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8" r:id="rId4"/>
    <p:sldId id="565" r:id="rId5"/>
    <p:sldId id="585" r:id="rId6"/>
    <p:sldId id="570" r:id="rId7"/>
    <p:sldId id="595" r:id="rId8"/>
    <p:sldId id="572" r:id="rId9"/>
    <p:sldId id="567" r:id="rId10"/>
    <p:sldId id="568" r:id="rId11"/>
    <p:sldId id="576" r:id="rId13"/>
    <p:sldId id="571" r:id="rId14"/>
    <p:sldId id="599" r:id="rId15"/>
    <p:sldId id="610" r:id="rId16"/>
    <p:sldId id="615" r:id="rId17"/>
    <p:sldId id="616" r:id="rId18"/>
    <p:sldId id="617" r:id="rId19"/>
    <p:sldId id="618" r:id="rId20"/>
    <p:sldId id="619" r:id="rId21"/>
    <p:sldId id="620" r:id="rId22"/>
    <p:sldId id="621" r:id="rId23"/>
    <p:sldId id="622" r:id="rId24"/>
    <p:sldId id="623" r:id="rId25"/>
    <p:sldId id="624" r:id="rId26"/>
    <p:sldId id="625" r:id="rId27"/>
    <p:sldId id="626" r:id="rId28"/>
    <p:sldId id="627" r:id="rId29"/>
    <p:sldId id="628" r:id="rId30"/>
    <p:sldId id="629" r:id="rId31"/>
    <p:sldId id="630" r:id="rId32"/>
    <p:sldId id="631" r:id="rId33"/>
    <p:sldId id="632" r:id="rId34"/>
    <p:sldId id="634" r:id="rId35"/>
    <p:sldId id="590" r:id="rId36"/>
    <p:sldId id="575" r:id="rId37"/>
    <p:sldId id="635" r:id="rId38"/>
    <p:sldId id="44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6E74292-95F8-4E1E-A634-DFB805AF1C47}" type="doc">
      <dgm:prSet loTypeId="process" loCatId="process" qsTypeId="urn:microsoft.com/office/officeart/2005/8/quickstyle/simple3" qsCatId="3D" csTypeId="urn:microsoft.com/office/officeart/2005/8/colors/colorful1" csCatId="colorful" phldr="1"/>
      <dgm:spPr/>
      <dgm:t>
        <a:bodyPr/>
        <a:lstStyle/>
        <a:p>
          <a:endParaRPr lang="en-IN"/>
        </a:p>
      </dgm:t>
    </dgm:pt>
    <dgm:pt modelId="{345A60C5-7DAB-4E96-B50B-A34AD895B521}">
      <dgm:prSet phldrT="[Text]" phldr="0" custT="0"/>
      <dgm:spPr/>
      <dgm:t>
        <a:bodyPr vert="horz" wrap="squar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1. Literature Review</a:t>
          </a:r>
          <a:r>
            <a:rPr lang="en-US" dirty="0">
              <a:latin typeface="Times New Roman" panose="02020603050405020304" pitchFamily="18" charset="0"/>
              <a:cs typeface="Times New Roman" panose="02020603050405020304" pitchFamily="18" charset="0"/>
            </a:rPr>
            <a:t/>
          </a:r>
          <a:endParaRPr lang="en-US" dirty="0">
            <a:latin typeface="Times New Roman" panose="02020603050405020304" pitchFamily="18" charset="0"/>
            <a:cs typeface="Times New Roman" panose="02020603050405020304" pitchFamily="18" charset="0"/>
          </a:endParaRPr>
        </a:p>
      </dgm:t>
    </dgm:pt>
    <dgm:pt modelId="{DF312B0C-147D-490C-8EB1-3F0B0EA53826}" cxnId="{5B3E7713-A748-469D-9F2E-870D26B4BF82}" type="parTrans">
      <dgm:prSet/>
      <dgm:spPr/>
      <dgm:t>
        <a:bodyPr/>
        <a:lstStyle/>
        <a:p>
          <a:endParaRPr lang="en-IN"/>
        </a:p>
      </dgm:t>
    </dgm:pt>
    <dgm:pt modelId="{968FE4C1-BE06-4870-A122-86DC4CD084FD}" cxnId="{5B3E7713-A748-469D-9F2E-870D26B4BF82}" type="sibTrans">
      <dgm:prSet/>
      <dgm:spPr/>
      <dgm:t>
        <a:bodyPr/>
        <a:lstStyle/>
        <a:p>
          <a:endParaRPr lang="en-IN">
            <a:latin typeface="Times New Roman" panose="02020603050405020304" pitchFamily="18" charset="0"/>
            <a:cs typeface="Times New Roman" panose="02020603050405020304" pitchFamily="18" charset="0"/>
          </a:endParaRPr>
        </a:p>
      </dgm:t>
    </dgm:pt>
    <dgm:pt modelId="{29AD61E0-A8CD-4535-80AB-93ED8D9B6B2B}">
      <dgm:prSet phldrT="[Text]" phldr="0" custT="0"/>
      <dgm:spPr/>
      <dgm:t>
        <a:bodyPr vert="horz" wrap="squar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2. Industry Requirement</a:t>
          </a:r>
          <a:r>
            <a:rPr lang="en-US" dirty="0">
              <a:latin typeface="Times New Roman" panose="02020603050405020304" pitchFamily="18" charset="0"/>
              <a:cs typeface="Times New Roman" panose="02020603050405020304" pitchFamily="18" charset="0"/>
            </a:rPr>
            <a:t/>
          </a:r>
          <a:endParaRPr lang="en-US" dirty="0">
            <a:latin typeface="Times New Roman" panose="02020603050405020304" pitchFamily="18" charset="0"/>
            <a:cs typeface="Times New Roman" panose="02020603050405020304" pitchFamily="18" charset="0"/>
          </a:endParaRPr>
        </a:p>
      </dgm:t>
    </dgm:pt>
    <dgm:pt modelId="{7CE31B6F-B82B-4D92-AD3D-25D577AA2284}" cxnId="{DE10FF42-E68E-4B09-A2A1-3FEE0437799F}" type="parTrans">
      <dgm:prSet/>
      <dgm:spPr/>
      <dgm:t>
        <a:bodyPr/>
        <a:lstStyle/>
        <a:p>
          <a:endParaRPr lang="en-IN"/>
        </a:p>
      </dgm:t>
    </dgm:pt>
    <dgm:pt modelId="{6414E76A-96D6-420C-BA3F-5A8B865E2C36}" cxnId="{DE10FF42-E68E-4B09-A2A1-3FEE0437799F}" type="sibTrans">
      <dgm:prSet/>
      <dgm:spPr/>
      <dgm:t>
        <a:bodyPr/>
        <a:lstStyle/>
        <a:p>
          <a:endParaRPr lang="en-IN">
            <a:latin typeface="Times New Roman" panose="02020603050405020304" pitchFamily="18" charset="0"/>
            <a:cs typeface="Times New Roman" panose="02020603050405020304" pitchFamily="18" charset="0"/>
          </a:endParaRPr>
        </a:p>
      </dgm:t>
    </dgm:pt>
    <dgm:pt modelId="{10D84B73-D20F-41DB-A413-C110329BA73F}">
      <dgm:prSet phldrT="[Text]" phldr="0" custT="0"/>
      <dgm:spPr/>
      <dgm:t>
        <a:bodyPr vert="horz" wrap="squar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3. Finalization of Different solar collectors for different temperature range</a:t>
          </a:r>
          <a:r>
            <a:rPr lang="en-US" dirty="0">
              <a:latin typeface="Times New Roman" panose="02020603050405020304" pitchFamily="18" charset="0"/>
              <a:cs typeface="Times New Roman" panose="02020603050405020304" pitchFamily="18" charset="0"/>
            </a:rPr>
            <a:t/>
          </a:r>
          <a:endParaRPr lang="en-US" dirty="0">
            <a:latin typeface="Times New Roman" panose="02020603050405020304" pitchFamily="18" charset="0"/>
            <a:cs typeface="Times New Roman" panose="02020603050405020304" pitchFamily="18" charset="0"/>
          </a:endParaRPr>
        </a:p>
      </dgm:t>
    </dgm:pt>
    <dgm:pt modelId="{9D3E642E-BAEE-4857-9FE3-387096D9D7C8}" cxnId="{A465CEEA-EF18-487F-A6D5-942540567862}" type="parTrans">
      <dgm:prSet/>
      <dgm:spPr/>
      <dgm:t>
        <a:bodyPr/>
        <a:lstStyle/>
        <a:p>
          <a:endParaRPr lang="en-IN"/>
        </a:p>
      </dgm:t>
    </dgm:pt>
    <dgm:pt modelId="{3B06457B-87FE-471D-B5BD-6F6516DDDBDE}" cxnId="{A465CEEA-EF18-487F-A6D5-942540567862}" type="sibTrans">
      <dgm:prSet/>
      <dgm:spPr/>
      <dgm:t>
        <a:bodyPr/>
        <a:lstStyle/>
        <a:p>
          <a:endParaRPr lang="en-IN">
            <a:latin typeface="Times New Roman" panose="02020603050405020304" pitchFamily="18" charset="0"/>
            <a:cs typeface="Times New Roman" panose="02020603050405020304" pitchFamily="18" charset="0"/>
          </a:endParaRPr>
        </a:p>
      </dgm:t>
    </dgm:pt>
    <dgm:pt modelId="{CDC6FC4B-ED1D-4113-ADD3-4AC986B612F0}">
      <dgm:prSet phldr="0" custT="0"/>
      <dgm:spPr/>
      <dgm:t>
        <a:bodyPr vert="horz" wrap="squar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Calculation, Design Of Parabolic Dish Receiver System</a:t>
          </a:r>
          <a:r>
            <a:rPr lang="en-US" dirty="0">
              <a:latin typeface="Times New Roman" panose="02020603050405020304" pitchFamily="18" charset="0"/>
              <a:cs typeface="Times New Roman" panose="02020603050405020304" pitchFamily="18" charset="0"/>
            </a:rPr>
            <a:t/>
          </a:r>
          <a:endParaRPr lang="en-US" dirty="0">
            <a:latin typeface="Times New Roman" panose="02020603050405020304" pitchFamily="18" charset="0"/>
            <a:cs typeface="Times New Roman" panose="02020603050405020304" pitchFamily="18" charset="0"/>
          </a:endParaRPr>
        </a:p>
      </dgm:t>
    </dgm:pt>
    <dgm:pt modelId="{C369DF3F-7B41-493E-88F8-969AE8877271}" cxnId="{7EBB14E1-6975-49FA-AFD5-343296143A62}" type="parTrans">
      <dgm:prSet/>
      <dgm:spPr/>
      <dgm:t>
        <a:bodyPr/>
        <a:lstStyle/>
        <a:p>
          <a:endParaRPr lang="en-IN"/>
        </a:p>
      </dgm:t>
    </dgm:pt>
    <dgm:pt modelId="{FB76926F-6EAE-4D9A-BC36-7C1B293AEEDF}" cxnId="{7EBB14E1-6975-49FA-AFD5-343296143A62}" type="sibTrans">
      <dgm:prSet/>
      <dgm:spPr/>
      <dgm:t>
        <a:bodyPr/>
        <a:lstStyle/>
        <a:p>
          <a:endParaRPr lang="en-IN"/>
        </a:p>
      </dgm:t>
    </dgm:pt>
    <dgm:pt modelId="{110C9B44-1AC4-48FB-A4B5-DD0C755EF46C}" type="pres">
      <dgm:prSet presAssocID="{36E74292-95F8-4E1E-A634-DFB805AF1C47}" presName="outerComposite" presStyleCnt="0">
        <dgm:presLayoutVars>
          <dgm:chMax val="5"/>
          <dgm:dir/>
          <dgm:resizeHandles val="exact"/>
        </dgm:presLayoutVars>
      </dgm:prSet>
      <dgm:spPr/>
    </dgm:pt>
    <dgm:pt modelId="{B15CC831-B9B0-4AE7-BDD5-56AC561D08F6}" type="pres">
      <dgm:prSet presAssocID="{36E74292-95F8-4E1E-A634-DFB805AF1C47}" presName="dummyMaxCanvas" presStyleCnt="0">
        <dgm:presLayoutVars/>
      </dgm:prSet>
      <dgm:spPr/>
    </dgm:pt>
    <dgm:pt modelId="{0D3C3EEB-3414-467B-AE01-9CE3A3876A09}" type="pres">
      <dgm:prSet presAssocID="{36E74292-95F8-4E1E-A634-DFB805AF1C47}" presName="FourNodes_1" presStyleLbl="node1" presStyleIdx="0" presStyleCnt="4">
        <dgm:presLayoutVars>
          <dgm:bulletEnabled val="1"/>
        </dgm:presLayoutVars>
      </dgm:prSet>
      <dgm:spPr/>
    </dgm:pt>
    <dgm:pt modelId="{25D8315E-4BC9-4E91-8C90-5D2C1AAA101C}" type="pres">
      <dgm:prSet presAssocID="{36E74292-95F8-4E1E-A634-DFB805AF1C47}" presName="FourNodes_2" presStyleLbl="node1" presStyleIdx="1" presStyleCnt="4">
        <dgm:presLayoutVars>
          <dgm:bulletEnabled val="1"/>
        </dgm:presLayoutVars>
      </dgm:prSet>
      <dgm:spPr/>
    </dgm:pt>
    <dgm:pt modelId="{57BC87B9-E336-45EF-A012-917781A89566}" type="pres">
      <dgm:prSet presAssocID="{36E74292-95F8-4E1E-A634-DFB805AF1C47}" presName="FourNodes_3" presStyleLbl="node1" presStyleIdx="2" presStyleCnt="4">
        <dgm:presLayoutVars>
          <dgm:bulletEnabled val="1"/>
        </dgm:presLayoutVars>
      </dgm:prSet>
      <dgm:spPr/>
    </dgm:pt>
    <dgm:pt modelId="{F641EC1D-5274-4393-A06F-13F57CBDFE6B}" type="pres">
      <dgm:prSet presAssocID="{36E74292-95F8-4E1E-A634-DFB805AF1C47}" presName="FourNodes_4" presStyleLbl="node1" presStyleIdx="3" presStyleCnt="4">
        <dgm:presLayoutVars>
          <dgm:bulletEnabled val="1"/>
        </dgm:presLayoutVars>
      </dgm:prSet>
      <dgm:spPr/>
    </dgm:pt>
    <dgm:pt modelId="{5C3691B1-99F9-4004-917B-BA39A4B83CA2}" type="pres">
      <dgm:prSet presAssocID="{36E74292-95F8-4E1E-A634-DFB805AF1C47}" presName="FourConn_1-2" presStyleLbl="fgAccFollowNode1" presStyleIdx="0" presStyleCnt="3">
        <dgm:presLayoutVars>
          <dgm:bulletEnabled val="1"/>
        </dgm:presLayoutVars>
      </dgm:prSet>
      <dgm:spPr/>
    </dgm:pt>
    <dgm:pt modelId="{D18FEE1E-7E86-4771-8614-9D35BC39AD31}" type="pres">
      <dgm:prSet presAssocID="{36E74292-95F8-4E1E-A634-DFB805AF1C47}" presName="FourConn_2-3" presStyleLbl="fgAccFollowNode1" presStyleIdx="1" presStyleCnt="3">
        <dgm:presLayoutVars>
          <dgm:bulletEnabled val="1"/>
        </dgm:presLayoutVars>
      </dgm:prSet>
      <dgm:spPr/>
    </dgm:pt>
    <dgm:pt modelId="{D6A3B708-22D0-4E63-BA1D-00BD9E480F37}" type="pres">
      <dgm:prSet presAssocID="{36E74292-95F8-4E1E-A634-DFB805AF1C47}" presName="FourConn_3-4" presStyleLbl="fgAccFollowNode1" presStyleIdx="2" presStyleCnt="3">
        <dgm:presLayoutVars>
          <dgm:bulletEnabled val="1"/>
        </dgm:presLayoutVars>
      </dgm:prSet>
      <dgm:spPr/>
    </dgm:pt>
    <dgm:pt modelId="{051B23BF-C996-4B09-9F3F-D80F885BC6D0}" type="pres">
      <dgm:prSet presAssocID="{36E74292-95F8-4E1E-A634-DFB805AF1C47}" presName="FourNodes_1_text" presStyleCnt="0">
        <dgm:presLayoutVars>
          <dgm:bulletEnabled val="1"/>
        </dgm:presLayoutVars>
      </dgm:prSet>
      <dgm:spPr/>
    </dgm:pt>
    <dgm:pt modelId="{1B7065F5-75E0-4DD4-AA13-EE4DFAB204AE}" type="pres">
      <dgm:prSet presAssocID="{36E74292-95F8-4E1E-A634-DFB805AF1C47}" presName="FourNodes_2_text" presStyleCnt="0">
        <dgm:presLayoutVars>
          <dgm:bulletEnabled val="1"/>
        </dgm:presLayoutVars>
      </dgm:prSet>
      <dgm:spPr/>
    </dgm:pt>
    <dgm:pt modelId="{1B93473C-FCB3-4726-AC1F-D45B012F688A}" type="pres">
      <dgm:prSet presAssocID="{36E74292-95F8-4E1E-A634-DFB805AF1C47}" presName="FourNodes_3_text" presStyleCnt="0">
        <dgm:presLayoutVars>
          <dgm:bulletEnabled val="1"/>
        </dgm:presLayoutVars>
      </dgm:prSet>
      <dgm:spPr/>
    </dgm:pt>
    <dgm:pt modelId="{EFEAD913-70CD-4438-A886-DDDDE8006FCC}" type="pres">
      <dgm:prSet presAssocID="{36E74292-95F8-4E1E-A634-DFB805AF1C47}" presName="FourNodes_4_text" presStyleCnt="0">
        <dgm:presLayoutVars>
          <dgm:bulletEnabled val="1"/>
        </dgm:presLayoutVars>
      </dgm:prSet>
      <dgm:spPr/>
    </dgm:pt>
  </dgm:ptLst>
  <dgm:cxnLst>
    <dgm:cxn modelId="{5B3E7713-A748-469D-9F2E-870D26B4BF82}" srcId="{36E74292-95F8-4E1E-A634-DFB805AF1C47}" destId="{345A60C5-7DAB-4E96-B50B-A34AD895B521}" srcOrd="0" destOrd="0" parTransId="{DF312B0C-147D-490C-8EB1-3F0B0EA53826}" sibTransId="{968FE4C1-BE06-4870-A122-86DC4CD084FD}"/>
    <dgm:cxn modelId="{DE10FF42-E68E-4B09-A2A1-3FEE0437799F}" srcId="{36E74292-95F8-4E1E-A634-DFB805AF1C47}" destId="{29AD61E0-A8CD-4535-80AB-93ED8D9B6B2B}" srcOrd="1" destOrd="0" parTransId="{7CE31B6F-B82B-4D92-AD3D-25D577AA2284}" sibTransId="{6414E76A-96D6-420C-BA3F-5A8B865E2C36}"/>
    <dgm:cxn modelId="{A465CEEA-EF18-487F-A6D5-942540567862}" srcId="{36E74292-95F8-4E1E-A634-DFB805AF1C47}" destId="{10D84B73-D20F-41DB-A413-C110329BA73F}" srcOrd="2" destOrd="0" parTransId="{9D3E642E-BAEE-4857-9FE3-387096D9D7C8}" sibTransId="{3B06457B-87FE-471D-B5BD-6F6516DDDBDE}"/>
    <dgm:cxn modelId="{7EBB14E1-6975-49FA-AFD5-343296143A62}" srcId="{36E74292-95F8-4E1E-A634-DFB805AF1C47}" destId="{CDC6FC4B-ED1D-4113-ADD3-4AC986B612F0}" srcOrd="3" destOrd="0" parTransId="{C369DF3F-7B41-493E-88F8-969AE8877271}" sibTransId="{FB76926F-6EAE-4D9A-BC36-7C1B293AEEDF}"/>
    <dgm:cxn modelId="{D8682DDB-9797-4DA9-8506-6D663DD4F8EB}" type="presOf" srcId="{36E74292-95F8-4E1E-A634-DFB805AF1C47}" destId="{110C9B44-1AC4-48FB-A4B5-DD0C755EF46C}" srcOrd="0" destOrd="0" presId="urn:microsoft.com/office/officeart/2005/8/layout/vProcess5"/>
    <dgm:cxn modelId="{69BAB8EC-2ABC-4D3A-A4EE-9B8B598C480D}" type="presParOf" srcId="{110C9B44-1AC4-48FB-A4B5-DD0C755EF46C}" destId="{B15CC831-B9B0-4AE7-BDD5-56AC561D08F6}" srcOrd="0" destOrd="0" presId="urn:microsoft.com/office/officeart/2005/8/layout/vProcess5"/>
    <dgm:cxn modelId="{9768F28D-DA44-487A-9957-2695FE5D4DA0}" type="presParOf" srcId="{110C9B44-1AC4-48FB-A4B5-DD0C755EF46C}" destId="{0D3C3EEB-3414-467B-AE01-9CE3A3876A09}" srcOrd="1" destOrd="0" presId="urn:microsoft.com/office/officeart/2005/8/layout/vProcess5"/>
    <dgm:cxn modelId="{5EDB4454-988D-434E-B3ED-D0F37BEE9DA8}" type="presOf" srcId="{345A60C5-7DAB-4E96-B50B-A34AD895B521}" destId="{0D3C3EEB-3414-467B-AE01-9CE3A3876A09}" srcOrd="0" destOrd="0" presId="urn:microsoft.com/office/officeart/2005/8/layout/vProcess5"/>
    <dgm:cxn modelId="{38BA96DD-C34B-46FC-82EF-F90FA4649B3A}" type="presParOf" srcId="{110C9B44-1AC4-48FB-A4B5-DD0C755EF46C}" destId="{25D8315E-4BC9-4E91-8C90-5D2C1AAA101C}" srcOrd="2" destOrd="0" presId="urn:microsoft.com/office/officeart/2005/8/layout/vProcess5"/>
    <dgm:cxn modelId="{A4E89F35-99C3-462F-B5CA-C0047DC3DBE5}" type="presOf" srcId="{29AD61E0-A8CD-4535-80AB-93ED8D9B6B2B}" destId="{25D8315E-4BC9-4E91-8C90-5D2C1AAA101C}" srcOrd="0" destOrd="0" presId="urn:microsoft.com/office/officeart/2005/8/layout/vProcess5"/>
    <dgm:cxn modelId="{97949D0E-43D4-4DA7-879A-C3702CAE6865}" type="presParOf" srcId="{110C9B44-1AC4-48FB-A4B5-DD0C755EF46C}" destId="{57BC87B9-E336-45EF-A012-917781A89566}" srcOrd="3" destOrd="0" presId="urn:microsoft.com/office/officeart/2005/8/layout/vProcess5"/>
    <dgm:cxn modelId="{F317F82B-C645-46CA-878F-074FFD351179}" type="presOf" srcId="{10D84B73-D20F-41DB-A413-C110329BA73F}" destId="{57BC87B9-E336-45EF-A012-917781A89566}" srcOrd="0" destOrd="0" presId="urn:microsoft.com/office/officeart/2005/8/layout/vProcess5"/>
    <dgm:cxn modelId="{0F5A2845-444D-4875-AF58-CBE8DA2E0F77}" type="presParOf" srcId="{110C9B44-1AC4-48FB-A4B5-DD0C755EF46C}" destId="{F641EC1D-5274-4393-A06F-13F57CBDFE6B}" srcOrd="4" destOrd="0" presId="urn:microsoft.com/office/officeart/2005/8/layout/vProcess5"/>
    <dgm:cxn modelId="{A028D671-BA58-49B8-888B-A8808090A58A}" type="presOf" srcId="{CDC6FC4B-ED1D-4113-ADD3-4AC986B612F0}" destId="{F641EC1D-5274-4393-A06F-13F57CBDFE6B}" srcOrd="0" destOrd="0" presId="urn:microsoft.com/office/officeart/2005/8/layout/vProcess5"/>
    <dgm:cxn modelId="{A8455530-1C30-4257-BCE2-0D958B87A63C}" type="presParOf" srcId="{110C9B44-1AC4-48FB-A4B5-DD0C755EF46C}" destId="{5C3691B1-99F9-4004-917B-BA39A4B83CA2}" srcOrd="5" destOrd="0" presId="urn:microsoft.com/office/officeart/2005/8/layout/vProcess5"/>
    <dgm:cxn modelId="{D9A43867-E9B2-4130-AEA2-0DB614DDAF56}" type="presOf" srcId="{968FE4C1-BE06-4870-A122-86DC4CD084FD}" destId="{5C3691B1-99F9-4004-917B-BA39A4B83CA2}" srcOrd="0" destOrd="0" presId="urn:microsoft.com/office/officeart/2005/8/layout/vProcess5"/>
    <dgm:cxn modelId="{F126E573-D8B6-4924-92E9-2E34AA41DC48}" type="presParOf" srcId="{110C9B44-1AC4-48FB-A4B5-DD0C755EF46C}" destId="{D18FEE1E-7E86-4771-8614-9D35BC39AD31}" srcOrd="6" destOrd="0" presId="urn:microsoft.com/office/officeart/2005/8/layout/vProcess5"/>
    <dgm:cxn modelId="{4C5F7470-22B3-461D-A38F-E723B04C540E}" type="presOf" srcId="{6414E76A-96D6-420C-BA3F-5A8B865E2C36}" destId="{D18FEE1E-7E86-4771-8614-9D35BC39AD31}" srcOrd="0" destOrd="0" presId="urn:microsoft.com/office/officeart/2005/8/layout/vProcess5"/>
    <dgm:cxn modelId="{FC8A715B-AC68-4661-A3EE-C98A4540B37B}" type="presParOf" srcId="{110C9B44-1AC4-48FB-A4B5-DD0C755EF46C}" destId="{D6A3B708-22D0-4E63-BA1D-00BD9E480F37}" srcOrd="7" destOrd="0" presId="urn:microsoft.com/office/officeart/2005/8/layout/vProcess5"/>
    <dgm:cxn modelId="{3258ECF5-4D37-46CD-9DD6-E36A6A7D7F99}" type="presOf" srcId="{3B06457B-87FE-471D-B5BD-6F6516DDDBDE}" destId="{D6A3B708-22D0-4E63-BA1D-00BD9E480F37}" srcOrd="0" destOrd="0" presId="urn:microsoft.com/office/officeart/2005/8/layout/vProcess5"/>
    <dgm:cxn modelId="{F1414A07-E452-4829-8010-5CF8BAF1D0BE}" type="presParOf" srcId="{110C9B44-1AC4-48FB-A4B5-DD0C755EF46C}" destId="{051B23BF-C996-4B09-9F3F-D80F885BC6D0}" srcOrd="8" destOrd="0" presId="urn:microsoft.com/office/officeart/2005/8/layout/vProcess5"/>
    <dgm:cxn modelId="{EE304347-71F9-4EBE-A3C3-37138B9E3CC1}" type="presOf" srcId="{345A60C5-7DAB-4E96-B50B-A34AD895B521}" destId="{051B23BF-C996-4B09-9F3F-D80F885BC6D0}" srcOrd="1" destOrd="0" presId="urn:microsoft.com/office/officeart/2005/8/layout/vProcess5"/>
    <dgm:cxn modelId="{2FEF93EF-D336-4F9C-AAB3-7BF23A1B8DAD}" type="presParOf" srcId="{110C9B44-1AC4-48FB-A4B5-DD0C755EF46C}" destId="{1B7065F5-75E0-4DD4-AA13-EE4DFAB204AE}" srcOrd="9" destOrd="0" presId="urn:microsoft.com/office/officeart/2005/8/layout/vProcess5"/>
    <dgm:cxn modelId="{1BBFA1C0-69E7-4155-879C-F240A5DBB284}" type="presOf" srcId="{29AD61E0-A8CD-4535-80AB-93ED8D9B6B2B}" destId="{1B7065F5-75E0-4DD4-AA13-EE4DFAB204AE}" srcOrd="1" destOrd="0" presId="urn:microsoft.com/office/officeart/2005/8/layout/vProcess5"/>
    <dgm:cxn modelId="{21E3ABF5-79AF-4CE6-8669-7C08B0B2558A}" type="presParOf" srcId="{110C9B44-1AC4-48FB-A4B5-DD0C755EF46C}" destId="{1B93473C-FCB3-4726-AC1F-D45B012F688A}" srcOrd="10" destOrd="0" presId="urn:microsoft.com/office/officeart/2005/8/layout/vProcess5"/>
    <dgm:cxn modelId="{4493FC3B-8969-4120-B42C-DFAE30F082C2}" type="presOf" srcId="{10D84B73-D20F-41DB-A413-C110329BA73F}" destId="{1B93473C-FCB3-4726-AC1F-D45B012F688A}" srcOrd="1" destOrd="0" presId="urn:microsoft.com/office/officeart/2005/8/layout/vProcess5"/>
    <dgm:cxn modelId="{7064153C-2AC0-4217-A4C1-6E12368D468D}" type="presParOf" srcId="{110C9B44-1AC4-48FB-A4B5-DD0C755EF46C}" destId="{EFEAD913-70CD-4438-A886-DDDDE8006FCC}" srcOrd="11" destOrd="0" presId="urn:microsoft.com/office/officeart/2005/8/layout/vProcess5"/>
    <dgm:cxn modelId="{8A8A8B6A-19E7-4D8C-86E7-0E851BEB4852}" type="presOf" srcId="{CDC6FC4B-ED1D-4113-ADD3-4AC986B612F0}" destId="{EFEAD913-70CD-4438-A886-DDDDE8006FCC}"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82580" cy="5348594"/>
        <a:chOff x="0" y="0"/>
        <a:chExt cx="9682580" cy="5348594"/>
      </a:xfrm>
    </dsp:grpSpPr>
    <dsp:sp modelId="{0D3C3EEB-3414-467B-AE01-9CE3A3876A09}">
      <dsp:nvSpPr>
        <dsp:cNvPr id="3" name="Rounded Rectangle 2"/>
        <dsp:cNvSpPr/>
      </dsp:nvSpPr>
      <dsp:spPr bwMode="white">
        <a:xfrm>
          <a:off x="0" y="0"/>
          <a:ext cx="7746064" cy="1176691"/>
        </a:xfrm>
        <a:prstGeom prst="roundRect">
          <a:avLst>
            <a:gd name="adj" fmla="val 10000"/>
          </a:avLst>
        </a:prstGeom>
        <a:sp3d prstMaterial="dkEdge">
          <a:bevelT w="8200" h="38100"/>
        </a:sp3d>
      </dsp:spPr>
      <dsp:style>
        <a:lnRef idx="0">
          <a:schemeClr val="lt1"/>
        </a:lnRef>
        <a:fillRef idx="2">
          <a:schemeClr val="accent2"/>
        </a:fillRef>
        <a:effectRef idx="1">
          <a:scrgbClr r="0" g="0" b="0"/>
        </a:effectRef>
        <a:fontRef idx="minor">
          <a:schemeClr val="dk1"/>
        </a:fontRef>
      </dsp:style>
      <dsp:txBody>
        <a:bodyPr vert="horz" wrap="square"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1. Literature Review</a:t>
          </a:r>
          <a:endParaRPr lang="en-US" dirty="0">
            <a:latin typeface="Times New Roman" panose="02020603050405020304" pitchFamily="18" charset="0"/>
            <a:cs typeface="Times New Roman" panose="02020603050405020304" pitchFamily="18" charset="0"/>
          </a:endParaRPr>
        </a:p>
      </dsp:txBody>
      <dsp:txXfrm>
        <a:off x="0" y="0"/>
        <a:ext cx="7746064" cy="1176691"/>
      </dsp:txXfrm>
    </dsp:sp>
    <dsp:sp modelId="{25D8315E-4BC9-4E91-8C90-5D2C1AAA101C}">
      <dsp:nvSpPr>
        <dsp:cNvPr id="4" name="Rounded Rectangle 3"/>
        <dsp:cNvSpPr/>
      </dsp:nvSpPr>
      <dsp:spPr bwMode="white">
        <a:xfrm>
          <a:off x="648733" y="1390634"/>
          <a:ext cx="7746064" cy="1176691"/>
        </a:xfrm>
        <a:prstGeom prst="roundRect">
          <a:avLst>
            <a:gd name="adj" fmla="val 10000"/>
          </a:avLst>
        </a:prstGeom>
        <a:sp3d prstMaterial="dkEdge">
          <a:bevelT w="8200" h="38100"/>
        </a:sp3d>
      </dsp:spPr>
      <dsp:style>
        <a:lnRef idx="0">
          <a:schemeClr val="lt1"/>
        </a:lnRef>
        <a:fillRef idx="2">
          <a:schemeClr val="accent3"/>
        </a:fillRef>
        <a:effectRef idx="1">
          <a:scrgbClr r="0" g="0" b="0"/>
        </a:effectRef>
        <a:fontRef idx="minor">
          <a:schemeClr val="dk1"/>
        </a:fontRef>
      </dsp:style>
      <dsp:txBody>
        <a:bodyPr vert="horz" wrap="square"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2. Industry Requirement</a:t>
          </a:r>
          <a:endParaRPr lang="en-US" dirty="0">
            <a:latin typeface="Times New Roman" panose="02020603050405020304" pitchFamily="18" charset="0"/>
            <a:cs typeface="Times New Roman" panose="02020603050405020304" pitchFamily="18" charset="0"/>
          </a:endParaRPr>
        </a:p>
      </dsp:txBody>
      <dsp:txXfrm>
        <a:off x="648733" y="1390634"/>
        <a:ext cx="7746064" cy="1176691"/>
      </dsp:txXfrm>
    </dsp:sp>
    <dsp:sp modelId="{57BC87B9-E336-45EF-A012-917781A89566}">
      <dsp:nvSpPr>
        <dsp:cNvPr id="5" name="Rounded Rectangle 4"/>
        <dsp:cNvSpPr/>
      </dsp:nvSpPr>
      <dsp:spPr bwMode="white">
        <a:xfrm>
          <a:off x="1287783" y="2781269"/>
          <a:ext cx="7746064" cy="1176691"/>
        </a:xfrm>
        <a:prstGeom prst="roundRect">
          <a:avLst>
            <a:gd name="adj" fmla="val 10000"/>
          </a:avLst>
        </a:prstGeom>
        <a:sp3d prstMaterial="dkEdge">
          <a:bevelT w="8200" h="38100"/>
        </a:sp3d>
      </dsp:spPr>
      <dsp:style>
        <a:lnRef idx="0">
          <a:schemeClr val="lt1"/>
        </a:lnRef>
        <a:fillRef idx="2">
          <a:schemeClr val="accent4"/>
        </a:fillRef>
        <a:effectRef idx="1">
          <a:scrgbClr r="0" g="0" b="0"/>
        </a:effectRef>
        <a:fontRef idx="minor">
          <a:schemeClr val="dk1"/>
        </a:fontRef>
      </dsp:style>
      <dsp:txBody>
        <a:bodyPr vert="horz" wrap="square"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3. Finalization of Different solar collectors for different temperature range</a:t>
          </a:r>
          <a:endParaRPr lang="en-US" dirty="0">
            <a:latin typeface="Times New Roman" panose="02020603050405020304" pitchFamily="18" charset="0"/>
            <a:cs typeface="Times New Roman" panose="02020603050405020304" pitchFamily="18" charset="0"/>
          </a:endParaRPr>
        </a:p>
      </dsp:txBody>
      <dsp:txXfrm>
        <a:off x="1287783" y="2781269"/>
        <a:ext cx="7746064" cy="1176691"/>
      </dsp:txXfrm>
    </dsp:sp>
    <dsp:sp modelId="{F641EC1D-5274-4393-A06F-13F57CBDFE6B}">
      <dsp:nvSpPr>
        <dsp:cNvPr id="6" name="Rounded Rectangle 5"/>
        <dsp:cNvSpPr/>
      </dsp:nvSpPr>
      <dsp:spPr bwMode="white">
        <a:xfrm>
          <a:off x="1936516" y="4171903"/>
          <a:ext cx="7746064" cy="1176691"/>
        </a:xfrm>
        <a:prstGeom prst="roundRect">
          <a:avLst>
            <a:gd name="adj" fmla="val 10000"/>
          </a:avLst>
        </a:prstGeom>
        <a:sp3d prstMaterial="dkEdge">
          <a:bevelT w="8200" h="38100"/>
        </a:sp3d>
      </dsp:spPr>
      <dsp:style>
        <a:lnRef idx="0">
          <a:schemeClr val="lt1"/>
        </a:lnRef>
        <a:fillRef idx="2">
          <a:schemeClr val="accent5"/>
        </a:fillRef>
        <a:effectRef idx="1">
          <a:scrgbClr r="0" g="0" b="0"/>
        </a:effectRef>
        <a:fontRef idx="minor">
          <a:schemeClr val="dk1"/>
        </a:fontRef>
      </dsp:style>
      <dsp:txBody>
        <a:bodyPr vert="horz" wrap="square"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Calculation, Design Of Parabolic Dish Receiver System</a:t>
          </a:r>
          <a:endParaRPr lang="en-US" dirty="0">
            <a:latin typeface="Times New Roman" panose="02020603050405020304" pitchFamily="18" charset="0"/>
            <a:cs typeface="Times New Roman" panose="02020603050405020304" pitchFamily="18" charset="0"/>
          </a:endParaRPr>
        </a:p>
      </dsp:txBody>
      <dsp:txXfrm>
        <a:off x="1936516" y="4171903"/>
        <a:ext cx="7746064" cy="1176691"/>
      </dsp:txXfrm>
    </dsp:sp>
    <dsp:sp modelId="{5C3691B1-99F9-4004-917B-BA39A4B83CA2}">
      <dsp:nvSpPr>
        <dsp:cNvPr id="7" name="Down Arrow 6"/>
        <dsp:cNvSpPr/>
      </dsp:nvSpPr>
      <dsp:spPr bwMode="white">
        <a:xfrm>
          <a:off x="6981215" y="901238"/>
          <a:ext cx="764849" cy="764849"/>
        </a:xfrm>
        <a:prstGeom prst="downArrow">
          <a:avLst>
            <a:gd name="adj1" fmla="val 55000"/>
            <a:gd name="adj2" fmla="val 45000"/>
          </a:avLst>
        </a:prstGeom>
      </dsp:spPr>
      <dsp:style>
        <a:lnRef idx="1">
          <a:schemeClr val="accent2">
            <a:tint val="40000"/>
            <a:alpha val="90000"/>
          </a:schemeClr>
        </a:lnRef>
        <a:fillRef idx="1">
          <a:schemeClr val="accent2">
            <a:tint val="40000"/>
            <a:alpha val="90000"/>
          </a:schemeClr>
        </a:fillRef>
        <a:effectRef idx="0">
          <a:scrgbClr r="0" g="0" b="0"/>
        </a:effectRef>
        <a:fontRef idx="minor"/>
      </dsp:style>
      <dsp:txBody>
        <a:bodyPr lIns="40640" tIns="40640" rIns="40640" bIns="4064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en-IN">
            <a:solidFill>
              <a:schemeClr val="dk1"/>
            </a:solidFill>
            <a:latin typeface="Times New Roman" panose="02020603050405020304" pitchFamily="18" charset="0"/>
            <a:cs typeface="Times New Roman" panose="02020603050405020304" pitchFamily="18" charset="0"/>
          </a:endParaRPr>
        </a:p>
      </dsp:txBody>
      <dsp:txXfrm>
        <a:off x="6981215" y="901238"/>
        <a:ext cx="764849" cy="764849"/>
      </dsp:txXfrm>
    </dsp:sp>
    <dsp:sp modelId="{D18FEE1E-7E86-4771-8614-9D35BC39AD31}">
      <dsp:nvSpPr>
        <dsp:cNvPr id="8" name="Down Arrow 7"/>
        <dsp:cNvSpPr/>
      </dsp:nvSpPr>
      <dsp:spPr bwMode="white">
        <a:xfrm>
          <a:off x="7629948" y="2291873"/>
          <a:ext cx="764849" cy="764849"/>
        </a:xfrm>
        <a:prstGeom prst="downArrow">
          <a:avLst>
            <a:gd name="adj1" fmla="val 55000"/>
            <a:gd name="adj2" fmla="val 45000"/>
          </a:avLst>
        </a:prstGeom>
      </dsp:spPr>
      <dsp:style>
        <a:lnRef idx="1">
          <a:schemeClr val="accent3">
            <a:tint val="40000"/>
            <a:alpha val="90000"/>
          </a:schemeClr>
        </a:lnRef>
        <a:fillRef idx="1">
          <a:schemeClr val="accent3">
            <a:tint val="40000"/>
            <a:alpha val="90000"/>
          </a:schemeClr>
        </a:fillRef>
        <a:effectRef idx="0">
          <a:scrgbClr r="0" g="0" b="0"/>
        </a:effectRef>
        <a:fontRef idx="minor"/>
      </dsp:style>
      <dsp:txBody>
        <a:bodyPr lIns="40640" tIns="40640" rIns="40640" bIns="4064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en-IN">
            <a:solidFill>
              <a:schemeClr val="dk1"/>
            </a:solidFill>
            <a:latin typeface="Times New Roman" panose="02020603050405020304" pitchFamily="18" charset="0"/>
            <a:cs typeface="Times New Roman" panose="02020603050405020304" pitchFamily="18" charset="0"/>
          </a:endParaRPr>
        </a:p>
      </dsp:txBody>
      <dsp:txXfrm>
        <a:off x="7629948" y="2291873"/>
        <a:ext cx="764849" cy="764849"/>
      </dsp:txXfrm>
    </dsp:sp>
    <dsp:sp modelId="{D6A3B708-22D0-4E63-BA1D-00BD9E480F37}">
      <dsp:nvSpPr>
        <dsp:cNvPr id="9" name="Down Arrow 8"/>
        <dsp:cNvSpPr/>
      </dsp:nvSpPr>
      <dsp:spPr bwMode="white">
        <a:xfrm>
          <a:off x="8268998" y="3682507"/>
          <a:ext cx="764849" cy="764849"/>
        </a:xfrm>
        <a:prstGeom prst="downArrow">
          <a:avLst>
            <a:gd name="adj1" fmla="val 55000"/>
            <a:gd name="adj2" fmla="val 45000"/>
          </a:avLst>
        </a:prstGeom>
      </dsp:spPr>
      <dsp:style>
        <a:lnRef idx="1">
          <a:schemeClr val="accent4">
            <a:tint val="40000"/>
            <a:alpha val="90000"/>
          </a:schemeClr>
        </a:lnRef>
        <a:fillRef idx="1">
          <a:schemeClr val="accent4">
            <a:tint val="40000"/>
            <a:alpha val="90000"/>
          </a:schemeClr>
        </a:fillRef>
        <a:effectRef idx="0">
          <a:scrgbClr r="0" g="0" b="0"/>
        </a:effectRef>
        <a:fontRef idx="minor"/>
      </dsp:style>
      <dsp:txBody>
        <a:bodyPr lIns="40640" tIns="40640" rIns="40640" bIns="4064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en-IN">
            <a:solidFill>
              <a:schemeClr val="dk1"/>
            </a:solidFill>
            <a:latin typeface="Times New Roman" panose="02020603050405020304" pitchFamily="18" charset="0"/>
            <a:cs typeface="Times New Roman" panose="02020603050405020304" pitchFamily="18" charset="0"/>
          </a:endParaRPr>
        </a:p>
      </dsp:txBody>
      <dsp:txXfrm>
        <a:off x="8268998" y="3682507"/>
        <a:ext cx="764849" cy="7648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4BDB9-0949-417F-97CF-966114775F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86A43-8AFA-45A1-A3A6-FBFF60F43DA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3810E5-2D00-46F4-82EE-079F61D1920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B4CC735-4510-4F7A-BD97-9A2BFB24E035}" type="datetimeFigureOut">
              <a:rPr lang="en-IN" smtClean="0"/>
            </a:fld>
            <a:endParaRPr lang="en-IN"/>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ECC15AB-84EC-422D-A9E0-D860CF131326}"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B4CC735-4510-4F7A-BD97-9A2BFB24E03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B4CC735-4510-4F7A-BD97-9A2BFB24E03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B4CC735-4510-4F7A-BD97-9A2BFB24E03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B4CC735-4510-4F7A-BD97-9A2BFB24E03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B4CC735-4510-4F7A-BD97-9A2BFB24E035}"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B4CC735-4510-4F7A-BD97-9A2BFB24E035}"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B4CC735-4510-4F7A-BD97-9A2BFB24E035}"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B4CC735-4510-4F7A-BD97-9A2BFB24E035}"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B4CC735-4510-4F7A-BD97-9A2BFB24E035}"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B4CC735-4510-4F7A-BD97-9A2BFB24E035}"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AECC15AB-84EC-422D-A9E0-D860CF131326}"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B4CC735-4510-4F7A-BD97-9A2BFB24E035}" type="datetimeFigureOut">
              <a:rPr lang="en-IN" smtClean="0"/>
            </a:fld>
            <a:endParaRPr lang="en-IN"/>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ECC15AB-84EC-422D-A9E0-D860CF13132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7.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534" y="213065"/>
            <a:ext cx="8824404" cy="1180730"/>
          </a:xfrm>
        </p:spPr>
        <p:txBody>
          <a:bodyPr>
            <a:normAutofit/>
          </a:bodyPr>
          <a:lstStyle/>
          <a:p>
            <a:pPr marL="286385">
              <a:lnSpc>
                <a:spcPct val="107000"/>
              </a:lnSpc>
              <a:spcAft>
                <a:spcPts val="800"/>
              </a:spcAft>
            </a:pPr>
            <a:r>
              <a:rPr lang="en-IN" sz="1800" b="1" dirty="0">
                <a:solidFill>
                  <a:srgbClr val="365F91"/>
                </a:solidFill>
                <a:effectLst/>
                <a:latin typeface="Cambria" panose="02040503050406030204" pitchFamily="18" charset="0"/>
                <a:ea typeface="Cambria" panose="02040503050406030204" pitchFamily="18" charset="0"/>
                <a:cs typeface="Cambria" panose="02040503050406030204" pitchFamily="18" charset="0"/>
              </a:rPr>
              <a:t>Mahatma Gandhi Mission's College of Engineering and Technology </a:t>
            </a:r>
            <a:br>
              <a:rPr lang="en-IN" sz="1800" dirty="0">
                <a:solidFill>
                  <a:srgbClr val="000000"/>
                </a:solidFill>
                <a:effectLst/>
                <a:latin typeface="Calibri" panose="020F0502020204030204" pitchFamily="34" charset="0"/>
                <a:ea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rPr>
              <a:t> </a:t>
            </a:r>
            <a:br>
              <a:rPr lang="en-IN" sz="1800" dirty="0">
                <a:solidFill>
                  <a:srgbClr val="000000"/>
                </a:solidFill>
                <a:effectLst/>
                <a:latin typeface="Calibri" panose="020F0502020204030204" pitchFamily="34" charset="0"/>
                <a:ea typeface="Calibri" panose="020F0502020204030204" pitchFamily="34" charset="0"/>
              </a:rPr>
            </a:br>
            <a:r>
              <a:rPr lang="en-IN" sz="1800" dirty="0">
                <a:solidFill>
                  <a:srgbClr val="000000"/>
                </a:solidFill>
                <a:effectLst/>
                <a:latin typeface="Calibri" panose="020F0502020204030204" pitchFamily="34" charset="0"/>
                <a:ea typeface="Calibri" panose="020F0502020204030204" pitchFamily="34" charset="0"/>
              </a:rPr>
              <a:t>DEPARTMENT OF MECHINICAL ENGINEERING</a:t>
            </a:r>
            <a:endParaRPr lang="en-IN" dirty="0"/>
          </a:p>
        </p:txBody>
      </p:sp>
      <p:sp>
        <p:nvSpPr>
          <p:cNvPr id="3" name="Subtitle 2"/>
          <p:cNvSpPr>
            <a:spLocks noGrp="1"/>
          </p:cNvSpPr>
          <p:nvPr>
            <p:ph type="subTitle" idx="1"/>
          </p:nvPr>
        </p:nvSpPr>
        <p:spPr>
          <a:xfrm>
            <a:off x="681990" y="2300605"/>
            <a:ext cx="10841990" cy="4147185"/>
          </a:xfrm>
          <a:ln>
            <a:noFill/>
          </a:ln>
        </p:spPr>
        <p:style>
          <a:lnRef idx="2">
            <a:schemeClr val="dk1"/>
          </a:lnRef>
          <a:fillRef idx="1">
            <a:schemeClr val="lt1"/>
          </a:fillRef>
          <a:effectRef idx="0">
            <a:schemeClr val="dk1"/>
          </a:effectRef>
          <a:fontRef idx="minor">
            <a:schemeClr val="dk1"/>
          </a:fontRef>
        </p:style>
        <p:txBody>
          <a:bodyPr>
            <a:noAutofit/>
          </a:bodyPr>
          <a:lstStyle/>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r>
              <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rPr>
              <a:t>Design and Development of Solar Energy System for Food Industry</a:t>
            </a:r>
            <a:endParaRPr lang="en-IN" sz="28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By</a:t>
            </a:r>
            <a:endParaRPr lang="en-IN" sz="1400" b="1" dirty="0">
              <a:latin typeface="Times New Roman" panose="02020603050405020304" pitchFamily="18" charset="0"/>
              <a:cs typeface="Times New Roman" panose="02020603050405020304" pitchFamily="18" charset="0"/>
            </a:endParaRPr>
          </a:p>
          <a:p>
            <a:pPr algn="dist">
              <a:lnSpc>
                <a:spcPct val="120000"/>
              </a:lnSpc>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Candidate’s Name   </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UID NO.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gn="dist">
              <a:lnSpc>
                <a:spcPct val="120000"/>
              </a:lnSpc>
              <a:spcAft>
                <a:spcPts val="1060"/>
              </a:spcAft>
            </a:pPr>
            <a:r>
              <a:rPr lang="en-IN"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JOSHI VISHARAD BANDOPANT                                                                                              419ME3072A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gn="dist">
              <a:lnSpc>
                <a:spcPct val="120000"/>
              </a:lnSpc>
              <a:spcAft>
                <a:spcPts val="1060"/>
              </a:spcAft>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Mr. BUWA SURAJ NANDAKISHOR                                                                                         419ME3019A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gn="dist">
              <a:lnSpc>
                <a:spcPct val="120000"/>
              </a:lnSpc>
              <a:spcAft>
                <a:spcPts val="1060"/>
              </a:spcAft>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Mr. DHAMANE RUTIK SHANTANU                                                                                          419ME3027A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gn="dist">
              <a:lnSpc>
                <a:spcPct val="120000"/>
              </a:lnSpc>
              <a:spcAft>
                <a:spcPts val="1060"/>
              </a:spcAft>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Mr. PATIL ROHIT VIJAY                                                                                                               419ME3188A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r>
              <a:rPr lang="en-IN" sz="20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rPr>
              <a:t>Under</a:t>
            </a:r>
            <a:r>
              <a:rPr lang="en-IN" sz="14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rPr>
              <a:t> </a:t>
            </a:r>
            <a:r>
              <a:rPr lang="en-IN" sz="18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rPr>
              <a:t>the</a:t>
            </a:r>
            <a:r>
              <a:rPr lang="en-IN" sz="14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rPr>
              <a:t> </a:t>
            </a:r>
            <a:r>
              <a:rPr lang="en-IN" sz="18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rPr>
              <a:t>guidance of</a:t>
            </a:r>
            <a:endParaRPr lang="en-IN" sz="18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endParaRPr>
          </a:p>
          <a:p>
            <a:pPr marL="6350" indent="-6350">
              <a:lnSpc>
                <a:spcPct val="110000"/>
              </a:lnSpc>
              <a:spcAft>
                <a:spcPts val="1370"/>
              </a:spcAft>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 . SUNIL GAIKWAD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(Project Guide)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endParaRPr lang="en-IN" sz="1400" b="1" dirty="0">
              <a:solidFill>
                <a:srgbClr val="4F81BD"/>
              </a:solidFill>
              <a:latin typeface="Times New Roman" panose="02020603050405020304" pitchFamily="18" charset="0"/>
              <a:ea typeface="Cambria" panose="02040503050406030204" pitchFamily="18" charset="0"/>
              <a:cs typeface="Times New Roman" panose="02020603050405020304" pitchFamily="18" charset="0"/>
            </a:endParaRPr>
          </a:p>
          <a:p>
            <a:pPr marL="6350" indent="-6350">
              <a:lnSpc>
                <a:spcPct val="110000"/>
              </a:lnSpc>
              <a:spcAft>
                <a:spcPts val="1370"/>
              </a:spcAft>
            </a:pPr>
            <a:endParaRPr lang="en-IN" sz="1600" b="1"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endParaRPr>
          </a:p>
          <a:p>
            <a:pPr marL="6350" indent="-6350">
              <a:lnSpc>
                <a:spcPct val="110000"/>
              </a:lnSpc>
              <a:spcAft>
                <a:spcPts val="1370"/>
              </a:spcAft>
            </a:pP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endParaRPr lang="en-IN"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endParaRPr lang="en-IN"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endParaRPr lang="en-IN"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0000"/>
              </a:lnSpc>
              <a:spcAft>
                <a:spcPts val="1370"/>
              </a:spcAft>
            </a:pP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700" indent="-6350" algn="ctr">
              <a:lnSpc>
                <a:spcPct val="107000"/>
              </a:lnSpc>
              <a:spcAft>
                <a:spcPts val="1105"/>
              </a:spcAft>
            </a:pP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p:cNvPicPr/>
          <p:nvPr/>
        </p:nvPicPr>
        <p:blipFill>
          <a:blip r:embed="rId1"/>
          <a:stretch>
            <a:fillRect/>
          </a:stretch>
        </p:blipFill>
        <p:spPr>
          <a:xfrm>
            <a:off x="10924466" y="506422"/>
            <a:ext cx="1149350" cy="13242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27969" y="457201"/>
            <a:ext cx="8200131" cy="625475"/>
          </a:xfrm>
        </p:spPr>
        <p:txBody>
          <a:bodyPr>
            <a:normAutofit fontScale="90000"/>
          </a:bodyPr>
          <a:lstStyle/>
          <a:p>
            <a:r>
              <a:rPr lang="en-US" sz="4900"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Literature</a:t>
            </a:r>
            <a:r>
              <a:rPr lang="en-US" dirty="0">
                <a:ln/>
                <a:solidFill>
                  <a:srgbClr val="0070C0"/>
                </a:solidFill>
                <a:effectLst>
                  <a:outerShdw blurRad="38100" dist="19050" dir="2700000" algn="tl" rotWithShape="0">
                    <a:schemeClr val="dk1">
                      <a:alpha val="40000"/>
                    </a:schemeClr>
                  </a:outerShdw>
                </a:effectLst>
              </a:rPr>
              <a:t> </a:t>
            </a:r>
            <a:r>
              <a:rPr lang="en-US" sz="4900" b="1" dirty="0">
                <a:ln/>
                <a:solidFill>
                  <a:srgbClr val="0070C0"/>
                </a:solidFill>
                <a:effectLst>
                  <a:outerShdw blurRad="38100" dist="19050" dir="2700000" algn="tl" rotWithShape="0">
                    <a:schemeClr val="dk1">
                      <a:alpha val="40000"/>
                    </a:schemeClr>
                  </a:outerShdw>
                </a:effectLst>
              </a:rPr>
              <a:t>Study</a:t>
            </a:r>
            <a:endParaRPr lang="en-US" sz="4900" b="1" dirty="0">
              <a:ln/>
              <a:solidFill>
                <a:srgbClr val="0070C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4294967295"/>
          </p:nvPr>
        </p:nvSpPr>
        <p:spPr>
          <a:xfrm>
            <a:off x="727969" y="1212850"/>
            <a:ext cx="8584707" cy="4432300"/>
          </a:xfrm>
        </p:spPr>
        <p:txBody>
          <a:bodyPr>
            <a:normAutofit/>
          </a:bodyPr>
          <a:lstStyle/>
          <a:p>
            <a:pPr algn="just">
              <a:lnSpc>
                <a:spcPct val="150000"/>
              </a:lnSpc>
              <a:buFont typeface="Wingdings" panose="05000000000000000000" pitchFamily="2" charset="2"/>
              <a:buChar char="Ø"/>
            </a:pPr>
            <a:r>
              <a:rPr lang="en-US" sz="2400" dirty="0"/>
              <a:t>Once we were assigned this project we started gathering numerous resources available on various platforms related to this field.</a:t>
            </a:r>
            <a:endParaRPr lang="en-US" sz="2400" dirty="0"/>
          </a:p>
          <a:p>
            <a:pPr algn="just">
              <a:lnSpc>
                <a:spcPct val="150000"/>
              </a:lnSpc>
              <a:buFont typeface="Wingdings" panose="05000000000000000000" pitchFamily="2" charset="2"/>
              <a:buChar char="Ø"/>
            </a:pPr>
            <a:r>
              <a:rPr lang="en-US" sz="2400" dirty="0"/>
              <a:t>We have gone through several research papers and articles for the design and analysis of flat plate solar collectors as well as the parabolic dish receiver solar collector also.</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5623" y="196851"/>
            <a:ext cx="9842377" cy="633413"/>
          </a:xfrm>
        </p:spPr>
        <p:txBody>
          <a:bodyPr>
            <a:noAutofit/>
          </a:bodyPr>
          <a:lstStyle/>
          <a:p>
            <a:r>
              <a:rPr lang="en-IN" b="1" dirty="0">
                <a:ln/>
                <a:solidFill>
                  <a:srgbClr val="0070C0"/>
                </a:solidFill>
                <a:effectLst>
                  <a:outerShdw blurRad="38100" dist="19050" dir="2700000" algn="tl" rotWithShape="0">
                    <a:schemeClr val="dk1">
                      <a:alpha val="40000"/>
                    </a:schemeClr>
                  </a:outerShdw>
                </a:effectLst>
              </a:rPr>
              <a:t>Methodology</a:t>
            </a:r>
            <a:endParaRPr lang="en-IN" b="1" dirty="0">
              <a:ln/>
              <a:solidFill>
                <a:srgbClr val="0070C0"/>
              </a:solidFill>
              <a:effectLst>
                <a:outerShdw blurRad="38100" dist="19050" dir="2700000" algn="tl" rotWithShape="0">
                  <a:schemeClr val="dk1">
                    <a:alpha val="40000"/>
                  </a:schemeClr>
                </a:outerShdw>
              </a:effectLst>
            </a:endParaRPr>
          </a:p>
        </p:txBody>
      </p:sp>
      <p:graphicFrame>
        <p:nvGraphicFramePr>
          <p:cNvPr id="6" name="Content Placeholder 5"/>
          <p:cNvGraphicFramePr>
            <a:graphicFrameLocks noGrp="1"/>
          </p:cNvGraphicFramePr>
          <p:nvPr>
            <p:ph idx="4294967295"/>
          </p:nvPr>
        </p:nvGraphicFramePr>
        <p:xfrm>
          <a:off x="985422" y="830264"/>
          <a:ext cx="9682580" cy="53485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88272" y="219351"/>
            <a:ext cx="9916357" cy="1093483"/>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Times New Roman" panose="02020603050405020304" pitchFamily="18" charset="0"/>
              </a:rPr>
              <a:t>Finalization of Different Solar Collectors for different temperature range</a:t>
            </a:r>
            <a:endParaRPr lang="en-US"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txBox="1"/>
          <p:nvPr/>
        </p:nvSpPr>
        <p:spPr>
          <a:xfrm>
            <a:off x="648070" y="1509575"/>
            <a:ext cx="6899609" cy="4807327"/>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2600" b="1" dirty="0">
                <a:latin typeface="Times New Roman" panose="02020603050405020304" pitchFamily="18" charset="0"/>
                <a:ea typeface="Cambria" panose="02040503050406030204" pitchFamily="18" charset="0"/>
                <a:cs typeface="Times New Roman" panose="02020603050405020304" pitchFamily="18" charset="0"/>
              </a:rPr>
              <a:t>For Low temperature Range (80</a:t>
            </a:r>
            <a:r>
              <a:rPr lang="en-IN" sz="2600" b="1" baseline="30000" dirty="0">
                <a:latin typeface="Times New Roman" panose="02020603050405020304" pitchFamily="18" charset="0"/>
                <a:ea typeface="Cambria" panose="02040503050406030204" pitchFamily="18" charset="0"/>
                <a:cs typeface="Times New Roman" panose="02020603050405020304" pitchFamily="18" charset="0"/>
              </a:rPr>
              <a:t>o</a:t>
            </a:r>
            <a:r>
              <a:rPr lang="en-IN" sz="2600" b="1" dirty="0">
                <a:latin typeface="Times New Roman" panose="02020603050405020304" pitchFamily="18" charset="0"/>
                <a:ea typeface="Cambria" panose="02040503050406030204" pitchFamily="18" charset="0"/>
                <a:cs typeface="Times New Roman" panose="02020603050405020304" pitchFamily="18" charset="0"/>
              </a:rPr>
              <a:t>C to 90</a:t>
            </a:r>
            <a:r>
              <a:rPr lang="en-IN" sz="2600" b="1" baseline="30000" dirty="0">
                <a:latin typeface="Times New Roman" panose="02020603050405020304" pitchFamily="18" charset="0"/>
                <a:ea typeface="Cambria" panose="02040503050406030204" pitchFamily="18" charset="0"/>
                <a:cs typeface="Times New Roman" panose="02020603050405020304" pitchFamily="18" charset="0"/>
              </a:rPr>
              <a:t>o</a:t>
            </a:r>
            <a:r>
              <a:rPr lang="en-IN" sz="2600" b="1" dirty="0">
                <a:latin typeface="Times New Roman" panose="02020603050405020304" pitchFamily="18" charset="0"/>
                <a:ea typeface="Cambria" panose="02040503050406030204" pitchFamily="18" charset="0"/>
                <a:cs typeface="Times New Roman" panose="02020603050405020304" pitchFamily="18" charset="0"/>
              </a:rPr>
              <a:t>C </a:t>
            </a:r>
            <a:r>
              <a:rPr lang="en-US" sz="2600" b="1" dirty="0">
                <a:latin typeface="Times New Roman" panose="02020603050405020304" pitchFamily="18" charset="0"/>
                <a:ea typeface="Cambria" panose="02040503050406030204" pitchFamily="18" charset="0"/>
                <a:cs typeface="Times New Roman" panose="02020603050405020304" pitchFamily="18" charset="0"/>
              </a:rPr>
              <a:t>) - </a:t>
            </a:r>
            <a:endParaRPr lang="en-US" sz="2600" b="1"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50000"/>
              </a:lnSpc>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Flat Plate Collector solar </a:t>
            </a:r>
            <a:r>
              <a:rPr lang="en-US" sz="2200" dirty="0">
                <a:latin typeface="Times New Roman" panose="02020603050405020304" pitchFamily="18" charset="0"/>
                <a:ea typeface="Cambria" panose="02040503050406030204" pitchFamily="18" charset="0"/>
                <a:cs typeface="Times New Roman" panose="02020603050405020304" pitchFamily="18" charset="0"/>
              </a:rPr>
              <a:t>which is a </a:t>
            </a:r>
            <a:r>
              <a:rPr lang="en-US" sz="2200" b="1" dirty="0">
                <a:latin typeface="Times New Roman" panose="02020603050405020304" pitchFamily="18" charset="0"/>
                <a:ea typeface="Cambria" panose="02040503050406030204" pitchFamily="18" charset="0"/>
                <a:cs typeface="Times New Roman" panose="02020603050405020304" pitchFamily="18" charset="0"/>
              </a:rPr>
              <a:t>Non-Concentrating type of collector</a:t>
            </a:r>
            <a:r>
              <a:rPr lang="en-US" sz="2200" dirty="0">
                <a:latin typeface="Times New Roman" panose="02020603050405020304" pitchFamily="18" charset="0"/>
                <a:ea typeface="Cambria" panose="02040503050406030204" pitchFamily="18" charset="0"/>
                <a:cs typeface="Times New Roman" panose="02020603050405020304" pitchFamily="18" charset="0"/>
              </a:rPr>
              <a:t> solar energy system with water as working fluid.</a:t>
            </a: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600" b="1" dirty="0">
                <a:latin typeface="Times New Roman" panose="02020603050405020304" pitchFamily="18" charset="0"/>
                <a:ea typeface="Cambria" panose="02040503050406030204" pitchFamily="18" charset="0"/>
                <a:cs typeface="Times New Roman" panose="02020603050405020304" pitchFamily="18" charset="0"/>
              </a:rPr>
              <a:t>For Medium temperature Range (200</a:t>
            </a:r>
            <a:r>
              <a:rPr lang="en-IN" sz="2600" b="1" baseline="30000" dirty="0">
                <a:latin typeface="Times New Roman" panose="02020603050405020304" pitchFamily="18" charset="0"/>
                <a:ea typeface="Cambria" panose="02040503050406030204" pitchFamily="18" charset="0"/>
                <a:cs typeface="Times New Roman" panose="02020603050405020304" pitchFamily="18" charset="0"/>
              </a:rPr>
              <a:t>o</a:t>
            </a:r>
            <a:r>
              <a:rPr lang="en-IN" sz="2600" b="1" dirty="0">
                <a:latin typeface="Times New Roman" panose="02020603050405020304" pitchFamily="18" charset="0"/>
                <a:ea typeface="Cambria" panose="02040503050406030204" pitchFamily="18" charset="0"/>
                <a:cs typeface="Times New Roman" panose="02020603050405020304" pitchFamily="18" charset="0"/>
              </a:rPr>
              <a:t>C to 300</a:t>
            </a:r>
            <a:r>
              <a:rPr lang="en-IN" sz="2600" b="1" baseline="30000" dirty="0">
                <a:latin typeface="Times New Roman" panose="02020603050405020304" pitchFamily="18" charset="0"/>
                <a:ea typeface="Cambria" panose="02040503050406030204" pitchFamily="18" charset="0"/>
                <a:cs typeface="Times New Roman" panose="02020603050405020304" pitchFamily="18" charset="0"/>
              </a:rPr>
              <a:t>o</a:t>
            </a:r>
            <a:r>
              <a:rPr lang="en-IN" sz="2600" b="1" dirty="0">
                <a:latin typeface="Times New Roman" panose="02020603050405020304" pitchFamily="18" charset="0"/>
                <a:ea typeface="Cambria" panose="02040503050406030204" pitchFamily="18" charset="0"/>
                <a:cs typeface="Times New Roman" panose="02020603050405020304" pitchFamily="18" charset="0"/>
              </a:rPr>
              <a:t>C </a:t>
            </a:r>
            <a:r>
              <a:rPr lang="en-US" sz="2600" b="1" dirty="0">
                <a:latin typeface="Times New Roman" panose="02020603050405020304" pitchFamily="18" charset="0"/>
                <a:ea typeface="Cambria" panose="02040503050406030204" pitchFamily="18" charset="0"/>
                <a:cs typeface="Times New Roman" panose="02020603050405020304" pitchFamily="18" charset="0"/>
              </a:rPr>
              <a:t>) - </a:t>
            </a:r>
            <a:endParaRPr lang="en-US" sz="2600" b="1"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50000"/>
              </a:lnSpc>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Parabolic Dish Receiver Collector </a:t>
            </a:r>
            <a:r>
              <a:rPr lang="en-US" sz="2200" dirty="0">
                <a:latin typeface="Times New Roman" panose="02020603050405020304" pitchFamily="18" charset="0"/>
                <a:ea typeface="Cambria" panose="02040503050406030204" pitchFamily="18" charset="0"/>
                <a:cs typeface="Times New Roman" panose="02020603050405020304" pitchFamily="18" charset="0"/>
              </a:rPr>
              <a:t>solar energy system which is </a:t>
            </a:r>
            <a:r>
              <a:rPr lang="en-US" sz="2200" b="1" dirty="0">
                <a:latin typeface="Times New Roman" panose="02020603050405020304" pitchFamily="18" charset="0"/>
                <a:ea typeface="Cambria" panose="02040503050406030204" pitchFamily="18" charset="0"/>
                <a:cs typeface="Times New Roman" panose="02020603050405020304" pitchFamily="18" charset="0"/>
              </a:rPr>
              <a:t>Concentrating type of collector </a:t>
            </a:r>
            <a:r>
              <a:rPr lang="en-US" sz="2200" dirty="0">
                <a:latin typeface="Times New Roman" panose="02020603050405020304" pitchFamily="18" charset="0"/>
                <a:ea typeface="Cambria" panose="02040503050406030204" pitchFamily="18" charset="0"/>
                <a:cs typeface="Times New Roman" panose="02020603050405020304" pitchFamily="18" charset="0"/>
              </a:rPr>
              <a:t>solar energy system with  synthetic oil as working fluid. </a:t>
            </a: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dirty="0"/>
          </a:p>
        </p:txBody>
      </p:sp>
      <p:pic>
        <p:nvPicPr>
          <p:cNvPr id="4" name="Picture 2" descr="Flat Plate Collector | Alternative Energy Tutoria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7679" y="1198875"/>
            <a:ext cx="2856950" cy="25092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Parabolic dish collector (Suman, Khan, and Pathak 2015). | Download  Scientific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755" y="4209299"/>
            <a:ext cx="2545874" cy="2058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386797" y="3704781"/>
            <a:ext cx="4572000" cy="307777"/>
          </a:xfrm>
          <a:prstGeom prst="rect">
            <a:avLst/>
          </a:prstGeom>
          <a:noFill/>
        </p:spPr>
        <p:txBody>
          <a:bodyPr wrap="square">
            <a:spAutoFit/>
          </a:bodyPr>
          <a:lstStyle/>
          <a:p>
            <a:r>
              <a:rPr lang="en-US" sz="1400" dirty="0"/>
              <a:t>Figure 5.2</a:t>
            </a:r>
            <a:endParaRPr lang="en-IN" sz="1400" dirty="0"/>
          </a:p>
        </p:txBody>
      </p:sp>
      <p:sp>
        <p:nvSpPr>
          <p:cNvPr id="9" name="TextBox 8"/>
          <p:cNvSpPr txBox="1"/>
          <p:nvPr/>
        </p:nvSpPr>
        <p:spPr>
          <a:xfrm>
            <a:off x="7313476" y="6009125"/>
            <a:ext cx="5717218" cy="307777"/>
          </a:xfrm>
          <a:prstGeom prst="rect">
            <a:avLst/>
          </a:prstGeom>
          <a:noFill/>
        </p:spPr>
        <p:txBody>
          <a:bodyPr wrap="square">
            <a:spAutoFit/>
          </a:bodyPr>
          <a:lstStyle/>
          <a:p>
            <a:r>
              <a:rPr lang="en-US" sz="1400" dirty="0"/>
              <a:t>Figure 5.3</a:t>
            </a:r>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804" y="250826"/>
            <a:ext cx="10892901" cy="874713"/>
          </a:xfrm>
        </p:spPr>
        <p:txBody>
          <a:bodyPr>
            <a:normAutofit fontScale="90000"/>
          </a:bodyPr>
          <a:lstStyle/>
          <a:p>
            <a:r>
              <a:rPr lang="en-IN" sz="4900"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Parabolic</a:t>
            </a:r>
            <a:r>
              <a:rPr lang="en-IN" dirty="0">
                <a:ln/>
                <a:solidFill>
                  <a:srgbClr val="0070C0"/>
                </a:solidFill>
                <a:effectLst>
                  <a:outerShdw blurRad="38100" dist="19050" dir="2700000" algn="tl" rotWithShape="0">
                    <a:schemeClr val="dk1">
                      <a:alpha val="40000"/>
                    </a:schemeClr>
                  </a:outerShdw>
                </a:effectLst>
              </a:rPr>
              <a:t> </a:t>
            </a:r>
            <a:r>
              <a:rPr lang="en-IN" sz="4900"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Dish Receiver Solar Collector</a:t>
            </a:r>
            <a:endParaRPr lang="en-IN" sz="4900"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3" name="Content Placeholder 2"/>
          <p:cNvSpPr>
            <a:spLocks noGrp="1"/>
          </p:cNvSpPr>
          <p:nvPr>
            <p:ph idx="4294967295"/>
          </p:nvPr>
        </p:nvSpPr>
        <p:spPr>
          <a:xfrm>
            <a:off x="665825" y="1195388"/>
            <a:ext cx="10002175" cy="5067300"/>
          </a:xfrm>
        </p:spPr>
        <p:txBody>
          <a:bodyPr/>
          <a:lstStyle/>
          <a:p>
            <a:pPr algn="just"/>
            <a:r>
              <a:rPr lang="en-IN" sz="2400" dirty="0"/>
              <a:t>Components</a:t>
            </a:r>
            <a:endParaRPr lang="en-IN" sz="2400" dirty="0"/>
          </a:p>
          <a:p>
            <a:pPr algn="just"/>
            <a:r>
              <a:rPr lang="en-IN" sz="2400" dirty="0"/>
              <a:t>Operation</a:t>
            </a:r>
            <a:endParaRPr lang="en-IN" sz="2400" dirty="0"/>
          </a:p>
          <a:p>
            <a:pPr algn="just"/>
            <a:r>
              <a:rPr lang="en-IN" sz="2400" dirty="0"/>
              <a:t>More Efficient for High Temperature range up to 400</a:t>
            </a:r>
            <a:r>
              <a:rPr lang="en-IN" sz="2400" dirty="0">
                <a:latin typeface="Calibri" panose="020F0502020204030204"/>
              </a:rPr>
              <a:t>⁰</a:t>
            </a:r>
            <a:r>
              <a:rPr lang="en-IN" sz="2400" dirty="0"/>
              <a:t>C</a:t>
            </a:r>
            <a:endParaRPr lang="en-IN" sz="2400" dirty="0"/>
          </a:p>
          <a:p>
            <a:pPr marL="0" indent="0">
              <a:buNone/>
            </a:pPr>
            <a:endParaRPr lang="en-IN" dirty="0"/>
          </a:p>
        </p:txBody>
      </p:sp>
      <p:pic>
        <p:nvPicPr>
          <p:cNvPr id="4" name="Picture 6" descr="Parabolic dish collector (Suman, Khan, and Pathak 2015).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0671" y="3026289"/>
            <a:ext cx="4181455" cy="3147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70C0"/>
                </a:solidFill>
                <a:latin typeface="Times New Roman" panose="02020603050405020304" pitchFamily="18" charset="0"/>
                <a:cs typeface="Times New Roman" panose="02020603050405020304" pitchFamily="18" charset="0"/>
              </a:rPr>
              <a:t>Problem Statement</a:t>
            </a:r>
            <a:endParaRPr lang="en-US">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The heat demand load of the heater is such that it will heat about 5000 liters of water in a day, from ambient temperature to 300 °C.  However, in order to reduce space requirement, the heater will be designed in such a way that it will heat about 500 liters of water only at a time.  Thus at an average uniform rate of solar insolation, the heater will make 10 cycles of almost equal lengths in time to heat the quantity of water required.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70C0"/>
                </a:solidFill>
                <a:latin typeface="Times New Roman" panose="02020603050405020304" pitchFamily="18" charset="0"/>
                <a:cs typeface="Times New Roman" panose="02020603050405020304" pitchFamily="18" charset="0"/>
              </a:rPr>
              <a:t>Material Selection</a:t>
            </a:r>
            <a:endParaRPr lang="en-US">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Reflector Material Selection</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selection of the material to be used to reflect the incoming solar radiation. It affects heavily the amount of solar radiation transmitted to the receiver.</a:t>
            </a:r>
            <a:endParaRPr lang="en-US">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1828800" y="2667000"/>
          <a:ext cx="8533765" cy="1524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r>
                        <a:rPr lang="en-US"/>
                        <a:t>Material Properties</a:t>
                      </a:r>
                      <a:endParaRPr lang="en-US"/>
                    </a:p>
                  </a:txBody>
                  <a:tcPr/>
                </a:tc>
                <a:tc>
                  <a:txBody>
                    <a:bodyPr/>
                    <a:p>
                      <a:pPr>
                        <a:buNone/>
                      </a:pPr>
                      <a:r>
                        <a:rPr lang="en-US"/>
                        <a:t>Silver</a:t>
                      </a:r>
                      <a:endParaRPr lang="en-US"/>
                    </a:p>
                  </a:txBody>
                  <a:tcPr/>
                </a:tc>
                <a:tc>
                  <a:txBody>
                    <a:bodyPr/>
                    <a:p>
                      <a:pPr>
                        <a:buNone/>
                      </a:pPr>
                      <a:r>
                        <a:rPr lang="en-US"/>
                        <a:t>Aluminium</a:t>
                      </a:r>
                      <a:endParaRPr lang="en-US"/>
                    </a:p>
                  </a:txBody>
                  <a:tcPr/>
                </a:tc>
                <a:tc>
                  <a:txBody>
                    <a:bodyPr/>
                    <a:p>
                      <a:pPr>
                        <a:buNone/>
                      </a:pPr>
                      <a:r>
                        <a:rPr lang="en-US"/>
                        <a:t>Copper</a:t>
                      </a:r>
                      <a:endParaRPr lang="en-US"/>
                    </a:p>
                  </a:txBody>
                  <a:tcPr/>
                </a:tc>
                <a:tc>
                  <a:txBody>
                    <a:bodyPr/>
                    <a:p>
                      <a:pPr>
                        <a:buNone/>
                      </a:pPr>
                      <a:r>
                        <a:rPr lang="en-US"/>
                        <a:t>Stainless Steel</a:t>
                      </a:r>
                      <a:endParaRPr lang="en-US"/>
                    </a:p>
                  </a:txBody>
                  <a:tcPr/>
                </a:tc>
              </a:tr>
              <a:tr h="381000">
                <a:tc>
                  <a:txBody>
                    <a:bodyPr/>
                    <a:p>
                      <a:pPr>
                        <a:buNone/>
                      </a:pPr>
                      <a:r>
                        <a:rPr lang="en-US"/>
                        <a:t>Reflectivity</a:t>
                      </a:r>
                      <a:endParaRPr lang="en-US"/>
                    </a:p>
                  </a:txBody>
                  <a:tcPr/>
                </a:tc>
                <a:tc>
                  <a:txBody>
                    <a:bodyPr/>
                    <a:p>
                      <a:pPr>
                        <a:buNone/>
                      </a:pPr>
                      <a:r>
                        <a:rPr lang="en-US"/>
                        <a:t>93-96%</a:t>
                      </a:r>
                      <a:endParaRPr lang="en-US"/>
                    </a:p>
                  </a:txBody>
                  <a:tcPr/>
                </a:tc>
                <a:tc>
                  <a:txBody>
                    <a:bodyPr/>
                    <a:p>
                      <a:pPr>
                        <a:buNone/>
                      </a:pPr>
                      <a:r>
                        <a:rPr lang="en-US"/>
                        <a:t>80-98%</a:t>
                      </a:r>
                      <a:endParaRPr lang="en-US"/>
                    </a:p>
                  </a:txBody>
                  <a:tcPr/>
                </a:tc>
                <a:tc>
                  <a:txBody>
                    <a:bodyPr/>
                    <a:p>
                      <a:pPr>
                        <a:buNone/>
                      </a:pPr>
                      <a:r>
                        <a:rPr lang="en-US"/>
                        <a:t>75%</a:t>
                      </a:r>
                      <a:endParaRPr lang="en-US"/>
                    </a:p>
                  </a:txBody>
                  <a:tcPr/>
                </a:tc>
                <a:tc>
                  <a:txBody>
                    <a:bodyPr/>
                    <a:p>
                      <a:pPr>
                        <a:buNone/>
                      </a:pPr>
                      <a:r>
                        <a:rPr lang="en-US"/>
                        <a:t>62-63%</a:t>
                      </a:r>
                      <a:endParaRPr lang="en-US"/>
                    </a:p>
                  </a:txBody>
                  <a:tcPr/>
                </a:tc>
              </a:tr>
              <a:tr h="381000">
                <a:tc>
                  <a:txBody>
                    <a:bodyPr/>
                    <a:p>
                      <a:pPr>
                        <a:buNone/>
                      </a:pPr>
                      <a:r>
                        <a:rPr lang="en-US"/>
                        <a:t>Cost</a:t>
                      </a:r>
                      <a:endParaRPr lang="en-US"/>
                    </a:p>
                  </a:txBody>
                  <a:tcPr/>
                </a:tc>
                <a:tc>
                  <a:txBody>
                    <a:bodyPr/>
                    <a:p>
                      <a:pPr>
                        <a:buNone/>
                      </a:pPr>
                      <a:r>
                        <a:rPr lang="en-US"/>
                        <a:t>Very High</a:t>
                      </a:r>
                      <a:endParaRPr lang="en-US"/>
                    </a:p>
                  </a:txBody>
                  <a:tcPr/>
                </a:tc>
                <a:tc>
                  <a:txBody>
                    <a:bodyPr/>
                    <a:p>
                      <a:pPr>
                        <a:buNone/>
                      </a:pPr>
                      <a:r>
                        <a:rPr lang="en-US"/>
                        <a:t>Moderate</a:t>
                      </a:r>
                      <a:endParaRPr lang="en-US"/>
                    </a:p>
                  </a:txBody>
                  <a:tcPr/>
                </a:tc>
                <a:tc>
                  <a:txBody>
                    <a:bodyPr/>
                    <a:p>
                      <a:pPr>
                        <a:buNone/>
                      </a:pPr>
                      <a:r>
                        <a:rPr lang="en-US"/>
                        <a:t>High</a:t>
                      </a:r>
                      <a:endParaRPr lang="en-US"/>
                    </a:p>
                  </a:txBody>
                  <a:tcPr/>
                </a:tc>
                <a:tc>
                  <a:txBody>
                    <a:bodyPr/>
                    <a:p>
                      <a:pPr>
                        <a:buNone/>
                      </a:pPr>
                      <a:r>
                        <a:rPr lang="en-US"/>
                        <a:t>Low</a:t>
                      </a:r>
                      <a:endParaRPr lang="en-US"/>
                    </a:p>
                  </a:txBody>
                  <a:tcPr/>
                </a:tc>
              </a:tr>
              <a:tr h="381000">
                <a:tc>
                  <a:txBody>
                    <a:bodyPr/>
                    <a:p>
                      <a:pPr>
                        <a:buNone/>
                      </a:pPr>
                      <a:endParaRPr lang="en-US"/>
                    </a:p>
                  </a:txBody>
                  <a:tcPr/>
                </a:tc>
                <a:tc>
                  <a:txBody>
                    <a:bodyPr/>
                    <a:p>
                      <a:pPr>
                        <a:buNone/>
                      </a:pPr>
                      <a:endParaRPr lang="en-US"/>
                    </a:p>
                  </a:txBody>
                  <a:tcPr/>
                </a:tc>
                <a:tc>
                  <a:txBody>
                    <a:bodyPr/>
                    <a:p>
                      <a:pPr>
                        <a:buNone/>
                      </a:pPr>
                      <a:r>
                        <a:rPr lang="en-US" b="1"/>
                        <a:t>Selected</a:t>
                      </a:r>
                      <a:endParaRPr lang="en-US" b="1"/>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70C0"/>
                </a:solidFill>
                <a:latin typeface="Times New Roman" panose="02020603050405020304" pitchFamily="18" charset="0"/>
                <a:cs typeface="Times New Roman" panose="02020603050405020304" pitchFamily="18" charset="0"/>
              </a:rPr>
              <a:t>Material Selection</a:t>
            </a:r>
            <a:endParaRPr lang="en-US">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0"/>
            <a:ext cx="10972800" cy="4643120"/>
          </a:xfrm>
        </p:spPr>
        <p:txBody>
          <a:bodyPr>
            <a:normAutofit fontScale="80000"/>
          </a:bodyPr>
          <a:p>
            <a:r>
              <a:rPr lang="en-US" sz="2400" b="1">
                <a:latin typeface="Times New Roman" panose="02020603050405020304" pitchFamily="18" charset="0"/>
                <a:cs typeface="Times New Roman" panose="02020603050405020304" pitchFamily="18" charset="0"/>
              </a:rPr>
              <a:t>Receiver/Absorber Material</a:t>
            </a:r>
            <a:endParaRPr lang="en-US" sz="24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The selection of the receiver comprehends different criteria which are most importantly good absorption rates of energy but also high heat transfer properties.</a:t>
            </a:r>
            <a:r>
              <a:rPr lang="en-US" sz="3400">
                <a:latin typeface="Times New Roman" panose="02020603050405020304" pitchFamily="18" charset="0"/>
                <a:cs typeface="Times New Roman" panose="02020603050405020304" pitchFamily="18" charset="0"/>
              </a:rPr>
              <a:t> </a:t>
            </a:r>
            <a:endParaRPr lang="en-US" sz="3400">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1828800" y="2026285"/>
          <a:ext cx="8531860" cy="2987040"/>
        </p:xfrm>
        <a:graphic>
          <a:graphicData uri="http://schemas.openxmlformats.org/drawingml/2006/table">
            <a:tbl>
              <a:tblPr firstRow="1" bandRow="1">
                <a:tableStyleId>{5C22544A-7EE6-4342-B048-85BDC9FD1C3A}</a:tableStyleId>
              </a:tblPr>
              <a:tblGrid>
                <a:gridCol w="2132965"/>
                <a:gridCol w="2132965"/>
                <a:gridCol w="2132965"/>
                <a:gridCol w="2132965"/>
              </a:tblGrid>
              <a:tr h="313055">
                <a:tc>
                  <a:txBody>
                    <a:bodyPr/>
                    <a:p>
                      <a:pPr>
                        <a:buNone/>
                      </a:pPr>
                      <a:r>
                        <a:rPr lang="en-US" sz="1400"/>
                        <a:t>Material Properties</a:t>
                      </a:r>
                      <a:endParaRPr lang="en-US" sz="1400"/>
                    </a:p>
                  </a:txBody>
                  <a:tcPr/>
                </a:tc>
                <a:tc>
                  <a:txBody>
                    <a:bodyPr/>
                    <a:p>
                      <a:pPr>
                        <a:buNone/>
                      </a:pPr>
                      <a:r>
                        <a:rPr lang="en-US" sz="1400"/>
                        <a:t>Copper</a:t>
                      </a:r>
                      <a:endParaRPr lang="en-US" sz="1400"/>
                    </a:p>
                  </a:txBody>
                  <a:tcPr/>
                </a:tc>
                <a:tc>
                  <a:txBody>
                    <a:bodyPr/>
                    <a:p>
                      <a:pPr>
                        <a:buNone/>
                      </a:pPr>
                      <a:r>
                        <a:rPr lang="en-US" sz="1400"/>
                        <a:t>Aluminium(6063-T5)</a:t>
                      </a:r>
                      <a:endParaRPr lang="en-US" sz="1400"/>
                    </a:p>
                  </a:txBody>
                  <a:tcPr/>
                </a:tc>
                <a:tc>
                  <a:txBody>
                    <a:bodyPr/>
                    <a:p>
                      <a:pPr>
                        <a:buNone/>
                      </a:pPr>
                      <a:r>
                        <a:rPr lang="en-US" sz="1400"/>
                        <a:t>Stainless Steel</a:t>
                      </a:r>
                      <a:endParaRPr lang="en-US" sz="1400"/>
                    </a:p>
                  </a:txBody>
                  <a:tcPr/>
                </a:tc>
              </a:tr>
              <a:tr h="523875">
                <a:tc>
                  <a:txBody>
                    <a:bodyPr/>
                    <a:p>
                      <a:pPr>
                        <a:buNone/>
                      </a:pPr>
                      <a:r>
                        <a:rPr lang="en-US" sz="1400"/>
                        <a:t>Thermal Conductivity </a:t>
                      </a:r>
                      <a:r>
                        <a:rPr lang="en-US" sz="1400">
                          <a:sym typeface="+mn-ea"/>
                        </a:rPr>
                        <a:t>(W/m*K)</a:t>
                      </a:r>
                      <a:endParaRPr lang="en-US" sz="1400"/>
                    </a:p>
                  </a:txBody>
                  <a:tcPr/>
                </a:tc>
                <a:tc>
                  <a:txBody>
                    <a:bodyPr/>
                    <a:p>
                      <a:pPr>
                        <a:buNone/>
                      </a:pPr>
                      <a:r>
                        <a:rPr lang="en-US" sz="1400"/>
                        <a:t>385</a:t>
                      </a:r>
                      <a:endParaRPr lang="en-US" sz="1400"/>
                    </a:p>
                  </a:txBody>
                  <a:tcPr/>
                </a:tc>
                <a:tc>
                  <a:txBody>
                    <a:bodyPr/>
                    <a:p>
                      <a:pPr>
                        <a:buNone/>
                      </a:pPr>
                      <a:r>
                        <a:rPr lang="en-US" sz="1400"/>
                        <a:t>200</a:t>
                      </a:r>
                      <a:endParaRPr lang="en-US" sz="1400"/>
                    </a:p>
                  </a:txBody>
                  <a:tcPr/>
                </a:tc>
                <a:tc>
                  <a:txBody>
                    <a:bodyPr/>
                    <a:p>
                      <a:pPr>
                        <a:buNone/>
                      </a:pPr>
                      <a:r>
                        <a:rPr lang="en-US" sz="1400"/>
                        <a:t>16.2</a:t>
                      </a:r>
                      <a:endParaRPr lang="en-US" sz="1400"/>
                    </a:p>
                  </a:txBody>
                  <a:tcPr/>
                </a:tc>
              </a:tr>
              <a:tr h="363855">
                <a:tc>
                  <a:txBody>
                    <a:bodyPr/>
                    <a:p>
                      <a:pPr>
                        <a:buNone/>
                      </a:pPr>
                      <a:r>
                        <a:rPr lang="en-US" sz="1400"/>
                        <a:t>Highest Thermal Point</a:t>
                      </a:r>
                      <a:endParaRPr lang="en-US" sz="1400"/>
                    </a:p>
                  </a:txBody>
                  <a:tcPr/>
                </a:tc>
                <a:tc>
                  <a:txBody>
                    <a:bodyPr/>
                    <a:p>
                      <a:pPr>
                        <a:buNone/>
                      </a:pPr>
                      <a:r>
                        <a:rPr lang="en-US" sz="1400"/>
                        <a:t>1084</a:t>
                      </a:r>
                      <a:endParaRPr lang="en-US" sz="1400"/>
                    </a:p>
                  </a:txBody>
                  <a:tcPr/>
                </a:tc>
                <a:tc>
                  <a:txBody>
                    <a:bodyPr/>
                    <a:p>
                      <a:pPr>
                        <a:buNone/>
                      </a:pPr>
                      <a:r>
                        <a:rPr lang="en-US" sz="1400"/>
                        <a:t>655</a:t>
                      </a:r>
                      <a:endParaRPr lang="en-US" sz="1400"/>
                    </a:p>
                  </a:txBody>
                  <a:tcPr/>
                </a:tc>
                <a:tc>
                  <a:txBody>
                    <a:bodyPr/>
                    <a:p>
                      <a:pPr>
                        <a:buNone/>
                      </a:pPr>
                      <a:r>
                        <a:rPr lang="en-US" sz="1400"/>
                        <a:t>1399</a:t>
                      </a:r>
                      <a:endParaRPr lang="en-US" sz="1400"/>
                    </a:p>
                  </a:txBody>
                  <a:tcPr/>
                </a:tc>
              </a:tr>
              <a:tr h="369570">
                <a:tc>
                  <a:txBody>
                    <a:bodyPr/>
                    <a:p>
                      <a:pPr>
                        <a:buNone/>
                      </a:pPr>
                      <a:r>
                        <a:rPr lang="en-US" sz="1400"/>
                        <a:t>Density  </a:t>
                      </a:r>
                      <a:r>
                        <a:rPr lang="en-US" sz="1400">
                          <a:sym typeface="+mn-ea"/>
                        </a:rPr>
                        <a:t>(kg/m3)</a:t>
                      </a:r>
                      <a:endParaRPr lang="en-US" sz="1400"/>
                    </a:p>
                  </a:txBody>
                  <a:tcPr/>
                </a:tc>
                <a:tc>
                  <a:txBody>
                    <a:bodyPr/>
                    <a:p>
                      <a:pPr>
                        <a:buNone/>
                      </a:pPr>
                      <a:r>
                        <a:rPr lang="en-US" sz="1400"/>
                        <a:t>8940</a:t>
                      </a:r>
                      <a:endParaRPr lang="en-US" sz="1400"/>
                    </a:p>
                  </a:txBody>
                  <a:tcPr/>
                </a:tc>
                <a:tc>
                  <a:txBody>
                    <a:bodyPr/>
                    <a:p>
                      <a:pPr>
                        <a:buNone/>
                      </a:pPr>
                      <a:r>
                        <a:rPr lang="en-US" sz="1400"/>
                        <a:t>2700</a:t>
                      </a:r>
                      <a:endParaRPr lang="en-US" sz="1400"/>
                    </a:p>
                  </a:txBody>
                  <a:tcPr/>
                </a:tc>
                <a:tc>
                  <a:txBody>
                    <a:bodyPr/>
                    <a:p>
                      <a:pPr>
                        <a:buNone/>
                      </a:pPr>
                      <a:r>
                        <a:rPr lang="en-US" sz="1400"/>
                        <a:t>8000</a:t>
                      </a:r>
                      <a:endParaRPr lang="en-US" sz="1400"/>
                    </a:p>
                  </a:txBody>
                  <a:tcPr/>
                </a:tc>
              </a:tr>
              <a:tr h="523875">
                <a:tc>
                  <a:txBody>
                    <a:bodyPr/>
                    <a:p>
                      <a:pPr>
                        <a:buNone/>
                      </a:pPr>
                      <a:r>
                        <a:rPr lang="en-US" sz="1400"/>
                        <a:t>Specific heat capacity  </a:t>
                      </a:r>
                      <a:r>
                        <a:rPr lang="en-US" sz="1400">
                          <a:sym typeface="+mn-ea"/>
                        </a:rPr>
                        <a:t>(J/kg K)</a:t>
                      </a:r>
                      <a:endParaRPr lang="en-US" sz="1400"/>
                    </a:p>
                  </a:txBody>
                  <a:tcPr/>
                </a:tc>
                <a:tc>
                  <a:txBody>
                    <a:bodyPr/>
                    <a:p>
                      <a:pPr>
                        <a:buNone/>
                      </a:pPr>
                      <a:r>
                        <a:rPr lang="en-US" sz="1400"/>
                        <a:t>389</a:t>
                      </a:r>
                      <a:endParaRPr lang="en-US" sz="1400"/>
                    </a:p>
                  </a:txBody>
                  <a:tcPr/>
                </a:tc>
                <a:tc>
                  <a:txBody>
                    <a:bodyPr/>
                    <a:p>
                      <a:pPr>
                        <a:buNone/>
                      </a:pPr>
                      <a:r>
                        <a:rPr lang="en-US" sz="1400"/>
                        <a:t>900</a:t>
                      </a:r>
                      <a:endParaRPr lang="en-US" sz="1400"/>
                    </a:p>
                  </a:txBody>
                  <a:tcPr/>
                </a:tc>
                <a:tc>
                  <a:txBody>
                    <a:bodyPr/>
                    <a:p>
                      <a:pPr>
                        <a:buNone/>
                      </a:pPr>
                      <a:r>
                        <a:rPr lang="en-US" sz="1400"/>
                        <a:t>500</a:t>
                      </a:r>
                      <a:endParaRPr lang="en-US" sz="1400"/>
                    </a:p>
                  </a:txBody>
                  <a:tcPr/>
                </a:tc>
              </a:tr>
              <a:tr h="523240">
                <a:tc>
                  <a:txBody>
                    <a:bodyPr/>
                    <a:p>
                      <a:pPr>
                        <a:buNone/>
                      </a:pPr>
                      <a:r>
                        <a:rPr lang="en-US" sz="1400"/>
                        <a:t>Thermal diffusivity </a:t>
                      </a:r>
                      <a:r>
                        <a:rPr lang="en-US" sz="1400">
                          <a:sym typeface="+mn-ea"/>
                        </a:rPr>
                        <a:t>(m2 /s)</a:t>
                      </a:r>
                      <a:endParaRPr lang="en-US" sz="1400"/>
                    </a:p>
                  </a:txBody>
                  <a:tcPr/>
                </a:tc>
                <a:tc>
                  <a:txBody>
                    <a:bodyPr/>
                    <a:p>
                      <a:pPr>
                        <a:buNone/>
                      </a:pPr>
                      <a:r>
                        <a:rPr lang="en-US" sz="1400"/>
                        <a:t>111</a:t>
                      </a:r>
                      <a:endParaRPr lang="en-US" sz="1400"/>
                    </a:p>
                  </a:txBody>
                  <a:tcPr/>
                </a:tc>
                <a:tc>
                  <a:txBody>
                    <a:bodyPr/>
                    <a:p>
                      <a:pPr>
                        <a:buNone/>
                      </a:pPr>
                      <a:r>
                        <a:rPr lang="en-US" sz="1400"/>
                        <a:t>64</a:t>
                      </a:r>
                      <a:endParaRPr lang="en-US" sz="1400"/>
                    </a:p>
                  </a:txBody>
                  <a:tcPr/>
                </a:tc>
                <a:tc>
                  <a:txBody>
                    <a:bodyPr/>
                    <a:p>
                      <a:pPr>
                        <a:buNone/>
                      </a:pPr>
                      <a:r>
                        <a:rPr lang="en-US" sz="1400"/>
                        <a:t>4.2</a:t>
                      </a:r>
                      <a:endParaRPr lang="en-US" sz="1400"/>
                    </a:p>
                  </a:txBody>
                  <a:tcPr/>
                </a:tc>
              </a:tr>
              <a:tr h="369570">
                <a:tc>
                  <a:txBody>
                    <a:bodyPr/>
                    <a:p>
                      <a:pPr>
                        <a:buNone/>
                      </a:pPr>
                      <a:endParaRPr lang="en-US" sz="1400"/>
                    </a:p>
                  </a:txBody>
                  <a:tcPr/>
                </a:tc>
                <a:tc>
                  <a:txBody>
                    <a:bodyPr/>
                    <a:p>
                      <a:pPr>
                        <a:buNone/>
                      </a:pPr>
                      <a:r>
                        <a:rPr lang="en-US" sz="1400" b="1"/>
                        <a:t>Selected</a:t>
                      </a:r>
                      <a:endParaRPr lang="en-US" sz="1400" b="1"/>
                    </a:p>
                  </a:txBody>
                  <a:tcPr/>
                </a:tc>
                <a:tc>
                  <a:txBody>
                    <a:bodyPr/>
                    <a:p>
                      <a:pPr>
                        <a:buNone/>
                      </a:pPr>
                      <a:endParaRPr lang="en-US" sz="1400"/>
                    </a:p>
                  </a:txBody>
                  <a:tcPr/>
                </a:tc>
                <a:tc>
                  <a:txBody>
                    <a:bodyPr/>
                    <a:p>
                      <a:pPr>
                        <a:buNone/>
                      </a:pPr>
                      <a:endParaRPr lang="en-US" sz="140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3665"/>
            <a:ext cx="10515600" cy="339725"/>
          </a:xfrm>
        </p:spPr>
        <p:txBody>
          <a:bodyPr>
            <a:noAutofit/>
          </a:bodyPr>
          <a:p>
            <a:r>
              <a:rPr lang="en-US" sz="3200">
                <a:solidFill>
                  <a:srgbClr val="0070C0"/>
                </a:solidFill>
                <a:latin typeface="Times New Roman" panose="02020603050405020304" pitchFamily="18" charset="0"/>
                <a:cs typeface="Times New Roman" panose="02020603050405020304" pitchFamily="18" charset="0"/>
              </a:rPr>
              <a:t>Material Selection</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52755"/>
            <a:ext cx="10515600" cy="5724525"/>
          </a:xfrm>
        </p:spPr>
        <p:txBody>
          <a:bodyPr>
            <a:normAutofit fontScale="40000"/>
          </a:bodyPr>
          <a:p>
            <a:r>
              <a:rPr lang="en-US" sz="5600" b="1">
                <a:latin typeface="Times New Roman" panose="02020603050405020304" pitchFamily="18" charset="0"/>
                <a:cs typeface="Times New Roman" panose="02020603050405020304" pitchFamily="18" charset="0"/>
              </a:rPr>
              <a:t>Thermal Fluid</a:t>
            </a:r>
            <a:endParaRPr lang="en-US" sz="56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4500">
              <a:latin typeface="Times New Roman" panose="02020603050405020304" pitchFamily="18" charset="0"/>
              <a:cs typeface="Times New Roman" panose="02020603050405020304" pitchFamily="18" charset="0"/>
            </a:endParaRPr>
          </a:p>
          <a:p>
            <a:endParaRPr lang="en-US" sz="4500">
              <a:latin typeface="Times New Roman" panose="02020603050405020304" pitchFamily="18" charset="0"/>
              <a:cs typeface="Times New Roman" panose="02020603050405020304" pitchFamily="18" charset="0"/>
            </a:endParaRPr>
          </a:p>
          <a:p>
            <a:endParaRPr lang="en-US" sz="4500">
              <a:latin typeface="Times New Roman" panose="02020603050405020304" pitchFamily="18" charset="0"/>
              <a:cs typeface="Times New Roman" panose="02020603050405020304" pitchFamily="18" charset="0"/>
            </a:endParaRPr>
          </a:p>
          <a:p>
            <a:endParaRPr lang="en-US" sz="4500">
              <a:latin typeface="Times New Roman" panose="02020603050405020304" pitchFamily="18" charset="0"/>
              <a:cs typeface="Times New Roman" panose="02020603050405020304" pitchFamily="18" charset="0"/>
            </a:endParaRPr>
          </a:p>
          <a:p>
            <a:r>
              <a:rPr lang="en-US" sz="4500">
                <a:latin typeface="Times New Roman" panose="02020603050405020304" pitchFamily="18" charset="0"/>
                <a:cs typeface="Times New Roman" panose="02020603050405020304" pitchFamily="18" charset="0"/>
              </a:rPr>
              <a:t>Heat-transfer fluids carry heat through solar collectors and a heat exchanger to the heat storage tanks in solar collector systems.</a:t>
            </a:r>
            <a:endParaRPr lang="en-US" sz="4500">
              <a:latin typeface="Times New Roman" panose="02020603050405020304" pitchFamily="18" charset="0"/>
              <a:cs typeface="Times New Roman" panose="02020603050405020304" pitchFamily="18" charset="0"/>
            </a:endParaRPr>
          </a:p>
          <a:p>
            <a:endParaRPr lang="en-US" sz="45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graphicFrame>
        <p:nvGraphicFramePr>
          <p:cNvPr id="4" name="Table 3"/>
          <p:cNvGraphicFramePr/>
          <p:nvPr/>
        </p:nvGraphicFramePr>
        <p:xfrm>
          <a:off x="1256030" y="1153795"/>
          <a:ext cx="9831705" cy="3918585"/>
        </p:xfrm>
        <a:graphic>
          <a:graphicData uri="http://schemas.openxmlformats.org/drawingml/2006/table">
            <a:tbl>
              <a:tblPr firstRow="1" bandRow="1">
                <a:tableStyleId>{5C22544A-7EE6-4342-B048-85BDC9FD1C3A}</a:tableStyleId>
              </a:tblPr>
              <a:tblGrid>
                <a:gridCol w="1234440"/>
                <a:gridCol w="1574165"/>
                <a:gridCol w="1574165"/>
                <a:gridCol w="1574165"/>
                <a:gridCol w="1574165"/>
                <a:gridCol w="2300605"/>
              </a:tblGrid>
              <a:tr h="577850">
                <a:tc>
                  <a:txBody>
                    <a:bodyPr/>
                    <a:p>
                      <a:pPr>
                        <a:buNone/>
                      </a:pPr>
                      <a:r>
                        <a:rPr lang="en-US" sz="1000"/>
                        <a:t>Fluid Properties</a:t>
                      </a:r>
                      <a:endParaRPr lang="en-US" sz="1000"/>
                    </a:p>
                  </a:txBody>
                  <a:tcPr/>
                </a:tc>
                <a:tc>
                  <a:txBody>
                    <a:bodyPr/>
                    <a:p>
                      <a:pPr>
                        <a:buNone/>
                      </a:pPr>
                      <a:r>
                        <a:rPr lang="en-US" sz="1000"/>
                        <a:t>Water</a:t>
                      </a:r>
                      <a:endParaRPr lang="en-US" sz="1000"/>
                    </a:p>
                  </a:txBody>
                  <a:tcPr/>
                </a:tc>
                <a:tc>
                  <a:txBody>
                    <a:bodyPr/>
                    <a:p>
                      <a:pPr>
                        <a:buNone/>
                      </a:pPr>
                      <a:r>
                        <a:rPr lang="en-US" sz="1000"/>
                        <a:t>Hydrocarbon</a:t>
                      </a:r>
                      <a:endParaRPr lang="en-US" sz="1000"/>
                    </a:p>
                    <a:p>
                      <a:pPr>
                        <a:buNone/>
                      </a:pPr>
                      <a:r>
                        <a:rPr lang="en-US" sz="1000"/>
                        <a:t>Oils</a:t>
                      </a:r>
                      <a:endParaRPr lang="en-US" sz="1000"/>
                    </a:p>
                  </a:txBody>
                  <a:tcPr/>
                </a:tc>
                <a:tc>
                  <a:txBody>
                    <a:bodyPr/>
                    <a:p>
                      <a:pPr>
                        <a:buNone/>
                      </a:pPr>
                      <a:r>
                        <a:rPr lang="en-US" sz="1000"/>
                        <a:t>Molten Salt</a:t>
                      </a:r>
                      <a:endParaRPr lang="en-US" sz="1000"/>
                    </a:p>
                  </a:txBody>
                  <a:tcPr/>
                </a:tc>
                <a:tc>
                  <a:txBody>
                    <a:bodyPr/>
                    <a:p>
                      <a:pPr>
                        <a:buNone/>
                      </a:pPr>
                      <a:r>
                        <a:rPr lang="en-US" sz="1000"/>
                        <a:t>Propylene Glycol</a:t>
                      </a:r>
                      <a:endParaRPr lang="en-US" sz="1000"/>
                    </a:p>
                  </a:txBody>
                  <a:tcPr/>
                </a:tc>
                <a:tc>
                  <a:txBody>
                    <a:bodyPr/>
                    <a:p>
                      <a:pPr>
                        <a:buNone/>
                      </a:pPr>
                      <a:r>
                        <a:rPr lang="en-US" sz="1000"/>
                        <a:t>Synthetic Oil</a:t>
                      </a:r>
                      <a:endParaRPr lang="en-US" sz="1000"/>
                    </a:p>
                  </a:txBody>
                  <a:tcPr/>
                </a:tc>
              </a:tr>
              <a:tr h="611505">
                <a:tc>
                  <a:txBody>
                    <a:bodyPr/>
                    <a:p>
                      <a:pPr>
                        <a:buNone/>
                      </a:pPr>
                      <a:r>
                        <a:rPr lang="en-US" sz="1000"/>
                        <a:t>Thermal Conductivity(w/m2k)</a:t>
                      </a:r>
                      <a:endParaRPr lang="en-US" sz="1000"/>
                    </a:p>
                  </a:txBody>
                  <a:tcPr/>
                </a:tc>
                <a:tc>
                  <a:txBody>
                    <a:bodyPr/>
                    <a:p>
                      <a:pPr>
                        <a:buNone/>
                      </a:pPr>
                      <a:r>
                        <a:rPr lang="en-US" sz="1000"/>
                        <a:t>0.6</a:t>
                      </a:r>
                      <a:endParaRPr lang="en-US" sz="1000"/>
                    </a:p>
                  </a:txBody>
                  <a:tcPr/>
                </a:tc>
                <a:tc>
                  <a:txBody>
                    <a:bodyPr/>
                    <a:p>
                      <a:pPr>
                        <a:buNone/>
                      </a:pPr>
                      <a:r>
                        <a:rPr lang="en-US" sz="1000"/>
                        <a:t>0.12</a:t>
                      </a:r>
                      <a:endParaRPr lang="en-US" sz="1000"/>
                    </a:p>
                  </a:txBody>
                  <a:tcPr/>
                </a:tc>
                <a:tc>
                  <a:txBody>
                    <a:bodyPr/>
                    <a:p>
                      <a:pPr>
                        <a:buNone/>
                      </a:pPr>
                      <a:r>
                        <a:rPr lang="en-US" sz="1000"/>
                        <a:t>0.446</a:t>
                      </a:r>
                      <a:endParaRPr lang="en-US" sz="1000"/>
                    </a:p>
                  </a:txBody>
                  <a:tcPr/>
                </a:tc>
                <a:tc>
                  <a:txBody>
                    <a:bodyPr/>
                    <a:p>
                      <a:pPr>
                        <a:buNone/>
                      </a:pPr>
                      <a:r>
                        <a:rPr lang="en-US" sz="1000"/>
                        <a:t>0.147</a:t>
                      </a:r>
                      <a:endParaRPr lang="en-US" sz="1000"/>
                    </a:p>
                  </a:txBody>
                  <a:tcPr/>
                </a:tc>
                <a:tc>
                  <a:txBody>
                    <a:bodyPr/>
                    <a:p>
                      <a:pPr>
                        <a:buNone/>
                      </a:pPr>
                      <a:r>
                        <a:rPr lang="en-US" sz="1000"/>
                        <a:t>0.152</a:t>
                      </a:r>
                      <a:endParaRPr lang="en-US" sz="1000"/>
                    </a:p>
                  </a:txBody>
                  <a:tcPr/>
                </a:tc>
              </a:tr>
              <a:tr h="443230">
                <a:tc>
                  <a:txBody>
                    <a:bodyPr/>
                    <a:p>
                      <a:pPr>
                        <a:buNone/>
                      </a:pPr>
                      <a:r>
                        <a:rPr lang="en-US" sz="1000"/>
                        <a:t>Viscosity</a:t>
                      </a:r>
                      <a:endParaRPr lang="en-US" sz="1000"/>
                    </a:p>
                    <a:p>
                      <a:pPr>
                        <a:buNone/>
                      </a:pPr>
                      <a:r>
                        <a:rPr lang="en-US" sz="1000"/>
                        <a:t>(millipascals)</a:t>
                      </a:r>
                      <a:endParaRPr lang="en-US" sz="1000"/>
                    </a:p>
                  </a:txBody>
                  <a:tcPr/>
                </a:tc>
                <a:tc>
                  <a:txBody>
                    <a:bodyPr/>
                    <a:p>
                      <a:pPr>
                        <a:buNone/>
                      </a:pPr>
                      <a:r>
                        <a:rPr lang="en-US" sz="1000"/>
                        <a:t>1.0016</a:t>
                      </a:r>
                      <a:endParaRPr lang="en-US" sz="1000"/>
                    </a:p>
                  </a:txBody>
                  <a:tcPr/>
                </a:tc>
                <a:tc>
                  <a:txBody>
                    <a:bodyPr/>
                    <a:p>
                      <a:pPr>
                        <a:buNone/>
                      </a:pPr>
                      <a:r>
                        <a:rPr lang="en-US" sz="1000"/>
                        <a:t>55</a:t>
                      </a:r>
                      <a:endParaRPr lang="en-US" sz="1000"/>
                    </a:p>
                  </a:txBody>
                  <a:tcPr/>
                </a:tc>
                <a:tc>
                  <a:txBody>
                    <a:bodyPr/>
                    <a:p>
                      <a:pPr>
                        <a:buNone/>
                      </a:pPr>
                      <a:r>
                        <a:rPr lang="en-US" sz="1000"/>
                        <a:t>3.16</a:t>
                      </a:r>
                      <a:endParaRPr lang="en-US" sz="1000"/>
                    </a:p>
                  </a:txBody>
                  <a:tcPr/>
                </a:tc>
                <a:tc>
                  <a:txBody>
                    <a:bodyPr/>
                    <a:p>
                      <a:pPr>
                        <a:buNone/>
                      </a:pPr>
                      <a:r>
                        <a:rPr lang="en-US" sz="1000"/>
                        <a:t>0.042</a:t>
                      </a:r>
                      <a:endParaRPr lang="en-US" sz="1000"/>
                    </a:p>
                  </a:txBody>
                  <a:tcPr/>
                </a:tc>
                <a:tc>
                  <a:txBody>
                    <a:bodyPr/>
                    <a:p>
                      <a:pPr>
                        <a:buNone/>
                      </a:pPr>
                      <a:r>
                        <a:rPr lang="en-US" sz="1000"/>
                        <a:t>35</a:t>
                      </a:r>
                      <a:endParaRPr lang="en-US" sz="1000"/>
                    </a:p>
                  </a:txBody>
                  <a:tcPr/>
                </a:tc>
              </a:tr>
              <a:tr h="317500">
                <a:tc>
                  <a:txBody>
                    <a:bodyPr/>
                    <a:p>
                      <a:pPr>
                        <a:buNone/>
                      </a:pPr>
                      <a:r>
                        <a:rPr lang="en-US" sz="1000"/>
                        <a:t>Boiling point(oC)</a:t>
                      </a:r>
                      <a:endParaRPr lang="en-US" sz="1000"/>
                    </a:p>
                  </a:txBody>
                  <a:tcPr/>
                </a:tc>
                <a:tc>
                  <a:txBody>
                    <a:bodyPr/>
                    <a:p>
                      <a:pPr>
                        <a:buNone/>
                      </a:pPr>
                      <a:r>
                        <a:rPr lang="en-US" sz="1000"/>
                        <a:t>100</a:t>
                      </a:r>
                      <a:endParaRPr lang="en-US" sz="1000"/>
                    </a:p>
                  </a:txBody>
                  <a:tcPr/>
                </a:tc>
                <a:tc>
                  <a:txBody>
                    <a:bodyPr/>
                    <a:p>
                      <a:pPr>
                        <a:buNone/>
                      </a:pPr>
                      <a:r>
                        <a:rPr lang="en-US" sz="1000"/>
                        <a:t>538</a:t>
                      </a:r>
                      <a:endParaRPr lang="en-US" sz="1000"/>
                    </a:p>
                  </a:txBody>
                  <a:tcPr/>
                </a:tc>
                <a:tc>
                  <a:txBody>
                    <a:bodyPr/>
                    <a:p>
                      <a:pPr>
                        <a:buNone/>
                      </a:pPr>
                      <a:r>
                        <a:rPr lang="en-US" sz="1000"/>
                        <a:t>560</a:t>
                      </a:r>
                      <a:endParaRPr lang="en-US" sz="1000"/>
                    </a:p>
                  </a:txBody>
                  <a:tcPr/>
                </a:tc>
                <a:tc>
                  <a:txBody>
                    <a:bodyPr/>
                    <a:p>
                      <a:pPr>
                        <a:buNone/>
                      </a:pPr>
                      <a:r>
                        <a:rPr lang="en-US" sz="1000"/>
                        <a:t>188</a:t>
                      </a:r>
                      <a:endParaRPr lang="en-US" sz="1000"/>
                    </a:p>
                  </a:txBody>
                  <a:tcPr/>
                </a:tc>
                <a:tc>
                  <a:txBody>
                    <a:bodyPr/>
                    <a:p>
                      <a:pPr>
                        <a:buNone/>
                      </a:pPr>
                      <a:r>
                        <a:rPr lang="en-US" sz="1000"/>
                        <a:t>365</a:t>
                      </a:r>
                      <a:endParaRPr lang="en-US" sz="1000"/>
                    </a:p>
                  </a:txBody>
                  <a:tcPr/>
                </a:tc>
              </a:tr>
              <a:tr h="272415">
                <a:tc>
                  <a:txBody>
                    <a:bodyPr/>
                    <a:p>
                      <a:pPr>
                        <a:buNone/>
                      </a:pPr>
                      <a:r>
                        <a:rPr lang="en-US" sz="1000"/>
                        <a:t>Freezing Point(oC)</a:t>
                      </a:r>
                      <a:endParaRPr lang="en-US" sz="1000"/>
                    </a:p>
                  </a:txBody>
                  <a:tcPr/>
                </a:tc>
                <a:tc>
                  <a:txBody>
                    <a:bodyPr/>
                    <a:p>
                      <a:pPr>
                        <a:buNone/>
                      </a:pPr>
                      <a:r>
                        <a:rPr lang="en-US" sz="1000"/>
                        <a:t>0</a:t>
                      </a:r>
                      <a:endParaRPr lang="en-US" sz="1000"/>
                    </a:p>
                  </a:txBody>
                  <a:tcPr/>
                </a:tc>
                <a:tc>
                  <a:txBody>
                    <a:bodyPr/>
                    <a:p>
                      <a:pPr>
                        <a:buNone/>
                      </a:pPr>
                      <a:r>
                        <a:rPr lang="en-US" sz="1000"/>
                        <a:t>-4</a:t>
                      </a:r>
                      <a:endParaRPr lang="en-US" sz="1000"/>
                    </a:p>
                  </a:txBody>
                  <a:tcPr/>
                </a:tc>
                <a:tc>
                  <a:txBody>
                    <a:bodyPr/>
                    <a:p>
                      <a:pPr>
                        <a:buNone/>
                      </a:pPr>
                      <a:r>
                        <a:rPr lang="en-US" sz="1000"/>
                        <a:t>220</a:t>
                      </a:r>
                      <a:endParaRPr lang="en-US" sz="1000"/>
                    </a:p>
                  </a:txBody>
                  <a:tcPr/>
                </a:tc>
                <a:tc>
                  <a:txBody>
                    <a:bodyPr/>
                    <a:p>
                      <a:pPr>
                        <a:buNone/>
                      </a:pPr>
                      <a:r>
                        <a:rPr lang="en-US" sz="1000"/>
                        <a:t>-59</a:t>
                      </a:r>
                      <a:endParaRPr lang="en-US" sz="1000"/>
                    </a:p>
                  </a:txBody>
                  <a:tcPr/>
                </a:tc>
                <a:tc>
                  <a:txBody>
                    <a:bodyPr/>
                    <a:p>
                      <a:pPr>
                        <a:buNone/>
                      </a:pPr>
                      <a:r>
                        <a:rPr lang="en-US" sz="1000"/>
                        <a:t>-52</a:t>
                      </a:r>
                      <a:endParaRPr lang="en-US" sz="1000"/>
                    </a:p>
                  </a:txBody>
                  <a:tcPr/>
                </a:tc>
              </a:tr>
              <a:tr h="441325">
                <a:tc>
                  <a:txBody>
                    <a:bodyPr/>
                    <a:p>
                      <a:pPr>
                        <a:buNone/>
                      </a:pPr>
                      <a:r>
                        <a:rPr lang="en-US" sz="1000"/>
                        <a:t>Ambient Temperature(oC)</a:t>
                      </a:r>
                      <a:endParaRPr lang="en-US" sz="1000"/>
                    </a:p>
                  </a:txBody>
                  <a:tcPr/>
                </a:tc>
                <a:tc>
                  <a:txBody>
                    <a:bodyPr/>
                    <a:p>
                      <a:pPr>
                        <a:buNone/>
                      </a:pPr>
                      <a:r>
                        <a:rPr lang="en-US" sz="1000"/>
                        <a:t>21</a:t>
                      </a:r>
                      <a:endParaRPr lang="en-US" sz="1000"/>
                    </a:p>
                  </a:txBody>
                  <a:tcPr/>
                </a:tc>
                <a:tc>
                  <a:txBody>
                    <a:bodyPr/>
                    <a:p>
                      <a:pPr>
                        <a:buNone/>
                      </a:pPr>
                      <a:r>
                        <a:rPr lang="en-US" sz="1000"/>
                        <a:t>-</a:t>
                      </a:r>
                      <a:endParaRPr lang="en-US" sz="1000"/>
                    </a:p>
                  </a:txBody>
                  <a:tcPr/>
                </a:tc>
                <a:tc>
                  <a:txBody>
                    <a:bodyPr/>
                    <a:p>
                      <a:pPr>
                        <a:buNone/>
                      </a:pPr>
                      <a:r>
                        <a:rPr lang="en-US" sz="1000"/>
                        <a:t>-</a:t>
                      </a:r>
                      <a:endParaRPr lang="en-US" sz="1000"/>
                    </a:p>
                  </a:txBody>
                  <a:tcPr/>
                </a:tc>
                <a:tc>
                  <a:txBody>
                    <a:bodyPr/>
                    <a:p>
                      <a:pPr>
                        <a:buNone/>
                      </a:pPr>
                      <a:r>
                        <a:rPr lang="en-US" sz="1000"/>
                        <a:t>-</a:t>
                      </a:r>
                      <a:endParaRPr lang="en-US" sz="1000"/>
                    </a:p>
                  </a:txBody>
                  <a:tcPr/>
                </a:tc>
                <a:tc>
                  <a:txBody>
                    <a:bodyPr/>
                    <a:p>
                      <a:pPr>
                        <a:buNone/>
                      </a:pPr>
                      <a:r>
                        <a:rPr lang="en-US" sz="1000"/>
                        <a:t>40</a:t>
                      </a:r>
                      <a:endParaRPr lang="en-US" sz="1000"/>
                    </a:p>
                  </a:txBody>
                  <a:tcPr/>
                </a:tc>
              </a:tr>
              <a:tr h="441960">
                <a:tc>
                  <a:txBody>
                    <a:bodyPr/>
                    <a:p>
                      <a:pPr>
                        <a:buNone/>
                      </a:pPr>
                      <a:r>
                        <a:rPr lang="en-US" sz="1000"/>
                        <a:t>Specific Heat (KJ/Kg.k)</a:t>
                      </a:r>
                      <a:endParaRPr lang="en-US" sz="1000"/>
                    </a:p>
                  </a:txBody>
                  <a:tcPr/>
                </a:tc>
                <a:tc>
                  <a:txBody>
                    <a:bodyPr/>
                    <a:p>
                      <a:pPr>
                        <a:buNone/>
                      </a:pPr>
                      <a:r>
                        <a:rPr lang="en-US" sz="1000"/>
                        <a:t>4.184</a:t>
                      </a:r>
                      <a:endParaRPr lang="en-US" sz="1000"/>
                    </a:p>
                  </a:txBody>
                  <a:tcPr/>
                </a:tc>
                <a:tc>
                  <a:txBody>
                    <a:bodyPr/>
                    <a:p>
                      <a:pPr>
                        <a:buNone/>
                      </a:pPr>
                      <a:r>
                        <a:rPr lang="en-US" sz="1000"/>
                        <a:t>1.67</a:t>
                      </a:r>
                      <a:endParaRPr lang="en-US" sz="1000"/>
                    </a:p>
                  </a:txBody>
                  <a:tcPr/>
                </a:tc>
                <a:tc>
                  <a:txBody>
                    <a:bodyPr/>
                    <a:p>
                      <a:pPr>
                        <a:buNone/>
                      </a:pPr>
                      <a:r>
                        <a:rPr lang="en-US" sz="1000"/>
                        <a:t>1.61</a:t>
                      </a:r>
                      <a:endParaRPr lang="en-US" sz="1000"/>
                    </a:p>
                  </a:txBody>
                  <a:tcPr/>
                </a:tc>
                <a:tc>
                  <a:txBody>
                    <a:bodyPr/>
                    <a:p>
                      <a:pPr>
                        <a:buNone/>
                      </a:pPr>
                      <a:r>
                        <a:rPr lang="en-US" sz="1000"/>
                        <a:t>2.326</a:t>
                      </a:r>
                      <a:endParaRPr lang="en-US" sz="1000"/>
                    </a:p>
                  </a:txBody>
                  <a:tcPr/>
                </a:tc>
                <a:tc>
                  <a:txBody>
                    <a:bodyPr/>
                    <a:p>
                      <a:pPr>
                        <a:buNone/>
                      </a:pPr>
                      <a:r>
                        <a:rPr lang="en-US" sz="1000"/>
                        <a:t>2.380</a:t>
                      </a:r>
                      <a:endParaRPr lang="en-US" sz="1000"/>
                    </a:p>
                  </a:txBody>
                  <a:tcPr/>
                </a:tc>
              </a:tr>
              <a:tr h="349250">
                <a:tc>
                  <a:txBody>
                    <a:bodyPr/>
                    <a:p>
                      <a:pPr>
                        <a:buNone/>
                      </a:pPr>
                      <a:r>
                        <a:rPr lang="en-US" sz="1000"/>
                        <a:t>Density (Kg/m3)</a:t>
                      </a:r>
                      <a:endParaRPr lang="en-US" sz="1000"/>
                    </a:p>
                  </a:txBody>
                  <a:tcPr/>
                </a:tc>
                <a:tc>
                  <a:txBody>
                    <a:bodyPr/>
                    <a:p>
                      <a:pPr>
                        <a:buNone/>
                      </a:pPr>
                      <a:r>
                        <a:rPr lang="en-US" sz="1000"/>
                        <a:t>997</a:t>
                      </a:r>
                      <a:endParaRPr lang="en-US" sz="1000"/>
                    </a:p>
                  </a:txBody>
                  <a:tcPr/>
                </a:tc>
                <a:tc>
                  <a:txBody>
                    <a:bodyPr/>
                    <a:p>
                      <a:pPr>
                        <a:buNone/>
                      </a:pPr>
                      <a:r>
                        <a:rPr lang="en-US" sz="1000"/>
                        <a:t>800</a:t>
                      </a:r>
                      <a:endParaRPr lang="en-US" sz="1000"/>
                    </a:p>
                  </a:txBody>
                  <a:tcPr/>
                </a:tc>
                <a:tc>
                  <a:txBody>
                    <a:bodyPr/>
                    <a:p>
                      <a:pPr>
                        <a:buNone/>
                      </a:pPr>
                      <a:r>
                        <a:rPr lang="en-US" sz="1000"/>
                        <a:t>1800</a:t>
                      </a:r>
                      <a:endParaRPr lang="en-US" sz="1000"/>
                    </a:p>
                  </a:txBody>
                  <a:tcPr/>
                </a:tc>
                <a:tc>
                  <a:txBody>
                    <a:bodyPr/>
                    <a:p>
                      <a:pPr>
                        <a:buNone/>
                      </a:pPr>
                      <a:r>
                        <a:rPr lang="en-US" sz="1000"/>
                        <a:t>1004</a:t>
                      </a:r>
                      <a:endParaRPr lang="en-US" sz="1000"/>
                    </a:p>
                  </a:txBody>
                  <a:tcPr/>
                </a:tc>
                <a:tc>
                  <a:txBody>
                    <a:bodyPr/>
                    <a:p>
                      <a:pPr>
                        <a:buNone/>
                      </a:pPr>
                      <a:r>
                        <a:rPr lang="en-US" sz="1000"/>
                        <a:t>838</a:t>
                      </a:r>
                      <a:endParaRPr lang="en-US" sz="1000"/>
                    </a:p>
                  </a:txBody>
                  <a:tcPr/>
                </a:tc>
              </a:tr>
              <a:tr h="339725">
                <a:tc>
                  <a:txBody>
                    <a:bodyPr/>
                    <a:p>
                      <a:pPr>
                        <a:buNone/>
                      </a:pPr>
                      <a:endParaRPr lang="en-US" sz="1000"/>
                    </a:p>
                  </a:txBody>
                  <a:tcPr/>
                </a:tc>
                <a:tc>
                  <a:txBody>
                    <a:bodyPr/>
                    <a:p>
                      <a:pPr>
                        <a:buNone/>
                      </a:pPr>
                      <a:endParaRPr lang="en-US" sz="1000"/>
                    </a:p>
                  </a:txBody>
                  <a:tcPr/>
                </a:tc>
                <a:tc>
                  <a:txBody>
                    <a:bodyPr/>
                    <a:p>
                      <a:pPr>
                        <a:buNone/>
                      </a:pPr>
                      <a:endParaRPr lang="en-US" sz="1000"/>
                    </a:p>
                  </a:txBody>
                  <a:tcPr/>
                </a:tc>
                <a:tc>
                  <a:txBody>
                    <a:bodyPr/>
                    <a:p>
                      <a:pPr>
                        <a:buNone/>
                      </a:pPr>
                      <a:endParaRPr lang="en-US" sz="1000"/>
                    </a:p>
                  </a:txBody>
                  <a:tcPr/>
                </a:tc>
                <a:tc>
                  <a:txBody>
                    <a:bodyPr/>
                    <a:p>
                      <a:pPr>
                        <a:buNone/>
                      </a:pPr>
                      <a:endParaRPr lang="en-US" sz="1000"/>
                    </a:p>
                  </a:txBody>
                  <a:tcPr/>
                </a:tc>
                <a:tc>
                  <a:txBody>
                    <a:bodyPr/>
                    <a:p>
                      <a:pPr>
                        <a:buNone/>
                      </a:pPr>
                      <a:r>
                        <a:rPr lang="en-US" sz="1000" b="1"/>
                        <a:t>Selected</a:t>
                      </a:r>
                      <a:endParaRPr lang="en-US" sz="1000" b="1"/>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0070C0"/>
                </a:solidFill>
                <a:latin typeface="Times New Roman" panose="02020603050405020304" pitchFamily="18" charset="0"/>
                <a:cs typeface="Times New Roman" panose="02020603050405020304" pitchFamily="18" charset="0"/>
              </a:rPr>
              <a:t>Design Methodology Steps</a:t>
            </a:r>
            <a:endParaRPr lang="en-US">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Problem definition: To design Parabolic dish type collector for medium temperature range (100-400 ºC) applications such as Bottle sterilization, UHT treatment etc.</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Thermal fluid and Material selection of Reflector, Absorber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Finding out overall design parameters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Design of Parabolic dish receiver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Thermal analysis of receiver</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09650"/>
          </a:xfrm>
        </p:spPr>
        <p:txBody>
          <a:bodyPr>
            <a:normAutofit fontScale="90000"/>
          </a:bodyPr>
          <a:p>
            <a:r>
              <a:rPr lang="en-US">
                <a:solidFill>
                  <a:srgbClr val="0070C0"/>
                </a:solidFill>
                <a:latin typeface="Times New Roman" panose="02020603050405020304" pitchFamily="18" charset="0"/>
                <a:cs typeface="Times New Roman" panose="02020603050405020304" pitchFamily="18" charset="0"/>
              </a:rPr>
              <a:t>Calculation, Design and Analysis of Parabolic Dish Receiver</a:t>
            </a:r>
            <a:endParaRPr lang="en-US">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9870"/>
            <a:ext cx="10515600" cy="4677410"/>
          </a:xfrm>
        </p:spPr>
        <p:txBody>
          <a:bodyPr>
            <a:normAutofit fontScale="60000"/>
          </a:bodyPr>
          <a:p>
            <a:r>
              <a:rPr lang="en-US" b="1"/>
              <a:t>Solar flux at parabolic dish collector:</a:t>
            </a:r>
            <a:endParaRPr lang="en-US" b="1"/>
          </a:p>
          <a:p>
            <a:r>
              <a:rPr lang="en-US"/>
              <a:t>It is assumed that most of the field tests will be conducted in the month of March, therefore value in month of march has been taken for reference calculations. </a:t>
            </a:r>
            <a:endParaRPr lang="en-US"/>
          </a:p>
          <a:p>
            <a:pPr marL="0" indent="0">
              <a:buNone/>
            </a:pPr>
            <a:r>
              <a:rPr lang="en-US"/>
              <a:t>= 6.29 kw hr / m2 -Day (assuming 8 hours in a day)</a:t>
            </a:r>
            <a:endParaRPr lang="en-US"/>
          </a:p>
          <a:p>
            <a:r>
              <a:rPr lang="en-US"/>
              <a:t>                   = 786.584</a:t>
            </a:r>
            <a:endParaRPr lang="en-US"/>
          </a:p>
          <a:p>
            <a:endParaRPr lang="en-US"/>
          </a:p>
          <a:p>
            <a:r>
              <a:rPr lang="en-US" b="1"/>
              <a:t>Design of Parabolic Dish Solar Collector </a:t>
            </a:r>
            <a:endParaRPr lang="en-US" b="1"/>
          </a:p>
          <a:p>
            <a:r>
              <a:rPr lang="en-US" b="1"/>
              <a:t>1.  Sizing of Parabolic Dish type Solar Collector </a:t>
            </a:r>
            <a:endParaRPr lang="en-US" b="1"/>
          </a:p>
          <a:p>
            <a:r>
              <a:rPr lang="en-US"/>
              <a:t>Required Capacity of Hot oil per day = 5000 Liter ( Divide whole system in 10 cycles)</a:t>
            </a:r>
            <a:endParaRPr lang="en-US"/>
          </a:p>
          <a:p>
            <a:endParaRPr lang="en-US"/>
          </a:p>
          <a:p>
            <a:r>
              <a:rPr lang="en-US" b="1"/>
              <a:t>2.  Working Temperature Range </a:t>
            </a:r>
            <a:endParaRPr lang="en-US" b="1"/>
          </a:p>
          <a:p>
            <a:r>
              <a:rPr lang="en-US"/>
              <a:t>Ti = 313 K (40 ºC)</a:t>
            </a:r>
            <a:endParaRPr lang="en-US"/>
          </a:p>
          <a:p>
            <a:r>
              <a:rPr lang="en-US"/>
              <a:t>To = 573 K  (300 ºC)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Outline of Presentation </a:t>
            </a:r>
            <a:endParaRPr lang="en-US" sz="3200" b="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731668" y="1473693"/>
            <a:ext cx="10515600" cy="4685515"/>
          </a:xfrm>
        </p:spPr>
        <p:txBody>
          <a:bodyPr>
            <a:noAutofit/>
          </a:bodyPr>
          <a:lstStyle/>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Introduction </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Objectives </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Literature Study </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Material and Methods</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Work plan</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Results</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Conclusion</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References </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Acknowledgement </a:t>
            </a:r>
            <a:endParaRPr lang="en-US" sz="2000"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marL="0" indent="0">
              <a:lnSpc>
                <a:spcPct val="120000"/>
              </a:lnSpc>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457200" lvl="1" indent="-457200">
              <a:lnSpc>
                <a:spcPct val="120000"/>
              </a:lnSpc>
              <a:spcBef>
                <a:spcPts val="1000"/>
              </a:spcBef>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a:solidFill>
                  <a:srgbClr val="0070C0"/>
                </a:solidFill>
                <a:latin typeface="Times New Roman" panose="02020603050405020304" pitchFamily="18" charset="0"/>
                <a:cs typeface="Times New Roman" panose="02020603050405020304" pitchFamily="18" charset="0"/>
              </a:rPr>
              <a:t>Calculation, Design and Analysis of Parabolic Dish Receiver</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1"/>
          </p:nvPr>
        </p:nvPicPr>
        <p:blipFill>
          <a:blip r:embed="rId1"/>
          <a:srcRect l="3560" r="13990"/>
          <a:stretch>
            <a:fillRect/>
          </a:stretch>
        </p:blipFill>
        <p:spPr>
          <a:xfrm>
            <a:off x="1045210" y="1437005"/>
            <a:ext cx="4766945" cy="4740275"/>
          </a:xfrm>
          <a:prstGeom prst="rect">
            <a:avLst/>
          </a:prstGeom>
          <a:noFill/>
          <a:ln w="12700">
            <a:noFill/>
          </a:ln>
          <a:effectLst/>
        </p:spPr>
      </p:pic>
      <p:pic>
        <p:nvPicPr>
          <p:cNvPr id="4" name="Picture 6"/>
          <p:cNvPicPr>
            <a:picLocks noChangeAspect="1"/>
          </p:cNvPicPr>
          <p:nvPr>
            <p:ph sz="half" idx="2"/>
          </p:nvPr>
        </p:nvPicPr>
        <p:blipFill>
          <a:blip r:embed="rId2"/>
          <a:stretch>
            <a:fillRect/>
          </a:stretch>
        </p:blipFill>
        <p:spPr>
          <a:xfrm>
            <a:off x="7470775" y="2903855"/>
            <a:ext cx="2583180" cy="2194560"/>
          </a:xfrm>
          <a:prstGeom prst="rect">
            <a:avLst/>
          </a:prstGeom>
          <a:noFill/>
          <a:ln w="9525">
            <a:solidFill>
              <a:schemeClr val="tx1"/>
            </a:solidFill>
          </a:ln>
          <a:effectLst/>
        </p:spPr>
      </p:pic>
      <p:sp>
        <p:nvSpPr>
          <p:cNvPr id="6" name="Text Box 5"/>
          <p:cNvSpPr txBox="1"/>
          <p:nvPr/>
        </p:nvSpPr>
        <p:spPr>
          <a:xfrm>
            <a:off x="7470775" y="5543550"/>
            <a:ext cx="3198495" cy="368300"/>
          </a:xfrm>
          <a:prstGeom prst="rect">
            <a:avLst/>
          </a:prstGeom>
          <a:noFill/>
        </p:spPr>
        <p:txBody>
          <a:bodyPr wrap="square" rtlCol="0">
            <a:spAutoFit/>
          </a:bodyPr>
          <a:p>
            <a:pPr algn="l"/>
            <a:r>
              <a:rPr lang="en-US"/>
              <a:t>Figure . Receiver Image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7010"/>
            <a:ext cx="10515600" cy="683260"/>
          </a:xfrm>
        </p:spPr>
        <p:txBody>
          <a:bodyPr>
            <a:noAutofit/>
          </a:bodyPr>
          <a:p>
            <a:r>
              <a:rPr lang="en-US" sz="3200">
                <a:solidFill>
                  <a:srgbClr val="0070C0"/>
                </a:solidFill>
                <a:latin typeface="Times New Roman" panose="02020603050405020304" pitchFamily="18" charset="0"/>
                <a:cs typeface="Times New Roman" panose="02020603050405020304" pitchFamily="18" charset="0"/>
              </a:rPr>
              <a:t>Calculation, Design and Analysis of Parabolic Dish Receiver</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8" name="Picture 3"/>
          <p:cNvPicPr>
            <a:picLocks noChangeAspect="1"/>
          </p:cNvPicPr>
          <p:nvPr>
            <p:ph sz="half" idx="1"/>
          </p:nvPr>
        </p:nvPicPr>
        <p:blipFill>
          <a:blip r:embed="rId1"/>
          <a:stretch>
            <a:fillRect/>
          </a:stretch>
        </p:blipFill>
        <p:spPr>
          <a:xfrm>
            <a:off x="1272540" y="1090295"/>
            <a:ext cx="4759325" cy="5357495"/>
          </a:xfrm>
          <a:prstGeom prst="rect">
            <a:avLst/>
          </a:prstGeom>
          <a:noFill/>
          <a:ln w="28575">
            <a:solidFill>
              <a:schemeClr val="tx1"/>
            </a:solidFill>
          </a:ln>
          <a:effectLst/>
        </p:spPr>
      </p:pic>
      <p:pic>
        <p:nvPicPr>
          <p:cNvPr id="5" name="Picture 2"/>
          <p:cNvPicPr>
            <a:picLocks noChangeAspect="1"/>
          </p:cNvPicPr>
          <p:nvPr>
            <p:ph sz="half" idx="2"/>
          </p:nvPr>
        </p:nvPicPr>
        <p:blipFill>
          <a:blip r:embed="rId2"/>
          <a:stretch>
            <a:fillRect/>
          </a:stretch>
        </p:blipFill>
        <p:spPr>
          <a:xfrm>
            <a:off x="6289675" y="997585"/>
            <a:ext cx="2823210" cy="2214880"/>
          </a:xfrm>
          <a:prstGeom prst="rect">
            <a:avLst/>
          </a:prstGeom>
          <a:noFill/>
          <a:ln w="12700">
            <a:noFill/>
          </a:ln>
          <a:effectLst/>
        </p:spPr>
      </p:pic>
      <p:pic>
        <p:nvPicPr>
          <p:cNvPr id="6" name="Content Placeholder 11"/>
          <p:cNvPicPr>
            <a:picLocks noChangeAspect="1"/>
          </p:cNvPicPr>
          <p:nvPr/>
        </p:nvPicPr>
        <p:blipFill>
          <a:blip r:embed="rId3"/>
          <a:stretch>
            <a:fillRect/>
          </a:stretch>
        </p:blipFill>
        <p:spPr>
          <a:xfrm>
            <a:off x="6381115" y="3411855"/>
            <a:ext cx="2732405" cy="2699385"/>
          </a:xfrm>
          <a:prstGeom prst="rect">
            <a:avLst/>
          </a:prstGeom>
          <a:noFill/>
          <a:ln w="19050">
            <a:solidFill>
              <a:schemeClr val="tx1"/>
            </a:solidFill>
          </a:ln>
          <a:effectLst/>
        </p:spPr>
      </p:pic>
      <p:sp>
        <p:nvSpPr>
          <p:cNvPr id="9" name="Text Box 8"/>
          <p:cNvSpPr txBox="1"/>
          <p:nvPr/>
        </p:nvSpPr>
        <p:spPr>
          <a:xfrm>
            <a:off x="9276080" y="2114550"/>
            <a:ext cx="2723515" cy="368300"/>
          </a:xfrm>
          <a:prstGeom prst="rect">
            <a:avLst/>
          </a:prstGeom>
          <a:noFill/>
        </p:spPr>
        <p:txBody>
          <a:bodyPr wrap="square" rtlCol="0">
            <a:spAutoFit/>
          </a:bodyPr>
          <a:p>
            <a:r>
              <a:rPr lang="en-US"/>
              <a:t>Fig. Helical coil reciever</a:t>
            </a:r>
            <a:endParaRPr lang="en-US"/>
          </a:p>
        </p:txBody>
      </p:sp>
      <p:sp>
        <p:nvSpPr>
          <p:cNvPr id="11" name="Text Box 10"/>
          <p:cNvSpPr txBox="1"/>
          <p:nvPr/>
        </p:nvSpPr>
        <p:spPr>
          <a:xfrm>
            <a:off x="9822815" y="4546600"/>
            <a:ext cx="1493520" cy="368300"/>
          </a:xfrm>
          <a:prstGeom prst="rect">
            <a:avLst/>
          </a:prstGeom>
          <a:noFill/>
        </p:spPr>
        <p:txBody>
          <a:bodyPr wrap="none" rtlCol="0">
            <a:spAutoFit/>
          </a:bodyPr>
          <a:p>
            <a:r>
              <a:rPr lang="en-US"/>
              <a:t>Fig. Rim Angle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7960"/>
            <a:ext cx="10515600" cy="739775"/>
          </a:xfrm>
        </p:spPr>
        <p:txBody>
          <a:bodyPr/>
          <a:p>
            <a:r>
              <a:rPr lang="en-US" sz="3200">
                <a:solidFill>
                  <a:srgbClr val="0070C0"/>
                </a:solidFill>
                <a:latin typeface="Times New Roman" panose="02020603050405020304" pitchFamily="18" charset="0"/>
                <a:cs typeface="Times New Roman" panose="02020603050405020304" pitchFamily="18" charset="0"/>
              </a:rPr>
              <a:t>Calculation, Design and Analysis of Parabolic Dish Receiver</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5" name="Picture 3"/>
          <p:cNvPicPr>
            <a:picLocks noChangeAspect="1"/>
          </p:cNvPicPr>
          <p:nvPr>
            <p:ph sz="half" idx="1"/>
          </p:nvPr>
        </p:nvPicPr>
        <p:blipFill>
          <a:blip r:embed="rId1"/>
          <a:stretch>
            <a:fillRect/>
          </a:stretch>
        </p:blipFill>
        <p:spPr>
          <a:xfrm>
            <a:off x="838835" y="927735"/>
            <a:ext cx="4875530" cy="5733415"/>
          </a:xfrm>
          <a:prstGeom prst="rect">
            <a:avLst/>
          </a:prstGeom>
          <a:noFill/>
          <a:ln w="12700">
            <a:noFill/>
          </a:ln>
          <a:effectLst/>
        </p:spPr>
      </p:pic>
      <p:pic>
        <p:nvPicPr>
          <p:cNvPr id="6" name="Picture 4"/>
          <p:cNvPicPr>
            <a:picLocks noChangeAspect="1"/>
          </p:cNvPicPr>
          <p:nvPr>
            <p:ph sz="half" idx="2"/>
          </p:nvPr>
        </p:nvPicPr>
        <p:blipFill>
          <a:blip r:embed="rId2"/>
          <a:stretch>
            <a:fillRect/>
          </a:stretch>
        </p:blipFill>
        <p:spPr>
          <a:xfrm>
            <a:off x="6172200" y="927100"/>
            <a:ext cx="4603115" cy="3430905"/>
          </a:xfrm>
          <a:prstGeom prst="rect">
            <a:avLst/>
          </a:prstGeom>
          <a:noFill/>
          <a:ln w="19050">
            <a:solidFill>
              <a:schemeClr val="tx1"/>
            </a:solidFill>
          </a:ln>
          <a:effectLst/>
        </p:spPr>
      </p:pic>
      <p:pic>
        <p:nvPicPr>
          <p:cNvPr id="7" name="Picture 6"/>
          <p:cNvPicPr>
            <a:picLocks noChangeAspect="1"/>
          </p:cNvPicPr>
          <p:nvPr/>
        </p:nvPicPr>
        <p:blipFill>
          <a:blip r:embed="rId3"/>
          <a:stretch>
            <a:fillRect/>
          </a:stretch>
        </p:blipFill>
        <p:spPr>
          <a:xfrm>
            <a:off x="6132195" y="4471035"/>
            <a:ext cx="4642485" cy="2190115"/>
          </a:xfrm>
          <a:prstGeom prst="rect">
            <a:avLst/>
          </a:prstGeom>
          <a:noFill/>
          <a:ln w="12700">
            <a:solidFill>
              <a:schemeClr val="tx1"/>
            </a:solid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olidFill>
                  <a:srgbClr val="0070C0"/>
                </a:solidFill>
                <a:latin typeface="Times New Roman" panose="02020603050405020304" pitchFamily="18" charset="0"/>
                <a:cs typeface="Times New Roman" panose="02020603050405020304" pitchFamily="18" charset="0"/>
              </a:rPr>
              <a:t>Calculation, Design and Analysis of Parabolic Dish Receiver</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6" name="Picture 13"/>
          <p:cNvPicPr>
            <a:picLocks noChangeAspect="1"/>
          </p:cNvPicPr>
          <p:nvPr>
            <p:ph sz="half" idx="1"/>
          </p:nvPr>
        </p:nvPicPr>
        <p:blipFill>
          <a:blip r:embed="rId1"/>
          <a:stretch>
            <a:fillRect/>
          </a:stretch>
        </p:blipFill>
        <p:spPr>
          <a:xfrm>
            <a:off x="838200" y="1397635"/>
            <a:ext cx="5507355" cy="2066925"/>
          </a:xfrm>
          <a:prstGeom prst="rect">
            <a:avLst/>
          </a:prstGeom>
          <a:noFill/>
          <a:ln w="12700">
            <a:noFill/>
          </a:ln>
          <a:effectLst/>
        </p:spPr>
      </p:pic>
      <p:pic>
        <p:nvPicPr>
          <p:cNvPr id="7" name="Picture 3"/>
          <p:cNvPicPr>
            <a:picLocks noChangeAspect="1"/>
          </p:cNvPicPr>
          <p:nvPr>
            <p:ph sz="half" idx="2"/>
          </p:nvPr>
        </p:nvPicPr>
        <p:blipFill>
          <a:blip r:embed="rId2"/>
          <a:stretch>
            <a:fillRect/>
          </a:stretch>
        </p:blipFill>
        <p:spPr>
          <a:xfrm>
            <a:off x="907415" y="3558540"/>
            <a:ext cx="4669155" cy="2282825"/>
          </a:xfrm>
          <a:prstGeom prst="rect">
            <a:avLst/>
          </a:prstGeom>
          <a:noFill/>
          <a:ln w="12700">
            <a:noFill/>
          </a:ln>
          <a:effectLst/>
        </p:spPr>
      </p:pic>
      <p:sp>
        <p:nvSpPr>
          <p:cNvPr id="9" name="Text Box 8"/>
          <p:cNvSpPr txBox="1"/>
          <p:nvPr/>
        </p:nvSpPr>
        <p:spPr>
          <a:xfrm>
            <a:off x="6344920" y="3895090"/>
            <a:ext cx="4421505" cy="1476375"/>
          </a:xfrm>
          <a:prstGeom prst="rect">
            <a:avLst/>
          </a:prstGeom>
          <a:noFill/>
        </p:spPr>
        <p:txBody>
          <a:bodyPr wrap="square" rtlCol="0" anchor="t">
            <a:spAutoFit/>
          </a:bodyPr>
          <a:p>
            <a:r>
              <a:rPr lang="en-US">
                <a:latin typeface="Times New Roman" panose="02020603050405020304" pitchFamily="18" charset="0"/>
                <a:cs typeface="Times New Roman" panose="02020603050405020304" pitchFamily="18" charset="0"/>
              </a:rPr>
              <a:t>Helical Coil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Height :- 0.20 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Inner Diameter – 0.007 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Outer Diameter – 0.008 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No. Of Turns  - 19</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9300"/>
          </a:xfrm>
        </p:spPr>
        <p:txBody>
          <a:bodyPr>
            <a:noAutofit/>
          </a:bodyPr>
          <a:p>
            <a:r>
              <a:rPr lang="en-US" sz="3200">
                <a:solidFill>
                  <a:srgbClr val="0070C0"/>
                </a:solidFill>
                <a:latin typeface="Times New Roman" panose="02020603050405020304" pitchFamily="18" charset="0"/>
                <a:cs typeface="Times New Roman" panose="02020603050405020304" pitchFamily="18" charset="0"/>
              </a:rPr>
              <a:t>Calculation, Design and Analysis of Parabolic Dish Receiver </a:t>
            </a:r>
            <a:endParaRPr lang="en-US" sz="3200">
              <a:solidFill>
                <a:srgbClr val="0070C0"/>
              </a:solidFill>
              <a:latin typeface="Times New Roman" panose="02020603050405020304" pitchFamily="18" charset="0"/>
              <a:cs typeface="Times New Roman" panose="02020603050405020304" pitchFamily="18" charset="0"/>
            </a:endParaRPr>
          </a:p>
        </p:txBody>
      </p:sp>
      <p:pic>
        <p:nvPicPr>
          <p:cNvPr id="5" name="Picture 8"/>
          <p:cNvPicPr>
            <a:picLocks noChangeAspect="1"/>
          </p:cNvPicPr>
          <p:nvPr>
            <p:ph sz="half" idx="1"/>
          </p:nvPr>
        </p:nvPicPr>
        <p:blipFill>
          <a:blip r:embed="rId1"/>
          <a:stretch>
            <a:fillRect/>
          </a:stretch>
        </p:blipFill>
        <p:spPr>
          <a:xfrm>
            <a:off x="1241425" y="1114425"/>
            <a:ext cx="5090795" cy="5454015"/>
          </a:xfrm>
          <a:prstGeom prst="rect">
            <a:avLst/>
          </a:prstGeom>
          <a:noFill/>
          <a:ln w="12700">
            <a:noFill/>
          </a:ln>
          <a:effectLst/>
        </p:spPr>
      </p:pic>
      <p:pic>
        <p:nvPicPr>
          <p:cNvPr id="6" name="Picture 5"/>
          <p:cNvPicPr>
            <a:picLocks noChangeAspect="1"/>
          </p:cNvPicPr>
          <p:nvPr>
            <p:ph sz="half" idx="2"/>
          </p:nvPr>
        </p:nvPicPr>
        <p:blipFill>
          <a:blip r:embed="rId2"/>
          <a:stretch>
            <a:fillRect/>
          </a:stretch>
        </p:blipFill>
        <p:spPr>
          <a:xfrm>
            <a:off x="6767195" y="1114425"/>
            <a:ext cx="4233545" cy="2299970"/>
          </a:xfrm>
          <a:prstGeom prst="rect">
            <a:avLst/>
          </a:prstGeom>
          <a:noFill/>
          <a:ln w="12700">
            <a:noFill/>
          </a:ln>
          <a:effectLst/>
        </p:spPr>
      </p:pic>
      <p:pic>
        <p:nvPicPr>
          <p:cNvPr id="7" name="Picture 9"/>
          <p:cNvPicPr/>
          <p:nvPr/>
        </p:nvPicPr>
        <p:blipFill>
          <a:blip r:embed="rId3"/>
          <a:stretch>
            <a:fillRect/>
          </a:stretch>
        </p:blipFill>
        <p:spPr>
          <a:xfrm>
            <a:off x="6851650" y="3860800"/>
            <a:ext cx="4233545" cy="2171065"/>
          </a:xfrm>
          <a:prstGeom prst="rect">
            <a:avLst/>
          </a:prstGeom>
          <a:noFill/>
          <a:ln w="19050">
            <a:solidFill>
              <a:schemeClr val="tx1"/>
            </a:solidFill>
          </a:ln>
          <a:effectLst/>
        </p:spPr>
      </p:pic>
      <p:sp>
        <p:nvSpPr>
          <p:cNvPr id="8" name="Text Box 7"/>
          <p:cNvSpPr txBox="1"/>
          <p:nvPr/>
        </p:nvSpPr>
        <p:spPr>
          <a:xfrm>
            <a:off x="6607175" y="3484245"/>
            <a:ext cx="6132195" cy="306705"/>
          </a:xfrm>
          <a:prstGeom prst="rect">
            <a:avLst/>
          </a:prstGeom>
          <a:noFill/>
        </p:spPr>
        <p:txBody>
          <a:bodyPr wrap="square" rtlCol="0">
            <a:spAutoFit/>
          </a:bodyPr>
          <a:p>
            <a:r>
              <a:rPr lang="en-US" sz="1400"/>
              <a:t>fig. Descriptive scheme of heat loss from cylindrical cavity reciever</a:t>
            </a:r>
            <a:endParaRPr 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8180"/>
          </a:xfrm>
        </p:spPr>
        <p:txBody>
          <a:bodyPr/>
          <a:p>
            <a:r>
              <a:rPr lang="en-US" sz="3200">
                <a:solidFill>
                  <a:srgbClr val="0070C0"/>
                </a:solidFill>
                <a:latin typeface="Times New Roman" panose="02020603050405020304" pitchFamily="18" charset="0"/>
                <a:cs typeface="Times New Roman" panose="02020603050405020304" pitchFamily="18" charset="0"/>
              </a:rPr>
              <a:t>Calculation, Design and Analysis of Parabolic Dish Receiver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042670"/>
            <a:ext cx="5181600" cy="5134610"/>
          </a:xfrm>
        </p:spPr>
        <p:txBody>
          <a:bodyPr/>
          <a:p>
            <a:r>
              <a:rPr lang="en-US">
                <a:latin typeface="Times New Roman" panose="02020603050405020304" pitchFamily="18" charset="0"/>
                <a:cs typeface="Times New Roman" panose="02020603050405020304" pitchFamily="18" charset="0"/>
              </a:rPr>
              <a:t>Thermal Analysis</a:t>
            </a:r>
            <a:endParaRPr lang="en-US">
              <a:latin typeface="Times New Roman" panose="02020603050405020304" pitchFamily="18" charset="0"/>
              <a:cs typeface="Times New Roman" panose="02020603050405020304" pitchFamily="18" charset="0"/>
            </a:endParaRPr>
          </a:p>
        </p:txBody>
      </p:sp>
      <p:pic>
        <p:nvPicPr>
          <p:cNvPr id="5" name="Picture 3"/>
          <p:cNvPicPr>
            <a:picLocks noChangeAspect="1"/>
          </p:cNvPicPr>
          <p:nvPr>
            <p:ph sz="half" idx="2"/>
          </p:nvPr>
        </p:nvPicPr>
        <p:blipFill>
          <a:blip r:embed="rId1"/>
          <a:stretch>
            <a:fillRect/>
          </a:stretch>
        </p:blipFill>
        <p:spPr>
          <a:xfrm>
            <a:off x="1132205" y="1515110"/>
            <a:ext cx="4482465" cy="4970145"/>
          </a:xfrm>
          <a:prstGeom prst="rect">
            <a:avLst/>
          </a:prstGeom>
          <a:noFill/>
          <a:ln w="12700">
            <a:noFill/>
          </a:ln>
          <a:effectLst/>
        </p:spPr>
      </p:pic>
      <p:pic>
        <p:nvPicPr>
          <p:cNvPr id="6" name="Picture 5"/>
          <p:cNvPicPr/>
          <p:nvPr/>
        </p:nvPicPr>
        <p:blipFill>
          <a:blip r:embed="rId2"/>
          <a:stretch>
            <a:fillRect/>
          </a:stretch>
        </p:blipFill>
        <p:spPr>
          <a:xfrm>
            <a:off x="6108065" y="1515110"/>
            <a:ext cx="4858385" cy="2710815"/>
          </a:xfrm>
          <a:prstGeom prst="rect">
            <a:avLst/>
          </a:prstGeom>
          <a:noFill/>
          <a:ln w="19050">
            <a:solidFill>
              <a:schemeClr val="tx1"/>
            </a:solidFill>
          </a:ln>
          <a:effectLst/>
        </p:spPr>
      </p:pic>
      <p:sp>
        <p:nvSpPr>
          <p:cNvPr id="7" name="Text Box 6"/>
          <p:cNvSpPr txBox="1"/>
          <p:nvPr/>
        </p:nvSpPr>
        <p:spPr>
          <a:xfrm>
            <a:off x="5863590" y="5217795"/>
            <a:ext cx="5970270" cy="645160"/>
          </a:xfrm>
          <a:prstGeom prst="rect">
            <a:avLst/>
          </a:prstGeom>
          <a:noFill/>
        </p:spPr>
        <p:txBody>
          <a:bodyPr wrap="square" rtlCol="0">
            <a:spAutoFit/>
          </a:bodyPr>
          <a:p>
            <a:pPr algn="l"/>
            <a:r>
              <a:rPr lang="en-US"/>
              <a:t>Fig. Receiver radial surface &amp; thermal resistance network for receiver cross-section.)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1524000" y="302895"/>
            <a:ext cx="9144000" cy="1177290"/>
          </a:xfrm>
        </p:spPr>
        <p:txBody>
          <a:bodyPr>
            <a:noAutofit/>
          </a:bodyPr>
          <a:p>
            <a:r>
              <a:rPr lang="en-US" sz="3200">
                <a:solidFill>
                  <a:srgbClr val="0070C0"/>
                </a:solidFill>
                <a:latin typeface="Times New Roman" panose="02020603050405020304" pitchFamily="18" charset="0"/>
                <a:cs typeface="Times New Roman" panose="02020603050405020304" pitchFamily="18" charset="0"/>
              </a:rPr>
              <a:t>Result of Design of Parabolic Dish Receiver solar Collector</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a:xfrm>
            <a:off x="1524000" y="1480185"/>
            <a:ext cx="9144000" cy="4504055"/>
          </a:xfrm>
        </p:spPr>
        <p:txBody>
          <a:bodyPr/>
          <a:p>
            <a:pPr marL="457200" indent="-457200" algn="l">
              <a:buAutoNum type="arabicPeriod"/>
            </a:pPr>
            <a:r>
              <a:rPr lang="en-US">
                <a:latin typeface="Times New Roman" panose="02020603050405020304" pitchFamily="18" charset="0"/>
                <a:cs typeface="Times New Roman" panose="02020603050405020304" pitchFamily="18" charset="0"/>
              </a:rPr>
              <a:t>Aperture Diameter = 2.89 m</a:t>
            </a:r>
            <a:endParaRPr lang="en-US">
              <a:latin typeface="Times New Roman" panose="02020603050405020304" pitchFamily="18" charset="0"/>
              <a:cs typeface="Times New Roman" panose="02020603050405020304" pitchFamily="18" charset="0"/>
            </a:endParaRPr>
          </a:p>
          <a:p>
            <a:pPr marL="457200" indent="-457200" algn="l">
              <a:buAutoNum type="arabicPeriod"/>
            </a:pPr>
            <a:r>
              <a:rPr lang="en-US">
                <a:latin typeface="Times New Roman" panose="02020603050405020304" pitchFamily="18" charset="0"/>
                <a:cs typeface="Times New Roman" panose="02020603050405020304" pitchFamily="18" charset="0"/>
              </a:rPr>
              <a:t>Aperture area = 6.574 m</a:t>
            </a:r>
            <a:endParaRPr lang="en-US">
              <a:latin typeface="Times New Roman" panose="02020603050405020304" pitchFamily="18" charset="0"/>
              <a:cs typeface="Times New Roman" panose="02020603050405020304" pitchFamily="18" charset="0"/>
            </a:endParaRPr>
          </a:p>
          <a:p>
            <a:pPr marL="457200" indent="-457200" algn="l">
              <a:buAutoNum type="arabicPeriod"/>
            </a:pPr>
            <a:r>
              <a:rPr lang="en-US">
                <a:latin typeface="Times New Roman" panose="02020603050405020304" pitchFamily="18" charset="0"/>
                <a:cs typeface="Times New Roman" panose="02020603050405020304" pitchFamily="18" charset="0"/>
              </a:rPr>
              <a:t>Focal Length = 1.625 m</a:t>
            </a:r>
            <a:endParaRPr lang="en-US">
              <a:latin typeface="Times New Roman" panose="02020603050405020304" pitchFamily="18" charset="0"/>
              <a:cs typeface="Times New Roman" panose="02020603050405020304" pitchFamily="18" charset="0"/>
            </a:endParaRPr>
          </a:p>
          <a:p>
            <a:pPr marL="457200" indent="-457200" algn="l">
              <a:buAutoNum type="arabicPeriod"/>
            </a:pPr>
            <a:r>
              <a:rPr lang="en-US">
                <a:latin typeface="Times New Roman" panose="02020603050405020304" pitchFamily="18" charset="0"/>
                <a:cs typeface="Times New Roman" panose="02020603050405020304" pitchFamily="18" charset="0"/>
              </a:rPr>
              <a:t>Total Useful Energy = 25832.53 watt</a:t>
            </a:r>
            <a:endParaRPr lang="en-US">
              <a:latin typeface="Times New Roman" panose="02020603050405020304" pitchFamily="18" charset="0"/>
              <a:cs typeface="Times New Roman" panose="02020603050405020304" pitchFamily="18" charset="0"/>
            </a:endParaRPr>
          </a:p>
          <a:p>
            <a:pPr marL="457200" indent="-457200" algn="l">
              <a:buAutoNum type="arabicPeriod"/>
            </a:pPr>
            <a:r>
              <a:rPr lang="en-US">
                <a:latin typeface="Times New Roman" panose="02020603050405020304" pitchFamily="18" charset="0"/>
                <a:cs typeface="Times New Roman" panose="02020603050405020304" pitchFamily="18" charset="0"/>
              </a:rPr>
              <a:t>Temperature at receiver =  970.907 K</a:t>
            </a:r>
            <a:endParaRPr lang="en-US">
              <a:latin typeface="Times New Roman" panose="02020603050405020304" pitchFamily="18" charset="0"/>
              <a:cs typeface="Times New Roman" panose="02020603050405020304" pitchFamily="18" charset="0"/>
            </a:endParaRPr>
          </a:p>
          <a:p>
            <a:pPr marL="457200" indent="-457200" algn="l">
              <a:buAutoNum type="arabicPeriod"/>
            </a:pPr>
            <a:r>
              <a:rPr lang="en-US">
                <a:latin typeface="Times New Roman" panose="02020603050405020304" pitchFamily="18" charset="0"/>
                <a:cs typeface="Times New Roman" panose="02020603050405020304" pitchFamily="18" charset="0"/>
              </a:rPr>
              <a:t>Temperature Out = 571.456 K</a:t>
            </a:r>
            <a:endParaRPr lang="en-US">
              <a:latin typeface="Times New Roman" panose="02020603050405020304" pitchFamily="18" charset="0"/>
              <a:cs typeface="Times New Roman" panose="02020603050405020304" pitchFamily="18" charset="0"/>
            </a:endParaRPr>
          </a:p>
          <a:p>
            <a:pPr marL="457200" indent="-457200" algn="l">
              <a:buAutoNum type="arabicPeriod"/>
            </a:pPr>
            <a:r>
              <a:rPr lang="en-US">
                <a:latin typeface="Times New Roman" panose="02020603050405020304" pitchFamily="18" charset="0"/>
                <a:cs typeface="Times New Roman" panose="02020603050405020304" pitchFamily="18" charset="0"/>
              </a:rPr>
              <a:t>Qu = 17507.896 watt</a:t>
            </a:r>
            <a:endParaRPr lang="en-US">
              <a:latin typeface="Times New Roman" panose="02020603050405020304" pitchFamily="18" charset="0"/>
              <a:cs typeface="Times New Roman" panose="02020603050405020304" pitchFamily="18" charset="0"/>
            </a:endParaRPr>
          </a:p>
          <a:p>
            <a:pPr marL="457200" indent="-457200" algn="l">
              <a:buAutoNum type="arabicPeriod"/>
            </a:pPr>
            <a:r>
              <a:rPr lang="en-US">
                <a:latin typeface="Times New Roman" panose="02020603050405020304" pitchFamily="18" charset="0"/>
                <a:cs typeface="Times New Roman" panose="02020603050405020304" pitchFamily="18" charset="0"/>
              </a:rPr>
              <a:t>Efficiency = 25.32%</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solidFill>
                  <a:srgbClr val="0070C0"/>
                </a:solidFill>
                <a:latin typeface="Times New Roman" panose="02020603050405020304" pitchFamily="18" charset="0"/>
                <a:cs typeface="Times New Roman" panose="02020603050405020304" pitchFamily="18" charset="0"/>
              </a:rPr>
              <a:t>Analysis Of Parabolic Dish Collector</a:t>
            </a:r>
            <a:endParaRPr lang="en-US" sz="3600">
              <a:solidFill>
                <a:srgbClr val="0070C0"/>
              </a:solidFill>
              <a:latin typeface="Times New Roman" panose="02020603050405020304" pitchFamily="18" charset="0"/>
              <a:cs typeface="Times New Roman" panose="02020603050405020304" pitchFamily="18" charset="0"/>
            </a:endParaRPr>
          </a:p>
        </p:txBody>
      </p:sp>
      <p:sp>
        <p:nvSpPr>
          <p:cNvPr id="6" name="Content Placeholder 5"/>
          <p:cNvSpPr/>
          <p:nvPr>
            <p:ph sz="half" idx="1"/>
          </p:nvPr>
        </p:nvSpPr>
        <p:spPr/>
        <p:txBody>
          <a:bodyPr>
            <a:normAutofit fontScale="80000"/>
          </a:bodyPr>
          <a:p>
            <a:r>
              <a:rPr lang="en-US" b="1">
                <a:latin typeface="Times New Roman" panose="02020603050405020304" pitchFamily="18" charset="0"/>
                <a:cs typeface="Times New Roman" panose="02020603050405020304" pitchFamily="18" charset="0"/>
              </a:rPr>
              <a:t>1. Graph between focal and rim angle</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 this, Graph shows the relation between the focal length and rim angle. The focal length is considered in meter and rim angle is taken is degrees. Here rim angle is independent variable and focal length is dependent variable. With the help of below equation, we can easily calculate the focal length of Parabolic dish receiver solar collector with varying the Rim angle.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10" name="Picture 27"/>
          <p:cNvPicPr>
            <a:picLocks noChangeAspect="1"/>
          </p:cNvPicPr>
          <p:nvPr>
            <p:ph sz="half" idx="2"/>
          </p:nvPr>
        </p:nvPicPr>
        <p:blipFill>
          <a:blip r:embed="rId1"/>
          <a:srcRect l="3850" t="50340" r="62510" b="14440"/>
          <a:stretch>
            <a:fillRect/>
          </a:stretch>
        </p:blipFill>
        <p:spPr>
          <a:xfrm>
            <a:off x="6172200" y="1910715"/>
            <a:ext cx="5181600" cy="4266565"/>
          </a:xfrm>
          <a:prstGeom prst="rect">
            <a:avLst/>
          </a:prstGeom>
          <a:noFill/>
          <a:ln w="38100">
            <a:solidFill>
              <a:srgbClr val="000000"/>
            </a:solidFill>
          </a:ln>
          <a:effectLst>
            <a:outerShdw blurRad="50800" dist="37717"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3440"/>
          </a:xfrm>
        </p:spPr>
        <p:txBody>
          <a:bodyPr/>
          <a:p>
            <a:r>
              <a:rPr lang="en-US" sz="2800" b="1">
                <a:solidFill>
                  <a:srgbClr val="0070C0"/>
                </a:solidFill>
              </a:rPr>
              <a:t>2.  Graph between focal lenght and volume</a:t>
            </a:r>
            <a:endParaRPr lang="en-US" sz="2800" b="1">
              <a:solidFill>
                <a:srgbClr val="0070C0"/>
              </a:solidFill>
            </a:endParaRPr>
          </a:p>
        </p:txBody>
      </p:sp>
      <p:sp>
        <p:nvSpPr>
          <p:cNvPr id="3" name="Content Placeholder 2"/>
          <p:cNvSpPr>
            <a:spLocks noGrp="1"/>
          </p:cNvSpPr>
          <p:nvPr>
            <p:ph sz="half" idx="1"/>
          </p:nvPr>
        </p:nvSpPr>
        <p:spPr>
          <a:xfrm>
            <a:off x="838200" y="1219200"/>
            <a:ext cx="5181600" cy="4958080"/>
          </a:xfrm>
        </p:spPr>
        <p:txBody>
          <a:bodyPr/>
          <a:p>
            <a:pPr algn="just"/>
            <a:r>
              <a:rPr lang="en-US" sz="2400">
                <a:latin typeface="Times New Roman" panose="02020603050405020304" pitchFamily="18" charset="0"/>
                <a:cs typeface="Times New Roman" panose="02020603050405020304" pitchFamily="18" charset="0"/>
              </a:rPr>
              <a:t>In this, Graph shows the relation between the focal length and Volume. The focal length is considered in meter and Volume is taken is cubic meter. Here as we change the volume of working fluid per cycle there is considerable change in diameter of absorber. As the diameter changes there is change in Focal length. With taking help of following equation, we can calculate the focal length of parabolic dish receiver solar collector with varying the diameter of absorber</a:t>
            </a:r>
            <a:endParaRPr lang="en-US" sz="24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ph sz="half" idx="2"/>
          </p:nvPr>
        </p:nvPicPr>
        <p:blipFill>
          <a:blip r:embed="rId1"/>
          <a:srcRect l="-140" t="2270" r="700" b="3170"/>
          <a:stretch>
            <a:fillRect/>
          </a:stretch>
        </p:blipFill>
        <p:spPr>
          <a:xfrm>
            <a:off x="6497955" y="1390015"/>
            <a:ext cx="4855845" cy="4632960"/>
          </a:xfrm>
          <a:prstGeom prst="rect">
            <a:avLst/>
          </a:prstGeom>
          <a:noFill/>
          <a:ln w="38100">
            <a:solidFill>
              <a:srgbClr val="000000"/>
            </a:solidFill>
          </a:ln>
          <a:effectLst>
            <a:outerShdw blurRad="50800" dist="37717"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4210"/>
          </a:xfrm>
        </p:spPr>
        <p:txBody>
          <a:bodyPr/>
          <a:p>
            <a:r>
              <a:rPr lang="en-US" sz="3200" b="1">
                <a:solidFill>
                  <a:srgbClr val="0070C0"/>
                </a:solidFill>
              </a:rPr>
              <a:t>3. Graph Between Concentration ratio and Rim angle</a:t>
            </a:r>
            <a:endParaRPr lang="en-US" sz="3200" b="1">
              <a:solidFill>
                <a:srgbClr val="0070C0"/>
              </a:solidFill>
            </a:endParaRPr>
          </a:p>
        </p:txBody>
      </p:sp>
      <p:sp>
        <p:nvSpPr>
          <p:cNvPr id="3" name="Content Placeholder 2"/>
          <p:cNvSpPr>
            <a:spLocks noGrp="1"/>
          </p:cNvSpPr>
          <p:nvPr>
            <p:ph sz="half" idx="1"/>
          </p:nvPr>
        </p:nvSpPr>
        <p:spPr>
          <a:xfrm>
            <a:off x="838200" y="1194435"/>
            <a:ext cx="5181600" cy="5267325"/>
          </a:xfrm>
        </p:spPr>
        <p:txBody>
          <a:bodyPr>
            <a:normAutofit fontScale="70000"/>
          </a:bodyPr>
          <a:p>
            <a:pPr algn="just"/>
            <a:r>
              <a:rPr lang="en-US">
                <a:latin typeface="Times New Roman" panose="02020603050405020304" pitchFamily="18" charset="0"/>
                <a:cs typeface="Times New Roman" panose="02020603050405020304" pitchFamily="18" charset="0"/>
              </a:rPr>
              <a:t>In this, graph shows relationship between Concentration ratio and Rim angle. The concentration ratio is factor which is very important in analysis of Parabolic plate. And is only dependent on rim angle we take. It has no unit and rim angle is taken in degree</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So, as we consider rim angle it is subtracted from 90 degree and half acceptance angle is obtained. And from which concentration ratio is dependent. Therefore, as there is increase in rim angle there is considerable increase in concentration ratio.</a:t>
            </a:r>
            <a:endParaRPr lang="en-US">
              <a:latin typeface="Times New Roman" panose="02020603050405020304" pitchFamily="18" charset="0"/>
              <a:cs typeface="Times New Roman" panose="02020603050405020304" pitchFamily="18" charset="0"/>
            </a:endParaRPr>
          </a:p>
        </p:txBody>
      </p:sp>
      <p:pic>
        <p:nvPicPr>
          <p:cNvPr id="5" name="Picture 3"/>
          <p:cNvPicPr>
            <a:picLocks noChangeAspect="1"/>
          </p:cNvPicPr>
          <p:nvPr>
            <p:ph sz="half" idx="2"/>
          </p:nvPr>
        </p:nvPicPr>
        <p:blipFill>
          <a:blip r:embed="rId1"/>
          <a:srcRect l="64880" t="20330" r="4810" b="47530"/>
          <a:stretch>
            <a:fillRect/>
          </a:stretch>
        </p:blipFill>
        <p:spPr>
          <a:xfrm>
            <a:off x="6172200" y="1492250"/>
            <a:ext cx="5591175" cy="4103370"/>
          </a:xfrm>
          <a:prstGeom prst="rect">
            <a:avLst/>
          </a:prstGeom>
          <a:noFill/>
          <a:ln w="38100">
            <a:solidFill>
              <a:srgbClr val="000000"/>
            </a:solidFill>
          </a:ln>
          <a:effectLst>
            <a:outerShdw blurRad="50800" dist="37717"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768"/>
            <a:ext cx="10515600" cy="1325563"/>
          </a:xfrm>
        </p:spPr>
        <p:txBody>
          <a:bodyPr>
            <a:normAutofit/>
          </a:bodyPr>
          <a:lstStyle/>
          <a:p>
            <a:r>
              <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Introduction</a:t>
            </a:r>
            <a:endPar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lvl="1"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rPr>
              <a:t>Consumption of Fossil Fuel:</a:t>
            </a:r>
            <a:endParaRPr lang="en-US" sz="2000" dirty="0">
              <a:latin typeface="Times New Roman" panose="02020603050405020304" pitchFamily="18" charset="0"/>
              <a:ea typeface="Calibri" panose="020F0502020204030204" pitchFamily="34" charset="0"/>
            </a:endParaRPr>
          </a:p>
          <a:p>
            <a:pPr lvl="1" algn="just">
              <a:lnSpc>
                <a:spcPct val="150000"/>
              </a:lnSpc>
              <a:buFont typeface="Wingdings" panose="05000000000000000000" pitchFamily="2" charset="2"/>
              <a:buChar char="§"/>
            </a:pPr>
            <a:endParaRPr lang="en-US" sz="2000" dirty="0">
              <a:ea typeface="Calibri" panose="020F0502020204030204" pitchFamily="34" charset="0"/>
            </a:endParaRPr>
          </a:p>
          <a:p>
            <a:pPr lvl="1" algn="just">
              <a:lnSpc>
                <a:spcPct val="150000"/>
              </a:lnSpc>
              <a:buFont typeface="Wingdings" panose="05000000000000000000" pitchFamily="2" charset="2"/>
              <a:buChar char="§"/>
            </a:pPr>
            <a:endParaRPr lang="en-US" sz="2000" dirty="0">
              <a:latin typeface="Times New Roman" panose="02020603050405020304" pitchFamily="18" charset="0"/>
              <a:ea typeface="Calibri" panose="020F0502020204030204" pitchFamily="34" charset="0"/>
            </a:endParaRPr>
          </a:p>
          <a:p>
            <a:pPr lvl="1" algn="just">
              <a:lnSpc>
                <a:spcPct val="150000"/>
              </a:lnSpc>
              <a:buFont typeface="Wingdings" panose="05000000000000000000" pitchFamily="2" charset="2"/>
              <a:buChar char="§"/>
            </a:pPr>
            <a:endParaRPr lang="en-US" sz="2000" dirty="0">
              <a:ea typeface="Calibri" panose="020F0502020204030204" pitchFamily="34" charset="0"/>
            </a:endParaRPr>
          </a:p>
          <a:p>
            <a:pPr lvl="1" algn="just">
              <a:lnSpc>
                <a:spcPct val="150000"/>
              </a:lnSpc>
              <a:buFont typeface="Wingdings" panose="05000000000000000000" pitchFamily="2" charset="2"/>
              <a:buChar char="§"/>
            </a:pPr>
            <a:endParaRPr lang="en-US" sz="2000" dirty="0">
              <a:latin typeface="Times New Roman" panose="02020603050405020304" pitchFamily="18" charset="0"/>
              <a:ea typeface="Calibri" panose="020F0502020204030204" pitchFamily="34" charset="0"/>
            </a:endParaRPr>
          </a:p>
          <a:p>
            <a:pPr marL="457200" lvl="1" indent="0" algn="just">
              <a:lnSpc>
                <a:spcPct val="150000"/>
              </a:lnSpc>
              <a:buNone/>
            </a:pPr>
            <a:endParaRPr lang="en-US" sz="2000" dirty="0">
              <a:latin typeface="Times New Roman" panose="02020603050405020304" pitchFamily="18" charset="0"/>
              <a:ea typeface="Calibri" panose="020F050202020403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70421" y="3053478"/>
            <a:ext cx="4040485" cy="2887825"/>
          </a:xfrm>
          <a:prstGeom prst="rect">
            <a:avLst/>
          </a:prstGeom>
        </p:spPr>
      </p:pic>
      <p:sp>
        <p:nvSpPr>
          <p:cNvPr id="8" name="TextBox 7"/>
          <p:cNvSpPr txBox="1"/>
          <p:nvPr/>
        </p:nvSpPr>
        <p:spPr>
          <a:xfrm>
            <a:off x="838200" y="1249497"/>
            <a:ext cx="6525869" cy="800219"/>
          </a:xfrm>
          <a:prstGeom prst="rect">
            <a:avLst/>
          </a:prstGeom>
          <a:noFill/>
        </p:spPr>
        <p:txBody>
          <a:bodyPr wrap="square" rtlCol="0">
            <a:spAutoFit/>
          </a:bodyPr>
          <a:lstStyle/>
          <a:p>
            <a:pPr marL="342900" indent="-342900">
              <a:buFont typeface="Wingdings" panose="05000000000000000000" pitchFamily="2" charset="2"/>
              <a:buChar char="q"/>
            </a:pPr>
            <a:r>
              <a:rPr lang="en-US" sz="2800" b="1" dirty="0">
                <a:latin typeface="Times New Roman" panose="02020603050405020304" pitchFamily="18" charset="0"/>
                <a:ea typeface="Calibri" panose="020F0502020204030204" pitchFamily="34" charset="0"/>
              </a:rPr>
              <a:t>Why Solar Energy …?</a:t>
            </a:r>
            <a:endParaRPr lang="en-US" sz="2800" b="1" dirty="0">
              <a:latin typeface="Times New Roman" panose="02020603050405020304" pitchFamily="18" charset="0"/>
              <a:ea typeface="Calibri" panose="020F0502020204030204" pitchFamily="34" charset="0"/>
            </a:endParaRPr>
          </a:p>
          <a:p>
            <a:endParaRPr lang="en-IN" dirty="0"/>
          </a:p>
        </p:txBody>
      </p:sp>
      <p:sp>
        <p:nvSpPr>
          <p:cNvPr id="9" name="Content Placeholder 2"/>
          <p:cNvSpPr txBox="1"/>
          <p:nvPr/>
        </p:nvSpPr>
        <p:spPr>
          <a:xfrm>
            <a:off x="6217284" y="2076762"/>
            <a:ext cx="4245443" cy="4186381"/>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Times New Roman" panose="02020603050405020304" pitchFamily="18" charset="0"/>
                <a:ea typeface="+mn-ea"/>
                <a:cs typeface="Times New Roman" panose="02020603050405020304" pitchFamily="18" charset="0"/>
              </a:defRPr>
            </a:lvl2pPr>
            <a:lvl3pPr marL="1200150" indent="-13716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Font typeface="Wingdings" panose="05000000000000000000" pitchFamily="2" charset="2"/>
              <a:buChar char="§"/>
            </a:pPr>
            <a:r>
              <a:rPr lang="en-US" sz="2000" dirty="0">
                <a:ea typeface="Calibri" panose="020F0502020204030204" pitchFamily="34" charset="0"/>
              </a:rPr>
              <a:t>Effect on consumption of Fossil Fuel :</a:t>
            </a:r>
            <a:endParaRPr lang="en-US" sz="2000" dirty="0">
              <a:ea typeface="Calibri" panose="020F050202020403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355" y="3069772"/>
            <a:ext cx="3526079" cy="2740897"/>
          </a:xfrm>
          <a:prstGeom prst="rect">
            <a:avLst/>
          </a:prstGeom>
        </p:spPr>
      </p:pic>
      <p:sp>
        <p:nvSpPr>
          <p:cNvPr id="4" name="TextBox 3"/>
          <p:cNvSpPr txBox="1"/>
          <p:nvPr/>
        </p:nvSpPr>
        <p:spPr>
          <a:xfrm>
            <a:off x="3253995" y="5893810"/>
            <a:ext cx="1111394" cy="369332"/>
          </a:xfrm>
          <a:prstGeom prst="rect">
            <a:avLst/>
          </a:prstGeom>
          <a:noFill/>
        </p:spPr>
        <p:txBody>
          <a:bodyPr wrap="none" rtlCol="0">
            <a:spAutoFit/>
          </a:bodyPr>
          <a:lstStyle/>
          <a:p>
            <a:r>
              <a:rPr lang="en-US" dirty="0"/>
              <a:t>Figure 1.1</a:t>
            </a:r>
            <a:endParaRPr lang="en-IN" dirty="0"/>
          </a:p>
        </p:txBody>
      </p:sp>
      <p:sp>
        <p:nvSpPr>
          <p:cNvPr id="10" name="TextBox 9"/>
          <p:cNvSpPr txBox="1"/>
          <p:nvPr/>
        </p:nvSpPr>
        <p:spPr>
          <a:xfrm>
            <a:off x="8027433" y="5848398"/>
            <a:ext cx="4572000" cy="369332"/>
          </a:xfrm>
          <a:prstGeom prst="rect">
            <a:avLst/>
          </a:prstGeom>
          <a:noFill/>
        </p:spPr>
        <p:txBody>
          <a:bodyPr wrap="square">
            <a:spAutoFit/>
          </a:bodyPr>
          <a:lstStyle/>
          <a:p>
            <a:r>
              <a:rPr lang="en-US" dirty="0"/>
              <a:t>Figure 1.2</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7075"/>
          </a:xfrm>
        </p:spPr>
        <p:txBody>
          <a:bodyPr/>
          <a:p>
            <a:r>
              <a:rPr lang="en-US" sz="3200" b="1">
                <a:solidFill>
                  <a:srgbClr val="0070C0"/>
                </a:solidFill>
              </a:rPr>
              <a:t>4. Graph between solar irradiance and estimated useful energy</a:t>
            </a:r>
            <a:endParaRPr lang="en-US" sz="3200" b="1">
              <a:solidFill>
                <a:srgbClr val="0070C0"/>
              </a:solidFill>
            </a:endParaRPr>
          </a:p>
        </p:txBody>
      </p:sp>
      <p:sp>
        <p:nvSpPr>
          <p:cNvPr id="3" name="Content Placeholder 2"/>
          <p:cNvSpPr>
            <a:spLocks noGrp="1"/>
          </p:cNvSpPr>
          <p:nvPr>
            <p:ph sz="half" idx="1"/>
          </p:nvPr>
        </p:nvSpPr>
        <p:spPr>
          <a:xfrm>
            <a:off x="838200" y="1092200"/>
            <a:ext cx="5181600" cy="5201285"/>
          </a:xfrm>
        </p:spPr>
        <p:txBody>
          <a:bodyPr>
            <a:normAutofit fontScale="50000"/>
          </a:bodyPr>
          <a:p>
            <a:pPr algn="just"/>
            <a:r>
              <a:rPr lang="en-US">
                <a:latin typeface="Times New Roman" panose="02020603050405020304" pitchFamily="18" charset="0"/>
                <a:cs typeface="Times New Roman" panose="02020603050405020304" pitchFamily="18" charset="0"/>
              </a:rPr>
              <a:t>Useful heat gain is the actual value of heat gained by the parabolic dish receiver solar collector. Useful heat gain depends on the absorptivity of absorber plate. Hence, useful heat gain is calculated by using following equation,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qu = η * Ib * Aa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 Here,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qu = Estimated Useful Energy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Ib = Solar Irradiance</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In this, Graph shoes the relationship between solar irradiance and estimated useful energy. The solar irradiance is taken in watt per sq. meter and useful energy is taken in watt. There is different value in solar irradiance for difference location. And according to which there is change in estimated useful energy. So as the value of solar irradiance increases there is also increase in estimated useful energy in absorber.</a:t>
            </a:r>
            <a:endParaRPr lang="en-US">
              <a:latin typeface="Times New Roman" panose="02020603050405020304" pitchFamily="18" charset="0"/>
              <a:cs typeface="Times New Roman" panose="02020603050405020304" pitchFamily="18" charset="0"/>
            </a:endParaRPr>
          </a:p>
        </p:txBody>
      </p:sp>
      <p:pic>
        <p:nvPicPr>
          <p:cNvPr id="5" name="Picture 5"/>
          <p:cNvPicPr>
            <a:picLocks noChangeAspect="1"/>
          </p:cNvPicPr>
          <p:nvPr>
            <p:ph sz="half" idx="2"/>
          </p:nvPr>
        </p:nvPicPr>
        <p:blipFill>
          <a:blip r:embed="rId1"/>
          <a:srcRect l="9850" t="53180" r="58720" b="15620"/>
          <a:stretch>
            <a:fillRect/>
          </a:stretch>
        </p:blipFill>
        <p:spPr>
          <a:xfrm>
            <a:off x="6172200" y="1156970"/>
            <a:ext cx="5181600" cy="4585970"/>
          </a:xfrm>
          <a:prstGeom prst="rect">
            <a:avLst/>
          </a:prstGeom>
          <a:noFill/>
          <a:ln w="38100">
            <a:solidFill>
              <a:srgbClr val="000000"/>
            </a:solidFill>
          </a:ln>
          <a:effectLst>
            <a:outerShdw blurRad="50800" dist="37717" dir="2700000" algn="tl" rotWithShape="0">
              <a:srgbClr val="000000">
                <a:alpha val="43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78535"/>
          </a:xfrm>
        </p:spPr>
        <p:txBody>
          <a:bodyPr/>
          <a:p>
            <a:r>
              <a:rPr lang="en-US" sz="3200" b="1">
                <a:solidFill>
                  <a:srgbClr val="0070C0"/>
                </a:solidFill>
              </a:rPr>
              <a:t>5. Graph between solar irradiation and Temperature at reciever.</a:t>
            </a:r>
            <a:endParaRPr lang="en-US" sz="3200" b="1">
              <a:solidFill>
                <a:srgbClr val="0070C0"/>
              </a:solidFill>
            </a:endParaRPr>
          </a:p>
        </p:txBody>
      </p:sp>
      <p:sp>
        <p:nvSpPr>
          <p:cNvPr id="3" name="Content Placeholder 2"/>
          <p:cNvSpPr>
            <a:spLocks noGrp="1"/>
          </p:cNvSpPr>
          <p:nvPr>
            <p:ph sz="half" idx="1"/>
          </p:nvPr>
        </p:nvSpPr>
        <p:spPr>
          <a:xfrm>
            <a:off x="838200" y="1846580"/>
            <a:ext cx="5181600" cy="4940300"/>
          </a:xfrm>
        </p:spPr>
        <p:txBody>
          <a:bodyPr>
            <a:normAutofit fontScale="80000"/>
          </a:bodyPr>
          <a:p>
            <a:pPr algn="just"/>
            <a:r>
              <a:rPr lang="en-US">
                <a:latin typeface="Times New Roman" panose="02020603050405020304" pitchFamily="18" charset="0"/>
                <a:cs typeface="Times New Roman" panose="02020603050405020304" pitchFamily="18" charset="0"/>
              </a:rPr>
              <a:t>In this, Graph shows relation between solar irradiance and Temperature at receiver. The solar irradiance is taken in watt per sq. meter and temperature is considered in degree kelvin. Here temperature at receiver is very important parameter in analysis of parabolic plate. While calculation temperature we have to take various factor and after that it is calculated.</a:t>
            </a:r>
            <a:endParaRPr lang="en-US">
              <a:latin typeface="Times New Roman" panose="02020603050405020304" pitchFamily="18" charset="0"/>
              <a:cs typeface="Times New Roman" panose="02020603050405020304" pitchFamily="18" charset="0"/>
            </a:endParaRPr>
          </a:p>
        </p:txBody>
      </p:sp>
      <p:pic>
        <p:nvPicPr>
          <p:cNvPr id="5" name="Picture 3"/>
          <p:cNvPicPr>
            <a:picLocks noChangeAspect="1"/>
          </p:cNvPicPr>
          <p:nvPr>
            <p:ph sz="half" idx="2"/>
          </p:nvPr>
        </p:nvPicPr>
        <p:blipFill>
          <a:blip r:embed="rId1"/>
          <a:srcRect l="48790" t="28880" r="21010" b="39850"/>
          <a:stretch>
            <a:fillRect/>
          </a:stretch>
        </p:blipFill>
        <p:spPr>
          <a:xfrm>
            <a:off x="6172200" y="1879600"/>
            <a:ext cx="5181600" cy="4381500"/>
          </a:xfrm>
          <a:prstGeom prst="rect">
            <a:avLst/>
          </a:prstGeom>
          <a:noFill/>
          <a:ln w="38100">
            <a:solidFill>
              <a:srgbClr val="000000"/>
            </a:solidFill>
          </a:ln>
          <a:effectLst>
            <a:outerShdw blurRad="50800" dist="37717" dir="2700000" algn="tl" rotWithShape="0">
              <a:srgbClr val="000000">
                <a:alpha val="43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458470"/>
            <a:ext cx="10515600" cy="819785"/>
          </a:xfrm>
        </p:spPr>
        <p:txBody>
          <a:bodyPr>
            <a:noAutofit/>
          </a:bodyPr>
          <a:p>
            <a:r>
              <a:rPr lang="en-US" sz="3200" b="1">
                <a:solidFill>
                  <a:srgbClr val="0070C0"/>
                </a:solidFill>
              </a:rPr>
              <a:t>CAD Design of Parabolic Dish Solar Collector</a:t>
            </a:r>
            <a:br>
              <a:rPr lang="en-US" sz="3200" b="1">
                <a:solidFill>
                  <a:srgbClr val="0070C0"/>
                </a:solidFill>
              </a:rPr>
            </a:br>
            <a:endParaRPr lang="en-US" sz="3200" b="1">
              <a:solidFill>
                <a:srgbClr val="0070C0"/>
              </a:solidFill>
            </a:endParaRPr>
          </a:p>
        </p:txBody>
      </p:sp>
      <p:pic>
        <p:nvPicPr>
          <p:cNvPr id="7" name="Picture 2"/>
          <p:cNvPicPr>
            <a:picLocks noChangeAspect="1"/>
          </p:cNvPicPr>
          <p:nvPr>
            <p:ph idx="1"/>
          </p:nvPr>
        </p:nvPicPr>
        <p:blipFill>
          <a:blip r:embed="rId1"/>
          <a:stretch>
            <a:fillRect/>
          </a:stretch>
        </p:blipFill>
        <p:spPr>
          <a:xfrm>
            <a:off x="3367405" y="1183005"/>
            <a:ext cx="5455920" cy="5225415"/>
          </a:xfrm>
          <a:prstGeom prst="rect">
            <a:avLst/>
          </a:prstGeom>
          <a:noFill/>
          <a:ln w="28575">
            <a:solidFill>
              <a:schemeClr val="tx1"/>
            </a:solidFill>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5500" y="163830"/>
            <a:ext cx="11026140" cy="1099185"/>
          </a:xfrm>
        </p:spPr>
        <p:txBody>
          <a:bodyPr>
            <a:noAutofit/>
          </a:bodyPr>
          <a:lstStyle/>
          <a:p>
            <a:r>
              <a:rPr lang="en-IN" b="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Conclusion</a:t>
            </a:r>
            <a:endParaRPr lang="en-IN" b="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TextBox 6"/>
          <p:cNvSpPr txBox="1"/>
          <p:nvPr/>
        </p:nvSpPr>
        <p:spPr>
          <a:xfrm>
            <a:off x="719091" y="673982"/>
            <a:ext cx="9223899" cy="5077460"/>
          </a:xfrm>
          <a:prstGeom prst="rect">
            <a:avLst/>
          </a:prstGeom>
          <a:noFill/>
        </p:spPr>
        <p:txBody>
          <a:bodyPr wrap="square">
            <a:spAutoFit/>
          </a:bodyPr>
          <a:lstStyle/>
          <a:p>
            <a:pPr marL="342900" indent="-342900" algn="just">
              <a:lnSpc>
                <a:spcPct val="200000"/>
              </a:lnSpc>
              <a:buFont typeface="Wingdings" panose="05000000000000000000" pitchFamily="2"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A solar thermal collector is a device designed specifically to collect eat by absorbing sunlight and may be used to heat air or water for process heat applications.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200000"/>
              </a:lnSpc>
              <a:buFont typeface="Wingdings" panose="05000000000000000000" pitchFamily="2"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A solar collector operates on a very simple basis. The radiation from the sun heats a liquid to low, medium and, high temperature that is used for process industry.</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200000"/>
              </a:lnSpc>
              <a:buFont typeface="Wingdings" panose="05000000000000000000" pitchFamily="2"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As per requirement we design a Flat Plate Collector for the processes of dairy industries which require temperature less than 80</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o</a:t>
            </a:r>
            <a:r>
              <a:rPr lang="en-IN" dirty="0">
                <a:latin typeface="Times New Roman" panose="02020603050405020304" pitchFamily="18" charset="0"/>
                <a:ea typeface="Calibri" panose="020F0502020204030204" pitchFamily="34" charset="0"/>
                <a:cs typeface="Times New Roman" panose="02020603050405020304" pitchFamily="18" charset="0"/>
              </a:rPr>
              <a:t>c or 90</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 o</a:t>
            </a:r>
            <a:r>
              <a:rPr lang="en-IN" dirty="0">
                <a:latin typeface="Times New Roman" panose="02020603050405020304" pitchFamily="18" charset="0"/>
                <a:ea typeface="Calibri" panose="020F0502020204030204" pitchFamily="34" charset="0"/>
                <a:cs typeface="Times New Roman" panose="02020603050405020304" pitchFamily="18" charset="0"/>
              </a:rPr>
              <a:t>c.</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200000"/>
              </a:lnSpc>
              <a:buFont typeface="Wingdings" panose="05000000000000000000" pitchFamily="2"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As per requirement we design a Parabolic Dish Collector solar energy system for the dairy processes which requires temperature up to 250 </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o</a:t>
            </a:r>
            <a:r>
              <a:rPr lang="en-IN" dirty="0">
                <a:latin typeface="Times New Roman" panose="02020603050405020304" pitchFamily="18" charset="0"/>
                <a:ea typeface="Calibri" panose="020F0502020204030204" pitchFamily="34" charset="0"/>
                <a:cs typeface="Times New Roman" panose="02020603050405020304" pitchFamily="18" charset="0"/>
              </a:rPr>
              <a:t>c or 300</a:t>
            </a:r>
            <a:r>
              <a:rPr lang="en-IN" baseline="30000" dirty="0">
                <a:latin typeface="Times New Roman" panose="02020603050405020304" pitchFamily="18" charset="0"/>
                <a:ea typeface="Calibri" panose="020F0502020204030204" pitchFamily="34" charset="0"/>
                <a:cs typeface="Times New Roman" panose="02020603050405020304" pitchFamily="18" charset="0"/>
              </a:rPr>
              <a:t> o</a:t>
            </a:r>
            <a:r>
              <a:rPr lang="en-IN" dirty="0">
                <a:latin typeface="Times New Roman" panose="02020603050405020304" pitchFamily="18" charset="0"/>
                <a:ea typeface="Calibri" panose="020F0502020204030204" pitchFamily="34" charset="0"/>
                <a:cs typeface="Times New Roman" panose="02020603050405020304" pitchFamily="18" charset="0"/>
              </a:rPr>
              <a:t>c.</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200000"/>
              </a:lnSpc>
              <a:spcAft>
                <a:spcPts val="1000"/>
              </a:spcAft>
              <a:buFont typeface="Wingdings" panose="05000000000000000000" pitchFamily="2"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We used water and synthetic oil as working fluid for solar energy systems.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01625" y="223520"/>
            <a:ext cx="11525885" cy="8883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References</a:t>
            </a:r>
            <a:endParaRPr lang="en-IN" b="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p:cNvSpPr txBox="1"/>
          <p:nvPr/>
        </p:nvSpPr>
        <p:spPr>
          <a:xfrm>
            <a:off x="1216025" y="1226185"/>
            <a:ext cx="8913495" cy="5012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60000"/>
              </a:lnSpc>
              <a:buFont typeface="+mj-lt"/>
              <a:buAutoNum type="arabicPeriod"/>
            </a:pPr>
            <a:r>
              <a:rPr lang="en-IN" sz="1200" dirty="0" err="1">
                <a:latin typeface="Times New Roman" panose="02020603050405020304" pitchFamily="18" charset="0"/>
                <a:ea typeface="Cambria" panose="02040503050406030204" pitchFamily="18" charset="0"/>
                <a:cs typeface="Times New Roman" panose="02020603050405020304" pitchFamily="18" charset="0"/>
              </a:rPr>
              <a:t>Purwanto</a:t>
            </a:r>
            <a:r>
              <a:rPr lang="en-IN" sz="1200" dirty="0">
                <a:latin typeface="Times New Roman" panose="02020603050405020304" pitchFamily="18" charset="0"/>
                <a:ea typeface="Cambria" panose="02040503050406030204" pitchFamily="18" charset="0"/>
                <a:cs typeface="Times New Roman" panose="02020603050405020304" pitchFamily="18" charset="0"/>
              </a:rPr>
              <a:t> A., </a:t>
            </a:r>
            <a:r>
              <a:rPr lang="en-IN" sz="1200" dirty="0" err="1">
                <a:latin typeface="Times New Roman" panose="02020603050405020304" pitchFamily="18" charset="0"/>
                <a:ea typeface="Cambria" panose="02040503050406030204" pitchFamily="18" charset="0"/>
                <a:cs typeface="Times New Roman" panose="02020603050405020304" pitchFamily="18" charset="0"/>
              </a:rPr>
              <a:t>Sušnik</a:t>
            </a:r>
            <a:r>
              <a:rPr lang="en-IN" sz="1200" dirty="0">
                <a:latin typeface="Times New Roman" panose="02020603050405020304" pitchFamily="18" charset="0"/>
                <a:ea typeface="Cambria" panose="02040503050406030204" pitchFamily="18" charset="0"/>
                <a:cs typeface="Times New Roman" panose="02020603050405020304" pitchFamily="18" charset="0"/>
              </a:rPr>
              <a:t> J., </a:t>
            </a:r>
            <a:r>
              <a:rPr lang="en-IN" sz="1200" dirty="0" err="1">
                <a:latin typeface="Times New Roman" panose="02020603050405020304" pitchFamily="18" charset="0"/>
                <a:ea typeface="Cambria" panose="02040503050406030204" pitchFamily="18" charset="0"/>
                <a:cs typeface="Times New Roman" panose="02020603050405020304" pitchFamily="18" charset="0"/>
              </a:rPr>
              <a:t>Suryadi</a:t>
            </a:r>
            <a:r>
              <a:rPr lang="en-IN" sz="1200" dirty="0">
                <a:latin typeface="Times New Roman" panose="02020603050405020304" pitchFamily="18" charset="0"/>
                <a:ea typeface="Cambria" panose="02040503050406030204" pitchFamily="18" charset="0"/>
                <a:cs typeface="Times New Roman" panose="02020603050405020304" pitchFamily="18" charset="0"/>
              </a:rPr>
              <a:t> F.X. and </a:t>
            </a:r>
            <a:r>
              <a:rPr lang="en-IN" sz="1200" dirty="0" err="1">
                <a:latin typeface="Times New Roman" panose="02020603050405020304" pitchFamily="18" charset="0"/>
                <a:ea typeface="Cambria" panose="02040503050406030204" pitchFamily="18" charset="0"/>
                <a:cs typeface="Times New Roman" panose="02020603050405020304" pitchFamily="18" charset="0"/>
              </a:rPr>
              <a:t>Fraiture</a:t>
            </a:r>
            <a:r>
              <a:rPr lang="en-IN" sz="1200" dirty="0">
                <a:latin typeface="Times New Roman" panose="02020603050405020304" pitchFamily="18" charset="0"/>
                <a:ea typeface="Cambria" panose="02040503050406030204" pitchFamily="18" charset="0"/>
                <a:cs typeface="Times New Roman" panose="02020603050405020304" pitchFamily="18" charset="0"/>
              </a:rPr>
              <a:t> C., Determining strategies for water, energy, and </a:t>
            </a:r>
            <a:r>
              <a:rPr lang="en-IN" sz="1200" dirty="0" err="1">
                <a:latin typeface="Times New Roman" panose="02020603050405020304" pitchFamily="18" charset="0"/>
                <a:ea typeface="Cambria" panose="02040503050406030204" pitchFamily="18" charset="0"/>
                <a:cs typeface="Times New Roman" panose="02020603050405020304" pitchFamily="18" charset="0"/>
              </a:rPr>
              <a:t>foodrelated</a:t>
            </a:r>
            <a:r>
              <a:rPr lang="en-IN" sz="1200" dirty="0">
                <a:latin typeface="Times New Roman" panose="02020603050405020304" pitchFamily="18" charset="0"/>
                <a:ea typeface="Cambria" panose="02040503050406030204" pitchFamily="18" charset="0"/>
                <a:cs typeface="Times New Roman" panose="02020603050405020304" pitchFamily="18" charset="0"/>
              </a:rPr>
              <a:t> sectors in local economic development, Sustainable Production and Consumption, 2018; 16: 162– 17. </a:t>
            </a: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60000"/>
              </a:lnSpc>
              <a:buFont typeface="+mj-lt"/>
              <a:buAutoNum type="arabicPeriod"/>
            </a:pPr>
            <a:r>
              <a:rPr lang="en-IN" sz="1200" dirty="0">
                <a:latin typeface="Times New Roman" panose="02020603050405020304" pitchFamily="18" charset="0"/>
                <a:ea typeface="Cambria" panose="02040503050406030204" pitchFamily="18" charset="0"/>
                <a:cs typeface="Times New Roman" panose="02020603050405020304" pitchFamily="18" charset="0"/>
              </a:rPr>
              <a:t>Ann George John, Nidhi. M. J ,</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Design and Simulation Of Parabolic Dish Collector For Hot Water Generation</a:t>
            </a:r>
            <a:r>
              <a:rPr lang="en-US" sz="1200" dirty="0">
                <a:latin typeface="Times New Roman" panose="02020603050405020304" pitchFamily="18" charset="0"/>
                <a:ea typeface="Cambria" panose="02040503050406030204" pitchFamily="18" charset="0"/>
                <a:cs typeface="Times New Roman" panose="02020603050405020304" pitchFamily="18" charset="0"/>
              </a:rPr>
              <a:t>,</a:t>
            </a:r>
            <a:r>
              <a:rPr lang="en-IN" sz="1200" dirty="0">
                <a:latin typeface="Times New Roman" panose="02020603050405020304" pitchFamily="18" charset="0"/>
                <a:ea typeface="Cambria" panose="02040503050406030204" pitchFamily="18" charset="0"/>
                <a:cs typeface="Times New Roman" panose="02020603050405020304" pitchFamily="18" charset="0"/>
              </a:rPr>
              <a:t>VOLUME-2, ISSUE-9, 2015 </a:t>
            </a: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60000"/>
              </a:lnSpc>
              <a:buFont typeface="+mj-lt"/>
              <a:buAutoNum type="arabicPeriod"/>
            </a:pPr>
            <a:r>
              <a:rPr lang="en-IN" sz="1200" dirty="0">
                <a:latin typeface="Times New Roman" panose="02020603050405020304" pitchFamily="18" charset="0"/>
                <a:ea typeface="Cambria" panose="02040503050406030204" pitchFamily="18" charset="0"/>
                <a:cs typeface="Times New Roman" panose="02020603050405020304" pitchFamily="18" charset="0"/>
              </a:rPr>
              <a:t>WECTNC (World Energy Council-Turkish National Committee), “2017 Energy Report”, Ankara, 2018.</a:t>
            </a: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60000"/>
              </a:lnSpc>
              <a:buFont typeface="+mj-lt"/>
              <a:buAutoNum type="arabicPeriod"/>
            </a:pPr>
            <a:r>
              <a:rPr lang="en-US" sz="1200" dirty="0">
                <a:latin typeface="Times New Roman" panose="02020603050405020304" pitchFamily="18" charset="0"/>
                <a:ea typeface="Cambria" panose="02040503050406030204" pitchFamily="18" charset="0"/>
                <a:cs typeface="Times New Roman" panose="02020603050405020304" pitchFamily="18" charset="0"/>
              </a:rPr>
              <a:t>B. Ricardo, V .Nicolas, E. C. Alma, S. Daniel and P. Guillermo, “Mathematical model for the study and design of a solar dish collector with cavity receiver for its application in Stirling engines,” Journal of Mechanical Science and Technology, vol.26, pp.3311-3321, May 2012.  </a:t>
            </a:r>
            <a:endParaRPr lang="en-US" sz="1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60000"/>
              </a:lnSpc>
              <a:buFont typeface="+mj-lt"/>
              <a:buAutoNum type="arabicPeriod"/>
            </a:pPr>
            <a:r>
              <a:rPr lang="en-US" sz="1200" dirty="0">
                <a:latin typeface="Times New Roman" panose="02020603050405020304" pitchFamily="18" charset="0"/>
                <a:ea typeface="Cambria" panose="02040503050406030204" pitchFamily="18" charset="0"/>
                <a:cs typeface="Times New Roman" panose="02020603050405020304" pitchFamily="18" charset="0"/>
              </a:rPr>
              <a:t> A. S. Atul, “Experimental investigation of variation of mass flow rate on the performance of parabolic dish collector with nickel chrome coated receiver,” International Journal of Sustainable Energy Development, vol.1, pp.29-35, December 2012.</a:t>
            </a: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60000"/>
              </a:lnSpc>
              <a:buFont typeface="+mj-lt"/>
              <a:buAutoNum type="arabicPeriod"/>
            </a:pPr>
            <a:r>
              <a:rPr lang="en-IN" sz="1200" dirty="0">
                <a:latin typeface="Times New Roman" panose="02020603050405020304" pitchFamily="18" charset="0"/>
                <a:ea typeface="Cambria" panose="02040503050406030204" pitchFamily="18" charset="0"/>
                <a:cs typeface="Times New Roman" panose="02020603050405020304" pitchFamily="18" charset="0"/>
              </a:rPr>
              <a:t>NPTEL Lectures regarding design of solar energy system </a:t>
            </a: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60000"/>
              </a:lnSpc>
              <a:spcAft>
                <a:spcPts val="800"/>
              </a:spcAft>
              <a:buFont typeface="+mj-lt"/>
              <a:buAutoNum type="arabicPeriod"/>
            </a:pPr>
            <a:r>
              <a:rPr lang="en-IN" sz="1200" dirty="0">
                <a:latin typeface="Times New Roman" panose="02020603050405020304" pitchFamily="18" charset="0"/>
                <a:ea typeface="Cambria" panose="02040503050406030204" pitchFamily="18" charset="0"/>
                <a:cs typeface="Times New Roman" panose="02020603050405020304" pitchFamily="18" charset="0"/>
              </a:rPr>
              <a:t>P. </a:t>
            </a:r>
            <a:r>
              <a:rPr lang="en-IN" sz="1200" dirty="0" err="1">
                <a:latin typeface="Times New Roman" panose="02020603050405020304" pitchFamily="18" charset="0"/>
                <a:ea typeface="Cambria" panose="02040503050406030204" pitchFamily="18" charset="0"/>
                <a:cs typeface="Times New Roman" panose="02020603050405020304" pitchFamily="18" charset="0"/>
              </a:rPr>
              <a:t>Iodice</a:t>
            </a:r>
            <a:r>
              <a:rPr lang="en-IN" sz="1200" dirty="0">
                <a:latin typeface="Times New Roman" panose="02020603050405020304" pitchFamily="18" charset="0"/>
                <a:ea typeface="Cambria" panose="02040503050406030204" pitchFamily="18" charset="0"/>
                <a:cs typeface="Times New Roman" panose="02020603050405020304" pitchFamily="18" charset="0"/>
              </a:rPr>
              <a:t>, M. </a:t>
            </a:r>
            <a:r>
              <a:rPr lang="en-IN" sz="1200" dirty="0" err="1">
                <a:latin typeface="Times New Roman" panose="02020603050405020304" pitchFamily="18" charset="0"/>
                <a:ea typeface="Cambria" panose="02040503050406030204" pitchFamily="18" charset="0"/>
                <a:cs typeface="Times New Roman" panose="02020603050405020304" pitchFamily="18" charset="0"/>
              </a:rPr>
              <a:t>Dentice</a:t>
            </a:r>
            <a:r>
              <a:rPr lang="en-IN" sz="1200" dirty="0">
                <a:latin typeface="Times New Roman" panose="02020603050405020304" pitchFamily="18" charset="0"/>
                <a:ea typeface="Cambria" panose="02040503050406030204" pitchFamily="18" charset="0"/>
                <a:cs typeface="Times New Roman" panose="02020603050405020304" pitchFamily="18" charset="0"/>
              </a:rPr>
              <a:t> </a:t>
            </a:r>
            <a:r>
              <a:rPr lang="en-IN" sz="1200" dirty="0" err="1">
                <a:latin typeface="Times New Roman" panose="02020603050405020304" pitchFamily="18" charset="0"/>
                <a:ea typeface="Cambria" panose="02040503050406030204" pitchFamily="18" charset="0"/>
                <a:cs typeface="Times New Roman" panose="02020603050405020304" pitchFamily="18" charset="0"/>
              </a:rPr>
              <a:t>d'Accadia</a:t>
            </a:r>
            <a:r>
              <a:rPr lang="en-IN" sz="1200" dirty="0">
                <a:latin typeface="Times New Roman" panose="02020603050405020304" pitchFamily="18" charset="0"/>
                <a:ea typeface="Cambria" panose="02040503050406030204" pitchFamily="18" charset="0"/>
                <a:cs typeface="Times New Roman" panose="02020603050405020304" pitchFamily="18" charset="0"/>
              </a:rPr>
              <a:t>, C. Abagnale, M. Cardone, Energy, economic and environmental performance appraisal of a trigeneration power plant for a new district: Advantages of using a renewable fuel, Applied Thermal Engineering 2016;95:330-338.</a:t>
            </a: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60000"/>
              </a:lnSpc>
              <a:spcAft>
                <a:spcPts val="800"/>
              </a:spcAft>
              <a:buFont typeface="+mj-lt"/>
              <a:buAutoNum type="arabicPeriod"/>
            </a:pPr>
            <a:r>
              <a:rPr lang="en-IN" sz="1200" dirty="0"/>
              <a:t>Indian Standard IS-</a:t>
            </a:r>
            <a:r>
              <a:rPr lang="en-US" sz="1200" dirty="0">
                <a:latin typeface="Times New Roman" panose="02020603050405020304" pitchFamily="18" charset="0"/>
                <a:ea typeface="Calibri" panose="020F0502020204030204" pitchFamily="34" charset="0"/>
                <a:cs typeface="Times New Roman" panose="02020603050405020304" pitchFamily="18" charset="0"/>
              </a:rPr>
              <a:t>12933 Part I/Part II/Part III</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60000"/>
              </a:lnSpc>
              <a:spcAft>
                <a:spcPts val="800"/>
              </a:spcAft>
              <a:buFont typeface="+mj-lt"/>
              <a:buAutoNum type="arabicPeriod"/>
            </a:pP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60000"/>
              </a:lnSpc>
              <a:spcAft>
                <a:spcPts val="800"/>
              </a:spcAft>
            </a:pP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60000"/>
              </a:lnSpc>
              <a:spcAft>
                <a:spcPts val="800"/>
              </a:spcAft>
              <a:buNone/>
            </a:pP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IN" sz="91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4580"/>
          </a:xfrm>
        </p:spPr>
        <p:txBody>
          <a:bodyPr/>
          <a:p>
            <a:pPr algn="ctr"/>
            <a:r>
              <a:rPr lang="en-US" sz="4000" b="1">
                <a:ln/>
                <a:solidFill>
                  <a:srgbClr val="0070C0"/>
                </a:solidFill>
                <a:effectLst>
                  <a:outerShdw blurRad="38100" dist="19050" dir="2700000" algn="tl" rotWithShape="0">
                    <a:schemeClr val="dk1">
                      <a:alpha val="40000"/>
                    </a:schemeClr>
                  </a:outerShdw>
                </a:effectLst>
              </a:rPr>
              <a:t>Acknowledgment</a:t>
            </a:r>
            <a:endParaRPr lang="en-US" sz="4000" b="1">
              <a:ln/>
              <a:solidFill>
                <a:srgbClr val="0070C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15465"/>
            <a:ext cx="10515600" cy="4361815"/>
          </a:xfrm>
        </p:spPr>
        <p:txBody>
          <a:bodyPr/>
          <a:p>
            <a:pPr marL="0" indent="0" algn="just">
              <a:buNone/>
            </a:pPr>
            <a:r>
              <a:rPr lang="en-US">
                <a:latin typeface="Times New Roman" panose="02020603050405020304" pitchFamily="18" charset="0"/>
                <a:cs typeface="Times New Roman" panose="02020603050405020304" pitchFamily="18" charset="0"/>
              </a:rPr>
              <a:t>                   We would like to express our special thanks of gratitude to our Project guide </a:t>
            </a:r>
            <a:r>
              <a:rPr lang="en-US" b="1">
                <a:latin typeface="Times New Roman" panose="02020603050405020304" pitchFamily="18" charset="0"/>
                <a:cs typeface="Times New Roman" panose="02020603050405020304" pitchFamily="18" charset="0"/>
              </a:rPr>
              <a:t>Prof. Sunil Gaykawad Sir</a:t>
            </a:r>
            <a:r>
              <a:rPr lang="en-US">
                <a:latin typeface="Times New Roman" panose="02020603050405020304" pitchFamily="18" charset="0"/>
                <a:cs typeface="Times New Roman" panose="02020603050405020304" pitchFamily="18" charset="0"/>
              </a:rPr>
              <a:t> who gave us the golden opportunity to do this wonderful Project in the area of Heat Transfer, because of which we came to know about many new things. We offer our sincere appreciation for the learning opportunities provided to us.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                   We are also thankful to head and teaching staff of our department for allowing us to choose this project in our final year . Without their support, we would not have been able to work on this topic.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ctrTitle" idx="4294967295"/>
          </p:nvPr>
        </p:nvSpPr>
        <p:spPr>
          <a:xfrm rot="20676281">
            <a:off x="2423056" y="2229495"/>
            <a:ext cx="8169717" cy="1918975"/>
          </a:xfrm>
          <a:prstGeom prst="rect">
            <a:avLst/>
          </a:prstGeom>
        </p:spPr>
        <p:txBody>
          <a:bodyPr>
            <a:normAutofit/>
          </a:bodyPr>
          <a:lstStyle/>
          <a:p>
            <a:pPr algn="ctr"/>
            <a:r>
              <a:rPr lang="en-US" altLang="en-US" sz="8800" b="1" i="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altLang="en-US" sz="8800" b="1" i="1" dirty="0">
              <a:ln/>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57225" y="373380"/>
            <a:ext cx="11155045" cy="878840"/>
          </a:xfrm>
          <a:prstGeom prst="rect">
            <a:avLst/>
          </a:prstGeom>
        </p:spPr>
        <p:txBody>
          <a:bodyPr>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Times New Roman" panose="02020603050405020304" pitchFamily="18" charset="0"/>
              </a:rPr>
              <a:t>Introduction</a:t>
            </a:r>
            <a:endPar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p:cNvSpPr txBox="1"/>
          <p:nvPr/>
        </p:nvSpPr>
        <p:spPr>
          <a:xfrm>
            <a:off x="727129" y="931263"/>
            <a:ext cx="5732767" cy="798830"/>
          </a:xfrm>
          <a:prstGeom prst="rect">
            <a:avLst/>
          </a:prstGeom>
          <a:noFill/>
        </p:spPr>
        <p:txBody>
          <a:bodyPr wrap="square" rtlCol="0">
            <a:spAutoFit/>
          </a:bodyPr>
          <a:lstStyle/>
          <a:p>
            <a:pPr marL="342900" indent="-342900">
              <a:buFont typeface="Wingdings" panose="05000000000000000000" pitchFamily="2" charset="2"/>
              <a:buChar char="q"/>
            </a:pPr>
            <a:r>
              <a:rPr lang="en-US" sz="2800" b="1" dirty="0">
                <a:latin typeface="Times New Roman" panose="02020603050405020304" pitchFamily="18" charset="0"/>
                <a:ea typeface="Calibri" panose="020F0502020204030204" pitchFamily="34" charset="0"/>
              </a:rPr>
              <a:t>Why Solar Energy …?</a:t>
            </a:r>
            <a:endParaRPr lang="en-US" sz="2800" b="1" dirty="0">
              <a:latin typeface="Times New Roman" panose="02020603050405020304" pitchFamily="18" charset="0"/>
              <a:ea typeface="Calibri" panose="020F0502020204030204" pitchFamily="34" charset="0"/>
            </a:endParaRPr>
          </a:p>
          <a:p>
            <a:endParaRPr lang="en-IN" dirty="0"/>
          </a:p>
        </p:txBody>
      </p:sp>
      <p:sp>
        <p:nvSpPr>
          <p:cNvPr id="4" name="Content Placeholder 2"/>
          <p:cNvSpPr txBox="1"/>
          <p:nvPr/>
        </p:nvSpPr>
        <p:spPr>
          <a:xfrm>
            <a:off x="727129" y="1871489"/>
            <a:ext cx="5732767" cy="4276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rPr>
              <a:t>Alternative Sources of Energy</a:t>
            </a:r>
            <a:endParaRPr lang="en-US" sz="2000" dirty="0">
              <a:latin typeface="Times New Roman" panose="02020603050405020304" pitchFamily="18" charset="0"/>
              <a:ea typeface="Calibri" panose="020F0502020204030204" pitchFamily="34" charset="0"/>
            </a:endParaRPr>
          </a:p>
          <a:p>
            <a:pPr lvl="1" algn="just">
              <a:lnSpc>
                <a:spcPct val="150000"/>
              </a:lnSpc>
              <a:buFont typeface="Wingdings" panose="05000000000000000000" pitchFamily="2" charset="2"/>
              <a:buChar char="§"/>
            </a:pPr>
            <a:endParaRPr lang="en-US" sz="2000" dirty="0">
              <a:ea typeface="Calibri" panose="020F0502020204030204" pitchFamily="34" charset="0"/>
            </a:endParaRPr>
          </a:p>
          <a:p>
            <a:pPr lvl="1" algn="just">
              <a:lnSpc>
                <a:spcPct val="150000"/>
              </a:lnSpc>
              <a:buFont typeface="Wingdings" panose="05000000000000000000" pitchFamily="2" charset="2"/>
              <a:buChar char="§"/>
            </a:pPr>
            <a:endParaRPr lang="en-US" sz="2000" dirty="0">
              <a:latin typeface="Times New Roman" panose="02020603050405020304" pitchFamily="18" charset="0"/>
              <a:ea typeface="Calibri" panose="020F0502020204030204" pitchFamily="34" charset="0"/>
            </a:endParaRPr>
          </a:p>
          <a:p>
            <a:pPr lvl="1" algn="just">
              <a:lnSpc>
                <a:spcPct val="150000"/>
              </a:lnSpc>
              <a:buFont typeface="Wingdings" panose="05000000000000000000" pitchFamily="2" charset="2"/>
              <a:buChar char="§"/>
            </a:pPr>
            <a:endParaRPr lang="en-US" sz="2000" dirty="0">
              <a:ea typeface="Calibri" panose="020F0502020204030204" pitchFamily="34" charset="0"/>
            </a:endParaRPr>
          </a:p>
          <a:p>
            <a:pPr lvl="1" algn="just">
              <a:lnSpc>
                <a:spcPct val="150000"/>
              </a:lnSpc>
              <a:buFont typeface="Wingdings" panose="05000000000000000000" pitchFamily="2" charset="2"/>
              <a:buChar char="§"/>
            </a:pPr>
            <a:endParaRPr lang="en-US" sz="2000" dirty="0">
              <a:latin typeface="Times New Roman" panose="02020603050405020304" pitchFamily="18" charset="0"/>
              <a:ea typeface="Calibri" panose="020F0502020204030204" pitchFamily="34" charset="0"/>
            </a:endParaRPr>
          </a:p>
          <a:p>
            <a:pPr marL="457200" lvl="1" indent="0" algn="just">
              <a:lnSpc>
                <a:spcPct val="150000"/>
              </a:lnSpc>
              <a:buNone/>
            </a:pPr>
            <a:endParaRPr lang="en-US" sz="2000" dirty="0">
              <a:latin typeface="Times New Roman" panose="02020603050405020304" pitchFamily="18" charset="0"/>
              <a:ea typeface="Calibri" panose="020F050202020403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7008" y="2679684"/>
            <a:ext cx="3371791" cy="3247053"/>
          </a:xfrm>
          <a:prstGeom prst="rect">
            <a:avLst/>
          </a:prstGeom>
        </p:spPr>
      </p:pic>
      <p:sp>
        <p:nvSpPr>
          <p:cNvPr id="8" name="Content Placeholder 2"/>
          <p:cNvSpPr txBox="1"/>
          <p:nvPr/>
        </p:nvSpPr>
        <p:spPr>
          <a:xfrm>
            <a:off x="6095999" y="1871489"/>
            <a:ext cx="4351836" cy="42765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Font typeface="Wingdings" panose="05000000000000000000" pitchFamily="2" charset="2"/>
              <a:buChar char="§"/>
            </a:pPr>
            <a:r>
              <a:rPr lang="en-US" sz="2000">
                <a:latin typeface="Times New Roman" panose="02020603050405020304" pitchFamily="18" charset="0"/>
                <a:ea typeface="Calibri" panose="020F0502020204030204" pitchFamily="34" charset="0"/>
              </a:rPr>
              <a:t>Solar Thermal Energy</a:t>
            </a:r>
            <a:endParaRPr lang="en-US" sz="2000">
              <a:latin typeface="Times New Roman" panose="02020603050405020304" pitchFamily="18" charset="0"/>
              <a:ea typeface="Calibri" panose="020F0502020204030204" pitchFamily="34" charset="0"/>
            </a:endParaRPr>
          </a:p>
          <a:p>
            <a:pPr marL="457200" lvl="1" indent="0" algn="just">
              <a:lnSpc>
                <a:spcPct val="150000"/>
              </a:lnSpc>
              <a:buNone/>
            </a:pPr>
            <a:endParaRPr lang="en-US" sz="2000" dirty="0">
              <a:latin typeface="Times New Roman" panose="02020603050405020304" pitchFamily="18" charset="0"/>
              <a:ea typeface="Calibri" panose="020F050202020403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230" y="2671707"/>
            <a:ext cx="3426711" cy="3247053"/>
          </a:xfrm>
          <a:prstGeom prst="rect">
            <a:avLst/>
          </a:prstGeom>
        </p:spPr>
      </p:pic>
      <p:sp>
        <p:nvSpPr>
          <p:cNvPr id="9" name="TextBox 8"/>
          <p:cNvSpPr txBox="1"/>
          <p:nvPr/>
        </p:nvSpPr>
        <p:spPr>
          <a:xfrm>
            <a:off x="3683874" y="5918759"/>
            <a:ext cx="1284663" cy="369332"/>
          </a:xfrm>
          <a:prstGeom prst="rect">
            <a:avLst/>
          </a:prstGeom>
          <a:noFill/>
        </p:spPr>
        <p:txBody>
          <a:bodyPr wrap="square">
            <a:spAutoFit/>
          </a:bodyPr>
          <a:lstStyle/>
          <a:p>
            <a:r>
              <a:rPr lang="en-US" dirty="0"/>
              <a:t>Figure 1.3</a:t>
            </a:r>
            <a:endParaRPr lang="en-IN" dirty="0"/>
          </a:p>
        </p:txBody>
      </p:sp>
      <p:sp>
        <p:nvSpPr>
          <p:cNvPr id="12" name="TextBox 11"/>
          <p:cNvSpPr txBox="1"/>
          <p:nvPr/>
        </p:nvSpPr>
        <p:spPr>
          <a:xfrm>
            <a:off x="7867096" y="5893413"/>
            <a:ext cx="4572000" cy="369332"/>
          </a:xfrm>
          <a:prstGeom prst="rect">
            <a:avLst/>
          </a:prstGeom>
          <a:noFill/>
        </p:spPr>
        <p:txBody>
          <a:bodyPr wrap="square">
            <a:spAutoFit/>
          </a:bodyPr>
          <a:lstStyle/>
          <a:p>
            <a:r>
              <a:rPr lang="en-US" dirty="0"/>
              <a:t>Figure 1.4</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9445" y="149225"/>
            <a:ext cx="11283950" cy="532130"/>
          </a:xfrm>
        </p:spPr>
        <p:txBody>
          <a:bodyPr>
            <a:noAutofit/>
          </a:bodyPr>
          <a:lstStyle/>
          <a:p>
            <a:r>
              <a:rPr lang="en-IN"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Introduction</a:t>
            </a:r>
            <a:endParaRPr lang="en-IN"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pic>
        <p:nvPicPr>
          <p:cNvPr id="1026" name="Picture 2" descr="Flat Plate Collector | Alternative Energy Tutoria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2943" y="3453804"/>
            <a:ext cx="2866012" cy="25092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2"/>
          <a:stretch>
            <a:fillRect/>
          </a:stretch>
        </p:blipFill>
        <p:spPr>
          <a:xfrm>
            <a:off x="2204378" y="681039"/>
            <a:ext cx="7010441" cy="2644369"/>
          </a:xfrm>
          <a:prstGeom prst="rect">
            <a:avLst/>
          </a:prstGeom>
        </p:spPr>
      </p:pic>
      <p:pic>
        <p:nvPicPr>
          <p:cNvPr id="1028" name="Picture 4" descr="Thermal performance analysis of solar parabolic trough collector using  nanofluid as working fluid: A CFD modelling study - Science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350" y="3325408"/>
            <a:ext cx="2158629" cy="2509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rabolic dish collector (Suman, Khan, and Pathak 2015).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392" y="3531627"/>
            <a:ext cx="2462438" cy="23877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441359" y="5963055"/>
            <a:ext cx="5006781" cy="307777"/>
          </a:xfrm>
          <a:prstGeom prst="rect">
            <a:avLst/>
          </a:prstGeom>
          <a:noFill/>
        </p:spPr>
        <p:txBody>
          <a:bodyPr wrap="square">
            <a:spAutoFit/>
          </a:bodyPr>
          <a:lstStyle/>
          <a:p>
            <a:r>
              <a:rPr lang="en-US" sz="1400" dirty="0"/>
              <a:t>Figure 1.5</a:t>
            </a:r>
            <a:endParaRPr lang="en-IN" sz="1400" dirty="0"/>
          </a:p>
        </p:txBody>
      </p:sp>
      <p:sp>
        <p:nvSpPr>
          <p:cNvPr id="10" name="TextBox 9"/>
          <p:cNvSpPr txBox="1"/>
          <p:nvPr/>
        </p:nvSpPr>
        <p:spPr>
          <a:xfrm>
            <a:off x="6051611" y="6006780"/>
            <a:ext cx="4572000" cy="307777"/>
          </a:xfrm>
          <a:prstGeom prst="rect">
            <a:avLst/>
          </a:prstGeom>
          <a:noFill/>
        </p:spPr>
        <p:txBody>
          <a:bodyPr wrap="square">
            <a:spAutoFit/>
          </a:bodyPr>
          <a:lstStyle/>
          <a:p>
            <a:r>
              <a:rPr lang="en-US" sz="1400" dirty="0"/>
              <a:t>Figure 1.6</a:t>
            </a:r>
            <a:endParaRPr lang="en-IN" sz="1400" dirty="0"/>
          </a:p>
        </p:txBody>
      </p:sp>
      <p:sp>
        <p:nvSpPr>
          <p:cNvPr id="13" name="TextBox 12"/>
          <p:cNvSpPr txBox="1"/>
          <p:nvPr/>
        </p:nvSpPr>
        <p:spPr>
          <a:xfrm>
            <a:off x="8904302" y="6006780"/>
            <a:ext cx="4049697" cy="307777"/>
          </a:xfrm>
          <a:prstGeom prst="rect">
            <a:avLst/>
          </a:prstGeom>
          <a:noFill/>
        </p:spPr>
        <p:txBody>
          <a:bodyPr wrap="square">
            <a:spAutoFit/>
          </a:bodyPr>
          <a:lstStyle/>
          <a:p>
            <a:r>
              <a:rPr lang="en-US" sz="1400" dirty="0"/>
              <a:t>Figure 1.7</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51130"/>
            <a:ext cx="12051665" cy="1012190"/>
          </a:xfrm>
        </p:spPr>
        <p:txBody>
          <a:bodyPr/>
          <a:lstStyle/>
          <a:p>
            <a:r>
              <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Motivation</a:t>
            </a:r>
            <a:endPar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3" name="Content Placeholder 2"/>
          <p:cNvSpPr>
            <a:spLocks noGrp="1"/>
          </p:cNvSpPr>
          <p:nvPr>
            <p:ph idx="4294967295"/>
          </p:nvPr>
        </p:nvSpPr>
        <p:spPr>
          <a:xfrm>
            <a:off x="807868" y="985420"/>
            <a:ext cx="9540537" cy="5193129"/>
          </a:xfrm>
        </p:spPr>
        <p:txBody>
          <a:bodyPr>
            <a:normAutofit/>
          </a:bodyPr>
          <a:lstStyle/>
          <a:p>
            <a:pPr algn="just">
              <a:lnSpc>
                <a:spcPct val="150000"/>
              </a:lnSpc>
              <a:buFont typeface="Wingdings" panose="05000000000000000000" pitchFamily="2" charset="2"/>
              <a:buChar char="§"/>
            </a:pPr>
            <a:r>
              <a:rPr lang="en-US" sz="2000" dirty="0"/>
              <a:t>It is unavoidable that in the long run the fuel reserves, currently being used so intensively, will be exhausted. </a:t>
            </a:r>
            <a:endParaRPr lang="en-US" sz="2000" dirty="0"/>
          </a:p>
          <a:p>
            <a:pPr algn="just">
              <a:lnSpc>
                <a:spcPct val="150000"/>
              </a:lnSpc>
              <a:buFont typeface="Wingdings" panose="05000000000000000000" pitchFamily="2" charset="2"/>
              <a:buChar char="§"/>
            </a:pPr>
            <a:r>
              <a:rPr lang="en-US" sz="2000" dirty="0"/>
              <a:t>Therefore, industries will have to employ alternative energies. Major developments in this field will, however, take a long time to reach a commercially feasible level. </a:t>
            </a:r>
            <a:endParaRPr lang="en-US" sz="2000" dirty="0"/>
          </a:p>
          <a:p>
            <a:pPr algn="just">
              <a:lnSpc>
                <a:spcPct val="150000"/>
              </a:lnSpc>
              <a:buFont typeface="Wingdings" panose="05000000000000000000" pitchFamily="2" charset="2"/>
              <a:buChar char="§"/>
            </a:pPr>
            <a:r>
              <a:rPr lang="en-US" sz="2000" dirty="0"/>
              <a:t>However, there have been recent developments that indicate a growing trend towards the use of renewable energies for its potential to contribute to reductions in GHG emissions, electricity generation and application in process heating. </a:t>
            </a:r>
            <a:endParaRPr lang="en-US" sz="2000" dirty="0"/>
          </a:p>
          <a:p>
            <a:pPr algn="just">
              <a:lnSpc>
                <a:spcPct val="150000"/>
              </a:lnSpc>
              <a:buFont typeface="Wingdings" panose="05000000000000000000" pitchFamily="2" charset="2"/>
              <a:buChar char="§"/>
            </a:pPr>
            <a:r>
              <a:rPr lang="en-US" sz="2000" dirty="0"/>
              <a:t>Dairies have considerable advantages in that as they are high energy users with a relatively constant demand for electricity and heat throughout the year. </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14985" y="354965"/>
            <a:ext cx="12044045" cy="772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Times New Roman" panose="02020603050405020304" pitchFamily="18" charset="0"/>
              </a:rPr>
              <a:t>Objectives</a:t>
            </a:r>
            <a:endPar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txBox="1"/>
          <p:nvPr/>
        </p:nvSpPr>
        <p:spPr>
          <a:xfrm>
            <a:off x="798990" y="1047566"/>
            <a:ext cx="9691457" cy="511353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 solar thermal collector is a device designed specifically to collect heat by absorbing sunlight and may be used to heat air or water for process heat applications. A solar collector operates on a very simple basis. The radiation from the sun heats a liquid up to low, medium and high temperature that is used for process industry. </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ea typeface="Cambria" panose="02040503050406030204" pitchFamily="18" charset="0"/>
                <a:cs typeface="Times New Roman" panose="02020603050405020304" pitchFamily="18" charset="0"/>
              </a:rPr>
              <a:t> To understand the function, working, and importance of the different solar energy system. </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ea typeface="Cambria" panose="02040503050406030204" pitchFamily="18" charset="0"/>
                <a:cs typeface="Times New Roman" panose="02020603050405020304" pitchFamily="18" charset="0"/>
              </a:rPr>
              <a:t> Develop designing methodology of the solar energy system for the low and medium temperature process heat (food industry).</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Mechanical and thermal design the solar energy system for low and medium temperature food industry applications (from case study). </a:t>
            </a:r>
            <a:endPar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To analyze the result for various input data.</a:t>
            </a:r>
            <a:endPar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81236" y="149226"/>
            <a:ext cx="9886766" cy="569913"/>
          </a:xfrm>
        </p:spPr>
        <p:txBody>
          <a:bodyPr>
            <a:normAutofit fontScale="90000"/>
          </a:bodyPr>
          <a:lstStyle/>
          <a:p>
            <a:r>
              <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Literature</a:t>
            </a:r>
            <a:r>
              <a:rPr lang="en-IN" sz="3200" dirty="0">
                <a:ln/>
                <a:solidFill>
                  <a:srgbClr val="0070C0"/>
                </a:solidFill>
                <a:effectLst>
                  <a:outerShdw blurRad="38100" dist="19050" dir="2700000" algn="tl" rotWithShape="0">
                    <a:schemeClr val="dk1">
                      <a:alpha val="40000"/>
                    </a:schemeClr>
                  </a:outerShdw>
                </a:effectLst>
              </a:rPr>
              <a:t> </a:t>
            </a:r>
            <a:r>
              <a:rPr lang="en-IN" sz="4900"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Review</a:t>
            </a:r>
            <a:endParaRPr lang="en-IN" sz="4900"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graphicFrame>
        <p:nvGraphicFramePr>
          <p:cNvPr id="4" name="Table 4"/>
          <p:cNvGraphicFramePr>
            <a:graphicFrameLocks noGrp="1"/>
          </p:cNvGraphicFramePr>
          <p:nvPr>
            <p:ph idx="4294967295"/>
          </p:nvPr>
        </p:nvGraphicFramePr>
        <p:xfrm>
          <a:off x="975360" y="1325880"/>
          <a:ext cx="8400415" cy="5293360"/>
        </p:xfrm>
        <a:graphic>
          <a:graphicData uri="http://schemas.openxmlformats.org/drawingml/2006/table">
            <a:tbl>
              <a:tblPr firstRow="1" bandRow="1">
                <a:tableStyleId>{21E4AEA4-8DFA-4A89-87EB-49C32662AFE0}</a:tableStyleId>
              </a:tblPr>
              <a:tblGrid>
                <a:gridCol w="495935"/>
                <a:gridCol w="1075055"/>
                <a:gridCol w="1468755"/>
                <a:gridCol w="1497965"/>
                <a:gridCol w="1086485"/>
                <a:gridCol w="2776220"/>
              </a:tblGrid>
              <a:tr h="1000125">
                <a:tc>
                  <a:txBody>
                    <a:bodyPr/>
                    <a:lstStyle/>
                    <a:p>
                      <a:pPr algn="ctr"/>
                      <a:r>
                        <a:rPr lang="en-IN" dirty="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Author/ </a:t>
                      </a:r>
                      <a:r>
                        <a:rPr lang="en-IN" dirty="0" err="1">
                          <a:latin typeface="Times New Roman" panose="02020603050405020304" pitchFamily="18" charset="0"/>
                          <a:cs typeface="Times New Roman" panose="02020603050405020304" pitchFamily="18" charset="0"/>
                        </a:rPr>
                        <a:t>Referer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Type Of Study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Work Done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Nature of Study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Parameter Studied</a:t>
                      </a:r>
                      <a:endParaRPr lang="en-IN" dirty="0">
                        <a:latin typeface="Times New Roman" panose="02020603050405020304" pitchFamily="18" charset="0"/>
                        <a:cs typeface="Times New Roman" panose="02020603050405020304" pitchFamily="18" charset="0"/>
                      </a:endParaRPr>
                    </a:p>
                  </a:txBody>
                  <a:tcPr/>
                </a:tc>
              </a:tr>
              <a:tr h="1478280">
                <a:tc>
                  <a:txBody>
                    <a:bodyPr/>
                    <a:lstStyle/>
                    <a:p>
                      <a:pPr algn="ctr"/>
                      <a:r>
                        <a:rPr lang="en-IN"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Cm.Vivek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International Journal of Scientific Research and Reviews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Review of Flat Plate Solar Collectors And Solar Energy Utilization In </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India</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Therotical</a:t>
                      </a:r>
                      <a:endParaRPr lang="en-IN" sz="1200" dirty="0">
                        <a:latin typeface="Times New Roman" panose="02020603050405020304" pitchFamily="18" charset="0"/>
                        <a:cs typeface="Times New Roman" panose="02020603050405020304" pitchFamily="18" charset="0"/>
                      </a:endParaRPr>
                    </a:p>
                  </a:txBody>
                  <a:tcPr/>
                </a:tc>
                <a:tc>
                  <a:txBody>
                    <a:bodyPr/>
                    <a:lstStyle/>
                    <a:p>
                      <a:pPr marL="342900" lvl="0" indent="-342900" algn="l">
                        <a:lnSpc>
                          <a:spcPct val="115000"/>
                        </a:lnSpc>
                        <a:spcAft>
                          <a:spcPts val="0"/>
                        </a:spcAft>
                        <a:buFont typeface="+mj-lt"/>
                        <a:buAutoNum type="arabicPeriod"/>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Atmosphere suffered problem</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0"/>
                        </a:spcAft>
                        <a:buFont typeface="+mj-lt"/>
                        <a:buAutoNum type="arabicPeriod"/>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Reduce dependence on fossil fuel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0"/>
                        </a:spcAft>
                        <a:buFont typeface="+mj-lt"/>
                        <a:buAutoNum type="arabicPeriod"/>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Increase Renewable energy source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a:lnSpc>
                          <a:spcPct val="115000"/>
                        </a:lnSpc>
                        <a:spcAft>
                          <a:spcPts val="1000"/>
                        </a:spcAft>
                        <a:buFont typeface="+mj-lt"/>
                        <a:buAutoNum type="arabicPeriod"/>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Promote Flat plate collector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4300" marR="114300" marT="0" marB="0"/>
                </a:tc>
              </a:tr>
              <a:tr h="1266190">
                <a:tc>
                  <a:txBody>
                    <a:bodyPr/>
                    <a:lstStyle/>
                    <a:p>
                      <a:pPr algn="ctr"/>
                      <a:r>
                        <a:rPr lang="en-IN"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Gambo Buhari Abubakar, Gerry Egbo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American Journal of Engineering Research (AJER)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Performance Evaluation of Flat Plate Solar Collector  (Model Te39) In Bauchi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Experimental</a:t>
                      </a:r>
                      <a:endParaRPr lang="en-IN" sz="12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 Efficiency Higher at beginning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 Reduced accordingly due to effect of wind speed.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1548765">
                <a:tc>
                  <a:txBody>
                    <a:bodyPr/>
                    <a:lstStyle/>
                    <a:p>
                      <a:pPr algn="ctr"/>
                      <a:r>
                        <a:rPr lang="en-IN"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Neeraj Kumar</a:t>
                      </a: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Abhishek </a:t>
                      </a:r>
                      <a:r>
                        <a:rPr lang="en-IN" sz="1200" dirty="0" err="1">
                          <a:latin typeface="Times New Roman" panose="02020603050405020304" pitchFamily="18" charset="0"/>
                          <a:cs typeface="Times New Roman" panose="02020603050405020304" pitchFamily="18" charset="0"/>
                        </a:rPr>
                        <a:t>Tyag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IOP Conf. Series: Materials Science and Engineering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Heat Transfer Analysis of Flat Plate Air Collector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Therotical</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lvl="0" indent="-228600" algn="l">
                        <a:lnSpc>
                          <a:spcPct val="115000"/>
                        </a:lnSpc>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Had different types of flat plate collector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gn="l">
                        <a:lnSpc>
                          <a:spcPct val="115000"/>
                        </a:lnSpc>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Main concern was heat loss, low heat transfer co-efficient.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gn="l">
                        <a:lnSpc>
                          <a:spcPct val="115000"/>
                        </a:lnSpc>
                        <a:spcAft>
                          <a:spcPts val="1000"/>
                        </a:spcAft>
                        <a:buFont typeface="+mj-lt"/>
                        <a:buAutoNum type="arabicPeriod"/>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So, not able to gain much heat from absorber plate.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4501" y="130175"/>
            <a:ext cx="9833499" cy="719138"/>
          </a:xfrm>
        </p:spPr>
        <p:txBody>
          <a:bodyPr>
            <a:normAutofit/>
          </a:bodyPr>
          <a:lstStyle/>
          <a:p>
            <a:r>
              <a:rPr lang="en-IN" b="1" dirty="0">
                <a:ln/>
                <a:solidFill>
                  <a:srgbClr val="0070C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Literature</a:t>
            </a:r>
            <a:r>
              <a:rPr lang="en-IN" dirty="0">
                <a:ln/>
                <a:solidFill>
                  <a:srgbClr val="0070C0"/>
                </a:solidFill>
                <a:effectLst>
                  <a:outerShdw blurRad="38100" dist="19050" dir="2700000" algn="tl" rotWithShape="0">
                    <a:schemeClr val="dk1">
                      <a:alpha val="40000"/>
                    </a:schemeClr>
                  </a:outerShdw>
                </a:effectLst>
              </a:rPr>
              <a:t> </a:t>
            </a:r>
            <a:r>
              <a:rPr lang="en-IN" b="1" dirty="0">
                <a:ln/>
                <a:solidFill>
                  <a:srgbClr val="0070C0"/>
                </a:solidFill>
                <a:effectLst>
                  <a:outerShdw blurRad="38100" dist="19050" dir="2700000" algn="tl" rotWithShape="0">
                    <a:schemeClr val="dk1">
                      <a:alpha val="40000"/>
                    </a:schemeClr>
                  </a:outerShdw>
                </a:effectLst>
              </a:rPr>
              <a:t>Review</a:t>
            </a:r>
            <a:endParaRPr lang="en-IN" b="1" dirty="0">
              <a:ln/>
              <a:solidFill>
                <a:srgbClr val="0070C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4294967295"/>
          </p:nvPr>
        </p:nvSpPr>
        <p:spPr>
          <a:xfrm>
            <a:off x="2306638" y="1109663"/>
            <a:ext cx="8361362" cy="4946650"/>
          </a:xfrm>
        </p:spPr>
        <p:txBody>
          <a:bodyPr/>
          <a:lstStyle/>
          <a:p>
            <a:pPr marL="0" indent="0" algn="ctr">
              <a:buNone/>
            </a:pPr>
            <a:endParaRPr lang="en-IN" sz="1800" dirty="0">
              <a:latin typeface="Arial" panose="020B0604020202020204" pitchFamily="34" charset="0"/>
            </a:endParaRPr>
          </a:p>
          <a:p>
            <a:pPr marL="0" indent="0" algn="ctr">
              <a:buNone/>
            </a:pPr>
            <a:endParaRPr lang="en-IN" sz="1800" dirty="0">
              <a:latin typeface="Arial" panose="020B0604020202020204" pitchFamily="34" charset="0"/>
            </a:endParaRPr>
          </a:p>
        </p:txBody>
      </p:sp>
      <p:graphicFrame>
        <p:nvGraphicFramePr>
          <p:cNvPr id="7" name="Table 4"/>
          <p:cNvGraphicFramePr/>
          <p:nvPr/>
        </p:nvGraphicFramePr>
        <p:xfrm>
          <a:off x="2453005" y="1639570"/>
          <a:ext cx="8664575" cy="4572635"/>
        </p:xfrm>
        <a:graphic>
          <a:graphicData uri="http://schemas.openxmlformats.org/drawingml/2006/table">
            <a:tbl>
              <a:tblPr firstRow="1" bandRow="1">
                <a:tableStyleId>{21E4AEA4-8DFA-4A89-87EB-49C32662AFE0}</a:tableStyleId>
              </a:tblPr>
              <a:tblGrid>
                <a:gridCol w="612775"/>
                <a:gridCol w="1224915"/>
                <a:gridCol w="1464945"/>
                <a:gridCol w="1847215"/>
                <a:gridCol w="1043940"/>
                <a:gridCol w="2470785"/>
              </a:tblGrid>
              <a:tr h="848995">
                <a:tc>
                  <a:txBody>
                    <a:bodyPr/>
                    <a:lstStyle/>
                    <a:p>
                      <a:pPr algn="ctr"/>
                      <a:r>
                        <a:rPr lang="en-IN" dirty="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Author/ </a:t>
                      </a:r>
                      <a:r>
                        <a:rPr lang="en-IN" dirty="0" err="1">
                          <a:latin typeface="Times New Roman" panose="02020603050405020304" pitchFamily="18" charset="0"/>
                          <a:cs typeface="Times New Roman" panose="02020603050405020304" pitchFamily="18" charset="0"/>
                        </a:rPr>
                        <a:t>Referer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Type Of Study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Work Done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Nature of Study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Parameter Studied</a:t>
                      </a:r>
                      <a:endParaRPr lang="en-IN" dirty="0">
                        <a:latin typeface="Times New Roman" panose="02020603050405020304" pitchFamily="18" charset="0"/>
                        <a:cs typeface="Times New Roman" panose="02020603050405020304" pitchFamily="18" charset="0"/>
                      </a:endParaRPr>
                    </a:p>
                  </a:txBody>
                  <a:tcPr/>
                </a:tc>
              </a:tr>
              <a:tr h="1346835">
                <a:tc>
                  <a:txBody>
                    <a:bodyPr/>
                    <a:lstStyle/>
                    <a:p>
                      <a:pPr algn="ctr"/>
                      <a:r>
                        <a:rPr lang="en-IN"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Ann George John </a:t>
                      </a: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Nidhi. M. J</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International Journal of current Engineering and Research.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Design and Simulation Of Parabolic Dish Collector For Hot Water Generation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Thereotical</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lvl="0" indent="-228600" algn="just">
                        <a:lnSpc>
                          <a:spcPct val="115000"/>
                        </a:lnSpc>
                        <a:spcAft>
                          <a:spcPts val="0"/>
                        </a:spcAft>
                        <a:buFont typeface="+mj-lt"/>
                        <a:buAutoNum type="arabicPeriod"/>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Design and simulation of Parabolic dish collector  for hot water generation</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gn="just">
                        <a:lnSpc>
                          <a:spcPct val="115000"/>
                        </a:lnSpc>
                        <a:spcAft>
                          <a:spcPts val="0"/>
                        </a:spcAft>
                        <a:buFont typeface="+mj-lt"/>
                        <a:buAutoNum type="arabicPeriod"/>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Increase in Performance by proper material selection of reflecting surfaces.</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gn="just">
                        <a:lnSpc>
                          <a:spcPct val="115000"/>
                        </a:lnSpc>
                        <a:spcAft>
                          <a:spcPts val="1000"/>
                        </a:spcAft>
                        <a:buFont typeface="+mj-lt"/>
                        <a:buAutoNum type="arabicPeriod"/>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Reduction in manufacturing Imperfections.</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1050925">
                <a:tc>
                  <a:txBody>
                    <a:bodyPr/>
                    <a:lstStyle/>
                    <a:p>
                      <a:pPr algn="ctr"/>
                      <a:r>
                        <a:rPr lang="en-IN"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Mohamed </a:t>
                      </a:r>
                      <a:r>
                        <a:rPr lang="en-IN" sz="1200" dirty="0" err="1">
                          <a:latin typeface="Times New Roman" panose="02020603050405020304" pitchFamily="18" charset="0"/>
                          <a:cs typeface="Times New Roman" panose="02020603050405020304" pitchFamily="18" charset="0"/>
                        </a:rPr>
                        <a:t>Fathey</a:t>
                      </a:r>
                      <a:r>
                        <a:rPr lang="en-IN" sz="1200" dirty="0">
                          <a:latin typeface="Times New Roman" panose="02020603050405020304" pitchFamily="18" charset="0"/>
                          <a:cs typeface="Times New Roman" panose="02020603050405020304" pitchFamily="18" charset="0"/>
                        </a:rPr>
                        <a:t> Mohamed </a:t>
                      </a:r>
                      <a:r>
                        <a:rPr lang="en-IN" sz="1200" dirty="0" err="1">
                          <a:latin typeface="Times New Roman" panose="02020603050405020304" pitchFamily="18" charset="0"/>
                          <a:cs typeface="Times New Roman" panose="02020603050405020304" pitchFamily="18" charset="0"/>
                        </a:rPr>
                        <a:t>Atla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Misr</a:t>
                      </a:r>
                      <a:r>
                        <a:rPr lang="en-US" sz="1200" dirty="0">
                          <a:latin typeface="Times New Roman" panose="02020603050405020304" pitchFamily="18" charset="0"/>
                          <a:cs typeface="Times New Roman" panose="02020603050405020304" pitchFamily="18" charset="0"/>
                        </a:rPr>
                        <a:t> Journal of Agricultural Engineering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Milk Pasteurization Using Solar Concentrator With Tracking Device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Experimental</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lvl="0" indent="-228600" algn="l">
                        <a:lnSpc>
                          <a:spcPct val="115000"/>
                        </a:lnSpc>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Dual axis Sun tracking for milk pasteurization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gn="l">
                        <a:lnSpc>
                          <a:spcPct val="115000"/>
                        </a:lnSpc>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Two separated loops.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gn="l">
                        <a:lnSpc>
                          <a:spcPct val="115000"/>
                        </a:lnSpc>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Water heating by solar energy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gn="l">
                        <a:lnSpc>
                          <a:spcPct val="115000"/>
                        </a:lnSpc>
                        <a:spcAft>
                          <a:spcPts val="1000"/>
                        </a:spcAft>
                        <a:buFont typeface="+mj-lt"/>
                        <a:buAutoNum type="arabicPeriod"/>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Milk Heating by hot water.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1325880">
                <a:tc>
                  <a:txBody>
                    <a:bodyPr/>
                    <a:lstStyle/>
                    <a:p>
                      <a:pPr algn="ctr"/>
                      <a:r>
                        <a:rPr lang="en-IN"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pt-BR" sz="1200" dirty="0">
                          <a:latin typeface="Times New Roman" panose="02020603050405020304" pitchFamily="18" charset="0"/>
                          <a:cs typeface="Times New Roman" panose="02020603050405020304" pitchFamily="18" charset="0"/>
                        </a:rPr>
                        <a:t>Jorge Alexander Alarcón1, Jairo Eduardo Hortúa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TECCIENCIA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Design and construction of a solar collector parabolic dish for rural zones in Colombia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Experimntal</a:t>
                      </a:r>
                      <a:r>
                        <a:rPr lang="en-IN" sz="1200" dirty="0">
                          <a:latin typeface="Times New Roman" panose="02020603050405020304" pitchFamily="18" charset="0"/>
                          <a:cs typeface="Times New Roman" panose="02020603050405020304" pitchFamily="18" charset="0"/>
                        </a:rPr>
                        <a:t> and </a:t>
                      </a:r>
                      <a:r>
                        <a:rPr lang="en-IN" sz="1200" dirty="0" err="1">
                          <a:latin typeface="Times New Roman" panose="02020603050405020304" pitchFamily="18" charset="0"/>
                          <a:cs typeface="Times New Roman" panose="02020603050405020304" pitchFamily="18" charset="0"/>
                        </a:rPr>
                        <a:t>Theoritical</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mj-lt"/>
                        <a:buAutoNum type="arabicPeriod"/>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 Parabolic Dish Collector for rural area.</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buFont typeface="+mj-lt"/>
                        <a:buAutoNum type="arabicPeriod"/>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 Colombia ,which has no resources to purchase</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marL="228600" indent="-228600">
                        <a:buFont typeface="+mj-lt"/>
                        <a:buAutoNum type="arabicPeriod"/>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 Issues can be solved through using this collector</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9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14643</Words>
  <Application>WPS Presentation</Application>
  <PresentationFormat>Widescreen</PresentationFormat>
  <Paragraphs>638</Paragraphs>
  <Slides>36</Slides>
  <Notes>2</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36</vt:i4>
      </vt:variant>
    </vt:vector>
  </HeadingPairs>
  <TitlesOfParts>
    <vt:vector size="66" baseType="lpstr">
      <vt:lpstr>Arial</vt:lpstr>
      <vt:lpstr>SimSun</vt:lpstr>
      <vt:lpstr>Wingdings</vt:lpstr>
      <vt:lpstr>Cambria</vt:lpstr>
      <vt:lpstr>Calibri</vt:lpstr>
      <vt:lpstr>Times New Roman</vt:lpstr>
      <vt:lpstr>Courier New</vt:lpstr>
      <vt:lpstr>Calibri</vt:lpstr>
      <vt:lpstr>Calibri Light</vt:lpstr>
      <vt:lpstr>Microsoft YaHei</vt:lpstr>
      <vt:lpstr>Arial Unicode MS</vt:lpstr>
      <vt:lpstr>BatangChe</vt:lpstr>
      <vt:lpstr>Segoe Print</vt:lpstr>
      <vt:lpstr>Arial Black</vt:lpstr>
      <vt:lpstr>Arial Narrow</vt:lpstr>
      <vt:lpstr>High Tower Text</vt:lpstr>
      <vt:lpstr>HoloLens MDL2 Assets</vt:lpstr>
      <vt:lpstr>Segoe UI Variable Display Semilight</vt:lpstr>
      <vt:lpstr>Segoe UI Variable Small</vt:lpstr>
      <vt:lpstr>Yu Gothic UI</vt:lpstr>
      <vt:lpstr>Yu Gothic Medium</vt:lpstr>
      <vt:lpstr>Toledo Heavy</vt:lpstr>
      <vt:lpstr>Toledo</vt:lpstr>
      <vt:lpstr>Tempus Sans ITC</vt:lpstr>
      <vt:lpstr>Bookman Old Style</vt:lpstr>
      <vt:lpstr>Book Antiqua</vt:lpstr>
      <vt:lpstr>Broadway</vt:lpstr>
      <vt:lpstr>Britannic Bold</vt:lpstr>
      <vt:lpstr>Bradley Hand ITC</vt:lpstr>
      <vt:lpstr>Business Cooperate</vt:lpstr>
      <vt:lpstr>Mahatma Gandhi Mission's College of Engineering and Technology    DEPARTMENT OF MECHINICAL ENGINEERING</vt:lpstr>
      <vt:lpstr>Outline of Presentation </vt:lpstr>
      <vt:lpstr>Introduction</vt:lpstr>
      <vt:lpstr>PowerPoint 演示文稿</vt:lpstr>
      <vt:lpstr>Introduction</vt:lpstr>
      <vt:lpstr>Motivation</vt:lpstr>
      <vt:lpstr>PowerPoint 演示文稿</vt:lpstr>
      <vt:lpstr>Literature Review</vt:lpstr>
      <vt:lpstr>Literature Review</vt:lpstr>
      <vt:lpstr>Literature Study</vt:lpstr>
      <vt:lpstr>Methodology</vt:lpstr>
      <vt:lpstr>PowerPoint 演示文稿</vt:lpstr>
      <vt:lpstr>Parabolic Dish Receiver Solar Collector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Mahatma Gandhi Mission's College of Engineering and Technology    DEPARTMENT OF MECHINICAL ENGINEERING</dc:title>
  <dc:creator>RUTIK DHAMANE</dc:creator>
  <cp:lastModifiedBy>ASUS</cp:lastModifiedBy>
  <cp:revision>20</cp:revision>
  <dcterms:created xsi:type="dcterms:W3CDTF">2021-11-04T07:47:00Z</dcterms:created>
  <dcterms:modified xsi:type="dcterms:W3CDTF">2022-04-06T10:55:51Z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7449AAF9260A4534AD77F51FAA273F30</vt:lpwstr>
  </property>
  <property fmtid="{D5CDD505-2E9C-101B-9397-08002B2CF9AE}" pid="3" name="KSOProductBuildVer">
    <vt:lpwstr>1033-11.2.0.11042</vt:lpwstr>
  </property>
</Properties>
</file>