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2afc3a54c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2afc3a54c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2afc3a54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2afc3a54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2afc3a54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2afc3a54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2afc3a54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2afc3a54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2afc3a54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2afc3a54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2afc3a54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2afc3a54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2afc3a54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2afc3a54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2afc3a54c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2afc3a54c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2afc3a54c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2afc3a54c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2afc3a54c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2afc3a54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2afc3a54c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2afc3a54c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2afc3a54c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2afc3a54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2afc3a54c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2afc3a54c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2afc3a54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2afc3a54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2afc3a54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2afc3a54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2afc3a54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2afc3a54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2afc3a54c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2afc3a54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2afc3a54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2afc3a54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2afc3a54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2afc3a54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2e69653f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2e69653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2afc3a54c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32afc3a54c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2afc3a54c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2afc3a54c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2afc3a54c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2afc3a54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d291c4cd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d291c4cd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2afc3a54c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2afc3a54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2afc3a54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2afc3a54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2afc3a5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2afc3a5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2afc3a5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2afc3a5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2afc3a5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2afc3a5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2afc3a54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2afc3a5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2afc3a54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2afc3a54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2afc3a54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2afc3a5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2afc3a54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2afc3a54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Relationship Id="rId7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PayPoint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155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Based Stats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362550" y="773575"/>
            <a:ext cx="3206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99% of all businesses lie below 55 count for all_transactions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</a:t>
            </a:r>
            <a:r>
              <a:rPr lang="en">
                <a:solidFill>
                  <a:schemeClr val="dk1"/>
                </a:solidFill>
              </a:rPr>
              <a:t>9% of all businesses lie below 30 count for only paid_transactions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362550" y="181925"/>
            <a:ext cx="69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Number of </a:t>
            </a:r>
            <a:r>
              <a:rPr b="1" lang="en" sz="1800"/>
              <a:t>Paid_trnxs vs all_transaction per business</a:t>
            </a:r>
            <a:endParaRPr b="1" sz="1800"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350" y="857475"/>
            <a:ext cx="4210525" cy="27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459650"/>
            <a:ext cx="4260300" cy="4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Non_zero transactions stats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75" y="2336577"/>
            <a:ext cx="2713625" cy="25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445025"/>
            <a:ext cx="41112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business having total failed transaction out of non_zero amount transactions.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&gt;&gt;&gt;&gt;&gt;&gt;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&gt;30  =  40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&gt;20 &amp; &lt;30  = 85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&lt;20  = 5713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800" y="445025"/>
            <a:ext cx="4409500" cy="28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4294967295" type="title"/>
          </p:nvPr>
        </p:nvSpPr>
        <p:spPr>
          <a:xfrm>
            <a:off x="227175" y="10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highlight>
                  <a:srgbClr val="FFFFFF"/>
                </a:highlight>
              </a:rPr>
              <a:t>B</a:t>
            </a:r>
            <a:r>
              <a:rPr b="1" lang="en" sz="1650">
                <a:highlight>
                  <a:srgbClr val="FFFFFF"/>
                </a:highlight>
              </a:rPr>
              <a:t>usiness distribution having total paid transactions (not failed)</a:t>
            </a:r>
            <a:endParaRPr/>
          </a:p>
        </p:txBody>
      </p:sp>
      <p:sp>
        <p:nvSpPr>
          <p:cNvPr id="149" name="Google Shape;149;p26"/>
          <p:cNvSpPr txBox="1"/>
          <p:nvPr>
            <p:ph idx="4294967295" type="body"/>
          </p:nvPr>
        </p:nvSpPr>
        <p:spPr>
          <a:xfrm>
            <a:off x="311700" y="679650"/>
            <a:ext cx="42603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26"/>
          <p:cNvSpPr txBox="1"/>
          <p:nvPr>
            <p:ph idx="4294967295" type="body"/>
          </p:nvPr>
        </p:nvSpPr>
        <p:spPr>
          <a:xfrm>
            <a:off x="4672950" y="882225"/>
            <a:ext cx="4325700" cy="3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7F7F7"/>
                </a:highlight>
              </a:rPr>
              <a:t>99% of businesses are doing around 30</a:t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7F7F7"/>
                </a:highlight>
              </a:rPr>
              <a:t>non-failed Paid transactions.</a:t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2075"/>
            <a:ext cx="4102650" cy="26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980275"/>
            <a:ext cx="4175775" cy="271154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6045000" y="4636525"/>
            <a:ext cx="17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Transaction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4294967295" type="title"/>
          </p:nvPr>
        </p:nvSpPr>
        <p:spPr>
          <a:xfrm>
            <a:off x="227175" y="10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Average Amount wise Business distribution</a:t>
            </a:r>
            <a:endParaRPr/>
          </a:p>
        </p:txBody>
      </p:sp>
      <p:sp>
        <p:nvSpPr>
          <p:cNvPr id="159" name="Google Shape;159;p27"/>
          <p:cNvSpPr txBox="1"/>
          <p:nvPr>
            <p:ph idx="4294967295" type="body"/>
          </p:nvPr>
        </p:nvSpPr>
        <p:spPr>
          <a:xfrm>
            <a:off x="311700" y="894300"/>
            <a:ext cx="38178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7F7F7"/>
                </a:highlight>
              </a:rPr>
              <a:t>99 % of Businesses lies below avg amount of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7000</a:t>
            </a:r>
            <a:endParaRPr b="1" sz="14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7"/>
          <p:cNvSpPr txBox="1"/>
          <p:nvPr>
            <p:ph idx="4294967295" type="body"/>
          </p:nvPr>
        </p:nvSpPr>
        <p:spPr>
          <a:xfrm>
            <a:off x="4672950" y="679650"/>
            <a:ext cx="43257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28875"/>
            <a:ext cx="3817800" cy="24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600" y="1828825"/>
            <a:ext cx="4665675" cy="28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227175" y="10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679650"/>
            <a:ext cx="42603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7F7F7"/>
                </a:highlight>
              </a:rPr>
              <a:t>mean amount where available businesses are divided into 10 equal part</a:t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701375"/>
            <a:ext cx="4133850" cy="329661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4672950" y="679650"/>
            <a:ext cx="43257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idx="4294967295" type="title"/>
          </p:nvPr>
        </p:nvSpPr>
        <p:spPr>
          <a:xfrm>
            <a:off x="227175" y="10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Insights</a:t>
            </a:r>
            <a:endParaRPr/>
          </a:p>
        </p:txBody>
      </p:sp>
      <p:sp>
        <p:nvSpPr>
          <p:cNvPr id="176" name="Google Shape;176;p29"/>
          <p:cNvSpPr txBox="1"/>
          <p:nvPr>
            <p:ph idx="4294967295" type="body"/>
          </p:nvPr>
        </p:nvSpPr>
        <p:spPr>
          <a:xfrm>
            <a:off x="311700" y="2042900"/>
            <a:ext cx="36294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77" name="Google Shape;177;p29"/>
          <p:cNvSpPr txBox="1"/>
          <p:nvPr>
            <p:ph idx="4294967295" type="body"/>
          </p:nvPr>
        </p:nvSpPr>
        <p:spPr>
          <a:xfrm>
            <a:off x="4672950" y="679650"/>
            <a:ext cx="43257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29"/>
          <p:cNvSpPr txBox="1"/>
          <p:nvPr>
            <p:ph idx="4294967295" type="body"/>
          </p:nvPr>
        </p:nvSpPr>
        <p:spPr>
          <a:xfrm>
            <a:off x="4511800" y="679650"/>
            <a:ext cx="43257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7F7F7"/>
                </a:highlight>
              </a:rPr>
              <a:t>Distribution of Businesses based on number of products used</a:t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950" y="1671700"/>
            <a:ext cx="4175775" cy="28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/>
        </p:nvSpPr>
        <p:spPr>
          <a:xfrm>
            <a:off x="4672938" y="4606575"/>
            <a:ext cx="43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" marR="381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7F7F7"/>
                </a:highlight>
              </a:rPr>
              <a:t>99% are having less than 4 products associated</a:t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71700"/>
            <a:ext cx="3880500" cy="28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311700" y="756950"/>
            <a:ext cx="375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Withdrawal &amp; Transfer, TV Mobile Recharge, Ticket booking, Electricity Payments are most in demand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631175" y="4498875"/>
            <a:ext cx="388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Above 6 services accounts for 90% of transaction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155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</a:t>
            </a:r>
            <a:r>
              <a:rPr b="1" lang="en"/>
              <a:t>Based Stats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idx="4294967295" type="body"/>
          </p:nvPr>
        </p:nvSpPr>
        <p:spPr>
          <a:xfrm>
            <a:off x="311700" y="679650"/>
            <a:ext cx="42603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7F7F7"/>
                </a:highlight>
              </a:rPr>
              <a:t>Top 20 products with highest businesses involved</a:t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31"/>
          <p:cNvSpPr txBox="1"/>
          <p:nvPr>
            <p:ph idx="4294967295" type="body"/>
          </p:nvPr>
        </p:nvSpPr>
        <p:spPr>
          <a:xfrm>
            <a:off x="4672950" y="679650"/>
            <a:ext cx="43257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026" y="220075"/>
            <a:ext cx="3895625" cy="470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1536025"/>
            <a:ext cx="8520600" cy="13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collected data is of one day transactions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15-05-2022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4294967295" type="body"/>
          </p:nvPr>
        </p:nvSpPr>
        <p:spPr>
          <a:xfrm>
            <a:off x="311700" y="679650"/>
            <a:ext cx="42603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7F7F7"/>
                </a:highlight>
              </a:rPr>
              <a:t>Top products with highest Transactions involved</a:t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32"/>
          <p:cNvSpPr txBox="1"/>
          <p:nvPr>
            <p:ph idx="4294967295" type="body"/>
          </p:nvPr>
        </p:nvSpPr>
        <p:spPr>
          <a:xfrm>
            <a:off x="4672950" y="679650"/>
            <a:ext cx="43257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825" y="269988"/>
            <a:ext cx="36957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idx="4294967295" type="body"/>
          </p:nvPr>
        </p:nvSpPr>
        <p:spPr>
          <a:xfrm>
            <a:off x="311700" y="679650"/>
            <a:ext cx="42603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7F7F7"/>
                </a:highlight>
              </a:rPr>
              <a:t>Top products with highest Total(sum) Amount involved</a:t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33"/>
          <p:cNvSpPr txBox="1"/>
          <p:nvPr>
            <p:ph idx="4294967295" type="body"/>
          </p:nvPr>
        </p:nvSpPr>
        <p:spPr>
          <a:xfrm>
            <a:off x="4672950" y="679650"/>
            <a:ext cx="43257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400" y="252525"/>
            <a:ext cx="344805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idx="4294967295" type="title"/>
          </p:nvPr>
        </p:nvSpPr>
        <p:spPr>
          <a:xfrm>
            <a:off x="227175" y="10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Average(mean) a</a:t>
            </a:r>
            <a:r>
              <a:rPr lang="en"/>
              <a:t>mount </a:t>
            </a:r>
            <a:r>
              <a:rPr lang="en"/>
              <a:t>wise per </a:t>
            </a:r>
            <a:r>
              <a:rPr lang="en"/>
              <a:t>Product</a:t>
            </a:r>
            <a:r>
              <a:rPr lang="en"/>
              <a:t> distribution</a:t>
            </a:r>
            <a:endParaRPr/>
          </a:p>
        </p:txBody>
      </p:sp>
      <p:sp>
        <p:nvSpPr>
          <p:cNvPr id="215" name="Google Shape;215;p34"/>
          <p:cNvSpPr txBox="1"/>
          <p:nvPr>
            <p:ph idx="4294967295" type="body"/>
          </p:nvPr>
        </p:nvSpPr>
        <p:spPr>
          <a:xfrm>
            <a:off x="311700" y="679650"/>
            <a:ext cx="42603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&gt;&gt;&gt;&gt;</a:t>
            </a:r>
            <a:endParaRPr sz="1650">
              <a:solidFill>
                <a:schemeClr val="dk1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Most products lie in average amount of 4000-6000</a:t>
            </a:r>
            <a:endParaRPr sz="1650">
              <a:solidFill>
                <a:schemeClr val="dk1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p34"/>
          <p:cNvSpPr txBox="1"/>
          <p:nvPr>
            <p:ph idx="4294967295" type="body"/>
          </p:nvPr>
        </p:nvSpPr>
        <p:spPr>
          <a:xfrm>
            <a:off x="4672950" y="679650"/>
            <a:ext cx="43257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</a:rPr>
              <a:t>Distribution does not seem normal</a:t>
            </a:r>
            <a:endParaRPr sz="14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77" y="2040125"/>
            <a:ext cx="3950725" cy="28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275" y="2040125"/>
            <a:ext cx="4672537" cy="29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idx="4294967295" type="title"/>
          </p:nvPr>
        </p:nvSpPr>
        <p:spPr>
          <a:xfrm>
            <a:off x="227175" y="10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224" name="Google Shape;224;p35"/>
          <p:cNvSpPr txBox="1"/>
          <p:nvPr>
            <p:ph idx="4294967295" type="body"/>
          </p:nvPr>
        </p:nvSpPr>
        <p:spPr>
          <a:xfrm>
            <a:off x="311700" y="679650"/>
            <a:ext cx="42603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7F7F7"/>
                </a:highlight>
              </a:rPr>
              <a:t>99 % of products lies below mean amount of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9398.62</a:t>
            </a:r>
            <a:endParaRPr b="1" sz="14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5"/>
          <p:cNvSpPr txBox="1"/>
          <p:nvPr>
            <p:ph idx="4294967295" type="body"/>
          </p:nvPr>
        </p:nvSpPr>
        <p:spPr>
          <a:xfrm>
            <a:off x="4672950" y="679650"/>
            <a:ext cx="43257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150" y="2029250"/>
            <a:ext cx="4529425" cy="28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2838225"/>
            <a:ext cx="4373400" cy="17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</a:t>
            </a:r>
            <a:r>
              <a:rPr lang="en" sz="1700">
                <a:solidFill>
                  <a:schemeClr val="dk1"/>
                </a:solidFill>
              </a:rPr>
              <a:t>roduct wise non_zero_amount but failed trnxs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&gt;&gt;&gt;&gt;&gt;&gt;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25" y="189025"/>
            <a:ext cx="45148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750" y="189013"/>
            <a:ext cx="36957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idx="4294967295" type="title"/>
          </p:nvPr>
        </p:nvSpPr>
        <p:spPr>
          <a:xfrm>
            <a:off x="235950" y="103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Service Type</a:t>
            </a:r>
            <a:endParaRPr b="1"/>
          </a:p>
        </p:txBody>
      </p:sp>
      <p:sp>
        <p:nvSpPr>
          <p:cNvPr id="239" name="Google Shape;239;p37"/>
          <p:cNvSpPr txBox="1"/>
          <p:nvPr>
            <p:ph idx="4294967295" type="body"/>
          </p:nvPr>
        </p:nvSpPr>
        <p:spPr>
          <a:xfrm>
            <a:off x="4672950" y="679650"/>
            <a:ext cx="43257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idx="4294967295" type="title"/>
          </p:nvPr>
        </p:nvSpPr>
        <p:spPr>
          <a:xfrm>
            <a:off x="227175" y="10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8"/>
          <p:cNvSpPr txBox="1"/>
          <p:nvPr>
            <p:ph idx="4294967295" type="body"/>
          </p:nvPr>
        </p:nvSpPr>
        <p:spPr>
          <a:xfrm>
            <a:off x="311700" y="763625"/>
            <a:ext cx="42603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38"/>
          <p:cNvSpPr txBox="1"/>
          <p:nvPr>
            <p:ph idx="4294967295" type="body"/>
          </p:nvPr>
        </p:nvSpPr>
        <p:spPr>
          <a:xfrm>
            <a:off x="4672950" y="763625"/>
            <a:ext cx="4325700" cy="3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7F7F7"/>
                </a:highlight>
              </a:rPr>
              <a:t>Total amount per service type</a:t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381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7" name="Google Shape;2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550" y="1263650"/>
            <a:ext cx="3895900" cy="36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idx="4294967295" type="title"/>
          </p:nvPr>
        </p:nvSpPr>
        <p:spPr>
          <a:xfrm>
            <a:off x="227175" y="106950"/>
            <a:ext cx="85206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88"/>
              <a:t>Amount cut per service type</a:t>
            </a:r>
            <a:endParaRPr sz="1988"/>
          </a:p>
        </p:txBody>
      </p:sp>
      <p:sp>
        <p:nvSpPr>
          <p:cNvPr id="253" name="Google Shape;253;p39"/>
          <p:cNvSpPr txBox="1"/>
          <p:nvPr>
            <p:ph idx="4294967295" type="body"/>
          </p:nvPr>
        </p:nvSpPr>
        <p:spPr>
          <a:xfrm>
            <a:off x="311700" y="679650"/>
            <a:ext cx="42603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39"/>
          <p:cNvSpPr txBox="1"/>
          <p:nvPr>
            <p:ph idx="4294967295" type="body"/>
          </p:nvPr>
        </p:nvSpPr>
        <p:spPr>
          <a:xfrm>
            <a:off x="4672950" y="679650"/>
            <a:ext cx="43257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50" y="574325"/>
            <a:ext cx="3002525" cy="228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025" y="606900"/>
            <a:ext cx="3053900" cy="2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5200" y="606900"/>
            <a:ext cx="3002525" cy="22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675" y="2891753"/>
            <a:ext cx="2781675" cy="215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6850" y="2957950"/>
            <a:ext cx="2724525" cy="21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3250" y="2950038"/>
            <a:ext cx="2724525" cy="212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50" y="1089725"/>
            <a:ext cx="3545400" cy="27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0"/>
          <p:cNvSpPr txBox="1"/>
          <p:nvPr/>
        </p:nvSpPr>
        <p:spPr>
          <a:xfrm>
            <a:off x="570000" y="152400"/>
            <a:ext cx="20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</a:t>
            </a:r>
            <a:endParaRPr/>
          </a:p>
        </p:txBody>
      </p:sp>
      <p:sp>
        <p:nvSpPr>
          <p:cNvPr id="267" name="Google Shape;267;p40"/>
          <p:cNvSpPr txBox="1"/>
          <p:nvPr/>
        </p:nvSpPr>
        <p:spPr>
          <a:xfrm>
            <a:off x="5314775" y="474113"/>
            <a:ext cx="354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 service though in low demand. There demand may rise in future.</a:t>
            </a:r>
            <a:endParaRPr/>
          </a:p>
        </p:txBody>
      </p:sp>
      <p:sp>
        <p:nvSpPr>
          <p:cNvPr id="268" name="Google Shape;268;p40"/>
          <p:cNvSpPr txBox="1"/>
          <p:nvPr/>
        </p:nvSpPr>
        <p:spPr>
          <a:xfrm>
            <a:off x="570000" y="3989350"/>
            <a:ext cx="367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From 80+ options for online shopping (most products are e-gift cards),  Flipkart E-Gift Voucher Subscription were in demand on given date.</a:t>
            </a:r>
            <a:endParaRPr/>
          </a:p>
        </p:txBody>
      </p:sp>
      <p:pic>
        <p:nvPicPr>
          <p:cNvPr id="269" name="Google Shape;2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050" y="1344475"/>
            <a:ext cx="3390850" cy="264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0"/>
          <p:cNvSpPr txBox="1"/>
          <p:nvPr/>
        </p:nvSpPr>
        <p:spPr>
          <a:xfrm>
            <a:off x="5392050" y="152400"/>
            <a:ext cx="20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</a:t>
            </a:r>
            <a:endParaRPr/>
          </a:p>
        </p:txBody>
      </p:sp>
      <p:sp>
        <p:nvSpPr>
          <p:cNvPr id="271" name="Google Shape;271;p40"/>
          <p:cNvSpPr txBox="1"/>
          <p:nvPr/>
        </p:nvSpPr>
        <p:spPr>
          <a:xfrm>
            <a:off x="575450" y="552588"/>
            <a:ext cx="354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0.3% of transactions are of online shopping.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311700" y="155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Domain </a:t>
            </a:r>
            <a:r>
              <a:rPr b="1" lang="en"/>
              <a:t>Based Stats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1922250" y="1184850"/>
            <a:ext cx="4976700" cy="277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2963711" y="1787028"/>
            <a:ext cx="3013500" cy="20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470536" y="2255389"/>
            <a:ext cx="2000100" cy="135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304681" y="1373425"/>
            <a:ext cx="12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Services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655266" y="1945170"/>
            <a:ext cx="12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 Domains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893716" y="2732049"/>
            <a:ext cx="12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843 Products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39375" y="94750"/>
            <a:ext cx="2590800" cy="15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60150" y="545650"/>
            <a:ext cx="2000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Unique Transactions 141k</a:t>
            </a:r>
            <a:endParaRPr b="1" sz="1600"/>
          </a:p>
        </p:txBody>
      </p:sp>
      <p:sp>
        <p:nvSpPr>
          <p:cNvPr id="73" name="Google Shape;73;p15"/>
          <p:cNvSpPr/>
          <p:nvPr/>
        </p:nvSpPr>
        <p:spPr>
          <a:xfrm>
            <a:off x="6754225" y="166600"/>
            <a:ext cx="2192100" cy="118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7199950" y="816500"/>
            <a:ext cx="124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632 Cities</a:t>
            </a:r>
            <a:endParaRPr b="1" sz="1600"/>
          </a:p>
        </p:txBody>
      </p:sp>
      <p:sp>
        <p:nvSpPr>
          <p:cNvPr id="75" name="Google Shape;75;p15"/>
          <p:cNvSpPr txBox="1"/>
          <p:nvPr/>
        </p:nvSpPr>
        <p:spPr>
          <a:xfrm>
            <a:off x="7087600" y="385400"/>
            <a:ext cx="147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34 States-UT 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06075" y="3794625"/>
            <a:ext cx="2057400" cy="118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76775" y="4081650"/>
            <a:ext cx="1472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15k Active Business</a:t>
            </a:r>
            <a:endParaRPr b="1" sz="1600"/>
          </a:p>
        </p:txBody>
      </p:sp>
      <p:sp>
        <p:nvSpPr>
          <p:cNvPr id="78" name="Google Shape;78;p15"/>
          <p:cNvSpPr/>
          <p:nvPr/>
        </p:nvSpPr>
        <p:spPr>
          <a:xfrm>
            <a:off x="6821575" y="3726950"/>
            <a:ext cx="2057400" cy="118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7199950" y="4101950"/>
            <a:ext cx="147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90 Operators</a:t>
            </a:r>
            <a:endParaRPr b="1"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>
            <p:ph type="title"/>
          </p:nvPr>
        </p:nvSpPr>
        <p:spPr>
          <a:xfrm>
            <a:off x="227175" y="10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2" name="Google Shape;282;p42"/>
          <p:cNvSpPr txBox="1"/>
          <p:nvPr>
            <p:ph idx="1" type="body"/>
          </p:nvPr>
        </p:nvSpPr>
        <p:spPr>
          <a:xfrm>
            <a:off x="311700" y="679650"/>
            <a:ext cx="42603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7F7F7"/>
                </a:highlight>
              </a:rPr>
              <a:t>Domain wise number of trnxs</a:t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4672950" y="679650"/>
            <a:ext cx="43257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7F7F7"/>
                </a:highlight>
              </a:rPr>
              <a:t>Domain wise amount sum</a:t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4" name="Google Shape;2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75" y="1551400"/>
            <a:ext cx="3695700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175" y="1499000"/>
            <a:ext cx="35433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311700" y="155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Address </a:t>
            </a:r>
            <a:r>
              <a:rPr b="1" lang="en"/>
              <a:t>Based Stats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227175" y="10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311700" y="679650"/>
            <a:ext cx="42603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7F7F7"/>
                </a:highlight>
              </a:rPr>
              <a:t>Distribution of cities based on mean amount</a:t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4672950" y="679650"/>
            <a:ext cx="43257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8" name="Google Shape;2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50" y="1812800"/>
            <a:ext cx="4260300" cy="275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>
            <a:off x="311700" y="1152475"/>
            <a:ext cx="348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Status Code, ( 1 = InProcess, 2 = Success, 3 = Failed, 4 = Rejected, 5 = Partial Success, 6 = Cancelled)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For all_zero trnxs, passed(2) vs failed(3) status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350" y="601753"/>
            <a:ext cx="4580375" cy="30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445025"/>
            <a:ext cx="38301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Business_Catalog: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It is the retailer account status. 0 = Inactive, 1 = Active, 2 = Dormant, 3 = Suspended, 4 = Incomplete, 5 = Closed,   6 = Fraud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13" y="2225050"/>
            <a:ext cx="22002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363" y="2461638"/>
            <a:ext cx="303847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572000" y="445025"/>
            <a:ext cx="40491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Paid vs unpaid transaction: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7313" y="590213"/>
            <a:ext cx="25146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580400"/>
            <a:ext cx="2308800" cy="3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No. of Transactions per Product For all zero amount transaction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Most of the zero transactions consists of Enquiry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575" y="285750"/>
            <a:ext cx="48475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471725"/>
            <a:ext cx="25380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Failed transaction(status = 3) per businessid out of all_zero amount trxns(mostly enquiries)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175" y="526700"/>
            <a:ext cx="5256800" cy="3392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155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Paid Transaction Based Stats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495875"/>
            <a:ext cx="3816000" cy="44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Amount Scatter plot for paid trnxs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83">
                <a:solidFill>
                  <a:schemeClr val="dk1"/>
                </a:solidFill>
              </a:rPr>
              <a:t>Paid Trnxs = Non_Zero not failed trnxs</a:t>
            </a:r>
            <a:endParaRPr b="1" sz="148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&gt;&gt;&gt;&gt;&gt;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Most of the transaction lie in 1-10000 range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&lt;10000 = 54065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&gt;10000 &amp; &lt;20000 = 40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&gt;20000 = 43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575" y="445025"/>
            <a:ext cx="4616775" cy="30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529050" y="218175"/>
            <a:ext cx="38058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Amount wise number of transactions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3713"/>
            <a:ext cx="4558200" cy="34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5005075" y="218175"/>
            <a:ext cx="3480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&gt;&gt;&gt;&gt;&gt;&gt;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 rs transaction !!!!!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To check whether balance transfer is working ??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912" y="1473725"/>
            <a:ext cx="3751225" cy="36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