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6" r:id="rId20"/>
    <p:sldId id="274" r:id="rId21"/>
  </p:sldIdLst>
  <p:sldSz cx="12192000" cy="6858000"/>
  <p:notesSz cx="6858000" cy="9144000"/>
  <p:embeddedFontLst>
    <p:embeddedFont>
      <p:font typeface="Montserrat Black" pitchFamily="2" charset="0"/>
      <p:bold r:id="rId22"/>
      <p:boldItalic r:id="rId23"/>
    </p:embeddedFont>
    <p:embeddedFont>
      <p:font typeface="Montserrat SemiBold" pitchFamily="2" charset="0"/>
      <p:bold r:id="rId24"/>
      <p:boldItalic r:id="rId25"/>
    </p:embeddedFont>
    <p:embeddedFont>
      <p:font typeface="Open Sans" pitchFamily="2" charset="0"/>
      <p:regular r:id="rId26"/>
      <p:bold r:id="rId27"/>
      <p:italic r:id="rId28"/>
      <p:boldItalic r:id="rId29"/>
    </p:embeddedFont>
    <p:embeddedFont>
      <p:font typeface="Poppins Black" panose="00000A00000000000000" pitchFamily="2"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1844"/>
    <a:srgbClr val="14C38E"/>
    <a:srgbClr val="00FFCA"/>
    <a:srgbClr val="00FFAB"/>
    <a:srgbClr val="15F5B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107C-DF0E-A579-0A5C-8D0787E1B0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CF46CE-1032-F5E9-8DC8-CC1063A09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C81C00-EB59-B2C6-96A1-101D17B05994}"/>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5" name="Footer Placeholder 4">
            <a:extLst>
              <a:ext uri="{FF2B5EF4-FFF2-40B4-BE49-F238E27FC236}">
                <a16:creationId xmlns:a16="http://schemas.microsoft.com/office/drawing/2014/main" id="{62916B11-50E1-889E-4CCD-E5CCCBF63C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A636FD-C9A5-A08D-0202-C6BEA4133AA8}"/>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364211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25E6-AD7C-EB47-8BE2-EA04763C00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66C7F3-11B2-8262-8EA5-77EEB58EE6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D94AD5-0260-A780-389E-EF6C82B1CE1D}"/>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5" name="Footer Placeholder 4">
            <a:extLst>
              <a:ext uri="{FF2B5EF4-FFF2-40B4-BE49-F238E27FC236}">
                <a16:creationId xmlns:a16="http://schemas.microsoft.com/office/drawing/2014/main" id="{29361D5C-D55D-7997-68A9-3469DD2F0A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8FC72-71AE-2D84-7F0A-AC5E8612DE98}"/>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77108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03290-D351-0518-363F-F3E1AD5E2E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F1969B-6730-3F19-595B-835C58FA6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92600-9FD3-7D0E-8D49-842F23FA7197}"/>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5" name="Footer Placeholder 4">
            <a:extLst>
              <a:ext uri="{FF2B5EF4-FFF2-40B4-BE49-F238E27FC236}">
                <a16:creationId xmlns:a16="http://schemas.microsoft.com/office/drawing/2014/main" id="{D8A73785-342B-8A4B-0B56-2DA770270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4F7CD-F881-1ACB-3BC0-810D2E86FB93}"/>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125076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5818-9142-8205-E7F7-1E4AD2CC0A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3001D6-AC1E-2EBB-4FDC-7BB096C8D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3DB06A-978C-1655-6D9C-4F91BCF9DCBD}"/>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5" name="Footer Placeholder 4">
            <a:extLst>
              <a:ext uri="{FF2B5EF4-FFF2-40B4-BE49-F238E27FC236}">
                <a16:creationId xmlns:a16="http://schemas.microsoft.com/office/drawing/2014/main" id="{B80E5D0C-C948-12B3-1E9E-341853282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540FA-3472-6F3D-DF87-1B91F6FB6EAA}"/>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65987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6D20-EE68-560D-AE54-EB9CCFF1D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2523AC-6C5A-621D-2A51-588AF46BB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E24BE5-A19B-3FD3-7F6F-F7E57BE7A4AE}"/>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5" name="Footer Placeholder 4">
            <a:extLst>
              <a:ext uri="{FF2B5EF4-FFF2-40B4-BE49-F238E27FC236}">
                <a16:creationId xmlns:a16="http://schemas.microsoft.com/office/drawing/2014/main" id="{47DFF698-EC7D-7239-DDEC-C93F4C9E6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BB8EF-CD9D-382F-96A3-3C8E05893390}"/>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224975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0027-A409-E81A-7366-09E6509C19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831070-C583-6FBE-ECE0-C2EAE73B44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80C1A3-C2F7-FAFB-2623-A3081E20F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6C0807-F61A-722D-91B2-5700428EFE56}"/>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6" name="Footer Placeholder 5">
            <a:extLst>
              <a:ext uri="{FF2B5EF4-FFF2-40B4-BE49-F238E27FC236}">
                <a16:creationId xmlns:a16="http://schemas.microsoft.com/office/drawing/2014/main" id="{31DAC129-FF34-52D2-731F-7DDABF36E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C050A3-A1A8-9458-4430-625A7D3CC3F4}"/>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406576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987E-FCDD-8E99-1CFD-A23700AF95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F2129-430E-1A33-EF83-DE6C1CD48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CAE15D-A24C-89FD-FF85-A0899F00A3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578B72-45E3-554F-2800-18014101D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AFE3A8-B0D6-35D6-653F-2C48F8961E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55498-49BC-8F24-6B43-A406712A5DC9}"/>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8" name="Footer Placeholder 7">
            <a:extLst>
              <a:ext uri="{FF2B5EF4-FFF2-40B4-BE49-F238E27FC236}">
                <a16:creationId xmlns:a16="http://schemas.microsoft.com/office/drawing/2014/main" id="{272CFB97-0A2B-24BA-9F8E-AA3169C526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43126B-847B-6372-ECD3-E193D8DAF03A}"/>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23950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46CB-39ED-96B1-3A09-42B2A4BD39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769ECA-1A75-3DDC-BD20-5127E22151D4}"/>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4" name="Footer Placeholder 3">
            <a:extLst>
              <a:ext uri="{FF2B5EF4-FFF2-40B4-BE49-F238E27FC236}">
                <a16:creationId xmlns:a16="http://schemas.microsoft.com/office/drawing/2014/main" id="{BA3F890D-2D9B-BA61-FF8A-2E19B2FEC4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3C6AE7-98DF-01C1-82F9-3CE8A0DC2A4E}"/>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47672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2E680-DAAB-AB0B-ED43-DC6B456234B1}"/>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3" name="Footer Placeholder 2">
            <a:extLst>
              <a:ext uri="{FF2B5EF4-FFF2-40B4-BE49-F238E27FC236}">
                <a16:creationId xmlns:a16="http://schemas.microsoft.com/office/drawing/2014/main" id="{FAFCDEB0-D90D-5AFA-9BFD-A8C2DD1BF5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02E225-9DF2-4C7D-13FD-A0E29F48532B}"/>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251519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9561-A345-5F0B-EE61-645C22C18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4C128B-8F2E-7CBE-64DF-B489D9BCF2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61B215-797B-C432-B856-C143BB2F9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CCA61-D134-97EA-1EF5-654317517339}"/>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6" name="Footer Placeholder 5">
            <a:extLst>
              <a:ext uri="{FF2B5EF4-FFF2-40B4-BE49-F238E27FC236}">
                <a16:creationId xmlns:a16="http://schemas.microsoft.com/office/drawing/2014/main" id="{3032E921-E2B6-312D-FAED-4B8804E28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FDFA25-D3B1-FC21-222A-43E641B486D2}"/>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397562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3F29-B025-FA61-1806-E27211277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B02FB-7189-5D46-95D4-7DD124A573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143BAA-6483-5B04-CD4B-033C1DEA6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9C654-B1BA-9A8F-0174-74E2DF84DD40}"/>
              </a:ext>
            </a:extLst>
          </p:cNvPr>
          <p:cNvSpPr>
            <a:spLocks noGrp="1"/>
          </p:cNvSpPr>
          <p:nvPr>
            <p:ph type="dt" sz="half" idx="10"/>
          </p:nvPr>
        </p:nvSpPr>
        <p:spPr/>
        <p:txBody>
          <a:bodyPr/>
          <a:lstStyle/>
          <a:p>
            <a:fld id="{A78C1492-D930-48AF-9C06-93077ED3C1C0}" type="datetimeFigureOut">
              <a:rPr lang="en-IN" smtClean="0"/>
              <a:t>19-07-2024</a:t>
            </a:fld>
            <a:endParaRPr lang="en-IN"/>
          </a:p>
        </p:txBody>
      </p:sp>
      <p:sp>
        <p:nvSpPr>
          <p:cNvPr id="6" name="Footer Placeholder 5">
            <a:extLst>
              <a:ext uri="{FF2B5EF4-FFF2-40B4-BE49-F238E27FC236}">
                <a16:creationId xmlns:a16="http://schemas.microsoft.com/office/drawing/2014/main" id="{C5E25E8C-BE5B-6138-97AB-C2BB54E3BE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DB7106-23CE-3DCF-AE60-BA7D59FBD03E}"/>
              </a:ext>
            </a:extLst>
          </p:cNvPr>
          <p:cNvSpPr>
            <a:spLocks noGrp="1"/>
          </p:cNvSpPr>
          <p:nvPr>
            <p:ph type="sldNum" sz="quarter" idx="12"/>
          </p:nvPr>
        </p:nvSpPr>
        <p:spPr/>
        <p:txBody>
          <a:bodyPr/>
          <a:lstStyle/>
          <a:p>
            <a:fld id="{5B1ED6AC-3302-4870-BC8B-B723BFF54CF2}" type="slidenum">
              <a:rPr lang="en-IN" smtClean="0"/>
              <a:t>‹#›</a:t>
            </a:fld>
            <a:endParaRPr lang="en-IN"/>
          </a:p>
        </p:txBody>
      </p:sp>
    </p:spTree>
    <p:extLst>
      <p:ext uri="{BB962C8B-B14F-4D97-AF65-F5344CB8AC3E}">
        <p14:creationId xmlns:p14="http://schemas.microsoft.com/office/powerpoint/2010/main" val="390142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3548F-BD4D-C4D8-F671-AA18218FE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C7FAA0-77B3-FB03-16C2-116FBD46DC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E9BA4-ABD6-CEC6-F80A-DB563AE03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C1492-D930-48AF-9C06-93077ED3C1C0}" type="datetimeFigureOut">
              <a:rPr lang="en-IN" smtClean="0"/>
              <a:t>19-07-2024</a:t>
            </a:fld>
            <a:endParaRPr lang="en-IN"/>
          </a:p>
        </p:txBody>
      </p:sp>
      <p:sp>
        <p:nvSpPr>
          <p:cNvPr id="5" name="Footer Placeholder 4">
            <a:extLst>
              <a:ext uri="{FF2B5EF4-FFF2-40B4-BE49-F238E27FC236}">
                <a16:creationId xmlns:a16="http://schemas.microsoft.com/office/drawing/2014/main" id="{7988B121-63BC-9D30-1A4B-CC92AA215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323037-3B4C-466C-DA91-4978AE88F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ED6AC-3302-4870-BC8B-B723BFF54CF2}" type="slidenum">
              <a:rPr lang="en-IN" smtClean="0"/>
              <a:t>‹#›</a:t>
            </a:fld>
            <a:endParaRPr lang="en-IN"/>
          </a:p>
        </p:txBody>
      </p:sp>
    </p:spTree>
    <p:extLst>
      <p:ext uri="{BB962C8B-B14F-4D97-AF65-F5344CB8AC3E}">
        <p14:creationId xmlns:p14="http://schemas.microsoft.com/office/powerpoint/2010/main" val="205061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71668FD-17EE-D805-4AB5-B4A51D631CA8}"/>
              </a:ext>
            </a:extLst>
          </p:cNvPr>
          <p:cNvGrpSpPr/>
          <p:nvPr/>
        </p:nvGrpSpPr>
        <p:grpSpPr>
          <a:xfrm>
            <a:off x="2324100" y="2714625"/>
            <a:ext cx="7543800" cy="1339766"/>
            <a:chOff x="2124075" y="2714625"/>
            <a:chExt cx="7543800" cy="1339766"/>
          </a:xfrm>
        </p:grpSpPr>
        <p:sp>
          <p:nvSpPr>
            <p:cNvPr id="13" name="Rectangle 12">
              <a:extLst>
                <a:ext uri="{FF2B5EF4-FFF2-40B4-BE49-F238E27FC236}">
                  <a16:creationId xmlns:a16="http://schemas.microsoft.com/office/drawing/2014/main" id="{1E52EB75-B970-3464-19BD-C6C9F8B15361}"/>
                </a:ext>
              </a:extLst>
            </p:cNvPr>
            <p:cNvSpPr/>
            <p:nvPr/>
          </p:nvSpPr>
          <p:spPr>
            <a:xfrm>
              <a:off x="2124075" y="2714625"/>
              <a:ext cx="3267075" cy="13397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7E4737-E108-DD9F-6B6F-B4C61C662CBB}"/>
                </a:ext>
              </a:extLst>
            </p:cNvPr>
            <p:cNvSpPr/>
            <p:nvPr/>
          </p:nvSpPr>
          <p:spPr>
            <a:xfrm>
              <a:off x="5391151" y="2714625"/>
              <a:ext cx="4276724" cy="1339766"/>
            </a:xfrm>
            <a:prstGeom prst="rect">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5BC66AA-FBC9-1AE1-EFE8-73D23022D600}"/>
                </a:ext>
              </a:extLst>
            </p:cNvPr>
            <p:cNvSpPr txBox="1"/>
            <p:nvPr/>
          </p:nvSpPr>
          <p:spPr>
            <a:xfrm>
              <a:off x="2524125" y="2921169"/>
              <a:ext cx="7143750" cy="1015663"/>
            </a:xfrm>
            <a:prstGeom prst="rect">
              <a:avLst/>
            </a:prstGeom>
            <a:noFill/>
          </p:spPr>
          <p:txBody>
            <a:bodyPr wrap="square" rtlCol="0">
              <a:spAutoFit/>
            </a:bodyPr>
            <a:lstStyle/>
            <a:p>
              <a:r>
                <a:rPr lang="en-US" sz="6000" dirty="0">
                  <a:solidFill>
                    <a:srgbClr val="14C38E"/>
                  </a:solidFill>
                  <a:latin typeface="Montserrat Black" pitchFamily="2" charset="0"/>
                </a:rPr>
                <a:t>EXCEL</a:t>
              </a:r>
              <a:r>
                <a:rPr lang="en-US" sz="6000" dirty="0">
                  <a:latin typeface="Montserrat Black" pitchFamily="2" charset="0"/>
                </a:rPr>
                <a:t> </a:t>
              </a:r>
              <a:r>
                <a:rPr lang="en-US" sz="6000" dirty="0">
                  <a:solidFill>
                    <a:schemeClr val="bg1"/>
                  </a:solidFill>
                  <a:latin typeface="Montserrat Black" pitchFamily="2" charset="0"/>
                </a:rPr>
                <a:t>PROJECT</a:t>
              </a:r>
              <a:endParaRPr lang="en-IN" sz="6000" dirty="0">
                <a:solidFill>
                  <a:schemeClr val="bg1"/>
                </a:solidFill>
                <a:latin typeface="Montserrat Black" pitchFamily="2" charset="0"/>
              </a:endParaRPr>
            </a:p>
          </p:txBody>
        </p:sp>
      </p:grpSp>
    </p:spTree>
    <p:extLst>
      <p:ext uri="{BB962C8B-B14F-4D97-AF65-F5344CB8AC3E}">
        <p14:creationId xmlns:p14="http://schemas.microsoft.com/office/powerpoint/2010/main" val="96867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8E7E3-72A9-1AE8-EB98-3B44880BD8FC}"/>
              </a:ext>
            </a:extLst>
          </p:cNvPr>
          <p:cNvSpPr txBox="1"/>
          <p:nvPr/>
        </p:nvSpPr>
        <p:spPr>
          <a:xfrm>
            <a:off x="3962554" y="2705725"/>
            <a:ext cx="4266892" cy="1446550"/>
          </a:xfrm>
          <a:prstGeom prst="rect">
            <a:avLst/>
          </a:prstGeom>
          <a:noFill/>
        </p:spPr>
        <p:txBody>
          <a:bodyPr wrap="square" rtlCol="0">
            <a:spAutoFit/>
          </a:bodyPr>
          <a:lstStyle/>
          <a:p>
            <a:r>
              <a:rPr lang="en-US" sz="8800" dirty="0">
                <a:solidFill>
                  <a:srgbClr val="00FFCA"/>
                </a:solidFill>
                <a:latin typeface="Poppins Black" panose="00000A00000000000000" pitchFamily="2" charset="0"/>
                <a:cs typeface="Poppins Black" panose="00000A00000000000000" pitchFamily="2" charset="0"/>
              </a:rPr>
              <a:t>PART  </a:t>
            </a:r>
            <a:r>
              <a:rPr lang="en-US" sz="8800" dirty="0">
                <a:solidFill>
                  <a:schemeClr val="bg1"/>
                </a:solidFill>
                <a:latin typeface="Poppins Black" panose="00000A00000000000000" pitchFamily="2" charset="0"/>
                <a:cs typeface="Poppins Black" panose="00000A00000000000000" pitchFamily="2" charset="0"/>
              </a:rPr>
              <a:t>2</a:t>
            </a:r>
            <a:endParaRPr lang="en-IN" sz="8800" dirty="0">
              <a:solidFill>
                <a:schemeClr val="bg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87147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1</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id="{9E921EDB-386D-DEE7-2D87-8428D33D767D}"/>
              </a:ext>
            </a:extLst>
          </p:cNvPr>
          <p:cNvSpPr txBox="1"/>
          <p:nvPr/>
        </p:nvSpPr>
        <p:spPr>
          <a:xfrm>
            <a:off x="1032388" y="1278193"/>
            <a:ext cx="8937522" cy="879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Month-wise trend of expenses </a:t>
            </a:r>
            <a:r>
              <a:rPr lang="en-US" dirty="0">
                <a:solidFill>
                  <a:srgbClr val="00FFCA"/>
                </a:solidFill>
                <a:latin typeface="Open Sans" pitchFamily="2" charset="0"/>
                <a:ea typeface="Open Sans" pitchFamily="2" charset="0"/>
                <a:cs typeface="Open Sans" pitchFamily="2" charset="0"/>
              </a:rPr>
              <a:t>(Pivot table and chart)</a:t>
            </a:r>
          </a:p>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Find out the month Nitin spent the most</a:t>
            </a:r>
          </a:p>
        </p:txBody>
      </p:sp>
      <p:sp>
        <p:nvSpPr>
          <p:cNvPr id="9" name="TextBox 8">
            <a:extLst>
              <a:ext uri="{FF2B5EF4-FFF2-40B4-BE49-F238E27FC236}">
                <a16:creationId xmlns:a16="http://schemas.microsoft.com/office/drawing/2014/main" id="{AEB9AFC3-0836-1CD7-6E3F-ED10FFA9654E}"/>
              </a:ext>
            </a:extLst>
          </p:cNvPr>
          <p:cNvSpPr txBox="1"/>
          <p:nvPr/>
        </p:nvSpPr>
        <p:spPr>
          <a:xfrm>
            <a:off x="1032388" y="2327005"/>
            <a:ext cx="1897625" cy="369332"/>
          </a:xfrm>
          <a:prstGeom prst="rect">
            <a:avLst/>
          </a:prstGeom>
          <a:noFill/>
        </p:spPr>
        <p:txBody>
          <a:bodyPr wrap="square" rtlCol="0">
            <a:spAutoFit/>
          </a:bodyPr>
          <a:lstStyle/>
          <a:p>
            <a:r>
              <a:rPr lang="en-US" dirty="0">
                <a:solidFill>
                  <a:srgbClr val="00FFCA"/>
                </a:solidFill>
                <a:latin typeface="Montserrat SemiBold" pitchFamily="2" charset="0"/>
                <a:ea typeface="Open Sans" pitchFamily="2" charset="0"/>
                <a:cs typeface="Open Sans" pitchFamily="2" charset="0"/>
              </a:rPr>
              <a:t>Solution:</a:t>
            </a:r>
            <a:endParaRPr lang="en-IN" dirty="0">
              <a:solidFill>
                <a:srgbClr val="00FFCA"/>
              </a:solidFill>
              <a:latin typeface="Montserrat SemiBold" pitchFamily="2" charset="0"/>
              <a:ea typeface="Open Sans" pitchFamily="2" charset="0"/>
              <a:cs typeface="Open Sans" pitchFamily="2" charset="0"/>
            </a:endParaRPr>
          </a:p>
        </p:txBody>
      </p:sp>
      <p:grpSp>
        <p:nvGrpSpPr>
          <p:cNvPr id="17" name="Group 16">
            <a:extLst>
              <a:ext uri="{FF2B5EF4-FFF2-40B4-BE49-F238E27FC236}">
                <a16:creationId xmlns:a16="http://schemas.microsoft.com/office/drawing/2014/main" id="{13CE3609-348D-B601-2831-59376196DCBA}"/>
              </a:ext>
            </a:extLst>
          </p:cNvPr>
          <p:cNvGrpSpPr/>
          <p:nvPr/>
        </p:nvGrpSpPr>
        <p:grpSpPr>
          <a:xfrm>
            <a:off x="7071622" y="491921"/>
            <a:ext cx="4876800" cy="494429"/>
            <a:chOff x="6677025" y="401521"/>
            <a:chExt cx="4876800" cy="494429"/>
          </a:xfrm>
        </p:grpSpPr>
        <p:sp>
          <p:nvSpPr>
            <p:cNvPr id="16" name="Rectangle: Rounded Corners 15">
              <a:extLst>
                <a:ext uri="{FF2B5EF4-FFF2-40B4-BE49-F238E27FC236}">
                  <a16:creationId xmlns:a16="http://schemas.microsoft.com/office/drawing/2014/main" id="{930257FB-DD81-AFBA-5D3D-D3B6D1406F72}"/>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35D1B62-92A9-C338-D823-DFE6C139439A}"/>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Ranjan Das</a:t>
              </a:r>
              <a:endParaRPr lang="en-IN" dirty="0">
                <a:solidFill>
                  <a:schemeClr val="bg1"/>
                </a:solidFill>
                <a:latin typeface="Montserrat SemiBold" pitchFamily="2" charset="0"/>
              </a:endParaRPr>
            </a:p>
          </p:txBody>
        </p:sp>
      </p:grpSp>
      <p:pic>
        <p:nvPicPr>
          <p:cNvPr id="4" name="Picture 3">
            <a:extLst>
              <a:ext uri="{FF2B5EF4-FFF2-40B4-BE49-F238E27FC236}">
                <a16:creationId xmlns:a16="http://schemas.microsoft.com/office/drawing/2014/main" id="{2386A706-4698-F33E-08F1-D6E13E7A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341" y="2866062"/>
            <a:ext cx="4392197" cy="2912881"/>
          </a:xfrm>
          <a:prstGeom prst="rect">
            <a:avLst/>
          </a:prstGeom>
        </p:spPr>
      </p:pic>
      <p:sp>
        <p:nvSpPr>
          <p:cNvPr id="11" name="TextBox 10">
            <a:extLst>
              <a:ext uri="{FF2B5EF4-FFF2-40B4-BE49-F238E27FC236}">
                <a16:creationId xmlns:a16="http://schemas.microsoft.com/office/drawing/2014/main" id="{BD140BBA-50DC-2151-D053-A92A58A1846D}"/>
              </a:ext>
            </a:extLst>
          </p:cNvPr>
          <p:cNvSpPr txBox="1"/>
          <p:nvPr/>
        </p:nvSpPr>
        <p:spPr>
          <a:xfrm>
            <a:off x="1032388" y="6080871"/>
            <a:ext cx="8937522" cy="369332"/>
          </a:xfrm>
          <a:prstGeom prst="rect">
            <a:avLst/>
          </a:prstGeom>
          <a:noFill/>
        </p:spPr>
        <p:txBody>
          <a:bodyPr wrap="square" rtlCol="0">
            <a:spAutoFit/>
          </a:bodyPr>
          <a:lstStyle/>
          <a:p>
            <a:r>
              <a:rPr lang="en-US" dirty="0">
                <a:solidFill>
                  <a:srgbClr val="00FFCA"/>
                </a:solidFill>
                <a:latin typeface="Montserrat SemiBold" pitchFamily="2" charset="0"/>
              </a:rPr>
              <a:t>Findings: </a:t>
            </a:r>
            <a:r>
              <a:rPr lang="en-US" dirty="0">
                <a:solidFill>
                  <a:schemeClr val="bg1"/>
                </a:solidFill>
                <a:latin typeface="Open Sans" pitchFamily="2" charset="0"/>
                <a:ea typeface="Open Sans" pitchFamily="2" charset="0"/>
                <a:cs typeface="Open Sans" pitchFamily="2" charset="0"/>
              </a:rPr>
              <a:t>Nitin spent most in </a:t>
            </a:r>
            <a:r>
              <a:rPr lang="en-US" dirty="0">
                <a:solidFill>
                  <a:srgbClr val="FFFF00"/>
                </a:solidFill>
                <a:latin typeface="Open Sans" pitchFamily="2" charset="0"/>
                <a:ea typeface="Open Sans" pitchFamily="2" charset="0"/>
                <a:cs typeface="Open Sans" pitchFamily="2" charset="0"/>
              </a:rPr>
              <a:t>February</a:t>
            </a:r>
            <a:r>
              <a:rPr lang="en-US" dirty="0">
                <a:solidFill>
                  <a:schemeClr val="bg1"/>
                </a:solidFill>
                <a:latin typeface="Open Sans" pitchFamily="2" charset="0"/>
                <a:ea typeface="Open Sans" pitchFamily="2" charset="0"/>
                <a:cs typeface="Open Sans" pitchFamily="2" charset="0"/>
              </a:rPr>
              <a:t> month </a:t>
            </a:r>
            <a:endParaRPr lang="en-IN" dirty="0">
              <a:solidFill>
                <a:schemeClr val="bg1"/>
              </a:solidFill>
              <a:latin typeface="Open Sans" pitchFamily="2" charset="0"/>
              <a:ea typeface="Open Sans" pitchFamily="2" charset="0"/>
              <a:cs typeface="Open Sans" pitchFamily="2" charset="0"/>
            </a:endParaRPr>
          </a:p>
        </p:txBody>
      </p:sp>
      <p:pic>
        <p:nvPicPr>
          <p:cNvPr id="5" name="Picture 4">
            <a:extLst>
              <a:ext uri="{FF2B5EF4-FFF2-40B4-BE49-F238E27FC236}">
                <a16:creationId xmlns:a16="http://schemas.microsoft.com/office/drawing/2014/main" id="{2F6F80AC-7991-5521-9C01-5DE3DF1B7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269" y="2847604"/>
            <a:ext cx="4921226" cy="2921463"/>
          </a:xfrm>
          <a:prstGeom prst="rect">
            <a:avLst/>
          </a:prstGeom>
        </p:spPr>
      </p:pic>
    </p:spTree>
    <p:extLst>
      <p:ext uri="{BB962C8B-B14F-4D97-AF65-F5344CB8AC3E}">
        <p14:creationId xmlns:p14="http://schemas.microsoft.com/office/powerpoint/2010/main" val="364013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2</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id="{9E921EDB-386D-DEE7-2D87-8428D33D767D}"/>
              </a:ext>
            </a:extLst>
          </p:cNvPr>
          <p:cNvSpPr txBox="1"/>
          <p:nvPr/>
        </p:nvSpPr>
        <p:spPr>
          <a:xfrm>
            <a:off x="1032388" y="1278193"/>
            <a:ext cx="8937522" cy="1294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Category wise expenses </a:t>
            </a:r>
            <a:r>
              <a:rPr lang="en-US" dirty="0">
                <a:solidFill>
                  <a:srgbClr val="00FFCA"/>
                </a:solidFill>
                <a:latin typeface="Open Sans" pitchFamily="2" charset="0"/>
                <a:ea typeface="Open Sans" pitchFamily="2" charset="0"/>
                <a:cs typeface="Open Sans" pitchFamily="2" charset="0"/>
              </a:rPr>
              <a:t>(Pivot table)</a:t>
            </a:r>
          </a:p>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Visually represent it with data bars to display categories with the highest and lowest expense amount</a:t>
            </a:r>
          </a:p>
        </p:txBody>
      </p:sp>
      <p:sp>
        <p:nvSpPr>
          <p:cNvPr id="9" name="TextBox 8">
            <a:extLst>
              <a:ext uri="{FF2B5EF4-FFF2-40B4-BE49-F238E27FC236}">
                <a16:creationId xmlns:a16="http://schemas.microsoft.com/office/drawing/2014/main" id="{AEB9AFC3-0836-1CD7-6E3F-ED10FFA9654E}"/>
              </a:ext>
            </a:extLst>
          </p:cNvPr>
          <p:cNvSpPr txBox="1"/>
          <p:nvPr/>
        </p:nvSpPr>
        <p:spPr>
          <a:xfrm>
            <a:off x="956188" y="2662035"/>
            <a:ext cx="1897625" cy="369332"/>
          </a:xfrm>
          <a:prstGeom prst="rect">
            <a:avLst/>
          </a:prstGeom>
          <a:noFill/>
        </p:spPr>
        <p:txBody>
          <a:bodyPr wrap="square" rtlCol="0">
            <a:spAutoFit/>
          </a:bodyPr>
          <a:lstStyle/>
          <a:p>
            <a:r>
              <a:rPr lang="en-US" dirty="0">
                <a:solidFill>
                  <a:srgbClr val="00FFCA"/>
                </a:solidFill>
                <a:latin typeface="Montserrat SemiBold" pitchFamily="2" charset="0"/>
                <a:ea typeface="Open Sans" pitchFamily="2" charset="0"/>
                <a:cs typeface="Open Sans" pitchFamily="2" charset="0"/>
              </a:rPr>
              <a:t>Solution:</a:t>
            </a:r>
            <a:endParaRPr lang="en-IN" dirty="0">
              <a:solidFill>
                <a:srgbClr val="00FFCA"/>
              </a:solidFill>
              <a:latin typeface="Montserrat SemiBold" pitchFamily="2" charset="0"/>
              <a:ea typeface="Open Sans" pitchFamily="2" charset="0"/>
              <a:cs typeface="Open Sans" pitchFamily="2" charset="0"/>
            </a:endParaRPr>
          </a:p>
        </p:txBody>
      </p:sp>
      <p:grpSp>
        <p:nvGrpSpPr>
          <p:cNvPr id="17" name="Group 16">
            <a:extLst>
              <a:ext uri="{FF2B5EF4-FFF2-40B4-BE49-F238E27FC236}">
                <a16:creationId xmlns:a16="http://schemas.microsoft.com/office/drawing/2014/main" id="{13CE3609-348D-B601-2831-59376196DCBA}"/>
              </a:ext>
            </a:extLst>
          </p:cNvPr>
          <p:cNvGrpSpPr/>
          <p:nvPr/>
        </p:nvGrpSpPr>
        <p:grpSpPr>
          <a:xfrm>
            <a:off x="7071622" y="491921"/>
            <a:ext cx="4876800" cy="494429"/>
            <a:chOff x="6677025" y="401521"/>
            <a:chExt cx="4876800" cy="494429"/>
          </a:xfrm>
        </p:grpSpPr>
        <p:sp>
          <p:nvSpPr>
            <p:cNvPr id="16" name="Rectangle: Rounded Corners 15">
              <a:extLst>
                <a:ext uri="{FF2B5EF4-FFF2-40B4-BE49-F238E27FC236}">
                  <a16:creationId xmlns:a16="http://schemas.microsoft.com/office/drawing/2014/main" id="{930257FB-DD81-AFBA-5D3D-D3B6D1406F72}"/>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35D1B62-92A9-C338-D823-DFE6C139439A}"/>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Surajit Gharami</a:t>
              </a:r>
              <a:endParaRPr lang="en-IN" dirty="0">
                <a:solidFill>
                  <a:schemeClr val="bg1"/>
                </a:solidFill>
                <a:latin typeface="Montserrat SemiBold" pitchFamily="2" charset="0"/>
              </a:endParaRPr>
            </a:p>
          </p:txBody>
        </p:sp>
      </p:grpSp>
      <p:sp>
        <p:nvSpPr>
          <p:cNvPr id="11" name="TextBox 10">
            <a:extLst>
              <a:ext uri="{FF2B5EF4-FFF2-40B4-BE49-F238E27FC236}">
                <a16:creationId xmlns:a16="http://schemas.microsoft.com/office/drawing/2014/main" id="{BD140BBA-50DC-2151-D053-A92A58A1846D}"/>
              </a:ext>
            </a:extLst>
          </p:cNvPr>
          <p:cNvSpPr txBox="1"/>
          <p:nvPr/>
        </p:nvSpPr>
        <p:spPr>
          <a:xfrm>
            <a:off x="6955536" y="3167468"/>
            <a:ext cx="3854244" cy="1398460"/>
          </a:xfrm>
          <a:prstGeom prst="rect">
            <a:avLst/>
          </a:prstGeom>
          <a:noFill/>
        </p:spPr>
        <p:txBody>
          <a:bodyPr wrap="square" rtlCol="0">
            <a:spAutoFit/>
          </a:bodyPr>
          <a:lstStyle/>
          <a:p>
            <a:r>
              <a:rPr lang="en-US" dirty="0">
                <a:solidFill>
                  <a:srgbClr val="00FFCA"/>
                </a:solidFill>
                <a:latin typeface="Montserrat SemiBold" pitchFamily="2" charset="0"/>
              </a:rPr>
              <a:t>Findings: </a:t>
            </a:r>
          </a:p>
          <a:p>
            <a:pPr marL="342900" indent="-342900">
              <a:lnSpc>
                <a:spcPct val="200000"/>
              </a:lnSpc>
              <a:buFont typeface="+mj-lt"/>
              <a:buAutoNum type="arabicPeriod"/>
            </a:pPr>
            <a:r>
              <a:rPr lang="en-US" dirty="0">
                <a:solidFill>
                  <a:srgbClr val="00FFAB"/>
                </a:solidFill>
                <a:latin typeface="Open Sans" pitchFamily="2" charset="0"/>
                <a:ea typeface="Open Sans" pitchFamily="2" charset="0"/>
                <a:cs typeface="Open Sans" pitchFamily="2" charset="0"/>
              </a:rPr>
              <a:t>Highest – </a:t>
            </a:r>
            <a:r>
              <a:rPr lang="en-US" dirty="0">
                <a:solidFill>
                  <a:schemeClr val="bg1"/>
                </a:solidFill>
                <a:latin typeface="Open Sans" pitchFamily="2" charset="0"/>
                <a:ea typeface="Open Sans" pitchFamily="2" charset="0"/>
                <a:cs typeface="Open Sans" pitchFamily="2" charset="0"/>
              </a:rPr>
              <a:t>Grocery </a:t>
            </a:r>
          </a:p>
          <a:p>
            <a:pPr marL="342900" indent="-342900">
              <a:lnSpc>
                <a:spcPct val="200000"/>
              </a:lnSpc>
              <a:buFont typeface="+mj-lt"/>
              <a:buAutoNum type="arabicPeriod"/>
            </a:pPr>
            <a:r>
              <a:rPr lang="en-US" dirty="0">
                <a:solidFill>
                  <a:srgbClr val="FF0066"/>
                </a:solidFill>
                <a:latin typeface="Open Sans" pitchFamily="2" charset="0"/>
                <a:ea typeface="Open Sans" pitchFamily="2" charset="0"/>
                <a:cs typeface="Open Sans" pitchFamily="2" charset="0"/>
              </a:rPr>
              <a:t>Lowest – </a:t>
            </a:r>
            <a:r>
              <a:rPr lang="en-US" dirty="0">
                <a:solidFill>
                  <a:schemeClr val="bg1"/>
                </a:solidFill>
                <a:latin typeface="Open Sans" pitchFamily="2" charset="0"/>
                <a:ea typeface="Open Sans" pitchFamily="2" charset="0"/>
                <a:cs typeface="Open Sans" pitchFamily="2" charset="0"/>
              </a:rPr>
              <a:t>Doctor and Medicine </a:t>
            </a:r>
            <a:endParaRPr lang="en-IN" dirty="0">
              <a:solidFill>
                <a:schemeClr val="bg1"/>
              </a:solidFill>
              <a:latin typeface="Open Sans" pitchFamily="2" charset="0"/>
              <a:ea typeface="Open Sans" pitchFamily="2" charset="0"/>
              <a:cs typeface="Open Sans" pitchFamily="2" charset="0"/>
            </a:endParaRPr>
          </a:p>
        </p:txBody>
      </p:sp>
      <p:pic>
        <p:nvPicPr>
          <p:cNvPr id="7" name="Picture 6">
            <a:extLst>
              <a:ext uri="{FF2B5EF4-FFF2-40B4-BE49-F238E27FC236}">
                <a16:creationId xmlns:a16="http://schemas.microsoft.com/office/drawing/2014/main" id="{52B39E17-61DB-0C6A-E253-99633C0DC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194" y="3167468"/>
            <a:ext cx="5058088" cy="3202458"/>
          </a:xfrm>
          <a:prstGeom prst="rect">
            <a:avLst/>
          </a:prstGeom>
        </p:spPr>
      </p:pic>
    </p:spTree>
    <p:extLst>
      <p:ext uri="{BB962C8B-B14F-4D97-AF65-F5344CB8AC3E}">
        <p14:creationId xmlns:p14="http://schemas.microsoft.com/office/powerpoint/2010/main" val="207911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3</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id="{9E921EDB-386D-DEE7-2D87-8428D33D767D}"/>
              </a:ext>
            </a:extLst>
          </p:cNvPr>
          <p:cNvSpPr txBox="1"/>
          <p:nvPr/>
        </p:nvSpPr>
        <p:spPr>
          <a:xfrm>
            <a:off x="1032388" y="1278193"/>
            <a:ext cx="8937522" cy="879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Month-wise expense of each category </a:t>
            </a:r>
            <a:r>
              <a:rPr lang="en-US" dirty="0">
                <a:solidFill>
                  <a:srgbClr val="00FFCA"/>
                </a:solidFill>
                <a:latin typeface="Open Sans" pitchFamily="2" charset="0"/>
                <a:ea typeface="Open Sans" pitchFamily="2" charset="0"/>
                <a:cs typeface="Open Sans" pitchFamily="2" charset="0"/>
              </a:rPr>
              <a:t>(Pivot table)</a:t>
            </a:r>
          </a:p>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Find out 2 categories with higher expenses for each of the 6 months</a:t>
            </a:r>
          </a:p>
        </p:txBody>
      </p:sp>
      <p:sp>
        <p:nvSpPr>
          <p:cNvPr id="9" name="TextBox 8">
            <a:extLst>
              <a:ext uri="{FF2B5EF4-FFF2-40B4-BE49-F238E27FC236}">
                <a16:creationId xmlns:a16="http://schemas.microsoft.com/office/drawing/2014/main" id="{AEB9AFC3-0836-1CD7-6E3F-ED10FFA9654E}"/>
              </a:ext>
            </a:extLst>
          </p:cNvPr>
          <p:cNvSpPr txBox="1"/>
          <p:nvPr/>
        </p:nvSpPr>
        <p:spPr>
          <a:xfrm>
            <a:off x="813313" y="2327005"/>
            <a:ext cx="1897625" cy="369332"/>
          </a:xfrm>
          <a:prstGeom prst="rect">
            <a:avLst/>
          </a:prstGeom>
          <a:noFill/>
        </p:spPr>
        <p:txBody>
          <a:bodyPr wrap="square" rtlCol="0">
            <a:spAutoFit/>
          </a:bodyPr>
          <a:lstStyle/>
          <a:p>
            <a:r>
              <a:rPr lang="en-US" dirty="0">
                <a:solidFill>
                  <a:srgbClr val="00FFCA"/>
                </a:solidFill>
                <a:latin typeface="Montserrat SemiBold" pitchFamily="2" charset="0"/>
                <a:ea typeface="Open Sans" pitchFamily="2" charset="0"/>
                <a:cs typeface="Open Sans" pitchFamily="2" charset="0"/>
              </a:rPr>
              <a:t>Solution:</a:t>
            </a:r>
            <a:endParaRPr lang="en-IN" dirty="0">
              <a:solidFill>
                <a:srgbClr val="00FFCA"/>
              </a:solidFill>
              <a:latin typeface="Montserrat SemiBold" pitchFamily="2" charset="0"/>
              <a:ea typeface="Open Sans" pitchFamily="2" charset="0"/>
              <a:cs typeface="Open Sans" pitchFamily="2" charset="0"/>
            </a:endParaRPr>
          </a:p>
        </p:txBody>
      </p:sp>
      <p:grpSp>
        <p:nvGrpSpPr>
          <p:cNvPr id="17" name="Group 16">
            <a:extLst>
              <a:ext uri="{FF2B5EF4-FFF2-40B4-BE49-F238E27FC236}">
                <a16:creationId xmlns:a16="http://schemas.microsoft.com/office/drawing/2014/main" id="{13CE3609-348D-B601-2831-59376196DCBA}"/>
              </a:ext>
            </a:extLst>
          </p:cNvPr>
          <p:cNvGrpSpPr/>
          <p:nvPr/>
        </p:nvGrpSpPr>
        <p:grpSpPr>
          <a:xfrm>
            <a:off x="7071622" y="491921"/>
            <a:ext cx="4876800" cy="494429"/>
            <a:chOff x="6677025" y="401521"/>
            <a:chExt cx="4876800" cy="494429"/>
          </a:xfrm>
        </p:grpSpPr>
        <p:sp>
          <p:nvSpPr>
            <p:cNvPr id="16" name="Rectangle: Rounded Corners 15">
              <a:extLst>
                <a:ext uri="{FF2B5EF4-FFF2-40B4-BE49-F238E27FC236}">
                  <a16:creationId xmlns:a16="http://schemas.microsoft.com/office/drawing/2014/main" id="{930257FB-DD81-AFBA-5D3D-D3B6D1406F72}"/>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35D1B62-92A9-C338-D823-DFE6C139439A}"/>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Soumyadeepa Malakar</a:t>
              </a:r>
              <a:endParaRPr lang="en-IN" dirty="0">
                <a:solidFill>
                  <a:schemeClr val="bg1"/>
                </a:solidFill>
                <a:latin typeface="Montserrat SemiBold" pitchFamily="2" charset="0"/>
              </a:endParaRPr>
            </a:p>
          </p:txBody>
        </p:sp>
      </p:grpSp>
      <p:pic>
        <p:nvPicPr>
          <p:cNvPr id="5" name="Picture 4">
            <a:extLst>
              <a:ext uri="{FF2B5EF4-FFF2-40B4-BE49-F238E27FC236}">
                <a16:creationId xmlns:a16="http://schemas.microsoft.com/office/drawing/2014/main" id="{AC754AA7-A0D3-51CE-059F-94D48D3CA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3016890"/>
            <a:ext cx="8830744" cy="3041120"/>
          </a:xfrm>
          <a:prstGeom prst="rect">
            <a:avLst/>
          </a:prstGeom>
        </p:spPr>
      </p:pic>
    </p:spTree>
    <p:extLst>
      <p:ext uri="{BB962C8B-B14F-4D97-AF65-F5344CB8AC3E}">
        <p14:creationId xmlns:p14="http://schemas.microsoft.com/office/powerpoint/2010/main" val="172536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3</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7" name="Group 16">
            <a:extLst>
              <a:ext uri="{FF2B5EF4-FFF2-40B4-BE49-F238E27FC236}">
                <a16:creationId xmlns:a16="http://schemas.microsoft.com/office/drawing/2014/main" id="{13CE3609-348D-B601-2831-59376196DCBA}"/>
              </a:ext>
            </a:extLst>
          </p:cNvPr>
          <p:cNvGrpSpPr/>
          <p:nvPr/>
        </p:nvGrpSpPr>
        <p:grpSpPr>
          <a:xfrm>
            <a:off x="7071622" y="491921"/>
            <a:ext cx="4876800" cy="494429"/>
            <a:chOff x="6677025" y="401521"/>
            <a:chExt cx="4876800" cy="494429"/>
          </a:xfrm>
        </p:grpSpPr>
        <p:sp>
          <p:nvSpPr>
            <p:cNvPr id="16" name="Rectangle: Rounded Corners 15">
              <a:extLst>
                <a:ext uri="{FF2B5EF4-FFF2-40B4-BE49-F238E27FC236}">
                  <a16:creationId xmlns:a16="http://schemas.microsoft.com/office/drawing/2014/main" id="{930257FB-DD81-AFBA-5D3D-D3B6D1406F72}"/>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35D1B62-92A9-C338-D823-DFE6C139439A}"/>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Soumyadeepa Malakar</a:t>
              </a:r>
              <a:endParaRPr lang="en-IN" dirty="0">
                <a:solidFill>
                  <a:schemeClr val="bg1"/>
                </a:solidFill>
                <a:latin typeface="Montserrat SemiBold" pitchFamily="2" charset="0"/>
              </a:endParaRPr>
            </a:p>
          </p:txBody>
        </p:sp>
      </p:grpSp>
      <p:sp>
        <p:nvSpPr>
          <p:cNvPr id="11" name="TextBox 10">
            <a:extLst>
              <a:ext uri="{FF2B5EF4-FFF2-40B4-BE49-F238E27FC236}">
                <a16:creationId xmlns:a16="http://schemas.microsoft.com/office/drawing/2014/main" id="{BD140BBA-50DC-2151-D053-A92A58A1846D}"/>
              </a:ext>
            </a:extLst>
          </p:cNvPr>
          <p:cNvSpPr txBox="1"/>
          <p:nvPr/>
        </p:nvSpPr>
        <p:spPr>
          <a:xfrm>
            <a:off x="832362" y="1483275"/>
            <a:ext cx="10540487" cy="3891450"/>
          </a:xfrm>
          <a:prstGeom prst="rect">
            <a:avLst/>
          </a:prstGeom>
          <a:noFill/>
        </p:spPr>
        <p:txBody>
          <a:bodyPr wrap="square" rtlCol="0">
            <a:spAutoFit/>
          </a:bodyPr>
          <a:lstStyle/>
          <a:p>
            <a:r>
              <a:rPr lang="en-US" dirty="0">
                <a:solidFill>
                  <a:srgbClr val="00FFCA"/>
                </a:solidFill>
                <a:latin typeface="Montserrat SemiBold" pitchFamily="2" charset="0"/>
              </a:rPr>
              <a:t>Findings: </a:t>
            </a:r>
            <a:r>
              <a:rPr lang="en-US" dirty="0">
                <a:solidFill>
                  <a:schemeClr val="bg1"/>
                </a:solidFill>
                <a:latin typeface="Open Sans" pitchFamily="2" charset="0"/>
                <a:ea typeface="Open Sans" pitchFamily="2" charset="0"/>
                <a:cs typeface="Open Sans" pitchFamily="2" charset="0"/>
              </a:rPr>
              <a:t>Two categories with higher expenses for each of the 6 months are –</a:t>
            </a:r>
          </a:p>
          <a:p>
            <a:endParaRPr lang="en-US" dirty="0">
              <a:solidFill>
                <a:schemeClr val="bg1"/>
              </a:solidFill>
              <a:latin typeface="Open Sans" pitchFamily="2" charset="0"/>
              <a:ea typeface="Open Sans" pitchFamily="2" charset="0"/>
              <a:cs typeface="Open Sans" pitchFamily="2" charset="0"/>
            </a:endParaRPr>
          </a:p>
          <a:p>
            <a:pPr marL="342900" indent="-342900">
              <a:lnSpc>
                <a:spcPct val="200000"/>
              </a:lnSpc>
              <a:buFont typeface="+mj-lt"/>
              <a:buAutoNum type="arabicPeriod"/>
            </a:pPr>
            <a:r>
              <a:rPr lang="en-US" dirty="0">
                <a:solidFill>
                  <a:srgbClr val="00FFAB"/>
                </a:solidFill>
                <a:latin typeface="Open Sans" pitchFamily="2" charset="0"/>
                <a:ea typeface="Open Sans" pitchFamily="2" charset="0"/>
                <a:cs typeface="Open Sans" pitchFamily="2" charset="0"/>
              </a:rPr>
              <a:t>January: </a:t>
            </a:r>
            <a:r>
              <a:rPr lang="en-US" dirty="0">
                <a:solidFill>
                  <a:schemeClr val="bg1"/>
                </a:solidFill>
                <a:latin typeface="Open Sans" pitchFamily="2" charset="0"/>
                <a:ea typeface="Open Sans" pitchFamily="2" charset="0"/>
                <a:cs typeface="Open Sans" pitchFamily="2" charset="0"/>
              </a:rPr>
              <a:t>Grocery, Ticket and bills</a:t>
            </a:r>
          </a:p>
          <a:p>
            <a:pPr marL="342900" indent="-342900">
              <a:lnSpc>
                <a:spcPct val="200000"/>
              </a:lnSpc>
              <a:buFont typeface="+mj-lt"/>
              <a:buAutoNum type="arabicPeriod"/>
            </a:pPr>
            <a:r>
              <a:rPr lang="en-US" dirty="0">
                <a:solidFill>
                  <a:srgbClr val="00FFAB"/>
                </a:solidFill>
                <a:latin typeface="Open Sans" pitchFamily="2" charset="0"/>
                <a:ea typeface="Open Sans" pitchFamily="2" charset="0"/>
                <a:cs typeface="Open Sans" pitchFamily="2" charset="0"/>
              </a:rPr>
              <a:t>February: </a:t>
            </a:r>
            <a:r>
              <a:rPr lang="en-US" dirty="0">
                <a:solidFill>
                  <a:schemeClr val="bg1"/>
                </a:solidFill>
                <a:latin typeface="Open Sans" pitchFamily="2" charset="0"/>
                <a:ea typeface="Open Sans" pitchFamily="2" charset="0"/>
                <a:cs typeface="Open Sans" pitchFamily="2" charset="0"/>
              </a:rPr>
              <a:t>Entertainment, Grocery</a:t>
            </a:r>
          </a:p>
          <a:p>
            <a:pPr marL="342900" indent="-342900">
              <a:lnSpc>
                <a:spcPct val="200000"/>
              </a:lnSpc>
              <a:buFont typeface="+mj-lt"/>
              <a:buAutoNum type="arabicPeriod"/>
            </a:pPr>
            <a:r>
              <a:rPr lang="en-US" dirty="0">
                <a:solidFill>
                  <a:srgbClr val="00FFAB"/>
                </a:solidFill>
                <a:latin typeface="Open Sans" pitchFamily="2" charset="0"/>
                <a:ea typeface="Open Sans" pitchFamily="2" charset="0"/>
                <a:cs typeface="Open Sans" pitchFamily="2" charset="0"/>
              </a:rPr>
              <a:t>March: </a:t>
            </a:r>
            <a:r>
              <a:rPr lang="en-US" dirty="0">
                <a:solidFill>
                  <a:schemeClr val="bg1"/>
                </a:solidFill>
                <a:latin typeface="Open Sans" pitchFamily="2" charset="0"/>
                <a:ea typeface="Open Sans" pitchFamily="2" charset="0"/>
                <a:cs typeface="Open Sans" pitchFamily="2" charset="0"/>
              </a:rPr>
              <a:t>Grocery, Ticket and bills</a:t>
            </a:r>
          </a:p>
          <a:p>
            <a:pPr marL="342900" indent="-342900">
              <a:lnSpc>
                <a:spcPct val="200000"/>
              </a:lnSpc>
              <a:buFont typeface="+mj-lt"/>
              <a:buAutoNum type="arabicPeriod"/>
            </a:pPr>
            <a:r>
              <a:rPr lang="en-US" dirty="0">
                <a:solidFill>
                  <a:srgbClr val="00FFAB"/>
                </a:solidFill>
                <a:latin typeface="Open Sans" pitchFamily="2" charset="0"/>
                <a:ea typeface="Open Sans" pitchFamily="2" charset="0"/>
                <a:cs typeface="Open Sans" pitchFamily="2" charset="0"/>
              </a:rPr>
              <a:t>April: </a:t>
            </a:r>
            <a:r>
              <a:rPr lang="en-US" dirty="0">
                <a:solidFill>
                  <a:schemeClr val="bg1"/>
                </a:solidFill>
                <a:latin typeface="Open Sans" pitchFamily="2" charset="0"/>
                <a:ea typeface="Open Sans" pitchFamily="2" charset="0"/>
                <a:cs typeface="Open Sans" pitchFamily="2" charset="0"/>
              </a:rPr>
              <a:t>Grocery, Miscellaneous  </a:t>
            </a:r>
          </a:p>
          <a:p>
            <a:pPr marL="342900" indent="-342900">
              <a:lnSpc>
                <a:spcPct val="200000"/>
              </a:lnSpc>
              <a:buFont typeface="+mj-lt"/>
              <a:buAutoNum type="arabicPeriod"/>
            </a:pPr>
            <a:r>
              <a:rPr lang="en-US" dirty="0">
                <a:solidFill>
                  <a:srgbClr val="00FFAB"/>
                </a:solidFill>
                <a:latin typeface="Open Sans" pitchFamily="2" charset="0"/>
                <a:ea typeface="Open Sans" pitchFamily="2" charset="0"/>
                <a:cs typeface="Open Sans" pitchFamily="2" charset="0"/>
              </a:rPr>
              <a:t>May: </a:t>
            </a:r>
            <a:r>
              <a:rPr lang="en-US" dirty="0">
                <a:solidFill>
                  <a:schemeClr val="bg1"/>
                </a:solidFill>
                <a:latin typeface="Open Sans" pitchFamily="2" charset="0"/>
                <a:ea typeface="Open Sans" pitchFamily="2" charset="0"/>
                <a:cs typeface="Open Sans" pitchFamily="2" charset="0"/>
              </a:rPr>
              <a:t>Grocery, Ticket and bills</a:t>
            </a:r>
          </a:p>
          <a:p>
            <a:pPr marL="342900" indent="-342900">
              <a:lnSpc>
                <a:spcPct val="200000"/>
              </a:lnSpc>
              <a:buFont typeface="+mj-lt"/>
              <a:buAutoNum type="arabicPeriod"/>
            </a:pPr>
            <a:r>
              <a:rPr lang="en-US" dirty="0">
                <a:solidFill>
                  <a:srgbClr val="00FFAB"/>
                </a:solidFill>
                <a:latin typeface="Open Sans" pitchFamily="2" charset="0"/>
                <a:ea typeface="Open Sans" pitchFamily="2" charset="0"/>
                <a:cs typeface="Open Sans" pitchFamily="2" charset="0"/>
              </a:rPr>
              <a:t>June: </a:t>
            </a:r>
            <a:r>
              <a:rPr lang="en-US" dirty="0">
                <a:solidFill>
                  <a:schemeClr val="bg1"/>
                </a:solidFill>
                <a:latin typeface="Open Sans" pitchFamily="2" charset="0"/>
                <a:ea typeface="Open Sans" pitchFamily="2" charset="0"/>
                <a:cs typeface="Open Sans" pitchFamily="2" charset="0"/>
              </a:rPr>
              <a:t>Grocery, Shopping</a:t>
            </a:r>
            <a:endParaRPr lang="en-IN" dirty="0">
              <a:solidFill>
                <a:schemeClr val="bg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23377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4</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id="{9E921EDB-386D-DEE7-2D87-8428D33D767D}"/>
              </a:ext>
            </a:extLst>
          </p:cNvPr>
          <p:cNvSpPr txBox="1"/>
          <p:nvPr/>
        </p:nvSpPr>
        <p:spPr>
          <a:xfrm>
            <a:off x="1032388" y="1278193"/>
            <a:ext cx="8937522" cy="17100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How much is spent in each month against different items of Entertainment, Food and Shopping categories </a:t>
            </a:r>
            <a:r>
              <a:rPr lang="en-US" dirty="0">
                <a:solidFill>
                  <a:srgbClr val="00FFAB"/>
                </a:solidFill>
                <a:latin typeface="Open Sans" pitchFamily="2" charset="0"/>
                <a:ea typeface="Open Sans" pitchFamily="2" charset="0"/>
                <a:cs typeface="Open Sans" pitchFamily="2" charset="0"/>
              </a:rPr>
              <a:t>(Pivot table)</a:t>
            </a:r>
          </a:p>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Find out which months have the highest amount spent for movies and dining out</a:t>
            </a:r>
          </a:p>
        </p:txBody>
      </p:sp>
      <p:sp>
        <p:nvSpPr>
          <p:cNvPr id="9" name="TextBox 8">
            <a:extLst>
              <a:ext uri="{FF2B5EF4-FFF2-40B4-BE49-F238E27FC236}">
                <a16:creationId xmlns:a16="http://schemas.microsoft.com/office/drawing/2014/main" id="{AEB9AFC3-0836-1CD7-6E3F-ED10FFA9654E}"/>
              </a:ext>
            </a:extLst>
          </p:cNvPr>
          <p:cNvSpPr txBox="1"/>
          <p:nvPr/>
        </p:nvSpPr>
        <p:spPr>
          <a:xfrm>
            <a:off x="842809" y="3077534"/>
            <a:ext cx="1897625" cy="369332"/>
          </a:xfrm>
          <a:prstGeom prst="rect">
            <a:avLst/>
          </a:prstGeom>
          <a:noFill/>
        </p:spPr>
        <p:txBody>
          <a:bodyPr wrap="square" rtlCol="0">
            <a:spAutoFit/>
          </a:bodyPr>
          <a:lstStyle/>
          <a:p>
            <a:r>
              <a:rPr lang="en-US" dirty="0">
                <a:solidFill>
                  <a:srgbClr val="00FFCA"/>
                </a:solidFill>
                <a:latin typeface="Montserrat SemiBold" pitchFamily="2" charset="0"/>
                <a:ea typeface="Open Sans" pitchFamily="2" charset="0"/>
                <a:cs typeface="Open Sans" pitchFamily="2" charset="0"/>
              </a:rPr>
              <a:t>Solution:</a:t>
            </a:r>
            <a:endParaRPr lang="en-IN" dirty="0">
              <a:solidFill>
                <a:srgbClr val="00FFCA"/>
              </a:solidFill>
              <a:latin typeface="Montserrat SemiBold" pitchFamily="2" charset="0"/>
              <a:ea typeface="Open Sans" pitchFamily="2" charset="0"/>
              <a:cs typeface="Open Sans" pitchFamily="2" charset="0"/>
            </a:endParaRPr>
          </a:p>
        </p:txBody>
      </p:sp>
      <p:grpSp>
        <p:nvGrpSpPr>
          <p:cNvPr id="17" name="Group 16">
            <a:extLst>
              <a:ext uri="{FF2B5EF4-FFF2-40B4-BE49-F238E27FC236}">
                <a16:creationId xmlns:a16="http://schemas.microsoft.com/office/drawing/2014/main" id="{13CE3609-348D-B601-2831-59376196DCBA}"/>
              </a:ext>
            </a:extLst>
          </p:cNvPr>
          <p:cNvGrpSpPr/>
          <p:nvPr/>
        </p:nvGrpSpPr>
        <p:grpSpPr>
          <a:xfrm>
            <a:off x="7071622" y="491921"/>
            <a:ext cx="4876800" cy="494429"/>
            <a:chOff x="6677025" y="401521"/>
            <a:chExt cx="4876800" cy="494429"/>
          </a:xfrm>
        </p:grpSpPr>
        <p:sp>
          <p:nvSpPr>
            <p:cNvPr id="16" name="Rectangle: Rounded Corners 15">
              <a:extLst>
                <a:ext uri="{FF2B5EF4-FFF2-40B4-BE49-F238E27FC236}">
                  <a16:creationId xmlns:a16="http://schemas.microsoft.com/office/drawing/2014/main" id="{930257FB-DD81-AFBA-5D3D-D3B6D1406F72}"/>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35D1B62-92A9-C338-D823-DFE6C139439A}"/>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Tanvir </a:t>
              </a:r>
              <a:r>
                <a:rPr lang="en-US" dirty="0" err="1">
                  <a:solidFill>
                    <a:schemeClr val="bg1"/>
                  </a:solidFill>
                  <a:latin typeface="Montserrat SemiBold" pitchFamily="2" charset="0"/>
                </a:rPr>
                <a:t>Ahammed</a:t>
              </a:r>
              <a:endParaRPr lang="en-IN" dirty="0">
                <a:solidFill>
                  <a:schemeClr val="bg1"/>
                </a:solidFill>
                <a:latin typeface="Montserrat SemiBold" pitchFamily="2" charset="0"/>
              </a:endParaRPr>
            </a:p>
          </p:txBody>
        </p:sp>
      </p:grpSp>
      <p:pic>
        <p:nvPicPr>
          <p:cNvPr id="5" name="Picture 4">
            <a:extLst>
              <a:ext uri="{FF2B5EF4-FFF2-40B4-BE49-F238E27FC236}">
                <a16:creationId xmlns:a16="http://schemas.microsoft.com/office/drawing/2014/main" id="{5F911D28-3471-DC10-A9A5-D393C390B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657" y="3262200"/>
            <a:ext cx="5889840" cy="3500550"/>
          </a:xfrm>
          <a:prstGeom prst="rect">
            <a:avLst/>
          </a:prstGeom>
        </p:spPr>
      </p:pic>
    </p:spTree>
    <p:extLst>
      <p:ext uri="{BB962C8B-B14F-4D97-AF65-F5344CB8AC3E}">
        <p14:creationId xmlns:p14="http://schemas.microsoft.com/office/powerpoint/2010/main" val="312022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4</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7" name="Group 16">
            <a:extLst>
              <a:ext uri="{FF2B5EF4-FFF2-40B4-BE49-F238E27FC236}">
                <a16:creationId xmlns:a16="http://schemas.microsoft.com/office/drawing/2014/main" id="{13CE3609-348D-B601-2831-59376196DCBA}"/>
              </a:ext>
            </a:extLst>
          </p:cNvPr>
          <p:cNvGrpSpPr/>
          <p:nvPr/>
        </p:nvGrpSpPr>
        <p:grpSpPr>
          <a:xfrm>
            <a:off x="7071622" y="491921"/>
            <a:ext cx="4876800" cy="494429"/>
            <a:chOff x="6677025" y="401521"/>
            <a:chExt cx="4876800" cy="494429"/>
          </a:xfrm>
        </p:grpSpPr>
        <p:sp>
          <p:nvSpPr>
            <p:cNvPr id="16" name="Rectangle: Rounded Corners 15">
              <a:extLst>
                <a:ext uri="{FF2B5EF4-FFF2-40B4-BE49-F238E27FC236}">
                  <a16:creationId xmlns:a16="http://schemas.microsoft.com/office/drawing/2014/main" id="{930257FB-DD81-AFBA-5D3D-D3B6D1406F72}"/>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35D1B62-92A9-C338-D823-DFE6C139439A}"/>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Tanvir </a:t>
              </a:r>
              <a:r>
                <a:rPr lang="en-US" dirty="0" err="1">
                  <a:solidFill>
                    <a:schemeClr val="bg1"/>
                  </a:solidFill>
                  <a:latin typeface="Montserrat SemiBold" pitchFamily="2" charset="0"/>
                </a:rPr>
                <a:t>Ahammed</a:t>
              </a:r>
              <a:endParaRPr lang="en-IN" dirty="0">
                <a:solidFill>
                  <a:schemeClr val="bg1"/>
                </a:solidFill>
                <a:latin typeface="Montserrat SemiBold" pitchFamily="2" charset="0"/>
              </a:endParaRPr>
            </a:p>
          </p:txBody>
        </p:sp>
      </p:grpSp>
      <p:sp>
        <p:nvSpPr>
          <p:cNvPr id="11" name="TextBox 10">
            <a:extLst>
              <a:ext uri="{FF2B5EF4-FFF2-40B4-BE49-F238E27FC236}">
                <a16:creationId xmlns:a16="http://schemas.microsoft.com/office/drawing/2014/main" id="{BD140BBA-50DC-2151-D053-A92A58A1846D}"/>
              </a:ext>
            </a:extLst>
          </p:cNvPr>
          <p:cNvSpPr txBox="1"/>
          <p:nvPr/>
        </p:nvSpPr>
        <p:spPr>
          <a:xfrm>
            <a:off x="832362" y="1492702"/>
            <a:ext cx="10540487" cy="2031325"/>
          </a:xfrm>
          <a:prstGeom prst="rect">
            <a:avLst/>
          </a:prstGeom>
          <a:noFill/>
        </p:spPr>
        <p:txBody>
          <a:bodyPr wrap="square" rtlCol="0">
            <a:spAutoFit/>
          </a:bodyPr>
          <a:lstStyle/>
          <a:p>
            <a:r>
              <a:rPr lang="en-US" dirty="0">
                <a:solidFill>
                  <a:srgbClr val="00FFCA"/>
                </a:solidFill>
                <a:latin typeface="Montserrat SemiBold" pitchFamily="2" charset="0"/>
              </a:rPr>
              <a:t>Findings: </a:t>
            </a:r>
            <a:r>
              <a:rPr lang="en-US" dirty="0">
                <a:solidFill>
                  <a:schemeClr val="bg1"/>
                </a:solidFill>
                <a:latin typeface="Open Sans" pitchFamily="2" charset="0"/>
                <a:ea typeface="Open Sans" pitchFamily="2" charset="0"/>
                <a:cs typeface="Open Sans" pitchFamily="2" charset="0"/>
              </a:rPr>
              <a:t>Months which have the highest amount spent for Movie and Dining out are –</a:t>
            </a:r>
          </a:p>
          <a:p>
            <a:endParaRPr lang="en-US" dirty="0">
              <a:solidFill>
                <a:schemeClr val="bg1"/>
              </a:solidFill>
              <a:latin typeface="Open Sans" pitchFamily="2" charset="0"/>
              <a:ea typeface="Open Sans" pitchFamily="2" charset="0"/>
              <a:cs typeface="Open Sans" pitchFamily="2" charset="0"/>
            </a:endParaRPr>
          </a:p>
          <a:p>
            <a:pPr marL="342900" indent="-342900">
              <a:lnSpc>
                <a:spcPct val="200000"/>
              </a:lnSpc>
              <a:buFont typeface="+mj-lt"/>
              <a:buAutoNum type="arabicPeriod"/>
            </a:pPr>
            <a:r>
              <a:rPr lang="en-US" dirty="0">
                <a:solidFill>
                  <a:srgbClr val="00FFAB"/>
                </a:solidFill>
                <a:latin typeface="Open Sans" pitchFamily="2" charset="0"/>
                <a:ea typeface="Open Sans" pitchFamily="2" charset="0"/>
                <a:cs typeface="Open Sans" pitchFamily="2" charset="0"/>
              </a:rPr>
              <a:t>Movie – </a:t>
            </a:r>
            <a:r>
              <a:rPr lang="en-US" dirty="0">
                <a:solidFill>
                  <a:schemeClr val="bg1"/>
                </a:solidFill>
                <a:latin typeface="Open Sans" pitchFamily="2" charset="0"/>
                <a:ea typeface="Open Sans" pitchFamily="2" charset="0"/>
                <a:cs typeface="Open Sans" pitchFamily="2" charset="0"/>
              </a:rPr>
              <a:t>June</a:t>
            </a:r>
          </a:p>
          <a:p>
            <a:pPr marL="342900" indent="-342900">
              <a:lnSpc>
                <a:spcPct val="200000"/>
              </a:lnSpc>
              <a:buFont typeface="+mj-lt"/>
              <a:buAutoNum type="arabicPeriod"/>
            </a:pPr>
            <a:r>
              <a:rPr lang="en-US" dirty="0">
                <a:solidFill>
                  <a:srgbClr val="00FFAB"/>
                </a:solidFill>
                <a:latin typeface="Open Sans" pitchFamily="2" charset="0"/>
                <a:ea typeface="Open Sans" pitchFamily="2" charset="0"/>
                <a:cs typeface="Open Sans" pitchFamily="2" charset="0"/>
              </a:rPr>
              <a:t>Dining out – </a:t>
            </a:r>
            <a:r>
              <a:rPr lang="en-US" dirty="0">
                <a:solidFill>
                  <a:schemeClr val="bg1"/>
                </a:solidFill>
                <a:latin typeface="Open Sans" pitchFamily="2" charset="0"/>
                <a:ea typeface="Open Sans" pitchFamily="2" charset="0"/>
                <a:cs typeface="Open Sans" pitchFamily="2" charset="0"/>
              </a:rPr>
              <a:t>January</a:t>
            </a:r>
          </a:p>
          <a:p>
            <a:endParaRPr lang="en-US" dirty="0">
              <a:solidFill>
                <a:schemeClr val="bg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526974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Actionable Insights</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 name="Group 1">
            <a:extLst>
              <a:ext uri="{FF2B5EF4-FFF2-40B4-BE49-F238E27FC236}">
                <a16:creationId xmlns:a16="http://schemas.microsoft.com/office/drawing/2014/main" id="{04ED9E6A-3F5C-CA33-E151-DA7C5FC8CFCE}"/>
              </a:ext>
            </a:extLst>
          </p:cNvPr>
          <p:cNvGrpSpPr/>
          <p:nvPr/>
        </p:nvGrpSpPr>
        <p:grpSpPr>
          <a:xfrm>
            <a:off x="7071622" y="488073"/>
            <a:ext cx="4876800" cy="494429"/>
            <a:chOff x="6677025" y="401521"/>
            <a:chExt cx="4876800" cy="494429"/>
          </a:xfrm>
        </p:grpSpPr>
        <p:sp>
          <p:nvSpPr>
            <p:cNvPr id="4" name="Rectangle: Rounded Corners 3">
              <a:extLst>
                <a:ext uri="{FF2B5EF4-FFF2-40B4-BE49-F238E27FC236}">
                  <a16:creationId xmlns:a16="http://schemas.microsoft.com/office/drawing/2014/main" id="{4AE84176-95A5-2A07-2781-0B436439B87C}"/>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58E2C80-8E87-F9F3-0B5A-BA546A71F2A4}"/>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All</a:t>
              </a:r>
              <a:endParaRPr lang="en-IN" dirty="0">
                <a:solidFill>
                  <a:schemeClr val="bg1"/>
                </a:solidFill>
                <a:latin typeface="Montserrat SemiBold" pitchFamily="2" charset="0"/>
              </a:endParaRPr>
            </a:p>
          </p:txBody>
        </p:sp>
      </p:grpSp>
      <p:sp>
        <p:nvSpPr>
          <p:cNvPr id="3" name="TextBox 2">
            <a:extLst>
              <a:ext uri="{FF2B5EF4-FFF2-40B4-BE49-F238E27FC236}">
                <a16:creationId xmlns:a16="http://schemas.microsoft.com/office/drawing/2014/main" id="{D66A6BA3-B39F-56EE-6D38-24871A78E764}"/>
              </a:ext>
            </a:extLst>
          </p:cNvPr>
          <p:cNvSpPr txBox="1"/>
          <p:nvPr/>
        </p:nvSpPr>
        <p:spPr>
          <a:xfrm>
            <a:off x="650449" y="1468489"/>
            <a:ext cx="10869106" cy="2171748"/>
          </a:xfrm>
          <a:prstGeom prst="rect">
            <a:avLst/>
          </a:prstGeom>
          <a:noFill/>
        </p:spPr>
        <p:txBody>
          <a:bodyPr wrap="square" rtlCol="0">
            <a:spAutoFit/>
          </a:bodyPr>
          <a:lstStyle/>
          <a:p>
            <a:pPr>
              <a:lnSpc>
                <a:spcPct val="150000"/>
              </a:lnSpc>
            </a:pPr>
            <a:r>
              <a:rPr lang="en-US" sz="2000" dirty="0">
                <a:solidFill>
                  <a:srgbClr val="14C38E"/>
                </a:solidFill>
                <a:latin typeface="Montserrat SemiBold" pitchFamily="2" charset="0"/>
              </a:rPr>
              <a:t>Essential Items:</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Doctor and Medicine: </a:t>
            </a:r>
            <a:r>
              <a:rPr lang="en-US" dirty="0">
                <a:solidFill>
                  <a:schemeClr val="bg1"/>
                </a:solidFill>
                <a:latin typeface="Open Sans" pitchFamily="2" charset="0"/>
                <a:ea typeface="Open Sans" pitchFamily="2" charset="0"/>
                <a:cs typeface="Open Sans" pitchFamily="2" charset="0"/>
              </a:rPr>
              <a:t>Necessary for health and well-being.	</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Grocery (Food grains, Vegetables, Fruit): </a:t>
            </a:r>
            <a:r>
              <a:rPr lang="en-US" dirty="0">
                <a:solidFill>
                  <a:schemeClr val="bg1"/>
                </a:solidFill>
                <a:latin typeface="Open Sans" pitchFamily="2" charset="0"/>
                <a:ea typeface="Open Sans" pitchFamily="2" charset="0"/>
                <a:cs typeface="Open Sans" pitchFamily="2" charset="0"/>
              </a:rPr>
              <a:t>Essential for daily sustenance.	</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Ticket and Bills (Electricity, Gas): </a:t>
            </a:r>
            <a:r>
              <a:rPr lang="en-US" dirty="0">
                <a:solidFill>
                  <a:schemeClr val="bg1"/>
                </a:solidFill>
                <a:latin typeface="Open Sans" pitchFamily="2" charset="0"/>
                <a:ea typeface="Open Sans" pitchFamily="2" charset="0"/>
                <a:cs typeface="Open Sans" pitchFamily="2" charset="0"/>
              </a:rPr>
              <a:t>Essential for maintaining household operations.	</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Transport (Railway Monthly Ticket): </a:t>
            </a:r>
            <a:r>
              <a:rPr lang="en-US" dirty="0">
                <a:solidFill>
                  <a:schemeClr val="bg1"/>
                </a:solidFill>
                <a:latin typeface="Open Sans" pitchFamily="2" charset="0"/>
                <a:ea typeface="Open Sans" pitchFamily="2" charset="0"/>
                <a:cs typeface="Open Sans" pitchFamily="2" charset="0"/>
              </a:rPr>
              <a:t>Necessary for commuting to work.</a:t>
            </a:r>
            <a:endParaRPr lang="en-IN" dirty="0">
              <a:solidFill>
                <a:schemeClr val="bg1"/>
              </a:solidFill>
              <a:latin typeface="Open Sans" pitchFamily="2" charset="0"/>
              <a:ea typeface="Open Sans" pitchFamily="2" charset="0"/>
              <a:cs typeface="Open Sans" pitchFamily="2" charset="0"/>
            </a:endParaRPr>
          </a:p>
        </p:txBody>
      </p:sp>
      <p:sp>
        <p:nvSpPr>
          <p:cNvPr id="9" name="TextBox 8">
            <a:extLst>
              <a:ext uri="{FF2B5EF4-FFF2-40B4-BE49-F238E27FC236}">
                <a16:creationId xmlns:a16="http://schemas.microsoft.com/office/drawing/2014/main" id="{9D9B70CB-2B5B-D691-8CCA-E2E7BD0803BF}"/>
              </a:ext>
            </a:extLst>
          </p:cNvPr>
          <p:cNvSpPr txBox="1"/>
          <p:nvPr/>
        </p:nvSpPr>
        <p:spPr>
          <a:xfrm>
            <a:off x="650449" y="3919790"/>
            <a:ext cx="10984629" cy="2171748"/>
          </a:xfrm>
          <a:prstGeom prst="rect">
            <a:avLst/>
          </a:prstGeom>
          <a:noFill/>
        </p:spPr>
        <p:txBody>
          <a:bodyPr wrap="square" rtlCol="0">
            <a:spAutoFit/>
          </a:bodyPr>
          <a:lstStyle/>
          <a:p>
            <a:pPr>
              <a:lnSpc>
                <a:spcPct val="150000"/>
              </a:lnSpc>
            </a:pPr>
            <a:r>
              <a:rPr lang="en-US" sz="2000" dirty="0">
                <a:solidFill>
                  <a:srgbClr val="14C38E"/>
                </a:solidFill>
                <a:latin typeface="Montserrat SemiBold" pitchFamily="2" charset="0"/>
              </a:rPr>
              <a:t>Non-essential Items:</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Dining out, Online Food Orders: </a:t>
            </a:r>
            <a:r>
              <a:rPr lang="en-US" dirty="0">
                <a:solidFill>
                  <a:schemeClr val="bg1"/>
                </a:solidFill>
                <a:latin typeface="Open Sans" pitchFamily="2" charset="0"/>
                <a:ea typeface="Open Sans" pitchFamily="2" charset="0"/>
                <a:cs typeface="Open Sans" pitchFamily="2" charset="0"/>
              </a:rPr>
              <a:t>These can typically be reduced by cooking at home.	</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Shopping (Shirts, Shoes, etc.): </a:t>
            </a:r>
            <a:r>
              <a:rPr lang="en-US" dirty="0">
                <a:solidFill>
                  <a:schemeClr val="bg1"/>
                </a:solidFill>
                <a:latin typeface="Open Sans" pitchFamily="2" charset="0"/>
                <a:ea typeface="Open Sans" pitchFamily="2" charset="0"/>
                <a:cs typeface="Open Sans" pitchFamily="2" charset="0"/>
              </a:rPr>
              <a:t>While necessary occasionally, can be minimized.	</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Entertainment (Movies, Outings): </a:t>
            </a:r>
            <a:r>
              <a:rPr lang="en-US" dirty="0">
                <a:solidFill>
                  <a:schemeClr val="bg1"/>
                </a:solidFill>
                <a:latin typeface="Open Sans" pitchFamily="2" charset="0"/>
                <a:ea typeface="Open Sans" pitchFamily="2" charset="0"/>
                <a:cs typeface="Open Sans" pitchFamily="2" charset="0"/>
              </a:rPr>
              <a:t>Can be reduced or substituted with lower-cost activities.</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Miscellaneous Expenses (Gifts, Fees): </a:t>
            </a:r>
            <a:r>
              <a:rPr lang="en-US" dirty="0">
                <a:solidFill>
                  <a:schemeClr val="bg1"/>
                </a:solidFill>
                <a:latin typeface="Open Sans" pitchFamily="2" charset="0"/>
                <a:ea typeface="Open Sans" pitchFamily="2" charset="0"/>
                <a:cs typeface="Open Sans" pitchFamily="2" charset="0"/>
              </a:rPr>
              <a:t>Evaluate necessity and prioritize.</a:t>
            </a:r>
            <a:endParaRPr lang="en-IN" dirty="0">
              <a:solidFill>
                <a:schemeClr val="bg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28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Actionable Insights</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 name="Group 1">
            <a:extLst>
              <a:ext uri="{FF2B5EF4-FFF2-40B4-BE49-F238E27FC236}">
                <a16:creationId xmlns:a16="http://schemas.microsoft.com/office/drawing/2014/main" id="{04ED9E6A-3F5C-CA33-E151-DA7C5FC8CFCE}"/>
              </a:ext>
            </a:extLst>
          </p:cNvPr>
          <p:cNvGrpSpPr/>
          <p:nvPr/>
        </p:nvGrpSpPr>
        <p:grpSpPr>
          <a:xfrm>
            <a:off x="7071622" y="488073"/>
            <a:ext cx="4876800" cy="494429"/>
            <a:chOff x="6677025" y="401521"/>
            <a:chExt cx="4876800" cy="494429"/>
          </a:xfrm>
        </p:grpSpPr>
        <p:sp>
          <p:nvSpPr>
            <p:cNvPr id="4" name="Rectangle: Rounded Corners 3">
              <a:extLst>
                <a:ext uri="{FF2B5EF4-FFF2-40B4-BE49-F238E27FC236}">
                  <a16:creationId xmlns:a16="http://schemas.microsoft.com/office/drawing/2014/main" id="{4AE84176-95A5-2A07-2781-0B436439B87C}"/>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58E2C80-8E87-F9F3-0B5A-BA546A71F2A4}"/>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All</a:t>
              </a:r>
              <a:endParaRPr lang="en-IN" dirty="0">
                <a:solidFill>
                  <a:schemeClr val="bg1"/>
                </a:solidFill>
                <a:latin typeface="Montserrat SemiBold" pitchFamily="2" charset="0"/>
              </a:endParaRPr>
            </a:p>
          </p:txBody>
        </p:sp>
      </p:grpSp>
      <p:sp>
        <p:nvSpPr>
          <p:cNvPr id="9" name="TextBox 8">
            <a:extLst>
              <a:ext uri="{FF2B5EF4-FFF2-40B4-BE49-F238E27FC236}">
                <a16:creationId xmlns:a16="http://schemas.microsoft.com/office/drawing/2014/main" id="{9D9B70CB-2B5B-D691-8CCA-E2E7BD0803BF}"/>
              </a:ext>
            </a:extLst>
          </p:cNvPr>
          <p:cNvSpPr txBox="1"/>
          <p:nvPr/>
        </p:nvSpPr>
        <p:spPr>
          <a:xfrm>
            <a:off x="461913" y="1257252"/>
            <a:ext cx="10984629" cy="4664739"/>
          </a:xfrm>
          <a:prstGeom prst="rect">
            <a:avLst/>
          </a:prstGeom>
          <a:noFill/>
        </p:spPr>
        <p:txBody>
          <a:bodyPr wrap="square" rtlCol="0">
            <a:spAutoFit/>
          </a:bodyPr>
          <a:lstStyle/>
          <a:p>
            <a:pPr>
              <a:lnSpc>
                <a:spcPct val="150000"/>
              </a:lnSpc>
            </a:pPr>
            <a:r>
              <a:rPr lang="en-US" sz="2000" dirty="0">
                <a:solidFill>
                  <a:srgbClr val="14C38E"/>
                </a:solidFill>
                <a:latin typeface="Montserrat SemiBold" pitchFamily="2" charset="0"/>
              </a:rPr>
              <a:t>Recommendations to increase savings:</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Budgeting: </a:t>
            </a:r>
            <a:r>
              <a:rPr lang="en-US" dirty="0">
                <a:solidFill>
                  <a:schemeClr val="bg1"/>
                </a:solidFill>
                <a:latin typeface="Open Sans" pitchFamily="2" charset="0"/>
                <a:ea typeface="Open Sans" pitchFamily="2" charset="0"/>
                <a:cs typeface="Open Sans" pitchFamily="2" charset="0"/>
              </a:rPr>
              <a:t>Nitin should create a monthly budget allocating a specific amount for essential expenses first.	</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Cutting Non-Essentials: </a:t>
            </a:r>
            <a:r>
              <a:rPr lang="en-US" dirty="0">
                <a:solidFill>
                  <a:schemeClr val="bg1"/>
                </a:solidFill>
                <a:latin typeface="Open Sans" pitchFamily="2" charset="0"/>
                <a:ea typeface="Open Sans" pitchFamily="2" charset="0"/>
                <a:cs typeface="Open Sans" pitchFamily="2" charset="0"/>
              </a:rPr>
              <a:t>Identify and reduce spending on less essential items like dining out, entertainment, and unnecessary shopping.	</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Meal Planning: </a:t>
            </a:r>
            <a:r>
              <a:rPr lang="en-US" dirty="0">
                <a:solidFill>
                  <a:schemeClr val="bg1"/>
                </a:solidFill>
                <a:latin typeface="Open Sans" pitchFamily="2" charset="0"/>
                <a:ea typeface="Open Sans" pitchFamily="2" charset="0"/>
                <a:cs typeface="Open Sans" pitchFamily="2" charset="0"/>
              </a:rPr>
              <a:t>Cooking at home can significantly reduce food expenses compared to dining out or ordering food online.	</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Transport Optimization: </a:t>
            </a:r>
            <a:r>
              <a:rPr lang="en-US" dirty="0">
                <a:solidFill>
                  <a:schemeClr val="bg1"/>
                </a:solidFill>
                <a:latin typeface="Open Sans" pitchFamily="2" charset="0"/>
                <a:ea typeface="Open Sans" pitchFamily="2" charset="0"/>
                <a:cs typeface="Open Sans" pitchFamily="2" charset="0"/>
              </a:rPr>
              <a:t>Evaluate cheaper transportation options or carpooling to reduce travel costs.	</a:t>
            </a:r>
          </a:p>
          <a:p>
            <a:pPr marL="342900" indent="-342900">
              <a:lnSpc>
                <a:spcPct val="150000"/>
              </a:lnSpc>
              <a:buAutoNum type="arabicPeriod"/>
            </a:pPr>
            <a:r>
              <a:rPr lang="en-US" b="1" dirty="0">
                <a:solidFill>
                  <a:schemeClr val="bg1"/>
                </a:solidFill>
                <a:latin typeface="Open Sans" pitchFamily="2" charset="0"/>
                <a:ea typeface="Open Sans" pitchFamily="2" charset="0"/>
                <a:cs typeface="Open Sans" pitchFamily="2" charset="0"/>
              </a:rPr>
              <a:t>Review Monthly Expenses: </a:t>
            </a:r>
            <a:r>
              <a:rPr lang="en-US" dirty="0">
                <a:solidFill>
                  <a:schemeClr val="bg1"/>
                </a:solidFill>
                <a:latin typeface="Open Sans" pitchFamily="2" charset="0"/>
                <a:ea typeface="Open Sans" pitchFamily="2" charset="0"/>
                <a:cs typeface="Open Sans" pitchFamily="2" charset="0"/>
              </a:rPr>
              <a:t>Regularly review expenses to identify areas where further savings can be made.</a:t>
            </a:r>
          </a:p>
        </p:txBody>
      </p:sp>
    </p:spTree>
    <p:extLst>
      <p:ext uri="{BB962C8B-B14F-4D97-AF65-F5344CB8AC3E}">
        <p14:creationId xmlns:p14="http://schemas.microsoft.com/office/powerpoint/2010/main" val="316792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Actionable Insights</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 name="Group 1">
            <a:extLst>
              <a:ext uri="{FF2B5EF4-FFF2-40B4-BE49-F238E27FC236}">
                <a16:creationId xmlns:a16="http://schemas.microsoft.com/office/drawing/2014/main" id="{04ED9E6A-3F5C-CA33-E151-DA7C5FC8CFCE}"/>
              </a:ext>
            </a:extLst>
          </p:cNvPr>
          <p:cNvGrpSpPr/>
          <p:nvPr/>
        </p:nvGrpSpPr>
        <p:grpSpPr>
          <a:xfrm>
            <a:off x="7071622" y="488073"/>
            <a:ext cx="4876800" cy="494429"/>
            <a:chOff x="6677025" y="401521"/>
            <a:chExt cx="4876800" cy="494429"/>
          </a:xfrm>
        </p:grpSpPr>
        <p:sp>
          <p:nvSpPr>
            <p:cNvPr id="4" name="Rectangle: Rounded Corners 3">
              <a:extLst>
                <a:ext uri="{FF2B5EF4-FFF2-40B4-BE49-F238E27FC236}">
                  <a16:creationId xmlns:a16="http://schemas.microsoft.com/office/drawing/2014/main" id="{4AE84176-95A5-2A07-2781-0B436439B87C}"/>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58E2C80-8E87-F9F3-0B5A-BA546A71F2A4}"/>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All</a:t>
              </a:r>
              <a:endParaRPr lang="en-IN" dirty="0">
                <a:solidFill>
                  <a:schemeClr val="bg1"/>
                </a:solidFill>
                <a:latin typeface="Montserrat SemiBold" pitchFamily="2" charset="0"/>
              </a:endParaRPr>
            </a:p>
          </p:txBody>
        </p:sp>
      </p:grpSp>
      <p:sp>
        <p:nvSpPr>
          <p:cNvPr id="9" name="TextBox 8">
            <a:extLst>
              <a:ext uri="{FF2B5EF4-FFF2-40B4-BE49-F238E27FC236}">
                <a16:creationId xmlns:a16="http://schemas.microsoft.com/office/drawing/2014/main" id="{9D9B70CB-2B5B-D691-8CCA-E2E7BD0803BF}"/>
              </a:ext>
            </a:extLst>
          </p:cNvPr>
          <p:cNvSpPr txBox="1"/>
          <p:nvPr/>
        </p:nvSpPr>
        <p:spPr>
          <a:xfrm>
            <a:off x="603686" y="1408081"/>
            <a:ext cx="10984629" cy="1294585"/>
          </a:xfrm>
          <a:prstGeom prst="rect">
            <a:avLst/>
          </a:prstGeom>
          <a:noFill/>
        </p:spPr>
        <p:txBody>
          <a:bodyPr wrap="square" rtlCol="0">
            <a:spAutoFit/>
          </a:bodyPr>
          <a:lstStyle/>
          <a:p>
            <a:pPr>
              <a:lnSpc>
                <a:spcPct val="150000"/>
              </a:lnSpc>
            </a:pPr>
            <a:r>
              <a:rPr lang="en-US" dirty="0">
                <a:solidFill>
                  <a:schemeClr val="bg1"/>
                </a:solidFill>
                <a:latin typeface="Open Sans" pitchFamily="2" charset="0"/>
                <a:ea typeface="Open Sans" pitchFamily="2" charset="0"/>
                <a:cs typeface="Open Sans" pitchFamily="2" charset="0"/>
              </a:rPr>
              <a:t>By focusing on reducing discretionary spending while maintaining essential expenditures, Nitin can gradually increase his savings towards buying a scooter. It's important for him to prioritize and plan his expenses effectively to achieve his goal within a reasonable timeframe.</a:t>
            </a:r>
          </a:p>
        </p:txBody>
      </p:sp>
    </p:spTree>
    <p:extLst>
      <p:ext uri="{BB962C8B-B14F-4D97-AF65-F5344CB8AC3E}">
        <p14:creationId xmlns:p14="http://schemas.microsoft.com/office/powerpoint/2010/main" val="4131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77B3FFC-CB30-2ACB-3B99-E61C501DAAA9}"/>
              </a:ext>
            </a:extLst>
          </p:cNvPr>
          <p:cNvGrpSpPr/>
          <p:nvPr/>
        </p:nvGrpSpPr>
        <p:grpSpPr>
          <a:xfrm>
            <a:off x="1604963" y="1720648"/>
            <a:ext cx="8982075" cy="3416705"/>
            <a:chOff x="2505075" y="2124604"/>
            <a:chExt cx="8982075" cy="3416705"/>
          </a:xfrm>
        </p:grpSpPr>
        <p:sp>
          <p:nvSpPr>
            <p:cNvPr id="4" name="TextBox 3">
              <a:extLst>
                <a:ext uri="{FF2B5EF4-FFF2-40B4-BE49-F238E27FC236}">
                  <a16:creationId xmlns:a16="http://schemas.microsoft.com/office/drawing/2014/main" id="{876A85FC-4246-9FB5-60D5-6FE441BAE051}"/>
                </a:ext>
              </a:extLst>
            </p:cNvPr>
            <p:cNvSpPr txBox="1"/>
            <p:nvPr/>
          </p:nvSpPr>
          <p:spPr>
            <a:xfrm>
              <a:off x="3138488" y="2124604"/>
              <a:ext cx="8348662" cy="3416705"/>
            </a:xfrm>
            <a:prstGeom prst="rect">
              <a:avLst/>
            </a:prstGeom>
            <a:noFill/>
          </p:spPr>
          <p:txBody>
            <a:bodyPr wrap="square" rtlCol="0">
              <a:spAutoFit/>
            </a:bodyPr>
            <a:lstStyle/>
            <a:p>
              <a:pPr>
                <a:lnSpc>
                  <a:spcPct val="200000"/>
                </a:lnSpc>
              </a:pPr>
              <a:r>
                <a:rPr lang="en-US" sz="2800" dirty="0">
                  <a:solidFill>
                    <a:schemeClr val="bg1"/>
                  </a:solidFill>
                  <a:latin typeface="Open Sans" pitchFamily="2" charset="0"/>
                  <a:ea typeface="Open Sans" pitchFamily="2" charset="0"/>
                  <a:cs typeface="Open Sans" pitchFamily="2" charset="0"/>
                </a:rPr>
                <a:t>Soumyadeepa Malakar </a:t>
              </a:r>
              <a:r>
                <a:rPr lang="en-US" sz="2800" dirty="0">
                  <a:solidFill>
                    <a:srgbClr val="00FFCA"/>
                  </a:solidFill>
                  <a:latin typeface="Open Sans" pitchFamily="2" charset="0"/>
                  <a:ea typeface="Open Sans" pitchFamily="2" charset="0"/>
                  <a:cs typeface="Open Sans" pitchFamily="2" charset="0"/>
                </a:rPr>
                <a:t>(AF0406036)</a:t>
              </a:r>
            </a:p>
            <a:p>
              <a:pPr>
                <a:lnSpc>
                  <a:spcPct val="200000"/>
                </a:lnSpc>
              </a:pPr>
              <a:r>
                <a:rPr lang="en-US" sz="2800" dirty="0">
                  <a:solidFill>
                    <a:schemeClr val="bg1"/>
                  </a:solidFill>
                  <a:latin typeface="Open Sans" pitchFamily="2" charset="0"/>
                  <a:ea typeface="Open Sans" pitchFamily="2" charset="0"/>
                  <a:cs typeface="Open Sans" pitchFamily="2" charset="0"/>
                </a:rPr>
                <a:t>Tanvir </a:t>
              </a:r>
              <a:r>
                <a:rPr lang="en-US" sz="2800" dirty="0" err="1">
                  <a:solidFill>
                    <a:schemeClr val="bg1"/>
                  </a:solidFill>
                  <a:latin typeface="Open Sans" pitchFamily="2" charset="0"/>
                  <a:ea typeface="Open Sans" pitchFamily="2" charset="0"/>
                  <a:cs typeface="Open Sans" pitchFamily="2" charset="0"/>
                </a:rPr>
                <a:t>Ahammed</a:t>
              </a:r>
              <a:r>
                <a:rPr lang="en-US" sz="2800" dirty="0">
                  <a:solidFill>
                    <a:schemeClr val="bg1"/>
                  </a:solidFill>
                  <a:latin typeface="Open Sans" pitchFamily="2" charset="0"/>
                  <a:ea typeface="Open Sans" pitchFamily="2" charset="0"/>
                  <a:cs typeface="Open Sans" pitchFamily="2" charset="0"/>
                </a:rPr>
                <a:t> </a:t>
              </a:r>
              <a:r>
                <a:rPr lang="en-US" sz="2800" dirty="0">
                  <a:solidFill>
                    <a:srgbClr val="00FFCA"/>
                  </a:solidFill>
                  <a:latin typeface="Open Sans" pitchFamily="2" charset="0"/>
                  <a:ea typeface="Open Sans" pitchFamily="2" charset="0"/>
                  <a:cs typeface="Open Sans" pitchFamily="2" charset="0"/>
                </a:rPr>
                <a:t>(AF0408393)</a:t>
              </a:r>
            </a:p>
            <a:p>
              <a:pPr>
                <a:lnSpc>
                  <a:spcPct val="200000"/>
                </a:lnSpc>
              </a:pPr>
              <a:r>
                <a:rPr lang="en-US" sz="2800" dirty="0">
                  <a:solidFill>
                    <a:schemeClr val="bg1"/>
                  </a:solidFill>
                  <a:latin typeface="Open Sans" pitchFamily="2" charset="0"/>
                  <a:ea typeface="Open Sans" pitchFamily="2" charset="0"/>
                  <a:cs typeface="Open Sans" pitchFamily="2" charset="0"/>
                </a:rPr>
                <a:t>Ranjan Das </a:t>
              </a:r>
              <a:r>
                <a:rPr lang="en-US" sz="2800" dirty="0">
                  <a:solidFill>
                    <a:srgbClr val="00FFCA"/>
                  </a:solidFill>
                  <a:latin typeface="Open Sans" pitchFamily="2" charset="0"/>
                  <a:ea typeface="Open Sans" pitchFamily="2" charset="0"/>
                  <a:cs typeface="Open Sans" pitchFamily="2" charset="0"/>
                </a:rPr>
                <a:t>(AF0407618)</a:t>
              </a:r>
            </a:p>
            <a:p>
              <a:pPr>
                <a:lnSpc>
                  <a:spcPct val="200000"/>
                </a:lnSpc>
              </a:pPr>
              <a:r>
                <a:rPr lang="en-US" sz="2800" dirty="0">
                  <a:solidFill>
                    <a:schemeClr val="bg1"/>
                  </a:solidFill>
                  <a:latin typeface="Open Sans" pitchFamily="2" charset="0"/>
                  <a:ea typeface="Open Sans" pitchFamily="2" charset="0"/>
                  <a:cs typeface="Open Sans" pitchFamily="2" charset="0"/>
                </a:rPr>
                <a:t>Surajit Gharami </a:t>
              </a:r>
              <a:r>
                <a:rPr lang="en-US" sz="2800" dirty="0">
                  <a:solidFill>
                    <a:srgbClr val="00FFCA"/>
                  </a:solidFill>
                  <a:latin typeface="Open Sans" pitchFamily="2" charset="0"/>
                  <a:ea typeface="Open Sans" pitchFamily="2" charset="0"/>
                  <a:cs typeface="Open Sans" pitchFamily="2" charset="0"/>
                </a:rPr>
                <a:t>(AF0406773)</a:t>
              </a:r>
              <a:endParaRPr lang="en-IN" sz="2800" dirty="0">
                <a:solidFill>
                  <a:srgbClr val="00FFCA"/>
                </a:solidFill>
                <a:latin typeface="Open Sans" pitchFamily="2" charset="0"/>
                <a:ea typeface="Open Sans" pitchFamily="2" charset="0"/>
                <a:cs typeface="Open Sans" pitchFamily="2" charset="0"/>
              </a:endParaRPr>
            </a:p>
          </p:txBody>
        </p:sp>
        <p:grpSp>
          <p:nvGrpSpPr>
            <p:cNvPr id="39" name="Group 38">
              <a:extLst>
                <a:ext uri="{FF2B5EF4-FFF2-40B4-BE49-F238E27FC236}">
                  <a16:creationId xmlns:a16="http://schemas.microsoft.com/office/drawing/2014/main" id="{E66B9EA3-68EA-CD4D-3856-2BA3612D53FC}"/>
                </a:ext>
              </a:extLst>
            </p:cNvPr>
            <p:cNvGrpSpPr/>
            <p:nvPr/>
          </p:nvGrpSpPr>
          <p:grpSpPr>
            <a:xfrm>
              <a:off x="2505075" y="2462499"/>
              <a:ext cx="461438" cy="3074209"/>
              <a:chOff x="2505075" y="2462499"/>
              <a:chExt cx="461438" cy="3074209"/>
            </a:xfrm>
          </p:grpSpPr>
          <p:grpSp>
            <p:nvGrpSpPr>
              <p:cNvPr id="28" name="Group 27">
                <a:extLst>
                  <a:ext uri="{FF2B5EF4-FFF2-40B4-BE49-F238E27FC236}">
                    <a16:creationId xmlns:a16="http://schemas.microsoft.com/office/drawing/2014/main" id="{54FFD95E-C40C-4891-52AA-12199C7935B6}"/>
                  </a:ext>
                </a:extLst>
              </p:cNvPr>
              <p:cNvGrpSpPr/>
              <p:nvPr/>
            </p:nvGrpSpPr>
            <p:grpSpPr>
              <a:xfrm>
                <a:off x="2505075" y="2462499"/>
                <a:ext cx="457200" cy="492192"/>
                <a:chOff x="8972550" y="2042083"/>
                <a:chExt cx="514350" cy="558389"/>
              </a:xfrm>
            </p:grpSpPr>
            <p:sp>
              <p:nvSpPr>
                <p:cNvPr id="26" name="Rectangle: Rounded Corners 25">
                  <a:extLst>
                    <a:ext uri="{FF2B5EF4-FFF2-40B4-BE49-F238E27FC236}">
                      <a16:creationId xmlns:a16="http://schemas.microsoft.com/office/drawing/2014/main" id="{16C7AA1F-B968-F255-29CA-90AF95D09A92}"/>
                    </a:ext>
                  </a:extLst>
                </p:cNvPr>
                <p:cNvSpPr/>
                <p:nvPr/>
              </p:nvSpPr>
              <p:spPr>
                <a:xfrm>
                  <a:off x="8972550" y="2042083"/>
                  <a:ext cx="514350" cy="530929"/>
                </a:xfrm>
                <a:prstGeom prst="roundRect">
                  <a:avLst>
                    <a:gd name="adj" fmla="val 11343"/>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FCC5E249-C2FF-565B-1DFE-4058A0E484D6}"/>
                    </a:ext>
                  </a:extLst>
                </p:cNvPr>
                <p:cNvSpPr txBox="1"/>
                <p:nvPr/>
              </p:nvSpPr>
              <p:spPr>
                <a:xfrm>
                  <a:off x="8972551" y="2076715"/>
                  <a:ext cx="514346" cy="523757"/>
                </a:xfrm>
                <a:prstGeom prst="rect">
                  <a:avLst/>
                </a:prstGeom>
                <a:noFill/>
              </p:spPr>
              <p:txBody>
                <a:bodyPr wrap="square" rtlCol="0">
                  <a:spAutoFit/>
                </a:bodyPr>
                <a:lstStyle/>
                <a:p>
                  <a:pPr algn="ctr"/>
                  <a:r>
                    <a:rPr lang="en-US" sz="2400" dirty="0">
                      <a:latin typeface="Montserrat Black" pitchFamily="2" charset="0"/>
                    </a:rPr>
                    <a:t>1</a:t>
                  </a:r>
                  <a:endParaRPr lang="en-IN" sz="2400" dirty="0">
                    <a:latin typeface="Montserrat Black" pitchFamily="2" charset="0"/>
                  </a:endParaRPr>
                </a:p>
              </p:txBody>
            </p:sp>
          </p:grpSp>
          <p:grpSp>
            <p:nvGrpSpPr>
              <p:cNvPr id="29" name="Group 28">
                <a:extLst>
                  <a:ext uri="{FF2B5EF4-FFF2-40B4-BE49-F238E27FC236}">
                    <a16:creationId xmlns:a16="http://schemas.microsoft.com/office/drawing/2014/main" id="{32F96179-00E1-CB5E-B878-C2E08800596B}"/>
                  </a:ext>
                </a:extLst>
              </p:cNvPr>
              <p:cNvGrpSpPr/>
              <p:nvPr/>
            </p:nvGrpSpPr>
            <p:grpSpPr>
              <a:xfrm>
                <a:off x="2505075" y="3317246"/>
                <a:ext cx="457200" cy="492192"/>
                <a:chOff x="8972550" y="2042083"/>
                <a:chExt cx="514350" cy="558390"/>
              </a:xfrm>
            </p:grpSpPr>
            <p:sp>
              <p:nvSpPr>
                <p:cNvPr id="30" name="Rectangle: Rounded Corners 29">
                  <a:extLst>
                    <a:ext uri="{FF2B5EF4-FFF2-40B4-BE49-F238E27FC236}">
                      <a16:creationId xmlns:a16="http://schemas.microsoft.com/office/drawing/2014/main" id="{048AD257-FC81-4AAF-37FC-816125F8AFE6}"/>
                    </a:ext>
                  </a:extLst>
                </p:cNvPr>
                <p:cNvSpPr/>
                <p:nvPr/>
              </p:nvSpPr>
              <p:spPr>
                <a:xfrm>
                  <a:off x="8972550" y="2042083"/>
                  <a:ext cx="514350" cy="530929"/>
                </a:xfrm>
                <a:prstGeom prst="roundRect">
                  <a:avLst>
                    <a:gd name="adj" fmla="val 11343"/>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EE7A6C06-242A-2796-9B12-0F3804442216}"/>
                    </a:ext>
                  </a:extLst>
                </p:cNvPr>
                <p:cNvSpPr txBox="1"/>
                <p:nvPr/>
              </p:nvSpPr>
              <p:spPr>
                <a:xfrm>
                  <a:off x="8972550" y="2076716"/>
                  <a:ext cx="514347" cy="523757"/>
                </a:xfrm>
                <a:prstGeom prst="rect">
                  <a:avLst/>
                </a:prstGeom>
                <a:noFill/>
              </p:spPr>
              <p:txBody>
                <a:bodyPr wrap="square" rtlCol="0">
                  <a:spAutoFit/>
                </a:bodyPr>
                <a:lstStyle/>
                <a:p>
                  <a:pPr algn="ctr"/>
                  <a:r>
                    <a:rPr lang="en-US" sz="2400" dirty="0">
                      <a:latin typeface="Montserrat Black" pitchFamily="2" charset="0"/>
                    </a:rPr>
                    <a:t>2</a:t>
                  </a:r>
                  <a:endParaRPr lang="en-IN" sz="2400" dirty="0">
                    <a:latin typeface="Montserrat Black" pitchFamily="2" charset="0"/>
                  </a:endParaRPr>
                </a:p>
              </p:txBody>
            </p:sp>
          </p:grpSp>
          <p:grpSp>
            <p:nvGrpSpPr>
              <p:cNvPr id="32" name="Group 31">
                <a:extLst>
                  <a:ext uri="{FF2B5EF4-FFF2-40B4-BE49-F238E27FC236}">
                    <a16:creationId xmlns:a16="http://schemas.microsoft.com/office/drawing/2014/main" id="{115DFE55-03AC-31F7-6F31-1B2976CB2C5E}"/>
                  </a:ext>
                </a:extLst>
              </p:cNvPr>
              <p:cNvGrpSpPr/>
              <p:nvPr/>
            </p:nvGrpSpPr>
            <p:grpSpPr>
              <a:xfrm>
                <a:off x="2505075" y="4171997"/>
                <a:ext cx="457200" cy="467987"/>
                <a:chOff x="8972550" y="2042083"/>
                <a:chExt cx="514350" cy="530929"/>
              </a:xfrm>
            </p:grpSpPr>
            <p:sp>
              <p:nvSpPr>
                <p:cNvPr id="33" name="Rectangle: Rounded Corners 32">
                  <a:extLst>
                    <a:ext uri="{FF2B5EF4-FFF2-40B4-BE49-F238E27FC236}">
                      <a16:creationId xmlns:a16="http://schemas.microsoft.com/office/drawing/2014/main" id="{E1A9D13E-396D-7151-11F6-7E261FCB98EA}"/>
                    </a:ext>
                  </a:extLst>
                </p:cNvPr>
                <p:cNvSpPr/>
                <p:nvPr/>
              </p:nvSpPr>
              <p:spPr>
                <a:xfrm>
                  <a:off x="8972550" y="2042083"/>
                  <a:ext cx="514350" cy="530929"/>
                </a:xfrm>
                <a:prstGeom prst="roundRect">
                  <a:avLst>
                    <a:gd name="adj" fmla="val 9259"/>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id="{1622A130-87B6-E785-B508-F395D8FFC2D5}"/>
                    </a:ext>
                  </a:extLst>
                </p:cNvPr>
                <p:cNvSpPr txBox="1"/>
                <p:nvPr/>
              </p:nvSpPr>
              <p:spPr>
                <a:xfrm>
                  <a:off x="8972550" y="2042083"/>
                  <a:ext cx="514348" cy="523757"/>
                </a:xfrm>
                <a:prstGeom prst="rect">
                  <a:avLst/>
                </a:prstGeom>
                <a:noFill/>
              </p:spPr>
              <p:txBody>
                <a:bodyPr wrap="square" rtlCol="0">
                  <a:spAutoFit/>
                </a:bodyPr>
                <a:lstStyle/>
                <a:p>
                  <a:pPr algn="ctr"/>
                  <a:r>
                    <a:rPr lang="en-US" sz="2400" dirty="0">
                      <a:latin typeface="Montserrat Black" pitchFamily="2" charset="0"/>
                    </a:rPr>
                    <a:t>3</a:t>
                  </a:r>
                  <a:endParaRPr lang="en-IN" sz="2400" dirty="0">
                    <a:latin typeface="Montserrat Black" pitchFamily="2" charset="0"/>
                  </a:endParaRPr>
                </a:p>
              </p:txBody>
            </p:sp>
          </p:grpSp>
          <p:grpSp>
            <p:nvGrpSpPr>
              <p:cNvPr id="36" name="Group 35">
                <a:extLst>
                  <a:ext uri="{FF2B5EF4-FFF2-40B4-BE49-F238E27FC236}">
                    <a16:creationId xmlns:a16="http://schemas.microsoft.com/office/drawing/2014/main" id="{6F6C1842-925D-3957-3110-2E3CB35EB6EE}"/>
                  </a:ext>
                </a:extLst>
              </p:cNvPr>
              <p:cNvGrpSpPr/>
              <p:nvPr/>
            </p:nvGrpSpPr>
            <p:grpSpPr>
              <a:xfrm>
                <a:off x="2505079" y="5044516"/>
                <a:ext cx="461434" cy="492192"/>
                <a:chOff x="8967787" y="2042083"/>
                <a:chExt cx="519113" cy="558389"/>
              </a:xfrm>
            </p:grpSpPr>
            <p:sp>
              <p:nvSpPr>
                <p:cNvPr id="37" name="Rectangle: Rounded Corners 36">
                  <a:extLst>
                    <a:ext uri="{FF2B5EF4-FFF2-40B4-BE49-F238E27FC236}">
                      <a16:creationId xmlns:a16="http://schemas.microsoft.com/office/drawing/2014/main" id="{7F821EE1-2FB7-B0F1-17D4-99A933939853}"/>
                    </a:ext>
                  </a:extLst>
                </p:cNvPr>
                <p:cNvSpPr/>
                <p:nvPr/>
              </p:nvSpPr>
              <p:spPr>
                <a:xfrm>
                  <a:off x="8972550" y="2042083"/>
                  <a:ext cx="514350" cy="530929"/>
                </a:xfrm>
                <a:prstGeom prst="roundRect">
                  <a:avLst>
                    <a:gd name="adj" fmla="val 9259"/>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5EF88984-7F8E-BE0A-B204-C74EBE30758D}"/>
                    </a:ext>
                  </a:extLst>
                </p:cNvPr>
                <p:cNvSpPr txBox="1"/>
                <p:nvPr/>
              </p:nvSpPr>
              <p:spPr>
                <a:xfrm>
                  <a:off x="8967787" y="2076715"/>
                  <a:ext cx="514347" cy="523757"/>
                </a:xfrm>
                <a:prstGeom prst="rect">
                  <a:avLst/>
                </a:prstGeom>
                <a:noFill/>
              </p:spPr>
              <p:txBody>
                <a:bodyPr wrap="square" rtlCol="0">
                  <a:spAutoFit/>
                </a:bodyPr>
                <a:lstStyle/>
                <a:p>
                  <a:pPr algn="ctr"/>
                  <a:r>
                    <a:rPr lang="en-US" sz="2400" dirty="0">
                      <a:latin typeface="Montserrat Black" pitchFamily="2" charset="0"/>
                    </a:rPr>
                    <a:t>4</a:t>
                  </a:r>
                  <a:endParaRPr lang="en-IN" sz="2400" dirty="0">
                    <a:latin typeface="Montserrat Black" pitchFamily="2" charset="0"/>
                  </a:endParaRPr>
                </a:p>
              </p:txBody>
            </p:sp>
          </p:grpSp>
        </p:grpSp>
      </p:grpSp>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TEAM MEMBERS</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531184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71668FD-17EE-D805-4AB5-B4A51D631CA8}"/>
              </a:ext>
            </a:extLst>
          </p:cNvPr>
          <p:cNvGrpSpPr/>
          <p:nvPr/>
        </p:nvGrpSpPr>
        <p:grpSpPr>
          <a:xfrm>
            <a:off x="3152775" y="2759117"/>
            <a:ext cx="7410647" cy="1339766"/>
            <a:chOff x="2124075" y="2714625"/>
            <a:chExt cx="7325140" cy="1339766"/>
          </a:xfrm>
        </p:grpSpPr>
        <p:sp>
          <p:nvSpPr>
            <p:cNvPr id="13" name="Rectangle 12">
              <a:extLst>
                <a:ext uri="{FF2B5EF4-FFF2-40B4-BE49-F238E27FC236}">
                  <a16:creationId xmlns:a16="http://schemas.microsoft.com/office/drawing/2014/main" id="{1E52EB75-B970-3464-19BD-C6C9F8B15361}"/>
                </a:ext>
              </a:extLst>
            </p:cNvPr>
            <p:cNvSpPr/>
            <p:nvPr/>
          </p:nvSpPr>
          <p:spPr>
            <a:xfrm>
              <a:off x="2124075" y="2714625"/>
              <a:ext cx="3267075" cy="13397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D7E4737-E108-DD9F-6B6F-B4C61C662CBB}"/>
                </a:ext>
              </a:extLst>
            </p:cNvPr>
            <p:cNvSpPr/>
            <p:nvPr/>
          </p:nvSpPr>
          <p:spPr>
            <a:xfrm>
              <a:off x="5391151" y="2714625"/>
              <a:ext cx="2409824" cy="1339766"/>
            </a:xfrm>
            <a:prstGeom prst="rect">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5BC66AA-FBC9-1AE1-EFE8-73D23022D600}"/>
                </a:ext>
              </a:extLst>
            </p:cNvPr>
            <p:cNvSpPr txBox="1"/>
            <p:nvPr/>
          </p:nvSpPr>
          <p:spPr>
            <a:xfrm>
              <a:off x="2305465" y="2876676"/>
              <a:ext cx="7143750" cy="1015663"/>
            </a:xfrm>
            <a:prstGeom prst="rect">
              <a:avLst/>
            </a:prstGeom>
            <a:noFill/>
          </p:spPr>
          <p:txBody>
            <a:bodyPr wrap="square" rtlCol="0">
              <a:spAutoFit/>
            </a:bodyPr>
            <a:lstStyle/>
            <a:p>
              <a:r>
                <a:rPr lang="en-US" sz="6000" dirty="0">
                  <a:solidFill>
                    <a:srgbClr val="14C38E"/>
                  </a:solidFill>
                  <a:latin typeface="Montserrat Black" pitchFamily="2" charset="0"/>
                </a:rPr>
                <a:t>THANK</a:t>
              </a:r>
              <a:r>
                <a:rPr lang="en-US" sz="6000" dirty="0">
                  <a:latin typeface="Montserrat Black" pitchFamily="2" charset="0"/>
                </a:rPr>
                <a:t> </a:t>
              </a:r>
              <a:r>
                <a:rPr lang="en-US" sz="6000" dirty="0">
                  <a:solidFill>
                    <a:schemeClr val="bg1"/>
                  </a:solidFill>
                  <a:latin typeface="Montserrat Black" pitchFamily="2" charset="0"/>
                </a:rPr>
                <a:t>YOU</a:t>
              </a:r>
              <a:endParaRPr lang="en-IN" sz="6000" dirty="0">
                <a:solidFill>
                  <a:schemeClr val="bg1"/>
                </a:solidFill>
                <a:latin typeface="Montserrat Black" pitchFamily="2" charset="0"/>
              </a:endParaRPr>
            </a:p>
          </p:txBody>
        </p:sp>
      </p:grpSp>
    </p:spTree>
    <p:extLst>
      <p:ext uri="{BB962C8B-B14F-4D97-AF65-F5344CB8AC3E}">
        <p14:creationId xmlns:p14="http://schemas.microsoft.com/office/powerpoint/2010/main" val="99171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Problem Statement</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 name="Group 5">
            <a:extLst>
              <a:ext uri="{FF2B5EF4-FFF2-40B4-BE49-F238E27FC236}">
                <a16:creationId xmlns:a16="http://schemas.microsoft.com/office/drawing/2014/main" id="{0B33951A-93FA-1F53-232B-975FD26641C5}"/>
              </a:ext>
            </a:extLst>
          </p:cNvPr>
          <p:cNvGrpSpPr/>
          <p:nvPr/>
        </p:nvGrpSpPr>
        <p:grpSpPr>
          <a:xfrm>
            <a:off x="1162665" y="1794387"/>
            <a:ext cx="9866669" cy="4454013"/>
            <a:chOff x="1022556" y="1462247"/>
            <a:chExt cx="9866669" cy="4454013"/>
          </a:xfrm>
        </p:grpSpPr>
        <p:sp>
          <p:nvSpPr>
            <p:cNvPr id="5" name="Rectangle: Rounded Corners 4">
              <a:extLst>
                <a:ext uri="{FF2B5EF4-FFF2-40B4-BE49-F238E27FC236}">
                  <a16:creationId xmlns:a16="http://schemas.microsoft.com/office/drawing/2014/main" id="{5CFBD7D4-4E3B-E993-8ABE-8372F61D0618}"/>
                </a:ext>
              </a:extLst>
            </p:cNvPr>
            <p:cNvSpPr/>
            <p:nvPr/>
          </p:nvSpPr>
          <p:spPr>
            <a:xfrm>
              <a:off x="1022556" y="1462247"/>
              <a:ext cx="9665110" cy="4454013"/>
            </a:xfrm>
            <a:prstGeom prst="roundRect">
              <a:avLst>
                <a:gd name="adj" fmla="val 4526"/>
              </a:avLst>
            </a:prstGeom>
            <a:solidFill>
              <a:schemeClr val="bg1">
                <a:alpha val="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697684A-B27B-7D1E-876F-E9CFDE7DF48C}"/>
                </a:ext>
              </a:extLst>
            </p:cNvPr>
            <p:cNvSpPr txBox="1"/>
            <p:nvPr/>
          </p:nvSpPr>
          <p:spPr>
            <a:xfrm>
              <a:off x="1302774" y="1638821"/>
              <a:ext cx="9586451" cy="4100866"/>
            </a:xfrm>
            <a:prstGeom prst="rect">
              <a:avLst/>
            </a:prstGeom>
            <a:noFill/>
          </p:spPr>
          <p:txBody>
            <a:bodyPr wrap="square" rtlCol="0">
              <a:spAutoFit/>
            </a:bodyPr>
            <a:lstStyle/>
            <a:p>
              <a:pPr>
                <a:lnSpc>
                  <a:spcPct val="150000"/>
                </a:lnSpc>
              </a:pPr>
              <a:r>
                <a:rPr lang="en-US" sz="2200" dirty="0">
                  <a:solidFill>
                    <a:schemeClr val="bg1"/>
                  </a:solidFill>
                  <a:latin typeface="Open Sans" pitchFamily="2" charset="0"/>
                  <a:ea typeface="Open Sans" pitchFamily="2" charset="0"/>
                  <a:cs typeface="Open Sans" pitchFamily="2" charset="0"/>
                </a:rPr>
                <a:t>Nitin works as a Graphic Designer in a new company. He earns Rs 15,000/- per month. He is planning to buy a scooter for his daily commute to the office. </a:t>
              </a:r>
            </a:p>
            <a:p>
              <a:pPr>
                <a:lnSpc>
                  <a:spcPct val="150000"/>
                </a:lnSpc>
              </a:pPr>
              <a:r>
                <a:rPr lang="en-US" sz="2200" dirty="0">
                  <a:solidFill>
                    <a:schemeClr val="bg1"/>
                  </a:solidFill>
                  <a:latin typeface="Open Sans" pitchFamily="2" charset="0"/>
                  <a:ea typeface="Open Sans" pitchFamily="2" charset="0"/>
                  <a:cs typeface="Open Sans" pitchFamily="2" charset="0"/>
                </a:rPr>
                <a:t>For the last couple of months, Nitin is not able to save at all for his scooter. His friend Ayush told him that he needed to figure out where most of the money goes and cut down that expense. </a:t>
              </a:r>
            </a:p>
            <a:p>
              <a:pPr>
                <a:lnSpc>
                  <a:spcPct val="150000"/>
                </a:lnSpc>
              </a:pPr>
              <a:r>
                <a:rPr lang="en-US" sz="2200" dirty="0">
                  <a:solidFill>
                    <a:schemeClr val="bg1"/>
                  </a:solidFill>
                  <a:latin typeface="Open Sans" pitchFamily="2" charset="0"/>
                  <a:ea typeface="Open Sans" pitchFamily="2" charset="0"/>
                  <a:cs typeface="Open Sans" pitchFamily="2" charset="0"/>
                </a:rPr>
                <a:t>Help Nitin increase his savings by removing some unnecessary expenses.</a:t>
              </a:r>
            </a:p>
          </p:txBody>
        </p:sp>
      </p:grpSp>
    </p:spTree>
    <p:extLst>
      <p:ext uri="{BB962C8B-B14F-4D97-AF65-F5344CB8AC3E}">
        <p14:creationId xmlns:p14="http://schemas.microsoft.com/office/powerpoint/2010/main" val="334830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8E7E3-72A9-1AE8-EB98-3B44880BD8FC}"/>
              </a:ext>
            </a:extLst>
          </p:cNvPr>
          <p:cNvSpPr txBox="1"/>
          <p:nvPr/>
        </p:nvSpPr>
        <p:spPr>
          <a:xfrm>
            <a:off x="4048433" y="2705725"/>
            <a:ext cx="4095135" cy="1446550"/>
          </a:xfrm>
          <a:prstGeom prst="rect">
            <a:avLst/>
          </a:prstGeom>
          <a:noFill/>
        </p:spPr>
        <p:txBody>
          <a:bodyPr wrap="square" rtlCol="0">
            <a:spAutoFit/>
          </a:bodyPr>
          <a:lstStyle/>
          <a:p>
            <a:r>
              <a:rPr lang="en-US" sz="8800" dirty="0">
                <a:solidFill>
                  <a:srgbClr val="00FFCA"/>
                </a:solidFill>
                <a:latin typeface="Poppins Black" panose="00000A00000000000000" pitchFamily="2" charset="0"/>
                <a:cs typeface="Poppins Black" panose="00000A00000000000000" pitchFamily="2" charset="0"/>
              </a:rPr>
              <a:t>PART  </a:t>
            </a:r>
            <a:r>
              <a:rPr lang="en-US" sz="8800" dirty="0">
                <a:solidFill>
                  <a:schemeClr val="bg1"/>
                </a:solidFill>
                <a:latin typeface="Poppins Black" panose="00000A00000000000000" pitchFamily="2" charset="0"/>
                <a:cs typeface="Poppins Black" panose="00000A00000000000000" pitchFamily="2" charset="0"/>
              </a:rPr>
              <a:t>1</a:t>
            </a:r>
            <a:endParaRPr lang="en-IN" sz="8800" dirty="0">
              <a:solidFill>
                <a:schemeClr val="bg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424920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1</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id="{9E921EDB-386D-DEE7-2D87-8428D33D767D}"/>
              </a:ext>
            </a:extLst>
          </p:cNvPr>
          <p:cNvSpPr txBox="1"/>
          <p:nvPr/>
        </p:nvSpPr>
        <p:spPr>
          <a:xfrm>
            <a:off x="1032388" y="1278193"/>
            <a:ext cx="8937522" cy="1294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How much is spent for each category </a:t>
            </a:r>
            <a:r>
              <a:rPr lang="en-US" dirty="0">
                <a:solidFill>
                  <a:srgbClr val="00FFCA"/>
                </a:solidFill>
                <a:latin typeface="Open Sans" pitchFamily="2" charset="0"/>
                <a:ea typeface="Open Sans" pitchFamily="2" charset="0"/>
                <a:cs typeface="Open Sans" pitchFamily="2" charset="0"/>
              </a:rPr>
              <a:t>(Pivot Table)</a:t>
            </a:r>
          </a:p>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Visually represent the amount spent against each category is what percentage of the total expense amount </a:t>
            </a:r>
            <a:r>
              <a:rPr lang="en-US" dirty="0">
                <a:solidFill>
                  <a:srgbClr val="00FFCA"/>
                </a:solidFill>
                <a:latin typeface="Open Sans" pitchFamily="2" charset="0"/>
                <a:ea typeface="Open Sans" pitchFamily="2" charset="0"/>
                <a:cs typeface="Open Sans" pitchFamily="2" charset="0"/>
              </a:rPr>
              <a:t>(Pivot Chart)</a:t>
            </a:r>
          </a:p>
        </p:txBody>
      </p:sp>
      <p:grpSp>
        <p:nvGrpSpPr>
          <p:cNvPr id="8" name="Group 7">
            <a:extLst>
              <a:ext uri="{FF2B5EF4-FFF2-40B4-BE49-F238E27FC236}">
                <a16:creationId xmlns:a16="http://schemas.microsoft.com/office/drawing/2014/main" id="{BBD1EB53-BEB2-5374-169B-5803B2F7C05F}"/>
              </a:ext>
            </a:extLst>
          </p:cNvPr>
          <p:cNvGrpSpPr/>
          <p:nvPr/>
        </p:nvGrpSpPr>
        <p:grpSpPr>
          <a:xfrm>
            <a:off x="1032388" y="3337093"/>
            <a:ext cx="4463844" cy="3056837"/>
            <a:chOff x="1543665" y="3011375"/>
            <a:chExt cx="3500283" cy="2661838"/>
          </a:xfrm>
        </p:grpSpPr>
        <p:sp>
          <p:nvSpPr>
            <p:cNvPr id="7" name="Rectangle 6">
              <a:extLst>
                <a:ext uri="{FF2B5EF4-FFF2-40B4-BE49-F238E27FC236}">
                  <a16:creationId xmlns:a16="http://schemas.microsoft.com/office/drawing/2014/main" id="{9198BEE2-419D-4CA6-E294-D403DEC7C877}"/>
                </a:ext>
              </a:extLst>
            </p:cNvPr>
            <p:cNvSpPr/>
            <p:nvPr/>
          </p:nvSpPr>
          <p:spPr>
            <a:xfrm>
              <a:off x="1543665" y="3011375"/>
              <a:ext cx="3500283" cy="2661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58269EA-D4D9-5A8B-991D-D1EE3BCC5D18}"/>
                </a:ext>
              </a:extLst>
            </p:cNvPr>
            <p:cNvPicPr>
              <a:picLocks noChangeAspect="1"/>
            </p:cNvPicPr>
            <p:nvPr/>
          </p:nvPicPr>
          <p:blipFill>
            <a:blip r:embed="rId2"/>
            <a:stretch>
              <a:fillRect/>
            </a:stretch>
          </p:blipFill>
          <p:spPr>
            <a:xfrm>
              <a:off x="1543665" y="3011375"/>
              <a:ext cx="3500283" cy="2661838"/>
            </a:xfrm>
            <a:prstGeom prst="rect">
              <a:avLst/>
            </a:prstGeom>
          </p:spPr>
        </p:pic>
      </p:grpSp>
      <p:sp>
        <p:nvSpPr>
          <p:cNvPr id="9" name="TextBox 8">
            <a:extLst>
              <a:ext uri="{FF2B5EF4-FFF2-40B4-BE49-F238E27FC236}">
                <a16:creationId xmlns:a16="http://schemas.microsoft.com/office/drawing/2014/main" id="{AEB9AFC3-0836-1CD7-6E3F-ED10FFA9654E}"/>
              </a:ext>
            </a:extLst>
          </p:cNvPr>
          <p:cNvSpPr txBox="1"/>
          <p:nvPr/>
        </p:nvSpPr>
        <p:spPr>
          <a:xfrm>
            <a:off x="1032388" y="2662035"/>
            <a:ext cx="1897625" cy="369332"/>
          </a:xfrm>
          <a:prstGeom prst="rect">
            <a:avLst/>
          </a:prstGeom>
          <a:noFill/>
        </p:spPr>
        <p:txBody>
          <a:bodyPr wrap="square" rtlCol="0">
            <a:spAutoFit/>
          </a:bodyPr>
          <a:lstStyle/>
          <a:p>
            <a:r>
              <a:rPr lang="en-US" dirty="0">
                <a:solidFill>
                  <a:srgbClr val="00FFCA"/>
                </a:solidFill>
                <a:latin typeface="Montserrat SemiBold" pitchFamily="2" charset="0"/>
                <a:ea typeface="Open Sans" pitchFamily="2" charset="0"/>
                <a:cs typeface="Open Sans" pitchFamily="2" charset="0"/>
              </a:rPr>
              <a:t>Solution:</a:t>
            </a:r>
            <a:endParaRPr lang="en-IN" dirty="0">
              <a:solidFill>
                <a:srgbClr val="00FFCA"/>
              </a:solidFill>
              <a:latin typeface="Montserrat SemiBold" pitchFamily="2" charset="0"/>
              <a:ea typeface="Open Sans" pitchFamily="2" charset="0"/>
              <a:cs typeface="Open Sans" pitchFamily="2" charset="0"/>
            </a:endParaRPr>
          </a:p>
        </p:txBody>
      </p:sp>
      <p:pic>
        <p:nvPicPr>
          <p:cNvPr id="14" name="Picture 13">
            <a:extLst>
              <a:ext uri="{FF2B5EF4-FFF2-40B4-BE49-F238E27FC236}">
                <a16:creationId xmlns:a16="http://schemas.microsoft.com/office/drawing/2014/main" id="{20F9AAF3-505B-BBE6-B456-226F3B12F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529" y="3337093"/>
            <a:ext cx="5552387" cy="3056837"/>
          </a:xfrm>
          <a:prstGeom prst="rect">
            <a:avLst/>
          </a:prstGeom>
        </p:spPr>
      </p:pic>
      <p:grpSp>
        <p:nvGrpSpPr>
          <p:cNvPr id="17" name="Group 16">
            <a:extLst>
              <a:ext uri="{FF2B5EF4-FFF2-40B4-BE49-F238E27FC236}">
                <a16:creationId xmlns:a16="http://schemas.microsoft.com/office/drawing/2014/main" id="{13CE3609-348D-B601-2831-59376196DCBA}"/>
              </a:ext>
            </a:extLst>
          </p:cNvPr>
          <p:cNvGrpSpPr/>
          <p:nvPr/>
        </p:nvGrpSpPr>
        <p:grpSpPr>
          <a:xfrm>
            <a:off x="7071622" y="491921"/>
            <a:ext cx="4876800" cy="494429"/>
            <a:chOff x="6677025" y="401521"/>
            <a:chExt cx="4876800" cy="494429"/>
          </a:xfrm>
        </p:grpSpPr>
        <p:sp>
          <p:nvSpPr>
            <p:cNvPr id="16" name="Rectangle: Rounded Corners 15">
              <a:extLst>
                <a:ext uri="{FF2B5EF4-FFF2-40B4-BE49-F238E27FC236}">
                  <a16:creationId xmlns:a16="http://schemas.microsoft.com/office/drawing/2014/main" id="{930257FB-DD81-AFBA-5D3D-D3B6D1406F72}"/>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35D1B62-92A9-C338-D823-DFE6C139439A}"/>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Soumyadeepa Malakar</a:t>
              </a:r>
              <a:endParaRPr lang="en-IN" dirty="0">
                <a:solidFill>
                  <a:schemeClr val="bg1"/>
                </a:solidFill>
                <a:latin typeface="Montserrat SemiBold" pitchFamily="2" charset="0"/>
              </a:endParaRPr>
            </a:p>
          </p:txBody>
        </p:sp>
      </p:grpSp>
    </p:spTree>
    <p:extLst>
      <p:ext uri="{BB962C8B-B14F-4D97-AF65-F5344CB8AC3E}">
        <p14:creationId xmlns:p14="http://schemas.microsoft.com/office/powerpoint/2010/main" val="347353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2</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id="{9E921EDB-386D-DEE7-2D87-8428D33D767D}"/>
              </a:ext>
            </a:extLst>
          </p:cNvPr>
          <p:cNvSpPr txBox="1"/>
          <p:nvPr/>
        </p:nvSpPr>
        <p:spPr>
          <a:xfrm>
            <a:off x="1032388" y="1278193"/>
            <a:ext cx="8937522" cy="1294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How much is spent on different items of each category </a:t>
            </a:r>
            <a:r>
              <a:rPr lang="en-US" dirty="0">
                <a:solidFill>
                  <a:srgbClr val="00FFCA"/>
                </a:solidFill>
                <a:latin typeface="Open Sans" pitchFamily="2" charset="0"/>
                <a:ea typeface="Open Sans" pitchFamily="2" charset="0"/>
                <a:cs typeface="Open Sans" pitchFamily="2" charset="0"/>
              </a:rPr>
              <a:t>(Pivot Table)</a:t>
            </a:r>
          </a:p>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Visually represent the amount spent on different items of Entertainment and Tickets and bills category </a:t>
            </a:r>
            <a:r>
              <a:rPr lang="en-US" dirty="0">
                <a:solidFill>
                  <a:srgbClr val="00FFCA"/>
                </a:solidFill>
                <a:latin typeface="Open Sans" pitchFamily="2" charset="0"/>
                <a:ea typeface="Open Sans" pitchFamily="2" charset="0"/>
                <a:cs typeface="Open Sans" pitchFamily="2" charset="0"/>
              </a:rPr>
              <a:t>(Pivot Chart)</a:t>
            </a:r>
          </a:p>
        </p:txBody>
      </p:sp>
      <p:sp>
        <p:nvSpPr>
          <p:cNvPr id="9" name="TextBox 8">
            <a:extLst>
              <a:ext uri="{FF2B5EF4-FFF2-40B4-BE49-F238E27FC236}">
                <a16:creationId xmlns:a16="http://schemas.microsoft.com/office/drawing/2014/main" id="{AEB9AFC3-0836-1CD7-6E3F-ED10FFA9654E}"/>
              </a:ext>
            </a:extLst>
          </p:cNvPr>
          <p:cNvSpPr txBox="1"/>
          <p:nvPr/>
        </p:nvSpPr>
        <p:spPr>
          <a:xfrm>
            <a:off x="1032388" y="2662035"/>
            <a:ext cx="1897625" cy="369332"/>
          </a:xfrm>
          <a:prstGeom prst="rect">
            <a:avLst/>
          </a:prstGeom>
          <a:noFill/>
        </p:spPr>
        <p:txBody>
          <a:bodyPr wrap="square" rtlCol="0">
            <a:spAutoFit/>
          </a:bodyPr>
          <a:lstStyle/>
          <a:p>
            <a:r>
              <a:rPr lang="en-US" dirty="0">
                <a:solidFill>
                  <a:srgbClr val="00FFCA"/>
                </a:solidFill>
                <a:latin typeface="Montserrat SemiBold" pitchFamily="2" charset="0"/>
                <a:ea typeface="Open Sans" pitchFamily="2" charset="0"/>
                <a:cs typeface="Open Sans" pitchFamily="2" charset="0"/>
              </a:rPr>
              <a:t>Solution:</a:t>
            </a:r>
            <a:endParaRPr lang="en-IN" dirty="0">
              <a:solidFill>
                <a:srgbClr val="00FFCA"/>
              </a:solidFill>
              <a:latin typeface="Montserrat SemiBold" pitchFamily="2" charset="0"/>
              <a:ea typeface="Open Sans" pitchFamily="2" charset="0"/>
              <a:cs typeface="Open Sans" pitchFamily="2" charset="0"/>
            </a:endParaRPr>
          </a:p>
        </p:txBody>
      </p:sp>
      <p:grpSp>
        <p:nvGrpSpPr>
          <p:cNvPr id="12" name="Group 11">
            <a:extLst>
              <a:ext uri="{FF2B5EF4-FFF2-40B4-BE49-F238E27FC236}">
                <a16:creationId xmlns:a16="http://schemas.microsoft.com/office/drawing/2014/main" id="{B4969981-279C-B96A-EE54-61A591D27BE9}"/>
              </a:ext>
            </a:extLst>
          </p:cNvPr>
          <p:cNvGrpSpPr/>
          <p:nvPr/>
        </p:nvGrpSpPr>
        <p:grpSpPr>
          <a:xfrm>
            <a:off x="7071622" y="491921"/>
            <a:ext cx="4876800" cy="494429"/>
            <a:chOff x="6677025" y="401521"/>
            <a:chExt cx="4876800" cy="494429"/>
          </a:xfrm>
        </p:grpSpPr>
        <p:sp>
          <p:nvSpPr>
            <p:cNvPr id="13" name="Rectangle: Rounded Corners 12">
              <a:extLst>
                <a:ext uri="{FF2B5EF4-FFF2-40B4-BE49-F238E27FC236}">
                  <a16:creationId xmlns:a16="http://schemas.microsoft.com/office/drawing/2014/main" id="{1D46217A-1DAD-D282-3448-ACC165D87EED}"/>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754AD3D-EB19-5C32-C933-C37EB0F3044F}"/>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Tanvir </a:t>
              </a:r>
              <a:r>
                <a:rPr lang="en-US" dirty="0" err="1">
                  <a:solidFill>
                    <a:schemeClr val="bg1"/>
                  </a:solidFill>
                  <a:latin typeface="Montserrat SemiBold" pitchFamily="2" charset="0"/>
                </a:rPr>
                <a:t>Ahammed</a:t>
              </a:r>
              <a:endParaRPr lang="en-IN" dirty="0">
                <a:solidFill>
                  <a:schemeClr val="bg1"/>
                </a:solidFill>
                <a:latin typeface="Montserrat SemiBold" pitchFamily="2" charset="0"/>
              </a:endParaRPr>
            </a:p>
          </p:txBody>
        </p:sp>
      </p:grpSp>
      <p:pic>
        <p:nvPicPr>
          <p:cNvPr id="7" name="Picture 6">
            <a:extLst>
              <a:ext uri="{FF2B5EF4-FFF2-40B4-BE49-F238E27FC236}">
                <a16:creationId xmlns:a16="http://schemas.microsoft.com/office/drawing/2014/main" id="{9D8B28C2-C898-2E79-7B22-85E66A5A2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1" y="3105927"/>
            <a:ext cx="7202026" cy="3260152"/>
          </a:xfrm>
          <a:prstGeom prst="rect">
            <a:avLst/>
          </a:prstGeom>
        </p:spPr>
      </p:pic>
      <p:pic>
        <p:nvPicPr>
          <p:cNvPr id="4" name="Picture 3">
            <a:extLst>
              <a:ext uri="{FF2B5EF4-FFF2-40B4-BE49-F238E27FC236}">
                <a16:creationId xmlns:a16="http://schemas.microsoft.com/office/drawing/2014/main" id="{1480914B-7F35-F3A3-FFBF-16D643B39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0222" y="3133346"/>
            <a:ext cx="4208557" cy="3170184"/>
          </a:xfrm>
          <a:prstGeom prst="rect">
            <a:avLst/>
          </a:prstGeom>
        </p:spPr>
      </p:pic>
    </p:spTree>
    <p:extLst>
      <p:ext uri="{BB962C8B-B14F-4D97-AF65-F5344CB8AC3E}">
        <p14:creationId xmlns:p14="http://schemas.microsoft.com/office/powerpoint/2010/main" val="92789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3</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id="{9E921EDB-386D-DEE7-2D87-8428D33D767D}"/>
              </a:ext>
            </a:extLst>
          </p:cNvPr>
          <p:cNvSpPr txBox="1"/>
          <p:nvPr/>
        </p:nvSpPr>
        <p:spPr>
          <a:xfrm>
            <a:off x="1032388" y="1278193"/>
            <a:ext cx="8937522" cy="1294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How many times money has been spent against different items of each category </a:t>
            </a:r>
            <a:r>
              <a:rPr lang="en-US" dirty="0">
                <a:solidFill>
                  <a:srgbClr val="00FFCA"/>
                </a:solidFill>
                <a:latin typeface="Open Sans" pitchFamily="2" charset="0"/>
                <a:ea typeface="Open Sans" pitchFamily="2" charset="0"/>
                <a:cs typeface="Open Sans" pitchFamily="2" charset="0"/>
              </a:rPr>
              <a:t>(Pivot Table)</a:t>
            </a:r>
          </a:p>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Filter the data to display the data for Grocery items and Shopping items</a:t>
            </a:r>
          </a:p>
        </p:txBody>
      </p:sp>
      <p:sp>
        <p:nvSpPr>
          <p:cNvPr id="9" name="TextBox 8">
            <a:extLst>
              <a:ext uri="{FF2B5EF4-FFF2-40B4-BE49-F238E27FC236}">
                <a16:creationId xmlns:a16="http://schemas.microsoft.com/office/drawing/2014/main" id="{AEB9AFC3-0836-1CD7-6E3F-ED10FFA9654E}"/>
              </a:ext>
            </a:extLst>
          </p:cNvPr>
          <p:cNvSpPr txBox="1"/>
          <p:nvPr/>
        </p:nvSpPr>
        <p:spPr>
          <a:xfrm>
            <a:off x="1032388" y="2662035"/>
            <a:ext cx="1897625" cy="369332"/>
          </a:xfrm>
          <a:prstGeom prst="rect">
            <a:avLst/>
          </a:prstGeom>
          <a:noFill/>
        </p:spPr>
        <p:txBody>
          <a:bodyPr wrap="square" rtlCol="0">
            <a:spAutoFit/>
          </a:bodyPr>
          <a:lstStyle/>
          <a:p>
            <a:r>
              <a:rPr lang="en-US" dirty="0">
                <a:solidFill>
                  <a:srgbClr val="00FFCA"/>
                </a:solidFill>
                <a:latin typeface="Montserrat SemiBold" pitchFamily="2" charset="0"/>
                <a:ea typeface="Open Sans" pitchFamily="2" charset="0"/>
                <a:cs typeface="Open Sans" pitchFamily="2" charset="0"/>
              </a:rPr>
              <a:t>Solution:</a:t>
            </a:r>
            <a:endParaRPr lang="en-IN" dirty="0">
              <a:solidFill>
                <a:srgbClr val="00FFCA"/>
              </a:solidFill>
              <a:latin typeface="Montserrat SemiBold" pitchFamily="2" charset="0"/>
              <a:ea typeface="Open Sans" pitchFamily="2" charset="0"/>
              <a:cs typeface="Open Sans" pitchFamily="2" charset="0"/>
            </a:endParaRPr>
          </a:p>
        </p:txBody>
      </p:sp>
      <p:pic>
        <p:nvPicPr>
          <p:cNvPr id="5" name="Picture 4">
            <a:extLst>
              <a:ext uri="{FF2B5EF4-FFF2-40B4-BE49-F238E27FC236}">
                <a16:creationId xmlns:a16="http://schemas.microsoft.com/office/drawing/2014/main" id="{60F3F18E-91EE-8345-5C00-8D6A02AB2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72" y="3154008"/>
            <a:ext cx="7070748" cy="3635055"/>
          </a:xfrm>
          <a:prstGeom prst="rect">
            <a:avLst/>
          </a:prstGeom>
        </p:spPr>
      </p:pic>
      <p:pic>
        <p:nvPicPr>
          <p:cNvPr id="7" name="Picture 6">
            <a:extLst>
              <a:ext uri="{FF2B5EF4-FFF2-40B4-BE49-F238E27FC236}">
                <a16:creationId xmlns:a16="http://schemas.microsoft.com/office/drawing/2014/main" id="{A180452E-7639-2D63-B9BD-671B20771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506" y="3161692"/>
            <a:ext cx="3956224" cy="2607511"/>
          </a:xfrm>
          <a:prstGeom prst="rect">
            <a:avLst/>
          </a:prstGeom>
        </p:spPr>
      </p:pic>
      <p:grpSp>
        <p:nvGrpSpPr>
          <p:cNvPr id="11" name="Group 10">
            <a:extLst>
              <a:ext uri="{FF2B5EF4-FFF2-40B4-BE49-F238E27FC236}">
                <a16:creationId xmlns:a16="http://schemas.microsoft.com/office/drawing/2014/main" id="{66C54DA7-2432-A7C4-6932-DCD9C669ED35}"/>
              </a:ext>
            </a:extLst>
          </p:cNvPr>
          <p:cNvGrpSpPr/>
          <p:nvPr/>
        </p:nvGrpSpPr>
        <p:grpSpPr>
          <a:xfrm>
            <a:off x="7071622" y="491921"/>
            <a:ext cx="4876800" cy="494429"/>
            <a:chOff x="6677025" y="401521"/>
            <a:chExt cx="4876800" cy="494429"/>
          </a:xfrm>
        </p:grpSpPr>
        <p:sp>
          <p:nvSpPr>
            <p:cNvPr id="12" name="Rectangle: Rounded Corners 11">
              <a:extLst>
                <a:ext uri="{FF2B5EF4-FFF2-40B4-BE49-F238E27FC236}">
                  <a16:creationId xmlns:a16="http://schemas.microsoft.com/office/drawing/2014/main" id="{AF3B8E48-90E1-2F75-6AEA-39B9A2A97BFD}"/>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C21A4441-A3E2-11D4-607D-6290091679FE}"/>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Ranjan Das</a:t>
              </a:r>
              <a:endParaRPr lang="en-IN" dirty="0">
                <a:solidFill>
                  <a:schemeClr val="bg1"/>
                </a:solidFill>
                <a:latin typeface="Montserrat SemiBold" pitchFamily="2" charset="0"/>
              </a:endParaRPr>
            </a:p>
          </p:txBody>
        </p:sp>
      </p:grpSp>
    </p:spTree>
    <p:extLst>
      <p:ext uri="{BB962C8B-B14F-4D97-AF65-F5344CB8AC3E}">
        <p14:creationId xmlns:p14="http://schemas.microsoft.com/office/powerpoint/2010/main" val="331053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TASK 4</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id="{9E921EDB-386D-DEE7-2D87-8428D33D767D}"/>
              </a:ext>
            </a:extLst>
          </p:cNvPr>
          <p:cNvSpPr txBox="1"/>
          <p:nvPr/>
        </p:nvSpPr>
        <p:spPr>
          <a:xfrm>
            <a:off x="1032388" y="1278193"/>
            <a:ext cx="8937522" cy="1294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What amount is spent on each item of the categories with highest and 2nd highest expense amount </a:t>
            </a:r>
            <a:r>
              <a:rPr lang="en-US" dirty="0">
                <a:solidFill>
                  <a:srgbClr val="00FFCA"/>
                </a:solidFill>
                <a:latin typeface="Open Sans" pitchFamily="2" charset="0"/>
                <a:ea typeface="Open Sans" pitchFamily="2" charset="0"/>
                <a:cs typeface="Open Sans" pitchFamily="2" charset="0"/>
              </a:rPr>
              <a:t>(Pivot Table)</a:t>
            </a:r>
          </a:p>
          <a:p>
            <a:pPr marL="285750" indent="-285750">
              <a:lnSpc>
                <a:spcPct val="150000"/>
              </a:lnSpc>
              <a:buFont typeface="Arial" panose="020B0604020202020204" pitchFamily="34" charset="0"/>
              <a:buChar char="•"/>
            </a:pPr>
            <a:r>
              <a:rPr lang="en-US" dirty="0">
                <a:solidFill>
                  <a:schemeClr val="bg1"/>
                </a:solidFill>
                <a:latin typeface="Open Sans" pitchFamily="2" charset="0"/>
                <a:ea typeface="Open Sans" pitchFamily="2" charset="0"/>
                <a:cs typeface="Open Sans" pitchFamily="2" charset="0"/>
              </a:rPr>
              <a:t>Visually represent the data with data bars </a:t>
            </a:r>
            <a:r>
              <a:rPr lang="en-US" dirty="0">
                <a:solidFill>
                  <a:srgbClr val="00FFCA"/>
                </a:solidFill>
                <a:latin typeface="Open Sans" pitchFamily="2" charset="0"/>
                <a:ea typeface="Open Sans" pitchFamily="2" charset="0"/>
                <a:cs typeface="Open Sans" pitchFamily="2" charset="0"/>
              </a:rPr>
              <a:t>(Conditional formatting)</a:t>
            </a:r>
          </a:p>
        </p:txBody>
      </p:sp>
      <p:sp>
        <p:nvSpPr>
          <p:cNvPr id="9" name="TextBox 8">
            <a:extLst>
              <a:ext uri="{FF2B5EF4-FFF2-40B4-BE49-F238E27FC236}">
                <a16:creationId xmlns:a16="http://schemas.microsoft.com/office/drawing/2014/main" id="{AEB9AFC3-0836-1CD7-6E3F-ED10FFA9654E}"/>
              </a:ext>
            </a:extLst>
          </p:cNvPr>
          <p:cNvSpPr txBox="1"/>
          <p:nvPr/>
        </p:nvSpPr>
        <p:spPr>
          <a:xfrm>
            <a:off x="1032388" y="2662035"/>
            <a:ext cx="1897625" cy="369332"/>
          </a:xfrm>
          <a:prstGeom prst="rect">
            <a:avLst/>
          </a:prstGeom>
          <a:noFill/>
        </p:spPr>
        <p:txBody>
          <a:bodyPr wrap="square" rtlCol="0">
            <a:spAutoFit/>
          </a:bodyPr>
          <a:lstStyle/>
          <a:p>
            <a:r>
              <a:rPr lang="en-US" dirty="0">
                <a:solidFill>
                  <a:srgbClr val="00FFCA"/>
                </a:solidFill>
                <a:latin typeface="Montserrat SemiBold" pitchFamily="2" charset="0"/>
                <a:ea typeface="Open Sans" pitchFamily="2" charset="0"/>
                <a:cs typeface="Open Sans" pitchFamily="2" charset="0"/>
              </a:rPr>
              <a:t>Solution:</a:t>
            </a:r>
            <a:endParaRPr lang="en-IN" dirty="0">
              <a:solidFill>
                <a:srgbClr val="00FFCA"/>
              </a:solidFill>
              <a:latin typeface="Montserrat SemiBold" pitchFamily="2" charset="0"/>
              <a:ea typeface="Open Sans" pitchFamily="2" charset="0"/>
              <a:cs typeface="Open Sans" pitchFamily="2" charset="0"/>
            </a:endParaRPr>
          </a:p>
        </p:txBody>
      </p:sp>
      <p:pic>
        <p:nvPicPr>
          <p:cNvPr id="8" name="Picture 7">
            <a:extLst>
              <a:ext uri="{FF2B5EF4-FFF2-40B4-BE49-F238E27FC236}">
                <a16:creationId xmlns:a16="http://schemas.microsoft.com/office/drawing/2014/main" id="{843DCE31-8489-B615-4CBF-ED1CB47A5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859" y="3120624"/>
            <a:ext cx="7056732" cy="3619814"/>
          </a:xfrm>
          <a:prstGeom prst="rect">
            <a:avLst/>
          </a:prstGeom>
        </p:spPr>
      </p:pic>
      <p:grpSp>
        <p:nvGrpSpPr>
          <p:cNvPr id="10" name="Group 9">
            <a:extLst>
              <a:ext uri="{FF2B5EF4-FFF2-40B4-BE49-F238E27FC236}">
                <a16:creationId xmlns:a16="http://schemas.microsoft.com/office/drawing/2014/main" id="{4D340B5A-BC46-456F-0C04-A777357ED7C4}"/>
              </a:ext>
            </a:extLst>
          </p:cNvPr>
          <p:cNvGrpSpPr/>
          <p:nvPr/>
        </p:nvGrpSpPr>
        <p:grpSpPr>
          <a:xfrm>
            <a:off x="7071622" y="491921"/>
            <a:ext cx="4876800" cy="494429"/>
            <a:chOff x="6677025" y="401521"/>
            <a:chExt cx="4876800" cy="494429"/>
          </a:xfrm>
        </p:grpSpPr>
        <p:sp>
          <p:nvSpPr>
            <p:cNvPr id="11" name="Rectangle: Rounded Corners 10">
              <a:extLst>
                <a:ext uri="{FF2B5EF4-FFF2-40B4-BE49-F238E27FC236}">
                  <a16:creationId xmlns:a16="http://schemas.microsoft.com/office/drawing/2014/main" id="{B5584577-C43A-B244-1C00-058405916F32}"/>
                </a:ext>
              </a:extLst>
            </p:cNvPr>
            <p:cNvSpPr/>
            <p:nvPr/>
          </p:nvSpPr>
          <p:spPr>
            <a:xfrm>
              <a:off x="6677025" y="401521"/>
              <a:ext cx="4657725" cy="494429"/>
            </a:xfrm>
            <a:prstGeom prst="roundRect">
              <a:avLst/>
            </a:prstGeom>
            <a:solidFill>
              <a:schemeClr val="tx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E46E10A-18AD-661D-5AF8-F0F19F1EB040}"/>
                </a:ext>
              </a:extLst>
            </p:cNvPr>
            <p:cNvSpPr txBox="1"/>
            <p:nvPr/>
          </p:nvSpPr>
          <p:spPr>
            <a:xfrm>
              <a:off x="6677025" y="464070"/>
              <a:ext cx="4876800" cy="369332"/>
            </a:xfrm>
            <a:prstGeom prst="rect">
              <a:avLst/>
            </a:prstGeom>
            <a:noFill/>
          </p:spPr>
          <p:txBody>
            <a:bodyPr wrap="square" rtlCol="0">
              <a:spAutoFit/>
            </a:bodyPr>
            <a:lstStyle/>
            <a:p>
              <a:r>
                <a:rPr lang="en-US" dirty="0">
                  <a:solidFill>
                    <a:srgbClr val="14C38E"/>
                  </a:solidFill>
                  <a:latin typeface="Montserrat SemiBold" pitchFamily="2" charset="0"/>
                </a:rPr>
                <a:t>Performed by</a:t>
              </a:r>
              <a:r>
                <a:rPr lang="en-US" dirty="0">
                  <a:solidFill>
                    <a:schemeClr val="bg1"/>
                  </a:solidFill>
                  <a:latin typeface="Montserrat SemiBold" pitchFamily="2" charset="0"/>
                </a:rPr>
                <a:t>: Surajit Gharami</a:t>
              </a:r>
              <a:endParaRPr lang="en-IN" dirty="0">
                <a:solidFill>
                  <a:schemeClr val="bg1"/>
                </a:solidFill>
                <a:latin typeface="Montserrat SemiBold" pitchFamily="2" charset="0"/>
              </a:endParaRPr>
            </a:p>
          </p:txBody>
        </p:sp>
      </p:grpSp>
    </p:spTree>
    <p:extLst>
      <p:ext uri="{BB962C8B-B14F-4D97-AF65-F5344CB8AC3E}">
        <p14:creationId xmlns:p14="http://schemas.microsoft.com/office/powerpoint/2010/main" val="314708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1844"/>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56B4BB6-A587-616A-82B0-2107E14F145E}"/>
              </a:ext>
            </a:extLst>
          </p:cNvPr>
          <p:cNvGrpSpPr/>
          <p:nvPr/>
        </p:nvGrpSpPr>
        <p:grpSpPr>
          <a:xfrm>
            <a:off x="0" y="488073"/>
            <a:ext cx="5120380" cy="700863"/>
            <a:chOff x="0" y="313201"/>
            <a:chExt cx="5120380" cy="700863"/>
          </a:xfrm>
          <a:solidFill>
            <a:srgbClr val="14C38E"/>
          </a:solidFill>
        </p:grpSpPr>
        <p:sp>
          <p:nvSpPr>
            <p:cNvPr id="41" name="Rectangle 40">
              <a:extLst>
                <a:ext uri="{FF2B5EF4-FFF2-40B4-BE49-F238E27FC236}">
                  <a16:creationId xmlns:a16="http://schemas.microsoft.com/office/drawing/2014/main" id="{F12897F7-4C2C-BEBA-9693-4B3D5C7EB0C4}"/>
                </a:ext>
              </a:extLst>
            </p:cNvPr>
            <p:cNvSpPr/>
            <p:nvPr/>
          </p:nvSpPr>
          <p:spPr>
            <a:xfrm>
              <a:off x="0" y="313201"/>
              <a:ext cx="4400550" cy="7008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SemiBold" pitchFamily="2" charset="0"/>
                  <a:cs typeface="Poppins Black" panose="00000A00000000000000" pitchFamily="2" charset="0"/>
                </a:rPr>
                <a:t>FINDINGS</a:t>
              </a:r>
              <a:endParaRPr lang="en-IN" sz="2800" dirty="0">
                <a:latin typeface="Montserrat SemiBold" pitchFamily="2" charset="0"/>
                <a:cs typeface="Poppins Black" panose="00000A00000000000000" pitchFamily="2" charset="0"/>
              </a:endParaRPr>
            </a:p>
          </p:txBody>
        </p:sp>
        <p:sp>
          <p:nvSpPr>
            <p:cNvPr id="42" name="Isosceles Triangle 41">
              <a:extLst>
                <a:ext uri="{FF2B5EF4-FFF2-40B4-BE49-F238E27FC236}">
                  <a16:creationId xmlns:a16="http://schemas.microsoft.com/office/drawing/2014/main" id="{C13F874A-52BF-EA85-CBA6-96CC14F1A1A1}"/>
                </a:ext>
              </a:extLst>
            </p:cNvPr>
            <p:cNvSpPr/>
            <p:nvPr/>
          </p:nvSpPr>
          <p:spPr>
            <a:xfrm rot="5400000">
              <a:off x="4410034" y="303718"/>
              <a:ext cx="700862" cy="719830"/>
            </a:xfrm>
            <a:prstGeom prst="triangle">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9E3E68E1-CFDB-4A53-5087-07E51E59216C}"/>
              </a:ext>
            </a:extLst>
          </p:cNvPr>
          <p:cNvSpPr txBox="1"/>
          <p:nvPr/>
        </p:nvSpPr>
        <p:spPr>
          <a:xfrm>
            <a:off x="790575" y="1382286"/>
            <a:ext cx="10610850" cy="5170646"/>
          </a:xfrm>
          <a:prstGeom prst="rect">
            <a:avLst/>
          </a:prstGeom>
          <a:noFill/>
        </p:spPr>
        <p:txBody>
          <a:bodyPr wrap="square" rtlCol="0">
            <a:spAutoFit/>
          </a:bodyPr>
          <a:lstStyle/>
          <a:p>
            <a:pPr>
              <a:lnSpc>
                <a:spcPct val="200000"/>
              </a:lnSpc>
            </a:pPr>
            <a:r>
              <a:rPr lang="en-US" sz="2000" dirty="0">
                <a:solidFill>
                  <a:schemeClr val="bg1"/>
                </a:solidFill>
                <a:latin typeface="Open Sans" pitchFamily="2" charset="0"/>
                <a:ea typeface="Open Sans" pitchFamily="2" charset="0"/>
                <a:cs typeface="Open Sans" pitchFamily="2" charset="0"/>
              </a:rPr>
              <a:t>The category with the highest expense amount: </a:t>
            </a:r>
            <a:r>
              <a:rPr lang="en-US" sz="2000" dirty="0">
                <a:solidFill>
                  <a:srgbClr val="00FFCA"/>
                </a:solidFill>
                <a:latin typeface="Open Sans" pitchFamily="2" charset="0"/>
                <a:ea typeface="Open Sans" pitchFamily="2" charset="0"/>
                <a:cs typeface="Open Sans" pitchFamily="2" charset="0"/>
              </a:rPr>
              <a:t>Grocery</a:t>
            </a:r>
          </a:p>
          <a:p>
            <a:pPr>
              <a:lnSpc>
                <a:spcPct val="200000"/>
              </a:lnSpc>
            </a:pPr>
            <a:r>
              <a:rPr lang="en-US" sz="2000" dirty="0">
                <a:solidFill>
                  <a:schemeClr val="bg1"/>
                </a:solidFill>
                <a:latin typeface="Open Sans" pitchFamily="2" charset="0"/>
                <a:ea typeface="Open Sans" pitchFamily="2" charset="0"/>
                <a:cs typeface="Open Sans" pitchFamily="2" charset="0"/>
              </a:rPr>
              <a:t>Total expense amount against entertainment and shopping:</a:t>
            </a:r>
          </a:p>
          <a:p>
            <a:pPr>
              <a:lnSpc>
                <a:spcPct val="200000"/>
              </a:lnSpc>
            </a:pPr>
            <a:r>
              <a:rPr lang="en-US" sz="2000" dirty="0">
                <a:solidFill>
                  <a:schemeClr val="bg1"/>
                </a:solidFill>
                <a:latin typeface="Open Sans" pitchFamily="2" charset="0"/>
                <a:ea typeface="Open Sans" pitchFamily="2" charset="0"/>
                <a:cs typeface="Open Sans" pitchFamily="2" charset="0"/>
              </a:rPr>
              <a:t>	Entertainment: </a:t>
            </a:r>
            <a:r>
              <a:rPr lang="en-US" sz="2000" dirty="0">
                <a:solidFill>
                  <a:srgbClr val="00FFCA"/>
                </a:solidFill>
                <a:latin typeface="Open Sans" pitchFamily="2" charset="0"/>
                <a:ea typeface="Open Sans" pitchFamily="2" charset="0"/>
                <a:cs typeface="Open Sans" pitchFamily="2" charset="0"/>
              </a:rPr>
              <a:t>Rs. 1000</a:t>
            </a:r>
          </a:p>
          <a:p>
            <a:pPr>
              <a:lnSpc>
                <a:spcPct val="200000"/>
              </a:lnSpc>
            </a:pPr>
            <a:r>
              <a:rPr lang="en-US" sz="2000" dirty="0">
                <a:solidFill>
                  <a:schemeClr val="bg1"/>
                </a:solidFill>
                <a:latin typeface="Open Sans" pitchFamily="2" charset="0"/>
                <a:ea typeface="Open Sans" pitchFamily="2" charset="0"/>
                <a:cs typeface="Open Sans" pitchFamily="2" charset="0"/>
              </a:rPr>
              <a:t>	Shopping: </a:t>
            </a:r>
            <a:r>
              <a:rPr lang="en-US" sz="2000" dirty="0">
                <a:solidFill>
                  <a:srgbClr val="00FFCA"/>
                </a:solidFill>
                <a:latin typeface="Open Sans" pitchFamily="2" charset="0"/>
                <a:ea typeface="Open Sans" pitchFamily="2" charset="0"/>
                <a:cs typeface="Open Sans" pitchFamily="2" charset="0"/>
              </a:rPr>
              <a:t>Rs. 3500</a:t>
            </a:r>
          </a:p>
          <a:p>
            <a:pPr>
              <a:lnSpc>
                <a:spcPct val="200000"/>
              </a:lnSpc>
            </a:pPr>
            <a:r>
              <a:rPr lang="en-US" sz="2000" dirty="0">
                <a:solidFill>
                  <a:schemeClr val="bg1"/>
                </a:solidFill>
                <a:latin typeface="Open Sans" pitchFamily="2" charset="0"/>
                <a:ea typeface="Open Sans" pitchFamily="2" charset="0"/>
                <a:cs typeface="Open Sans" pitchFamily="2" charset="0"/>
              </a:rPr>
              <a:t>Number of times Nitin has ordered food online and the amount spent for it: </a:t>
            </a:r>
            <a:r>
              <a:rPr lang="en-US" sz="2000" dirty="0">
                <a:solidFill>
                  <a:srgbClr val="00FFCA"/>
                </a:solidFill>
                <a:latin typeface="Open Sans" pitchFamily="2" charset="0"/>
                <a:ea typeface="Open Sans" pitchFamily="2" charset="0"/>
                <a:cs typeface="Open Sans" pitchFamily="2" charset="0"/>
              </a:rPr>
              <a:t>4  &amp; Rs. 600</a:t>
            </a:r>
            <a:endParaRPr lang="en-US" sz="2000" dirty="0">
              <a:solidFill>
                <a:schemeClr val="bg1"/>
              </a:solidFill>
              <a:latin typeface="Open Sans" pitchFamily="2" charset="0"/>
              <a:ea typeface="Open Sans" pitchFamily="2" charset="0"/>
              <a:cs typeface="Open Sans" pitchFamily="2" charset="0"/>
            </a:endParaRPr>
          </a:p>
          <a:p>
            <a:pPr>
              <a:lnSpc>
                <a:spcPct val="200000"/>
              </a:lnSpc>
            </a:pPr>
            <a:r>
              <a:rPr lang="en-US" sz="2000" dirty="0">
                <a:solidFill>
                  <a:schemeClr val="bg1"/>
                </a:solidFill>
                <a:latin typeface="Open Sans" pitchFamily="2" charset="0"/>
                <a:ea typeface="Open Sans" pitchFamily="2" charset="0"/>
                <a:cs typeface="Open Sans" pitchFamily="2" charset="0"/>
              </a:rPr>
              <a:t>Number of times Nitin has watched a movie: </a:t>
            </a:r>
            <a:r>
              <a:rPr lang="en-US" sz="2000" dirty="0">
                <a:solidFill>
                  <a:srgbClr val="00FFCA"/>
                </a:solidFill>
                <a:latin typeface="Open Sans" pitchFamily="2" charset="0"/>
                <a:ea typeface="Open Sans" pitchFamily="2" charset="0"/>
                <a:cs typeface="Open Sans" pitchFamily="2" charset="0"/>
              </a:rPr>
              <a:t>4 </a:t>
            </a:r>
            <a:r>
              <a:rPr lang="en-US" sz="2000" dirty="0">
                <a:solidFill>
                  <a:schemeClr val="bg1"/>
                </a:solidFill>
                <a:latin typeface="Open Sans" pitchFamily="2" charset="0"/>
                <a:ea typeface="Open Sans" pitchFamily="2" charset="0"/>
                <a:cs typeface="Open Sans" pitchFamily="2" charset="0"/>
              </a:rPr>
              <a:t> </a:t>
            </a:r>
          </a:p>
          <a:p>
            <a:pPr>
              <a:lnSpc>
                <a:spcPct val="200000"/>
              </a:lnSpc>
            </a:pPr>
            <a:r>
              <a:rPr lang="en-US" sz="2000" dirty="0">
                <a:solidFill>
                  <a:schemeClr val="bg1"/>
                </a:solidFill>
                <a:latin typeface="Open Sans" pitchFamily="2" charset="0"/>
                <a:ea typeface="Open Sans" pitchFamily="2" charset="0"/>
                <a:cs typeface="Open Sans" pitchFamily="2" charset="0"/>
              </a:rPr>
              <a:t>The less essential category that Nitin may remove to increase his savings: </a:t>
            </a:r>
            <a:r>
              <a:rPr lang="en-US" sz="2000" dirty="0">
                <a:solidFill>
                  <a:srgbClr val="00FFCA"/>
                </a:solidFill>
                <a:latin typeface="Open Sans" pitchFamily="2" charset="0"/>
                <a:ea typeface="Open Sans" pitchFamily="2" charset="0"/>
                <a:cs typeface="Open Sans" pitchFamily="2" charset="0"/>
              </a:rPr>
              <a:t>Movie</a:t>
            </a:r>
          </a:p>
          <a:p>
            <a:pPr>
              <a:lnSpc>
                <a:spcPct val="150000"/>
              </a:lnSpc>
            </a:pPr>
            <a:endParaRPr lang="en-US" sz="2000" dirty="0">
              <a:solidFill>
                <a:srgbClr val="00FFCA"/>
              </a:solidFill>
              <a:latin typeface="Open Sans" pitchFamily="2" charset="0"/>
              <a:ea typeface="Open Sans" pitchFamily="2" charset="0"/>
              <a:cs typeface="Open Sans" pitchFamily="2" charset="0"/>
            </a:endParaRPr>
          </a:p>
          <a:p>
            <a:endParaRPr lang="en-US" sz="2000" dirty="0">
              <a:solidFill>
                <a:srgbClr val="00FFCA"/>
              </a:solidFill>
              <a:latin typeface="Open Sans" pitchFamily="2" charset="0"/>
              <a:ea typeface="Open Sans" pitchFamily="2" charset="0"/>
              <a:cs typeface="Open Sans" pitchFamily="2" charset="0"/>
            </a:endParaRPr>
          </a:p>
        </p:txBody>
      </p:sp>
      <p:sp>
        <p:nvSpPr>
          <p:cNvPr id="6" name="Oval 5">
            <a:extLst>
              <a:ext uri="{FF2B5EF4-FFF2-40B4-BE49-F238E27FC236}">
                <a16:creationId xmlns:a16="http://schemas.microsoft.com/office/drawing/2014/main" id="{5493C979-0C18-27F5-7551-BE3E3074D585}"/>
              </a:ext>
            </a:extLst>
          </p:cNvPr>
          <p:cNvSpPr/>
          <p:nvPr/>
        </p:nvSpPr>
        <p:spPr>
          <a:xfrm>
            <a:off x="442218" y="1574810"/>
            <a:ext cx="348355" cy="375486"/>
          </a:xfrm>
          <a:prstGeom prst="ellipse">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C1844"/>
                </a:solidFill>
                <a:latin typeface="Montserrat Black" pitchFamily="2" charset="0"/>
              </a:rPr>
              <a:t>1</a:t>
            </a:r>
            <a:endParaRPr lang="en-IN" dirty="0">
              <a:solidFill>
                <a:srgbClr val="0C1844"/>
              </a:solidFill>
              <a:latin typeface="Montserrat Black" pitchFamily="2" charset="0"/>
            </a:endParaRPr>
          </a:p>
        </p:txBody>
      </p:sp>
      <p:sp>
        <p:nvSpPr>
          <p:cNvPr id="7" name="Oval 6">
            <a:extLst>
              <a:ext uri="{FF2B5EF4-FFF2-40B4-BE49-F238E27FC236}">
                <a16:creationId xmlns:a16="http://schemas.microsoft.com/office/drawing/2014/main" id="{44053251-CEF8-B273-63DD-830D7AC25052}"/>
              </a:ext>
            </a:extLst>
          </p:cNvPr>
          <p:cNvSpPr/>
          <p:nvPr/>
        </p:nvSpPr>
        <p:spPr>
          <a:xfrm>
            <a:off x="442220" y="2208882"/>
            <a:ext cx="348355" cy="375486"/>
          </a:xfrm>
          <a:prstGeom prst="ellipse">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C1844"/>
                </a:solidFill>
                <a:latin typeface="Montserrat Black" pitchFamily="2" charset="0"/>
              </a:rPr>
              <a:t>2</a:t>
            </a:r>
            <a:endParaRPr lang="en-IN" dirty="0">
              <a:solidFill>
                <a:srgbClr val="0C1844"/>
              </a:solidFill>
              <a:latin typeface="Montserrat Black" pitchFamily="2" charset="0"/>
            </a:endParaRPr>
          </a:p>
        </p:txBody>
      </p:sp>
      <p:sp>
        <p:nvSpPr>
          <p:cNvPr id="8" name="Oval 7">
            <a:extLst>
              <a:ext uri="{FF2B5EF4-FFF2-40B4-BE49-F238E27FC236}">
                <a16:creationId xmlns:a16="http://schemas.microsoft.com/office/drawing/2014/main" id="{54346A28-793E-5814-6A18-FBAA782949A4}"/>
              </a:ext>
            </a:extLst>
          </p:cNvPr>
          <p:cNvSpPr/>
          <p:nvPr/>
        </p:nvSpPr>
        <p:spPr>
          <a:xfrm>
            <a:off x="442220" y="4085890"/>
            <a:ext cx="348355" cy="375486"/>
          </a:xfrm>
          <a:prstGeom prst="ellipse">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C1844"/>
                </a:solidFill>
                <a:latin typeface="Montserrat Black" pitchFamily="2" charset="0"/>
              </a:rPr>
              <a:t>3</a:t>
            </a:r>
            <a:endParaRPr lang="en-IN" dirty="0">
              <a:solidFill>
                <a:srgbClr val="0C1844"/>
              </a:solidFill>
              <a:latin typeface="Montserrat Black" pitchFamily="2" charset="0"/>
            </a:endParaRPr>
          </a:p>
        </p:txBody>
      </p:sp>
      <p:sp>
        <p:nvSpPr>
          <p:cNvPr id="10" name="Oval 9">
            <a:extLst>
              <a:ext uri="{FF2B5EF4-FFF2-40B4-BE49-F238E27FC236}">
                <a16:creationId xmlns:a16="http://schemas.microsoft.com/office/drawing/2014/main" id="{E171BFAE-E7CC-1CCE-F125-CD3C9B82D728}"/>
              </a:ext>
            </a:extLst>
          </p:cNvPr>
          <p:cNvSpPr/>
          <p:nvPr/>
        </p:nvSpPr>
        <p:spPr>
          <a:xfrm>
            <a:off x="442219" y="4654726"/>
            <a:ext cx="348355" cy="375486"/>
          </a:xfrm>
          <a:prstGeom prst="ellipse">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C1844"/>
                </a:solidFill>
                <a:latin typeface="Montserrat Black" pitchFamily="2" charset="0"/>
              </a:rPr>
              <a:t>4</a:t>
            </a:r>
            <a:endParaRPr lang="en-IN" dirty="0">
              <a:solidFill>
                <a:srgbClr val="0C1844"/>
              </a:solidFill>
              <a:latin typeface="Montserrat Black" pitchFamily="2" charset="0"/>
            </a:endParaRPr>
          </a:p>
        </p:txBody>
      </p:sp>
      <p:sp>
        <p:nvSpPr>
          <p:cNvPr id="11" name="Oval 10">
            <a:extLst>
              <a:ext uri="{FF2B5EF4-FFF2-40B4-BE49-F238E27FC236}">
                <a16:creationId xmlns:a16="http://schemas.microsoft.com/office/drawing/2014/main" id="{2FBB9B3F-11A9-1567-0106-6677D868D1BF}"/>
              </a:ext>
            </a:extLst>
          </p:cNvPr>
          <p:cNvSpPr/>
          <p:nvPr/>
        </p:nvSpPr>
        <p:spPr>
          <a:xfrm>
            <a:off x="442218" y="5240997"/>
            <a:ext cx="348355" cy="375486"/>
          </a:xfrm>
          <a:prstGeom prst="ellipse">
            <a:avLst/>
          </a:prstGeom>
          <a:solidFill>
            <a:srgbClr val="14C3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C1844"/>
                </a:solidFill>
                <a:latin typeface="Montserrat Black" pitchFamily="2" charset="0"/>
              </a:rPr>
              <a:t>5</a:t>
            </a:r>
            <a:endParaRPr lang="en-IN" dirty="0">
              <a:solidFill>
                <a:srgbClr val="0C1844"/>
              </a:solidFill>
              <a:latin typeface="Montserrat Black" pitchFamily="2" charset="0"/>
            </a:endParaRPr>
          </a:p>
        </p:txBody>
      </p:sp>
    </p:spTree>
    <p:extLst>
      <p:ext uri="{BB962C8B-B14F-4D97-AF65-F5344CB8AC3E}">
        <p14:creationId xmlns:p14="http://schemas.microsoft.com/office/powerpoint/2010/main" val="2957326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883</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Open Sans</vt:lpstr>
      <vt:lpstr>Poppins Black</vt:lpstr>
      <vt:lpstr>Calibri Light</vt:lpstr>
      <vt:lpstr>Montserrat SemiBold</vt:lpstr>
      <vt:lpstr>Montserrat Black</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Surajit Gharami</dc:creator>
  <cp:lastModifiedBy>Surajit Gharami</cp:lastModifiedBy>
  <cp:revision>6</cp:revision>
  <dcterms:created xsi:type="dcterms:W3CDTF">2024-06-23T14:08:45Z</dcterms:created>
  <dcterms:modified xsi:type="dcterms:W3CDTF">2024-07-19T19:10:20Z</dcterms:modified>
</cp:coreProperties>
</file>