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844"/>
    <a:srgbClr val="14C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B060-7875-AFA6-876F-A1A37DB7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64613-30F0-41D0-4B68-2CBFE4DF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17E1-904E-8437-64A0-F9DA0CD0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016A-B817-63C6-210A-FAA08D90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055B-E5C3-E5D9-43AF-1BFBE50D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2522-742C-4ED3-87C6-D1172CDA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8B2D4-6C72-D70E-2038-F1615B91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60F7-DDE8-C973-F3D8-2A60DFB3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348-7603-FF9F-59AB-ADC5D4A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17E5-C5E7-D1D9-BD5B-502FA4B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4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EC156-5921-2B4B-4C4F-3E68479FE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3D71A-5B4B-FACB-0CE1-A0BE70DB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D445-2A7A-19F3-A2A9-F6F194CE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8CA1-A9DE-FD95-61DB-123F63D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720-14FA-BF7B-E3A6-A0D834C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D75-FD10-B9FE-AD09-9A8259E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115-9724-1DF0-72A5-279107DC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BB05-5ED0-FAEA-5139-0486C69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42FA-191D-2524-0E0A-A0B1AABC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9ECF-48FF-DE2A-E6AB-821C15A4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3861-270C-9E9D-391E-F9548ED5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B87E-91EC-0C84-7881-51F776BA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635D-3E4D-1B54-49CA-C546D3A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E04B-0864-51AF-B7BF-EB976B35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D3EE-5893-F7E0-4406-B7DACDF1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AD74-315B-45A3-6808-8231B84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D6C2-A23D-1FD0-2E79-5E39B1663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9B185-F3F6-73AE-1929-03A0985F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F6F2-6FB2-54E8-2864-359829D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709B-4CAB-BEC9-108A-676B0ABF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F64E-B43F-3B62-7F0F-A212064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1734-BE17-DEA8-7969-7AD65E74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3065-8753-FA39-1A0E-0FCAC4E8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6598-E95B-19D4-A04C-FBD98ABC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238D7-3F89-BD08-51BF-AF8680B81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B4C19-9C25-DD3B-DEAE-752242436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3E7B7-1929-14D5-F81B-11312C18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F3AD-6BB6-801F-8DF8-AA7357DC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D0AB0-606D-3552-498C-0346E77D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90F0-2D1E-E7C6-239F-B48DAF1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E8862-83FD-0723-B307-F9E91C7C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EBC5-06DE-2BA4-C774-15488F88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AD10-A9D4-01F7-7E19-F5A1541E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5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AC9AD-65FB-C449-996C-5B00753D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3888B-2620-B039-A028-2678636F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20D9-245C-48FE-CE84-59B73F0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0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EF99-0CAF-37FC-1DD6-28DF547C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43BA-044F-B414-64D2-5933D965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8A10-353D-DE12-DC7E-59F7D371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4C77-CF6A-C1E6-B6F5-424B99EF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A357-57D9-523C-29AB-82509EE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28E4-058F-FA5F-6474-077EF4E6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17A7-2DE8-F59F-66B3-67128B66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3D09-2630-0C9B-6684-B02C4D63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C447-66EA-E8BF-D4C7-C5950BB7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95B1-1B58-4D82-A6B9-ADCA092F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3528-91B7-7D28-C756-015C0E69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4FAF-6A3E-2EA2-6B81-2162261E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9D6A1-4013-658A-6304-9BE9A018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5C58-B124-0754-5938-CA70A225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9A8D-B4AB-550D-700B-D6C005DE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DE4A-E404-434E-ACE8-1E7936CF10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A7A-D549-7863-1675-58D78EE8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26C8-CCE4-7B67-D124-5B06E499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5B12-8374-459B-AE49-48E7E7F08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03027A-B4C8-1D2A-FE34-B0E9467E611D}"/>
              </a:ext>
            </a:extLst>
          </p:cNvPr>
          <p:cNvGrpSpPr/>
          <p:nvPr/>
        </p:nvGrpSpPr>
        <p:grpSpPr>
          <a:xfrm>
            <a:off x="3124200" y="2759117"/>
            <a:ext cx="5943600" cy="1339766"/>
            <a:chOff x="3705225" y="2759117"/>
            <a:chExt cx="5943600" cy="13397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718D85-8FFD-6C59-9F57-2BDF26832790}"/>
                </a:ext>
              </a:extLst>
            </p:cNvPr>
            <p:cNvSpPr/>
            <p:nvPr/>
          </p:nvSpPr>
          <p:spPr>
            <a:xfrm>
              <a:off x="3705225" y="2759117"/>
              <a:ext cx="2543175" cy="133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6AAB8-0027-B81C-E85D-B77D62F7A597}"/>
                </a:ext>
              </a:extLst>
            </p:cNvPr>
            <p:cNvSpPr/>
            <p:nvPr/>
          </p:nvSpPr>
          <p:spPr>
            <a:xfrm>
              <a:off x="6248401" y="2759117"/>
              <a:ext cx="3152774" cy="1339766"/>
            </a:xfrm>
            <a:prstGeom prst="rect">
              <a:avLst/>
            </a:prstGeom>
            <a:solidFill>
              <a:srgbClr val="14C3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D08009-7C9B-B059-4BDD-ED014E80CCFF}"/>
                </a:ext>
              </a:extLst>
            </p:cNvPr>
            <p:cNvSpPr txBox="1"/>
            <p:nvPr/>
          </p:nvSpPr>
          <p:spPr>
            <a:xfrm>
              <a:off x="3829050" y="2921169"/>
              <a:ext cx="58197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14C38E"/>
                  </a:solidFill>
                  <a:latin typeface="Montserrat Black" pitchFamily="2" charset="0"/>
                </a:rPr>
                <a:t>CASE</a:t>
              </a:r>
              <a:r>
                <a:rPr lang="en-US" sz="6000" dirty="0">
                  <a:latin typeface="Montserrat Black" pitchFamily="2" charset="0"/>
                </a:rPr>
                <a:t> </a:t>
              </a:r>
              <a:r>
                <a:rPr lang="en-US" sz="6000" dirty="0">
                  <a:solidFill>
                    <a:schemeClr val="bg1"/>
                  </a:solidFill>
                  <a:latin typeface="Montserrat Black" pitchFamily="2" charset="0"/>
                </a:rPr>
                <a:t>STUDY</a:t>
              </a:r>
              <a:endParaRPr lang="en-IN" sz="6000" dirty="0">
                <a:solidFill>
                  <a:schemeClr val="bg1"/>
                </a:solidFill>
                <a:latin typeface="Montserrat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14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Effectiveness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88E851-6147-E59B-027A-A846E9DBE021}"/>
              </a:ext>
            </a:extLst>
          </p:cNvPr>
          <p:cNvGrpSpPr/>
          <p:nvPr/>
        </p:nvGrpSpPr>
        <p:grpSpPr>
          <a:xfrm>
            <a:off x="364077" y="1170083"/>
            <a:ext cx="11304582" cy="1380331"/>
            <a:chOff x="364077" y="1170083"/>
            <a:chExt cx="11304582" cy="1380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66DAF-2275-48B2-0D53-6AB7A5797A18}"/>
                </a:ext>
              </a:extLst>
            </p:cNvPr>
            <p:cNvSpPr txBox="1"/>
            <p:nvPr/>
          </p:nvSpPr>
          <p:spPr>
            <a:xfrm>
              <a:off x="410219" y="1170083"/>
              <a:ext cx="8937522" cy="87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Did the average TPT come down from the earlier TPT as your supervisor had indicated?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7F070D-F251-B5FA-1D86-9009D0F6FC3A}"/>
                </a:ext>
              </a:extLst>
            </p:cNvPr>
            <p:cNvSpPr txBox="1"/>
            <p:nvPr/>
          </p:nvSpPr>
          <p:spPr>
            <a:xfrm>
              <a:off x="364077" y="2181082"/>
              <a:ext cx="189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CA"/>
                  </a:solidFill>
                  <a:latin typeface="Montserrat SemiBold" pitchFamily="2" charset="0"/>
                  <a:ea typeface="Open Sans" pitchFamily="2" charset="0"/>
                  <a:cs typeface="Open Sans" pitchFamily="2" charset="0"/>
                </a:rPr>
                <a:t>Solution:</a:t>
              </a:r>
              <a:endParaRPr lang="en-IN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2A3A35-B6E7-A247-7DC3-800F99CD15FB}"/>
                </a:ext>
              </a:extLst>
            </p:cNvPr>
            <p:cNvSpPr txBox="1"/>
            <p:nvPr/>
          </p:nvSpPr>
          <p:spPr>
            <a:xfrm>
              <a:off x="1626276" y="2181082"/>
              <a:ext cx="10042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Yes, the average TPT come down from the earlier TPT as our supervisor had indicated.</a:t>
              </a:r>
              <a:endParaRPr lang="en-IN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71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63F5-3033-BE23-8283-2BECB8425C91}"/>
              </a:ext>
            </a:extLst>
          </p:cNvPr>
          <p:cNvSpPr txBox="1"/>
          <p:nvPr/>
        </p:nvSpPr>
        <p:spPr>
          <a:xfrm>
            <a:off x="1814513" y="2736503"/>
            <a:ext cx="8562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800" dirty="0">
              <a:solidFill>
                <a:srgbClr val="14C38E"/>
              </a:solidFill>
              <a:latin typeface="Montserrat Black" pitchFamily="2" charset="0"/>
              <a:cs typeface="Poppins Black" panose="00000A00000000000000" pitchFamily="2" charset="0"/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Montserrat Black" pitchFamily="2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PERFORMED BY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242C94-C9FC-4C6E-CB0B-C4A51010614D}"/>
              </a:ext>
            </a:extLst>
          </p:cNvPr>
          <p:cNvSpPr txBox="1"/>
          <p:nvPr/>
        </p:nvSpPr>
        <p:spPr>
          <a:xfrm>
            <a:off x="2880851" y="2907736"/>
            <a:ext cx="6430299" cy="104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Surajit Gharami </a:t>
            </a:r>
            <a:r>
              <a:rPr lang="en-US" sz="3600" dirty="0">
                <a:solidFill>
                  <a:srgbClr val="00FFC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(AF0406773)</a:t>
            </a:r>
            <a:endParaRPr lang="en-IN" sz="3600" dirty="0">
              <a:solidFill>
                <a:srgbClr val="00FFC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63F5-3033-BE23-8283-2BECB8425C91}"/>
              </a:ext>
            </a:extLst>
          </p:cNvPr>
          <p:cNvSpPr txBox="1"/>
          <p:nvPr/>
        </p:nvSpPr>
        <p:spPr>
          <a:xfrm>
            <a:off x="2143125" y="2019300"/>
            <a:ext cx="85629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14C38E"/>
                </a:solidFill>
                <a:latin typeface="Montserrat Black" pitchFamily="2" charset="0"/>
                <a:cs typeface="Poppins Black" panose="00000A00000000000000" pitchFamily="2" charset="0"/>
              </a:rPr>
              <a:t># 1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Montserrat Black" pitchFamily="2" charset="0"/>
              </a:rPr>
              <a:t>End day report</a:t>
            </a:r>
            <a:endParaRPr lang="en-IN" sz="7200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9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Anomalies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866DAF-2275-48B2-0D53-6AB7A5797A18}"/>
              </a:ext>
            </a:extLst>
          </p:cNvPr>
          <p:cNvSpPr txBox="1"/>
          <p:nvPr/>
        </p:nvSpPr>
        <p:spPr>
          <a:xfrm>
            <a:off x="485633" y="1170083"/>
            <a:ext cx="893752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Did anyone take more time on Day 15 than Day 14?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F070D-F251-B5FA-1D86-9009D0F6FC3A}"/>
              </a:ext>
            </a:extLst>
          </p:cNvPr>
          <p:cNvSpPr txBox="1"/>
          <p:nvPr/>
        </p:nvSpPr>
        <p:spPr>
          <a:xfrm>
            <a:off x="410219" y="1765647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B94642-35D5-F250-9B03-AE98F595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3" y="2331615"/>
            <a:ext cx="5610367" cy="3824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BA664-03FD-D7C2-8872-34F435EC5F07}"/>
              </a:ext>
            </a:extLst>
          </p:cNvPr>
          <p:cNvSpPr txBox="1"/>
          <p:nvPr/>
        </p:nvSpPr>
        <p:spPr>
          <a:xfrm>
            <a:off x="6561056" y="2331615"/>
            <a:ext cx="5241303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Only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Dhruti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Mange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 and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Arohi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take more time on Day 15 than Day 14.</a:t>
            </a:r>
            <a:endParaRPr lang="en-IN" dirty="0">
              <a:solidFill>
                <a:schemeClr val="bg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EEA1FA-496B-287E-217C-2DE9B3504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7" y="3429000"/>
            <a:ext cx="2880610" cy="708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997393-3833-021A-B129-9F6AF97F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7" y="4243659"/>
            <a:ext cx="2880610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9C05C7-CC16-C3EC-8479-CCC54A48A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7" y="5035456"/>
            <a:ext cx="2880610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Anomalies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866DAF-2275-48B2-0D53-6AB7A5797A18}"/>
              </a:ext>
            </a:extLst>
          </p:cNvPr>
          <p:cNvSpPr txBox="1"/>
          <p:nvPr/>
        </p:nvSpPr>
        <p:spPr>
          <a:xfrm>
            <a:off x="485633" y="1170083"/>
            <a:ext cx="893752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Did anyone take longer because they were focusing too much on the quality?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F070D-F251-B5FA-1D86-9009D0F6FC3A}"/>
              </a:ext>
            </a:extLst>
          </p:cNvPr>
          <p:cNvSpPr txBox="1"/>
          <p:nvPr/>
        </p:nvSpPr>
        <p:spPr>
          <a:xfrm>
            <a:off x="410219" y="1765647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C5D18-13F0-E274-74DB-15C50697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3" y="2430932"/>
            <a:ext cx="6333341" cy="3536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FE7EC-58EC-867B-8F9B-B85D4055093D}"/>
              </a:ext>
            </a:extLst>
          </p:cNvPr>
          <p:cNvSpPr txBox="1"/>
          <p:nvPr/>
        </p:nvSpPr>
        <p:spPr>
          <a:xfrm>
            <a:off x="7033460" y="2430932"/>
            <a:ext cx="477939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Only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Arohi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and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Mange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.</a:t>
            </a:r>
            <a:endParaRPr lang="en-IN" dirty="0">
              <a:solidFill>
                <a:schemeClr val="bg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83A51-660F-B42B-A6A1-5F8CEA438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43" y="4345240"/>
            <a:ext cx="2941574" cy="1211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6D7273-1E39-A8F9-C6C5-A279FE54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42" y="3040710"/>
            <a:ext cx="294157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1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Anomalies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866DAF-2275-48B2-0D53-6AB7A5797A18}"/>
              </a:ext>
            </a:extLst>
          </p:cNvPr>
          <p:cNvSpPr txBox="1"/>
          <p:nvPr/>
        </p:nvSpPr>
        <p:spPr>
          <a:xfrm>
            <a:off x="485633" y="1170083"/>
            <a:ext cx="893752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many have shown improvement in terms of TPT on Day 15 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F070D-F251-B5FA-1D86-9009D0F6FC3A}"/>
              </a:ext>
            </a:extLst>
          </p:cNvPr>
          <p:cNvSpPr txBox="1"/>
          <p:nvPr/>
        </p:nvSpPr>
        <p:spPr>
          <a:xfrm>
            <a:off x="410219" y="1765647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FE7EC-58EC-867B-8F9B-B85D4055093D}"/>
              </a:ext>
            </a:extLst>
          </p:cNvPr>
          <p:cNvSpPr txBox="1"/>
          <p:nvPr/>
        </p:nvSpPr>
        <p:spPr>
          <a:xfrm>
            <a:off x="7033460" y="2430932"/>
            <a:ext cx="477939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Everyone shown improvement except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Mange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Arohi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Dhruti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 and </a:t>
            </a: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Anushka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.</a:t>
            </a:r>
            <a:endParaRPr lang="en-IN" dirty="0">
              <a:solidFill>
                <a:schemeClr val="bg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AD3B5-8585-33DE-5172-7F1D686A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3" y="2430932"/>
            <a:ext cx="6130166" cy="34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Anomalies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866DAF-2275-48B2-0D53-6AB7A5797A18}"/>
              </a:ext>
            </a:extLst>
          </p:cNvPr>
          <p:cNvSpPr txBox="1"/>
          <p:nvPr/>
        </p:nvSpPr>
        <p:spPr>
          <a:xfrm>
            <a:off x="485633" y="1170083"/>
            <a:ext cx="8937522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Who are the top 3 members with the lowest TPT on the 15th Day and who are the top 3 members with the lowest average TPT against day 1 to day 15? Are they the same person?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F070D-F251-B5FA-1D86-9009D0F6FC3A}"/>
              </a:ext>
            </a:extLst>
          </p:cNvPr>
          <p:cNvSpPr txBox="1"/>
          <p:nvPr/>
        </p:nvSpPr>
        <p:spPr>
          <a:xfrm>
            <a:off x="485633" y="2596644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4A225-E449-3677-DF43-B4F83776A446}"/>
              </a:ext>
            </a:extLst>
          </p:cNvPr>
          <p:cNvSpPr txBox="1"/>
          <p:nvPr/>
        </p:nvSpPr>
        <p:spPr>
          <a:xfrm>
            <a:off x="485632" y="3242821"/>
            <a:ext cx="11241312" cy="22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Top 3 members with the lowest TPT on the 15th Day 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:  Anushka, Arohi, Firoza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Top 3 members with the lowest average TPT against Day 1 to Day 15 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:  Anushka, Arohi, Firoza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14C3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Are they the same person </a:t>
            </a:r>
            <a:r>
              <a: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:  Yes, they are same.</a:t>
            </a:r>
            <a:endParaRPr lang="en-US" dirty="0">
              <a:solidFill>
                <a:srgbClr val="14C38E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dirty="0">
              <a:solidFill>
                <a:srgbClr val="14C38E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6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63F5-3033-BE23-8283-2BECB8425C91}"/>
              </a:ext>
            </a:extLst>
          </p:cNvPr>
          <p:cNvSpPr txBox="1"/>
          <p:nvPr/>
        </p:nvSpPr>
        <p:spPr>
          <a:xfrm>
            <a:off x="2143125" y="2019300"/>
            <a:ext cx="85629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14C38E"/>
                </a:solidFill>
                <a:latin typeface="Montserrat Black" pitchFamily="2" charset="0"/>
                <a:cs typeface="Poppins Black" panose="00000A00000000000000" pitchFamily="2" charset="0"/>
              </a:rPr>
              <a:t># 2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Montserrat Black" pitchFamily="2" charset="0"/>
              </a:rPr>
              <a:t>Review report</a:t>
            </a:r>
            <a:endParaRPr lang="en-IN" sz="7200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3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A60CB-B581-E29E-4494-5D380DE47BD1}"/>
              </a:ext>
            </a:extLst>
          </p:cNvPr>
          <p:cNvGrpSpPr/>
          <p:nvPr/>
        </p:nvGrpSpPr>
        <p:grpSpPr>
          <a:xfrm>
            <a:off x="0" y="337244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CD32E-CC12-6EB5-619A-AD3CF7AED753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Effectiveness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F67897-58ED-281A-EE61-AF9B214DBEE5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88E851-6147-E59B-027A-A846E9DBE021}"/>
              </a:ext>
            </a:extLst>
          </p:cNvPr>
          <p:cNvGrpSpPr/>
          <p:nvPr/>
        </p:nvGrpSpPr>
        <p:grpSpPr>
          <a:xfrm>
            <a:off x="410219" y="1170083"/>
            <a:ext cx="11371562" cy="2349890"/>
            <a:chOff x="410219" y="1170083"/>
            <a:chExt cx="11371562" cy="2349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66DAF-2275-48B2-0D53-6AB7A5797A18}"/>
                </a:ext>
              </a:extLst>
            </p:cNvPr>
            <p:cNvSpPr txBox="1"/>
            <p:nvPr/>
          </p:nvSpPr>
          <p:spPr>
            <a:xfrm>
              <a:off x="410219" y="1170083"/>
              <a:ext cx="8937522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Did the average TPT improve?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7F070D-F251-B5FA-1D86-9009D0F6FC3A}"/>
                </a:ext>
              </a:extLst>
            </p:cNvPr>
            <p:cNvSpPr txBox="1"/>
            <p:nvPr/>
          </p:nvSpPr>
          <p:spPr>
            <a:xfrm>
              <a:off x="410219" y="1765647"/>
              <a:ext cx="189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CA"/>
                  </a:solidFill>
                  <a:latin typeface="Montserrat SemiBold" pitchFamily="2" charset="0"/>
                  <a:ea typeface="Open Sans" pitchFamily="2" charset="0"/>
                  <a:cs typeface="Open Sans" pitchFamily="2" charset="0"/>
                </a:rPr>
                <a:t>Solution:</a:t>
              </a:r>
              <a:endParaRPr lang="en-IN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2A3A35-B6E7-A247-7DC3-800F99CD15FB}"/>
                </a:ext>
              </a:extLst>
            </p:cNvPr>
            <p:cNvSpPr txBox="1"/>
            <p:nvPr/>
          </p:nvSpPr>
          <p:spPr>
            <a:xfrm>
              <a:off x="1739398" y="1765647"/>
              <a:ext cx="1004238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Yes, the average TPT improved over last 15 days.</a:t>
              </a:r>
            </a:p>
            <a:p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Average TPT for first 15 days: </a:t>
              </a:r>
              <a:r>
                <a:rPr lang="en-US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1.884686941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Average TPT for last 15 days:  </a:t>
              </a:r>
              <a:r>
                <a:rPr lang="en-US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1.444380147</a:t>
              </a:r>
            </a:p>
            <a:p>
              <a:endParaRPr lang="en-IN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28CF100-534F-B87F-9100-ACC05B4DBB70}"/>
              </a:ext>
            </a:extLst>
          </p:cNvPr>
          <p:cNvGrpSpPr/>
          <p:nvPr/>
        </p:nvGrpSpPr>
        <p:grpSpPr>
          <a:xfrm>
            <a:off x="410219" y="3651949"/>
            <a:ext cx="11371562" cy="2349890"/>
            <a:chOff x="410219" y="1170083"/>
            <a:chExt cx="11371562" cy="23498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3EF96-E47B-C54F-FD69-3561E0F825FE}"/>
                </a:ext>
              </a:extLst>
            </p:cNvPr>
            <p:cNvSpPr txBox="1"/>
            <p:nvPr/>
          </p:nvSpPr>
          <p:spPr>
            <a:xfrm>
              <a:off x="410219" y="1170083"/>
              <a:ext cx="8937522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 Did the standard deviation decrease over the last 15 days?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15405D-824F-4DDB-C50B-3DCD039AE254}"/>
                </a:ext>
              </a:extLst>
            </p:cNvPr>
            <p:cNvSpPr txBox="1"/>
            <p:nvPr/>
          </p:nvSpPr>
          <p:spPr>
            <a:xfrm>
              <a:off x="410219" y="1765647"/>
              <a:ext cx="189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CA"/>
                  </a:solidFill>
                  <a:latin typeface="Montserrat SemiBold" pitchFamily="2" charset="0"/>
                  <a:ea typeface="Open Sans" pitchFamily="2" charset="0"/>
                  <a:cs typeface="Open Sans" pitchFamily="2" charset="0"/>
                </a:rPr>
                <a:t>Solution:</a:t>
              </a:r>
              <a:endParaRPr lang="en-IN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9370F-1DDB-6D3B-0DCA-4AFC7FA0822A}"/>
                </a:ext>
              </a:extLst>
            </p:cNvPr>
            <p:cNvSpPr txBox="1"/>
            <p:nvPr/>
          </p:nvSpPr>
          <p:spPr>
            <a:xfrm>
              <a:off x="1739398" y="1765647"/>
              <a:ext cx="1004238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Yes, </a:t>
              </a:r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the standard deviation decreased over the last 15 days </a:t>
              </a:r>
              <a:r>
                <a:rPr lang="en-US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.</a:t>
              </a:r>
            </a:p>
            <a:p>
              <a:endParaRPr lang="en-US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The standard deviation of TPT over the first 15 days:  </a:t>
              </a:r>
              <a:r>
                <a:rPr lang="en-US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0.040282122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The standard deviation of TPT over the last 15 days :  </a:t>
              </a:r>
              <a:r>
                <a:rPr lang="en-US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0.028496701</a:t>
              </a:r>
            </a:p>
            <a:p>
              <a:endParaRPr lang="en-IN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316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Montserrat Black</vt:lpstr>
      <vt:lpstr>Montserrat SemiBold</vt:lpstr>
      <vt:lpstr>Open Sans</vt:lpstr>
      <vt:lpstr>Open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Surajit Gharami</dc:creator>
  <cp:lastModifiedBy>Surajit Gharami</cp:lastModifiedBy>
  <cp:revision>5</cp:revision>
  <dcterms:created xsi:type="dcterms:W3CDTF">2024-07-09T09:57:33Z</dcterms:created>
  <dcterms:modified xsi:type="dcterms:W3CDTF">2024-07-20T06:12:07Z</dcterms:modified>
</cp:coreProperties>
</file>