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8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C38E"/>
    <a:srgbClr val="00CCFF"/>
    <a:srgbClr val="E66C37"/>
    <a:srgbClr val="118DFF"/>
    <a:srgbClr val="33CCFF"/>
    <a:srgbClr val="FF0066"/>
    <a:srgbClr val="33CC33"/>
    <a:srgbClr val="40465C"/>
    <a:srgbClr val="0C1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37D51-3597-1BBD-68A9-BBEA597D6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71CE0-8B90-6680-CB63-299AB539A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5EADB-9140-BDDC-703C-D8EEC8D5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3D45-6749-4FF8-88BF-258388474077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8C871-E1AA-F8FF-D0DD-AF496D0B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44BDB-2E70-1182-DBB1-1B619D73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87E4-FB74-4ED9-816F-4F17D9628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02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B3D2-1577-2EFE-2075-5DC623B6B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B363C-769C-22DA-A917-7ADA3B0E5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21F41-9ACB-A5CD-8117-CAC6C3684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3D45-6749-4FF8-88BF-258388474077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3E22C-5981-C81D-DF14-B2889BE9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AC036-FE73-1EC7-EB12-9F4FA2F3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87E4-FB74-4ED9-816F-4F17D9628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09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8228B-EA53-3C11-252E-181106E28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D35D7-1322-2E39-231B-4A6BB6596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45045-D237-98C2-1C34-E45C9FAF2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3D45-6749-4FF8-88BF-258388474077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11635-EA5D-4123-179B-9894789F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07940-F934-F75C-4B9D-ACFB41E4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87E4-FB74-4ED9-816F-4F17D9628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32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BF91F-13FD-0AF9-4892-1F740DE87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6FA6F-321D-A409-0DB1-6947C5AE4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EF71A-F1B8-6552-43CB-0C8B6919A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3D45-6749-4FF8-88BF-258388474077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9353B-2326-7C30-50DD-ACE6EF29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D9226-6BBF-5C04-BEF8-DD551932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87E4-FB74-4ED9-816F-4F17D9628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55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AECB-7DF6-B529-F4F2-EE75EACAF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858B1-11DC-F02C-8F6A-6309EEA59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692E3-0C86-E736-0FF2-1F0C0723E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3D45-6749-4FF8-88BF-258388474077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0AB20-53BC-BC4B-77D8-16FAC440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5DE80-50E6-4FFF-374E-F7D0D493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87E4-FB74-4ED9-816F-4F17D9628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69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E0871-BA76-5631-8731-2D24F338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CE06-4BB0-90CE-C2F9-40F11048E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C9C4B-44FA-4705-910D-7CA3BEFAB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8EA6D-8290-FDFE-DBEC-6CD75516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3D45-6749-4FF8-88BF-258388474077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9AA81-911B-7699-33CB-8F6A75FC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09E12-76FB-0D34-8B17-BC03CA9C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87E4-FB74-4ED9-816F-4F17D9628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92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6485C-B15F-562A-246F-D34DFD9F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2DA1F-988D-6E06-261D-277CAFC01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CA54C-F470-4F9D-83BF-03FE1C02D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DB2FE2-7703-DFF2-AD29-9FDB5C92F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BEDD0-7C51-4D42-70EC-7D5CE9DD0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9D6D70-F90C-E70B-A196-157E7288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3D45-6749-4FF8-88BF-258388474077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827ED-07A1-65B8-7F4E-0020D457F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B55B18-B934-C78D-D059-962245906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87E4-FB74-4ED9-816F-4F17D9628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42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CC30-E1FE-AE25-B698-07415F79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3F241-5D8E-96F0-9C39-831ED8508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3D45-6749-4FF8-88BF-258388474077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FD6E-5CF3-0A43-D214-C7C3E498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3AC6C-E326-D2C7-08E1-5D8E6203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87E4-FB74-4ED9-816F-4F17D9628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0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626037-CD2B-4252-9A57-248130E1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3D45-6749-4FF8-88BF-258388474077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C037E-CF8D-591B-1DEF-66903B2D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D1AE5-06B0-9174-2D95-493D326D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87E4-FB74-4ED9-816F-4F17D9628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47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5DD-B7B7-C9E7-64B9-F36AF290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DF5D7-872F-ADE4-028B-587BF8C32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35E38-CF41-9694-D337-9F017F7D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BEA15-2398-0BB8-E436-525C7741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3D45-6749-4FF8-88BF-258388474077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86C2F-8DAA-59FF-0278-14BC16C7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68692-2321-CF15-D45B-54A03F651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87E4-FB74-4ED9-816F-4F17D9628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91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DB1D-C3CC-B56B-BEF2-75DBAB8F0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0D78CC-FB2B-226C-E40E-4248CBE92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376BA-BB95-D414-1631-6F253A2B0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633F3-421A-D8CB-CED6-27B12C74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3D45-6749-4FF8-88BF-258388474077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BAB48-8410-6AAB-BF48-6D773123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1DC80-20C2-9519-2D29-EBEF3302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87E4-FB74-4ED9-816F-4F17D9628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43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7D970C-226D-17C3-8F36-E7FA6460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63CDD-2AEF-DF3D-9EEB-386F7190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EA340-E9C1-8009-DF6B-F8C343615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93D45-6749-4FF8-88BF-258388474077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C780F-9C18-8866-1620-491F482D5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ED324-D47F-CEAC-3533-033AA3F11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87E4-FB74-4ED9-816F-4F17D9628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44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71668FD-17EE-D805-4AB5-B4A51D631CA8}"/>
              </a:ext>
            </a:extLst>
          </p:cNvPr>
          <p:cNvGrpSpPr/>
          <p:nvPr/>
        </p:nvGrpSpPr>
        <p:grpSpPr>
          <a:xfrm>
            <a:off x="1809799" y="2759117"/>
            <a:ext cx="9408098" cy="1339766"/>
            <a:chOff x="1295401" y="2714625"/>
            <a:chExt cx="9439274" cy="133976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2EB75-B970-3464-19BD-C6C9F8B15361}"/>
                </a:ext>
              </a:extLst>
            </p:cNvPr>
            <p:cNvSpPr/>
            <p:nvPr/>
          </p:nvSpPr>
          <p:spPr>
            <a:xfrm>
              <a:off x="1295401" y="2714625"/>
              <a:ext cx="4514848" cy="1339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D7E4737-E108-DD9F-6B6F-B4C61C662CBB}"/>
                </a:ext>
              </a:extLst>
            </p:cNvPr>
            <p:cNvSpPr/>
            <p:nvPr/>
          </p:nvSpPr>
          <p:spPr>
            <a:xfrm>
              <a:off x="5803882" y="2714625"/>
              <a:ext cx="4148866" cy="1339766"/>
            </a:xfrm>
            <a:prstGeom prst="rect">
              <a:avLst/>
            </a:prstGeom>
            <a:solidFill>
              <a:srgbClr val="14C38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BC66AA-FBC9-1AE1-EFE8-73D23022D600}"/>
                </a:ext>
              </a:extLst>
            </p:cNvPr>
            <p:cNvSpPr txBox="1"/>
            <p:nvPr/>
          </p:nvSpPr>
          <p:spPr>
            <a:xfrm>
              <a:off x="1295401" y="2921169"/>
              <a:ext cx="94392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rgbClr val="14C38E"/>
                  </a:solidFill>
                  <a:latin typeface="Montserrat Black" pitchFamily="2" charset="0"/>
                </a:rPr>
                <a:t>POWER BI</a:t>
              </a:r>
              <a:r>
                <a:rPr lang="en-US" sz="6000" dirty="0">
                  <a:latin typeface="Montserrat Black" pitchFamily="2" charset="0"/>
                </a:rPr>
                <a:t> </a:t>
              </a:r>
              <a:r>
                <a:rPr lang="en-US" sz="6000" dirty="0">
                  <a:solidFill>
                    <a:schemeClr val="bg1"/>
                  </a:solidFill>
                  <a:latin typeface="Montserrat Black" pitchFamily="2" charset="0"/>
                </a:rPr>
                <a:t>PROJECT</a:t>
              </a:r>
              <a:endParaRPr lang="en-IN" sz="6000" dirty="0">
                <a:solidFill>
                  <a:schemeClr val="bg1"/>
                </a:solidFill>
                <a:latin typeface="Montserrat Black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8675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D03997-9064-24F4-1EB8-CA51B66BA5A7}"/>
              </a:ext>
            </a:extLst>
          </p:cNvPr>
          <p:cNvGrpSpPr/>
          <p:nvPr/>
        </p:nvGrpSpPr>
        <p:grpSpPr>
          <a:xfrm>
            <a:off x="0" y="468408"/>
            <a:ext cx="5120380" cy="700863"/>
            <a:chOff x="0" y="313201"/>
            <a:chExt cx="5120380" cy="700863"/>
          </a:xfrm>
          <a:solidFill>
            <a:srgbClr val="14C38E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DEF2655-1371-7155-E183-61FB5EB55D1D}"/>
                </a:ext>
              </a:extLst>
            </p:cNvPr>
            <p:cNvSpPr/>
            <p:nvPr/>
          </p:nvSpPr>
          <p:spPr>
            <a:xfrm>
              <a:off x="0" y="313201"/>
              <a:ext cx="4400550" cy="7008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Montserrat SemiBold" pitchFamily="2" charset="0"/>
                  <a:cs typeface="Poppins Black" panose="00000A00000000000000" pitchFamily="2" charset="0"/>
                </a:rPr>
                <a:t>QUESTION 4</a:t>
              </a:r>
              <a:endParaRPr lang="en-IN" sz="2800" dirty="0">
                <a:latin typeface="Montserrat SemiBold" pitchFamily="2" charset="0"/>
                <a:cs typeface="Poppins Black" panose="00000A00000000000000" pitchFamily="2" charset="0"/>
              </a:endParaRPr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3AD68AE1-7215-F7CF-AF95-2EB1BB37BF9F}"/>
                </a:ext>
              </a:extLst>
            </p:cNvPr>
            <p:cNvSpPr/>
            <p:nvPr/>
          </p:nvSpPr>
          <p:spPr>
            <a:xfrm rot="5400000">
              <a:off x="4410034" y="303718"/>
              <a:ext cx="700862" cy="71983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F043B1F-D818-4946-F964-9C377C44E1E3}"/>
              </a:ext>
            </a:extLst>
          </p:cNvPr>
          <p:cNvSpPr txBox="1"/>
          <p:nvPr/>
        </p:nvSpPr>
        <p:spPr>
          <a:xfrm>
            <a:off x="828060" y="1332491"/>
            <a:ext cx="10720270" cy="463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Sale of which items in what type of meal generate a greater amount of sales?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5993E-FCEE-E981-AAEE-B878364414B3}"/>
              </a:ext>
            </a:extLst>
          </p:cNvPr>
          <p:cNvSpPr txBox="1"/>
          <p:nvPr/>
        </p:nvSpPr>
        <p:spPr>
          <a:xfrm>
            <a:off x="808395" y="2101675"/>
            <a:ext cx="4648200" cy="184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00B0F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Breakfast</a:t>
            </a:r>
          </a:p>
          <a:p>
            <a:endParaRPr lang="en-IN" b="1" dirty="0">
              <a:solidFill>
                <a:srgbClr val="14C38E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solidFill>
                  <a:srgbClr val="14C38E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Top selling: </a:t>
            </a:r>
            <a:r>
              <a:rPr lang="en-IN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Veg sandwich, Juice, Coffee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solidFill>
                  <a:srgbClr val="FF006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Less selling: </a:t>
            </a:r>
            <a:r>
              <a:rPr lang="en-IN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Maggie, Iced Tea,  Burger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E44ADC-CFF7-EA06-81C6-86C22651BDC5}"/>
              </a:ext>
            </a:extLst>
          </p:cNvPr>
          <p:cNvSpPr txBox="1"/>
          <p:nvPr/>
        </p:nvSpPr>
        <p:spPr>
          <a:xfrm>
            <a:off x="5658157" y="2101675"/>
            <a:ext cx="6210299" cy="1433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00B0F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Lunch</a:t>
            </a:r>
          </a:p>
          <a:p>
            <a:endParaRPr lang="en-IN" b="1" dirty="0">
              <a:solidFill>
                <a:srgbClr val="14C38E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solidFill>
                  <a:srgbClr val="14C38E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Top selling: </a:t>
            </a:r>
            <a:r>
              <a:rPr lang="en-IN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Chicken Biryani, Chilli Chicken, Fried Rice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solidFill>
                  <a:srgbClr val="FF006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Less selling: </a:t>
            </a:r>
            <a:r>
              <a:rPr lang="nn-NO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Veg Momo, Tea, Veg Pizza</a:t>
            </a:r>
            <a:endParaRPr lang="en-IN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0F2E17-B42E-D9F9-00EB-FA0DC6EE3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95" y="4131922"/>
            <a:ext cx="4629005" cy="26055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F0D342-96C0-E3D1-92CE-119496C64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419" y="4041058"/>
            <a:ext cx="4822911" cy="269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96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D03997-9064-24F4-1EB8-CA51B66BA5A7}"/>
              </a:ext>
            </a:extLst>
          </p:cNvPr>
          <p:cNvGrpSpPr/>
          <p:nvPr/>
        </p:nvGrpSpPr>
        <p:grpSpPr>
          <a:xfrm>
            <a:off x="0" y="468408"/>
            <a:ext cx="5120380" cy="700863"/>
            <a:chOff x="0" y="313201"/>
            <a:chExt cx="5120380" cy="700863"/>
          </a:xfrm>
          <a:solidFill>
            <a:srgbClr val="14C38E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DEF2655-1371-7155-E183-61FB5EB55D1D}"/>
                </a:ext>
              </a:extLst>
            </p:cNvPr>
            <p:cNvSpPr/>
            <p:nvPr/>
          </p:nvSpPr>
          <p:spPr>
            <a:xfrm>
              <a:off x="0" y="313201"/>
              <a:ext cx="4400550" cy="7008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Montserrat SemiBold" pitchFamily="2" charset="0"/>
                  <a:cs typeface="Poppins Black" panose="00000A00000000000000" pitchFamily="2" charset="0"/>
                </a:rPr>
                <a:t>QUESTION 4</a:t>
              </a:r>
              <a:endParaRPr lang="en-IN" sz="2800" dirty="0">
                <a:latin typeface="Montserrat SemiBold" pitchFamily="2" charset="0"/>
                <a:cs typeface="Poppins Black" panose="00000A00000000000000" pitchFamily="2" charset="0"/>
              </a:endParaRPr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3AD68AE1-7215-F7CF-AF95-2EB1BB37BF9F}"/>
                </a:ext>
              </a:extLst>
            </p:cNvPr>
            <p:cNvSpPr/>
            <p:nvPr/>
          </p:nvSpPr>
          <p:spPr>
            <a:xfrm rot="5400000">
              <a:off x="4410034" y="303718"/>
              <a:ext cx="700862" cy="71983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6F5993E-FCEE-E981-AAEE-B878364414B3}"/>
              </a:ext>
            </a:extLst>
          </p:cNvPr>
          <p:cNvSpPr txBox="1"/>
          <p:nvPr/>
        </p:nvSpPr>
        <p:spPr>
          <a:xfrm>
            <a:off x="778898" y="1491489"/>
            <a:ext cx="4648200" cy="2264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00B0F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Evening Snacks</a:t>
            </a:r>
          </a:p>
          <a:p>
            <a:endParaRPr lang="en-IN" b="1" dirty="0">
              <a:solidFill>
                <a:srgbClr val="14C38E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solidFill>
                  <a:srgbClr val="14C38E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Top selling: </a:t>
            </a:r>
            <a:r>
              <a:rPr lang="en-IN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Chicken Pizza, Coffee, Coke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solidFill>
                  <a:srgbClr val="FF006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Less selling: </a:t>
            </a:r>
            <a:r>
              <a:rPr lang="it-IT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Lime Soda, Cold Coffee, Veg Pizza</a:t>
            </a:r>
            <a:endParaRPr lang="en-IN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E44ADC-CFF7-EA06-81C6-86C22651BDC5}"/>
              </a:ext>
            </a:extLst>
          </p:cNvPr>
          <p:cNvSpPr txBox="1"/>
          <p:nvPr/>
        </p:nvSpPr>
        <p:spPr>
          <a:xfrm>
            <a:off x="6194322" y="1491489"/>
            <a:ext cx="5605308" cy="2264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00B0F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Dinner</a:t>
            </a:r>
          </a:p>
          <a:p>
            <a:endParaRPr lang="en-IN" b="1" u="sng" dirty="0">
              <a:solidFill>
                <a:srgbClr val="14C38E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solidFill>
                  <a:srgbClr val="14C38E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Top selling: 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Lime Soda</a:t>
            </a:r>
            <a:r>
              <a:rPr lang="en-IN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Veg Noodles, Chicken Momo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solidFill>
                  <a:srgbClr val="FF006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Less selling: </a:t>
            </a:r>
            <a:r>
              <a:rPr lang="nn-NO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Corn Sandwich, Fried Rice, Veg Pizza</a:t>
            </a:r>
            <a:endParaRPr lang="en-IN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E283CE-546F-47D4-AE24-078CB3F82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98" y="3893575"/>
            <a:ext cx="4732406" cy="26260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494E614-AFFE-CC25-F89D-6590A98A9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058" y="3755507"/>
            <a:ext cx="4300992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72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D03997-9064-24F4-1EB8-CA51B66BA5A7}"/>
              </a:ext>
            </a:extLst>
          </p:cNvPr>
          <p:cNvGrpSpPr/>
          <p:nvPr/>
        </p:nvGrpSpPr>
        <p:grpSpPr>
          <a:xfrm>
            <a:off x="0" y="468408"/>
            <a:ext cx="5120380" cy="700863"/>
            <a:chOff x="0" y="313201"/>
            <a:chExt cx="5120380" cy="700863"/>
          </a:xfrm>
          <a:solidFill>
            <a:srgbClr val="14C38E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DEF2655-1371-7155-E183-61FB5EB55D1D}"/>
                </a:ext>
              </a:extLst>
            </p:cNvPr>
            <p:cNvSpPr/>
            <p:nvPr/>
          </p:nvSpPr>
          <p:spPr>
            <a:xfrm>
              <a:off x="0" y="313201"/>
              <a:ext cx="4400550" cy="7008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Montserrat SemiBold" pitchFamily="2" charset="0"/>
                  <a:cs typeface="Poppins Black" panose="00000A00000000000000" pitchFamily="2" charset="0"/>
                </a:rPr>
                <a:t>QUESTION 4</a:t>
              </a:r>
              <a:endParaRPr lang="en-IN" sz="2800" dirty="0">
                <a:latin typeface="Montserrat SemiBold" pitchFamily="2" charset="0"/>
                <a:cs typeface="Poppins Black" panose="00000A00000000000000" pitchFamily="2" charset="0"/>
              </a:endParaRPr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3AD68AE1-7215-F7CF-AF95-2EB1BB37BF9F}"/>
                </a:ext>
              </a:extLst>
            </p:cNvPr>
            <p:cNvSpPr/>
            <p:nvPr/>
          </p:nvSpPr>
          <p:spPr>
            <a:xfrm rot="5400000">
              <a:off x="4410034" y="303718"/>
              <a:ext cx="700862" cy="71983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7ACF425D-AA7F-0A30-7EFA-879419C96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83" y="1580935"/>
            <a:ext cx="8809483" cy="49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32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D03997-9064-24F4-1EB8-CA51B66BA5A7}"/>
              </a:ext>
            </a:extLst>
          </p:cNvPr>
          <p:cNvGrpSpPr/>
          <p:nvPr/>
        </p:nvGrpSpPr>
        <p:grpSpPr>
          <a:xfrm>
            <a:off x="0" y="468408"/>
            <a:ext cx="5120380" cy="700863"/>
            <a:chOff x="0" y="313201"/>
            <a:chExt cx="5120380" cy="700863"/>
          </a:xfrm>
          <a:solidFill>
            <a:srgbClr val="14C38E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DEF2655-1371-7155-E183-61FB5EB55D1D}"/>
                </a:ext>
              </a:extLst>
            </p:cNvPr>
            <p:cNvSpPr/>
            <p:nvPr/>
          </p:nvSpPr>
          <p:spPr>
            <a:xfrm>
              <a:off x="0" y="313201"/>
              <a:ext cx="4400550" cy="7008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Montserrat SemiBold" pitchFamily="2" charset="0"/>
                  <a:cs typeface="Poppins Black" panose="00000A00000000000000" pitchFamily="2" charset="0"/>
                </a:rPr>
                <a:t>QUESTION 5</a:t>
              </a:r>
              <a:endParaRPr lang="en-IN" sz="2800" dirty="0">
                <a:latin typeface="Montserrat SemiBold" pitchFamily="2" charset="0"/>
                <a:cs typeface="Poppins Black" panose="00000A00000000000000" pitchFamily="2" charset="0"/>
              </a:endParaRPr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3AD68AE1-7215-F7CF-AF95-2EB1BB37BF9F}"/>
                </a:ext>
              </a:extLst>
            </p:cNvPr>
            <p:cNvSpPr/>
            <p:nvPr/>
          </p:nvSpPr>
          <p:spPr>
            <a:xfrm rot="5400000">
              <a:off x="4410034" y="303718"/>
              <a:ext cx="700862" cy="71983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F043B1F-D818-4946-F964-9C377C44E1E3}"/>
              </a:ext>
            </a:extLst>
          </p:cNvPr>
          <p:cNvSpPr txBox="1"/>
          <p:nvPr/>
        </p:nvSpPr>
        <p:spPr>
          <a:xfrm>
            <a:off x="828060" y="1395784"/>
            <a:ext cx="10392390" cy="463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Should the company continue offering all items at different times of the day?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7593E-7C98-8950-6775-74FE2E06D50A}"/>
              </a:ext>
            </a:extLst>
          </p:cNvPr>
          <p:cNvSpPr txBox="1"/>
          <p:nvPr/>
        </p:nvSpPr>
        <p:spPr>
          <a:xfrm>
            <a:off x="828060" y="2043814"/>
            <a:ext cx="189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CA"/>
                </a:solidFill>
                <a:latin typeface="Montserrat SemiBold" pitchFamily="2" charset="0"/>
                <a:ea typeface="Open Sans" pitchFamily="2" charset="0"/>
                <a:cs typeface="Open Sans" pitchFamily="2" charset="0"/>
              </a:rPr>
              <a:t>Solution:</a:t>
            </a:r>
            <a:endParaRPr lang="en-IN" dirty="0">
              <a:solidFill>
                <a:srgbClr val="00FFCA"/>
              </a:solidFill>
              <a:latin typeface="Montserrat SemiBold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12CBE5-A485-94FE-86EB-31AC8546A873}"/>
              </a:ext>
            </a:extLst>
          </p:cNvPr>
          <p:cNvSpPr txBox="1"/>
          <p:nvPr/>
        </p:nvSpPr>
        <p:spPr>
          <a:xfrm>
            <a:off x="828059" y="2549977"/>
            <a:ext cx="10392389" cy="2956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After the data analysis it can be said that it will be profitable to not offer all items at different times of the day.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rgbClr val="14C38E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Items ordered by customers in at least 3 types:</a:t>
            </a:r>
            <a:r>
              <a:rPr lang="en-IN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IN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Tea, Coke, Lime Soda, Burger, Chicken Noodles, Chicken Pizza, Veg Pizza,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rgbClr val="14C38E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Items being ordered in more than one meal type: </a:t>
            </a:r>
            <a:r>
              <a:rPr lang="en-IN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Coffee, Chicken Biryani, Fried Rice, Chili Chicken, Veg Manchurian, Maggie, Veg Momo, Iced Tea, Corn  Sandwich</a:t>
            </a:r>
          </a:p>
        </p:txBody>
      </p:sp>
    </p:spTree>
    <p:extLst>
      <p:ext uri="{BB962C8B-B14F-4D97-AF65-F5344CB8AC3E}">
        <p14:creationId xmlns:p14="http://schemas.microsoft.com/office/powerpoint/2010/main" val="1434052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D03997-9064-24F4-1EB8-CA51B66BA5A7}"/>
              </a:ext>
            </a:extLst>
          </p:cNvPr>
          <p:cNvGrpSpPr/>
          <p:nvPr/>
        </p:nvGrpSpPr>
        <p:grpSpPr>
          <a:xfrm>
            <a:off x="0" y="468408"/>
            <a:ext cx="5120380" cy="700863"/>
            <a:chOff x="0" y="313201"/>
            <a:chExt cx="5120380" cy="700863"/>
          </a:xfrm>
          <a:solidFill>
            <a:srgbClr val="14C38E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DEF2655-1371-7155-E183-61FB5EB55D1D}"/>
                </a:ext>
              </a:extLst>
            </p:cNvPr>
            <p:cNvSpPr/>
            <p:nvPr/>
          </p:nvSpPr>
          <p:spPr>
            <a:xfrm>
              <a:off x="0" y="313201"/>
              <a:ext cx="4400550" cy="7008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Montserrat SemiBold" pitchFamily="2" charset="0"/>
                  <a:cs typeface="Poppins Black" panose="00000A00000000000000" pitchFamily="2" charset="0"/>
                </a:rPr>
                <a:t>QUESTION 5</a:t>
              </a:r>
              <a:endParaRPr lang="en-IN" sz="2800" dirty="0">
                <a:latin typeface="Montserrat SemiBold" pitchFamily="2" charset="0"/>
                <a:cs typeface="Poppins Black" panose="00000A00000000000000" pitchFamily="2" charset="0"/>
              </a:endParaRPr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3AD68AE1-7215-F7CF-AF95-2EB1BB37BF9F}"/>
                </a:ext>
              </a:extLst>
            </p:cNvPr>
            <p:cNvSpPr/>
            <p:nvPr/>
          </p:nvSpPr>
          <p:spPr>
            <a:xfrm rot="5400000">
              <a:off x="4410034" y="303718"/>
              <a:ext cx="700862" cy="71983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AF1A77B-7AF7-140F-23E8-D804711C3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14" y="1542851"/>
            <a:ext cx="8786621" cy="4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68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D03997-9064-24F4-1EB8-CA51B66BA5A7}"/>
              </a:ext>
            </a:extLst>
          </p:cNvPr>
          <p:cNvGrpSpPr/>
          <p:nvPr/>
        </p:nvGrpSpPr>
        <p:grpSpPr>
          <a:xfrm>
            <a:off x="-1" y="468408"/>
            <a:ext cx="5889523" cy="700863"/>
            <a:chOff x="0" y="313201"/>
            <a:chExt cx="5120380" cy="700863"/>
          </a:xfrm>
          <a:solidFill>
            <a:srgbClr val="14C38E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DEF2655-1371-7155-E183-61FB5EB55D1D}"/>
                </a:ext>
              </a:extLst>
            </p:cNvPr>
            <p:cNvSpPr/>
            <p:nvPr/>
          </p:nvSpPr>
          <p:spPr>
            <a:xfrm>
              <a:off x="0" y="313201"/>
              <a:ext cx="4400550" cy="7008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Montserrat SemiBold" pitchFamily="2" charset="0"/>
                  <a:cs typeface="Poppins Black" panose="00000A00000000000000" pitchFamily="2" charset="0"/>
                </a:rPr>
                <a:t>ACTIONABLE INSIGHTS</a:t>
              </a:r>
              <a:endParaRPr lang="en-IN" sz="2800" dirty="0">
                <a:latin typeface="Montserrat SemiBold" pitchFamily="2" charset="0"/>
                <a:cs typeface="Poppins Black" panose="00000A00000000000000" pitchFamily="2" charset="0"/>
              </a:endParaRPr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3AD68AE1-7215-F7CF-AF95-2EB1BB37BF9F}"/>
                </a:ext>
              </a:extLst>
            </p:cNvPr>
            <p:cNvSpPr/>
            <p:nvPr/>
          </p:nvSpPr>
          <p:spPr>
            <a:xfrm rot="5400000">
              <a:off x="4410034" y="303718"/>
              <a:ext cx="700862" cy="71983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E5C8B37-635C-8B9D-9E7E-5852F6F36580}"/>
              </a:ext>
            </a:extLst>
          </p:cNvPr>
          <p:cNvSpPr txBox="1"/>
          <p:nvPr/>
        </p:nvSpPr>
        <p:spPr>
          <a:xfrm>
            <a:off x="403122" y="1742993"/>
            <a:ext cx="10972800" cy="3372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14C38E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Menu Optimization: </a:t>
            </a:r>
            <a:r>
              <a: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Focus on promoting and optimizing the preparation and presentation of top-selling items like Chicken Biryani, Fried Rice, and Chili Chicken.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14C38E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Promotional Strategies: </a:t>
            </a:r>
            <a:r>
              <a: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Consider bundling less-selling items with popular items in promotional deals to increase their visibility and sales.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14C38E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Customer Preferences: </a:t>
            </a:r>
            <a:r>
              <a: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Use sales data to tailor menu offerings and promotional efforts to better align with customer preferences across different meal types.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14C38E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Cross-Selling Opportunities: </a:t>
            </a:r>
            <a:r>
              <a: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Leverage items like Tea, Coffee, and Veg Pizza that are ordered across multiple meal types to create cross-selling opportunities and increase average order value.</a:t>
            </a:r>
            <a:endParaRPr lang="en-IN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180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71668FD-17EE-D805-4AB5-B4A51D631CA8}"/>
              </a:ext>
            </a:extLst>
          </p:cNvPr>
          <p:cNvGrpSpPr/>
          <p:nvPr/>
        </p:nvGrpSpPr>
        <p:grpSpPr>
          <a:xfrm>
            <a:off x="3576638" y="2625767"/>
            <a:ext cx="5419724" cy="1339766"/>
            <a:chOff x="1176338" y="2759117"/>
            <a:chExt cx="5419724" cy="133976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2EB75-B970-3464-19BD-C6C9F8B15361}"/>
                </a:ext>
              </a:extLst>
            </p:cNvPr>
            <p:cNvSpPr/>
            <p:nvPr/>
          </p:nvSpPr>
          <p:spPr>
            <a:xfrm>
              <a:off x="1176338" y="2759117"/>
              <a:ext cx="5419724" cy="1339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BC66AA-FBC9-1AE1-EFE8-73D23022D600}"/>
                </a:ext>
              </a:extLst>
            </p:cNvPr>
            <p:cNvSpPr txBox="1"/>
            <p:nvPr/>
          </p:nvSpPr>
          <p:spPr>
            <a:xfrm>
              <a:off x="1295401" y="2921169"/>
              <a:ext cx="51815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rgbClr val="14C38E"/>
                  </a:solidFill>
                  <a:latin typeface="Montserrat Black" pitchFamily="2" charset="0"/>
                </a:rPr>
                <a:t>THANK YOU</a:t>
              </a:r>
              <a:endParaRPr lang="en-IN" sz="6000" dirty="0">
                <a:solidFill>
                  <a:schemeClr val="bg1"/>
                </a:solidFill>
                <a:latin typeface="Montserrat Black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652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D03997-9064-24F4-1EB8-CA51B66BA5A7}"/>
              </a:ext>
            </a:extLst>
          </p:cNvPr>
          <p:cNvGrpSpPr/>
          <p:nvPr/>
        </p:nvGrpSpPr>
        <p:grpSpPr>
          <a:xfrm>
            <a:off x="0" y="468408"/>
            <a:ext cx="5120380" cy="700863"/>
            <a:chOff x="0" y="313201"/>
            <a:chExt cx="5120380" cy="700863"/>
          </a:xfrm>
          <a:solidFill>
            <a:srgbClr val="14C38E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DEF2655-1371-7155-E183-61FB5EB55D1D}"/>
                </a:ext>
              </a:extLst>
            </p:cNvPr>
            <p:cNvSpPr/>
            <p:nvPr/>
          </p:nvSpPr>
          <p:spPr>
            <a:xfrm>
              <a:off x="0" y="313201"/>
              <a:ext cx="4400550" cy="7008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Montserrat SemiBold" pitchFamily="2" charset="0"/>
                  <a:cs typeface="Poppins Black" panose="00000A00000000000000" pitchFamily="2" charset="0"/>
                </a:rPr>
                <a:t>PERFORMED BY</a:t>
              </a:r>
              <a:endParaRPr lang="en-IN" sz="2800" dirty="0">
                <a:latin typeface="Montserrat SemiBold" pitchFamily="2" charset="0"/>
                <a:cs typeface="Poppins Black" panose="00000A00000000000000" pitchFamily="2" charset="0"/>
              </a:endParaRPr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3AD68AE1-7215-F7CF-AF95-2EB1BB37BF9F}"/>
                </a:ext>
              </a:extLst>
            </p:cNvPr>
            <p:cNvSpPr/>
            <p:nvPr/>
          </p:nvSpPr>
          <p:spPr>
            <a:xfrm rot="5400000">
              <a:off x="4410034" y="303718"/>
              <a:ext cx="700862" cy="71983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3242C94-C9FC-4C6E-CB0B-C4A51010614D}"/>
              </a:ext>
            </a:extLst>
          </p:cNvPr>
          <p:cNvSpPr txBox="1"/>
          <p:nvPr/>
        </p:nvSpPr>
        <p:spPr>
          <a:xfrm>
            <a:off x="2880851" y="2907736"/>
            <a:ext cx="6430299" cy="1042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Surajit Gharami </a:t>
            </a:r>
            <a:r>
              <a:rPr lang="en-US" sz="3600" dirty="0">
                <a:solidFill>
                  <a:srgbClr val="00FFCA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(AF0406773)</a:t>
            </a:r>
            <a:endParaRPr lang="en-IN" sz="3600" dirty="0">
              <a:solidFill>
                <a:srgbClr val="00FFCA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01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D03997-9064-24F4-1EB8-CA51B66BA5A7}"/>
              </a:ext>
            </a:extLst>
          </p:cNvPr>
          <p:cNvGrpSpPr/>
          <p:nvPr/>
        </p:nvGrpSpPr>
        <p:grpSpPr>
          <a:xfrm>
            <a:off x="0" y="468408"/>
            <a:ext cx="5120380" cy="700863"/>
            <a:chOff x="0" y="313201"/>
            <a:chExt cx="5120380" cy="700863"/>
          </a:xfrm>
          <a:solidFill>
            <a:srgbClr val="14C38E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DEF2655-1371-7155-E183-61FB5EB55D1D}"/>
                </a:ext>
              </a:extLst>
            </p:cNvPr>
            <p:cNvSpPr/>
            <p:nvPr/>
          </p:nvSpPr>
          <p:spPr>
            <a:xfrm>
              <a:off x="0" y="313201"/>
              <a:ext cx="4400550" cy="7008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Montserrat SemiBold" pitchFamily="2" charset="0"/>
                  <a:cs typeface="Poppins Black" panose="00000A00000000000000" pitchFamily="2" charset="0"/>
                </a:rPr>
                <a:t>PROBLEM STATEMENT</a:t>
              </a:r>
              <a:endParaRPr lang="en-IN" sz="2800" dirty="0">
                <a:latin typeface="Montserrat SemiBold" pitchFamily="2" charset="0"/>
                <a:cs typeface="Poppins Black" panose="00000A00000000000000" pitchFamily="2" charset="0"/>
              </a:endParaRPr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3AD68AE1-7215-F7CF-AF95-2EB1BB37BF9F}"/>
                </a:ext>
              </a:extLst>
            </p:cNvPr>
            <p:cNvSpPr/>
            <p:nvPr/>
          </p:nvSpPr>
          <p:spPr>
            <a:xfrm rot="5400000">
              <a:off x="4410034" y="303718"/>
              <a:ext cx="700862" cy="71983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761BA43-01ED-70BF-5800-8B8D5D4A29D9}"/>
              </a:ext>
            </a:extLst>
          </p:cNvPr>
          <p:cNvGrpSpPr/>
          <p:nvPr/>
        </p:nvGrpSpPr>
        <p:grpSpPr>
          <a:xfrm>
            <a:off x="1162665" y="1774722"/>
            <a:ext cx="9726560" cy="4454013"/>
            <a:chOff x="1022556" y="1462247"/>
            <a:chExt cx="9726560" cy="44540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30C5F2E-DC1A-53D5-8E04-5BAFF1A49F13}"/>
                </a:ext>
              </a:extLst>
            </p:cNvPr>
            <p:cNvSpPr/>
            <p:nvPr/>
          </p:nvSpPr>
          <p:spPr>
            <a:xfrm>
              <a:off x="1022556" y="1462247"/>
              <a:ext cx="9665110" cy="4454013"/>
            </a:xfrm>
            <a:prstGeom prst="roundRect">
              <a:avLst>
                <a:gd name="adj" fmla="val 4526"/>
              </a:avLst>
            </a:prstGeom>
            <a:solidFill>
              <a:schemeClr val="bg1">
                <a:alpha val="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AD0690-CE90-7D51-B19E-EAE1EB63CF79}"/>
                </a:ext>
              </a:extLst>
            </p:cNvPr>
            <p:cNvSpPr txBox="1"/>
            <p:nvPr/>
          </p:nvSpPr>
          <p:spPr>
            <a:xfrm>
              <a:off x="1162665" y="1638820"/>
              <a:ext cx="9586451" cy="4100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We have the sales data of a restaurant of the last 15 days. It consists of details on the time of customer visit, type of orders, the amount spent against the orders by the customers, etc.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The restaurant provides a variety of menus.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However, the management wants to take action on cost-cutting and improving the profit. 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Analyze the data and help them by providing actionable insights with the visual representation of data analysis to justify your suggestions.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206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D03997-9064-24F4-1EB8-CA51B66BA5A7}"/>
              </a:ext>
            </a:extLst>
          </p:cNvPr>
          <p:cNvGrpSpPr/>
          <p:nvPr/>
        </p:nvGrpSpPr>
        <p:grpSpPr>
          <a:xfrm>
            <a:off x="0" y="468408"/>
            <a:ext cx="5120380" cy="700863"/>
            <a:chOff x="0" y="313201"/>
            <a:chExt cx="5120380" cy="700863"/>
          </a:xfrm>
          <a:solidFill>
            <a:srgbClr val="14C38E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DEF2655-1371-7155-E183-61FB5EB55D1D}"/>
                </a:ext>
              </a:extLst>
            </p:cNvPr>
            <p:cNvSpPr/>
            <p:nvPr/>
          </p:nvSpPr>
          <p:spPr>
            <a:xfrm>
              <a:off x="0" y="313201"/>
              <a:ext cx="4400550" cy="7008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Montserrat SemiBold" pitchFamily="2" charset="0"/>
                  <a:cs typeface="Poppins Black" panose="00000A00000000000000" pitchFamily="2" charset="0"/>
                </a:rPr>
                <a:t>QUESTION 1</a:t>
              </a:r>
              <a:endParaRPr lang="en-IN" sz="2800" dirty="0">
                <a:latin typeface="Montserrat SemiBold" pitchFamily="2" charset="0"/>
                <a:cs typeface="Poppins Black" panose="00000A00000000000000" pitchFamily="2" charset="0"/>
              </a:endParaRPr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3AD68AE1-7215-F7CF-AF95-2EB1BB37BF9F}"/>
                </a:ext>
              </a:extLst>
            </p:cNvPr>
            <p:cNvSpPr/>
            <p:nvPr/>
          </p:nvSpPr>
          <p:spPr>
            <a:xfrm rot="5400000">
              <a:off x="4410034" y="303718"/>
              <a:ext cx="700862" cy="71983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F043B1F-D818-4946-F964-9C377C44E1E3}"/>
              </a:ext>
            </a:extLst>
          </p:cNvPr>
          <p:cNvSpPr txBox="1"/>
          <p:nvPr/>
        </p:nvSpPr>
        <p:spPr>
          <a:xfrm>
            <a:off x="828060" y="1395784"/>
            <a:ext cx="8182590" cy="463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Which item is sold the most and which item is sold the least?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7593E-7C98-8950-6775-74FE2E06D50A}"/>
              </a:ext>
            </a:extLst>
          </p:cNvPr>
          <p:cNvSpPr txBox="1"/>
          <p:nvPr/>
        </p:nvSpPr>
        <p:spPr>
          <a:xfrm>
            <a:off x="828060" y="2043814"/>
            <a:ext cx="189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CA"/>
                </a:solidFill>
                <a:latin typeface="Montserrat SemiBold" pitchFamily="2" charset="0"/>
                <a:ea typeface="Open Sans" pitchFamily="2" charset="0"/>
                <a:cs typeface="Open Sans" pitchFamily="2" charset="0"/>
              </a:rPr>
              <a:t>Solution:</a:t>
            </a:r>
            <a:endParaRPr lang="en-IN" dirty="0">
              <a:solidFill>
                <a:srgbClr val="00FFCA"/>
              </a:solidFill>
              <a:latin typeface="Montserrat SemiBold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614B48-8E9E-F2D3-0C72-CE363D3D3F75}"/>
              </a:ext>
            </a:extLst>
          </p:cNvPr>
          <p:cNvSpPr txBox="1"/>
          <p:nvPr/>
        </p:nvSpPr>
        <p:spPr>
          <a:xfrm>
            <a:off x="828060" y="2597651"/>
            <a:ext cx="8937522" cy="87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33CC3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Most sold item : </a:t>
            </a:r>
            <a:r>
              <a: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Chicken Biryani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FF006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Least sold item: </a:t>
            </a:r>
            <a:r>
              <a: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Veg Biryani, Cold Coffee</a:t>
            </a:r>
          </a:p>
        </p:txBody>
      </p:sp>
    </p:spTree>
    <p:extLst>
      <p:ext uri="{BB962C8B-B14F-4D97-AF65-F5344CB8AC3E}">
        <p14:creationId xmlns:p14="http://schemas.microsoft.com/office/powerpoint/2010/main" val="69989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D03997-9064-24F4-1EB8-CA51B66BA5A7}"/>
              </a:ext>
            </a:extLst>
          </p:cNvPr>
          <p:cNvGrpSpPr/>
          <p:nvPr/>
        </p:nvGrpSpPr>
        <p:grpSpPr>
          <a:xfrm>
            <a:off x="0" y="468408"/>
            <a:ext cx="5120380" cy="700863"/>
            <a:chOff x="0" y="313201"/>
            <a:chExt cx="5120380" cy="700863"/>
          </a:xfrm>
          <a:solidFill>
            <a:srgbClr val="14C38E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DEF2655-1371-7155-E183-61FB5EB55D1D}"/>
                </a:ext>
              </a:extLst>
            </p:cNvPr>
            <p:cNvSpPr/>
            <p:nvPr/>
          </p:nvSpPr>
          <p:spPr>
            <a:xfrm>
              <a:off x="0" y="313201"/>
              <a:ext cx="4400550" cy="7008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Montserrat SemiBold" pitchFamily="2" charset="0"/>
                  <a:cs typeface="Poppins Black" panose="00000A00000000000000" pitchFamily="2" charset="0"/>
                </a:rPr>
                <a:t>QUESTION 1</a:t>
              </a:r>
              <a:endParaRPr lang="en-IN" sz="2800" dirty="0">
                <a:latin typeface="Montserrat SemiBold" pitchFamily="2" charset="0"/>
                <a:cs typeface="Poppins Black" panose="00000A00000000000000" pitchFamily="2" charset="0"/>
              </a:endParaRPr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3AD68AE1-7215-F7CF-AF95-2EB1BB37BF9F}"/>
                </a:ext>
              </a:extLst>
            </p:cNvPr>
            <p:cNvSpPr/>
            <p:nvPr/>
          </p:nvSpPr>
          <p:spPr>
            <a:xfrm rot="5400000">
              <a:off x="4410034" y="303718"/>
              <a:ext cx="700862" cy="71983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C88239C-0F0E-B523-3C02-5FD30DA70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155" y="1420920"/>
            <a:ext cx="8885690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3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D03997-9064-24F4-1EB8-CA51B66BA5A7}"/>
              </a:ext>
            </a:extLst>
          </p:cNvPr>
          <p:cNvGrpSpPr/>
          <p:nvPr/>
        </p:nvGrpSpPr>
        <p:grpSpPr>
          <a:xfrm>
            <a:off x="0" y="468408"/>
            <a:ext cx="5120380" cy="700863"/>
            <a:chOff x="0" y="313201"/>
            <a:chExt cx="5120380" cy="700863"/>
          </a:xfrm>
          <a:solidFill>
            <a:srgbClr val="14C38E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DEF2655-1371-7155-E183-61FB5EB55D1D}"/>
                </a:ext>
              </a:extLst>
            </p:cNvPr>
            <p:cNvSpPr/>
            <p:nvPr/>
          </p:nvSpPr>
          <p:spPr>
            <a:xfrm>
              <a:off x="0" y="313201"/>
              <a:ext cx="4400550" cy="7008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Montserrat SemiBold" pitchFamily="2" charset="0"/>
                  <a:cs typeface="Poppins Black" panose="00000A00000000000000" pitchFamily="2" charset="0"/>
                </a:rPr>
                <a:t>QUESTION 2</a:t>
              </a:r>
              <a:endParaRPr lang="en-IN" sz="2800" dirty="0">
                <a:latin typeface="Montserrat SemiBold" pitchFamily="2" charset="0"/>
                <a:cs typeface="Poppins Black" panose="00000A00000000000000" pitchFamily="2" charset="0"/>
              </a:endParaRPr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3AD68AE1-7215-F7CF-AF95-2EB1BB37BF9F}"/>
                </a:ext>
              </a:extLst>
            </p:cNvPr>
            <p:cNvSpPr/>
            <p:nvPr/>
          </p:nvSpPr>
          <p:spPr>
            <a:xfrm rot="5400000">
              <a:off x="4410034" y="303718"/>
              <a:ext cx="700862" cy="71983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F043B1F-D818-4946-F964-9C377C44E1E3}"/>
              </a:ext>
            </a:extLst>
          </p:cNvPr>
          <p:cNvSpPr txBox="1"/>
          <p:nvPr/>
        </p:nvSpPr>
        <p:spPr>
          <a:xfrm>
            <a:off x="828060" y="1395784"/>
            <a:ext cx="10720270" cy="463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Are more units ordered against lower-priced items or higher-priced items in a single order?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7593E-7C98-8950-6775-74FE2E06D50A}"/>
              </a:ext>
            </a:extLst>
          </p:cNvPr>
          <p:cNvSpPr txBox="1"/>
          <p:nvPr/>
        </p:nvSpPr>
        <p:spPr>
          <a:xfrm>
            <a:off x="828060" y="2043814"/>
            <a:ext cx="189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CA"/>
                </a:solidFill>
                <a:latin typeface="Montserrat SemiBold" pitchFamily="2" charset="0"/>
                <a:ea typeface="Open Sans" pitchFamily="2" charset="0"/>
                <a:cs typeface="Open Sans" pitchFamily="2" charset="0"/>
              </a:rPr>
              <a:t>Solution:</a:t>
            </a:r>
            <a:endParaRPr lang="en-IN" dirty="0">
              <a:solidFill>
                <a:srgbClr val="00FFCA"/>
              </a:solidFill>
              <a:latin typeface="Montserrat SemiBold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D4A627-48E5-C919-4BE4-0072B206887B}"/>
              </a:ext>
            </a:extLst>
          </p:cNvPr>
          <p:cNvSpPr txBox="1"/>
          <p:nvPr/>
        </p:nvSpPr>
        <p:spPr>
          <a:xfrm>
            <a:off x="914399" y="2597651"/>
            <a:ext cx="6351639" cy="4203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 a single order more units are ordered against lower-priced items. 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Items with more units ordered in a single order are: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Coke</a:t>
            </a:r>
            <a:r>
              <a: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: Rs. 70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Juice: </a:t>
            </a:r>
            <a:r>
              <a: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Rs. 50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Lime Soda: </a:t>
            </a:r>
            <a:r>
              <a: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Rs. 80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Most order placed at unit price </a:t>
            </a:r>
            <a:r>
              <a:rPr lang="en-US" b="1" dirty="0">
                <a:solidFill>
                  <a:srgbClr val="14C38E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Rs. 90 </a:t>
            </a:r>
            <a:r>
              <a: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and the order count is </a:t>
            </a:r>
            <a:r>
              <a:rPr lang="en-US" b="1" dirty="0">
                <a:solidFill>
                  <a:srgbClr val="14C38E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44</a:t>
            </a:r>
            <a:endParaRPr lang="en-IN" b="1" dirty="0">
              <a:solidFill>
                <a:srgbClr val="14C38E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3C0CD7-F00A-FE30-369B-067DC303D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486" y="2151034"/>
            <a:ext cx="3419844" cy="464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76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D03997-9064-24F4-1EB8-CA51B66BA5A7}"/>
              </a:ext>
            </a:extLst>
          </p:cNvPr>
          <p:cNvGrpSpPr/>
          <p:nvPr/>
        </p:nvGrpSpPr>
        <p:grpSpPr>
          <a:xfrm>
            <a:off x="0" y="468408"/>
            <a:ext cx="5120380" cy="700863"/>
            <a:chOff x="0" y="313201"/>
            <a:chExt cx="5120380" cy="700863"/>
          </a:xfrm>
          <a:solidFill>
            <a:srgbClr val="14C38E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DEF2655-1371-7155-E183-61FB5EB55D1D}"/>
                </a:ext>
              </a:extLst>
            </p:cNvPr>
            <p:cNvSpPr/>
            <p:nvPr/>
          </p:nvSpPr>
          <p:spPr>
            <a:xfrm>
              <a:off x="0" y="313201"/>
              <a:ext cx="4400550" cy="7008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Montserrat SemiBold" pitchFamily="2" charset="0"/>
                  <a:cs typeface="Poppins Black" panose="00000A00000000000000" pitchFamily="2" charset="0"/>
                </a:rPr>
                <a:t>QUESTION 2</a:t>
              </a:r>
              <a:endParaRPr lang="en-IN" sz="2800" dirty="0">
                <a:latin typeface="Montserrat SemiBold" pitchFamily="2" charset="0"/>
                <a:cs typeface="Poppins Black" panose="00000A00000000000000" pitchFamily="2" charset="0"/>
              </a:endParaRPr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3AD68AE1-7215-F7CF-AF95-2EB1BB37BF9F}"/>
                </a:ext>
              </a:extLst>
            </p:cNvPr>
            <p:cNvSpPr/>
            <p:nvPr/>
          </p:nvSpPr>
          <p:spPr>
            <a:xfrm rot="5400000">
              <a:off x="4410034" y="303718"/>
              <a:ext cx="700862" cy="71983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5018784A-309D-2FE0-7119-E848EAF56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847" y="1420920"/>
            <a:ext cx="8725656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8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D03997-9064-24F4-1EB8-CA51B66BA5A7}"/>
              </a:ext>
            </a:extLst>
          </p:cNvPr>
          <p:cNvGrpSpPr/>
          <p:nvPr/>
        </p:nvGrpSpPr>
        <p:grpSpPr>
          <a:xfrm>
            <a:off x="0" y="468408"/>
            <a:ext cx="5120380" cy="700863"/>
            <a:chOff x="0" y="313201"/>
            <a:chExt cx="5120380" cy="700863"/>
          </a:xfrm>
          <a:solidFill>
            <a:srgbClr val="14C38E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DEF2655-1371-7155-E183-61FB5EB55D1D}"/>
                </a:ext>
              </a:extLst>
            </p:cNvPr>
            <p:cNvSpPr/>
            <p:nvPr/>
          </p:nvSpPr>
          <p:spPr>
            <a:xfrm>
              <a:off x="0" y="313201"/>
              <a:ext cx="4400550" cy="7008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Montserrat SemiBold" pitchFamily="2" charset="0"/>
                  <a:cs typeface="Poppins Black" panose="00000A00000000000000" pitchFamily="2" charset="0"/>
                </a:rPr>
                <a:t>QUESTION 3</a:t>
              </a:r>
              <a:endParaRPr lang="en-IN" sz="2800" dirty="0">
                <a:latin typeface="Montserrat SemiBold" pitchFamily="2" charset="0"/>
                <a:cs typeface="Poppins Black" panose="00000A00000000000000" pitchFamily="2" charset="0"/>
              </a:endParaRPr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3AD68AE1-7215-F7CF-AF95-2EB1BB37BF9F}"/>
                </a:ext>
              </a:extLst>
            </p:cNvPr>
            <p:cNvSpPr/>
            <p:nvPr/>
          </p:nvSpPr>
          <p:spPr>
            <a:xfrm rot="5400000">
              <a:off x="4410034" y="303718"/>
              <a:ext cx="700862" cy="71983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F043B1F-D818-4946-F964-9C377C44E1E3}"/>
              </a:ext>
            </a:extLst>
          </p:cNvPr>
          <p:cNvSpPr txBox="1"/>
          <p:nvPr/>
        </p:nvSpPr>
        <p:spPr>
          <a:xfrm>
            <a:off x="828060" y="1332491"/>
            <a:ext cx="10720270" cy="463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What items are sold more and what items are sold less in what type of meal?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5993E-FCEE-E981-AAEE-B878364414B3}"/>
              </a:ext>
            </a:extLst>
          </p:cNvPr>
          <p:cNvSpPr txBox="1"/>
          <p:nvPr/>
        </p:nvSpPr>
        <p:spPr>
          <a:xfrm>
            <a:off x="808395" y="2101675"/>
            <a:ext cx="4648200" cy="1433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00B0F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Breakfast</a:t>
            </a:r>
          </a:p>
          <a:p>
            <a:endParaRPr lang="en-IN" b="1" dirty="0">
              <a:solidFill>
                <a:srgbClr val="14C38E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solidFill>
                  <a:srgbClr val="14C38E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Top selling: </a:t>
            </a:r>
            <a:r>
              <a:rPr lang="en-IN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Tea, Coffee, Veg sandwich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solidFill>
                  <a:srgbClr val="FF006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Less selling: </a:t>
            </a:r>
            <a:r>
              <a:rPr lang="en-IN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Iced Tea, Maggie, Burger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E44ADC-CFF7-EA06-81C6-86C22651BDC5}"/>
              </a:ext>
            </a:extLst>
          </p:cNvPr>
          <p:cNvSpPr txBox="1"/>
          <p:nvPr/>
        </p:nvSpPr>
        <p:spPr>
          <a:xfrm>
            <a:off x="5658157" y="2101675"/>
            <a:ext cx="6210299" cy="1433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00B0F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Lunch</a:t>
            </a:r>
          </a:p>
          <a:p>
            <a:endParaRPr lang="en-IN" b="1" dirty="0">
              <a:solidFill>
                <a:srgbClr val="14C38E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solidFill>
                  <a:srgbClr val="14C38E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Top selling: </a:t>
            </a:r>
            <a:r>
              <a:rPr lang="en-IN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Chicken Biryani, Fried Rice, Chilli Chicken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solidFill>
                  <a:srgbClr val="FF006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Less selling: </a:t>
            </a:r>
            <a:r>
              <a:rPr lang="nn-NO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Veg Momo, Veg Pizza, Tea</a:t>
            </a:r>
            <a:endParaRPr lang="en-IN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EAD97B-F71B-601E-2366-4A60B6C0B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07" y="3761697"/>
            <a:ext cx="4343776" cy="28729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6915FB-B6C7-0A38-7FEA-06E967292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3839347"/>
            <a:ext cx="5000624" cy="287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00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D03997-9064-24F4-1EB8-CA51B66BA5A7}"/>
              </a:ext>
            </a:extLst>
          </p:cNvPr>
          <p:cNvGrpSpPr/>
          <p:nvPr/>
        </p:nvGrpSpPr>
        <p:grpSpPr>
          <a:xfrm>
            <a:off x="0" y="468408"/>
            <a:ext cx="5120380" cy="700863"/>
            <a:chOff x="0" y="313201"/>
            <a:chExt cx="5120380" cy="700863"/>
          </a:xfrm>
          <a:solidFill>
            <a:srgbClr val="14C38E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DEF2655-1371-7155-E183-61FB5EB55D1D}"/>
                </a:ext>
              </a:extLst>
            </p:cNvPr>
            <p:cNvSpPr/>
            <p:nvPr/>
          </p:nvSpPr>
          <p:spPr>
            <a:xfrm>
              <a:off x="0" y="313201"/>
              <a:ext cx="4400550" cy="7008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Montserrat SemiBold" pitchFamily="2" charset="0"/>
                  <a:cs typeface="Poppins Black" panose="00000A00000000000000" pitchFamily="2" charset="0"/>
                </a:rPr>
                <a:t>QUESTION 3</a:t>
              </a:r>
              <a:endParaRPr lang="en-IN" sz="2800" dirty="0">
                <a:latin typeface="Montserrat SemiBold" pitchFamily="2" charset="0"/>
                <a:cs typeface="Poppins Black" panose="00000A00000000000000" pitchFamily="2" charset="0"/>
              </a:endParaRPr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3AD68AE1-7215-F7CF-AF95-2EB1BB37BF9F}"/>
                </a:ext>
              </a:extLst>
            </p:cNvPr>
            <p:cNvSpPr/>
            <p:nvPr/>
          </p:nvSpPr>
          <p:spPr>
            <a:xfrm rot="5400000">
              <a:off x="4410034" y="303718"/>
              <a:ext cx="700862" cy="71983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6F5993E-FCEE-E981-AAEE-B878364414B3}"/>
              </a:ext>
            </a:extLst>
          </p:cNvPr>
          <p:cNvSpPr txBox="1"/>
          <p:nvPr/>
        </p:nvSpPr>
        <p:spPr>
          <a:xfrm>
            <a:off x="778898" y="1491489"/>
            <a:ext cx="4648200" cy="2264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00B0F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Evening Snacks</a:t>
            </a:r>
          </a:p>
          <a:p>
            <a:endParaRPr lang="en-IN" b="1" dirty="0">
              <a:solidFill>
                <a:srgbClr val="14C38E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solidFill>
                  <a:srgbClr val="14C38E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Top selling: </a:t>
            </a:r>
            <a:r>
              <a:rPr lang="en-IN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Coffee, Maggie, Chicken Pizza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solidFill>
                  <a:srgbClr val="FF006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Less selling: </a:t>
            </a:r>
            <a:r>
              <a:rPr lang="it-IT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Lime Soda, Veg Pizza, Cold Coffee</a:t>
            </a:r>
            <a:endParaRPr lang="en-IN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E44ADC-CFF7-EA06-81C6-86C22651BDC5}"/>
              </a:ext>
            </a:extLst>
          </p:cNvPr>
          <p:cNvSpPr txBox="1"/>
          <p:nvPr/>
        </p:nvSpPr>
        <p:spPr>
          <a:xfrm>
            <a:off x="6194322" y="1491489"/>
            <a:ext cx="5605308" cy="184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00B0F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Dinner</a:t>
            </a:r>
          </a:p>
          <a:p>
            <a:endParaRPr lang="en-IN" b="1" u="sng" dirty="0">
              <a:solidFill>
                <a:srgbClr val="14C38E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solidFill>
                  <a:srgbClr val="14C38E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Top selling: </a:t>
            </a:r>
            <a:r>
              <a:rPr lang="en-IN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Chicken Momo, Chicken Noodles, Veg Noodles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solidFill>
                  <a:srgbClr val="FF006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Less selling: </a:t>
            </a:r>
            <a:r>
              <a:rPr lang="nn-NO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Veg Pizza, Veg Biryani, Fried Rice</a:t>
            </a:r>
            <a:endParaRPr lang="en-IN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C848C0-6534-2423-1AA8-8781331FB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98" y="3755507"/>
            <a:ext cx="4923812" cy="28501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EC3A14-4A62-A68A-09F2-CB1B4EAB8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949" y="3755507"/>
            <a:ext cx="4845154" cy="28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12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634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Montserrat Black</vt:lpstr>
      <vt:lpstr>Montserrat SemiBold</vt:lpstr>
      <vt:lpstr>Open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Surajit Gharami</dc:creator>
  <cp:lastModifiedBy>Surajit Gharami</cp:lastModifiedBy>
  <cp:revision>2</cp:revision>
  <dcterms:created xsi:type="dcterms:W3CDTF">2024-07-19T18:28:18Z</dcterms:created>
  <dcterms:modified xsi:type="dcterms:W3CDTF">2024-07-20T06:13:24Z</dcterms:modified>
</cp:coreProperties>
</file>