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5CE6"/>
    <a:srgbClr val="312966"/>
    <a:srgbClr val="9585FF"/>
    <a:srgbClr val="8875FF"/>
    <a:srgbClr val="7B66FF"/>
    <a:srgbClr val="6252CC"/>
    <a:srgbClr val="38419D"/>
    <a:srgbClr val="0B60B0"/>
    <a:srgbClr val="7AA2E3"/>
    <a:srgbClr val="050C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F162-D338-99F0-0DCC-8CE1E2973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296A8B-E8A5-26C3-C612-2C6EB27DD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3D2A76-8AC2-169D-9E1A-0130F15BD82A}"/>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464EACC3-B1A1-7196-32B8-C0060F563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37C94-25C2-803B-8D20-5A7CE4B886FB}"/>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336691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9C51-C7D7-6D11-4132-FB604C546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B10EA-112F-2BD7-83BA-C658612E94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267D0-0D76-367E-7244-5ACA7C5CCC51}"/>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178570C1-B241-A9EE-C7B3-11EAEBDF9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C95D8-8E4E-A913-63BD-FDC173C37B75}"/>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94315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58ABA-CB9C-CE99-7E27-5738AEC26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67DDB2-E51E-99F9-2107-B5E2DA2BE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2A6BE-8174-EAF8-6905-3EBF05C91B26}"/>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684C10AE-080F-E123-41DD-A88FB7474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A5E39-C3F4-22EE-CBFB-7D2FECF980CC}"/>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126528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C72-6536-5897-C5C2-FF85FA7E7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ADCA0E-E17A-21B5-F1F4-A153FCA35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8BFA-D29D-9807-BE12-F592EE09E9E9}"/>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EF701676-269A-C421-FF40-7B5737A1E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BC446-A049-53FF-0816-0D66C306282D}"/>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313550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2CEE-56B8-DAC5-9EE5-61F063E3A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9943BA-27A0-2527-BF83-21A63FA42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31841-FA64-0A46-0CE3-09A46F62B385}"/>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BE2D1AA3-B3DB-E851-0981-9FFE6B8ED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3B383-66F1-0860-E514-B057C02299DB}"/>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336150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94EE-1706-6E27-AF27-2D596ABFD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042919-66D8-9927-3410-7CC601077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7C34E1-58C1-2F61-F450-AA81BD231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C35CE-A5DA-4E10-6261-89CEA4A4EBF6}"/>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6" name="Footer Placeholder 5">
            <a:extLst>
              <a:ext uri="{FF2B5EF4-FFF2-40B4-BE49-F238E27FC236}">
                <a16:creationId xmlns:a16="http://schemas.microsoft.com/office/drawing/2014/main" id="{B5213845-1AD4-14C1-A3D0-679F3FFF1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57ED2-3B30-4382-1088-E5B564440E47}"/>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109698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551E-4A0D-4568-0916-D4230E730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0BC91E-C094-04D5-31D6-C9464E7D6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7A41F-B0EE-99EE-D382-3B614FEC3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03279-312E-F1D9-1CFA-52AE6E273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EA0A6-3A8F-19B9-6EAC-72B7BCAB5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52DC8C-515F-AE6E-4C97-46897DC7B00F}"/>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8" name="Footer Placeholder 7">
            <a:extLst>
              <a:ext uri="{FF2B5EF4-FFF2-40B4-BE49-F238E27FC236}">
                <a16:creationId xmlns:a16="http://schemas.microsoft.com/office/drawing/2014/main" id="{3C2655EC-99FE-6D1A-0549-EB955A2700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512AFD-4087-6E05-9E90-319A928085A5}"/>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128834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572C-4515-AFDC-994D-C74EDAE0D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C803E1-2F92-57B9-9B71-5A9511B4B9F9}"/>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4" name="Footer Placeholder 3">
            <a:extLst>
              <a:ext uri="{FF2B5EF4-FFF2-40B4-BE49-F238E27FC236}">
                <a16:creationId xmlns:a16="http://schemas.microsoft.com/office/drawing/2014/main" id="{02BFC630-3022-C193-A5E7-567CA7E72F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DC0B41-B98A-DD8F-EF3E-0A9EB847A2EB}"/>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403703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2810C-82E6-4597-633B-04CEE857CEA6}"/>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3" name="Footer Placeholder 2">
            <a:extLst>
              <a:ext uri="{FF2B5EF4-FFF2-40B4-BE49-F238E27FC236}">
                <a16:creationId xmlns:a16="http://schemas.microsoft.com/office/drawing/2014/main" id="{74A0DB84-CFA0-8625-E50F-E28461F398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D1890F-1BAA-60E6-E586-211204A1BB17}"/>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250486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4CAB-FE40-F2DA-CC3F-3E890270B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A49E9-DBDF-AE72-E818-563059D7F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46FF2E-5F1A-726C-6982-70BA4FDB7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59316-6D50-C760-A9D3-E68A84D337C5}"/>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6" name="Footer Placeholder 5">
            <a:extLst>
              <a:ext uri="{FF2B5EF4-FFF2-40B4-BE49-F238E27FC236}">
                <a16:creationId xmlns:a16="http://schemas.microsoft.com/office/drawing/2014/main" id="{FAD98031-1E3E-7366-DE64-732019C36B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31194-EFD1-073A-28FD-E12FF123BDBE}"/>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218496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46F2-CB16-F9C5-2FC0-56FEB60A1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4B2099-D445-2C62-FE81-8BF6F87F1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0035FE-51D8-667F-781A-56778E409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11A18-D012-8D2F-62CF-BF55AA97D3E7}"/>
              </a:ext>
            </a:extLst>
          </p:cNvPr>
          <p:cNvSpPr>
            <a:spLocks noGrp="1"/>
          </p:cNvSpPr>
          <p:nvPr>
            <p:ph type="dt" sz="half" idx="10"/>
          </p:nvPr>
        </p:nvSpPr>
        <p:spPr/>
        <p:txBody>
          <a:bodyPr/>
          <a:lstStyle/>
          <a:p>
            <a:fld id="{4CFC65AB-1739-45A4-A890-E4C47629F106}" type="datetimeFigureOut">
              <a:rPr lang="en-IN" smtClean="0"/>
              <a:t>16-06-2024</a:t>
            </a:fld>
            <a:endParaRPr lang="en-IN"/>
          </a:p>
        </p:txBody>
      </p:sp>
      <p:sp>
        <p:nvSpPr>
          <p:cNvPr id="6" name="Footer Placeholder 5">
            <a:extLst>
              <a:ext uri="{FF2B5EF4-FFF2-40B4-BE49-F238E27FC236}">
                <a16:creationId xmlns:a16="http://schemas.microsoft.com/office/drawing/2014/main" id="{E87ED5F5-FA03-A8C6-DA5A-D06A36F83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EED00-8F02-F7D1-F5A6-ECDD617E085B}"/>
              </a:ext>
            </a:extLst>
          </p:cNvPr>
          <p:cNvSpPr>
            <a:spLocks noGrp="1"/>
          </p:cNvSpPr>
          <p:nvPr>
            <p:ph type="sldNum" sz="quarter" idx="12"/>
          </p:nvPr>
        </p:nvSpPr>
        <p:spPr/>
        <p:txBody>
          <a:bodyPr/>
          <a:lstStyle/>
          <a:p>
            <a:fld id="{84703A9E-466C-4295-8A39-64237E1749EF}" type="slidenum">
              <a:rPr lang="en-IN" smtClean="0"/>
              <a:t>‹#›</a:t>
            </a:fld>
            <a:endParaRPr lang="en-IN"/>
          </a:p>
        </p:txBody>
      </p:sp>
    </p:spTree>
    <p:extLst>
      <p:ext uri="{BB962C8B-B14F-4D97-AF65-F5344CB8AC3E}">
        <p14:creationId xmlns:p14="http://schemas.microsoft.com/office/powerpoint/2010/main" val="165282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23193-060D-E1C9-877D-F20323182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B17A6-B29D-5985-A809-EA0A0EBE8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CBB6F-E5E2-82E7-2BD1-5AA3DAB59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C65AB-1739-45A4-A890-E4C47629F106}" type="datetimeFigureOut">
              <a:rPr lang="en-IN" smtClean="0"/>
              <a:t>16-06-2024</a:t>
            </a:fld>
            <a:endParaRPr lang="en-IN"/>
          </a:p>
        </p:txBody>
      </p:sp>
      <p:sp>
        <p:nvSpPr>
          <p:cNvPr id="5" name="Footer Placeholder 4">
            <a:extLst>
              <a:ext uri="{FF2B5EF4-FFF2-40B4-BE49-F238E27FC236}">
                <a16:creationId xmlns:a16="http://schemas.microsoft.com/office/drawing/2014/main" id="{1F33154B-17DF-E971-387B-B209A494C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55449E-F416-D438-3F63-DAD655EB1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03A9E-466C-4295-8A39-64237E1749EF}" type="slidenum">
              <a:rPr lang="en-IN" smtClean="0"/>
              <a:t>‹#›</a:t>
            </a:fld>
            <a:endParaRPr lang="en-IN"/>
          </a:p>
        </p:txBody>
      </p:sp>
    </p:spTree>
    <p:extLst>
      <p:ext uri="{BB962C8B-B14F-4D97-AF65-F5344CB8AC3E}">
        <p14:creationId xmlns:p14="http://schemas.microsoft.com/office/powerpoint/2010/main" val="25913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sp>
        <p:nvSpPr>
          <p:cNvPr id="98" name="Freeform: Shape 97">
            <a:extLst>
              <a:ext uri="{FF2B5EF4-FFF2-40B4-BE49-F238E27FC236}">
                <a16:creationId xmlns:a16="http://schemas.microsoft.com/office/drawing/2014/main" id="{47D6221C-F6A8-CE73-B82B-3652FC8E5FBF}"/>
              </a:ext>
            </a:extLst>
          </p:cNvPr>
          <p:cNvSpPr/>
          <p:nvPr/>
        </p:nvSpPr>
        <p:spPr>
          <a:xfrm>
            <a:off x="7199957" y="893332"/>
            <a:ext cx="4121726" cy="5079291"/>
          </a:xfrm>
          <a:custGeom>
            <a:avLst/>
            <a:gdLst>
              <a:gd name="connsiteX0" fmla="*/ 3808239 w 4121726"/>
              <a:gd name="connsiteY0" fmla="*/ 950111 h 5079291"/>
              <a:gd name="connsiteX1" fmla="*/ 4121726 w 4121726"/>
              <a:gd name="connsiteY1" fmla="*/ 1263598 h 5079291"/>
              <a:gd name="connsiteX2" fmla="*/ 4121725 w 4121726"/>
              <a:gd name="connsiteY2" fmla="*/ 3815693 h 5079291"/>
              <a:gd name="connsiteX3" fmla="*/ 3808238 w 4121726"/>
              <a:gd name="connsiteY3" fmla="*/ 4129180 h 5079291"/>
              <a:gd name="connsiteX4" fmla="*/ 3808239 w 4121726"/>
              <a:gd name="connsiteY4" fmla="*/ 4129179 h 5079291"/>
              <a:gd name="connsiteX5" fmla="*/ 3494752 w 4121726"/>
              <a:gd name="connsiteY5" fmla="*/ 3815692 h 5079291"/>
              <a:gd name="connsiteX6" fmla="*/ 3494752 w 4121726"/>
              <a:gd name="connsiteY6" fmla="*/ 1263598 h 5079291"/>
              <a:gd name="connsiteX7" fmla="*/ 3808239 w 4121726"/>
              <a:gd name="connsiteY7" fmla="*/ 950111 h 5079291"/>
              <a:gd name="connsiteX8" fmla="*/ 313487 w 4121726"/>
              <a:gd name="connsiteY8" fmla="*/ 950111 h 5079291"/>
              <a:gd name="connsiteX9" fmla="*/ 626974 w 4121726"/>
              <a:gd name="connsiteY9" fmla="*/ 1263598 h 5079291"/>
              <a:gd name="connsiteX10" fmla="*/ 626973 w 4121726"/>
              <a:gd name="connsiteY10" fmla="*/ 3815693 h 5079291"/>
              <a:gd name="connsiteX11" fmla="*/ 313486 w 4121726"/>
              <a:gd name="connsiteY11" fmla="*/ 4129180 h 5079291"/>
              <a:gd name="connsiteX12" fmla="*/ 313487 w 4121726"/>
              <a:gd name="connsiteY12" fmla="*/ 4129179 h 5079291"/>
              <a:gd name="connsiteX13" fmla="*/ 0 w 4121726"/>
              <a:gd name="connsiteY13" fmla="*/ 3815692 h 5079291"/>
              <a:gd name="connsiteX14" fmla="*/ 0 w 4121726"/>
              <a:gd name="connsiteY14" fmla="*/ 1263598 h 5079291"/>
              <a:gd name="connsiteX15" fmla="*/ 313487 w 4121726"/>
              <a:gd name="connsiteY15" fmla="*/ 950111 h 5079291"/>
              <a:gd name="connsiteX16" fmla="*/ 2957216 w 4121726"/>
              <a:gd name="connsiteY16" fmla="*/ 573024 h 5079291"/>
              <a:gd name="connsiteX17" fmla="*/ 3270703 w 4121726"/>
              <a:gd name="connsiteY17" fmla="*/ 886511 h 5079291"/>
              <a:gd name="connsiteX18" fmla="*/ 3270702 w 4121726"/>
              <a:gd name="connsiteY18" fmla="*/ 4192781 h 5079291"/>
              <a:gd name="connsiteX19" fmla="*/ 2957215 w 4121726"/>
              <a:gd name="connsiteY19" fmla="*/ 4506268 h 5079291"/>
              <a:gd name="connsiteX20" fmla="*/ 2957216 w 4121726"/>
              <a:gd name="connsiteY20" fmla="*/ 4506267 h 5079291"/>
              <a:gd name="connsiteX21" fmla="*/ 2643729 w 4121726"/>
              <a:gd name="connsiteY21" fmla="*/ 4192780 h 5079291"/>
              <a:gd name="connsiteX22" fmla="*/ 2643729 w 4121726"/>
              <a:gd name="connsiteY22" fmla="*/ 886511 h 5079291"/>
              <a:gd name="connsiteX23" fmla="*/ 2957216 w 4121726"/>
              <a:gd name="connsiteY23" fmla="*/ 573024 h 5079291"/>
              <a:gd name="connsiteX24" fmla="*/ 1164511 w 4121726"/>
              <a:gd name="connsiteY24" fmla="*/ 573024 h 5079291"/>
              <a:gd name="connsiteX25" fmla="*/ 1477998 w 4121726"/>
              <a:gd name="connsiteY25" fmla="*/ 886511 h 5079291"/>
              <a:gd name="connsiteX26" fmla="*/ 1477997 w 4121726"/>
              <a:gd name="connsiteY26" fmla="*/ 4192781 h 5079291"/>
              <a:gd name="connsiteX27" fmla="*/ 1164510 w 4121726"/>
              <a:gd name="connsiteY27" fmla="*/ 4506268 h 5079291"/>
              <a:gd name="connsiteX28" fmla="*/ 1164511 w 4121726"/>
              <a:gd name="connsiteY28" fmla="*/ 4506267 h 5079291"/>
              <a:gd name="connsiteX29" fmla="*/ 851024 w 4121726"/>
              <a:gd name="connsiteY29" fmla="*/ 4192780 h 5079291"/>
              <a:gd name="connsiteX30" fmla="*/ 851024 w 4121726"/>
              <a:gd name="connsiteY30" fmla="*/ 886511 h 5079291"/>
              <a:gd name="connsiteX31" fmla="*/ 1164511 w 4121726"/>
              <a:gd name="connsiteY31" fmla="*/ 573024 h 5079291"/>
              <a:gd name="connsiteX32" fmla="*/ 2060863 w 4121726"/>
              <a:gd name="connsiteY32" fmla="*/ 0 h 5079291"/>
              <a:gd name="connsiteX33" fmla="*/ 2419678 w 4121726"/>
              <a:gd name="connsiteY33" fmla="*/ 358815 h 5079291"/>
              <a:gd name="connsiteX34" fmla="*/ 2419678 w 4121726"/>
              <a:gd name="connsiteY34" fmla="*/ 4720476 h 5079291"/>
              <a:gd name="connsiteX35" fmla="*/ 2060863 w 4121726"/>
              <a:gd name="connsiteY35" fmla="*/ 5079291 h 5079291"/>
              <a:gd name="connsiteX36" fmla="*/ 1702048 w 4121726"/>
              <a:gd name="connsiteY36" fmla="*/ 4720476 h 5079291"/>
              <a:gd name="connsiteX37" fmla="*/ 1702048 w 4121726"/>
              <a:gd name="connsiteY37" fmla="*/ 358815 h 5079291"/>
              <a:gd name="connsiteX38" fmla="*/ 2060863 w 4121726"/>
              <a:gd name="connsiteY38" fmla="*/ 0 h 507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121726" h="5079291">
                <a:moveTo>
                  <a:pt x="3808239" y="950111"/>
                </a:moveTo>
                <a:cubicBezTo>
                  <a:pt x="3981373" y="950111"/>
                  <a:pt x="4121726" y="1090464"/>
                  <a:pt x="4121726" y="1263598"/>
                </a:cubicBezTo>
                <a:cubicBezTo>
                  <a:pt x="4121726" y="2114296"/>
                  <a:pt x="4121725" y="2964995"/>
                  <a:pt x="4121725" y="3815693"/>
                </a:cubicBezTo>
                <a:cubicBezTo>
                  <a:pt x="4121725" y="3988827"/>
                  <a:pt x="3981372" y="4129180"/>
                  <a:pt x="3808238" y="4129180"/>
                </a:cubicBezTo>
                <a:lnTo>
                  <a:pt x="3808239" y="4129179"/>
                </a:lnTo>
                <a:cubicBezTo>
                  <a:pt x="3635105" y="4129179"/>
                  <a:pt x="3494752" y="3988826"/>
                  <a:pt x="3494752" y="3815692"/>
                </a:cubicBezTo>
                <a:lnTo>
                  <a:pt x="3494752" y="1263598"/>
                </a:lnTo>
                <a:cubicBezTo>
                  <a:pt x="3494752" y="1090464"/>
                  <a:pt x="3635105" y="950111"/>
                  <a:pt x="3808239" y="950111"/>
                </a:cubicBezTo>
                <a:close/>
                <a:moveTo>
                  <a:pt x="313487" y="950111"/>
                </a:moveTo>
                <a:cubicBezTo>
                  <a:pt x="486621" y="950111"/>
                  <a:pt x="626974" y="1090464"/>
                  <a:pt x="626974" y="1263598"/>
                </a:cubicBezTo>
                <a:cubicBezTo>
                  <a:pt x="626974" y="2114296"/>
                  <a:pt x="626973" y="2964995"/>
                  <a:pt x="626973" y="3815693"/>
                </a:cubicBezTo>
                <a:cubicBezTo>
                  <a:pt x="626973" y="3988827"/>
                  <a:pt x="486620" y="4129180"/>
                  <a:pt x="313486" y="4129180"/>
                </a:cubicBezTo>
                <a:lnTo>
                  <a:pt x="313487" y="4129179"/>
                </a:lnTo>
                <a:cubicBezTo>
                  <a:pt x="140353" y="4129179"/>
                  <a:pt x="0" y="3988826"/>
                  <a:pt x="0" y="3815692"/>
                </a:cubicBezTo>
                <a:lnTo>
                  <a:pt x="0" y="1263598"/>
                </a:lnTo>
                <a:cubicBezTo>
                  <a:pt x="0" y="1090464"/>
                  <a:pt x="140353" y="950111"/>
                  <a:pt x="313487" y="950111"/>
                </a:cubicBezTo>
                <a:close/>
                <a:moveTo>
                  <a:pt x="2957216" y="573024"/>
                </a:moveTo>
                <a:cubicBezTo>
                  <a:pt x="3130350" y="573024"/>
                  <a:pt x="3270703" y="713377"/>
                  <a:pt x="3270703" y="886511"/>
                </a:cubicBezTo>
                <a:cubicBezTo>
                  <a:pt x="3270703" y="1988601"/>
                  <a:pt x="3270702" y="3090691"/>
                  <a:pt x="3270702" y="4192781"/>
                </a:cubicBezTo>
                <a:cubicBezTo>
                  <a:pt x="3270702" y="4365915"/>
                  <a:pt x="3130349" y="4506268"/>
                  <a:pt x="2957215" y="4506268"/>
                </a:cubicBezTo>
                <a:lnTo>
                  <a:pt x="2957216" y="4506267"/>
                </a:lnTo>
                <a:cubicBezTo>
                  <a:pt x="2784082" y="4506267"/>
                  <a:pt x="2643729" y="4365914"/>
                  <a:pt x="2643729" y="4192780"/>
                </a:cubicBezTo>
                <a:lnTo>
                  <a:pt x="2643729" y="886511"/>
                </a:lnTo>
                <a:cubicBezTo>
                  <a:pt x="2643729" y="713377"/>
                  <a:pt x="2784082" y="573024"/>
                  <a:pt x="2957216" y="573024"/>
                </a:cubicBezTo>
                <a:close/>
                <a:moveTo>
                  <a:pt x="1164511" y="573024"/>
                </a:moveTo>
                <a:cubicBezTo>
                  <a:pt x="1337645" y="573024"/>
                  <a:pt x="1477998" y="713377"/>
                  <a:pt x="1477998" y="886511"/>
                </a:cubicBezTo>
                <a:cubicBezTo>
                  <a:pt x="1477998" y="1988601"/>
                  <a:pt x="1477997" y="3090691"/>
                  <a:pt x="1477997" y="4192781"/>
                </a:cubicBezTo>
                <a:cubicBezTo>
                  <a:pt x="1477997" y="4365915"/>
                  <a:pt x="1337644" y="4506268"/>
                  <a:pt x="1164510" y="4506268"/>
                </a:cubicBezTo>
                <a:lnTo>
                  <a:pt x="1164511" y="4506267"/>
                </a:lnTo>
                <a:cubicBezTo>
                  <a:pt x="991377" y="4506267"/>
                  <a:pt x="851024" y="4365914"/>
                  <a:pt x="851024" y="4192780"/>
                </a:cubicBezTo>
                <a:lnTo>
                  <a:pt x="851024" y="886511"/>
                </a:lnTo>
                <a:cubicBezTo>
                  <a:pt x="851024" y="713377"/>
                  <a:pt x="991377" y="573024"/>
                  <a:pt x="1164511" y="573024"/>
                </a:cubicBezTo>
                <a:close/>
                <a:moveTo>
                  <a:pt x="2060863" y="0"/>
                </a:moveTo>
                <a:cubicBezTo>
                  <a:pt x="2259031" y="0"/>
                  <a:pt x="2419678" y="160647"/>
                  <a:pt x="2419678" y="358815"/>
                </a:cubicBezTo>
                <a:lnTo>
                  <a:pt x="2419678" y="4720476"/>
                </a:lnTo>
                <a:cubicBezTo>
                  <a:pt x="2419678" y="4918644"/>
                  <a:pt x="2259031" y="5079291"/>
                  <a:pt x="2060863" y="5079291"/>
                </a:cubicBezTo>
                <a:cubicBezTo>
                  <a:pt x="1862695" y="5079291"/>
                  <a:pt x="1702048" y="4918644"/>
                  <a:pt x="1702048" y="4720476"/>
                </a:cubicBezTo>
                <a:lnTo>
                  <a:pt x="1702048" y="358815"/>
                </a:lnTo>
                <a:cubicBezTo>
                  <a:pt x="1702048" y="160647"/>
                  <a:pt x="1862695" y="0"/>
                  <a:pt x="2060863" y="0"/>
                </a:cubicBez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2" name="Group 21">
            <a:extLst>
              <a:ext uri="{FF2B5EF4-FFF2-40B4-BE49-F238E27FC236}">
                <a16:creationId xmlns:a16="http://schemas.microsoft.com/office/drawing/2014/main" id="{70F0B084-2054-0C95-0151-E67CB82A519E}"/>
              </a:ext>
            </a:extLst>
          </p:cNvPr>
          <p:cNvGrpSpPr/>
          <p:nvPr/>
        </p:nvGrpSpPr>
        <p:grpSpPr>
          <a:xfrm>
            <a:off x="-11735201" y="6279"/>
            <a:ext cx="11525250" cy="6858000"/>
            <a:chOff x="0" y="9832"/>
            <a:chExt cx="11525250" cy="6858000"/>
          </a:xfrm>
        </p:grpSpPr>
        <p:grpSp>
          <p:nvGrpSpPr>
            <p:cNvPr id="23" name="Group 22">
              <a:extLst>
                <a:ext uri="{FF2B5EF4-FFF2-40B4-BE49-F238E27FC236}">
                  <a16:creationId xmlns:a16="http://schemas.microsoft.com/office/drawing/2014/main" id="{07377D74-A2E7-40AB-9064-2EE0BF3B72D6}"/>
                </a:ext>
              </a:extLst>
            </p:cNvPr>
            <p:cNvGrpSpPr/>
            <p:nvPr/>
          </p:nvGrpSpPr>
          <p:grpSpPr>
            <a:xfrm>
              <a:off x="0" y="9832"/>
              <a:ext cx="11525250" cy="6858000"/>
              <a:chOff x="0" y="0"/>
              <a:chExt cx="11525250" cy="6858000"/>
            </a:xfrm>
            <a:solidFill>
              <a:srgbClr val="6F5CE6"/>
            </a:solidFill>
          </p:grpSpPr>
          <p:sp>
            <p:nvSpPr>
              <p:cNvPr id="32" name="Rectangle 31">
                <a:extLst>
                  <a:ext uri="{FF2B5EF4-FFF2-40B4-BE49-F238E27FC236}">
                    <a16:creationId xmlns:a16="http://schemas.microsoft.com/office/drawing/2014/main" id="{BADF9766-BCB6-7131-71B2-2AA38DE3A2FF}"/>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5ECE919D-6FB2-56B5-87D7-7057389DE65C}"/>
                  </a:ext>
                </a:extLst>
              </p:cNvPr>
              <p:cNvSpPr/>
              <p:nvPr/>
            </p:nvSpPr>
            <p:spPr>
              <a:xfrm>
                <a:off x="10477500" y="6057900"/>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EA30AA7-DC27-1901-6DF3-915BFF2052D2}"/>
                </a:ext>
              </a:extLst>
            </p:cNvPr>
            <p:cNvGrpSpPr/>
            <p:nvPr/>
          </p:nvGrpSpPr>
          <p:grpSpPr>
            <a:xfrm>
              <a:off x="3050224" y="738259"/>
              <a:ext cx="7424265" cy="5711702"/>
              <a:chOff x="3050224" y="738259"/>
              <a:chExt cx="7424265" cy="5711702"/>
            </a:xfrm>
          </p:grpSpPr>
          <p:sp>
            <p:nvSpPr>
              <p:cNvPr id="26" name="Rectangle: Rounded Corners 25">
                <a:extLst>
                  <a:ext uri="{FF2B5EF4-FFF2-40B4-BE49-F238E27FC236}">
                    <a16:creationId xmlns:a16="http://schemas.microsoft.com/office/drawing/2014/main" id="{0ADD3678-B67E-82A6-F35E-553636CBCE02}"/>
                  </a:ext>
                </a:extLst>
              </p:cNvPr>
              <p:cNvSpPr/>
              <p:nvPr/>
            </p:nvSpPr>
            <p:spPr>
              <a:xfrm>
                <a:off x="3050224" y="1533830"/>
                <a:ext cx="7424265" cy="4916131"/>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72DD55DF-9B9A-5295-2E30-6E68CB7EB51F}"/>
                  </a:ext>
                </a:extLst>
              </p:cNvPr>
              <p:cNvGrpSpPr/>
              <p:nvPr/>
            </p:nvGrpSpPr>
            <p:grpSpPr>
              <a:xfrm>
                <a:off x="3105703" y="738259"/>
                <a:ext cx="638331" cy="582412"/>
                <a:chOff x="2818652" y="1410899"/>
                <a:chExt cx="963562" cy="963562"/>
              </a:xfrm>
            </p:grpSpPr>
            <p:sp>
              <p:nvSpPr>
                <p:cNvPr id="30" name="Rectangle: Rounded Corners 29">
                  <a:extLst>
                    <a:ext uri="{FF2B5EF4-FFF2-40B4-BE49-F238E27FC236}">
                      <a16:creationId xmlns:a16="http://schemas.microsoft.com/office/drawing/2014/main" id="{C8778231-5BC8-FFB0-8867-042740AEB7E6}"/>
                    </a:ext>
                  </a:extLst>
                </p:cNvPr>
                <p:cNvSpPr/>
                <p:nvPr/>
              </p:nvSpPr>
              <p:spPr>
                <a:xfrm>
                  <a:off x="2818652" y="141089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Graphic 30" descr="Suit">
                  <a:extLst>
                    <a:ext uri="{FF2B5EF4-FFF2-40B4-BE49-F238E27FC236}">
                      <a16:creationId xmlns:a16="http://schemas.microsoft.com/office/drawing/2014/main" id="{BC746A54-93E1-E922-69E1-D829D22B0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3231" y="1435482"/>
                  <a:ext cx="914400" cy="914399"/>
                </a:xfrm>
                <a:prstGeom prst="rect">
                  <a:avLst/>
                </a:prstGeom>
              </p:spPr>
            </p:pic>
          </p:grpSp>
          <p:sp>
            <p:nvSpPr>
              <p:cNvPr id="28" name="TextBox 27">
                <a:extLst>
                  <a:ext uri="{FF2B5EF4-FFF2-40B4-BE49-F238E27FC236}">
                    <a16:creationId xmlns:a16="http://schemas.microsoft.com/office/drawing/2014/main" id="{C52B5B49-377F-614D-41CC-005F8D81DF4F}"/>
                  </a:ext>
                </a:extLst>
              </p:cNvPr>
              <p:cNvSpPr txBox="1"/>
              <p:nvPr/>
            </p:nvSpPr>
            <p:spPr>
              <a:xfrm>
                <a:off x="4128045" y="787980"/>
                <a:ext cx="4896464" cy="461665"/>
              </a:xfrm>
              <a:prstGeom prst="rect">
                <a:avLst/>
              </a:prstGeom>
              <a:noFill/>
            </p:spPr>
            <p:txBody>
              <a:bodyPr wrap="square" rtlCol="0">
                <a:spAutoFit/>
              </a:bodyPr>
              <a:lstStyle/>
              <a:p>
                <a:r>
                  <a:rPr lang="en-IN" sz="2400" dirty="0">
                    <a:solidFill>
                      <a:srgbClr val="FFFF00"/>
                    </a:solidFill>
                    <a:latin typeface="Montserrat SemiBold" pitchFamily="2" charset="0"/>
                  </a:rPr>
                  <a:t>What is Formal Dressing?</a:t>
                </a:r>
              </a:p>
            </p:txBody>
          </p:sp>
          <p:sp>
            <p:nvSpPr>
              <p:cNvPr id="29" name="TextBox 28">
                <a:extLst>
                  <a:ext uri="{FF2B5EF4-FFF2-40B4-BE49-F238E27FC236}">
                    <a16:creationId xmlns:a16="http://schemas.microsoft.com/office/drawing/2014/main" id="{7E4C7689-411D-64E7-C5C7-2F152E467083}"/>
                  </a:ext>
                </a:extLst>
              </p:cNvPr>
              <p:cNvSpPr txBox="1"/>
              <p:nvPr/>
            </p:nvSpPr>
            <p:spPr>
              <a:xfrm>
                <a:off x="3379241" y="1960618"/>
                <a:ext cx="6842221" cy="1631216"/>
              </a:xfrm>
              <a:prstGeom prst="rect">
                <a:avLst/>
              </a:prstGeom>
              <a:noFill/>
            </p:spPr>
            <p:txBody>
              <a:bodyPr wrap="square" rtlCol="0">
                <a:spAutoFit/>
              </a:bodyPr>
              <a:lstStyle/>
              <a:p>
                <a:r>
                  <a:rPr lang="en-US" sz="2000" dirty="0">
                    <a:solidFill>
                      <a:schemeClr val="bg1"/>
                    </a:solidFill>
                    <a:latin typeface="Open Sans" pitchFamily="2" charset="0"/>
                    <a:ea typeface="Open Sans" pitchFamily="2" charset="0"/>
                    <a:cs typeface="Open Sans" pitchFamily="2" charset="0"/>
                  </a:rPr>
                  <a:t>Formal dressing is a way to project a polished, professional image. It's about dressing with intention and respect for the occasion. Formal attire varies based on the event, but it often includes tailored suits, crisp shirts, and elegant accessories.</a:t>
                </a:r>
                <a:endParaRPr lang="en-IN" sz="2000" dirty="0">
                  <a:solidFill>
                    <a:schemeClr val="bg1"/>
                  </a:solidFill>
                  <a:latin typeface="Open Sans" pitchFamily="2" charset="0"/>
                  <a:ea typeface="Open Sans" pitchFamily="2" charset="0"/>
                  <a:cs typeface="Open Sans" pitchFamily="2" charset="0"/>
                </a:endParaRPr>
              </a:p>
            </p:txBody>
          </p:sp>
        </p:grpSp>
        <p:sp>
          <p:nvSpPr>
            <p:cNvPr id="25" name="TextBox 24">
              <a:extLst>
                <a:ext uri="{FF2B5EF4-FFF2-40B4-BE49-F238E27FC236}">
                  <a16:creationId xmlns:a16="http://schemas.microsoft.com/office/drawing/2014/main" id="{A34F11F8-BE82-DC31-EB78-5F615CF6A79C}"/>
                </a:ext>
              </a:extLst>
            </p:cNvPr>
            <p:cNvSpPr txBox="1"/>
            <p:nvPr/>
          </p:nvSpPr>
          <p:spPr>
            <a:xfrm>
              <a:off x="10687050" y="6113839"/>
              <a:ext cx="838200" cy="707886"/>
            </a:xfrm>
            <a:prstGeom prst="rect">
              <a:avLst/>
            </a:prstGeom>
            <a:noFill/>
          </p:spPr>
          <p:txBody>
            <a:bodyPr wrap="square" rtlCol="0">
              <a:spAutoFit/>
            </a:bodyPr>
            <a:lstStyle/>
            <a:p>
              <a:r>
                <a:rPr lang="en-US" sz="4000" dirty="0">
                  <a:solidFill>
                    <a:srgbClr val="FFFF00"/>
                  </a:solidFill>
                  <a:latin typeface="Montserrat Black" pitchFamily="2" charset="0"/>
                </a:rPr>
                <a:t>01</a:t>
              </a:r>
              <a:endParaRPr lang="en-IN" sz="4000" dirty="0">
                <a:solidFill>
                  <a:srgbClr val="FFFF00"/>
                </a:solidFill>
                <a:latin typeface="Montserrat Black" pitchFamily="2" charset="0"/>
              </a:endParaRPr>
            </a:p>
          </p:txBody>
        </p:sp>
      </p:grpSp>
      <p:grpSp>
        <p:nvGrpSpPr>
          <p:cNvPr id="46" name="Group 45">
            <a:extLst>
              <a:ext uri="{FF2B5EF4-FFF2-40B4-BE49-F238E27FC236}">
                <a16:creationId xmlns:a16="http://schemas.microsoft.com/office/drawing/2014/main" id="{DF2F95B7-0708-19C0-9468-E6A67AEDB499}"/>
              </a:ext>
            </a:extLst>
          </p:cNvPr>
          <p:cNvGrpSpPr/>
          <p:nvPr/>
        </p:nvGrpSpPr>
        <p:grpSpPr>
          <a:xfrm>
            <a:off x="-11890053" y="-12558"/>
            <a:ext cx="11549939" cy="6858000"/>
            <a:chOff x="0" y="0"/>
            <a:chExt cx="11549939" cy="6858000"/>
          </a:xfrm>
        </p:grpSpPr>
        <p:grpSp>
          <p:nvGrpSpPr>
            <p:cNvPr id="47" name="Group 46">
              <a:extLst>
                <a:ext uri="{FF2B5EF4-FFF2-40B4-BE49-F238E27FC236}">
                  <a16:creationId xmlns:a16="http://schemas.microsoft.com/office/drawing/2014/main" id="{452DA8D5-C5BE-0B9A-B57A-C76F922B9321}"/>
                </a:ext>
              </a:extLst>
            </p:cNvPr>
            <p:cNvGrpSpPr/>
            <p:nvPr/>
          </p:nvGrpSpPr>
          <p:grpSpPr>
            <a:xfrm>
              <a:off x="0" y="0"/>
              <a:ext cx="11549939" cy="6858000"/>
              <a:chOff x="0" y="0"/>
              <a:chExt cx="11549939" cy="6858000"/>
            </a:xfrm>
            <a:solidFill>
              <a:srgbClr val="7B66FF"/>
            </a:solidFill>
          </p:grpSpPr>
          <p:sp>
            <p:nvSpPr>
              <p:cNvPr id="56" name="Rectangle 55">
                <a:extLst>
                  <a:ext uri="{FF2B5EF4-FFF2-40B4-BE49-F238E27FC236}">
                    <a16:creationId xmlns:a16="http://schemas.microsoft.com/office/drawing/2014/main" id="{2A0EEEC0-59CE-143A-96A9-4393D81724B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1D15BC1A-EB2C-4899-692C-E91DE4330DCA}"/>
                  </a:ext>
                </a:extLst>
              </p:cNvPr>
              <p:cNvSpPr/>
              <p:nvPr/>
            </p:nvSpPr>
            <p:spPr>
              <a:xfrm>
                <a:off x="10502189" y="4997251"/>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AF7E6317-D77C-8D52-AAB0-96E376AFB4E2}"/>
                </a:ext>
              </a:extLst>
            </p:cNvPr>
            <p:cNvGrpSpPr/>
            <p:nvPr/>
          </p:nvGrpSpPr>
          <p:grpSpPr>
            <a:xfrm>
              <a:off x="2998603" y="636965"/>
              <a:ext cx="7475886" cy="5874160"/>
              <a:chOff x="2998603" y="597637"/>
              <a:chExt cx="7475886" cy="5874160"/>
            </a:xfrm>
          </p:grpSpPr>
          <p:sp>
            <p:nvSpPr>
              <p:cNvPr id="50" name="Rectangle: Rounded Corners 49">
                <a:extLst>
                  <a:ext uri="{FF2B5EF4-FFF2-40B4-BE49-F238E27FC236}">
                    <a16:creationId xmlns:a16="http://schemas.microsoft.com/office/drawing/2014/main" id="{35122BA6-45CD-D15A-4D54-F5A6AA621897}"/>
                  </a:ext>
                </a:extLst>
              </p:cNvPr>
              <p:cNvSpPr/>
              <p:nvPr/>
            </p:nvSpPr>
            <p:spPr>
              <a:xfrm>
                <a:off x="2998603" y="1533830"/>
                <a:ext cx="7475886"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6B29A1ED-20ED-6151-5658-C57772D5D236}"/>
                  </a:ext>
                </a:extLst>
              </p:cNvPr>
              <p:cNvGrpSpPr/>
              <p:nvPr/>
            </p:nvGrpSpPr>
            <p:grpSpPr>
              <a:xfrm>
                <a:off x="3111334" y="597637"/>
                <a:ext cx="638331" cy="582412"/>
                <a:chOff x="2827152" y="1178249"/>
                <a:chExt cx="963562" cy="963562"/>
              </a:xfrm>
            </p:grpSpPr>
            <p:sp>
              <p:nvSpPr>
                <p:cNvPr id="54" name="Rectangle: Rounded Corners 53">
                  <a:extLst>
                    <a:ext uri="{FF2B5EF4-FFF2-40B4-BE49-F238E27FC236}">
                      <a16:creationId xmlns:a16="http://schemas.microsoft.com/office/drawing/2014/main" id="{68CE9F11-6802-8CD2-FB0A-9AB6619E0872}"/>
                    </a:ext>
                  </a:extLst>
                </p:cNvPr>
                <p:cNvSpPr/>
                <p:nvPr/>
              </p:nvSpPr>
              <p:spPr>
                <a:xfrm>
                  <a:off x="2827152" y="117824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Graphic 54" descr="Suit">
                  <a:extLst>
                    <a:ext uri="{FF2B5EF4-FFF2-40B4-BE49-F238E27FC236}">
                      <a16:creationId xmlns:a16="http://schemas.microsoft.com/office/drawing/2014/main" id="{66AC4BFF-FA9B-F7E4-95CF-3DFE856EC1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1736" y="1202831"/>
                  <a:ext cx="914400" cy="914401"/>
                </a:xfrm>
                <a:prstGeom prst="rect">
                  <a:avLst/>
                </a:prstGeom>
              </p:spPr>
            </p:pic>
          </p:grpSp>
          <p:sp>
            <p:nvSpPr>
              <p:cNvPr id="52" name="TextBox 51">
                <a:extLst>
                  <a:ext uri="{FF2B5EF4-FFF2-40B4-BE49-F238E27FC236}">
                    <a16:creationId xmlns:a16="http://schemas.microsoft.com/office/drawing/2014/main" id="{70ED49F2-4E1C-9769-C431-0FD3AE39F8A7}"/>
                  </a:ext>
                </a:extLst>
              </p:cNvPr>
              <p:cNvSpPr txBox="1"/>
              <p:nvPr/>
            </p:nvSpPr>
            <p:spPr>
              <a:xfrm>
                <a:off x="4158470" y="655658"/>
                <a:ext cx="4896464" cy="461665"/>
              </a:xfrm>
              <a:prstGeom prst="rect">
                <a:avLst/>
              </a:prstGeom>
              <a:noFill/>
            </p:spPr>
            <p:txBody>
              <a:bodyPr wrap="square" rtlCol="0">
                <a:spAutoFit/>
              </a:bodyPr>
              <a:lstStyle/>
              <a:p>
                <a:r>
                  <a:rPr lang="en-US" sz="2400" dirty="0">
                    <a:solidFill>
                      <a:srgbClr val="FFFF00"/>
                    </a:solidFill>
                    <a:latin typeface="Montserrat SemiBold" pitchFamily="2" charset="0"/>
                  </a:rPr>
                  <a:t>The Do's of Formal Dressing</a:t>
                </a:r>
                <a:endParaRPr lang="en-IN" sz="2400" dirty="0">
                  <a:solidFill>
                    <a:srgbClr val="FFFF00"/>
                  </a:solidFill>
                  <a:latin typeface="Montserrat SemiBold" pitchFamily="2" charset="0"/>
                </a:endParaRPr>
              </a:p>
            </p:txBody>
          </p:sp>
          <p:sp>
            <p:nvSpPr>
              <p:cNvPr id="53" name="TextBox 52">
                <a:extLst>
                  <a:ext uri="{FF2B5EF4-FFF2-40B4-BE49-F238E27FC236}">
                    <a16:creationId xmlns:a16="http://schemas.microsoft.com/office/drawing/2014/main" id="{B2BDE45A-B723-795F-BC8A-F2025F8709BE}"/>
                  </a:ext>
                </a:extLst>
              </p:cNvPr>
              <p:cNvSpPr txBox="1"/>
              <p:nvPr/>
            </p:nvSpPr>
            <p:spPr>
              <a:xfrm>
                <a:off x="3376231" y="1903744"/>
                <a:ext cx="6845232"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Tailored suits and blazers are a must for men and women.</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Choose classic colors like black, navy, or grey for a timeless look.</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Invest in quality dress shoes and accessories to complete your ensemble.</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For women, opt for modest hemlines and avoid overly revealing outfits.</a:t>
                </a:r>
                <a:endParaRPr lang="en-IN" sz="2000" dirty="0">
                  <a:solidFill>
                    <a:schemeClr val="bg1"/>
                  </a:solidFill>
                  <a:latin typeface="Open Sans" pitchFamily="2" charset="0"/>
                  <a:ea typeface="Open Sans" pitchFamily="2" charset="0"/>
                  <a:cs typeface="Open Sans" pitchFamily="2" charset="0"/>
                </a:endParaRPr>
              </a:p>
            </p:txBody>
          </p:sp>
        </p:grpSp>
        <p:sp>
          <p:nvSpPr>
            <p:cNvPr id="49" name="TextBox 48">
              <a:extLst>
                <a:ext uri="{FF2B5EF4-FFF2-40B4-BE49-F238E27FC236}">
                  <a16:creationId xmlns:a16="http://schemas.microsoft.com/office/drawing/2014/main" id="{39F7DDB7-70B7-4265-7653-59347166628C}"/>
                </a:ext>
              </a:extLst>
            </p:cNvPr>
            <p:cNvSpPr txBox="1"/>
            <p:nvPr/>
          </p:nvSpPr>
          <p:spPr>
            <a:xfrm>
              <a:off x="10572553" y="5044621"/>
              <a:ext cx="934679" cy="707886"/>
            </a:xfrm>
            <a:prstGeom prst="rect">
              <a:avLst/>
            </a:prstGeom>
            <a:noFill/>
          </p:spPr>
          <p:txBody>
            <a:bodyPr wrap="square" rtlCol="0">
              <a:spAutoFit/>
            </a:bodyPr>
            <a:lstStyle/>
            <a:p>
              <a:r>
                <a:rPr lang="en-US" sz="4000" dirty="0">
                  <a:solidFill>
                    <a:srgbClr val="FFFF00"/>
                  </a:solidFill>
                  <a:latin typeface="Montserrat Black" pitchFamily="2" charset="0"/>
                </a:rPr>
                <a:t>02</a:t>
              </a:r>
              <a:endParaRPr lang="en-IN" sz="4000" dirty="0">
                <a:solidFill>
                  <a:srgbClr val="FFFF00"/>
                </a:solidFill>
                <a:latin typeface="Montserrat Black" pitchFamily="2" charset="0"/>
              </a:endParaRPr>
            </a:p>
          </p:txBody>
        </p:sp>
      </p:grpSp>
      <p:grpSp>
        <p:nvGrpSpPr>
          <p:cNvPr id="60" name="Group 59">
            <a:extLst>
              <a:ext uri="{FF2B5EF4-FFF2-40B4-BE49-F238E27FC236}">
                <a16:creationId xmlns:a16="http://schemas.microsoft.com/office/drawing/2014/main" id="{5ADA15DA-F1A6-C6DA-5801-5109D573EBDE}"/>
              </a:ext>
            </a:extLst>
          </p:cNvPr>
          <p:cNvGrpSpPr/>
          <p:nvPr/>
        </p:nvGrpSpPr>
        <p:grpSpPr>
          <a:xfrm>
            <a:off x="-12102681" y="0"/>
            <a:ext cx="11522532" cy="6858000"/>
            <a:chOff x="0" y="0"/>
            <a:chExt cx="11522532" cy="6858000"/>
          </a:xfrm>
        </p:grpSpPr>
        <p:grpSp>
          <p:nvGrpSpPr>
            <p:cNvPr id="61" name="Group 60">
              <a:extLst>
                <a:ext uri="{FF2B5EF4-FFF2-40B4-BE49-F238E27FC236}">
                  <a16:creationId xmlns:a16="http://schemas.microsoft.com/office/drawing/2014/main" id="{DD6C6D88-8C2A-27B1-7D55-68E343F5356E}"/>
                </a:ext>
              </a:extLst>
            </p:cNvPr>
            <p:cNvGrpSpPr/>
            <p:nvPr/>
          </p:nvGrpSpPr>
          <p:grpSpPr>
            <a:xfrm>
              <a:off x="0" y="0"/>
              <a:ext cx="11522532" cy="6858000"/>
              <a:chOff x="0" y="0"/>
              <a:chExt cx="11522532" cy="6858000"/>
            </a:xfrm>
            <a:solidFill>
              <a:srgbClr val="8875FF"/>
            </a:solidFill>
          </p:grpSpPr>
          <p:sp>
            <p:nvSpPr>
              <p:cNvPr id="70" name="Rectangle 69">
                <a:extLst>
                  <a:ext uri="{FF2B5EF4-FFF2-40B4-BE49-F238E27FC236}">
                    <a16:creationId xmlns:a16="http://schemas.microsoft.com/office/drawing/2014/main" id="{6EE54BBF-0601-C31F-119F-E159FE4966ED}"/>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a:extLst>
                  <a:ext uri="{FF2B5EF4-FFF2-40B4-BE49-F238E27FC236}">
                    <a16:creationId xmlns:a16="http://schemas.microsoft.com/office/drawing/2014/main" id="{CC537045-86EA-B934-C1F3-D208F41FBA71}"/>
                  </a:ext>
                </a:extLst>
              </p:cNvPr>
              <p:cNvSpPr/>
              <p:nvPr/>
            </p:nvSpPr>
            <p:spPr>
              <a:xfrm>
                <a:off x="10474782" y="3977904"/>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a:extLst>
                <a:ext uri="{FF2B5EF4-FFF2-40B4-BE49-F238E27FC236}">
                  <a16:creationId xmlns:a16="http://schemas.microsoft.com/office/drawing/2014/main" id="{7779254D-DFD5-EA92-2C1E-6B46583DEB10}"/>
                </a:ext>
              </a:extLst>
            </p:cNvPr>
            <p:cNvGrpSpPr/>
            <p:nvPr/>
          </p:nvGrpSpPr>
          <p:grpSpPr>
            <a:xfrm>
              <a:off x="2908521" y="587799"/>
              <a:ext cx="7565968" cy="5923326"/>
              <a:chOff x="2908521" y="548471"/>
              <a:chExt cx="7565968" cy="5923326"/>
            </a:xfrm>
          </p:grpSpPr>
          <p:sp>
            <p:nvSpPr>
              <p:cNvPr id="64" name="Rectangle: Rounded Corners 63">
                <a:extLst>
                  <a:ext uri="{FF2B5EF4-FFF2-40B4-BE49-F238E27FC236}">
                    <a16:creationId xmlns:a16="http://schemas.microsoft.com/office/drawing/2014/main" id="{53205797-2B87-1AC7-8ED7-8C35DAE72113}"/>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5AA8C980-755C-0E3C-CDB1-292760876622}"/>
                  </a:ext>
                </a:extLst>
              </p:cNvPr>
              <p:cNvGrpSpPr/>
              <p:nvPr/>
            </p:nvGrpSpPr>
            <p:grpSpPr>
              <a:xfrm>
                <a:off x="2969612" y="548471"/>
                <a:ext cx="638331" cy="582412"/>
                <a:chOff x="2613223" y="1096906"/>
                <a:chExt cx="963562" cy="963562"/>
              </a:xfrm>
            </p:grpSpPr>
            <p:sp>
              <p:nvSpPr>
                <p:cNvPr id="68" name="Rectangle: Rounded Corners 67">
                  <a:extLst>
                    <a:ext uri="{FF2B5EF4-FFF2-40B4-BE49-F238E27FC236}">
                      <a16:creationId xmlns:a16="http://schemas.microsoft.com/office/drawing/2014/main" id="{E53ED4DD-462F-A4D8-E4E2-824563472062}"/>
                    </a:ext>
                  </a:extLst>
                </p:cNvPr>
                <p:cNvSpPr/>
                <p:nvPr/>
              </p:nvSpPr>
              <p:spPr>
                <a:xfrm>
                  <a:off x="2613223" y="1096906"/>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9" name="Graphic 68" descr="Suit">
                  <a:extLst>
                    <a:ext uri="{FF2B5EF4-FFF2-40B4-BE49-F238E27FC236}">
                      <a16:creationId xmlns:a16="http://schemas.microsoft.com/office/drawing/2014/main" id="{792397C7-E485-CC77-0147-D6504C7EC6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7804" y="1121486"/>
                  <a:ext cx="914400" cy="914402"/>
                </a:xfrm>
                <a:prstGeom prst="rect">
                  <a:avLst/>
                </a:prstGeom>
              </p:spPr>
            </p:pic>
          </p:grpSp>
          <p:sp>
            <p:nvSpPr>
              <p:cNvPr id="66" name="TextBox 65">
                <a:extLst>
                  <a:ext uri="{FF2B5EF4-FFF2-40B4-BE49-F238E27FC236}">
                    <a16:creationId xmlns:a16="http://schemas.microsoft.com/office/drawing/2014/main" id="{2AF24EE0-1ED0-3C19-90A8-85FBAB4FA041}"/>
                  </a:ext>
                </a:extLst>
              </p:cNvPr>
              <p:cNvSpPr txBox="1"/>
              <p:nvPr/>
            </p:nvSpPr>
            <p:spPr>
              <a:xfrm>
                <a:off x="3880121" y="634424"/>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The Don'ts of Formal Dressing</a:t>
                </a:r>
                <a:endParaRPr lang="en-IN" sz="2400" dirty="0">
                  <a:solidFill>
                    <a:srgbClr val="FFFF00"/>
                  </a:solidFill>
                  <a:latin typeface="Montserrat SemiBold" pitchFamily="2" charset="0"/>
                </a:endParaRPr>
              </a:p>
            </p:txBody>
          </p:sp>
          <p:sp>
            <p:nvSpPr>
              <p:cNvPr id="67" name="TextBox 66">
                <a:extLst>
                  <a:ext uri="{FF2B5EF4-FFF2-40B4-BE49-F238E27FC236}">
                    <a16:creationId xmlns:a16="http://schemas.microsoft.com/office/drawing/2014/main" id="{79A98AF0-FD3E-F1BF-1F03-EB1F881DA37F}"/>
                  </a:ext>
                </a:extLst>
              </p:cNvPr>
              <p:cNvSpPr txBox="1"/>
              <p:nvPr/>
            </p:nvSpPr>
            <p:spPr>
              <a:xfrm>
                <a:off x="3279013" y="1903744"/>
                <a:ext cx="6858621"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Say no to casual wear like jeans, t-shirts, and sneakers.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Avoid loud, flashy patterns and opt for subtle, elegant designs.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Steer clear of excessive accessories that can overpower your outfit.</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Refrain from wearing overly casual or revealing attire that may be inappropriate for formal settings.</a:t>
                </a:r>
                <a:endParaRPr lang="en-IN" sz="2000" dirty="0">
                  <a:solidFill>
                    <a:schemeClr val="bg1"/>
                  </a:solidFill>
                  <a:latin typeface="Open Sans" pitchFamily="2" charset="0"/>
                  <a:ea typeface="Open Sans" pitchFamily="2" charset="0"/>
                  <a:cs typeface="Open Sans" pitchFamily="2" charset="0"/>
                </a:endParaRPr>
              </a:p>
            </p:txBody>
          </p:sp>
        </p:grpSp>
        <p:sp>
          <p:nvSpPr>
            <p:cNvPr id="63" name="TextBox 62">
              <a:extLst>
                <a:ext uri="{FF2B5EF4-FFF2-40B4-BE49-F238E27FC236}">
                  <a16:creationId xmlns:a16="http://schemas.microsoft.com/office/drawing/2014/main" id="{6DDB2CFE-5798-26E3-7D55-7B25FFEF5054}"/>
                </a:ext>
              </a:extLst>
            </p:cNvPr>
            <p:cNvSpPr txBox="1"/>
            <p:nvPr/>
          </p:nvSpPr>
          <p:spPr>
            <a:xfrm>
              <a:off x="10576186" y="4028146"/>
              <a:ext cx="944511" cy="707886"/>
            </a:xfrm>
            <a:prstGeom prst="rect">
              <a:avLst/>
            </a:prstGeom>
            <a:noFill/>
          </p:spPr>
          <p:txBody>
            <a:bodyPr wrap="square" rtlCol="0">
              <a:spAutoFit/>
            </a:bodyPr>
            <a:lstStyle/>
            <a:p>
              <a:r>
                <a:rPr lang="en-US" sz="4000" dirty="0">
                  <a:solidFill>
                    <a:srgbClr val="FFFF00"/>
                  </a:solidFill>
                  <a:latin typeface="Montserrat Black" pitchFamily="2" charset="0"/>
                </a:rPr>
                <a:t>03</a:t>
              </a:r>
              <a:endParaRPr lang="en-IN" sz="4000" dirty="0">
                <a:solidFill>
                  <a:srgbClr val="FFFF00"/>
                </a:solidFill>
                <a:latin typeface="Montserrat Black" pitchFamily="2" charset="0"/>
              </a:endParaRPr>
            </a:p>
          </p:txBody>
        </p:sp>
      </p:grpSp>
      <p:grpSp>
        <p:nvGrpSpPr>
          <p:cNvPr id="72" name="Group 71">
            <a:extLst>
              <a:ext uri="{FF2B5EF4-FFF2-40B4-BE49-F238E27FC236}">
                <a16:creationId xmlns:a16="http://schemas.microsoft.com/office/drawing/2014/main" id="{C1882254-255F-9DC5-390A-56E332C3F7CA}"/>
              </a:ext>
            </a:extLst>
          </p:cNvPr>
          <p:cNvGrpSpPr/>
          <p:nvPr/>
        </p:nvGrpSpPr>
        <p:grpSpPr>
          <a:xfrm>
            <a:off x="-12296075" y="0"/>
            <a:ext cx="11599249" cy="6858000"/>
            <a:chOff x="0" y="0"/>
            <a:chExt cx="11599249" cy="6858000"/>
          </a:xfrm>
        </p:grpSpPr>
        <p:grpSp>
          <p:nvGrpSpPr>
            <p:cNvPr id="73" name="Group 72">
              <a:extLst>
                <a:ext uri="{FF2B5EF4-FFF2-40B4-BE49-F238E27FC236}">
                  <a16:creationId xmlns:a16="http://schemas.microsoft.com/office/drawing/2014/main" id="{26AB09F6-0C24-771E-BE30-81613ECFF5D1}"/>
                </a:ext>
              </a:extLst>
            </p:cNvPr>
            <p:cNvGrpSpPr/>
            <p:nvPr/>
          </p:nvGrpSpPr>
          <p:grpSpPr>
            <a:xfrm>
              <a:off x="0" y="0"/>
              <a:ext cx="11582706" cy="6858000"/>
              <a:chOff x="0" y="0"/>
              <a:chExt cx="11582706" cy="6858000"/>
            </a:xfrm>
            <a:solidFill>
              <a:srgbClr val="9585FF"/>
            </a:solidFill>
          </p:grpSpPr>
          <p:sp>
            <p:nvSpPr>
              <p:cNvPr id="82" name="Rectangle 81">
                <a:extLst>
                  <a:ext uri="{FF2B5EF4-FFF2-40B4-BE49-F238E27FC236}">
                    <a16:creationId xmlns:a16="http://schemas.microsoft.com/office/drawing/2014/main" id="{4A8D788B-CF76-F831-2062-C88C3E9A0FF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A07DA402-DD17-330C-2504-0BB39F23AFCC}"/>
                  </a:ext>
                </a:extLst>
              </p:cNvPr>
              <p:cNvSpPr/>
              <p:nvPr/>
            </p:nvSpPr>
            <p:spPr>
              <a:xfrm>
                <a:off x="10534956" y="2899885"/>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4" name="Group 73">
              <a:extLst>
                <a:ext uri="{FF2B5EF4-FFF2-40B4-BE49-F238E27FC236}">
                  <a16:creationId xmlns:a16="http://schemas.microsoft.com/office/drawing/2014/main" id="{EDD1DA4B-2C32-4867-FBB0-0A9365E5C83D}"/>
                </a:ext>
              </a:extLst>
            </p:cNvPr>
            <p:cNvGrpSpPr/>
            <p:nvPr/>
          </p:nvGrpSpPr>
          <p:grpSpPr>
            <a:xfrm>
              <a:off x="2908521" y="649998"/>
              <a:ext cx="7565968" cy="5861127"/>
              <a:chOff x="2908521" y="610670"/>
              <a:chExt cx="7565968" cy="5861127"/>
            </a:xfrm>
          </p:grpSpPr>
          <p:sp>
            <p:nvSpPr>
              <p:cNvPr id="76" name="Rectangle: Rounded Corners 75">
                <a:extLst>
                  <a:ext uri="{FF2B5EF4-FFF2-40B4-BE49-F238E27FC236}">
                    <a16:creationId xmlns:a16="http://schemas.microsoft.com/office/drawing/2014/main" id="{25CF6978-95D3-EA1B-AD19-CF50890F0987}"/>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7" name="Group 76">
                <a:extLst>
                  <a:ext uri="{FF2B5EF4-FFF2-40B4-BE49-F238E27FC236}">
                    <a16:creationId xmlns:a16="http://schemas.microsoft.com/office/drawing/2014/main" id="{13C4C755-5D12-63E5-6C8A-4F9B02E64925}"/>
                  </a:ext>
                </a:extLst>
              </p:cNvPr>
              <p:cNvGrpSpPr/>
              <p:nvPr/>
            </p:nvGrpSpPr>
            <p:grpSpPr>
              <a:xfrm>
                <a:off x="2971223" y="610670"/>
                <a:ext cx="638331" cy="582412"/>
                <a:chOff x="2615658" y="1199811"/>
                <a:chExt cx="963562" cy="963562"/>
              </a:xfrm>
            </p:grpSpPr>
            <p:sp>
              <p:nvSpPr>
                <p:cNvPr id="80" name="Rectangle: Rounded Corners 79">
                  <a:extLst>
                    <a:ext uri="{FF2B5EF4-FFF2-40B4-BE49-F238E27FC236}">
                      <a16:creationId xmlns:a16="http://schemas.microsoft.com/office/drawing/2014/main" id="{7B377BDE-1874-A998-2848-D4E18E73D940}"/>
                    </a:ext>
                  </a:extLst>
                </p:cNvPr>
                <p:cNvSpPr/>
                <p:nvPr/>
              </p:nvSpPr>
              <p:spPr>
                <a:xfrm>
                  <a:off x="2615658" y="1199811"/>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1" name="Graphic 80" descr="Suit">
                  <a:extLst>
                    <a:ext uri="{FF2B5EF4-FFF2-40B4-BE49-F238E27FC236}">
                      <a16:creationId xmlns:a16="http://schemas.microsoft.com/office/drawing/2014/main" id="{8651AFAB-0B5F-5E9D-430A-5D0CC6698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0237" y="1224393"/>
                  <a:ext cx="914401" cy="914401"/>
                </a:xfrm>
                <a:prstGeom prst="rect">
                  <a:avLst/>
                </a:prstGeom>
              </p:spPr>
            </p:pic>
          </p:grpSp>
          <p:sp>
            <p:nvSpPr>
              <p:cNvPr id="78" name="TextBox 77">
                <a:extLst>
                  <a:ext uri="{FF2B5EF4-FFF2-40B4-BE49-F238E27FC236}">
                    <a16:creationId xmlns:a16="http://schemas.microsoft.com/office/drawing/2014/main" id="{87900177-B189-4B0C-6CA6-E3D027F09155}"/>
                  </a:ext>
                </a:extLst>
              </p:cNvPr>
              <p:cNvSpPr txBox="1"/>
              <p:nvPr/>
            </p:nvSpPr>
            <p:spPr>
              <a:xfrm>
                <a:off x="3890077" y="682961"/>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Conclusion</a:t>
                </a:r>
                <a:endParaRPr lang="en-IN" sz="2400" dirty="0">
                  <a:solidFill>
                    <a:srgbClr val="FFFF00"/>
                  </a:solidFill>
                  <a:latin typeface="Montserrat SemiBold" pitchFamily="2" charset="0"/>
                </a:endParaRPr>
              </a:p>
            </p:txBody>
          </p:sp>
          <p:sp>
            <p:nvSpPr>
              <p:cNvPr id="79" name="TextBox 78">
                <a:extLst>
                  <a:ext uri="{FF2B5EF4-FFF2-40B4-BE49-F238E27FC236}">
                    <a16:creationId xmlns:a16="http://schemas.microsoft.com/office/drawing/2014/main" id="{DD6C1DED-9A9C-DFA4-9B88-EB19453434CC}"/>
                  </a:ext>
                </a:extLst>
              </p:cNvPr>
              <p:cNvSpPr txBox="1"/>
              <p:nvPr/>
            </p:nvSpPr>
            <p:spPr>
              <a:xfrm>
                <a:off x="3183464" y="1924766"/>
                <a:ext cx="6922256" cy="3274807"/>
              </a:xfrm>
              <a:prstGeom prst="rect">
                <a:avLst/>
              </a:prstGeom>
              <a:noFill/>
            </p:spPr>
            <p:txBody>
              <a:bodyPr wrap="square" rtlCol="0">
                <a:spAutoFit/>
              </a:bodyPr>
              <a:lstStyle/>
              <a:p>
                <a:pPr>
                  <a:lnSpc>
                    <a:spcPct val="150000"/>
                  </a:lnSpc>
                </a:pPr>
                <a:r>
                  <a:rPr lang="en-US" sz="2000" dirty="0">
                    <a:solidFill>
                      <a:schemeClr val="bg1"/>
                    </a:solidFill>
                    <a:latin typeface="Open Sans" pitchFamily="2" charset="0"/>
                    <a:ea typeface="Open Sans" pitchFamily="2" charset="0"/>
                    <a:cs typeface="Open Sans" pitchFamily="2" charset="0"/>
                  </a:rPr>
                  <a:t>Formal dressing is a powerful tool for making a lasting impression. By understanding the principles of formal attire and choosing your ensemble thoughtfully, you can exude confidence and professionalism in any formal setting. Remember, dressing formally is not just about the clothes; it's about the attitude and respect you bring to the occasion.</a:t>
                </a:r>
                <a:endParaRPr lang="en-IN" sz="2000" dirty="0">
                  <a:solidFill>
                    <a:schemeClr val="bg1"/>
                  </a:solidFill>
                  <a:latin typeface="Open Sans" pitchFamily="2" charset="0"/>
                  <a:ea typeface="Open Sans" pitchFamily="2" charset="0"/>
                  <a:cs typeface="Open Sans" pitchFamily="2" charset="0"/>
                </a:endParaRPr>
              </a:p>
            </p:txBody>
          </p:sp>
        </p:grpSp>
        <p:sp>
          <p:nvSpPr>
            <p:cNvPr id="75" name="TextBox 74">
              <a:extLst>
                <a:ext uri="{FF2B5EF4-FFF2-40B4-BE49-F238E27FC236}">
                  <a16:creationId xmlns:a16="http://schemas.microsoft.com/office/drawing/2014/main" id="{E8977870-5580-CB32-26DC-7929538B92FD}"/>
                </a:ext>
              </a:extLst>
            </p:cNvPr>
            <p:cNvSpPr txBox="1"/>
            <p:nvPr/>
          </p:nvSpPr>
          <p:spPr>
            <a:xfrm>
              <a:off x="10551500" y="2945992"/>
              <a:ext cx="1047749" cy="707886"/>
            </a:xfrm>
            <a:prstGeom prst="rect">
              <a:avLst/>
            </a:prstGeom>
            <a:noFill/>
          </p:spPr>
          <p:txBody>
            <a:bodyPr wrap="square" rtlCol="0">
              <a:spAutoFit/>
            </a:bodyPr>
            <a:lstStyle/>
            <a:p>
              <a:r>
                <a:rPr lang="en-US" sz="4000" dirty="0">
                  <a:solidFill>
                    <a:srgbClr val="FFFF00"/>
                  </a:solidFill>
                  <a:latin typeface="Montserrat Black" pitchFamily="2" charset="0"/>
                </a:rPr>
                <a:t>04</a:t>
              </a:r>
              <a:endParaRPr lang="en-IN" sz="4000" dirty="0">
                <a:solidFill>
                  <a:srgbClr val="FFFF00"/>
                </a:solidFill>
                <a:latin typeface="Montserrat Black" pitchFamily="2" charset="0"/>
              </a:endParaRPr>
            </a:p>
          </p:txBody>
        </p:sp>
      </p:grpSp>
      <p:sp>
        <p:nvSpPr>
          <p:cNvPr id="85" name="TextBox 84">
            <a:extLst>
              <a:ext uri="{FF2B5EF4-FFF2-40B4-BE49-F238E27FC236}">
                <a16:creationId xmlns:a16="http://schemas.microsoft.com/office/drawing/2014/main" id="{DCA2D527-9446-1B58-636A-C59273D76D71}"/>
              </a:ext>
            </a:extLst>
          </p:cNvPr>
          <p:cNvSpPr txBox="1"/>
          <p:nvPr/>
        </p:nvSpPr>
        <p:spPr>
          <a:xfrm>
            <a:off x="1502561" y="2614573"/>
            <a:ext cx="4759343" cy="1323439"/>
          </a:xfrm>
          <a:prstGeom prst="rect">
            <a:avLst/>
          </a:prstGeom>
          <a:noFill/>
        </p:spPr>
        <p:txBody>
          <a:bodyPr wrap="square" rtlCol="0">
            <a:spAutoFit/>
          </a:bodyPr>
          <a:lstStyle/>
          <a:p>
            <a:r>
              <a:rPr lang="en-US" sz="4000" dirty="0">
                <a:solidFill>
                  <a:schemeClr val="bg1"/>
                </a:solidFill>
                <a:latin typeface="Poppins" panose="00000500000000000000" pitchFamily="2" charset="0"/>
                <a:cs typeface="Poppins" panose="00000500000000000000" pitchFamily="2" charset="0"/>
              </a:rPr>
              <a:t>The Art of Formal Dressing</a:t>
            </a:r>
            <a:endParaRPr lang="en-IN" sz="40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4966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0F0B084-2054-0C95-0151-E67CB82A519E}"/>
              </a:ext>
            </a:extLst>
          </p:cNvPr>
          <p:cNvGrpSpPr/>
          <p:nvPr/>
        </p:nvGrpSpPr>
        <p:grpSpPr>
          <a:xfrm>
            <a:off x="-1448957" y="12558"/>
            <a:ext cx="11525250" cy="6858000"/>
            <a:chOff x="0" y="9832"/>
            <a:chExt cx="11525250" cy="6858000"/>
          </a:xfrm>
        </p:grpSpPr>
        <p:grpSp>
          <p:nvGrpSpPr>
            <p:cNvPr id="23" name="Group 22">
              <a:extLst>
                <a:ext uri="{FF2B5EF4-FFF2-40B4-BE49-F238E27FC236}">
                  <a16:creationId xmlns:a16="http://schemas.microsoft.com/office/drawing/2014/main" id="{07377D74-A2E7-40AB-9064-2EE0BF3B72D6}"/>
                </a:ext>
              </a:extLst>
            </p:cNvPr>
            <p:cNvGrpSpPr/>
            <p:nvPr/>
          </p:nvGrpSpPr>
          <p:grpSpPr>
            <a:xfrm>
              <a:off x="0" y="9832"/>
              <a:ext cx="11525250" cy="6858000"/>
              <a:chOff x="0" y="0"/>
              <a:chExt cx="11525250" cy="6858000"/>
            </a:xfrm>
            <a:solidFill>
              <a:srgbClr val="6F5CE6"/>
            </a:solidFill>
          </p:grpSpPr>
          <p:sp>
            <p:nvSpPr>
              <p:cNvPr id="32" name="Rectangle 31">
                <a:extLst>
                  <a:ext uri="{FF2B5EF4-FFF2-40B4-BE49-F238E27FC236}">
                    <a16:creationId xmlns:a16="http://schemas.microsoft.com/office/drawing/2014/main" id="{BADF9766-BCB6-7131-71B2-2AA38DE3A2FF}"/>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5ECE919D-6FB2-56B5-87D7-7057389DE65C}"/>
                  </a:ext>
                </a:extLst>
              </p:cNvPr>
              <p:cNvSpPr/>
              <p:nvPr/>
            </p:nvSpPr>
            <p:spPr>
              <a:xfrm>
                <a:off x="10477500" y="6057900"/>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EA30AA7-DC27-1901-6DF3-915BFF2052D2}"/>
                </a:ext>
              </a:extLst>
            </p:cNvPr>
            <p:cNvGrpSpPr/>
            <p:nvPr/>
          </p:nvGrpSpPr>
          <p:grpSpPr>
            <a:xfrm>
              <a:off x="3050224" y="738259"/>
              <a:ext cx="7424265" cy="5711702"/>
              <a:chOff x="3050224" y="738259"/>
              <a:chExt cx="7424265" cy="5711702"/>
            </a:xfrm>
          </p:grpSpPr>
          <p:sp>
            <p:nvSpPr>
              <p:cNvPr id="26" name="Rectangle: Rounded Corners 25">
                <a:extLst>
                  <a:ext uri="{FF2B5EF4-FFF2-40B4-BE49-F238E27FC236}">
                    <a16:creationId xmlns:a16="http://schemas.microsoft.com/office/drawing/2014/main" id="{0ADD3678-B67E-82A6-F35E-553636CBCE02}"/>
                  </a:ext>
                </a:extLst>
              </p:cNvPr>
              <p:cNvSpPr/>
              <p:nvPr/>
            </p:nvSpPr>
            <p:spPr>
              <a:xfrm>
                <a:off x="3050224" y="1533830"/>
                <a:ext cx="7424265" cy="4916131"/>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72DD55DF-9B9A-5295-2E30-6E68CB7EB51F}"/>
                  </a:ext>
                </a:extLst>
              </p:cNvPr>
              <p:cNvGrpSpPr/>
              <p:nvPr/>
            </p:nvGrpSpPr>
            <p:grpSpPr>
              <a:xfrm>
                <a:off x="3105703" y="738259"/>
                <a:ext cx="638331" cy="582412"/>
                <a:chOff x="2818652" y="1410899"/>
                <a:chExt cx="963562" cy="963562"/>
              </a:xfrm>
            </p:grpSpPr>
            <p:sp>
              <p:nvSpPr>
                <p:cNvPr id="30" name="Rectangle: Rounded Corners 29">
                  <a:extLst>
                    <a:ext uri="{FF2B5EF4-FFF2-40B4-BE49-F238E27FC236}">
                      <a16:creationId xmlns:a16="http://schemas.microsoft.com/office/drawing/2014/main" id="{C8778231-5BC8-FFB0-8867-042740AEB7E6}"/>
                    </a:ext>
                  </a:extLst>
                </p:cNvPr>
                <p:cNvSpPr/>
                <p:nvPr/>
              </p:nvSpPr>
              <p:spPr>
                <a:xfrm>
                  <a:off x="2818652" y="141089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Graphic 30" descr="Suit">
                  <a:extLst>
                    <a:ext uri="{FF2B5EF4-FFF2-40B4-BE49-F238E27FC236}">
                      <a16:creationId xmlns:a16="http://schemas.microsoft.com/office/drawing/2014/main" id="{BC746A54-93E1-E922-69E1-D829D22B0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3231" y="1435482"/>
                  <a:ext cx="914400" cy="914399"/>
                </a:xfrm>
                <a:prstGeom prst="rect">
                  <a:avLst/>
                </a:prstGeom>
              </p:spPr>
            </p:pic>
          </p:grpSp>
          <p:sp>
            <p:nvSpPr>
              <p:cNvPr id="28" name="TextBox 27">
                <a:extLst>
                  <a:ext uri="{FF2B5EF4-FFF2-40B4-BE49-F238E27FC236}">
                    <a16:creationId xmlns:a16="http://schemas.microsoft.com/office/drawing/2014/main" id="{C52B5B49-377F-614D-41CC-005F8D81DF4F}"/>
                  </a:ext>
                </a:extLst>
              </p:cNvPr>
              <p:cNvSpPr txBox="1"/>
              <p:nvPr/>
            </p:nvSpPr>
            <p:spPr>
              <a:xfrm>
                <a:off x="4128045" y="787980"/>
                <a:ext cx="4896464" cy="461665"/>
              </a:xfrm>
              <a:prstGeom prst="rect">
                <a:avLst/>
              </a:prstGeom>
              <a:noFill/>
            </p:spPr>
            <p:txBody>
              <a:bodyPr wrap="square" rtlCol="0">
                <a:spAutoFit/>
              </a:bodyPr>
              <a:lstStyle/>
              <a:p>
                <a:r>
                  <a:rPr lang="en-IN" sz="2400" dirty="0">
                    <a:solidFill>
                      <a:srgbClr val="FFFF00"/>
                    </a:solidFill>
                    <a:latin typeface="Montserrat SemiBold" pitchFamily="2" charset="0"/>
                  </a:rPr>
                  <a:t>What is Formal Dressing?</a:t>
                </a:r>
              </a:p>
            </p:txBody>
          </p:sp>
          <p:sp>
            <p:nvSpPr>
              <p:cNvPr id="29" name="TextBox 28">
                <a:extLst>
                  <a:ext uri="{FF2B5EF4-FFF2-40B4-BE49-F238E27FC236}">
                    <a16:creationId xmlns:a16="http://schemas.microsoft.com/office/drawing/2014/main" id="{7E4C7689-411D-64E7-C5C7-2F152E467083}"/>
                  </a:ext>
                </a:extLst>
              </p:cNvPr>
              <p:cNvSpPr txBox="1"/>
              <p:nvPr/>
            </p:nvSpPr>
            <p:spPr>
              <a:xfrm>
                <a:off x="3379241" y="1960618"/>
                <a:ext cx="6842221" cy="1631216"/>
              </a:xfrm>
              <a:prstGeom prst="rect">
                <a:avLst/>
              </a:prstGeom>
              <a:noFill/>
            </p:spPr>
            <p:txBody>
              <a:bodyPr wrap="square" rtlCol="0">
                <a:spAutoFit/>
              </a:bodyPr>
              <a:lstStyle/>
              <a:p>
                <a:r>
                  <a:rPr lang="en-US" sz="2000" dirty="0">
                    <a:solidFill>
                      <a:schemeClr val="bg1"/>
                    </a:solidFill>
                    <a:latin typeface="Open Sans" pitchFamily="2" charset="0"/>
                    <a:ea typeface="Open Sans" pitchFamily="2" charset="0"/>
                    <a:cs typeface="Open Sans" pitchFamily="2" charset="0"/>
                  </a:rPr>
                  <a:t>Formal dressing is a way to project a polished, professional image. It's about dressing with intention and respect for the occasion. Formal attire varies based on the event, but it often includes tailored suits, crisp shirts, and elegant accessories.</a:t>
                </a:r>
                <a:endParaRPr lang="en-IN" sz="2000" dirty="0">
                  <a:solidFill>
                    <a:schemeClr val="bg1"/>
                  </a:solidFill>
                  <a:latin typeface="Open Sans" pitchFamily="2" charset="0"/>
                  <a:ea typeface="Open Sans" pitchFamily="2" charset="0"/>
                  <a:cs typeface="Open Sans" pitchFamily="2" charset="0"/>
                </a:endParaRPr>
              </a:p>
            </p:txBody>
          </p:sp>
        </p:grpSp>
        <p:sp>
          <p:nvSpPr>
            <p:cNvPr id="25" name="TextBox 24">
              <a:extLst>
                <a:ext uri="{FF2B5EF4-FFF2-40B4-BE49-F238E27FC236}">
                  <a16:creationId xmlns:a16="http://schemas.microsoft.com/office/drawing/2014/main" id="{A34F11F8-BE82-DC31-EB78-5F615CF6A79C}"/>
                </a:ext>
              </a:extLst>
            </p:cNvPr>
            <p:cNvSpPr txBox="1"/>
            <p:nvPr/>
          </p:nvSpPr>
          <p:spPr>
            <a:xfrm>
              <a:off x="10687050" y="6113839"/>
              <a:ext cx="838200" cy="707886"/>
            </a:xfrm>
            <a:prstGeom prst="rect">
              <a:avLst/>
            </a:prstGeom>
            <a:noFill/>
          </p:spPr>
          <p:txBody>
            <a:bodyPr wrap="square" rtlCol="0">
              <a:spAutoFit/>
            </a:bodyPr>
            <a:lstStyle/>
            <a:p>
              <a:r>
                <a:rPr lang="en-US" sz="4000" dirty="0">
                  <a:solidFill>
                    <a:srgbClr val="FFFF00"/>
                  </a:solidFill>
                  <a:latin typeface="Montserrat Black" pitchFamily="2" charset="0"/>
                </a:rPr>
                <a:t>01</a:t>
              </a:r>
              <a:endParaRPr lang="en-IN" sz="4000" dirty="0">
                <a:solidFill>
                  <a:srgbClr val="FFFF00"/>
                </a:solidFill>
                <a:latin typeface="Montserrat Black" pitchFamily="2" charset="0"/>
              </a:endParaRPr>
            </a:p>
          </p:txBody>
        </p:sp>
      </p:grpSp>
      <p:grpSp>
        <p:nvGrpSpPr>
          <p:cNvPr id="46" name="Group 45">
            <a:extLst>
              <a:ext uri="{FF2B5EF4-FFF2-40B4-BE49-F238E27FC236}">
                <a16:creationId xmlns:a16="http://schemas.microsoft.com/office/drawing/2014/main" id="{DF2F95B7-0708-19C0-9468-E6A67AEDB499}"/>
              </a:ext>
            </a:extLst>
          </p:cNvPr>
          <p:cNvGrpSpPr/>
          <p:nvPr/>
        </p:nvGrpSpPr>
        <p:grpSpPr>
          <a:xfrm>
            <a:off x="-11890053" y="-12558"/>
            <a:ext cx="11549939" cy="6858000"/>
            <a:chOff x="0" y="0"/>
            <a:chExt cx="11549939" cy="6858000"/>
          </a:xfrm>
        </p:grpSpPr>
        <p:grpSp>
          <p:nvGrpSpPr>
            <p:cNvPr id="47" name="Group 46">
              <a:extLst>
                <a:ext uri="{FF2B5EF4-FFF2-40B4-BE49-F238E27FC236}">
                  <a16:creationId xmlns:a16="http://schemas.microsoft.com/office/drawing/2014/main" id="{452DA8D5-C5BE-0B9A-B57A-C76F922B9321}"/>
                </a:ext>
              </a:extLst>
            </p:cNvPr>
            <p:cNvGrpSpPr/>
            <p:nvPr/>
          </p:nvGrpSpPr>
          <p:grpSpPr>
            <a:xfrm>
              <a:off x="0" y="0"/>
              <a:ext cx="11549939" cy="6858000"/>
              <a:chOff x="0" y="0"/>
              <a:chExt cx="11549939" cy="6858000"/>
            </a:xfrm>
            <a:solidFill>
              <a:srgbClr val="7B66FF"/>
            </a:solidFill>
          </p:grpSpPr>
          <p:sp>
            <p:nvSpPr>
              <p:cNvPr id="56" name="Rectangle 55">
                <a:extLst>
                  <a:ext uri="{FF2B5EF4-FFF2-40B4-BE49-F238E27FC236}">
                    <a16:creationId xmlns:a16="http://schemas.microsoft.com/office/drawing/2014/main" id="{2A0EEEC0-59CE-143A-96A9-4393D81724B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1D15BC1A-EB2C-4899-692C-E91DE4330DCA}"/>
                  </a:ext>
                </a:extLst>
              </p:cNvPr>
              <p:cNvSpPr/>
              <p:nvPr/>
            </p:nvSpPr>
            <p:spPr>
              <a:xfrm>
                <a:off x="10502189" y="4997251"/>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AF7E6317-D77C-8D52-AAB0-96E376AFB4E2}"/>
                </a:ext>
              </a:extLst>
            </p:cNvPr>
            <p:cNvGrpSpPr/>
            <p:nvPr/>
          </p:nvGrpSpPr>
          <p:grpSpPr>
            <a:xfrm>
              <a:off x="2998603" y="636965"/>
              <a:ext cx="7475886" cy="5874160"/>
              <a:chOff x="2998603" y="597637"/>
              <a:chExt cx="7475886" cy="5874160"/>
            </a:xfrm>
          </p:grpSpPr>
          <p:sp>
            <p:nvSpPr>
              <p:cNvPr id="50" name="Rectangle: Rounded Corners 49">
                <a:extLst>
                  <a:ext uri="{FF2B5EF4-FFF2-40B4-BE49-F238E27FC236}">
                    <a16:creationId xmlns:a16="http://schemas.microsoft.com/office/drawing/2014/main" id="{35122BA6-45CD-D15A-4D54-F5A6AA621897}"/>
                  </a:ext>
                </a:extLst>
              </p:cNvPr>
              <p:cNvSpPr/>
              <p:nvPr/>
            </p:nvSpPr>
            <p:spPr>
              <a:xfrm>
                <a:off x="2998603" y="1533830"/>
                <a:ext cx="7475886"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6B29A1ED-20ED-6151-5658-C57772D5D236}"/>
                  </a:ext>
                </a:extLst>
              </p:cNvPr>
              <p:cNvGrpSpPr/>
              <p:nvPr/>
            </p:nvGrpSpPr>
            <p:grpSpPr>
              <a:xfrm>
                <a:off x="3111334" y="597637"/>
                <a:ext cx="638331" cy="582412"/>
                <a:chOff x="2827152" y="1178249"/>
                <a:chExt cx="963562" cy="963562"/>
              </a:xfrm>
            </p:grpSpPr>
            <p:sp>
              <p:nvSpPr>
                <p:cNvPr id="54" name="Rectangle: Rounded Corners 53">
                  <a:extLst>
                    <a:ext uri="{FF2B5EF4-FFF2-40B4-BE49-F238E27FC236}">
                      <a16:creationId xmlns:a16="http://schemas.microsoft.com/office/drawing/2014/main" id="{68CE9F11-6802-8CD2-FB0A-9AB6619E0872}"/>
                    </a:ext>
                  </a:extLst>
                </p:cNvPr>
                <p:cNvSpPr/>
                <p:nvPr/>
              </p:nvSpPr>
              <p:spPr>
                <a:xfrm>
                  <a:off x="2827152" y="117824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Graphic 54" descr="Suit">
                  <a:extLst>
                    <a:ext uri="{FF2B5EF4-FFF2-40B4-BE49-F238E27FC236}">
                      <a16:creationId xmlns:a16="http://schemas.microsoft.com/office/drawing/2014/main" id="{66AC4BFF-FA9B-F7E4-95CF-3DFE856EC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736" y="1202831"/>
                  <a:ext cx="914400" cy="914401"/>
                </a:xfrm>
                <a:prstGeom prst="rect">
                  <a:avLst/>
                </a:prstGeom>
              </p:spPr>
            </p:pic>
          </p:grpSp>
          <p:sp>
            <p:nvSpPr>
              <p:cNvPr id="52" name="TextBox 51">
                <a:extLst>
                  <a:ext uri="{FF2B5EF4-FFF2-40B4-BE49-F238E27FC236}">
                    <a16:creationId xmlns:a16="http://schemas.microsoft.com/office/drawing/2014/main" id="{70ED49F2-4E1C-9769-C431-0FD3AE39F8A7}"/>
                  </a:ext>
                </a:extLst>
              </p:cNvPr>
              <p:cNvSpPr txBox="1"/>
              <p:nvPr/>
            </p:nvSpPr>
            <p:spPr>
              <a:xfrm>
                <a:off x="4158470" y="655658"/>
                <a:ext cx="4896464" cy="461665"/>
              </a:xfrm>
              <a:prstGeom prst="rect">
                <a:avLst/>
              </a:prstGeom>
              <a:noFill/>
            </p:spPr>
            <p:txBody>
              <a:bodyPr wrap="square" rtlCol="0">
                <a:spAutoFit/>
              </a:bodyPr>
              <a:lstStyle/>
              <a:p>
                <a:r>
                  <a:rPr lang="en-US" sz="2400" dirty="0">
                    <a:solidFill>
                      <a:srgbClr val="FFFF00"/>
                    </a:solidFill>
                    <a:latin typeface="Montserrat SemiBold" pitchFamily="2" charset="0"/>
                  </a:rPr>
                  <a:t>The Do's of Formal Dressing</a:t>
                </a:r>
                <a:endParaRPr lang="en-IN" sz="2400" dirty="0">
                  <a:solidFill>
                    <a:srgbClr val="FFFF00"/>
                  </a:solidFill>
                  <a:latin typeface="Montserrat SemiBold" pitchFamily="2" charset="0"/>
                </a:endParaRPr>
              </a:p>
            </p:txBody>
          </p:sp>
          <p:sp>
            <p:nvSpPr>
              <p:cNvPr id="53" name="TextBox 52">
                <a:extLst>
                  <a:ext uri="{FF2B5EF4-FFF2-40B4-BE49-F238E27FC236}">
                    <a16:creationId xmlns:a16="http://schemas.microsoft.com/office/drawing/2014/main" id="{B2BDE45A-B723-795F-BC8A-F2025F8709BE}"/>
                  </a:ext>
                </a:extLst>
              </p:cNvPr>
              <p:cNvSpPr txBox="1"/>
              <p:nvPr/>
            </p:nvSpPr>
            <p:spPr>
              <a:xfrm>
                <a:off x="3376231" y="1903744"/>
                <a:ext cx="6845232"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Tailored suits and blazers are a must for men and women.</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Choose classic colors like black, navy, or grey for a timeless look.</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Invest in quality dress shoes and accessories to complete your ensemble.</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For women, opt for modest hemlines and avoid overly revealing outfits.</a:t>
                </a:r>
                <a:endParaRPr lang="en-IN" sz="2000" dirty="0">
                  <a:solidFill>
                    <a:schemeClr val="bg1"/>
                  </a:solidFill>
                  <a:latin typeface="Open Sans" pitchFamily="2" charset="0"/>
                  <a:ea typeface="Open Sans" pitchFamily="2" charset="0"/>
                  <a:cs typeface="Open Sans" pitchFamily="2" charset="0"/>
                </a:endParaRPr>
              </a:p>
            </p:txBody>
          </p:sp>
        </p:grpSp>
        <p:sp>
          <p:nvSpPr>
            <p:cNvPr id="49" name="TextBox 48">
              <a:extLst>
                <a:ext uri="{FF2B5EF4-FFF2-40B4-BE49-F238E27FC236}">
                  <a16:creationId xmlns:a16="http://schemas.microsoft.com/office/drawing/2014/main" id="{39F7DDB7-70B7-4265-7653-59347166628C}"/>
                </a:ext>
              </a:extLst>
            </p:cNvPr>
            <p:cNvSpPr txBox="1"/>
            <p:nvPr/>
          </p:nvSpPr>
          <p:spPr>
            <a:xfrm>
              <a:off x="10572553" y="5044621"/>
              <a:ext cx="934679" cy="707886"/>
            </a:xfrm>
            <a:prstGeom prst="rect">
              <a:avLst/>
            </a:prstGeom>
            <a:noFill/>
          </p:spPr>
          <p:txBody>
            <a:bodyPr wrap="square" rtlCol="0">
              <a:spAutoFit/>
            </a:bodyPr>
            <a:lstStyle/>
            <a:p>
              <a:r>
                <a:rPr lang="en-US" sz="4000" dirty="0">
                  <a:solidFill>
                    <a:srgbClr val="FFFF00"/>
                  </a:solidFill>
                  <a:latin typeface="Montserrat Black" pitchFamily="2" charset="0"/>
                </a:rPr>
                <a:t>02</a:t>
              </a:r>
              <a:endParaRPr lang="en-IN" sz="4000" dirty="0">
                <a:solidFill>
                  <a:srgbClr val="FFFF00"/>
                </a:solidFill>
                <a:latin typeface="Montserrat Black" pitchFamily="2" charset="0"/>
              </a:endParaRPr>
            </a:p>
          </p:txBody>
        </p:sp>
      </p:grpSp>
      <p:grpSp>
        <p:nvGrpSpPr>
          <p:cNvPr id="60" name="Group 59">
            <a:extLst>
              <a:ext uri="{FF2B5EF4-FFF2-40B4-BE49-F238E27FC236}">
                <a16:creationId xmlns:a16="http://schemas.microsoft.com/office/drawing/2014/main" id="{5ADA15DA-F1A6-C6DA-5801-5109D573EBDE}"/>
              </a:ext>
            </a:extLst>
          </p:cNvPr>
          <p:cNvGrpSpPr/>
          <p:nvPr/>
        </p:nvGrpSpPr>
        <p:grpSpPr>
          <a:xfrm>
            <a:off x="-12102681" y="0"/>
            <a:ext cx="11522532" cy="6858000"/>
            <a:chOff x="0" y="0"/>
            <a:chExt cx="11522532" cy="6858000"/>
          </a:xfrm>
        </p:grpSpPr>
        <p:grpSp>
          <p:nvGrpSpPr>
            <p:cNvPr id="61" name="Group 60">
              <a:extLst>
                <a:ext uri="{FF2B5EF4-FFF2-40B4-BE49-F238E27FC236}">
                  <a16:creationId xmlns:a16="http://schemas.microsoft.com/office/drawing/2014/main" id="{DD6C6D88-8C2A-27B1-7D55-68E343F5356E}"/>
                </a:ext>
              </a:extLst>
            </p:cNvPr>
            <p:cNvGrpSpPr/>
            <p:nvPr/>
          </p:nvGrpSpPr>
          <p:grpSpPr>
            <a:xfrm>
              <a:off x="0" y="0"/>
              <a:ext cx="11522532" cy="6858000"/>
              <a:chOff x="0" y="0"/>
              <a:chExt cx="11522532" cy="6858000"/>
            </a:xfrm>
            <a:solidFill>
              <a:srgbClr val="8875FF"/>
            </a:solidFill>
          </p:grpSpPr>
          <p:sp>
            <p:nvSpPr>
              <p:cNvPr id="70" name="Rectangle 69">
                <a:extLst>
                  <a:ext uri="{FF2B5EF4-FFF2-40B4-BE49-F238E27FC236}">
                    <a16:creationId xmlns:a16="http://schemas.microsoft.com/office/drawing/2014/main" id="{6EE54BBF-0601-C31F-119F-E159FE4966ED}"/>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a:extLst>
                  <a:ext uri="{FF2B5EF4-FFF2-40B4-BE49-F238E27FC236}">
                    <a16:creationId xmlns:a16="http://schemas.microsoft.com/office/drawing/2014/main" id="{CC537045-86EA-B934-C1F3-D208F41FBA71}"/>
                  </a:ext>
                </a:extLst>
              </p:cNvPr>
              <p:cNvSpPr/>
              <p:nvPr/>
            </p:nvSpPr>
            <p:spPr>
              <a:xfrm>
                <a:off x="10474782" y="3977904"/>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a:extLst>
                <a:ext uri="{FF2B5EF4-FFF2-40B4-BE49-F238E27FC236}">
                  <a16:creationId xmlns:a16="http://schemas.microsoft.com/office/drawing/2014/main" id="{7779254D-DFD5-EA92-2C1E-6B46583DEB10}"/>
                </a:ext>
              </a:extLst>
            </p:cNvPr>
            <p:cNvGrpSpPr/>
            <p:nvPr/>
          </p:nvGrpSpPr>
          <p:grpSpPr>
            <a:xfrm>
              <a:off x="2908521" y="587799"/>
              <a:ext cx="7565968" cy="5923326"/>
              <a:chOff x="2908521" y="548471"/>
              <a:chExt cx="7565968" cy="5923326"/>
            </a:xfrm>
          </p:grpSpPr>
          <p:sp>
            <p:nvSpPr>
              <p:cNvPr id="64" name="Rectangle: Rounded Corners 63">
                <a:extLst>
                  <a:ext uri="{FF2B5EF4-FFF2-40B4-BE49-F238E27FC236}">
                    <a16:creationId xmlns:a16="http://schemas.microsoft.com/office/drawing/2014/main" id="{53205797-2B87-1AC7-8ED7-8C35DAE72113}"/>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5AA8C980-755C-0E3C-CDB1-292760876622}"/>
                  </a:ext>
                </a:extLst>
              </p:cNvPr>
              <p:cNvGrpSpPr/>
              <p:nvPr/>
            </p:nvGrpSpPr>
            <p:grpSpPr>
              <a:xfrm>
                <a:off x="2969612" y="548471"/>
                <a:ext cx="638331" cy="582412"/>
                <a:chOff x="2613223" y="1096906"/>
                <a:chExt cx="963562" cy="963562"/>
              </a:xfrm>
            </p:grpSpPr>
            <p:sp>
              <p:nvSpPr>
                <p:cNvPr id="68" name="Rectangle: Rounded Corners 67">
                  <a:extLst>
                    <a:ext uri="{FF2B5EF4-FFF2-40B4-BE49-F238E27FC236}">
                      <a16:creationId xmlns:a16="http://schemas.microsoft.com/office/drawing/2014/main" id="{E53ED4DD-462F-A4D8-E4E2-824563472062}"/>
                    </a:ext>
                  </a:extLst>
                </p:cNvPr>
                <p:cNvSpPr/>
                <p:nvPr/>
              </p:nvSpPr>
              <p:spPr>
                <a:xfrm>
                  <a:off x="2613223" y="1096906"/>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9" name="Graphic 68" descr="Suit">
                  <a:extLst>
                    <a:ext uri="{FF2B5EF4-FFF2-40B4-BE49-F238E27FC236}">
                      <a16:creationId xmlns:a16="http://schemas.microsoft.com/office/drawing/2014/main" id="{792397C7-E485-CC77-0147-D6504C7EC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7804" y="1121486"/>
                  <a:ext cx="914400" cy="914402"/>
                </a:xfrm>
                <a:prstGeom prst="rect">
                  <a:avLst/>
                </a:prstGeom>
              </p:spPr>
            </p:pic>
          </p:grpSp>
          <p:sp>
            <p:nvSpPr>
              <p:cNvPr id="66" name="TextBox 65">
                <a:extLst>
                  <a:ext uri="{FF2B5EF4-FFF2-40B4-BE49-F238E27FC236}">
                    <a16:creationId xmlns:a16="http://schemas.microsoft.com/office/drawing/2014/main" id="{2AF24EE0-1ED0-3C19-90A8-85FBAB4FA041}"/>
                  </a:ext>
                </a:extLst>
              </p:cNvPr>
              <p:cNvSpPr txBox="1"/>
              <p:nvPr/>
            </p:nvSpPr>
            <p:spPr>
              <a:xfrm>
                <a:off x="3880121" y="634424"/>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The Don'ts of Formal Dressing</a:t>
                </a:r>
                <a:endParaRPr lang="en-IN" sz="2400" dirty="0">
                  <a:solidFill>
                    <a:srgbClr val="FFFF00"/>
                  </a:solidFill>
                  <a:latin typeface="Montserrat SemiBold" pitchFamily="2" charset="0"/>
                </a:endParaRPr>
              </a:p>
            </p:txBody>
          </p:sp>
          <p:sp>
            <p:nvSpPr>
              <p:cNvPr id="67" name="TextBox 66">
                <a:extLst>
                  <a:ext uri="{FF2B5EF4-FFF2-40B4-BE49-F238E27FC236}">
                    <a16:creationId xmlns:a16="http://schemas.microsoft.com/office/drawing/2014/main" id="{79A98AF0-FD3E-F1BF-1F03-EB1F881DA37F}"/>
                  </a:ext>
                </a:extLst>
              </p:cNvPr>
              <p:cNvSpPr txBox="1"/>
              <p:nvPr/>
            </p:nvSpPr>
            <p:spPr>
              <a:xfrm>
                <a:off x="3279013" y="1903744"/>
                <a:ext cx="6858621"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Say no to casual wear like jeans, t-shirts, and sneakers.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Avoid loud, flashy patterns and opt for subtle, elegant designs.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Steer clear of excessive accessories that can overpower your outfit.</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Refrain from wearing overly casual or revealing attire that may be inappropriate for formal settings.</a:t>
                </a:r>
                <a:endParaRPr lang="en-IN" sz="2000" dirty="0">
                  <a:solidFill>
                    <a:schemeClr val="bg1"/>
                  </a:solidFill>
                  <a:latin typeface="Open Sans" pitchFamily="2" charset="0"/>
                  <a:ea typeface="Open Sans" pitchFamily="2" charset="0"/>
                  <a:cs typeface="Open Sans" pitchFamily="2" charset="0"/>
                </a:endParaRPr>
              </a:p>
            </p:txBody>
          </p:sp>
        </p:grpSp>
        <p:sp>
          <p:nvSpPr>
            <p:cNvPr id="63" name="TextBox 62">
              <a:extLst>
                <a:ext uri="{FF2B5EF4-FFF2-40B4-BE49-F238E27FC236}">
                  <a16:creationId xmlns:a16="http://schemas.microsoft.com/office/drawing/2014/main" id="{6DDB2CFE-5798-26E3-7D55-7B25FFEF5054}"/>
                </a:ext>
              </a:extLst>
            </p:cNvPr>
            <p:cNvSpPr txBox="1"/>
            <p:nvPr/>
          </p:nvSpPr>
          <p:spPr>
            <a:xfrm>
              <a:off x="10576186" y="4028146"/>
              <a:ext cx="944511" cy="707886"/>
            </a:xfrm>
            <a:prstGeom prst="rect">
              <a:avLst/>
            </a:prstGeom>
            <a:noFill/>
          </p:spPr>
          <p:txBody>
            <a:bodyPr wrap="square" rtlCol="0">
              <a:spAutoFit/>
            </a:bodyPr>
            <a:lstStyle/>
            <a:p>
              <a:r>
                <a:rPr lang="en-US" sz="4000" dirty="0">
                  <a:solidFill>
                    <a:srgbClr val="FFFF00"/>
                  </a:solidFill>
                  <a:latin typeface="Montserrat Black" pitchFamily="2" charset="0"/>
                </a:rPr>
                <a:t>03</a:t>
              </a:r>
              <a:endParaRPr lang="en-IN" sz="4000" dirty="0">
                <a:solidFill>
                  <a:srgbClr val="FFFF00"/>
                </a:solidFill>
                <a:latin typeface="Montserrat Black" pitchFamily="2" charset="0"/>
              </a:endParaRPr>
            </a:p>
          </p:txBody>
        </p:sp>
      </p:grpSp>
      <p:grpSp>
        <p:nvGrpSpPr>
          <p:cNvPr id="72" name="Group 71">
            <a:extLst>
              <a:ext uri="{FF2B5EF4-FFF2-40B4-BE49-F238E27FC236}">
                <a16:creationId xmlns:a16="http://schemas.microsoft.com/office/drawing/2014/main" id="{C1882254-255F-9DC5-390A-56E332C3F7CA}"/>
              </a:ext>
            </a:extLst>
          </p:cNvPr>
          <p:cNvGrpSpPr/>
          <p:nvPr/>
        </p:nvGrpSpPr>
        <p:grpSpPr>
          <a:xfrm>
            <a:off x="-12296075" y="0"/>
            <a:ext cx="11599249" cy="6858000"/>
            <a:chOff x="0" y="0"/>
            <a:chExt cx="11599249" cy="6858000"/>
          </a:xfrm>
        </p:grpSpPr>
        <p:grpSp>
          <p:nvGrpSpPr>
            <p:cNvPr id="73" name="Group 72">
              <a:extLst>
                <a:ext uri="{FF2B5EF4-FFF2-40B4-BE49-F238E27FC236}">
                  <a16:creationId xmlns:a16="http://schemas.microsoft.com/office/drawing/2014/main" id="{26AB09F6-0C24-771E-BE30-81613ECFF5D1}"/>
                </a:ext>
              </a:extLst>
            </p:cNvPr>
            <p:cNvGrpSpPr/>
            <p:nvPr/>
          </p:nvGrpSpPr>
          <p:grpSpPr>
            <a:xfrm>
              <a:off x="0" y="0"/>
              <a:ext cx="11582706" cy="6858000"/>
              <a:chOff x="0" y="0"/>
              <a:chExt cx="11582706" cy="6858000"/>
            </a:xfrm>
            <a:solidFill>
              <a:srgbClr val="9585FF"/>
            </a:solidFill>
          </p:grpSpPr>
          <p:sp>
            <p:nvSpPr>
              <p:cNvPr id="82" name="Rectangle 81">
                <a:extLst>
                  <a:ext uri="{FF2B5EF4-FFF2-40B4-BE49-F238E27FC236}">
                    <a16:creationId xmlns:a16="http://schemas.microsoft.com/office/drawing/2014/main" id="{4A8D788B-CF76-F831-2062-C88C3E9A0FF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A07DA402-DD17-330C-2504-0BB39F23AFCC}"/>
                  </a:ext>
                </a:extLst>
              </p:cNvPr>
              <p:cNvSpPr/>
              <p:nvPr/>
            </p:nvSpPr>
            <p:spPr>
              <a:xfrm>
                <a:off x="10534956" y="2899885"/>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4" name="Group 73">
              <a:extLst>
                <a:ext uri="{FF2B5EF4-FFF2-40B4-BE49-F238E27FC236}">
                  <a16:creationId xmlns:a16="http://schemas.microsoft.com/office/drawing/2014/main" id="{EDD1DA4B-2C32-4867-FBB0-0A9365E5C83D}"/>
                </a:ext>
              </a:extLst>
            </p:cNvPr>
            <p:cNvGrpSpPr/>
            <p:nvPr/>
          </p:nvGrpSpPr>
          <p:grpSpPr>
            <a:xfrm>
              <a:off x="2908521" y="649998"/>
              <a:ext cx="7565968" cy="5861127"/>
              <a:chOff x="2908521" y="610670"/>
              <a:chExt cx="7565968" cy="5861127"/>
            </a:xfrm>
          </p:grpSpPr>
          <p:sp>
            <p:nvSpPr>
              <p:cNvPr id="76" name="Rectangle: Rounded Corners 75">
                <a:extLst>
                  <a:ext uri="{FF2B5EF4-FFF2-40B4-BE49-F238E27FC236}">
                    <a16:creationId xmlns:a16="http://schemas.microsoft.com/office/drawing/2014/main" id="{25CF6978-95D3-EA1B-AD19-CF50890F0987}"/>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7" name="Group 76">
                <a:extLst>
                  <a:ext uri="{FF2B5EF4-FFF2-40B4-BE49-F238E27FC236}">
                    <a16:creationId xmlns:a16="http://schemas.microsoft.com/office/drawing/2014/main" id="{13C4C755-5D12-63E5-6C8A-4F9B02E64925}"/>
                  </a:ext>
                </a:extLst>
              </p:cNvPr>
              <p:cNvGrpSpPr/>
              <p:nvPr/>
            </p:nvGrpSpPr>
            <p:grpSpPr>
              <a:xfrm>
                <a:off x="2971223" y="610670"/>
                <a:ext cx="638331" cy="582412"/>
                <a:chOff x="2615658" y="1199811"/>
                <a:chExt cx="963562" cy="963562"/>
              </a:xfrm>
            </p:grpSpPr>
            <p:sp>
              <p:nvSpPr>
                <p:cNvPr id="80" name="Rectangle: Rounded Corners 79">
                  <a:extLst>
                    <a:ext uri="{FF2B5EF4-FFF2-40B4-BE49-F238E27FC236}">
                      <a16:creationId xmlns:a16="http://schemas.microsoft.com/office/drawing/2014/main" id="{7B377BDE-1874-A998-2848-D4E18E73D940}"/>
                    </a:ext>
                  </a:extLst>
                </p:cNvPr>
                <p:cNvSpPr/>
                <p:nvPr/>
              </p:nvSpPr>
              <p:spPr>
                <a:xfrm>
                  <a:off x="2615658" y="1199811"/>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1" name="Graphic 80" descr="Suit">
                  <a:extLst>
                    <a:ext uri="{FF2B5EF4-FFF2-40B4-BE49-F238E27FC236}">
                      <a16:creationId xmlns:a16="http://schemas.microsoft.com/office/drawing/2014/main" id="{8651AFAB-0B5F-5E9D-430A-5D0CC6698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0237" y="1224393"/>
                  <a:ext cx="914401" cy="914401"/>
                </a:xfrm>
                <a:prstGeom prst="rect">
                  <a:avLst/>
                </a:prstGeom>
              </p:spPr>
            </p:pic>
          </p:grpSp>
          <p:sp>
            <p:nvSpPr>
              <p:cNvPr id="78" name="TextBox 77">
                <a:extLst>
                  <a:ext uri="{FF2B5EF4-FFF2-40B4-BE49-F238E27FC236}">
                    <a16:creationId xmlns:a16="http://schemas.microsoft.com/office/drawing/2014/main" id="{87900177-B189-4B0C-6CA6-E3D027F09155}"/>
                  </a:ext>
                </a:extLst>
              </p:cNvPr>
              <p:cNvSpPr txBox="1"/>
              <p:nvPr/>
            </p:nvSpPr>
            <p:spPr>
              <a:xfrm>
                <a:off x="3890077" y="682961"/>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Conclusion</a:t>
                </a:r>
                <a:endParaRPr lang="en-IN" sz="2400" dirty="0">
                  <a:solidFill>
                    <a:srgbClr val="FFFF00"/>
                  </a:solidFill>
                  <a:latin typeface="Montserrat SemiBold" pitchFamily="2" charset="0"/>
                </a:endParaRPr>
              </a:p>
            </p:txBody>
          </p:sp>
          <p:sp>
            <p:nvSpPr>
              <p:cNvPr id="79" name="TextBox 78">
                <a:extLst>
                  <a:ext uri="{FF2B5EF4-FFF2-40B4-BE49-F238E27FC236}">
                    <a16:creationId xmlns:a16="http://schemas.microsoft.com/office/drawing/2014/main" id="{DD6C1DED-9A9C-DFA4-9B88-EB19453434CC}"/>
                  </a:ext>
                </a:extLst>
              </p:cNvPr>
              <p:cNvSpPr txBox="1"/>
              <p:nvPr/>
            </p:nvSpPr>
            <p:spPr>
              <a:xfrm>
                <a:off x="3183464" y="1924766"/>
                <a:ext cx="6922256" cy="3274807"/>
              </a:xfrm>
              <a:prstGeom prst="rect">
                <a:avLst/>
              </a:prstGeom>
              <a:noFill/>
            </p:spPr>
            <p:txBody>
              <a:bodyPr wrap="square" rtlCol="0">
                <a:spAutoFit/>
              </a:bodyPr>
              <a:lstStyle/>
              <a:p>
                <a:pPr>
                  <a:lnSpc>
                    <a:spcPct val="150000"/>
                  </a:lnSpc>
                </a:pPr>
                <a:r>
                  <a:rPr lang="en-US" sz="2000" dirty="0">
                    <a:solidFill>
                      <a:schemeClr val="bg1"/>
                    </a:solidFill>
                    <a:latin typeface="Open Sans" pitchFamily="2" charset="0"/>
                    <a:ea typeface="Open Sans" pitchFamily="2" charset="0"/>
                    <a:cs typeface="Open Sans" pitchFamily="2" charset="0"/>
                  </a:rPr>
                  <a:t>Formal dressing is a powerful tool for making a lasting impression. By understanding the principles of formal attire and choosing your ensemble thoughtfully, you can exude confidence and professionalism in any formal setting. Remember, dressing formally is not just about the clothes; it's about the attitude and respect you bring to the occasion.</a:t>
                </a:r>
                <a:endParaRPr lang="en-IN" sz="2000" dirty="0">
                  <a:solidFill>
                    <a:schemeClr val="bg1"/>
                  </a:solidFill>
                  <a:latin typeface="Open Sans" pitchFamily="2" charset="0"/>
                  <a:ea typeface="Open Sans" pitchFamily="2" charset="0"/>
                  <a:cs typeface="Open Sans" pitchFamily="2" charset="0"/>
                </a:endParaRPr>
              </a:p>
            </p:txBody>
          </p:sp>
        </p:grpSp>
        <p:sp>
          <p:nvSpPr>
            <p:cNvPr id="75" name="TextBox 74">
              <a:extLst>
                <a:ext uri="{FF2B5EF4-FFF2-40B4-BE49-F238E27FC236}">
                  <a16:creationId xmlns:a16="http://schemas.microsoft.com/office/drawing/2014/main" id="{E8977870-5580-CB32-26DC-7929538B92FD}"/>
                </a:ext>
              </a:extLst>
            </p:cNvPr>
            <p:cNvSpPr txBox="1"/>
            <p:nvPr/>
          </p:nvSpPr>
          <p:spPr>
            <a:xfrm>
              <a:off x="10551500" y="2945992"/>
              <a:ext cx="1047749" cy="707886"/>
            </a:xfrm>
            <a:prstGeom prst="rect">
              <a:avLst/>
            </a:prstGeom>
            <a:noFill/>
          </p:spPr>
          <p:txBody>
            <a:bodyPr wrap="square" rtlCol="0">
              <a:spAutoFit/>
            </a:bodyPr>
            <a:lstStyle/>
            <a:p>
              <a:r>
                <a:rPr lang="en-US" sz="4000" dirty="0">
                  <a:solidFill>
                    <a:srgbClr val="FFFF00"/>
                  </a:solidFill>
                  <a:latin typeface="Montserrat Black" pitchFamily="2" charset="0"/>
                </a:rPr>
                <a:t>04</a:t>
              </a:r>
              <a:endParaRPr lang="en-IN" sz="4000" dirty="0">
                <a:solidFill>
                  <a:srgbClr val="FFFF00"/>
                </a:solidFill>
                <a:latin typeface="Montserrat Black" pitchFamily="2" charset="0"/>
              </a:endParaRPr>
            </a:p>
          </p:txBody>
        </p:sp>
      </p:grpSp>
      <p:sp>
        <p:nvSpPr>
          <p:cNvPr id="85" name="TextBox 84">
            <a:extLst>
              <a:ext uri="{FF2B5EF4-FFF2-40B4-BE49-F238E27FC236}">
                <a16:creationId xmlns:a16="http://schemas.microsoft.com/office/drawing/2014/main" id="{DCA2D527-9446-1B58-636A-C59273D76D71}"/>
              </a:ext>
            </a:extLst>
          </p:cNvPr>
          <p:cNvSpPr txBox="1"/>
          <p:nvPr/>
        </p:nvSpPr>
        <p:spPr>
          <a:xfrm>
            <a:off x="9570116" y="3103422"/>
            <a:ext cx="2907393" cy="707886"/>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The Art of Formal Dressing</a:t>
            </a:r>
            <a:endParaRPr lang="en-IN" sz="20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24309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0F0B084-2054-0C95-0151-E67CB82A519E}"/>
              </a:ext>
            </a:extLst>
          </p:cNvPr>
          <p:cNvGrpSpPr/>
          <p:nvPr/>
        </p:nvGrpSpPr>
        <p:grpSpPr>
          <a:xfrm>
            <a:off x="-1448957" y="12558"/>
            <a:ext cx="11525250" cy="6858000"/>
            <a:chOff x="0" y="9832"/>
            <a:chExt cx="11525250" cy="6858000"/>
          </a:xfrm>
        </p:grpSpPr>
        <p:grpSp>
          <p:nvGrpSpPr>
            <p:cNvPr id="23" name="Group 22">
              <a:extLst>
                <a:ext uri="{FF2B5EF4-FFF2-40B4-BE49-F238E27FC236}">
                  <a16:creationId xmlns:a16="http://schemas.microsoft.com/office/drawing/2014/main" id="{07377D74-A2E7-40AB-9064-2EE0BF3B72D6}"/>
                </a:ext>
              </a:extLst>
            </p:cNvPr>
            <p:cNvGrpSpPr/>
            <p:nvPr/>
          </p:nvGrpSpPr>
          <p:grpSpPr>
            <a:xfrm>
              <a:off x="0" y="9832"/>
              <a:ext cx="11525250" cy="6858000"/>
              <a:chOff x="0" y="0"/>
              <a:chExt cx="11525250" cy="6858000"/>
            </a:xfrm>
            <a:solidFill>
              <a:srgbClr val="6F5CE6"/>
            </a:solidFill>
          </p:grpSpPr>
          <p:sp>
            <p:nvSpPr>
              <p:cNvPr id="32" name="Rectangle 31">
                <a:extLst>
                  <a:ext uri="{FF2B5EF4-FFF2-40B4-BE49-F238E27FC236}">
                    <a16:creationId xmlns:a16="http://schemas.microsoft.com/office/drawing/2014/main" id="{BADF9766-BCB6-7131-71B2-2AA38DE3A2FF}"/>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5ECE919D-6FB2-56B5-87D7-7057389DE65C}"/>
                  </a:ext>
                </a:extLst>
              </p:cNvPr>
              <p:cNvSpPr/>
              <p:nvPr/>
            </p:nvSpPr>
            <p:spPr>
              <a:xfrm>
                <a:off x="10477500" y="6057900"/>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EA30AA7-DC27-1901-6DF3-915BFF2052D2}"/>
                </a:ext>
              </a:extLst>
            </p:cNvPr>
            <p:cNvGrpSpPr/>
            <p:nvPr/>
          </p:nvGrpSpPr>
          <p:grpSpPr>
            <a:xfrm>
              <a:off x="3050224" y="738259"/>
              <a:ext cx="7424265" cy="5711702"/>
              <a:chOff x="3050224" y="738259"/>
              <a:chExt cx="7424265" cy="5711702"/>
            </a:xfrm>
          </p:grpSpPr>
          <p:sp>
            <p:nvSpPr>
              <p:cNvPr id="26" name="Rectangle: Rounded Corners 25">
                <a:extLst>
                  <a:ext uri="{FF2B5EF4-FFF2-40B4-BE49-F238E27FC236}">
                    <a16:creationId xmlns:a16="http://schemas.microsoft.com/office/drawing/2014/main" id="{0ADD3678-B67E-82A6-F35E-553636CBCE02}"/>
                  </a:ext>
                </a:extLst>
              </p:cNvPr>
              <p:cNvSpPr/>
              <p:nvPr/>
            </p:nvSpPr>
            <p:spPr>
              <a:xfrm>
                <a:off x="3050224" y="1533830"/>
                <a:ext cx="7424265" cy="4916131"/>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72DD55DF-9B9A-5295-2E30-6E68CB7EB51F}"/>
                  </a:ext>
                </a:extLst>
              </p:cNvPr>
              <p:cNvGrpSpPr/>
              <p:nvPr/>
            </p:nvGrpSpPr>
            <p:grpSpPr>
              <a:xfrm>
                <a:off x="3105703" y="738259"/>
                <a:ext cx="638331" cy="582412"/>
                <a:chOff x="2818652" y="1410899"/>
                <a:chExt cx="963562" cy="963562"/>
              </a:xfrm>
            </p:grpSpPr>
            <p:sp>
              <p:nvSpPr>
                <p:cNvPr id="30" name="Rectangle: Rounded Corners 29">
                  <a:extLst>
                    <a:ext uri="{FF2B5EF4-FFF2-40B4-BE49-F238E27FC236}">
                      <a16:creationId xmlns:a16="http://schemas.microsoft.com/office/drawing/2014/main" id="{C8778231-5BC8-FFB0-8867-042740AEB7E6}"/>
                    </a:ext>
                  </a:extLst>
                </p:cNvPr>
                <p:cNvSpPr/>
                <p:nvPr/>
              </p:nvSpPr>
              <p:spPr>
                <a:xfrm>
                  <a:off x="2818652" y="141089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Graphic 30" descr="Suit">
                  <a:extLst>
                    <a:ext uri="{FF2B5EF4-FFF2-40B4-BE49-F238E27FC236}">
                      <a16:creationId xmlns:a16="http://schemas.microsoft.com/office/drawing/2014/main" id="{BC746A54-93E1-E922-69E1-D829D22B0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3231" y="1435482"/>
                  <a:ext cx="914400" cy="914399"/>
                </a:xfrm>
                <a:prstGeom prst="rect">
                  <a:avLst/>
                </a:prstGeom>
              </p:spPr>
            </p:pic>
          </p:grpSp>
          <p:sp>
            <p:nvSpPr>
              <p:cNvPr id="28" name="TextBox 27">
                <a:extLst>
                  <a:ext uri="{FF2B5EF4-FFF2-40B4-BE49-F238E27FC236}">
                    <a16:creationId xmlns:a16="http://schemas.microsoft.com/office/drawing/2014/main" id="{C52B5B49-377F-614D-41CC-005F8D81DF4F}"/>
                  </a:ext>
                </a:extLst>
              </p:cNvPr>
              <p:cNvSpPr txBox="1"/>
              <p:nvPr/>
            </p:nvSpPr>
            <p:spPr>
              <a:xfrm>
                <a:off x="4128045" y="787980"/>
                <a:ext cx="4896464" cy="461665"/>
              </a:xfrm>
              <a:prstGeom prst="rect">
                <a:avLst/>
              </a:prstGeom>
              <a:noFill/>
            </p:spPr>
            <p:txBody>
              <a:bodyPr wrap="square" rtlCol="0">
                <a:spAutoFit/>
              </a:bodyPr>
              <a:lstStyle/>
              <a:p>
                <a:r>
                  <a:rPr lang="en-IN" sz="2400" dirty="0">
                    <a:solidFill>
                      <a:srgbClr val="FFFF00"/>
                    </a:solidFill>
                    <a:latin typeface="Montserrat SemiBold" pitchFamily="2" charset="0"/>
                  </a:rPr>
                  <a:t>What is Formal Dressing?</a:t>
                </a:r>
              </a:p>
            </p:txBody>
          </p:sp>
          <p:sp>
            <p:nvSpPr>
              <p:cNvPr id="29" name="TextBox 28">
                <a:extLst>
                  <a:ext uri="{FF2B5EF4-FFF2-40B4-BE49-F238E27FC236}">
                    <a16:creationId xmlns:a16="http://schemas.microsoft.com/office/drawing/2014/main" id="{7E4C7689-411D-64E7-C5C7-2F152E467083}"/>
                  </a:ext>
                </a:extLst>
              </p:cNvPr>
              <p:cNvSpPr txBox="1"/>
              <p:nvPr/>
            </p:nvSpPr>
            <p:spPr>
              <a:xfrm>
                <a:off x="3379241" y="1960618"/>
                <a:ext cx="6842221" cy="1631216"/>
              </a:xfrm>
              <a:prstGeom prst="rect">
                <a:avLst/>
              </a:prstGeom>
              <a:noFill/>
            </p:spPr>
            <p:txBody>
              <a:bodyPr wrap="square" rtlCol="0">
                <a:spAutoFit/>
              </a:bodyPr>
              <a:lstStyle/>
              <a:p>
                <a:r>
                  <a:rPr lang="en-US" sz="2000" dirty="0">
                    <a:solidFill>
                      <a:schemeClr val="bg1"/>
                    </a:solidFill>
                    <a:latin typeface="Open Sans" pitchFamily="2" charset="0"/>
                    <a:ea typeface="Open Sans" pitchFamily="2" charset="0"/>
                    <a:cs typeface="Open Sans" pitchFamily="2" charset="0"/>
                  </a:rPr>
                  <a:t>Formal dressing is a way to project a polished, professional image. It's about dressing with intention and respect for the occasion. Formal attire varies based on the event, but it often includes tailored suits, crisp shirts, and elegant accessories.</a:t>
                </a:r>
                <a:endParaRPr lang="en-IN" sz="2000" dirty="0">
                  <a:solidFill>
                    <a:schemeClr val="bg1"/>
                  </a:solidFill>
                  <a:latin typeface="Open Sans" pitchFamily="2" charset="0"/>
                  <a:ea typeface="Open Sans" pitchFamily="2" charset="0"/>
                  <a:cs typeface="Open Sans" pitchFamily="2" charset="0"/>
                </a:endParaRPr>
              </a:p>
            </p:txBody>
          </p:sp>
        </p:grpSp>
        <p:sp>
          <p:nvSpPr>
            <p:cNvPr id="25" name="TextBox 24">
              <a:extLst>
                <a:ext uri="{FF2B5EF4-FFF2-40B4-BE49-F238E27FC236}">
                  <a16:creationId xmlns:a16="http://schemas.microsoft.com/office/drawing/2014/main" id="{A34F11F8-BE82-DC31-EB78-5F615CF6A79C}"/>
                </a:ext>
              </a:extLst>
            </p:cNvPr>
            <p:cNvSpPr txBox="1"/>
            <p:nvPr/>
          </p:nvSpPr>
          <p:spPr>
            <a:xfrm>
              <a:off x="10687050" y="6113839"/>
              <a:ext cx="838200" cy="707886"/>
            </a:xfrm>
            <a:prstGeom prst="rect">
              <a:avLst/>
            </a:prstGeom>
            <a:noFill/>
          </p:spPr>
          <p:txBody>
            <a:bodyPr wrap="square" rtlCol="0">
              <a:spAutoFit/>
            </a:bodyPr>
            <a:lstStyle/>
            <a:p>
              <a:r>
                <a:rPr lang="en-US" sz="4000" dirty="0">
                  <a:solidFill>
                    <a:srgbClr val="FFFF00"/>
                  </a:solidFill>
                  <a:latin typeface="Montserrat Black" pitchFamily="2" charset="0"/>
                </a:rPr>
                <a:t>01</a:t>
              </a:r>
              <a:endParaRPr lang="en-IN" sz="4000" dirty="0">
                <a:solidFill>
                  <a:srgbClr val="FFFF00"/>
                </a:solidFill>
                <a:latin typeface="Montserrat Black" pitchFamily="2" charset="0"/>
              </a:endParaRPr>
            </a:p>
          </p:txBody>
        </p:sp>
      </p:grpSp>
      <p:grpSp>
        <p:nvGrpSpPr>
          <p:cNvPr id="46" name="Group 45">
            <a:extLst>
              <a:ext uri="{FF2B5EF4-FFF2-40B4-BE49-F238E27FC236}">
                <a16:creationId xmlns:a16="http://schemas.microsoft.com/office/drawing/2014/main" id="{DF2F95B7-0708-19C0-9468-E6A67AEDB499}"/>
              </a:ext>
            </a:extLst>
          </p:cNvPr>
          <p:cNvGrpSpPr/>
          <p:nvPr/>
        </p:nvGrpSpPr>
        <p:grpSpPr>
          <a:xfrm>
            <a:off x="-1646086" y="0"/>
            <a:ext cx="11549939" cy="6858000"/>
            <a:chOff x="0" y="0"/>
            <a:chExt cx="11549939" cy="6858000"/>
          </a:xfrm>
        </p:grpSpPr>
        <p:grpSp>
          <p:nvGrpSpPr>
            <p:cNvPr id="47" name="Group 46">
              <a:extLst>
                <a:ext uri="{FF2B5EF4-FFF2-40B4-BE49-F238E27FC236}">
                  <a16:creationId xmlns:a16="http://schemas.microsoft.com/office/drawing/2014/main" id="{452DA8D5-C5BE-0B9A-B57A-C76F922B9321}"/>
                </a:ext>
              </a:extLst>
            </p:cNvPr>
            <p:cNvGrpSpPr/>
            <p:nvPr/>
          </p:nvGrpSpPr>
          <p:grpSpPr>
            <a:xfrm>
              <a:off x="0" y="0"/>
              <a:ext cx="11549939" cy="6858000"/>
              <a:chOff x="0" y="0"/>
              <a:chExt cx="11549939" cy="6858000"/>
            </a:xfrm>
            <a:solidFill>
              <a:srgbClr val="7B66FF"/>
            </a:solidFill>
          </p:grpSpPr>
          <p:sp>
            <p:nvSpPr>
              <p:cNvPr id="56" name="Rectangle 55">
                <a:extLst>
                  <a:ext uri="{FF2B5EF4-FFF2-40B4-BE49-F238E27FC236}">
                    <a16:creationId xmlns:a16="http://schemas.microsoft.com/office/drawing/2014/main" id="{2A0EEEC0-59CE-143A-96A9-4393D81724B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1D15BC1A-EB2C-4899-692C-E91DE4330DCA}"/>
                  </a:ext>
                </a:extLst>
              </p:cNvPr>
              <p:cNvSpPr/>
              <p:nvPr/>
            </p:nvSpPr>
            <p:spPr>
              <a:xfrm>
                <a:off x="10502189" y="4997251"/>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AF7E6317-D77C-8D52-AAB0-96E376AFB4E2}"/>
                </a:ext>
              </a:extLst>
            </p:cNvPr>
            <p:cNvGrpSpPr/>
            <p:nvPr/>
          </p:nvGrpSpPr>
          <p:grpSpPr>
            <a:xfrm>
              <a:off x="2998603" y="636965"/>
              <a:ext cx="7475886" cy="5874160"/>
              <a:chOff x="2998603" y="597637"/>
              <a:chExt cx="7475886" cy="5874160"/>
            </a:xfrm>
          </p:grpSpPr>
          <p:sp>
            <p:nvSpPr>
              <p:cNvPr id="50" name="Rectangle: Rounded Corners 49">
                <a:extLst>
                  <a:ext uri="{FF2B5EF4-FFF2-40B4-BE49-F238E27FC236}">
                    <a16:creationId xmlns:a16="http://schemas.microsoft.com/office/drawing/2014/main" id="{35122BA6-45CD-D15A-4D54-F5A6AA621897}"/>
                  </a:ext>
                </a:extLst>
              </p:cNvPr>
              <p:cNvSpPr/>
              <p:nvPr/>
            </p:nvSpPr>
            <p:spPr>
              <a:xfrm>
                <a:off x="2998603" y="1533830"/>
                <a:ext cx="7475886"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6B29A1ED-20ED-6151-5658-C57772D5D236}"/>
                  </a:ext>
                </a:extLst>
              </p:cNvPr>
              <p:cNvGrpSpPr/>
              <p:nvPr/>
            </p:nvGrpSpPr>
            <p:grpSpPr>
              <a:xfrm>
                <a:off x="3111334" y="597637"/>
                <a:ext cx="638331" cy="582412"/>
                <a:chOff x="2827152" y="1178249"/>
                <a:chExt cx="963562" cy="963562"/>
              </a:xfrm>
            </p:grpSpPr>
            <p:sp>
              <p:nvSpPr>
                <p:cNvPr id="54" name="Rectangle: Rounded Corners 53">
                  <a:extLst>
                    <a:ext uri="{FF2B5EF4-FFF2-40B4-BE49-F238E27FC236}">
                      <a16:creationId xmlns:a16="http://schemas.microsoft.com/office/drawing/2014/main" id="{68CE9F11-6802-8CD2-FB0A-9AB6619E0872}"/>
                    </a:ext>
                  </a:extLst>
                </p:cNvPr>
                <p:cNvSpPr/>
                <p:nvPr/>
              </p:nvSpPr>
              <p:spPr>
                <a:xfrm>
                  <a:off x="2827152" y="117824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Graphic 54" descr="Suit">
                  <a:extLst>
                    <a:ext uri="{FF2B5EF4-FFF2-40B4-BE49-F238E27FC236}">
                      <a16:creationId xmlns:a16="http://schemas.microsoft.com/office/drawing/2014/main" id="{66AC4BFF-FA9B-F7E4-95CF-3DFE856EC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736" y="1202831"/>
                  <a:ext cx="914400" cy="914401"/>
                </a:xfrm>
                <a:prstGeom prst="rect">
                  <a:avLst/>
                </a:prstGeom>
              </p:spPr>
            </p:pic>
          </p:grpSp>
          <p:sp>
            <p:nvSpPr>
              <p:cNvPr id="52" name="TextBox 51">
                <a:extLst>
                  <a:ext uri="{FF2B5EF4-FFF2-40B4-BE49-F238E27FC236}">
                    <a16:creationId xmlns:a16="http://schemas.microsoft.com/office/drawing/2014/main" id="{70ED49F2-4E1C-9769-C431-0FD3AE39F8A7}"/>
                  </a:ext>
                </a:extLst>
              </p:cNvPr>
              <p:cNvSpPr txBox="1"/>
              <p:nvPr/>
            </p:nvSpPr>
            <p:spPr>
              <a:xfrm>
                <a:off x="4158470" y="655658"/>
                <a:ext cx="4896464" cy="461665"/>
              </a:xfrm>
              <a:prstGeom prst="rect">
                <a:avLst/>
              </a:prstGeom>
              <a:noFill/>
            </p:spPr>
            <p:txBody>
              <a:bodyPr wrap="square" rtlCol="0">
                <a:spAutoFit/>
              </a:bodyPr>
              <a:lstStyle/>
              <a:p>
                <a:r>
                  <a:rPr lang="en-US" sz="2400" dirty="0">
                    <a:solidFill>
                      <a:srgbClr val="FFFF00"/>
                    </a:solidFill>
                    <a:latin typeface="Montserrat SemiBold" pitchFamily="2" charset="0"/>
                  </a:rPr>
                  <a:t>The Do's of Formal Dressing</a:t>
                </a:r>
                <a:endParaRPr lang="en-IN" sz="2400" dirty="0">
                  <a:solidFill>
                    <a:srgbClr val="FFFF00"/>
                  </a:solidFill>
                  <a:latin typeface="Montserrat SemiBold" pitchFamily="2" charset="0"/>
                </a:endParaRPr>
              </a:p>
            </p:txBody>
          </p:sp>
          <p:sp>
            <p:nvSpPr>
              <p:cNvPr id="53" name="TextBox 52">
                <a:extLst>
                  <a:ext uri="{FF2B5EF4-FFF2-40B4-BE49-F238E27FC236}">
                    <a16:creationId xmlns:a16="http://schemas.microsoft.com/office/drawing/2014/main" id="{B2BDE45A-B723-795F-BC8A-F2025F8709BE}"/>
                  </a:ext>
                </a:extLst>
              </p:cNvPr>
              <p:cNvSpPr txBox="1"/>
              <p:nvPr/>
            </p:nvSpPr>
            <p:spPr>
              <a:xfrm>
                <a:off x="3376231" y="1903744"/>
                <a:ext cx="6845232"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Tailored suits and blazers are a must for men and women.</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Choose classic colors like black, navy, or grey for a timeless look.</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Invest in quality dress shoes and accessories to complete your ensemble.</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For women, opt for modest hemlines and avoid overly revealing outfits.</a:t>
                </a:r>
                <a:endParaRPr lang="en-IN" sz="2000" dirty="0">
                  <a:solidFill>
                    <a:schemeClr val="bg1"/>
                  </a:solidFill>
                  <a:latin typeface="Open Sans" pitchFamily="2" charset="0"/>
                  <a:ea typeface="Open Sans" pitchFamily="2" charset="0"/>
                  <a:cs typeface="Open Sans" pitchFamily="2" charset="0"/>
                </a:endParaRPr>
              </a:p>
            </p:txBody>
          </p:sp>
        </p:grpSp>
        <p:sp>
          <p:nvSpPr>
            <p:cNvPr id="49" name="TextBox 48">
              <a:extLst>
                <a:ext uri="{FF2B5EF4-FFF2-40B4-BE49-F238E27FC236}">
                  <a16:creationId xmlns:a16="http://schemas.microsoft.com/office/drawing/2014/main" id="{39F7DDB7-70B7-4265-7653-59347166628C}"/>
                </a:ext>
              </a:extLst>
            </p:cNvPr>
            <p:cNvSpPr txBox="1"/>
            <p:nvPr/>
          </p:nvSpPr>
          <p:spPr>
            <a:xfrm>
              <a:off x="10572553" y="5044621"/>
              <a:ext cx="934679" cy="707886"/>
            </a:xfrm>
            <a:prstGeom prst="rect">
              <a:avLst/>
            </a:prstGeom>
            <a:noFill/>
          </p:spPr>
          <p:txBody>
            <a:bodyPr wrap="square" rtlCol="0">
              <a:spAutoFit/>
            </a:bodyPr>
            <a:lstStyle/>
            <a:p>
              <a:r>
                <a:rPr lang="en-US" sz="4000" dirty="0">
                  <a:solidFill>
                    <a:srgbClr val="FFFF00"/>
                  </a:solidFill>
                  <a:latin typeface="Montserrat Black" pitchFamily="2" charset="0"/>
                </a:rPr>
                <a:t>02</a:t>
              </a:r>
              <a:endParaRPr lang="en-IN" sz="4000" dirty="0">
                <a:solidFill>
                  <a:srgbClr val="FFFF00"/>
                </a:solidFill>
                <a:latin typeface="Montserrat Black" pitchFamily="2" charset="0"/>
              </a:endParaRPr>
            </a:p>
          </p:txBody>
        </p:sp>
      </p:grpSp>
      <p:grpSp>
        <p:nvGrpSpPr>
          <p:cNvPr id="60" name="Group 59">
            <a:extLst>
              <a:ext uri="{FF2B5EF4-FFF2-40B4-BE49-F238E27FC236}">
                <a16:creationId xmlns:a16="http://schemas.microsoft.com/office/drawing/2014/main" id="{5ADA15DA-F1A6-C6DA-5801-5109D573EBDE}"/>
              </a:ext>
            </a:extLst>
          </p:cNvPr>
          <p:cNvGrpSpPr/>
          <p:nvPr/>
        </p:nvGrpSpPr>
        <p:grpSpPr>
          <a:xfrm>
            <a:off x="-12102681" y="0"/>
            <a:ext cx="11522532" cy="6858000"/>
            <a:chOff x="0" y="0"/>
            <a:chExt cx="11522532" cy="6858000"/>
          </a:xfrm>
        </p:grpSpPr>
        <p:grpSp>
          <p:nvGrpSpPr>
            <p:cNvPr id="61" name="Group 60">
              <a:extLst>
                <a:ext uri="{FF2B5EF4-FFF2-40B4-BE49-F238E27FC236}">
                  <a16:creationId xmlns:a16="http://schemas.microsoft.com/office/drawing/2014/main" id="{DD6C6D88-8C2A-27B1-7D55-68E343F5356E}"/>
                </a:ext>
              </a:extLst>
            </p:cNvPr>
            <p:cNvGrpSpPr/>
            <p:nvPr/>
          </p:nvGrpSpPr>
          <p:grpSpPr>
            <a:xfrm>
              <a:off x="0" y="0"/>
              <a:ext cx="11522532" cy="6858000"/>
              <a:chOff x="0" y="0"/>
              <a:chExt cx="11522532" cy="6858000"/>
            </a:xfrm>
            <a:solidFill>
              <a:srgbClr val="8875FF"/>
            </a:solidFill>
          </p:grpSpPr>
          <p:sp>
            <p:nvSpPr>
              <p:cNvPr id="70" name="Rectangle 69">
                <a:extLst>
                  <a:ext uri="{FF2B5EF4-FFF2-40B4-BE49-F238E27FC236}">
                    <a16:creationId xmlns:a16="http://schemas.microsoft.com/office/drawing/2014/main" id="{6EE54BBF-0601-C31F-119F-E159FE4966ED}"/>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a:extLst>
                  <a:ext uri="{FF2B5EF4-FFF2-40B4-BE49-F238E27FC236}">
                    <a16:creationId xmlns:a16="http://schemas.microsoft.com/office/drawing/2014/main" id="{CC537045-86EA-B934-C1F3-D208F41FBA71}"/>
                  </a:ext>
                </a:extLst>
              </p:cNvPr>
              <p:cNvSpPr/>
              <p:nvPr/>
            </p:nvSpPr>
            <p:spPr>
              <a:xfrm>
                <a:off x="10474782" y="3977904"/>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a:extLst>
                <a:ext uri="{FF2B5EF4-FFF2-40B4-BE49-F238E27FC236}">
                  <a16:creationId xmlns:a16="http://schemas.microsoft.com/office/drawing/2014/main" id="{7779254D-DFD5-EA92-2C1E-6B46583DEB10}"/>
                </a:ext>
              </a:extLst>
            </p:cNvPr>
            <p:cNvGrpSpPr/>
            <p:nvPr/>
          </p:nvGrpSpPr>
          <p:grpSpPr>
            <a:xfrm>
              <a:off x="2908521" y="587799"/>
              <a:ext cx="7565968" cy="5923326"/>
              <a:chOff x="2908521" y="548471"/>
              <a:chExt cx="7565968" cy="5923326"/>
            </a:xfrm>
          </p:grpSpPr>
          <p:sp>
            <p:nvSpPr>
              <p:cNvPr id="64" name="Rectangle: Rounded Corners 63">
                <a:extLst>
                  <a:ext uri="{FF2B5EF4-FFF2-40B4-BE49-F238E27FC236}">
                    <a16:creationId xmlns:a16="http://schemas.microsoft.com/office/drawing/2014/main" id="{53205797-2B87-1AC7-8ED7-8C35DAE72113}"/>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5AA8C980-755C-0E3C-CDB1-292760876622}"/>
                  </a:ext>
                </a:extLst>
              </p:cNvPr>
              <p:cNvGrpSpPr/>
              <p:nvPr/>
            </p:nvGrpSpPr>
            <p:grpSpPr>
              <a:xfrm>
                <a:off x="2969612" y="548471"/>
                <a:ext cx="638331" cy="582412"/>
                <a:chOff x="2613223" y="1096906"/>
                <a:chExt cx="963562" cy="963562"/>
              </a:xfrm>
            </p:grpSpPr>
            <p:sp>
              <p:nvSpPr>
                <p:cNvPr id="68" name="Rectangle: Rounded Corners 67">
                  <a:extLst>
                    <a:ext uri="{FF2B5EF4-FFF2-40B4-BE49-F238E27FC236}">
                      <a16:creationId xmlns:a16="http://schemas.microsoft.com/office/drawing/2014/main" id="{E53ED4DD-462F-A4D8-E4E2-824563472062}"/>
                    </a:ext>
                  </a:extLst>
                </p:cNvPr>
                <p:cNvSpPr/>
                <p:nvPr/>
              </p:nvSpPr>
              <p:spPr>
                <a:xfrm>
                  <a:off x="2613223" y="1096906"/>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9" name="Graphic 68" descr="Suit">
                  <a:extLst>
                    <a:ext uri="{FF2B5EF4-FFF2-40B4-BE49-F238E27FC236}">
                      <a16:creationId xmlns:a16="http://schemas.microsoft.com/office/drawing/2014/main" id="{792397C7-E485-CC77-0147-D6504C7EC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7804" y="1121486"/>
                  <a:ext cx="914400" cy="914402"/>
                </a:xfrm>
                <a:prstGeom prst="rect">
                  <a:avLst/>
                </a:prstGeom>
              </p:spPr>
            </p:pic>
          </p:grpSp>
          <p:sp>
            <p:nvSpPr>
              <p:cNvPr id="66" name="TextBox 65">
                <a:extLst>
                  <a:ext uri="{FF2B5EF4-FFF2-40B4-BE49-F238E27FC236}">
                    <a16:creationId xmlns:a16="http://schemas.microsoft.com/office/drawing/2014/main" id="{2AF24EE0-1ED0-3C19-90A8-85FBAB4FA041}"/>
                  </a:ext>
                </a:extLst>
              </p:cNvPr>
              <p:cNvSpPr txBox="1"/>
              <p:nvPr/>
            </p:nvSpPr>
            <p:spPr>
              <a:xfrm>
                <a:off x="3880121" y="634424"/>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The Don'ts of Formal Dressing</a:t>
                </a:r>
                <a:endParaRPr lang="en-IN" sz="2400" dirty="0">
                  <a:solidFill>
                    <a:srgbClr val="FFFF00"/>
                  </a:solidFill>
                  <a:latin typeface="Montserrat SemiBold" pitchFamily="2" charset="0"/>
                </a:endParaRPr>
              </a:p>
            </p:txBody>
          </p:sp>
          <p:sp>
            <p:nvSpPr>
              <p:cNvPr id="67" name="TextBox 66">
                <a:extLst>
                  <a:ext uri="{FF2B5EF4-FFF2-40B4-BE49-F238E27FC236}">
                    <a16:creationId xmlns:a16="http://schemas.microsoft.com/office/drawing/2014/main" id="{79A98AF0-FD3E-F1BF-1F03-EB1F881DA37F}"/>
                  </a:ext>
                </a:extLst>
              </p:cNvPr>
              <p:cNvSpPr txBox="1"/>
              <p:nvPr/>
            </p:nvSpPr>
            <p:spPr>
              <a:xfrm>
                <a:off x="3279013" y="1903744"/>
                <a:ext cx="6858621"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Say no to casual wear like jeans, t-shirts, and sneakers.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Avoid loud, flashy patterns and opt for subtle, elegant designs.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Steer clear of excessive accessories that can overpower your outfit.</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Refrain from wearing overly casual or revealing attire that may be inappropriate for formal settings.</a:t>
                </a:r>
                <a:endParaRPr lang="en-IN" sz="2000" dirty="0">
                  <a:solidFill>
                    <a:schemeClr val="bg1"/>
                  </a:solidFill>
                  <a:latin typeface="Open Sans" pitchFamily="2" charset="0"/>
                  <a:ea typeface="Open Sans" pitchFamily="2" charset="0"/>
                  <a:cs typeface="Open Sans" pitchFamily="2" charset="0"/>
                </a:endParaRPr>
              </a:p>
            </p:txBody>
          </p:sp>
        </p:grpSp>
        <p:sp>
          <p:nvSpPr>
            <p:cNvPr id="63" name="TextBox 62">
              <a:extLst>
                <a:ext uri="{FF2B5EF4-FFF2-40B4-BE49-F238E27FC236}">
                  <a16:creationId xmlns:a16="http://schemas.microsoft.com/office/drawing/2014/main" id="{6DDB2CFE-5798-26E3-7D55-7B25FFEF5054}"/>
                </a:ext>
              </a:extLst>
            </p:cNvPr>
            <p:cNvSpPr txBox="1"/>
            <p:nvPr/>
          </p:nvSpPr>
          <p:spPr>
            <a:xfrm>
              <a:off x="10576186" y="4028146"/>
              <a:ext cx="944511" cy="707886"/>
            </a:xfrm>
            <a:prstGeom prst="rect">
              <a:avLst/>
            </a:prstGeom>
            <a:noFill/>
          </p:spPr>
          <p:txBody>
            <a:bodyPr wrap="square" rtlCol="0">
              <a:spAutoFit/>
            </a:bodyPr>
            <a:lstStyle/>
            <a:p>
              <a:r>
                <a:rPr lang="en-US" sz="4000" dirty="0">
                  <a:solidFill>
                    <a:srgbClr val="FFFF00"/>
                  </a:solidFill>
                  <a:latin typeface="Montserrat Black" pitchFamily="2" charset="0"/>
                </a:rPr>
                <a:t>03</a:t>
              </a:r>
              <a:endParaRPr lang="en-IN" sz="4000" dirty="0">
                <a:solidFill>
                  <a:srgbClr val="FFFF00"/>
                </a:solidFill>
                <a:latin typeface="Montserrat Black" pitchFamily="2" charset="0"/>
              </a:endParaRPr>
            </a:p>
          </p:txBody>
        </p:sp>
      </p:grpSp>
      <p:grpSp>
        <p:nvGrpSpPr>
          <p:cNvPr id="72" name="Group 71">
            <a:extLst>
              <a:ext uri="{FF2B5EF4-FFF2-40B4-BE49-F238E27FC236}">
                <a16:creationId xmlns:a16="http://schemas.microsoft.com/office/drawing/2014/main" id="{C1882254-255F-9DC5-390A-56E332C3F7CA}"/>
              </a:ext>
            </a:extLst>
          </p:cNvPr>
          <p:cNvGrpSpPr/>
          <p:nvPr/>
        </p:nvGrpSpPr>
        <p:grpSpPr>
          <a:xfrm>
            <a:off x="-12296075" y="0"/>
            <a:ext cx="11599249" cy="6858000"/>
            <a:chOff x="0" y="0"/>
            <a:chExt cx="11599249" cy="6858000"/>
          </a:xfrm>
        </p:grpSpPr>
        <p:grpSp>
          <p:nvGrpSpPr>
            <p:cNvPr id="73" name="Group 72">
              <a:extLst>
                <a:ext uri="{FF2B5EF4-FFF2-40B4-BE49-F238E27FC236}">
                  <a16:creationId xmlns:a16="http://schemas.microsoft.com/office/drawing/2014/main" id="{26AB09F6-0C24-771E-BE30-81613ECFF5D1}"/>
                </a:ext>
              </a:extLst>
            </p:cNvPr>
            <p:cNvGrpSpPr/>
            <p:nvPr/>
          </p:nvGrpSpPr>
          <p:grpSpPr>
            <a:xfrm>
              <a:off x="0" y="0"/>
              <a:ext cx="11582706" cy="6858000"/>
              <a:chOff x="0" y="0"/>
              <a:chExt cx="11582706" cy="6858000"/>
            </a:xfrm>
            <a:solidFill>
              <a:srgbClr val="9585FF"/>
            </a:solidFill>
          </p:grpSpPr>
          <p:sp>
            <p:nvSpPr>
              <p:cNvPr id="82" name="Rectangle 81">
                <a:extLst>
                  <a:ext uri="{FF2B5EF4-FFF2-40B4-BE49-F238E27FC236}">
                    <a16:creationId xmlns:a16="http://schemas.microsoft.com/office/drawing/2014/main" id="{4A8D788B-CF76-F831-2062-C88C3E9A0FF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A07DA402-DD17-330C-2504-0BB39F23AFCC}"/>
                  </a:ext>
                </a:extLst>
              </p:cNvPr>
              <p:cNvSpPr/>
              <p:nvPr/>
            </p:nvSpPr>
            <p:spPr>
              <a:xfrm>
                <a:off x="10534956" y="2899885"/>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4" name="Group 73">
              <a:extLst>
                <a:ext uri="{FF2B5EF4-FFF2-40B4-BE49-F238E27FC236}">
                  <a16:creationId xmlns:a16="http://schemas.microsoft.com/office/drawing/2014/main" id="{EDD1DA4B-2C32-4867-FBB0-0A9365E5C83D}"/>
                </a:ext>
              </a:extLst>
            </p:cNvPr>
            <p:cNvGrpSpPr/>
            <p:nvPr/>
          </p:nvGrpSpPr>
          <p:grpSpPr>
            <a:xfrm>
              <a:off x="2908521" y="649998"/>
              <a:ext cx="7565968" cy="5861127"/>
              <a:chOff x="2908521" y="610670"/>
              <a:chExt cx="7565968" cy="5861127"/>
            </a:xfrm>
          </p:grpSpPr>
          <p:sp>
            <p:nvSpPr>
              <p:cNvPr id="76" name="Rectangle: Rounded Corners 75">
                <a:extLst>
                  <a:ext uri="{FF2B5EF4-FFF2-40B4-BE49-F238E27FC236}">
                    <a16:creationId xmlns:a16="http://schemas.microsoft.com/office/drawing/2014/main" id="{25CF6978-95D3-EA1B-AD19-CF50890F0987}"/>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7" name="Group 76">
                <a:extLst>
                  <a:ext uri="{FF2B5EF4-FFF2-40B4-BE49-F238E27FC236}">
                    <a16:creationId xmlns:a16="http://schemas.microsoft.com/office/drawing/2014/main" id="{13C4C755-5D12-63E5-6C8A-4F9B02E64925}"/>
                  </a:ext>
                </a:extLst>
              </p:cNvPr>
              <p:cNvGrpSpPr/>
              <p:nvPr/>
            </p:nvGrpSpPr>
            <p:grpSpPr>
              <a:xfrm>
                <a:off x="2971223" y="610670"/>
                <a:ext cx="638331" cy="582412"/>
                <a:chOff x="2615658" y="1199811"/>
                <a:chExt cx="963562" cy="963562"/>
              </a:xfrm>
            </p:grpSpPr>
            <p:sp>
              <p:nvSpPr>
                <p:cNvPr id="80" name="Rectangle: Rounded Corners 79">
                  <a:extLst>
                    <a:ext uri="{FF2B5EF4-FFF2-40B4-BE49-F238E27FC236}">
                      <a16:creationId xmlns:a16="http://schemas.microsoft.com/office/drawing/2014/main" id="{7B377BDE-1874-A998-2848-D4E18E73D940}"/>
                    </a:ext>
                  </a:extLst>
                </p:cNvPr>
                <p:cNvSpPr/>
                <p:nvPr/>
              </p:nvSpPr>
              <p:spPr>
                <a:xfrm>
                  <a:off x="2615658" y="1199811"/>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1" name="Graphic 80" descr="Suit">
                  <a:extLst>
                    <a:ext uri="{FF2B5EF4-FFF2-40B4-BE49-F238E27FC236}">
                      <a16:creationId xmlns:a16="http://schemas.microsoft.com/office/drawing/2014/main" id="{8651AFAB-0B5F-5E9D-430A-5D0CC6698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0237" y="1224393"/>
                  <a:ext cx="914401" cy="914401"/>
                </a:xfrm>
                <a:prstGeom prst="rect">
                  <a:avLst/>
                </a:prstGeom>
              </p:spPr>
            </p:pic>
          </p:grpSp>
          <p:sp>
            <p:nvSpPr>
              <p:cNvPr id="78" name="TextBox 77">
                <a:extLst>
                  <a:ext uri="{FF2B5EF4-FFF2-40B4-BE49-F238E27FC236}">
                    <a16:creationId xmlns:a16="http://schemas.microsoft.com/office/drawing/2014/main" id="{87900177-B189-4B0C-6CA6-E3D027F09155}"/>
                  </a:ext>
                </a:extLst>
              </p:cNvPr>
              <p:cNvSpPr txBox="1"/>
              <p:nvPr/>
            </p:nvSpPr>
            <p:spPr>
              <a:xfrm>
                <a:off x="3890077" y="682961"/>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Conclusion</a:t>
                </a:r>
                <a:endParaRPr lang="en-IN" sz="2400" dirty="0">
                  <a:solidFill>
                    <a:srgbClr val="FFFF00"/>
                  </a:solidFill>
                  <a:latin typeface="Montserrat SemiBold" pitchFamily="2" charset="0"/>
                </a:endParaRPr>
              </a:p>
            </p:txBody>
          </p:sp>
          <p:sp>
            <p:nvSpPr>
              <p:cNvPr id="79" name="TextBox 78">
                <a:extLst>
                  <a:ext uri="{FF2B5EF4-FFF2-40B4-BE49-F238E27FC236}">
                    <a16:creationId xmlns:a16="http://schemas.microsoft.com/office/drawing/2014/main" id="{DD6C1DED-9A9C-DFA4-9B88-EB19453434CC}"/>
                  </a:ext>
                </a:extLst>
              </p:cNvPr>
              <p:cNvSpPr txBox="1"/>
              <p:nvPr/>
            </p:nvSpPr>
            <p:spPr>
              <a:xfrm>
                <a:off x="3183464" y="1924766"/>
                <a:ext cx="6922256" cy="3274807"/>
              </a:xfrm>
              <a:prstGeom prst="rect">
                <a:avLst/>
              </a:prstGeom>
              <a:noFill/>
            </p:spPr>
            <p:txBody>
              <a:bodyPr wrap="square" rtlCol="0">
                <a:spAutoFit/>
              </a:bodyPr>
              <a:lstStyle/>
              <a:p>
                <a:pPr>
                  <a:lnSpc>
                    <a:spcPct val="150000"/>
                  </a:lnSpc>
                </a:pPr>
                <a:r>
                  <a:rPr lang="en-US" sz="2000" dirty="0">
                    <a:solidFill>
                      <a:schemeClr val="bg1"/>
                    </a:solidFill>
                    <a:latin typeface="Open Sans" pitchFamily="2" charset="0"/>
                    <a:ea typeface="Open Sans" pitchFamily="2" charset="0"/>
                    <a:cs typeface="Open Sans" pitchFamily="2" charset="0"/>
                  </a:rPr>
                  <a:t>Formal dressing is a powerful tool for making a lasting impression. By understanding the principles of formal attire and choosing your ensemble thoughtfully, you can exude confidence and professionalism in any formal setting. Remember, dressing formally is not just about the clothes; it's about the attitude and respect you bring to the occasion.</a:t>
                </a:r>
                <a:endParaRPr lang="en-IN" sz="2000" dirty="0">
                  <a:solidFill>
                    <a:schemeClr val="bg1"/>
                  </a:solidFill>
                  <a:latin typeface="Open Sans" pitchFamily="2" charset="0"/>
                  <a:ea typeface="Open Sans" pitchFamily="2" charset="0"/>
                  <a:cs typeface="Open Sans" pitchFamily="2" charset="0"/>
                </a:endParaRPr>
              </a:p>
            </p:txBody>
          </p:sp>
        </p:grpSp>
        <p:sp>
          <p:nvSpPr>
            <p:cNvPr id="75" name="TextBox 74">
              <a:extLst>
                <a:ext uri="{FF2B5EF4-FFF2-40B4-BE49-F238E27FC236}">
                  <a16:creationId xmlns:a16="http://schemas.microsoft.com/office/drawing/2014/main" id="{E8977870-5580-CB32-26DC-7929538B92FD}"/>
                </a:ext>
              </a:extLst>
            </p:cNvPr>
            <p:cNvSpPr txBox="1"/>
            <p:nvPr/>
          </p:nvSpPr>
          <p:spPr>
            <a:xfrm>
              <a:off x="10551500" y="2945992"/>
              <a:ext cx="1047749" cy="707886"/>
            </a:xfrm>
            <a:prstGeom prst="rect">
              <a:avLst/>
            </a:prstGeom>
            <a:noFill/>
          </p:spPr>
          <p:txBody>
            <a:bodyPr wrap="square" rtlCol="0">
              <a:spAutoFit/>
            </a:bodyPr>
            <a:lstStyle/>
            <a:p>
              <a:r>
                <a:rPr lang="en-US" sz="4000" dirty="0">
                  <a:solidFill>
                    <a:srgbClr val="FFFF00"/>
                  </a:solidFill>
                  <a:latin typeface="Montserrat Black" pitchFamily="2" charset="0"/>
                </a:rPr>
                <a:t>04</a:t>
              </a:r>
              <a:endParaRPr lang="en-IN" sz="4000" dirty="0">
                <a:solidFill>
                  <a:srgbClr val="FFFF00"/>
                </a:solidFill>
                <a:latin typeface="Montserrat Black" pitchFamily="2" charset="0"/>
              </a:endParaRPr>
            </a:p>
          </p:txBody>
        </p:sp>
      </p:grpSp>
      <p:sp>
        <p:nvSpPr>
          <p:cNvPr id="85" name="TextBox 84">
            <a:extLst>
              <a:ext uri="{FF2B5EF4-FFF2-40B4-BE49-F238E27FC236}">
                <a16:creationId xmlns:a16="http://schemas.microsoft.com/office/drawing/2014/main" id="{DCA2D527-9446-1B58-636A-C59273D76D71}"/>
              </a:ext>
            </a:extLst>
          </p:cNvPr>
          <p:cNvSpPr txBox="1"/>
          <p:nvPr/>
        </p:nvSpPr>
        <p:spPr>
          <a:xfrm>
            <a:off x="9570116" y="3103422"/>
            <a:ext cx="2907393" cy="707886"/>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The Art of Formal Dressing</a:t>
            </a:r>
            <a:endParaRPr lang="en-IN" sz="20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8036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0F0B084-2054-0C95-0151-E67CB82A519E}"/>
              </a:ext>
            </a:extLst>
          </p:cNvPr>
          <p:cNvGrpSpPr/>
          <p:nvPr/>
        </p:nvGrpSpPr>
        <p:grpSpPr>
          <a:xfrm>
            <a:off x="-1448957" y="12558"/>
            <a:ext cx="11525250" cy="6858000"/>
            <a:chOff x="0" y="9832"/>
            <a:chExt cx="11525250" cy="6858000"/>
          </a:xfrm>
        </p:grpSpPr>
        <p:grpSp>
          <p:nvGrpSpPr>
            <p:cNvPr id="23" name="Group 22">
              <a:extLst>
                <a:ext uri="{FF2B5EF4-FFF2-40B4-BE49-F238E27FC236}">
                  <a16:creationId xmlns:a16="http://schemas.microsoft.com/office/drawing/2014/main" id="{07377D74-A2E7-40AB-9064-2EE0BF3B72D6}"/>
                </a:ext>
              </a:extLst>
            </p:cNvPr>
            <p:cNvGrpSpPr/>
            <p:nvPr/>
          </p:nvGrpSpPr>
          <p:grpSpPr>
            <a:xfrm>
              <a:off x="0" y="9832"/>
              <a:ext cx="11525250" cy="6858000"/>
              <a:chOff x="0" y="0"/>
              <a:chExt cx="11525250" cy="6858000"/>
            </a:xfrm>
            <a:solidFill>
              <a:srgbClr val="6F5CE6"/>
            </a:solidFill>
          </p:grpSpPr>
          <p:sp>
            <p:nvSpPr>
              <p:cNvPr id="32" name="Rectangle 31">
                <a:extLst>
                  <a:ext uri="{FF2B5EF4-FFF2-40B4-BE49-F238E27FC236}">
                    <a16:creationId xmlns:a16="http://schemas.microsoft.com/office/drawing/2014/main" id="{BADF9766-BCB6-7131-71B2-2AA38DE3A2FF}"/>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5ECE919D-6FB2-56B5-87D7-7057389DE65C}"/>
                  </a:ext>
                </a:extLst>
              </p:cNvPr>
              <p:cNvSpPr/>
              <p:nvPr/>
            </p:nvSpPr>
            <p:spPr>
              <a:xfrm>
                <a:off x="10477500" y="6057900"/>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EA30AA7-DC27-1901-6DF3-915BFF2052D2}"/>
                </a:ext>
              </a:extLst>
            </p:cNvPr>
            <p:cNvGrpSpPr/>
            <p:nvPr/>
          </p:nvGrpSpPr>
          <p:grpSpPr>
            <a:xfrm>
              <a:off x="3050224" y="738259"/>
              <a:ext cx="7424265" cy="5711702"/>
              <a:chOff x="3050224" y="738259"/>
              <a:chExt cx="7424265" cy="5711702"/>
            </a:xfrm>
          </p:grpSpPr>
          <p:sp>
            <p:nvSpPr>
              <p:cNvPr id="26" name="Rectangle: Rounded Corners 25">
                <a:extLst>
                  <a:ext uri="{FF2B5EF4-FFF2-40B4-BE49-F238E27FC236}">
                    <a16:creationId xmlns:a16="http://schemas.microsoft.com/office/drawing/2014/main" id="{0ADD3678-B67E-82A6-F35E-553636CBCE02}"/>
                  </a:ext>
                </a:extLst>
              </p:cNvPr>
              <p:cNvSpPr/>
              <p:nvPr/>
            </p:nvSpPr>
            <p:spPr>
              <a:xfrm>
                <a:off x="3050224" y="1533830"/>
                <a:ext cx="7424265" cy="4916131"/>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72DD55DF-9B9A-5295-2E30-6E68CB7EB51F}"/>
                  </a:ext>
                </a:extLst>
              </p:cNvPr>
              <p:cNvGrpSpPr/>
              <p:nvPr/>
            </p:nvGrpSpPr>
            <p:grpSpPr>
              <a:xfrm>
                <a:off x="3105703" y="738259"/>
                <a:ext cx="638331" cy="582412"/>
                <a:chOff x="2818652" y="1410899"/>
                <a:chExt cx="963562" cy="963562"/>
              </a:xfrm>
            </p:grpSpPr>
            <p:sp>
              <p:nvSpPr>
                <p:cNvPr id="30" name="Rectangle: Rounded Corners 29">
                  <a:extLst>
                    <a:ext uri="{FF2B5EF4-FFF2-40B4-BE49-F238E27FC236}">
                      <a16:creationId xmlns:a16="http://schemas.microsoft.com/office/drawing/2014/main" id="{C8778231-5BC8-FFB0-8867-042740AEB7E6}"/>
                    </a:ext>
                  </a:extLst>
                </p:cNvPr>
                <p:cNvSpPr/>
                <p:nvPr/>
              </p:nvSpPr>
              <p:spPr>
                <a:xfrm>
                  <a:off x="2818652" y="141089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Graphic 30" descr="Suit">
                  <a:extLst>
                    <a:ext uri="{FF2B5EF4-FFF2-40B4-BE49-F238E27FC236}">
                      <a16:creationId xmlns:a16="http://schemas.microsoft.com/office/drawing/2014/main" id="{BC746A54-93E1-E922-69E1-D829D22B0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3231" y="1435482"/>
                  <a:ext cx="914400" cy="914399"/>
                </a:xfrm>
                <a:prstGeom prst="rect">
                  <a:avLst/>
                </a:prstGeom>
              </p:spPr>
            </p:pic>
          </p:grpSp>
          <p:sp>
            <p:nvSpPr>
              <p:cNvPr id="28" name="TextBox 27">
                <a:extLst>
                  <a:ext uri="{FF2B5EF4-FFF2-40B4-BE49-F238E27FC236}">
                    <a16:creationId xmlns:a16="http://schemas.microsoft.com/office/drawing/2014/main" id="{C52B5B49-377F-614D-41CC-005F8D81DF4F}"/>
                  </a:ext>
                </a:extLst>
              </p:cNvPr>
              <p:cNvSpPr txBox="1"/>
              <p:nvPr/>
            </p:nvSpPr>
            <p:spPr>
              <a:xfrm>
                <a:off x="4128045" y="787980"/>
                <a:ext cx="4896464" cy="461665"/>
              </a:xfrm>
              <a:prstGeom prst="rect">
                <a:avLst/>
              </a:prstGeom>
              <a:noFill/>
            </p:spPr>
            <p:txBody>
              <a:bodyPr wrap="square" rtlCol="0">
                <a:spAutoFit/>
              </a:bodyPr>
              <a:lstStyle/>
              <a:p>
                <a:r>
                  <a:rPr lang="en-IN" sz="2400" dirty="0">
                    <a:solidFill>
                      <a:srgbClr val="FFFF00"/>
                    </a:solidFill>
                    <a:latin typeface="Montserrat SemiBold" pitchFamily="2" charset="0"/>
                  </a:rPr>
                  <a:t>What is Formal Dressing?</a:t>
                </a:r>
              </a:p>
            </p:txBody>
          </p:sp>
          <p:sp>
            <p:nvSpPr>
              <p:cNvPr id="29" name="TextBox 28">
                <a:extLst>
                  <a:ext uri="{FF2B5EF4-FFF2-40B4-BE49-F238E27FC236}">
                    <a16:creationId xmlns:a16="http://schemas.microsoft.com/office/drawing/2014/main" id="{7E4C7689-411D-64E7-C5C7-2F152E467083}"/>
                  </a:ext>
                </a:extLst>
              </p:cNvPr>
              <p:cNvSpPr txBox="1"/>
              <p:nvPr/>
            </p:nvSpPr>
            <p:spPr>
              <a:xfrm>
                <a:off x="3379241" y="1960618"/>
                <a:ext cx="6842221" cy="1631216"/>
              </a:xfrm>
              <a:prstGeom prst="rect">
                <a:avLst/>
              </a:prstGeom>
              <a:noFill/>
            </p:spPr>
            <p:txBody>
              <a:bodyPr wrap="square" rtlCol="0">
                <a:spAutoFit/>
              </a:bodyPr>
              <a:lstStyle/>
              <a:p>
                <a:r>
                  <a:rPr lang="en-US" sz="2000" dirty="0">
                    <a:solidFill>
                      <a:schemeClr val="bg1"/>
                    </a:solidFill>
                    <a:latin typeface="Open Sans" pitchFamily="2" charset="0"/>
                    <a:ea typeface="Open Sans" pitchFamily="2" charset="0"/>
                    <a:cs typeface="Open Sans" pitchFamily="2" charset="0"/>
                  </a:rPr>
                  <a:t>Formal dressing is a way to project a polished, professional image. It's about dressing with intention and respect for the occasion. Formal attire varies based on the event, but it often includes tailored suits, crisp shirts, and elegant accessories.</a:t>
                </a:r>
                <a:endParaRPr lang="en-IN" sz="2000" dirty="0">
                  <a:solidFill>
                    <a:schemeClr val="bg1"/>
                  </a:solidFill>
                  <a:latin typeface="Open Sans" pitchFamily="2" charset="0"/>
                  <a:ea typeface="Open Sans" pitchFamily="2" charset="0"/>
                  <a:cs typeface="Open Sans" pitchFamily="2" charset="0"/>
                </a:endParaRPr>
              </a:p>
            </p:txBody>
          </p:sp>
        </p:grpSp>
        <p:sp>
          <p:nvSpPr>
            <p:cNvPr id="25" name="TextBox 24">
              <a:extLst>
                <a:ext uri="{FF2B5EF4-FFF2-40B4-BE49-F238E27FC236}">
                  <a16:creationId xmlns:a16="http://schemas.microsoft.com/office/drawing/2014/main" id="{A34F11F8-BE82-DC31-EB78-5F615CF6A79C}"/>
                </a:ext>
              </a:extLst>
            </p:cNvPr>
            <p:cNvSpPr txBox="1"/>
            <p:nvPr/>
          </p:nvSpPr>
          <p:spPr>
            <a:xfrm>
              <a:off x="10687050" y="6113839"/>
              <a:ext cx="838200" cy="707886"/>
            </a:xfrm>
            <a:prstGeom prst="rect">
              <a:avLst/>
            </a:prstGeom>
            <a:noFill/>
          </p:spPr>
          <p:txBody>
            <a:bodyPr wrap="square" rtlCol="0">
              <a:spAutoFit/>
            </a:bodyPr>
            <a:lstStyle/>
            <a:p>
              <a:r>
                <a:rPr lang="en-US" sz="4000" dirty="0">
                  <a:solidFill>
                    <a:srgbClr val="FFFF00"/>
                  </a:solidFill>
                  <a:latin typeface="Montserrat Black" pitchFamily="2" charset="0"/>
                </a:rPr>
                <a:t>01</a:t>
              </a:r>
              <a:endParaRPr lang="en-IN" sz="4000" dirty="0">
                <a:solidFill>
                  <a:srgbClr val="FFFF00"/>
                </a:solidFill>
                <a:latin typeface="Montserrat Black" pitchFamily="2" charset="0"/>
              </a:endParaRPr>
            </a:p>
          </p:txBody>
        </p:sp>
      </p:grpSp>
      <p:grpSp>
        <p:nvGrpSpPr>
          <p:cNvPr id="46" name="Group 45">
            <a:extLst>
              <a:ext uri="{FF2B5EF4-FFF2-40B4-BE49-F238E27FC236}">
                <a16:creationId xmlns:a16="http://schemas.microsoft.com/office/drawing/2014/main" id="{DF2F95B7-0708-19C0-9468-E6A67AEDB499}"/>
              </a:ext>
            </a:extLst>
          </p:cNvPr>
          <p:cNvGrpSpPr/>
          <p:nvPr/>
        </p:nvGrpSpPr>
        <p:grpSpPr>
          <a:xfrm>
            <a:off x="-1646086" y="0"/>
            <a:ext cx="11549939" cy="6858000"/>
            <a:chOff x="0" y="0"/>
            <a:chExt cx="11549939" cy="6858000"/>
          </a:xfrm>
        </p:grpSpPr>
        <p:grpSp>
          <p:nvGrpSpPr>
            <p:cNvPr id="47" name="Group 46">
              <a:extLst>
                <a:ext uri="{FF2B5EF4-FFF2-40B4-BE49-F238E27FC236}">
                  <a16:creationId xmlns:a16="http://schemas.microsoft.com/office/drawing/2014/main" id="{452DA8D5-C5BE-0B9A-B57A-C76F922B9321}"/>
                </a:ext>
              </a:extLst>
            </p:cNvPr>
            <p:cNvGrpSpPr/>
            <p:nvPr/>
          </p:nvGrpSpPr>
          <p:grpSpPr>
            <a:xfrm>
              <a:off x="0" y="0"/>
              <a:ext cx="11549939" cy="6858000"/>
              <a:chOff x="0" y="0"/>
              <a:chExt cx="11549939" cy="6858000"/>
            </a:xfrm>
            <a:solidFill>
              <a:srgbClr val="7B66FF"/>
            </a:solidFill>
          </p:grpSpPr>
          <p:sp>
            <p:nvSpPr>
              <p:cNvPr id="56" name="Rectangle 55">
                <a:extLst>
                  <a:ext uri="{FF2B5EF4-FFF2-40B4-BE49-F238E27FC236}">
                    <a16:creationId xmlns:a16="http://schemas.microsoft.com/office/drawing/2014/main" id="{2A0EEEC0-59CE-143A-96A9-4393D81724B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1D15BC1A-EB2C-4899-692C-E91DE4330DCA}"/>
                  </a:ext>
                </a:extLst>
              </p:cNvPr>
              <p:cNvSpPr/>
              <p:nvPr/>
            </p:nvSpPr>
            <p:spPr>
              <a:xfrm>
                <a:off x="10502189" y="4997251"/>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AF7E6317-D77C-8D52-AAB0-96E376AFB4E2}"/>
                </a:ext>
              </a:extLst>
            </p:cNvPr>
            <p:cNvGrpSpPr/>
            <p:nvPr/>
          </p:nvGrpSpPr>
          <p:grpSpPr>
            <a:xfrm>
              <a:off x="2998603" y="636965"/>
              <a:ext cx="7475886" cy="5874160"/>
              <a:chOff x="2998603" y="597637"/>
              <a:chExt cx="7475886" cy="5874160"/>
            </a:xfrm>
          </p:grpSpPr>
          <p:sp>
            <p:nvSpPr>
              <p:cNvPr id="50" name="Rectangle: Rounded Corners 49">
                <a:extLst>
                  <a:ext uri="{FF2B5EF4-FFF2-40B4-BE49-F238E27FC236}">
                    <a16:creationId xmlns:a16="http://schemas.microsoft.com/office/drawing/2014/main" id="{35122BA6-45CD-D15A-4D54-F5A6AA621897}"/>
                  </a:ext>
                </a:extLst>
              </p:cNvPr>
              <p:cNvSpPr/>
              <p:nvPr/>
            </p:nvSpPr>
            <p:spPr>
              <a:xfrm>
                <a:off x="2998603" y="1533830"/>
                <a:ext cx="7475886"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6B29A1ED-20ED-6151-5658-C57772D5D236}"/>
                  </a:ext>
                </a:extLst>
              </p:cNvPr>
              <p:cNvGrpSpPr/>
              <p:nvPr/>
            </p:nvGrpSpPr>
            <p:grpSpPr>
              <a:xfrm>
                <a:off x="3111334" y="597637"/>
                <a:ext cx="638331" cy="582412"/>
                <a:chOff x="2827152" y="1178249"/>
                <a:chExt cx="963562" cy="963562"/>
              </a:xfrm>
            </p:grpSpPr>
            <p:sp>
              <p:nvSpPr>
                <p:cNvPr id="54" name="Rectangle: Rounded Corners 53">
                  <a:extLst>
                    <a:ext uri="{FF2B5EF4-FFF2-40B4-BE49-F238E27FC236}">
                      <a16:creationId xmlns:a16="http://schemas.microsoft.com/office/drawing/2014/main" id="{68CE9F11-6802-8CD2-FB0A-9AB6619E0872}"/>
                    </a:ext>
                  </a:extLst>
                </p:cNvPr>
                <p:cNvSpPr/>
                <p:nvPr/>
              </p:nvSpPr>
              <p:spPr>
                <a:xfrm>
                  <a:off x="2827152" y="117824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Graphic 54" descr="Suit">
                  <a:extLst>
                    <a:ext uri="{FF2B5EF4-FFF2-40B4-BE49-F238E27FC236}">
                      <a16:creationId xmlns:a16="http://schemas.microsoft.com/office/drawing/2014/main" id="{66AC4BFF-FA9B-F7E4-95CF-3DFE856EC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736" y="1202831"/>
                  <a:ext cx="914400" cy="914401"/>
                </a:xfrm>
                <a:prstGeom prst="rect">
                  <a:avLst/>
                </a:prstGeom>
              </p:spPr>
            </p:pic>
          </p:grpSp>
          <p:sp>
            <p:nvSpPr>
              <p:cNvPr id="52" name="TextBox 51">
                <a:extLst>
                  <a:ext uri="{FF2B5EF4-FFF2-40B4-BE49-F238E27FC236}">
                    <a16:creationId xmlns:a16="http://schemas.microsoft.com/office/drawing/2014/main" id="{70ED49F2-4E1C-9769-C431-0FD3AE39F8A7}"/>
                  </a:ext>
                </a:extLst>
              </p:cNvPr>
              <p:cNvSpPr txBox="1"/>
              <p:nvPr/>
            </p:nvSpPr>
            <p:spPr>
              <a:xfrm>
                <a:off x="4158470" y="655658"/>
                <a:ext cx="4896464" cy="461665"/>
              </a:xfrm>
              <a:prstGeom prst="rect">
                <a:avLst/>
              </a:prstGeom>
              <a:noFill/>
            </p:spPr>
            <p:txBody>
              <a:bodyPr wrap="square" rtlCol="0">
                <a:spAutoFit/>
              </a:bodyPr>
              <a:lstStyle/>
              <a:p>
                <a:r>
                  <a:rPr lang="en-US" sz="2400" dirty="0">
                    <a:solidFill>
                      <a:srgbClr val="FFFF00"/>
                    </a:solidFill>
                    <a:latin typeface="Montserrat SemiBold" pitchFamily="2" charset="0"/>
                  </a:rPr>
                  <a:t>The Do's of Formal Dressing</a:t>
                </a:r>
                <a:endParaRPr lang="en-IN" sz="2400" dirty="0">
                  <a:solidFill>
                    <a:srgbClr val="FFFF00"/>
                  </a:solidFill>
                  <a:latin typeface="Montserrat SemiBold" pitchFamily="2" charset="0"/>
                </a:endParaRPr>
              </a:p>
            </p:txBody>
          </p:sp>
          <p:sp>
            <p:nvSpPr>
              <p:cNvPr id="53" name="TextBox 52">
                <a:extLst>
                  <a:ext uri="{FF2B5EF4-FFF2-40B4-BE49-F238E27FC236}">
                    <a16:creationId xmlns:a16="http://schemas.microsoft.com/office/drawing/2014/main" id="{B2BDE45A-B723-795F-BC8A-F2025F8709BE}"/>
                  </a:ext>
                </a:extLst>
              </p:cNvPr>
              <p:cNvSpPr txBox="1"/>
              <p:nvPr/>
            </p:nvSpPr>
            <p:spPr>
              <a:xfrm>
                <a:off x="3376231" y="1903744"/>
                <a:ext cx="6845232"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Tailored suits and blazers are a must for men and women.</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Choose classic colors like black, navy, or grey for a timeless look.</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Invest in quality dress shoes and accessories to complete your ensemble.</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For women, opt for modest hemlines and avoid overly revealing outfits.</a:t>
                </a:r>
                <a:endParaRPr lang="en-IN" sz="2000" dirty="0">
                  <a:solidFill>
                    <a:schemeClr val="bg1"/>
                  </a:solidFill>
                  <a:latin typeface="Open Sans" pitchFamily="2" charset="0"/>
                  <a:ea typeface="Open Sans" pitchFamily="2" charset="0"/>
                  <a:cs typeface="Open Sans" pitchFamily="2" charset="0"/>
                </a:endParaRPr>
              </a:p>
            </p:txBody>
          </p:sp>
        </p:grpSp>
        <p:sp>
          <p:nvSpPr>
            <p:cNvPr id="49" name="TextBox 48">
              <a:extLst>
                <a:ext uri="{FF2B5EF4-FFF2-40B4-BE49-F238E27FC236}">
                  <a16:creationId xmlns:a16="http://schemas.microsoft.com/office/drawing/2014/main" id="{39F7DDB7-70B7-4265-7653-59347166628C}"/>
                </a:ext>
              </a:extLst>
            </p:cNvPr>
            <p:cNvSpPr txBox="1"/>
            <p:nvPr/>
          </p:nvSpPr>
          <p:spPr>
            <a:xfrm>
              <a:off x="10572553" y="5044621"/>
              <a:ext cx="934679" cy="707886"/>
            </a:xfrm>
            <a:prstGeom prst="rect">
              <a:avLst/>
            </a:prstGeom>
            <a:noFill/>
          </p:spPr>
          <p:txBody>
            <a:bodyPr wrap="square" rtlCol="0">
              <a:spAutoFit/>
            </a:bodyPr>
            <a:lstStyle/>
            <a:p>
              <a:r>
                <a:rPr lang="en-US" sz="4000" dirty="0">
                  <a:solidFill>
                    <a:srgbClr val="FFFF00"/>
                  </a:solidFill>
                  <a:latin typeface="Montserrat Black" pitchFamily="2" charset="0"/>
                </a:rPr>
                <a:t>02</a:t>
              </a:r>
              <a:endParaRPr lang="en-IN" sz="4000" dirty="0">
                <a:solidFill>
                  <a:srgbClr val="FFFF00"/>
                </a:solidFill>
                <a:latin typeface="Montserrat Black" pitchFamily="2" charset="0"/>
              </a:endParaRPr>
            </a:p>
          </p:txBody>
        </p:sp>
      </p:grpSp>
      <p:grpSp>
        <p:nvGrpSpPr>
          <p:cNvPr id="60" name="Group 59">
            <a:extLst>
              <a:ext uri="{FF2B5EF4-FFF2-40B4-BE49-F238E27FC236}">
                <a16:creationId xmlns:a16="http://schemas.microsoft.com/office/drawing/2014/main" id="{5ADA15DA-F1A6-C6DA-5801-5109D573EBDE}"/>
              </a:ext>
            </a:extLst>
          </p:cNvPr>
          <p:cNvGrpSpPr/>
          <p:nvPr/>
        </p:nvGrpSpPr>
        <p:grpSpPr>
          <a:xfrm>
            <a:off x="-1842916" y="0"/>
            <a:ext cx="11522532" cy="6858000"/>
            <a:chOff x="0" y="0"/>
            <a:chExt cx="11522532" cy="6858000"/>
          </a:xfrm>
        </p:grpSpPr>
        <p:grpSp>
          <p:nvGrpSpPr>
            <p:cNvPr id="61" name="Group 60">
              <a:extLst>
                <a:ext uri="{FF2B5EF4-FFF2-40B4-BE49-F238E27FC236}">
                  <a16:creationId xmlns:a16="http://schemas.microsoft.com/office/drawing/2014/main" id="{DD6C6D88-8C2A-27B1-7D55-68E343F5356E}"/>
                </a:ext>
              </a:extLst>
            </p:cNvPr>
            <p:cNvGrpSpPr/>
            <p:nvPr/>
          </p:nvGrpSpPr>
          <p:grpSpPr>
            <a:xfrm>
              <a:off x="0" y="0"/>
              <a:ext cx="11522532" cy="6858000"/>
              <a:chOff x="0" y="0"/>
              <a:chExt cx="11522532" cy="6858000"/>
            </a:xfrm>
            <a:solidFill>
              <a:srgbClr val="8875FF"/>
            </a:solidFill>
          </p:grpSpPr>
          <p:sp>
            <p:nvSpPr>
              <p:cNvPr id="70" name="Rectangle 69">
                <a:extLst>
                  <a:ext uri="{FF2B5EF4-FFF2-40B4-BE49-F238E27FC236}">
                    <a16:creationId xmlns:a16="http://schemas.microsoft.com/office/drawing/2014/main" id="{6EE54BBF-0601-C31F-119F-E159FE4966ED}"/>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a:extLst>
                  <a:ext uri="{FF2B5EF4-FFF2-40B4-BE49-F238E27FC236}">
                    <a16:creationId xmlns:a16="http://schemas.microsoft.com/office/drawing/2014/main" id="{CC537045-86EA-B934-C1F3-D208F41FBA71}"/>
                  </a:ext>
                </a:extLst>
              </p:cNvPr>
              <p:cNvSpPr/>
              <p:nvPr/>
            </p:nvSpPr>
            <p:spPr>
              <a:xfrm>
                <a:off x="10474782" y="3977904"/>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a:extLst>
                <a:ext uri="{FF2B5EF4-FFF2-40B4-BE49-F238E27FC236}">
                  <a16:creationId xmlns:a16="http://schemas.microsoft.com/office/drawing/2014/main" id="{7779254D-DFD5-EA92-2C1E-6B46583DEB10}"/>
                </a:ext>
              </a:extLst>
            </p:cNvPr>
            <p:cNvGrpSpPr/>
            <p:nvPr/>
          </p:nvGrpSpPr>
          <p:grpSpPr>
            <a:xfrm>
              <a:off x="2908521" y="587799"/>
              <a:ext cx="7565968" cy="5923326"/>
              <a:chOff x="2908521" y="548471"/>
              <a:chExt cx="7565968" cy="5923326"/>
            </a:xfrm>
          </p:grpSpPr>
          <p:sp>
            <p:nvSpPr>
              <p:cNvPr id="64" name="Rectangle: Rounded Corners 63">
                <a:extLst>
                  <a:ext uri="{FF2B5EF4-FFF2-40B4-BE49-F238E27FC236}">
                    <a16:creationId xmlns:a16="http://schemas.microsoft.com/office/drawing/2014/main" id="{53205797-2B87-1AC7-8ED7-8C35DAE72113}"/>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5AA8C980-755C-0E3C-CDB1-292760876622}"/>
                  </a:ext>
                </a:extLst>
              </p:cNvPr>
              <p:cNvGrpSpPr/>
              <p:nvPr/>
            </p:nvGrpSpPr>
            <p:grpSpPr>
              <a:xfrm>
                <a:off x="2969612" y="548471"/>
                <a:ext cx="638331" cy="582412"/>
                <a:chOff x="2613223" y="1096906"/>
                <a:chExt cx="963562" cy="963562"/>
              </a:xfrm>
            </p:grpSpPr>
            <p:sp>
              <p:nvSpPr>
                <p:cNvPr id="68" name="Rectangle: Rounded Corners 67">
                  <a:extLst>
                    <a:ext uri="{FF2B5EF4-FFF2-40B4-BE49-F238E27FC236}">
                      <a16:creationId xmlns:a16="http://schemas.microsoft.com/office/drawing/2014/main" id="{E53ED4DD-462F-A4D8-E4E2-824563472062}"/>
                    </a:ext>
                  </a:extLst>
                </p:cNvPr>
                <p:cNvSpPr/>
                <p:nvPr/>
              </p:nvSpPr>
              <p:spPr>
                <a:xfrm>
                  <a:off x="2613223" y="1096906"/>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9" name="Graphic 68" descr="Suit">
                  <a:extLst>
                    <a:ext uri="{FF2B5EF4-FFF2-40B4-BE49-F238E27FC236}">
                      <a16:creationId xmlns:a16="http://schemas.microsoft.com/office/drawing/2014/main" id="{792397C7-E485-CC77-0147-D6504C7EC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7804" y="1121486"/>
                  <a:ext cx="914400" cy="914402"/>
                </a:xfrm>
                <a:prstGeom prst="rect">
                  <a:avLst/>
                </a:prstGeom>
              </p:spPr>
            </p:pic>
          </p:grpSp>
          <p:sp>
            <p:nvSpPr>
              <p:cNvPr id="66" name="TextBox 65">
                <a:extLst>
                  <a:ext uri="{FF2B5EF4-FFF2-40B4-BE49-F238E27FC236}">
                    <a16:creationId xmlns:a16="http://schemas.microsoft.com/office/drawing/2014/main" id="{2AF24EE0-1ED0-3C19-90A8-85FBAB4FA041}"/>
                  </a:ext>
                </a:extLst>
              </p:cNvPr>
              <p:cNvSpPr txBox="1"/>
              <p:nvPr/>
            </p:nvSpPr>
            <p:spPr>
              <a:xfrm>
                <a:off x="3880121" y="634424"/>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The Don'ts of Formal Dressing</a:t>
                </a:r>
                <a:endParaRPr lang="en-IN" sz="2400" dirty="0">
                  <a:solidFill>
                    <a:srgbClr val="FFFF00"/>
                  </a:solidFill>
                  <a:latin typeface="Montserrat SemiBold" pitchFamily="2" charset="0"/>
                </a:endParaRPr>
              </a:p>
            </p:txBody>
          </p:sp>
          <p:sp>
            <p:nvSpPr>
              <p:cNvPr id="67" name="TextBox 66">
                <a:extLst>
                  <a:ext uri="{FF2B5EF4-FFF2-40B4-BE49-F238E27FC236}">
                    <a16:creationId xmlns:a16="http://schemas.microsoft.com/office/drawing/2014/main" id="{79A98AF0-FD3E-F1BF-1F03-EB1F881DA37F}"/>
                  </a:ext>
                </a:extLst>
              </p:cNvPr>
              <p:cNvSpPr txBox="1"/>
              <p:nvPr/>
            </p:nvSpPr>
            <p:spPr>
              <a:xfrm>
                <a:off x="3279013" y="1903744"/>
                <a:ext cx="6858621"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Say no to casual wear like jeans, t-shirts, and sneakers.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Avoid loud, flashy patterns and opt for subtle, elegant designs.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Steer clear of excessive accessories that can overpower your outfit.</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Refrain from wearing overly casual or revealing attire that may be inappropriate for formal settings.</a:t>
                </a:r>
                <a:endParaRPr lang="en-IN" sz="2000" dirty="0">
                  <a:solidFill>
                    <a:schemeClr val="bg1"/>
                  </a:solidFill>
                  <a:latin typeface="Open Sans" pitchFamily="2" charset="0"/>
                  <a:ea typeface="Open Sans" pitchFamily="2" charset="0"/>
                  <a:cs typeface="Open Sans" pitchFamily="2" charset="0"/>
                </a:endParaRPr>
              </a:p>
            </p:txBody>
          </p:sp>
        </p:grpSp>
        <p:sp>
          <p:nvSpPr>
            <p:cNvPr id="63" name="TextBox 62">
              <a:extLst>
                <a:ext uri="{FF2B5EF4-FFF2-40B4-BE49-F238E27FC236}">
                  <a16:creationId xmlns:a16="http://schemas.microsoft.com/office/drawing/2014/main" id="{6DDB2CFE-5798-26E3-7D55-7B25FFEF5054}"/>
                </a:ext>
              </a:extLst>
            </p:cNvPr>
            <p:cNvSpPr txBox="1"/>
            <p:nvPr/>
          </p:nvSpPr>
          <p:spPr>
            <a:xfrm>
              <a:off x="10576186" y="4028146"/>
              <a:ext cx="944511" cy="707886"/>
            </a:xfrm>
            <a:prstGeom prst="rect">
              <a:avLst/>
            </a:prstGeom>
            <a:noFill/>
          </p:spPr>
          <p:txBody>
            <a:bodyPr wrap="square" rtlCol="0">
              <a:spAutoFit/>
            </a:bodyPr>
            <a:lstStyle/>
            <a:p>
              <a:r>
                <a:rPr lang="en-US" sz="4000" dirty="0">
                  <a:solidFill>
                    <a:srgbClr val="FFFF00"/>
                  </a:solidFill>
                  <a:latin typeface="Montserrat Black" pitchFamily="2" charset="0"/>
                </a:rPr>
                <a:t>03</a:t>
              </a:r>
              <a:endParaRPr lang="en-IN" sz="4000" dirty="0">
                <a:solidFill>
                  <a:srgbClr val="FFFF00"/>
                </a:solidFill>
                <a:latin typeface="Montserrat Black" pitchFamily="2" charset="0"/>
              </a:endParaRPr>
            </a:p>
          </p:txBody>
        </p:sp>
      </p:grpSp>
      <p:grpSp>
        <p:nvGrpSpPr>
          <p:cNvPr id="72" name="Group 71">
            <a:extLst>
              <a:ext uri="{FF2B5EF4-FFF2-40B4-BE49-F238E27FC236}">
                <a16:creationId xmlns:a16="http://schemas.microsoft.com/office/drawing/2014/main" id="{C1882254-255F-9DC5-390A-56E332C3F7CA}"/>
              </a:ext>
            </a:extLst>
          </p:cNvPr>
          <p:cNvGrpSpPr/>
          <p:nvPr/>
        </p:nvGrpSpPr>
        <p:grpSpPr>
          <a:xfrm>
            <a:off x="-12296075" y="0"/>
            <a:ext cx="11599249" cy="6858000"/>
            <a:chOff x="0" y="0"/>
            <a:chExt cx="11599249" cy="6858000"/>
          </a:xfrm>
        </p:grpSpPr>
        <p:grpSp>
          <p:nvGrpSpPr>
            <p:cNvPr id="73" name="Group 72">
              <a:extLst>
                <a:ext uri="{FF2B5EF4-FFF2-40B4-BE49-F238E27FC236}">
                  <a16:creationId xmlns:a16="http://schemas.microsoft.com/office/drawing/2014/main" id="{26AB09F6-0C24-771E-BE30-81613ECFF5D1}"/>
                </a:ext>
              </a:extLst>
            </p:cNvPr>
            <p:cNvGrpSpPr/>
            <p:nvPr/>
          </p:nvGrpSpPr>
          <p:grpSpPr>
            <a:xfrm>
              <a:off x="0" y="0"/>
              <a:ext cx="11582706" cy="6858000"/>
              <a:chOff x="0" y="0"/>
              <a:chExt cx="11582706" cy="6858000"/>
            </a:xfrm>
            <a:solidFill>
              <a:srgbClr val="9585FF"/>
            </a:solidFill>
          </p:grpSpPr>
          <p:sp>
            <p:nvSpPr>
              <p:cNvPr id="82" name="Rectangle 81">
                <a:extLst>
                  <a:ext uri="{FF2B5EF4-FFF2-40B4-BE49-F238E27FC236}">
                    <a16:creationId xmlns:a16="http://schemas.microsoft.com/office/drawing/2014/main" id="{4A8D788B-CF76-F831-2062-C88C3E9A0FF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A07DA402-DD17-330C-2504-0BB39F23AFCC}"/>
                  </a:ext>
                </a:extLst>
              </p:cNvPr>
              <p:cNvSpPr/>
              <p:nvPr/>
            </p:nvSpPr>
            <p:spPr>
              <a:xfrm>
                <a:off x="10534956" y="2899885"/>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4" name="Group 73">
              <a:extLst>
                <a:ext uri="{FF2B5EF4-FFF2-40B4-BE49-F238E27FC236}">
                  <a16:creationId xmlns:a16="http://schemas.microsoft.com/office/drawing/2014/main" id="{EDD1DA4B-2C32-4867-FBB0-0A9365E5C83D}"/>
                </a:ext>
              </a:extLst>
            </p:cNvPr>
            <p:cNvGrpSpPr/>
            <p:nvPr/>
          </p:nvGrpSpPr>
          <p:grpSpPr>
            <a:xfrm>
              <a:off x="2908521" y="649998"/>
              <a:ext cx="7565968" cy="5861127"/>
              <a:chOff x="2908521" y="610670"/>
              <a:chExt cx="7565968" cy="5861127"/>
            </a:xfrm>
          </p:grpSpPr>
          <p:sp>
            <p:nvSpPr>
              <p:cNvPr id="76" name="Rectangle: Rounded Corners 75">
                <a:extLst>
                  <a:ext uri="{FF2B5EF4-FFF2-40B4-BE49-F238E27FC236}">
                    <a16:creationId xmlns:a16="http://schemas.microsoft.com/office/drawing/2014/main" id="{25CF6978-95D3-EA1B-AD19-CF50890F0987}"/>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7" name="Group 76">
                <a:extLst>
                  <a:ext uri="{FF2B5EF4-FFF2-40B4-BE49-F238E27FC236}">
                    <a16:creationId xmlns:a16="http://schemas.microsoft.com/office/drawing/2014/main" id="{13C4C755-5D12-63E5-6C8A-4F9B02E64925}"/>
                  </a:ext>
                </a:extLst>
              </p:cNvPr>
              <p:cNvGrpSpPr/>
              <p:nvPr/>
            </p:nvGrpSpPr>
            <p:grpSpPr>
              <a:xfrm>
                <a:off x="2971223" y="610670"/>
                <a:ext cx="638331" cy="582412"/>
                <a:chOff x="2615658" y="1199811"/>
                <a:chExt cx="963562" cy="963562"/>
              </a:xfrm>
            </p:grpSpPr>
            <p:sp>
              <p:nvSpPr>
                <p:cNvPr id="80" name="Rectangle: Rounded Corners 79">
                  <a:extLst>
                    <a:ext uri="{FF2B5EF4-FFF2-40B4-BE49-F238E27FC236}">
                      <a16:creationId xmlns:a16="http://schemas.microsoft.com/office/drawing/2014/main" id="{7B377BDE-1874-A998-2848-D4E18E73D940}"/>
                    </a:ext>
                  </a:extLst>
                </p:cNvPr>
                <p:cNvSpPr/>
                <p:nvPr/>
              </p:nvSpPr>
              <p:spPr>
                <a:xfrm>
                  <a:off x="2615658" y="1199811"/>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1" name="Graphic 80" descr="Suit">
                  <a:extLst>
                    <a:ext uri="{FF2B5EF4-FFF2-40B4-BE49-F238E27FC236}">
                      <a16:creationId xmlns:a16="http://schemas.microsoft.com/office/drawing/2014/main" id="{8651AFAB-0B5F-5E9D-430A-5D0CC6698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0237" y="1224393"/>
                  <a:ext cx="914401" cy="914401"/>
                </a:xfrm>
                <a:prstGeom prst="rect">
                  <a:avLst/>
                </a:prstGeom>
              </p:spPr>
            </p:pic>
          </p:grpSp>
          <p:sp>
            <p:nvSpPr>
              <p:cNvPr id="78" name="TextBox 77">
                <a:extLst>
                  <a:ext uri="{FF2B5EF4-FFF2-40B4-BE49-F238E27FC236}">
                    <a16:creationId xmlns:a16="http://schemas.microsoft.com/office/drawing/2014/main" id="{87900177-B189-4B0C-6CA6-E3D027F09155}"/>
                  </a:ext>
                </a:extLst>
              </p:cNvPr>
              <p:cNvSpPr txBox="1"/>
              <p:nvPr/>
            </p:nvSpPr>
            <p:spPr>
              <a:xfrm>
                <a:off x="3890077" y="682961"/>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Conclusion</a:t>
                </a:r>
                <a:endParaRPr lang="en-IN" sz="2400" dirty="0">
                  <a:solidFill>
                    <a:srgbClr val="FFFF00"/>
                  </a:solidFill>
                  <a:latin typeface="Montserrat SemiBold" pitchFamily="2" charset="0"/>
                </a:endParaRPr>
              </a:p>
            </p:txBody>
          </p:sp>
          <p:sp>
            <p:nvSpPr>
              <p:cNvPr id="79" name="TextBox 78">
                <a:extLst>
                  <a:ext uri="{FF2B5EF4-FFF2-40B4-BE49-F238E27FC236}">
                    <a16:creationId xmlns:a16="http://schemas.microsoft.com/office/drawing/2014/main" id="{DD6C1DED-9A9C-DFA4-9B88-EB19453434CC}"/>
                  </a:ext>
                </a:extLst>
              </p:cNvPr>
              <p:cNvSpPr txBox="1"/>
              <p:nvPr/>
            </p:nvSpPr>
            <p:spPr>
              <a:xfrm>
                <a:off x="3183464" y="1924766"/>
                <a:ext cx="6922256" cy="3274807"/>
              </a:xfrm>
              <a:prstGeom prst="rect">
                <a:avLst/>
              </a:prstGeom>
              <a:noFill/>
            </p:spPr>
            <p:txBody>
              <a:bodyPr wrap="square" rtlCol="0">
                <a:spAutoFit/>
              </a:bodyPr>
              <a:lstStyle/>
              <a:p>
                <a:pPr>
                  <a:lnSpc>
                    <a:spcPct val="150000"/>
                  </a:lnSpc>
                </a:pPr>
                <a:r>
                  <a:rPr lang="en-US" sz="2000" dirty="0">
                    <a:solidFill>
                      <a:schemeClr val="bg1"/>
                    </a:solidFill>
                    <a:latin typeface="Open Sans" pitchFamily="2" charset="0"/>
                    <a:ea typeface="Open Sans" pitchFamily="2" charset="0"/>
                    <a:cs typeface="Open Sans" pitchFamily="2" charset="0"/>
                  </a:rPr>
                  <a:t>Formal dressing is a powerful tool for making a lasting impression. By understanding the principles of formal attire and choosing your ensemble thoughtfully, you can exude confidence and professionalism in any formal setting. Remember, dressing formally is not just about the clothes; it's about the attitude and respect you bring to the occasion.</a:t>
                </a:r>
                <a:endParaRPr lang="en-IN" sz="2000" dirty="0">
                  <a:solidFill>
                    <a:schemeClr val="bg1"/>
                  </a:solidFill>
                  <a:latin typeface="Open Sans" pitchFamily="2" charset="0"/>
                  <a:ea typeface="Open Sans" pitchFamily="2" charset="0"/>
                  <a:cs typeface="Open Sans" pitchFamily="2" charset="0"/>
                </a:endParaRPr>
              </a:p>
            </p:txBody>
          </p:sp>
        </p:grpSp>
        <p:sp>
          <p:nvSpPr>
            <p:cNvPr id="75" name="TextBox 74">
              <a:extLst>
                <a:ext uri="{FF2B5EF4-FFF2-40B4-BE49-F238E27FC236}">
                  <a16:creationId xmlns:a16="http://schemas.microsoft.com/office/drawing/2014/main" id="{E8977870-5580-CB32-26DC-7929538B92FD}"/>
                </a:ext>
              </a:extLst>
            </p:cNvPr>
            <p:cNvSpPr txBox="1"/>
            <p:nvPr/>
          </p:nvSpPr>
          <p:spPr>
            <a:xfrm>
              <a:off x="10551500" y="2945992"/>
              <a:ext cx="1047749" cy="707886"/>
            </a:xfrm>
            <a:prstGeom prst="rect">
              <a:avLst/>
            </a:prstGeom>
            <a:noFill/>
          </p:spPr>
          <p:txBody>
            <a:bodyPr wrap="square" rtlCol="0">
              <a:spAutoFit/>
            </a:bodyPr>
            <a:lstStyle/>
            <a:p>
              <a:r>
                <a:rPr lang="en-US" sz="4000" dirty="0">
                  <a:solidFill>
                    <a:srgbClr val="FFFF00"/>
                  </a:solidFill>
                  <a:latin typeface="Montserrat Black" pitchFamily="2" charset="0"/>
                </a:rPr>
                <a:t>04</a:t>
              </a:r>
              <a:endParaRPr lang="en-IN" sz="4000" dirty="0">
                <a:solidFill>
                  <a:srgbClr val="FFFF00"/>
                </a:solidFill>
                <a:latin typeface="Montserrat Black" pitchFamily="2" charset="0"/>
              </a:endParaRPr>
            </a:p>
          </p:txBody>
        </p:sp>
      </p:grpSp>
      <p:sp>
        <p:nvSpPr>
          <p:cNvPr id="85" name="TextBox 84">
            <a:extLst>
              <a:ext uri="{FF2B5EF4-FFF2-40B4-BE49-F238E27FC236}">
                <a16:creationId xmlns:a16="http://schemas.microsoft.com/office/drawing/2014/main" id="{DCA2D527-9446-1B58-636A-C59273D76D71}"/>
              </a:ext>
            </a:extLst>
          </p:cNvPr>
          <p:cNvSpPr txBox="1"/>
          <p:nvPr/>
        </p:nvSpPr>
        <p:spPr>
          <a:xfrm>
            <a:off x="9570116" y="3103422"/>
            <a:ext cx="2907393" cy="707886"/>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The Art of Formal Dressing</a:t>
            </a:r>
            <a:endParaRPr lang="en-IN" sz="20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21200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0F0B084-2054-0C95-0151-E67CB82A519E}"/>
              </a:ext>
            </a:extLst>
          </p:cNvPr>
          <p:cNvGrpSpPr/>
          <p:nvPr/>
        </p:nvGrpSpPr>
        <p:grpSpPr>
          <a:xfrm>
            <a:off x="-1448957" y="12558"/>
            <a:ext cx="11525250" cy="6858000"/>
            <a:chOff x="0" y="9832"/>
            <a:chExt cx="11525250" cy="6858000"/>
          </a:xfrm>
        </p:grpSpPr>
        <p:grpSp>
          <p:nvGrpSpPr>
            <p:cNvPr id="23" name="Group 22">
              <a:extLst>
                <a:ext uri="{FF2B5EF4-FFF2-40B4-BE49-F238E27FC236}">
                  <a16:creationId xmlns:a16="http://schemas.microsoft.com/office/drawing/2014/main" id="{07377D74-A2E7-40AB-9064-2EE0BF3B72D6}"/>
                </a:ext>
              </a:extLst>
            </p:cNvPr>
            <p:cNvGrpSpPr/>
            <p:nvPr/>
          </p:nvGrpSpPr>
          <p:grpSpPr>
            <a:xfrm>
              <a:off x="0" y="9832"/>
              <a:ext cx="11525250" cy="6858000"/>
              <a:chOff x="0" y="0"/>
              <a:chExt cx="11525250" cy="6858000"/>
            </a:xfrm>
            <a:solidFill>
              <a:srgbClr val="6F5CE6"/>
            </a:solidFill>
          </p:grpSpPr>
          <p:sp>
            <p:nvSpPr>
              <p:cNvPr id="32" name="Rectangle 31">
                <a:extLst>
                  <a:ext uri="{FF2B5EF4-FFF2-40B4-BE49-F238E27FC236}">
                    <a16:creationId xmlns:a16="http://schemas.microsoft.com/office/drawing/2014/main" id="{BADF9766-BCB6-7131-71B2-2AA38DE3A2FF}"/>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5ECE919D-6FB2-56B5-87D7-7057389DE65C}"/>
                  </a:ext>
                </a:extLst>
              </p:cNvPr>
              <p:cNvSpPr/>
              <p:nvPr/>
            </p:nvSpPr>
            <p:spPr>
              <a:xfrm>
                <a:off x="10477500" y="6057900"/>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EA30AA7-DC27-1901-6DF3-915BFF2052D2}"/>
                </a:ext>
              </a:extLst>
            </p:cNvPr>
            <p:cNvGrpSpPr/>
            <p:nvPr/>
          </p:nvGrpSpPr>
          <p:grpSpPr>
            <a:xfrm>
              <a:off x="3050224" y="738259"/>
              <a:ext cx="7424265" cy="5711702"/>
              <a:chOff x="3050224" y="738259"/>
              <a:chExt cx="7424265" cy="5711702"/>
            </a:xfrm>
          </p:grpSpPr>
          <p:sp>
            <p:nvSpPr>
              <p:cNvPr id="26" name="Rectangle: Rounded Corners 25">
                <a:extLst>
                  <a:ext uri="{FF2B5EF4-FFF2-40B4-BE49-F238E27FC236}">
                    <a16:creationId xmlns:a16="http://schemas.microsoft.com/office/drawing/2014/main" id="{0ADD3678-B67E-82A6-F35E-553636CBCE02}"/>
                  </a:ext>
                </a:extLst>
              </p:cNvPr>
              <p:cNvSpPr/>
              <p:nvPr/>
            </p:nvSpPr>
            <p:spPr>
              <a:xfrm>
                <a:off x="3050224" y="1533830"/>
                <a:ext cx="7424265" cy="4916131"/>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72DD55DF-9B9A-5295-2E30-6E68CB7EB51F}"/>
                  </a:ext>
                </a:extLst>
              </p:cNvPr>
              <p:cNvGrpSpPr/>
              <p:nvPr/>
            </p:nvGrpSpPr>
            <p:grpSpPr>
              <a:xfrm>
                <a:off x="3105703" y="738259"/>
                <a:ext cx="638331" cy="582412"/>
                <a:chOff x="2818652" y="1410899"/>
                <a:chExt cx="963562" cy="963562"/>
              </a:xfrm>
            </p:grpSpPr>
            <p:sp>
              <p:nvSpPr>
                <p:cNvPr id="30" name="Rectangle: Rounded Corners 29">
                  <a:extLst>
                    <a:ext uri="{FF2B5EF4-FFF2-40B4-BE49-F238E27FC236}">
                      <a16:creationId xmlns:a16="http://schemas.microsoft.com/office/drawing/2014/main" id="{C8778231-5BC8-FFB0-8867-042740AEB7E6}"/>
                    </a:ext>
                  </a:extLst>
                </p:cNvPr>
                <p:cNvSpPr/>
                <p:nvPr/>
              </p:nvSpPr>
              <p:spPr>
                <a:xfrm>
                  <a:off x="2818652" y="141089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Graphic 30" descr="Suit">
                  <a:extLst>
                    <a:ext uri="{FF2B5EF4-FFF2-40B4-BE49-F238E27FC236}">
                      <a16:creationId xmlns:a16="http://schemas.microsoft.com/office/drawing/2014/main" id="{BC746A54-93E1-E922-69E1-D829D22B0B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3231" y="1435482"/>
                  <a:ext cx="914400" cy="914399"/>
                </a:xfrm>
                <a:prstGeom prst="rect">
                  <a:avLst/>
                </a:prstGeom>
              </p:spPr>
            </p:pic>
          </p:grpSp>
          <p:sp>
            <p:nvSpPr>
              <p:cNvPr id="28" name="TextBox 27">
                <a:extLst>
                  <a:ext uri="{FF2B5EF4-FFF2-40B4-BE49-F238E27FC236}">
                    <a16:creationId xmlns:a16="http://schemas.microsoft.com/office/drawing/2014/main" id="{C52B5B49-377F-614D-41CC-005F8D81DF4F}"/>
                  </a:ext>
                </a:extLst>
              </p:cNvPr>
              <p:cNvSpPr txBox="1"/>
              <p:nvPr/>
            </p:nvSpPr>
            <p:spPr>
              <a:xfrm>
                <a:off x="4128045" y="787980"/>
                <a:ext cx="4896464" cy="461665"/>
              </a:xfrm>
              <a:prstGeom prst="rect">
                <a:avLst/>
              </a:prstGeom>
              <a:noFill/>
            </p:spPr>
            <p:txBody>
              <a:bodyPr wrap="square" rtlCol="0">
                <a:spAutoFit/>
              </a:bodyPr>
              <a:lstStyle/>
              <a:p>
                <a:r>
                  <a:rPr lang="en-IN" sz="2400" dirty="0">
                    <a:solidFill>
                      <a:srgbClr val="FFFF00"/>
                    </a:solidFill>
                    <a:latin typeface="Montserrat SemiBold" pitchFamily="2" charset="0"/>
                  </a:rPr>
                  <a:t>What is Formal Dressing?</a:t>
                </a:r>
              </a:p>
            </p:txBody>
          </p:sp>
          <p:sp>
            <p:nvSpPr>
              <p:cNvPr id="29" name="TextBox 28">
                <a:extLst>
                  <a:ext uri="{FF2B5EF4-FFF2-40B4-BE49-F238E27FC236}">
                    <a16:creationId xmlns:a16="http://schemas.microsoft.com/office/drawing/2014/main" id="{7E4C7689-411D-64E7-C5C7-2F152E467083}"/>
                  </a:ext>
                </a:extLst>
              </p:cNvPr>
              <p:cNvSpPr txBox="1"/>
              <p:nvPr/>
            </p:nvSpPr>
            <p:spPr>
              <a:xfrm>
                <a:off x="3379241" y="1960618"/>
                <a:ext cx="6842221" cy="1631216"/>
              </a:xfrm>
              <a:prstGeom prst="rect">
                <a:avLst/>
              </a:prstGeom>
              <a:noFill/>
            </p:spPr>
            <p:txBody>
              <a:bodyPr wrap="square" rtlCol="0">
                <a:spAutoFit/>
              </a:bodyPr>
              <a:lstStyle/>
              <a:p>
                <a:r>
                  <a:rPr lang="en-US" sz="2000" dirty="0">
                    <a:solidFill>
                      <a:schemeClr val="bg1"/>
                    </a:solidFill>
                    <a:latin typeface="Open Sans" pitchFamily="2" charset="0"/>
                    <a:ea typeface="Open Sans" pitchFamily="2" charset="0"/>
                    <a:cs typeface="Open Sans" pitchFamily="2" charset="0"/>
                  </a:rPr>
                  <a:t>Formal dressing is a way to project a polished, professional image. It's about dressing with intention and respect for the occasion. Formal attire varies based on the event, but it often includes tailored suits, crisp shirts, and elegant accessories.</a:t>
                </a:r>
                <a:endParaRPr lang="en-IN" sz="2000" dirty="0">
                  <a:solidFill>
                    <a:schemeClr val="bg1"/>
                  </a:solidFill>
                  <a:latin typeface="Open Sans" pitchFamily="2" charset="0"/>
                  <a:ea typeface="Open Sans" pitchFamily="2" charset="0"/>
                  <a:cs typeface="Open Sans" pitchFamily="2" charset="0"/>
                </a:endParaRPr>
              </a:p>
            </p:txBody>
          </p:sp>
        </p:grpSp>
        <p:sp>
          <p:nvSpPr>
            <p:cNvPr id="25" name="TextBox 24">
              <a:extLst>
                <a:ext uri="{FF2B5EF4-FFF2-40B4-BE49-F238E27FC236}">
                  <a16:creationId xmlns:a16="http://schemas.microsoft.com/office/drawing/2014/main" id="{A34F11F8-BE82-DC31-EB78-5F615CF6A79C}"/>
                </a:ext>
              </a:extLst>
            </p:cNvPr>
            <p:cNvSpPr txBox="1"/>
            <p:nvPr/>
          </p:nvSpPr>
          <p:spPr>
            <a:xfrm>
              <a:off x="10687050" y="6113839"/>
              <a:ext cx="838200" cy="707886"/>
            </a:xfrm>
            <a:prstGeom prst="rect">
              <a:avLst/>
            </a:prstGeom>
            <a:noFill/>
          </p:spPr>
          <p:txBody>
            <a:bodyPr wrap="square" rtlCol="0">
              <a:spAutoFit/>
            </a:bodyPr>
            <a:lstStyle/>
            <a:p>
              <a:r>
                <a:rPr lang="en-US" sz="4000" dirty="0">
                  <a:solidFill>
                    <a:srgbClr val="FFFF00"/>
                  </a:solidFill>
                  <a:latin typeface="Montserrat Black" pitchFamily="2" charset="0"/>
                </a:rPr>
                <a:t>01</a:t>
              </a:r>
              <a:endParaRPr lang="en-IN" sz="4000" dirty="0">
                <a:solidFill>
                  <a:srgbClr val="FFFF00"/>
                </a:solidFill>
                <a:latin typeface="Montserrat Black" pitchFamily="2" charset="0"/>
              </a:endParaRPr>
            </a:p>
          </p:txBody>
        </p:sp>
      </p:grpSp>
      <p:grpSp>
        <p:nvGrpSpPr>
          <p:cNvPr id="46" name="Group 45">
            <a:extLst>
              <a:ext uri="{FF2B5EF4-FFF2-40B4-BE49-F238E27FC236}">
                <a16:creationId xmlns:a16="http://schemas.microsoft.com/office/drawing/2014/main" id="{DF2F95B7-0708-19C0-9468-E6A67AEDB499}"/>
              </a:ext>
            </a:extLst>
          </p:cNvPr>
          <p:cNvGrpSpPr/>
          <p:nvPr/>
        </p:nvGrpSpPr>
        <p:grpSpPr>
          <a:xfrm>
            <a:off x="-1646086" y="0"/>
            <a:ext cx="11549939" cy="6858000"/>
            <a:chOff x="0" y="0"/>
            <a:chExt cx="11549939" cy="6858000"/>
          </a:xfrm>
        </p:grpSpPr>
        <p:grpSp>
          <p:nvGrpSpPr>
            <p:cNvPr id="47" name="Group 46">
              <a:extLst>
                <a:ext uri="{FF2B5EF4-FFF2-40B4-BE49-F238E27FC236}">
                  <a16:creationId xmlns:a16="http://schemas.microsoft.com/office/drawing/2014/main" id="{452DA8D5-C5BE-0B9A-B57A-C76F922B9321}"/>
                </a:ext>
              </a:extLst>
            </p:cNvPr>
            <p:cNvGrpSpPr/>
            <p:nvPr/>
          </p:nvGrpSpPr>
          <p:grpSpPr>
            <a:xfrm>
              <a:off x="0" y="0"/>
              <a:ext cx="11549939" cy="6858000"/>
              <a:chOff x="0" y="0"/>
              <a:chExt cx="11549939" cy="6858000"/>
            </a:xfrm>
            <a:solidFill>
              <a:srgbClr val="7B66FF"/>
            </a:solidFill>
          </p:grpSpPr>
          <p:sp>
            <p:nvSpPr>
              <p:cNvPr id="56" name="Rectangle 55">
                <a:extLst>
                  <a:ext uri="{FF2B5EF4-FFF2-40B4-BE49-F238E27FC236}">
                    <a16:creationId xmlns:a16="http://schemas.microsoft.com/office/drawing/2014/main" id="{2A0EEEC0-59CE-143A-96A9-4393D81724B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1D15BC1A-EB2C-4899-692C-E91DE4330DCA}"/>
                  </a:ext>
                </a:extLst>
              </p:cNvPr>
              <p:cNvSpPr/>
              <p:nvPr/>
            </p:nvSpPr>
            <p:spPr>
              <a:xfrm>
                <a:off x="10502189" y="4997251"/>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AF7E6317-D77C-8D52-AAB0-96E376AFB4E2}"/>
                </a:ext>
              </a:extLst>
            </p:cNvPr>
            <p:cNvGrpSpPr/>
            <p:nvPr/>
          </p:nvGrpSpPr>
          <p:grpSpPr>
            <a:xfrm>
              <a:off x="2998603" y="636965"/>
              <a:ext cx="7475886" cy="5874160"/>
              <a:chOff x="2998603" y="597637"/>
              <a:chExt cx="7475886" cy="5874160"/>
            </a:xfrm>
          </p:grpSpPr>
          <p:sp>
            <p:nvSpPr>
              <p:cNvPr id="50" name="Rectangle: Rounded Corners 49">
                <a:extLst>
                  <a:ext uri="{FF2B5EF4-FFF2-40B4-BE49-F238E27FC236}">
                    <a16:creationId xmlns:a16="http://schemas.microsoft.com/office/drawing/2014/main" id="{35122BA6-45CD-D15A-4D54-F5A6AA621897}"/>
                  </a:ext>
                </a:extLst>
              </p:cNvPr>
              <p:cNvSpPr/>
              <p:nvPr/>
            </p:nvSpPr>
            <p:spPr>
              <a:xfrm>
                <a:off x="2998603" y="1533830"/>
                <a:ext cx="7475886"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6B29A1ED-20ED-6151-5658-C57772D5D236}"/>
                  </a:ext>
                </a:extLst>
              </p:cNvPr>
              <p:cNvGrpSpPr/>
              <p:nvPr/>
            </p:nvGrpSpPr>
            <p:grpSpPr>
              <a:xfrm>
                <a:off x="3111334" y="597637"/>
                <a:ext cx="638331" cy="582412"/>
                <a:chOff x="2827152" y="1178249"/>
                <a:chExt cx="963562" cy="963562"/>
              </a:xfrm>
            </p:grpSpPr>
            <p:sp>
              <p:nvSpPr>
                <p:cNvPr id="54" name="Rectangle: Rounded Corners 53">
                  <a:extLst>
                    <a:ext uri="{FF2B5EF4-FFF2-40B4-BE49-F238E27FC236}">
                      <a16:creationId xmlns:a16="http://schemas.microsoft.com/office/drawing/2014/main" id="{68CE9F11-6802-8CD2-FB0A-9AB6619E0872}"/>
                    </a:ext>
                  </a:extLst>
                </p:cNvPr>
                <p:cNvSpPr/>
                <p:nvPr/>
              </p:nvSpPr>
              <p:spPr>
                <a:xfrm>
                  <a:off x="2827152" y="1178249"/>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Graphic 54" descr="Suit">
                  <a:extLst>
                    <a:ext uri="{FF2B5EF4-FFF2-40B4-BE49-F238E27FC236}">
                      <a16:creationId xmlns:a16="http://schemas.microsoft.com/office/drawing/2014/main" id="{66AC4BFF-FA9B-F7E4-95CF-3DFE856EC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736" y="1202831"/>
                  <a:ext cx="914400" cy="914401"/>
                </a:xfrm>
                <a:prstGeom prst="rect">
                  <a:avLst/>
                </a:prstGeom>
              </p:spPr>
            </p:pic>
          </p:grpSp>
          <p:sp>
            <p:nvSpPr>
              <p:cNvPr id="52" name="TextBox 51">
                <a:extLst>
                  <a:ext uri="{FF2B5EF4-FFF2-40B4-BE49-F238E27FC236}">
                    <a16:creationId xmlns:a16="http://schemas.microsoft.com/office/drawing/2014/main" id="{70ED49F2-4E1C-9769-C431-0FD3AE39F8A7}"/>
                  </a:ext>
                </a:extLst>
              </p:cNvPr>
              <p:cNvSpPr txBox="1"/>
              <p:nvPr/>
            </p:nvSpPr>
            <p:spPr>
              <a:xfrm>
                <a:off x="4158470" y="655658"/>
                <a:ext cx="4896464" cy="461665"/>
              </a:xfrm>
              <a:prstGeom prst="rect">
                <a:avLst/>
              </a:prstGeom>
              <a:noFill/>
            </p:spPr>
            <p:txBody>
              <a:bodyPr wrap="square" rtlCol="0">
                <a:spAutoFit/>
              </a:bodyPr>
              <a:lstStyle/>
              <a:p>
                <a:r>
                  <a:rPr lang="en-US" sz="2400" dirty="0">
                    <a:solidFill>
                      <a:srgbClr val="FFFF00"/>
                    </a:solidFill>
                    <a:latin typeface="Montserrat SemiBold" pitchFamily="2" charset="0"/>
                  </a:rPr>
                  <a:t>The Do's of Formal Dressing</a:t>
                </a:r>
                <a:endParaRPr lang="en-IN" sz="2400" dirty="0">
                  <a:solidFill>
                    <a:srgbClr val="FFFF00"/>
                  </a:solidFill>
                  <a:latin typeface="Montserrat SemiBold" pitchFamily="2" charset="0"/>
                </a:endParaRPr>
              </a:p>
            </p:txBody>
          </p:sp>
          <p:sp>
            <p:nvSpPr>
              <p:cNvPr id="53" name="TextBox 52">
                <a:extLst>
                  <a:ext uri="{FF2B5EF4-FFF2-40B4-BE49-F238E27FC236}">
                    <a16:creationId xmlns:a16="http://schemas.microsoft.com/office/drawing/2014/main" id="{B2BDE45A-B723-795F-BC8A-F2025F8709BE}"/>
                  </a:ext>
                </a:extLst>
              </p:cNvPr>
              <p:cNvSpPr txBox="1"/>
              <p:nvPr/>
            </p:nvSpPr>
            <p:spPr>
              <a:xfrm>
                <a:off x="3376231" y="1903744"/>
                <a:ext cx="6845232"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Tailored suits and blazers are a must for men and women.</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Choose classic colors like black, navy, or grey for a timeless look.</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Invest in quality dress shoes and accessories to complete your ensemble.</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For women, opt for modest hemlines and avoid overly revealing outfits.</a:t>
                </a:r>
                <a:endParaRPr lang="en-IN" sz="2000" dirty="0">
                  <a:solidFill>
                    <a:schemeClr val="bg1"/>
                  </a:solidFill>
                  <a:latin typeface="Open Sans" pitchFamily="2" charset="0"/>
                  <a:ea typeface="Open Sans" pitchFamily="2" charset="0"/>
                  <a:cs typeface="Open Sans" pitchFamily="2" charset="0"/>
                </a:endParaRPr>
              </a:p>
            </p:txBody>
          </p:sp>
        </p:grpSp>
        <p:sp>
          <p:nvSpPr>
            <p:cNvPr id="49" name="TextBox 48">
              <a:extLst>
                <a:ext uri="{FF2B5EF4-FFF2-40B4-BE49-F238E27FC236}">
                  <a16:creationId xmlns:a16="http://schemas.microsoft.com/office/drawing/2014/main" id="{39F7DDB7-70B7-4265-7653-59347166628C}"/>
                </a:ext>
              </a:extLst>
            </p:cNvPr>
            <p:cNvSpPr txBox="1"/>
            <p:nvPr/>
          </p:nvSpPr>
          <p:spPr>
            <a:xfrm>
              <a:off x="10572553" y="5044621"/>
              <a:ext cx="934679" cy="707886"/>
            </a:xfrm>
            <a:prstGeom prst="rect">
              <a:avLst/>
            </a:prstGeom>
            <a:noFill/>
          </p:spPr>
          <p:txBody>
            <a:bodyPr wrap="square" rtlCol="0">
              <a:spAutoFit/>
            </a:bodyPr>
            <a:lstStyle/>
            <a:p>
              <a:r>
                <a:rPr lang="en-US" sz="4000" dirty="0">
                  <a:solidFill>
                    <a:srgbClr val="FFFF00"/>
                  </a:solidFill>
                  <a:latin typeface="Montserrat Black" pitchFamily="2" charset="0"/>
                </a:rPr>
                <a:t>02</a:t>
              </a:r>
              <a:endParaRPr lang="en-IN" sz="4000" dirty="0">
                <a:solidFill>
                  <a:srgbClr val="FFFF00"/>
                </a:solidFill>
                <a:latin typeface="Montserrat Black" pitchFamily="2" charset="0"/>
              </a:endParaRPr>
            </a:p>
          </p:txBody>
        </p:sp>
      </p:grpSp>
      <p:grpSp>
        <p:nvGrpSpPr>
          <p:cNvPr id="60" name="Group 59">
            <a:extLst>
              <a:ext uri="{FF2B5EF4-FFF2-40B4-BE49-F238E27FC236}">
                <a16:creationId xmlns:a16="http://schemas.microsoft.com/office/drawing/2014/main" id="{5ADA15DA-F1A6-C6DA-5801-5109D573EBDE}"/>
              </a:ext>
            </a:extLst>
          </p:cNvPr>
          <p:cNvGrpSpPr/>
          <p:nvPr/>
        </p:nvGrpSpPr>
        <p:grpSpPr>
          <a:xfrm>
            <a:off x="-1842916" y="0"/>
            <a:ext cx="11522532" cy="6858000"/>
            <a:chOff x="0" y="0"/>
            <a:chExt cx="11522532" cy="6858000"/>
          </a:xfrm>
        </p:grpSpPr>
        <p:grpSp>
          <p:nvGrpSpPr>
            <p:cNvPr id="61" name="Group 60">
              <a:extLst>
                <a:ext uri="{FF2B5EF4-FFF2-40B4-BE49-F238E27FC236}">
                  <a16:creationId xmlns:a16="http://schemas.microsoft.com/office/drawing/2014/main" id="{DD6C6D88-8C2A-27B1-7D55-68E343F5356E}"/>
                </a:ext>
              </a:extLst>
            </p:cNvPr>
            <p:cNvGrpSpPr/>
            <p:nvPr/>
          </p:nvGrpSpPr>
          <p:grpSpPr>
            <a:xfrm>
              <a:off x="0" y="0"/>
              <a:ext cx="11522532" cy="6858000"/>
              <a:chOff x="0" y="0"/>
              <a:chExt cx="11522532" cy="6858000"/>
            </a:xfrm>
            <a:solidFill>
              <a:srgbClr val="8875FF"/>
            </a:solidFill>
          </p:grpSpPr>
          <p:sp>
            <p:nvSpPr>
              <p:cNvPr id="70" name="Rectangle 69">
                <a:extLst>
                  <a:ext uri="{FF2B5EF4-FFF2-40B4-BE49-F238E27FC236}">
                    <a16:creationId xmlns:a16="http://schemas.microsoft.com/office/drawing/2014/main" id="{6EE54BBF-0601-C31F-119F-E159FE4966ED}"/>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a:extLst>
                  <a:ext uri="{FF2B5EF4-FFF2-40B4-BE49-F238E27FC236}">
                    <a16:creationId xmlns:a16="http://schemas.microsoft.com/office/drawing/2014/main" id="{CC537045-86EA-B934-C1F3-D208F41FBA71}"/>
                  </a:ext>
                </a:extLst>
              </p:cNvPr>
              <p:cNvSpPr/>
              <p:nvPr/>
            </p:nvSpPr>
            <p:spPr>
              <a:xfrm>
                <a:off x="10474782" y="3977904"/>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a:extLst>
                <a:ext uri="{FF2B5EF4-FFF2-40B4-BE49-F238E27FC236}">
                  <a16:creationId xmlns:a16="http://schemas.microsoft.com/office/drawing/2014/main" id="{7779254D-DFD5-EA92-2C1E-6B46583DEB10}"/>
                </a:ext>
              </a:extLst>
            </p:cNvPr>
            <p:cNvGrpSpPr/>
            <p:nvPr/>
          </p:nvGrpSpPr>
          <p:grpSpPr>
            <a:xfrm>
              <a:off x="2908521" y="587799"/>
              <a:ext cx="7565968" cy="5923326"/>
              <a:chOff x="2908521" y="548471"/>
              <a:chExt cx="7565968" cy="5923326"/>
            </a:xfrm>
          </p:grpSpPr>
          <p:sp>
            <p:nvSpPr>
              <p:cNvPr id="64" name="Rectangle: Rounded Corners 63">
                <a:extLst>
                  <a:ext uri="{FF2B5EF4-FFF2-40B4-BE49-F238E27FC236}">
                    <a16:creationId xmlns:a16="http://schemas.microsoft.com/office/drawing/2014/main" id="{53205797-2B87-1AC7-8ED7-8C35DAE72113}"/>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5AA8C980-755C-0E3C-CDB1-292760876622}"/>
                  </a:ext>
                </a:extLst>
              </p:cNvPr>
              <p:cNvGrpSpPr/>
              <p:nvPr/>
            </p:nvGrpSpPr>
            <p:grpSpPr>
              <a:xfrm>
                <a:off x="2969612" y="548471"/>
                <a:ext cx="638331" cy="582412"/>
                <a:chOff x="2613223" y="1096906"/>
                <a:chExt cx="963562" cy="963562"/>
              </a:xfrm>
            </p:grpSpPr>
            <p:sp>
              <p:nvSpPr>
                <p:cNvPr id="68" name="Rectangle: Rounded Corners 67">
                  <a:extLst>
                    <a:ext uri="{FF2B5EF4-FFF2-40B4-BE49-F238E27FC236}">
                      <a16:creationId xmlns:a16="http://schemas.microsoft.com/office/drawing/2014/main" id="{E53ED4DD-462F-A4D8-E4E2-824563472062}"/>
                    </a:ext>
                  </a:extLst>
                </p:cNvPr>
                <p:cNvSpPr/>
                <p:nvPr/>
              </p:nvSpPr>
              <p:spPr>
                <a:xfrm>
                  <a:off x="2613223" y="1096906"/>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9" name="Graphic 68" descr="Suit">
                  <a:extLst>
                    <a:ext uri="{FF2B5EF4-FFF2-40B4-BE49-F238E27FC236}">
                      <a16:creationId xmlns:a16="http://schemas.microsoft.com/office/drawing/2014/main" id="{792397C7-E485-CC77-0147-D6504C7EC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7804" y="1121486"/>
                  <a:ext cx="914400" cy="914402"/>
                </a:xfrm>
                <a:prstGeom prst="rect">
                  <a:avLst/>
                </a:prstGeom>
              </p:spPr>
            </p:pic>
          </p:grpSp>
          <p:sp>
            <p:nvSpPr>
              <p:cNvPr id="66" name="TextBox 65">
                <a:extLst>
                  <a:ext uri="{FF2B5EF4-FFF2-40B4-BE49-F238E27FC236}">
                    <a16:creationId xmlns:a16="http://schemas.microsoft.com/office/drawing/2014/main" id="{2AF24EE0-1ED0-3C19-90A8-85FBAB4FA041}"/>
                  </a:ext>
                </a:extLst>
              </p:cNvPr>
              <p:cNvSpPr txBox="1"/>
              <p:nvPr/>
            </p:nvSpPr>
            <p:spPr>
              <a:xfrm>
                <a:off x="3880121" y="634424"/>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The Don'ts of Formal Dressing</a:t>
                </a:r>
                <a:endParaRPr lang="en-IN" sz="2400" dirty="0">
                  <a:solidFill>
                    <a:srgbClr val="FFFF00"/>
                  </a:solidFill>
                  <a:latin typeface="Montserrat SemiBold" pitchFamily="2" charset="0"/>
                </a:endParaRPr>
              </a:p>
            </p:txBody>
          </p:sp>
          <p:sp>
            <p:nvSpPr>
              <p:cNvPr id="67" name="TextBox 66">
                <a:extLst>
                  <a:ext uri="{FF2B5EF4-FFF2-40B4-BE49-F238E27FC236}">
                    <a16:creationId xmlns:a16="http://schemas.microsoft.com/office/drawing/2014/main" id="{79A98AF0-FD3E-F1BF-1F03-EB1F881DA37F}"/>
                  </a:ext>
                </a:extLst>
              </p:cNvPr>
              <p:cNvSpPr txBox="1"/>
              <p:nvPr/>
            </p:nvSpPr>
            <p:spPr>
              <a:xfrm>
                <a:off x="3279013" y="1903744"/>
                <a:ext cx="6858621" cy="3736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Say no to casual wear like jeans, t-shirts, and sneakers.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Avoid loud, flashy patterns and opt for subtle, elegant designs.</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Steer clear of excessive accessories that can overpower your outfit.</a:t>
                </a:r>
              </a:p>
              <a:p>
                <a:pPr marL="342900" indent="-342900">
                  <a:lnSpc>
                    <a:spcPct val="150000"/>
                  </a:lnSpc>
                  <a:buFont typeface="Arial" panose="020B0604020202020204" pitchFamily="34" charset="0"/>
                  <a:buChar char="•"/>
                </a:pPr>
                <a:r>
                  <a:rPr lang="en-US" sz="2000" dirty="0">
                    <a:solidFill>
                      <a:schemeClr val="bg1"/>
                    </a:solidFill>
                    <a:latin typeface="Open Sans" pitchFamily="2" charset="0"/>
                    <a:ea typeface="Open Sans" pitchFamily="2" charset="0"/>
                    <a:cs typeface="Open Sans" pitchFamily="2" charset="0"/>
                  </a:rPr>
                  <a:t>Refrain from wearing overly casual or revealing attire that may be inappropriate for formal settings.</a:t>
                </a:r>
                <a:endParaRPr lang="en-IN" sz="2000" dirty="0">
                  <a:solidFill>
                    <a:schemeClr val="bg1"/>
                  </a:solidFill>
                  <a:latin typeface="Open Sans" pitchFamily="2" charset="0"/>
                  <a:ea typeface="Open Sans" pitchFamily="2" charset="0"/>
                  <a:cs typeface="Open Sans" pitchFamily="2" charset="0"/>
                </a:endParaRPr>
              </a:p>
            </p:txBody>
          </p:sp>
        </p:grpSp>
        <p:sp>
          <p:nvSpPr>
            <p:cNvPr id="63" name="TextBox 62">
              <a:extLst>
                <a:ext uri="{FF2B5EF4-FFF2-40B4-BE49-F238E27FC236}">
                  <a16:creationId xmlns:a16="http://schemas.microsoft.com/office/drawing/2014/main" id="{6DDB2CFE-5798-26E3-7D55-7B25FFEF5054}"/>
                </a:ext>
              </a:extLst>
            </p:cNvPr>
            <p:cNvSpPr txBox="1"/>
            <p:nvPr/>
          </p:nvSpPr>
          <p:spPr>
            <a:xfrm>
              <a:off x="10576186" y="4028146"/>
              <a:ext cx="944511" cy="707886"/>
            </a:xfrm>
            <a:prstGeom prst="rect">
              <a:avLst/>
            </a:prstGeom>
            <a:noFill/>
          </p:spPr>
          <p:txBody>
            <a:bodyPr wrap="square" rtlCol="0">
              <a:spAutoFit/>
            </a:bodyPr>
            <a:lstStyle/>
            <a:p>
              <a:r>
                <a:rPr lang="en-US" sz="4000" dirty="0">
                  <a:solidFill>
                    <a:srgbClr val="FFFF00"/>
                  </a:solidFill>
                  <a:latin typeface="Montserrat Black" pitchFamily="2" charset="0"/>
                </a:rPr>
                <a:t>03</a:t>
              </a:r>
              <a:endParaRPr lang="en-IN" sz="4000" dirty="0">
                <a:solidFill>
                  <a:srgbClr val="FFFF00"/>
                </a:solidFill>
                <a:latin typeface="Montserrat Black" pitchFamily="2" charset="0"/>
              </a:endParaRPr>
            </a:p>
          </p:txBody>
        </p:sp>
      </p:grpSp>
      <p:grpSp>
        <p:nvGrpSpPr>
          <p:cNvPr id="72" name="Group 71">
            <a:extLst>
              <a:ext uri="{FF2B5EF4-FFF2-40B4-BE49-F238E27FC236}">
                <a16:creationId xmlns:a16="http://schemas.microsoft.com/office/drawing/2014/main" id="{C1882254-255F-9DC5-390A-56E332C3F7CA}"/>
              </a:ext>
            </a:extLst>
          </p:cNvPr>
          <p:cNvGrpSpPr/>
          <p:nvPr/>
        </p:nvGrpSpPr>
        <p:grpSpPr>
          <a:xfrm>
            <a:off x="-2046831" y="-12558"/>
            <a:ext cx="11599249" cy="6858000"/>
            <a:chOff x="0" y="0"/>
            <a:chExt cx="11599249" cy="6858000"/>
          </a:xfrm>
        </p:grpSpPr>
        <p:grpSp>
          <p:nvGrpSpPr>
            <p:cNvPr id="73" name="Group 72">
              <a:extLst>
                <a:ext uri="{FF2B5EF4-FFF2-40B4-BE49-F238E27FC236}">
                  <a16:creationId xmlns:a16="http://schemas.microsoft.com/office/drawing/2014/main" id="{26AB09F6-0C24-771E-BE30-81613ECFF5D1}"/>
                </a:ext>
              </a:extLst>
            </p:cNvPr>
            <p:cNvGrpSpPr/>
            <p:nvPr/>
          </p:nvGrpSpPr>
          <p:grpSpPr>
            <a:xfrm>
              <a:off x="0" y="0"/>
              <a:ext cx="11582706" cy="6858000"/>
              <a:chOff x="0" y="0"/>
              <a:chExt cx="11582706" cy="6858000"/>
            </a:xfrm>
            <a:solidFill>
              <a:srgbClr val="9585FF"/>
            </a:solidFill>
          </p:grpSpPr>
          <p:sp>
            <p:nvSpPr>
              <p:cNvPr id="82" name="Rectangle 81">
                <a:extLst>
                  <a:ext uri="{FF2B5EF4-FFF2-40B4-BE49-F238E27FC236}">
                    <a16:creationId xmlns:a16="http://schemas.microsoft.com/office/drawing/2014/main" id="{4A8D788B-CF76-F831-2062-C88C3E9A0FFA}"/>
                  </a:ext>
                </a:extLst>
              </p:cNvPr>
              <p:cNvSpPr/>
              <p:nvPr/>
            </p:nvSpPr>
            <p:spPr>
              <a:xfrm>
                <a:off x="0" y="0"/>
                <a:ext cx="106870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Rounded Corners 82">
                <a:extLst>
                  <a:ext uri="{FF2B5EF4-FFF2-40B4-BE49-F238E27FC236}">
                    <a16:creationId xmlns:a16="http://schemas.microsoft.com/office/drawing/2014/main" id="{A07DA402-DD17-330C-2504-0BB39F23AFCC}"/>
                  </a:ext>
                </a:extLst>
              </p:cNvPr>
              <p:cNvSpPr/>
              <p:nvPr/>
            </p:nvSpPr>
            <p:spPr>
              <a:xfrm>
                <a:off x="10534956" y="2899885"/>
                <a:ext cx="1047750" cy="8001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4" name="Group 73">
              <a:extLst>
                <a:ext uri="{FF2B5EF4-FFF2-40B4-BE49-F238E27FC236}">
                  <a16:creationId xmlns:a16="http://schemas.microsoft.com/office/drawing/2014/main" id="{EDD1DA4B-2C32-4867-FBB0-0A9365E5C83D}"/>
                </a:ext>
              </a:extLst>
            </p:cNvPr>
            <p:cNvGrpSpPr/>
            <p:nvPr/>
          </p:nvGrpSpPr>
          <p:grpSpPr>
            <a:xfrm>
              <a:off x="2908521" y="649998"/>
              <a:ext cx="7565968" cy="5861127"/>
              <a:chOff x="2908521" y="610670"/>
              <a:chExt cx="7565968" cy="5861127"/>
            </a:xfrm>
          </p:grpSpPr>
          <p:sp>
            <p:nvSpPr>
              <p:cNvPr id="76" name="Rectangle: Rounded Corners 75">
                <a:extLst>
                  <a:ext uri="{FF2B5EF4-FFF2-40B4-BE49-F238E27FC236}">
                    <a16:creationId xmlns:a16="http://schemas.microsoft.com/office/drawing/2014/main" id="{25CF6978-95D3-EA1B-AD19-CF50890F0987}"/>
                  </a:ext>
                </a:extLst>
              </p:cNvPr>
              <p:cNvSpPr/>
              <p:nvPr/>
            </p:nvSpPr>
            <p:spPr>
              <a:xfrm>
                <a:off x="2908521" y="1533830"/>
                <a:ext cx="7565968" cy="4937967"/>
              </a:xfrm>
              <a:prstGeom prst="roundRect">
                <a:avLst>
                  <a:gd name="adj" fmla="val 5849"/>
                </a:avLst>
              </a:prstGeom>
              <a:solidFill>
                <a:srgbClr val="31296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7" name="Group 76">
                <a:extLst>
                  <a:ext uri="{FF2B5EF4-FFF2-40B4-BE49-F238E27FC236}">
                    <a16:creationId xmlns:a16="http://schemas.microsoft.com/office/drawing/2014/main" id="{13C4C755-5D12-63E5-6C8A-4F9B02E64925}"/>
                  </a:ext>
                </a:extLst>
              </p:cNvPr>
              <p:cNvGrpSpPr/>
              <p:nvPr/>
            </p:nvGrpSpPr>
            <p:grpSpPr>
              <a:xfrm>
                <a:off x="2971223" y="610670"/>
                <a:ext cx="638331" cy="582412"/>
                <a:chOff x="2615658" y="1199811"/>
                <a:chExt cx="963562" cy="963562"/>
              </a:xfrm>
            </p:grpSpPr>
            <p:sp>
              <p:nvSpPr>
                <p:cNvPr id="80" name="Rectangle: Rounded Corners 79">
                  <a:extLst>
                    <a:ext uri="{FF2B5EF4-FFF2-40B4-BE49-F238E27FC236}">
                      <a16:creationId xmlns:a16="http://schemas.microsoft.com/office/drawing/2014/main" id="{7B377BDE-1874-A998-2848-D4E18E73D940}"/>
                    </a:ext>
                  </a:extLst>
                </p:cNvPr>
                <p:cNvSpPr/>
                <p:nvPr/>
              </p:nvSpPr>
              <p:spPr>
                <a:xfrm>
                  <a:off x="2615658" y="1199811"/>
                  <a:ext cx="963562" cy="963562"/>
                </a:xfrm>
                <a:prstGeom prst="roundRect">
                  <a:avLst/>
                </a:prstGeom>
                <a:solidFill>
                  <a:srgbClr val="312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1" name="Graphic 80" descr="Suit">
                  <a:extLst>
                    <a:ext uri="{FF2B5EF4-FFF2-40B4-BE49-F238E27FC236}">
                      <a16:creationId xmlns:a16="http://schemas.microsoft.com/office/drawing/2014/main" id="{8651AFAB-0B5F-5E9D-430A-5D0CC6698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0237" y="1224393"/>
                  <a:ext cx="914401" cy="914401"/>
                </a:xfrm>
                <a:prstGeom prst="rect">
                  <a:avLst/>
                </a:prstGeom>
              </p:spPr>
            </p:pic>
          </p:grpSp>
          <p:sp>
            <p:nvSpPr>
              <p:cNvPr id="78" name="TextBox 77">
                <a:extLst>
                  <a:ext uri="{FF2B5EF4-FFF2-40B4-BE49-F238E27FC236}">
                    <a16:creationId xmlns:a16="http://schemas.microsoft.com/office/drawing/2014/main" id="{87900177-B189-4B0C-6CA6-E3D027F09155}"/>
                  </a:ext>
                </a:extLst>
              </p:cNvPr>
              <p:cNvSpPr txBox="1"/>
              <p:nvPr/>
            </p:nvSpPr>
            <p:spPr>
              <a:xfrm>
                <a:off x="3890077" y="682961"/>
                <a:ext cx="5067698" cy="461665"/>
              </a:xfrm>
              <a:prstGeom prst="rect">
                <a:avLst/>
              </a:prstGeom>
              <a:noFill/>
            </p:spPr>
            <p:txBody>
              <a:bodyPr wrap="square" rtlCol="0">
                <a:spAutoFit/>
              </a:bodyPr>
              <a:lstStyle/>
              <a:p>
                <a:r>
                  <a:rPr lang="en-US" sz="2400" dirty="0">
                    <a:solidFill>
                      <a:srgbClr val="FFFF00"/>
                    </a:solidFill>
                    <a:latin typeface="Montserrat SemiBold" pitchFamily="2" charset="0"/>
                  </a:rPr>
                  <a:t>Conclusion</a:t>
                </a:r>
                <a:endParaRPr lang="en-IN" sz="2400" dirty="0">
                  <a:solidFill>
                    <a:srgbClr val="FFFF00"/>
                  </a:solidFill>
                  <a:latin typeface="Montserrat SemiBold" pitchFamily="2" charset="0"/>
                </a:endParaRPr>
              </a:p>
            </p:txBody>
          </p:sp>
          <p:sp>
            <p:nvSpPr>
              <p:cNvPr id="79" name="TextBox 78">
                <a:extLst>
                  <a:ext uri="{FF2B5EF4-FFF2-40B4-BE49-F238E27FC236}">
                    <a16:creationId xmlns:a16="http://schemas.microsoft.com/office/drawing/2014/main" id="{DD6C1DED-9A9C-DFA4-9B88-EB19453434CC}"/>
                  </a:ext>
                </a:extLst>
              </p:cNvPr>
              <p:cNvSpPr txBox="1"/>
              <p:nvPr/>
            </p:nvSpPr>
            <p:spPr>
              <a:xfrm>
                <a:off x="3183464" y="1924766"/>
                <a:ext cx="6922256" cy="3274807"/>
              </a:xfrm>
              <a:prstGeom prst="rect">
                <a:avLst/>
              </a:prstGeom>
              <a:noFill/>
            </p:spPr>
            <p:txBody>
              <a:bodyPr wrap="square" rtlCol="0">
                <a:spAutoFit/>
              </a:bodyPr>
              <a:lstStyle/>
              <a:p>
                <a:pPr>
                  <a:lnSpc>
                    <a:spcPct val="150000"/>
                  </a:lnSpc>
                </a:pPr>
                <a:r>
                  <a:rPr lang="en-US" sz="2000" dirty="0">
                    <a:solidFill>
                      <a:schemeClr val="bg1"/>
                    </a:solidFill>
                    <a:latin typeface="Open Sans" pitchFamily="2" charset="0"/>
                    <a:ea typeface="Open Sans" pitchFamily="2" charset="0"/>
                    <a:cs typeface="Open Sans" pitchFamily="2" charset="0"/>
                  </a:rPr>
                  <a:t>Formal dressing is a powerful tool for making a lasting impression. By understanding the principles of formal attire and choosing your ensemble thoughtfully, you can exude confidence and professionalism in any formal setting. Remember, dressing formally is not just about the clothes; it's about the attitude and respect you bring to the occasion.</a:t>
                </a:r>
                <a:endParaRPr lang="en-IN" sz="2000" dirty="0">
                  <a:solidFill>
                    <a:schemeClr val="bg1"/>
                  </a:solidFill>
                  <a:latin typeface="Open Sans" pitchFamily="2" charset="0"/>
                  <a:ea typeface="Open Sans" pitchFamily="2" charset="0"/>
                  <a:cs typeface="Open Sans" pitchFamily="2" charset="0"/>
                </a:endParaRPr>
              </a:p>
            </p:txBody>
          </p:sp>
        </p:grpSp>
        <p:sp>
          <p:nvSpPr>
            <p:cNvPr id="75" name="TextBox 74">
              <a:extLst>
                <a:ext uri="{FF2B5EF4-FFF2-40B4-BE49-F238E27FC236}">
                  <a16:creationId xmlns:a16="http://schemas.microsoft.com/office/drawing/2014/main" id="{E8977870-5580-CB32-26DC-7929538B92FD}"/>
                </a:ext>
              </a:extLst>
            </p:cNvPr>
            <p:cNvSpPr txBox="1"/>
            <p:nvPr/>
          </p:nvSpPr>
          <p:spPr>
            <a:xfrm>
              <a:off x="10551500" y="2945992"/>
              <a:ext cx="1047749" cy="707886"/>
            </a:xfrm>
            <a:prstGeom prst="rect">
              <a:avLst/>
            </a:prstGeom>
            <a:noFill/>
          </p:spPr>
          <p:txBody>
            <a:bodyPr wrap="square" rtlCol="0">
              <a:spAutoFit/>
            </a:bodyPr>
            <a:lstStyle/>
            <a:p>
              <a:r>
                <a:rPr lang="en-US" sz="4000" dirty="0">
                  <a:solidFill>
                    <a:srgbClr val="FFFF00"/>
                  </a:solidFill>
                  <a:latin typeface="Montserrat Black" pitchFamily="2" charset="0"/>
                </a:rPr>
                <a:t>04</a:t>
              </a:r>
              <a:endParaRPr lang="en-IN" sz="4000" dirty="0">
                <a:solidFill>
                  <a:srgbClr val="FFFF00"/>
                </a:solidFill>
                <a:latin typeface="Montserrat Black" pitchFamily="2" charset="0"/>
              </a:endParaRPr>
            </a:p>
          </p:txBody>
        </p:sp>
      </p:grpSp>
      <p:sp>
        <p:nvSpPr>
          <p:cNvPr id="85" name="TextBox 84">
            <a:extLst>
              <a:ext uri="{FF2B5EF4-FFF2-40B4-BE49-F238E27FC236}">
                <a16:creationId xmlns:a16="http://schemas.microsoft.com/office/drawing/2014/main" id="{DCA2D527-9446-1B58-636A-C59273D76D71}"/>
              </a:ext>
            </a:extLst>
          </p:cNvPr>
          <p:cNvSpPr txBox="1"/>
          <p:nvPr/>
        </p:nvSpPr>
        <p:spPr>
          <a:xfrm>
            <a:off x="9570116" y="3103422"/>
            <a:ext cx="2907393" cy="707886"/>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The Art of Formal Dressing</a:t>
            </a:r>
            <a:endParaRPr lang="en-IN" sz="20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25229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29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5F7BD-4DEF-D22F-0C2D-C9DDBB374075}"/>
              </a:ext>
            </a:extLst>
          </p:cNvPr>
          <p:cNvSpPr txBox="1"/>
          <p:nvPr/>
        </p:nvSpPr>
        <p:spPr>
          <a:xfrm>
            <a:off x="1845197" y="2644170"/>
            <a:ext cx="8501605" cy="1569660"/>
          </a:xfrm>
          <a:prstGeom prst="rect">
            <a:avLst/>
          </a:prstGeom>
          <a:noFill/>
        </p:spPr>
        <p:txBody>
          <a:bodyPr wrap="square" rtlCol="0">
            <a:spAutoFit/>
          </a:bodyPr>
          <a:lstStyle/>
          <a:p>
            <a:r>
              <a:rPr lang="en-US" sz="9600" dirty="0">
                <a:solidFill>
                  <a:srgbClr val="6F5CE6"/>
                </a:solidFill>
                <a:latin typeface="Montserrat Black" pitchFamily="2" charset="0"/>
              </a:rPr>
              <a:t>THANK YOU</a:t>
            </a:r>
            <a:endParaRPr lang="en-IN" sz="9600" dirty="0">
              <a:solidFill>
                <a:srgbClr val="6F5CE6"/>
              </a:solidFill>
              <a:latin typeface="Montserrat Black" pitchFamily="2" charset="0"/>
            </a:endParaRPr>
          </a:p>
        </p:txBody>
      </p:sp>
    </p:spTree>
    <p:extLst>
      <p:ext uri="{BB962C8B-B14F-4D97-AF65-F5344CB8AC3E}">
        <p14:creationId xmlns:p14="http://schemas.microsoft.com/office/powerpoint/2010/main" val="189033883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1177</Words>
  <Application>Microsoft Office PowerPoint</Application>
  <PresentationFormat>Widescreen</PresentationFormat>
  <Paragraphs>96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Montserrat Black</vt:lpstr>
      <vt:lpstr>Montserrat SemiBold</vt:lpstr>
      <vt:lpstr>Open Sans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Surajit Gharami</dc:creator>
  <cp:lastModifiedBy>Surajit Gharami</cp:lastModifiedBy>
  <cp:revision>2</cp:revision>
  <dcterms:created xsi:type="dcterms:W3CDTF">2024-06-16T11:37:58Z</dcterms:created>
  <dcterms:modified xsi:type="dcterms:W3CDTF">2024-06-16T15:34:59Z</dcterms:modified>
</cp:coreProperties>
</file>