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ru-RU"/>
    </a:defPPr>
    <a:lvl1pPr algn="l" defTabSz="4175125" rtl="0" eaLnBrk="0" fontAlgn="base" hangingPunct="0">
      <a:spcBef>
        <a:spcPct val="0"/>
      </a:spcBef>
      <a:spcAft>
        <a:spcPct val="0"/>
      </a:spcAft>
      <a:defRPr sz="8200" kern="1200">
        <a:solidFill>
          <a:schemeClr val="tx1"/>
        </a:solidFill>
        <a:latin typeface="Arial" charset="0"/>
        <a:ea typeface="+mn-ea"/>
        <a:cs typeface="Arial" charset="0"/>
      </a:defRPr>
    </a:lvl1pPr>
    <a:lvl2pPr marL="2087563" indent="-1630363" algn="l" defTabSz="4175125" rtl="0" eaLnBrk="0" fontAlgn="base" hangingPunct="0">
      <a:spcBef>
        <a:spcPct val="0"/>
      </a:spcBef>
      <a:spcAft>
        <a:spcPct val="0"/>
      </a:spcAft>
      <a:defRPr sz="8200" kern="1200">
        <a:solidFill>
          <a:schemeClr val="tx1"/>
        </a:solidFill>
        <a:latin typeface="Arial" charset="0"/>
        <a:ea typeface="+mn-ea"/>
        <a:cs typeface="Arial" charset="0"/>
      </a:defRPr>
    </a:lvl2pPr>
    <a:lvl3pPr marL="4175125" indent="-3260725" algn="l" defTabSz="4175125" rtl="0" eaLnBrk="0" fontAlgn="base" hangingPunct="0">
      <a:spcBef>
        <a:spcPct val="0"/>
      </a:spcBef>
      <a:spcAft>
        <a:spcPct val="0"/>
      </a:spcAft>
      <a:defRPr sz="8200" kern="1200">
        <a:solidFill>
          <a:schemeClr val="tx1"/>
        </a:solidFill>
        <a:latin typeface="Arial" charset="0"/>
        <a:ea typeface="+mn-ea"/>
        <a:cs typeface="Arial" charset="0"/>
      </a:defRPr>
    </a:lvl3pPr>
    <a:lvl4pPr marL="6264275" indent="-4892675" algn="l" defTabSz="4175125" rtl="0" eaLnBrk="0" fontAlgn="base" hangingPunct="0">
      <a:spcBef>
        <a:spcPct val="0"/>
      </a:spcBef>
      <a:spcAft>
        <a:spcPct val="0"/>
      </a:spcAft>
      <a:defRPr sz="8200" kern="1200">
        <a:solidFill>
          <a:schemeClr val="tx1"/>
        </a:solidFill>
        <a:latin typeface="Arial" charset="0"/>
        <a:ea typeface="+mn-ea"/>
        <a:cs typeface="Arial" charset="0"/>
      </a:defRPr>
    </a:lvl4pPr>
    <a:lvl5pPr marL="8351838" indent="-6523038" algn="l" defTabSz="4175125" rtl="0" eaLnBrk="0" fontAlgn="base" hangingPunct="0">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440" autoAdjust="0"/>
  </p:normalViewPr>
  <p:slideViewPr>
    <p:cSldViewPr>
      <p:cViewPr>
        <p:scale>
          <a:sx n="100" d="100"/>
          <a:sy n="100" d="100"/>
        </p:scale>
        <p:origin x="-7836" y="48"/>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44106-B1ED-4A9F-88E7-AA0DFEC2369E}" type="datetimeFigureOut">
              <a:rPr lang="ru-RU" smtClean="0"/>
              <a:t>10.10.2022</a:t>
            </a:fld>
            <a:endParaRPr lang="ru-RU"/>
          </a:p>
        </p:txBody>
      </p:sp>
      <p:sp>
        <p:nvSpPr>
          <p:cNvPr id="4" name="Образ слайда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E42BD-C0C6-46BB-B64D-DD17AF7833ED}" type="slidenum">
              <a:rPr lang="ru-RU" smtClean="0"/>
              <a:t>‹#›</a:t>
            </a:fld>
            <a:endParaRPr lang="ru-RU"/>
          </a:p>
        </p:txBody>
      </p:sp>
    </p:spTree>
    <p:extLst>
      <p:ext uri="{BB962C8B-B14F-4D97-AF65-F5344CB8AC3E}">
        <p14:creationId xmlns:p14="http://schemas.microsoft.com/office/powerpoint/2010/main" val="341201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CAE42BD-C0C6-46BB-B64D-DD17AF7833ED}" type="slidenum">
              <a:rPr lang="ru-RU" smtClean="0"/>
              <a:t>1</a:t>
            </a:fld>
            <a:endParaRPr lang="ru-RU"/>
          </a:p>
        </p:txBody>
      </p:sp>
    </p:spTree>
    <p:extLst>
      <p:ext uri="{BB962C8B-B14F-4D97-AF65-F5344CB8AC3E}">
        <p14:creationId xmlns:p14="http://schemas.microsoft.com/office/powerpoint/2010/main" val="250760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70998" y="13298392"/>
            <a:ext cx="25737979" cy="9176087"/>
          </a:xfrm>
        </p:spPr>
        <p:txBody>
          <a:bodyPr/>
          <a:lstStyle/>
          <a:p>
            <a:r>
              <a:rPr lang="ru-RU"/>
              <a:t>Образец заголовка</a:t>
            </a:r>
          </a:p>
        </p:txBody>
      </p:sp>
      <p:sp>
        <p:nvSpPr>
          <p:cNvPr id="3" name="Подзаголовок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04201F94-CA74-41CA-9725-79E82482CDF2}" type="datetimeFigureOut">
              <a:rPr lang="ru-RU"/>
              <a:pPr>
                <a:defRPr/>
              </a:pPr>
              <a:t>10.10.2022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93E5B214-5F1D-4133-9AE1-AA6A5A6B82CB}"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06BEBAC1-4A9E-4B0D-8E6F-797EE62C6430}" type="datetimeFigureOut">
              <a:rPr lang="ru-RU"/>
              <a:pPr>
                <a:defRPr/>
              </a:pPr>
              <a:t>10.10.2022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E620F142-D40C-42C0-A6C9-43EB35D29DFB}"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698227" y="10702131"/>
            <a:ext cx="22557528" cy="22799503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5015123" y="10702131"/>
            <a:ext cx="67178439" cy="2279950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98A88521-BBCA-4A03-A584-DA75D261EAE0}" type="datetimeFigureOut">
              <a:rPr lang="ru-RU"/>
              <a:pPr>
                <a:defRPr/>
              </a:pPr>
              <a:t>10.10.2022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FA03F97C-69B3-429E-AD66-D4BD54291D27}"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D105CF23-5EE1-460A-9F48-5CF70D635FC6}" type="datetimeFigureOut">
              <a:rPr lang="ru-RU"/>
              <a:pPr>
                <a:defRPr/>
              </a:pPr>
              <a:t>10.10.2022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876E32B9-176A-4673-BEC5-9F83CF7D6842}"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91909" y="27508444"/>
            <a:ext cx="25737979" cy="8502249"/>
          </a:xfrm>
        </p:spPr>
        <p:txBody>
          <a:bodyPr anchor="t"/>
          <a:lstStyle>
            <a:lvl1pPr algn="l">
              <a:defRPr sz="18300" b="1" cap="all"/>
            </a:lvl1pPr>
          </a:lstStyle>
          <a:p>
            <a:r>
              <a:rPr lang="ru-RU"/>
              <a:t>Образец заголовка</a:t>
            </a:r>
          </a:p>
        </p:txBody>
      </p:sp>
      <p:sp>
        <p:nvSpPr>
          <p:cNvPr id="3" name="Текст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2850D8B6-2E1B-49CD-8CD0-14D037AFCC14}" type="datetimeFigureOut">
              <a:rPr lang="ru-RU"/>
              <a:pPr>
                <a:defRPr/>
              </a:pPr>
              <a:t>10.10.2022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6D19F7FE-4386-41D9-82E8-5EEE005FB875}"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8BF9ADDD-1AEA-4DDF-9763-A093237729F0}" type="datetimeFigureOut">
              <a:rPr lang="ru-RU"/>
              <a:pPr>
                <a:defRPr/>
              </a:pPr>
              <a:t>10.10.2022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DF89FED8-D2CC-4925-8681-D41B5F7E6F12}"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13999" y="1714326"/>
            <a:ext cx="27251978" cy="7134754"/>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ru-RU"/>
              <a:t>Образец текста</a:t>
            </a:r>
          </a:p>
        </p:txBody>
      </p:sp>
      <p:sp>
        <p:nvSpPr>
          <p:cNvPr id="4" name="Содержимое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ru-RU"/>
              <a:t>Образец текста</a:t>
            </a:r>
          </a:p>
        </p:txBody>
      </p:sp>
      <p:sp>
        <p:nvSpPr>
          <p:cNvPr id="6" name="Содержимое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AAF4A6A7-8B1B-41FA-B522-C894A3B18CC5}" type="datetimeFigureOut">
              <a:rPr lang="ru-RU"/>
              <a:pPr>
                <a:defRPr/>
              </a:pPr>
              <a:t>10.10.2022</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fld id="{286C8B57-26A7-4BDC-A88B-9C1BE00A76F1}"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5FB66E45-6797-403D-86FB-0E870BD03504}" type="datetimeFigureOut">
              <a:rPr lang="ru-RU"/>
              <a:pPr>
                <a:defRPr/>
              </a:pPr>
              <a:t>10.10.2022</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fld id="{6D73F7F0-D569-48F8-9DBC-1263A14A961D}"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7BB7E568-A9AC-4691-8C21-3DEF303ADC6F}" type="datetimeFigureOut">
              <a:rPr lang="ru-RU"/>
              <a:pPr>
                <a:defRPr/>
              </a:pPr>
              <a:t>10.10.2022</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fld id="{A11971E1-9D74-4286-A5A9-30998D17D1A3}"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14000" y="1704413"/>
            <a:ext cx="9961903" cy="7253667"/>
          </a:xfrm>
        </p:spPr>
        <p:txBody>
          <a:bodyPr anchor="b"/>
          <a:lstStyle>
            <a:lvl1pPr algn="l">
              <a:defRPr sz="9100" b="1"/>
            </a:lvl1pPr>
          </a:lstStyle>
          <a:p>
            <a:r>
              <a:rPr lang="ru-RU"/>
              <a:t>Образец заголовка</a:t>
            </a:r>
          </a:p>
        </p:txBody>
      </p:sp>
      <p:sp>
        <p:nvSpPr>
          <p:cNvPr id="3" name="Содержимое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4C28FE1A-3CDC-4973-84A0-6690DEE3AF51}" type="datetimeFigureOut">
              <a:rPr lang="ru-RU"/>
              <a:pPr>
                <a:defRPr/>
              </a:pPr>
              <a:t>10.10.2022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F0F1ED28-EA91-4AC1-AC58-697DC61764A1}"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35087" y="29965968"/>
            <a:ext cx="18167985" cy="3537652"/>
          </a:xfrm>
        </p:spPr>
        <p:txBody>
          <a:bodyPr anchor="b"/>
          <a:lstStyle>
            <a:lvl1pPr algn="l">
              <a:defRPr sz="9100" b="1"/>
            </a:lvl1pPr>
          </a:lstStyle>
          <a:p>
            <a:r>
              <a:rPr lang="ru-RU"/>
              <a:t>Образец заголовка</a:t>
            </a:r>
          </a:p>
        </p:txBody>
      </p:sp>
      <p:sp>
        <p:nvSpPr>
          <p:cNvPr id="3" name="Рисунок 2"/>
          <p:cNvSpPr>
            <a:spLocks noGrp="1"/>
          </p:cNvSpPr>
          <p:nvPr>
            <p:ph type="pic" idx="1"/>
          </p:nvPr>
        </p:nvSpPr>
        <p:spPr>
          <a:xfrm>
            <a:off x="5935087" y="3825021"/>
            <a:ext cx="18167985" cy="25685115"/>
          </a:xfrm>
        </p:spPr>
        <p:txBody>
          <a:bodyPr rtlCol="0">
            <a:normAutofit/>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ru-RU" noProof="0"/>
          </a:p>
        </p:txBody>
      </p:sp>
      <p:sp>
        <p:nvSpPr>
          <p:cNvPr id="4" name="Текст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B28A3303-ACD8-4F87-9968-06C1E69662BB}" type="datetimeFigureOut">
              <a:rPr lang="ru-RU"/>
              <a:pPr>
                <a:defRPr/>
              </a:pPr>
              <a:t>10.10.2022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F0168267-0124-4C62-AA1F-06317291D035}"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1514475" y="1714500"/>
            <a:ext cx="27251025" cy="7134225"/>
          </a:xfrm>
          <a:prstGeom prst="rect">
            <a:avLst/>
          </a:prstGeom>
          <a:noFill/>
          <a:ln w="9525">
            <a:noFill/>
            <a:miter lim="800000"/>
            <a:headEnd/>
            <a:tailEnd/>
          </a:ln>
        </p:spPr>
        <p:txBody>
          <a:bodyPr vert="horz" wrap="square" lIns="417643" tIns="208822" rIns="417643" bIns="208822"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1514475" y="9988550"/>
            <a:ext cx="27251025" cy="28251150"/>
          </a:xfrm>
          <a:prstGeom prst="rect">
            <a:avLst/>
          </a:prstGeom>
          <a:noFill/>
          <a:ln w="9525">
            <a:noFill/>
            <a:miter lim="800000"/>
            <a:headEnd/>
            <a:tailEnd/>
          </a:ln>
        </p:spPr>
        <p:txBody>
          <a:bodyPr vert="horz" wrap="square" lIns="417643" tIns="208822" rIns="417643" bIns="208822"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1514475" y="39676388"/>
            <a:ext cx="7064375" cy="2279650"/>
          </a:xfrm>
          <a:prstGeom prst="rect">
            <a:avLst/>
          </a:prstGeom>
        </p:spPr>
        <p:txBody>
          <a:bodyPr vert="horz" lIns="417643" tIns="208822" rIns="417643" bIns="208822" rtlCol="0" anchor="ctr"/>
          <a:lstStyle>
            <a:lvl1pPr algn="l" defTabSz="4176431" eaLnBrk="1" fontAlgn="auto" hangingPunct="1">
              <a:spcBef>
                <a:spcPts val="0"/>
              </a:spcBef>
              <a:spcAft>
                <a:spcPts val="0"/>
              </a:spcAft>
              <a:defRPr sz="5500">
                <a:solidFill>
                  <a:schemeClr val="tx1">
                    <a:tint val="75000"/>
                  </a:schemeClr>
                </a:solidFill>
                <a:latin typeface="+mn-lt"/>
                <a:cs typeface="+mn-cs"/>
              </a:defRPr>
            </a:lvl1pPr>
          </a:lstStyle>
          <a:p>
            <a:pPr>
              <a:defRPr/>
            </a:pPr>
            <a:fld id="{C9A4A825-2EAD-4814-86D2-1F23EFD2B3F5}" type="datetimeFigureOut">
              <a:rPr lang="ru-RU"/>
              <a:pPr>
                <a:defRPr/>
              </a:pPr>
              <a:t>10.10.2022</a:t>
            </a:fld>
            <a:endParaRPr lang="ru-RU"/>
          </a:p>
        </p:txBody>
      </p:sp>
      <p:sp>
        <p:nvSpPr>
          <p:cNvPr id="5" name="Нижний колонтитул 4"/>
          <p:cNvSpPr>
            <a:spLocks noGrp="1"/>
          </p:cNvSpPr>
          <p:nvPr>
            <p:ph type="ftr" sz="quarter" idx="3"/>
          </p:nvPr>
        </p:nvSpPr>
        <p:spPr>
          <a:xfrm>
            <a:off x="10345738" y="39676388"/>
            <a:ext cx="9588500" cy="2279650"/>
          </a:xfrm>
          <a:prstGeom prst="rect">
            <a:avLst/>
          </a:prstGeom>
        </p:spPr>
        <p:txBody>
          <a:bodyPr vert="horz" lIns="417643" tIns="208822" rIns="417643" bIns="208822" rtlCol="0" anchor="ctr"/>
          <a:lstStyle>
            <a:lvl1pPr algn="ctr" defTabSz="4176431" eaLnBrk="1" fontAlgn="auto" hangingPunct="1">
              <a:spcBef>
                <a:spcPts val="0"/>
              </a:spcBef>
              <a:spcAft>
                <a:spcPts val="0"/>
              </a:spcAft>
              <a:defRPr sz="55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21701125" y="39676388"/>
            <a:ext cx="7064375" cy="2279650"/>
          </a:xfrm>
          <a:prstGeom prst="rect">
            <a:avLst/>
          </a:prstGeom>
        </p:spPr>
        <p:txBody>
          <a:bodyPr vert="horz" wrap="square" lIns="417643" tIns="208822" rIns="417643" bIns="208822" numCol="1" anchor="ctr" anchorCtr="0" compatLnSpc="1">
            <a:prstTxWarp prst="textNoShape">
              <a:avLst/>
            </a:prstTxWarp>
          </a:bodyPr>
          <a:lstStyle>
            <a:lvl1pPr algn="r" eaLnBrk="1" hangingPunct="1">
              <a:defRPr sz="5500">
                <a:solidFill>
                  <a:srgbClr val="898989"/>
                </a:solidFill>
                <a:latin typeface="Calibri" pitchFamily="34" charset="0"/>
              </a:defRPr>
            </a:lvl1pPr>
          </a:lstStyle>
          <a:p>
            <a:fld id="{15629802-810D-4207-A77D-917F4AA807EC}"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641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ru-RU"/>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109/CIBEC.2018.8641762"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7AE1027-809F-44F5-9FC6-C59DDAA12B5F}"/>
              </a:ext>
            </a:extLst>
          </p:cNvPr>
          <p:cNvSpPr/>
          <p:nvPr/>
        </p:nvSpPr>
        <p:spPr>
          <a:xfrm>
            <a:off x="0" y="0"/>
            <a:ext cx="30279975" cy="3017929"/>
          </a:xfrm>
          <a:prstGeom prst="rect">
            <a:avLst/>
          </a:prstGeom>
          <a:solidFill>
            <a:srgbClr val="0071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Text Box 14"/>
          <p:cNvSpPr txBox="1">
            <a:spLocks noChangeArrowheads="1"/>
          </p:cNvSpPr>
          <p:nvPr/>
        </p:nvSpPr>
        <p:spPr bwMode="auto">
          <a:xfrm>
            <a:off x="1098428" y="6098260"/>
            <a:ext cx="7992888" cy="430887"/>
          </a:xfrm>
          <a:prstGeom prst="rect">
            <a:avLst/>
          </a:prstGeom>
          <a:noFill/>
          <a:ln w="9525">
            <a:noFill/>
            <a:round/>
            <a:headEnd/>
            <a:tailEnd/>
          </a:ln>
        </p:spPr>
        <p:txBody>
          <a:bodyPr wrap="square" lIns="0" tIns="0" rIns="0" bIns="0">
            <a:spAutoFit/>
          </a:bodyPr>
          <a:lstStyle/>
          <a:p>
            <a:pPr algn="ctr">
              <a:spcBef>
                <a:spcPts val="0"/>
              </a:spcBef>
              <a:spcAft>
                <a:spcPts val="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RELEVANCE AND MOTIVATION</a:t>
            </a:r>
          </a:p>
        </p:txBody>
      </p:sp>
      <p:sp>
        <p:nvSpPr>
          <p:cNvPr id="27" name="Text Box 13"/>
          <p:cNvSpPr txBox="1">
            <a:spLocks noChangeArrowheads="1"/>
          </p:cNvSpPr>
          <p:nvPr/>
        </p:nvSpPr>
        <p:spPr bwMode="auto">
          <a:xfrm>
            <a:off x="11251556" y="6088968"/>
            <a:ext cx="7099300" cy="430887"/>
          </a:xfrm>
          <a:prstGeom prst="rect">
            <a:avLst/>
          </a:prstGeom>
          <a:noFill/>
          <a:ln w="9525">
            <a:noFill/>
            <a:round/>
            <a:headEnd/>
            <a:tailEnd/>
          </a:ln>
        </p:spPr>
        <p:txBody>
          <a:bodyPr lIns="0" tIns="0" rIns="0" bIns="0">
            <a:spAutoFit/>
          </a:bodyPr>
          <a:ls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5pPr>
            <a:lvl6pPr marL="2286000" algn="l" defTabSz="914400" rtl="0" eaLnBrk="1" latinLnBrk="0" hangingPunct="1">
              <a:defRPr kern="1200">
                <a:solidFill>
                  <a:schemeClr val="bg1"/>
                </a:solidFill>
                <a:latin typeface="Calibri" pitchFamily="34" charset="0"/>
                <a:ea typeface="+mn-ea"/>
                <a:cs typeface="+mn-cs"/>
              </a:defRPr>
            </a:lvl6pPr>
            <a:lvl7pPr marL="2743200" algn="l" defTabSz="914400" rtl="0" eaLnBrk="1" latinLnBrk="0" hangingPunct="1">
              <a:defRPr kern="1200">
                <a:solidFill>
                  <a:schemeClr val="bg1"/>
                </a:solidFill>
                <a:latin typeface="Calibri" pitchFamily="34" charset="0"/>
                <a:ea typeface="+mn-ea"/>
                <a:cs typeface="+mn-cs"/>
              </a:defRPr>
            </a:lvl7pPr>
            <a:lvl8pPr marL="3200400" algn="l" defTabSz="914400" rtl="0" eaLnBrk="1" latinLnBrk="0" hangingPunct="1">
              <a:defRPr kern="1200">
                <a:solidFill>
                  <a:schemeClr val="bg1"/>
                </a:solidFill>
                <a:latin typeface="Calibri" pitchFamily="34" charset="0"/>
                <a:ea typeface="+mn-ea"/>
                <a:cs typeface="+mn-cs"/>
              </a:defRPr>
            </a:lvl8pPr>
            <a:lvl9pPr marL="3657600" algn="l" defTabSz="914400" rtl="0" eaLnBrk="1" latinLnBrk="0" hangingPunct="1">
              <a:defRPr kern="1200">
                <a:solidFill>
                  <a:schemeClr val="bg1"/>
                </a:solidFill>
                <a:latin typeface="Calibri" pitchFamily="34" charset="0"/>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DESCRIPTION OF THE ALGORITHM DETAILS</a:t>
            </a:r>
          </a:p>
        </p:txBody>
      </p:sp>
      <p:cxnSp>
        <p:nvCxnSpPr>
          <p:cNvPr id="35" name="Прямая соединительная линия 34"/>
          <p:cNvCxnSpPr/>
          <p:nvPr/>
        </p:nvCxnSpPr>
        <p:spPr>
          <a:xfrm>
            <a:off x="9883404" y="6857654"/>
            <a:ext cx="269724" cy="34383715"/>
          </a:xfrm>
          <a:prstGeom prst="line">
            <a:avLst/>
          </a:prstGeom>
          <a:ln>
            <a:solidFill>
              <a:srgbClr val="0071BB"/>
            </a:solidFill>
          </a:ln>
        </p:spPr>
        <p:style>
          <a:lnRef idx="1">
            <a:schemeClr val="accent6"/>
          </a:lnRef>
          <a:fillRef idx="0">
            <a:schemeClr val="accent6"/>
          </a:fillRef>
          <a:effectRef idx="0">
            <a:schemeClr val="accent6"/>
          </a:effectRef>
          <a:fontRef idx="minor">
            <a:schemeClr val="tx1"/>
          </a:fontRef>
        </p:style>
      </p:cxnSp>
      <p:cxnSp>
        <p:nvCxnSpPr>
          <p:cNvPr id="37" name="Прямая соединительная линия 36"/>
          <p:cNvCxnSpPr/>
          <p:nvPr/>
        </p:nvCxnSpPr>
        <p:spPr>
          <a:xfrm>
            <a:off x="19856511" y="6857654"/>
            <a:ext cx="180020" cy="34383715"/>
          </a:xfrm>
          <a:prstGeom prst="line">
            <a:avLst/>
          </a:prstGeom>
          <a:ln>
            <a:solidFill>
              <a:srgbClr val="0071BB"/>
            </a:solidFill>
          </a:ln>
        </p:spPr>
        <p:style>
          <a:lnRef idx="1">
            <a:schemeClr val="accent6"/>
          </a:lnRef>
          <a:fillRef idx="0">
            <a:schemeClr val="accent6"/>
          </a:fillRef>
          <a:effectRef idx="0">
            <a:schemeClr val="accent6"/>
          </a:effectRef>
          <a:fontRef idx="minor">
            <a:schemeClr val="tx1"/>
          </a:fontRef>
        </p:style>
      </p:cxnSp>
      <p:cxnSp>
        <p:nvCxnSpPr>
          <p:cNvPr id="42" name="Прямая соединительная линия 41"/>
          <p:cNvCxnSpPr>
            <a:cxnSpLocks/>
          </p:cNvCxnSpPr>
          <p:nvPr/>
        </p:nvCxnSpPr>
        <p:spPr>
          <a:xfrm>
            <a:off x="1" y="17010782"/>
            <a:ext cx="10018265" cy="0"/>
          </a:xfrm>
          <a:prstGeom prst="line">
            <a:avLst/>
          </a:prstGeom>
          <a:ln>
            <a:solidFill>
              <a:srgbClr val="0071BB"/>
            </a:solidFill>
          </a:ln>
        </p:spPr>
        <p:style>
          <a:lnRef idx="1">
            <a:schemeClr val="accent6"/>
          </a:lnRef>
          <a:fillRef idx="0">
            <a:schemeClr val="accent6"/>
          </a:fillRef>
          <a:effectRef idx="0">
            <a:schemeClr val="accent6"/>
          </a:effectRef>
          <a:fontRef idx="minor">
            <a:schemeClr val="tx1"/>
          </a:fontRef>
        </p:style>
      </p:cxnSp>
      <p:cxnSp>
        <p:nvCxnSpPr>
          <p:cNvPr id="43" name="Прямая соединительная линия 42"/>
          <p:cNvCxnSpPr/>
          <p:nvPr/>
        </p:nvCxnSpPr>
        <p:spPr>
          <a:xfrm>
            <a:off x="1" y="29684190"/>
            <a:ext cx="30279975" cy="0"/>
          </a:xfrm>
          <a:prstGeom prst="line">
            <a:avLst/>
          </a:prstGeom>
          <a:ln>
            <a:solidFill>
              <a:srgbClr val="0071BB"/>
            </a:solidFill>
          </a:ln>
        </p:spPr>
        <p:style>
          <a:lnRef idx="1">
            <a:schemeClr val="accent6"/>
          </a:lnRef>
          <a:fillRef idx="0">
            <a:schemeClr val="accent6"/>
          </a:fillRef>
          <a:effectRef idx="0">
            <a:schemeClr val="accent6"/>
          </a:effectRef>
          <a:fontRef idx="minor">
            <a:schemeClr val="tx1"/>
          </a:fontRef>
        </p:style>
      </p:cxnSp>
      <p:sp>
        <p:nvSpPr>
          <p:cNvPr id="11" name="Прямоугольник 10"/>
          <p:cNvSpPr/>
          <p:nvPr/>
        </p:nvSpPr>
        <p:spPr>
          <a:xfrm>
            <a:off x="4410797" y="734980"/>
            <a:ext cx="25130792" cy="1446550"/>
          </a:xfrm>
          <a:prstGeom prst="rect">
            <a:avLst/>
          </a:prstGeom>
        </p:spPr>
        <p:txBody>
          <a:bodyPr wrap="square">
            <a:spAutoFit/>
          </a:bodyPr>
          <a:lstStyle/>
          <a:p>
            <a:r>
              <a:rPr lang="en-US" sz="4400" b="1" dirty="0" err="1">
                <a:solidFill>
                  <a:schemeClr val="bg1"/>
                </a:solidFill>
              </a:rPr>
              <a:t>Surajit</a:t>
            </a:r>
            <a:r>
              <a:rPr lang="en-US" sz="4400" b="1" dirty="0">
                <a:solidFill>
                  <a:schemeClr val="bg1"/>
                </a:solidFill>
              </a:rPr>
              <a:t> Das. (1</a:t>
            </a:r>
            <a:r>
              <a:rPr lang="en-US" sz="4400" b="1" baseline="30000" dirty="0">
                <a:solidFill>
                  <a:schemeClr val="bg1"/>
                </a:solidFill>
              </a:rPr>
              <a:t>st</a:t>
            </a:r>
            <a:r>
              <a:rPr lang="en-US" sz="4400" b="1" dirty="0">
                <a:solidFill>
                  <a:schemeClr val="bg1"/>
                </a:solidFill>
              </a:rPr>
              <a:t> Year Masters)</a:t>
            </a:r>
            <a:br>
              <a:rPr lang="ru-RU" sz="4400" b="1" dirty="0">
                <a:solidFill>
                  <a:schemeClr val="bg1"/>
                </a:solidFill>
              </a:rPr>
            </a:br>
            <a:r>
              <a:rPr lang="en-US" sz="4400" b="1" dirty="0">
                <a:solidFill>
                  <a:schemeClr val="bg1"/>
                </a:solidFill>
              </a:rPr>
              <a:t>E-mail: surajit.das@phystech.edu		 	</a:t>
            </a:r>
            <a:endParaRPr lang="ru-RU" sz="4400" b="1" dirty="0">
              <a:solidFill>
                <a:schemeClr val="bg1"/>
              </a:solidFill>
            </a:endParaRPr>
          </a:p>
        </p:txBody>
      </p:sp>
      <p:sp>
        <p:nvSpPr>
          <p:cNvPr id="12" name="TextBox 11"/>
          <p:cNvSpPr txBox="1"/>
          <p:nvPr/>
        </p:nvSpPr>
        <p:spPr>
          <a:xfrm>
            <a:off x="2013804" y="4104563"/>
            <a:ext cx="26786976" cy="1107996"/>
          </a:xfrm>
          <a:prstGeom prst="rect">
            <a:avLst/>
          </a:prstGeom>
          <a:noFill/>
        </p:spPr>
        <p:txBody>
          <a:bodyPr wrap="square" rtlCol="0">
            <a:spAutoFit/>
          </a:bodyPr>
          <a:lstStyle/>
          <a:p>
            <a:pPr algn="ctr"/>
            <a:r>
              <a:rPr lang="en-US" sz="6600" b="1" dirty="0">
                <a:solidFill>
                  <a:srgbClr val="0071BB"/>
                </a:solidFill>
                <a:latin typeface="PT Sans" panose="020B0503020203020204" pitchFamily="34" charset="-52"/>
              </a:rPr>
              <a:t>Intelligent System for Detecting Skin Cancer</a:t>
            </a:r>
            <a:r>
              <a:rPr lang="ru-RU" sz="6600" dirty="0">
                <a:solidFill>
                  <a:srgbClr val="0071BB"/>
                </a:solidFill>
                <a:latin typeface="PT Sans" panose="020B0503020203020204" pitchFamily="34" charset="-52"/>
              </a:rPr>
              <a:t> </a:t>
            </a:r>
          </a:p>
        </p:txBody>
      </p:sp>
      <p:sp>
        <p:nvSpPr>
          <p:cNvPr id="7" name="Прямоугольник 6">
            <a:extLst>
              <a:ext uri="{FF2B5EF4-FFF2-40B4-BE49-F238E27FC236}">
                <a16:creationId xmlns:a16="http://schemas.microsoft.com/office/drawing/2014/main" id="{4A0ACAD8-D513-4B3A-8619-5FF3072FD2DB}"/>
              </a:ext>
            </a:extLst>
          </p:cNvPr>
          <p:cNvSpPr/>
          <p:nvPr/>
        </p:nvSpPr>
        <p:spPr>
          <a:xfrm>
            <a:off x="14131875" y="690138"/>
            <a:ext cx="16148100" cy="1446550"/>
          </a:xfrm>
          <a:prstGeom prst="rect">
            <a:avLst/>
          </a:prstGeom>
        </p:spPr>
        <p:txBody>
          <a:bodyPr wrap="square">
            <a:spAutoFit/>
          </a:bodyPr>
          <a:lstStyle/>
          <a:p>
            <a:r>
              <a:rPr lang="en-US" sz="4400" b="1" dirty="0">
                <a:solidFill>
                  <a:schemeClr val="bg1"/>
                </a:solidFill>
              </a:rPr>
              <a:t>MIPT, </a:t>
            </a:r>
            <a:r>
              <a:rPr lang="en-US" sz="4400" b="1" dirty="0" err="1">
                <a:solidFill>
                  <a:schemeClr val="bg1"/>
                </a:solidFill>
              </a:rPr>
              <a:t>Dolgoprudny</a:t>
            </a:r>
            <a:r>
              <a:rPr lang="en-US" sz="4400" b="1" dirty="0">
                <a:solidFill>
                  <a:schemeClr val="bg1"/>
                </a:solidFill>
              </a:rPr>
              <a:t>, Russia </a:t>
            </a:r>
          </a:p>
          <a:p>
            <a:r>
              <a:rPr lang="en-US" sz="4400" b="1">
                <a:solidFill>
                  <a:schemeClr val="bg1"/>
                </a:solidFill>
              </a:rPr>
              <a:t>Advanced Combinatorics</a:t>
            </a:r>
            <a:endParaRPr lang="ru-RU" sz="4400" b="1" dirty="0">
              <a:solidFill>
                <a:schemeClr val="bg1"/>
              </a:solidFill>
            </a:endParaRPr>
          </a:p>
        </p:txBody>
      </p:sp>
      <p:sp>
        <p:nvSpPr>
          <p:cNvPr id="18" name="Text Box 14">
            <a:extLst>
              <a:ext uri="{FF2B5EF4-FFF2-40B4-BE49-F238E27FC236}">
                <a16:creationId xmlns:a16="http://schemas.microsoft.com/office/drawing/2014/main" id="{C5F6639D-7B8B-4285-B657-EF8A7521FFAA}"/>
              </a:ext>
            </a:extLst>
          </p:cNvPr>
          <p:cNvSpPr txBox="1">
            <a:spLocks noChangeArrowheads="1"/>
          </p:cNvSpPr>
          <p:nvPr/>
        </p:nvSpPr>
        <p:spPr bwMode="auto">
          <a:xfrm>
            <a:off x="1080073" y="17942346"/>
            <a:ext cx="7992888" cy="430887"/>
          </a:xfrm>
          <a:prstGeom prst="rect">
            <a:avLst/>
          </a:prstGeom>
          <a:noFill/>
          <a:ln w="9525">
            <a:noFill/>
            <a:round/>
            <a:headEnd/>
            <a:tailEnd/>
          </a:ln>
        </p:spPr>
        <p:txBody>
          <a:bodyPr wrap="square" lIns="0" tIns="0" rIns="0" bIns="0">
            <a:spAutoFit/>
          </a:bodyPr>
          <a:lstStyle/>
          <a:p>
            <a:pPr algn="ctr">
              <a:spcBef>
                <a:spcPts val="0"/>
              </a:spcBef>
              <a:spcAft>
                <a:spcPts val="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TASK STATEMENT</a:t>
            </a:r>
          </a:p>
        </p:txBody>
      </p:sp>
      <p:sp>
        <p:nvSpPr>
          <p:cNvPr id="19" name="Text Box 14">
            <a:extLst>
              <a:ext uri="{FF2B5EF4-FFF2-40B4-BE49-F238E27FC236}">
                <a16:creationId xmlns:a16="http://schemas.microsoft.com/office/drawing/2014/main" id="{044507CF-DE62-43F4-B9A7-8F6104646ACF}"/>
              </a:ext>
            </a:extLst>
          </p:cNvPr>
          <p:cNvSpPr txBox="1">
            <a:spLocks noChangeArrowheads="1"/>
          </p:cNvSpPr>
          <p:nvPr/>
        </p:nvSpPr>
        <p:spPr bwMode="auto">
          <a:xfrm>
            <a:off x="1098428" y="30188246"/>
            <a:ext cx="7992888" cy="430887"/>
          </a:xfrm>
          <a:prstGeom prst="rect">
            <a:avLst/>
          </a:prstGeom>
          <a:noFill/>
          <a:ln w="9525">
            <a:noFill/>
            <a:round/>
            <a:headEnd/>
            <a:tailEnd/>
          </a:ln>
        </p:spPr>
        <p:txBody>
          <a:bodyPr wrap="square" lIns="0" tIns="0" rIns="0" bIns="0">
            <a:spAutoFit/>
          </a:bodyPr>
          <a:lstStyle/>
          <a:p>
            <a:pPr algn="ctr">
              <a:spcBef>
                <a:spcPts val="0"/>
              </a:spcBef>
              <a:spcAft>
                <a:spcPts val="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PROPOSED METHOD/ALHORITHM</a:t>
            </a:r>
          </a:p>
        </p:txBody>
      </p:sp>
      <p:sp>
        <p:nvSpPr>
          <p:cNvPr id="21" name="Text Box 13">
            <a:extLst>
              <a:ext uri="{FF2B5EF4-FFF2-40B4-BE49-F238E27FC236}">
                <a16:creationId xmlns:a16="http://schemas.microsoft.com/office/drawing/2014/main" id="{19CDC706-7BC7-4293-B608-C3B953F6D90D}"/>
              </a:ext>
            </a:extLst>
          </p:cNvPr>
          <p:cNvSpPr txBox="1">
            <a:spLocks noChangeArrowheads="1"/>
          </p:cNvSpPr>
          <p:nvPr/>
        </p:nvSpPr>
        <p:spPr bwMode="auto">
          <a:xfrm>
            <a:off x="11251556" y="30188246"/>
            <a:ext cx="7099300" cy="430887"/>
          </a:xfrm>
          <a:prstGeom prst="rect">
            <a:avLst/>
          </a:prstGeom>
          <a:noFill/>
          <a:ln w="9525">
            <a:noFill/>
            <a:round/>
            <a:headEnd/>
            <a:tailEnd/>
          </a:ln>
        </p:spPr>
        <p:txBody>
          <a:bodyPr lIns="0" tIns="0" rIns="0" bIns="0">
            <a:spAutoFit/>
          </a:bodyPr>
          <a:ls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5pPr>
            <a:lvl6pPr marL="2286000" algn="l" defTabSz="914400" rtl="0" eaLnBrk="1" latinLnBrk="0" hangingPunct="1">
              <a:defRPr kern="1200">
                <a:solidFill>
                  <a:schemeClr val="bg1"/>
                </a:solidFill>
                <a:latin typeface="Calibri" pitchFamily="34" charset="0"/>
                <a:ea typeface="+mn-ea"/>
                <a:cs typeface="+mn-cs"/>
              </a:defRPr>
            </a:lvl6pPr>
            <a:lvl7pPr marL="2743200" algn="l" defTabSz="914400" rtl="0" eaLnBrk="1" latinLnBrk="0" hangingPunct="1">
              <a:defRPr kern="1200">
                <a:solidFill>
                  <a:schemeClr val="bg1"/>
                </a:solidFill>
                <a:latin typeface="Calibri" pitchFamily="34" charset="0"/>
                <a:ea typeface="+mn-ea"/>
                <a:cs typeface="+mn-cs"/>
              </a:defRPr>
            </a:lvl7pPr>
            <a:lvl8pPr marL="3200400" algn="l" defTabSz="914400" rtl="0" eaLnBrk="1" latinLnBrk="0" hangingPunct="1">
              <a:defRPr kern="1200">
                <a:solidFill>
                  <a:schemeClr val="bg1"/>
                </a:solidFill>
                <a:latin typeface="Calibri" pitchFamily="34" charset="0"/>
                <a:ea typeface="+mn-ea"/>
                <a:cs typeface="+mn-cs"/>
              </a:defRPr>
            </a:lvl8pPr>
            <a:lvl9pPr marL="3657600" algn="l" defTabSz="914400" rtl="0" eaLnBrk="1" latinLnBrk="0" hangingPunct="1">
              <a:defRPr kern="1200">
                <a:solidFill>
                  <a:schemeClr val="bg1"/>
                </a:solidFill>
                <a:latin typeface="Calibri" pitchFamily="34" charset="0"/>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EXPERIMENTAL RESULTS</a:t>
            </a:r>
          </a:p>
        </p:txBody>
      </p:sp>
      <p:sp>
        <p:nvSpPr>
          <p:cNvPr id="22" name="Text Box 13">
            <a:extLst>
              <a:ext uri="{FF2B5EF4-FFF2-40B4-BE49-F238E27FC236}">
                <a16:creationId xmlns:a16="http://schemas.microsoft.com/office/drawing/2014/main" id="{F4D47052-CA63-4C71-8A6C-C0DD3577F337}"/>
              </a:ext>
            </a:extLst>
          </p:cNvPr>
          <p:cNvSpPr txBox="1">
            <a:spLocks noChangeArrowheads="1"/>
          </p:cNvSpPr>
          <p:nvPr/>
        </p:nvSpPr>
        <p:spPr bwMode="auto">
          <a:xfrm>
            <a:off x="21875341" y="6066558"/>
            <a:ext cx="7099300" cy="430887"/>
          </a:xfrm>
          <a:prstGeom prst="rect">
            <a:avLst/>
          </a:prstGeom>
          <a:noFill/>
          <a:ln w="9525">
            <a:noFill/>
            <a:round/>
            <a:headEnd/>
            <a:tailEnd/>
          </a:ln>
        </p:spPr>
        <p:txBody>
          <a:bodyPr lIns="0" tIns="0" rIns="0" bIns="0">
            <a:spAutoFit/>
          </a:bodyPr>
          <a:ls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5pPr>
            <a:lvl6pPr marL="2286000" algn="l" defTabSz="914400" rtl="0" eaLnBrk="1" latinLnBrk="0" hangingPunct="1">
              <a:defRPr kern="1200">
                <a:solidFill>
                  <a:schemeClr val="bg1"/>
                </a:solidFill>
                <a:latin typeface="Calibri" pitchFamily="34" charset="0"/>
                <a:ea typeface="+mn-ea"/>
                <a:cs typeface="+mn-cs"/>
              </a:defRPr>
            </a:lvl6pPr>
            <a:lvl7pPr marL="2743200" algn="l" defTabSz="914400" rtl="0" eaLnBrk="1" latinLnBrk="0" hangingPunct="1">
              <a:defRPr kern="1200">
                <a:solidFill>
                  <a:schemeClr val="bg1"/>
                </a:solidFill>
                <a:latin typeface="Calibri" pitchFamily="34" charset="0"/>
                <a:ea typeface="+mn-ea"/>
                <a:cs typeface="+mn-cs"/>
              </a:defRPr>
            </a:lvl7pPr>
            <a:lvl8pPr marL="3200400" algn="l" defTabSz="914400" rtl="0" eaLnBrk="1" latinLnBrk="0" hangingPunct="1">
              <a:defRPr kern="1200">
                <a:solidFill>
                  <a:schemeClr val="bg1"/>
                </a:solidFill>
                <a:latin typeface="Calibri" pitchFamily="34" charset="0"/>
                <a:ea typeface="+mn-ea"/>
                <a:cs typeface="+mn-cs"/>
              </a:defRPr>
            </a:lvl8pPr>
            <a:lvl9pPr marL="3657600" algn="l" defTabSz="914400" rtl="0" eaLnBrk="1" latinLnBrk="0" hangingPunct="1">
              <a:defRPr kern="1200">
                <a:solidFill>
                  <a:schemeClr val="bg1"/>
                </a:solidFill>
                <a:latin typeface="Calibri" pitchFamily="34" charset="0"/>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EXPERIMENTAL RESULTS</a:t>
            </a:r>
          </a:p>
        </p:txBody>
      </p:sp>
      <p:sp>
        <p:nvSpPr>
          <p:cNvPr id="23" name="Text Box 13">
            <a:extLst>
              <a:ext uri="{FF2B5EF4-FFF2-40B4-BE49-F238E27FC236}">
                <a16:creationId xmlns:a16="http://schemas.microsoft.com/office/drawing/2014/main" id="{DACF60A4-9ED2-4602-A1D7-3A0F10FDE50D}"/>
              </a:ext>
            </a:extLst>
          </p:cNvPr>
          <p:cNvSpPr txBox="1">
            <a:spLocks noChangeArrowheads="1"/>
          </p:cNvSpPr>
          <p:nvPr/>
        </p:nvSpPr>
        <p:spPr bwMode="auto">
          <a:xfrm>
            <a:off x="21591858" y="17942346"/>
            <a:ext cx="7099300" cy="430887"/>
          </a:xfrm>
          <a:prstGeom prst="rect">
            <a:avLst/>
          </a:prstGeom>
          <a:noFill/>
          <a:ln w="9525">
            <a:noFill/>
            <a:round/>
            <a:headEnd/>
            <a:tailEnd/>
          </a:ln>
        </p:spPr>
        <p:txBody>
          <a:bodyPr lIns="0" tIns="0" rIns="0" bIns="0">
            <a:spAutoFit/>
          </a:bodyPr>
          <a:ls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5pPr>
            <a:lvl6pPr marL="2286000" algn="l" defTabSz="914400" rtl="0" eaLnBrk="1" latinLnBrk="0" hangingPunct="1">
              <a:defRPr kern="1200">
                <a:solidFill>
                  <a:schemeClr val="bg1"/>
                </a:solidFill>
                <a:latin typeface="Calibri" pitchFamily="34" charset="0"/>
                <a:ea typeface="+mn-ea"/>
                <a:cs typeface="+mn-cs"/>
              </a:defRPr>
            </a:lvl6pPr>
            <a:lvl7pPr marL="2743200" algn="l" defTabSz="914400" rtl="0" eaLnBrk="1" latinLnBrk="0" hangingPunct="1">
              <a:defRPr kern="1200">
                <a:solidFill>
                  <a:schemeClr val="bg1"/>
                </a:solidFill>
                <a:latin typeface="Calibri" pitchFamily="34" charset="0"/>
                <a:ea typeface="+mn-ea"/>
                <a:cs typeface="+mn-cs"/>
              </a:defRPr>
            </a:lvl7pPr>
            <a:lvl8pPr marL="3200400" algn="l" defTabSz="914400" rtl="0" eaLnBrk="1" latinLnBrk="0" hangingPunct="1">
              <a:defRPr kern="1200">
                <a:solidFill>
                  <a:schemeClr val="bg1"/>
                </a:solidFill>
                <a:latin typeface="Calibri" pitchFamily="34" charset="0"/>
                <a:ea typeface="+mn-ea"/>
                <a:cs typeface="+mn-cs"/>
              </a:defRPr>
            </a:lvl8pPr>
            <a:lvl9pPr marL="3657600" algn="l" defTabSz="914400" rtl="0" eaLnBrk="1" latinLnBrk="0" hangingPunct="1">
              <a:defRPr kern="1200">
                <a:solidFill>
                  <a:schemeClr val="bg1"/>
                </a:solidFill>
                <a:latin typeface="Calibri" pitchFamily="34" charset="0"/>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CONCLUSIONS AND DEVELOPMENT PROSPECTS</a:t>
            </a:r>
          </a:p>
        </p:txBody>
      </p:sp>
      <p:sp>
        <p:nvSpPr>
          <p:cNvPr id="25" name="Text Box 13">
            <a:extLst>
              <a:ext uri="{FF2B5EF4-FFF2-40B4-BE49-F238E27FC236}">
                <a16:creationId xmlns:a16="http://schemas.microsoft.com/office/drawing/2014/main" id="{28435219-C6D1-4E56-AA4E-274EA1741EC8}"/>
              </a:ext>
            </a:extLst>
          </p:cNvPr>
          <p:cNvSpPr txBox="1">
            <a:spLocks noChangeArrowheads="1"/>
          </p:cNvSpPr>
          <p:nvPr/>
        </p:nvSpPr>
        <p:spPr bwMode="auto">
          <a:xfrm>
            <a:off x="21531347" y="30188964"/>
            <a:ext cx="7099300" cy="430887"/>
          </a:xfrm>
          <a:prstGeom prst="rect">
            <a:avLst/>
          </a:prstGeom>
          <a:noFill/>
          <a:ln w="9525">
            <a:noFill/>
            <a:round/>
            <a:headEnd/>
            <a:tailEnd/>
          </a:ln>
        </p:spPr>
        <p:txBody>
          <a:bodyPr lIns="0" tIns="0" rIns="0" bIns="0">
            <a:spAutoFit/>
          </a:bodyPr>
          <a:ls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Calibri" pitchFamily="34" charset="0"/>
                <a:ea typeface="+mn-ea"/>
                <a:cs typeface="+mn-cs"/>
              </a:defRPr>
            </a:lvl5pPr>
            <a:lvl6pPr marL="2286000" algn="l" defTabSz="914400" rtl="0" eaLnBrk="1" latinLnBrk="0" hangingPunct="1">
              <a:defRPr kern="1200">
                <a:solidFill>
                  <a:schemeClr val="bg1"/>
                </a:solidFill>
                <a:latin typeface="Calibri" pitchFamily="34" charset="0"/>
                <a:ea typeface="+mn-ea"/>
                <a:cs typeface="+mn-cs"/>
              </a:defRPr>
            </a:lvl6pPr>
            <a:lvl7pPr marL="2743200" algn="l" defTabSz="914400" rtl="0" eaLnBrk="1" latinLnBrk="0" hangingPunct="1">
              <a:defRPr kern="1200">
                <a:solidFill>
                  <a:schemeClr val="bg1"/>
                </a:solidFill>
                <a:latin typeface="Calibri" pitchFamily="34" charset="0"/>
                <a:ea typeface="+mn-ea"/>
                <a:cs typeface="+mn-cs"/>
              </a:defRPr>
            </a:lvl7pPr>
            <a:lvl8pPr marL="3200400" algn="l" defTabSz="914400" rtl="0" eaLnBrk="1" latinLnBrk="0" hangingPunct="1">
              <a:defRPr kern="1200">
                <a:solidFill>
                  <a:schemeClr val="bg1"/>
                </a:solidFill>
                <a:latin typeface="Calibri" pitchFamily="34" charset="0"/>
                <a:ea typeface="+mn-ea"/>
                <a:cs typeface="+mn-cs"/>
              </a:defRPr>
            </a:lvl8pPr>
            <a:lvl9pPr marL="3657600" algn="l" defTabSz="914400" rtl="0" eaLnBrk="1" latinLnBrk="0" hangingPunct="1">
              <a:defRPr kern="1200">
                <a:solidFill>
                  <a:schemeClr val="bg1"/>
                </a:solidFill>
                <a:latin typeface="Calibri" pitchFamily="34" charset="0"/>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dirty="0">
                <a:solidFill>
                  <a:srgbClr val="0071BB"/>
                </a:solidFill>
                <a:latin typeface="PT Sans" panose="020B0503020203020204" pitchFamily="34" charset="-52"/>
                <a:cs typeface="Arial" pitchFamily="34" charset="0"/>
              </a:rPr>
              <a:t>REFERENCES</a:t>
            </a:r>
          </a:p>
        </p:txBody>
      </p:sp>
      <p:sp>
        <p:nvSpPr>
          <p:cNvPr id="2" name="Rectangle 1">
            <a:extLst>
              <a:ext uri="{FF2B5EF4-FFF2-40B4-BE49-F238E27FC236}">
                <a16:creationId xmlns:a16="http://schemas.microsoft.com/office/drawing/2014/main" id="{403D0745-53DD-4B6E-63FE-FA7873FA4F64}"/>
              </a:ext>
            </a:extLst>
          </p:cNvPr>
          <p:cNvSpPr/>
          <p:nvPr/>
        </p:nvSpPr>
        <p:spPr>
          <a:xfrm>
            <a:off x="576063" y="6857654"/>
            <a:ext cx="9091316" cy="969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Melanoma is a type of cancer that can be deadly if not detected early. It accounts for 75% of skin cancer deaths.  </a:t>
            </a:r>
          </a:p>
          <a:p>
            <a:pPr algn="just"/>
            <a:endPar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gn="just"/>
            <a:endPar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marL="571500" indent="-571500" algn="just">
              <a:buFont typeface="Arial" panose="020B0604020202020204" pitchFamily="34" charset="0"/>
              <a:buChar char="•"/>
            </a:pPr>
            <a:endParaRPr lang="en-US" sz="36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gn="just"/>
            <a:endPar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gn="ctr"/>
            <a:r>
              <a:rPr lang="en-US" sz="3600" b="1" dirty="0">
                <a:solidFill>
                  <a:srgbClr val="0071BB"/>
                </a:solidFill>
                <a:latin typeface="PT Sans" panose="020B0503020203020204" pitchFamily="34" charset="0"/>
                <a:ea typeface="Calibri" panose="020F0502020204030204" pitchFamily="34" charset="0"/>
                <a:cs typeface="Arial" panose="020B0604020202020204" pitchFamily="34" charset="0"/>
              </a:rPr>
              <a:t>Fig: melanoma</a:t>
            </a:r>
          </a:p>
          <a:p>
            <a:pPr marL="571500" indent="-571500" algn="just">
              <a:buFont typeface="Arial" panose="020B0604020202020204" pitchFamily="34" charset="0"/>
              <a:buChar char="•"/>
            </a:pPr>
            <a:r>
              <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An intelligent diagnostic system for detecting Melanoma significantly can impact the life of remote villagers in poor countries who are suffering from lack of dermatologists. </a:t>
            </a:r>
          </a:p>
          <a:p>
            <a:pPr algn="just"/>
            <a:endParaRPr lang="en-US" sz="12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marL="571500" indent="-571500" algn="just">
              <a:buFont typeface="Arial" panose="020B0604020202020204" pitchFamily="34" charset="0"/>
              <a:buChar char="•"/>
            </a:pPr>
            <a:r>
              <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Besides this it can potentially minimize the manual effort in diagnosis</a:t>
            </a:r>
            <a:r>
              <a:rPr lang="en-US" sz="3600" b="1" dirty="0">
                <a:solidFill>
                  <a:srgbClr val="0071BB"/>
                </a:solidFill>
                <a:latin typeface="PT Sans" panose="020B0503020203020204" pitchFamily="34" charset="0"/>
                <a:ea typeface="Calibri" panose="020F0502020204030204" pitchFamily="34" charset="0"/>
                <a:cs typeface="Arial" panose="020B0604020202020204" pitchFamily="34" charset="0"/>
              </a:rPr>
              <a:t> and </a:t>
            </a:r>
            <a:r>
              <a:rPr lang="en-US" sz="3600" b="1" dirty="0">
                <a:solidFill>
                  <a:srgbClr val="0071BB"/>
                </a:solidFill>
                <a:latin typeface="PT Sans" panose="020B0503020203020204" pitchFamily="34" charset="0"/>
                <a:cs typeface="Arial" panose="020B0604020202020204" pitchFamily="34" charset="0"/>
              </a:rPr>
              <a:t>It can issue the alert to the busy dermatologists about the presence of melanoma.</a:t>
            </a:r>
          </a:p>
        </p:txBody>
      </p:sp>
      <p:sp>
        <p:nvSpPr>
          <p:cNvPr id="3" name="Rectangle 2">
            <a:extLst>
              <a:ext uri="{FF2B5EF4-FFF2-40B4-BE49-F238E27FC236}">
                <a16:creationId xmlns:a16="http://schemas.microsoft.com/office/drawing/2014/main" id="{5E977FCC-A1FD-C648-337F-8FEB7D5F1124}"/>
              </a:ext>
            </a:extLst>
          </p:cNvPr>
          <p:cNvSpPr/>
          <p:nvPr/>
        </p:nvSpPr>
        <p:spPr>
          <a:xfrm>
            <a:off x="648071" y="18877288"/>
            <a:ext cx="9091316" cy="969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CNN (Convolutional Neural Network) driven model for detection of melanoma accurately is a multiclass classification model using a custom convolutional neural network in </a:t>
            </a:r>
            <a:r>
              <a:rPr lang="en-US" sz="36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tensorflow</a:t>
            </a:r>
            <a:r>
              <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It is built up based on</a:t>
            </a:r>
            <a:r>
              <a:rPr lang="en-US" sz="3600" b="1" dirty="0">
                <a:solidFill>
                  <a:srgbClr val="0071BB"/>
                </a:solidFill>
                <a:latin typeface="PT Sans" panose="020B0503020203020204" pitchFamily="34" charset="0"/>
                <a:ea typeface="Calibri" panose="020F0502020204030204" pitchFamily="34" charset="0"/>
                <a:cs typeface="Arial" panose="020B0604020202020204" pitchFamily="34" charset="0"/>
              </a:rPr>
              <a:t> the dataset taken from International Skin Imaging Collaboration (ISIC).</a:t>
            </a:r>
          </a:p>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All images were sorted according to the classification taken with ISIC, and all subsets were divided into the same number of images, with the exception of melanomas and moles, whose images are slightly dominant.</a:t>
            </a:r>
          </a:p>
        </p:txBody>
      </p:sp>
      <p:sp>
        <p:nvSpPr>
          <p:cNvPr id="6" name="Rectangle 5">
            <a:extLst>
              <a:ext uri="{FF2B5EF4-FFF2-40B4-BE49-F238E27FC236}">
                <a16:creationId xmlns:a16="http://schemas.microsoft.com/office/drawing/2014/main" id="{80FD515B-3006-AFD0-738D-806F3ECEFA8C}"/>
              </a:ext>
            </a:extLst>
          </p:cNvPr>
          <p:cNvSpPr/>
          <p:nvPr/>
        </p:nvSpPr>
        <p:spPr>
          <a:xfrm>
            <a:off x="666379" y="31153162"/>
            <a:ext cx="9091316" cy="969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4298D20C-4548-F531-6DC0-16376CA4E84A}"/>
              </a:ext>
            </a:extLst>
          </p:cNvPr>
          <p:cNvSpPr/>
          <p:nvPr/>
        </p:nvSpPr>
        <p:spPr>
          <a:xfrm>
            <a:off x="10315451" y="6858645"/>
            <a:ext cx="9091316" cy="22584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Data Reading/Data Understanding </a:t>
            </a:r>
            <a:r>
              <a:rPr lang="en-US" sz="2400" b="1" kern="1200" dirty="0">
                <a:solidFill>
                  <a:srgbClr val="0071BB"/>
                </a:solidFill>
                <a:effectLst/>
                <a:latin typeface="Arial" panose="020B0604020202020204" pitchFamily="34" charset="0"/>
                <a:ea typeface="Calibri" panose="020F0502020204030204" pitchFamily="34" charset="0"/>
                <a:cs typeface="Times New Roman" panose="02020603050405020304" pitchFamily="18" charset="0"/>
              </a:rPr>
              <a:t>→</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Defining the path for train and test images. The data set contains the following diseases:</a:t>
            </a:r>
          </a:p>
          <a:p>
            <a:pPr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a:t>
            </a:r>
            <a:r>
              <a:rPr lang="en-US" sz="24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i</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Actinic keratosis, (ii) Basal cell carcinoma, (iii) Dermatofibroma,</a:t>
            </a:r>
          </a:p>
          <a:p>
            <a:pPr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(iv) Melanoma, (v) Nevus, (vi) Pigmented benign keratosis, (vii) Seborrheic keratosis, (viii) Squamous cell carcinoma, (ix) Vascular lesion</a:t>
            </a: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Dataset Creation</a:t>
            </a:r>
            <a:r>
              <a:rPr lang="en-US" sz="2400" b="1" kern="1200" dirty="0">
                <a:solidFill>
                  <a:srgbClr val="0071BB"/>
                </a:solidFill>
                <a:effectLst/>
                <a:latin typeface="Arial" panose="020B0604020202020204" pitchFamily="34" charset="0"/>
                <a:ea typeface="Calibri" panose="020F0502020204030204" pitchFamily="34" charset="0"/>
                <a:cs typeface="Times New Roman" panose="02020603050405020304" pitchFamily="18" charset="0"/>
              </a:rPr>
              <a:t>→</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Create train &amp; validation dataset from the train directory with a batch size of 32. Also, make sure you resize your images to 180*180.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Dataset </a:t>
            </a:r>
            <a:r>
              <a:rPr lang="en-US" sz="2400" b="1" kern="1200" dirty="0" err="1">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visualisation</a:t>
            </a: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 </a:t>
            </a:r>
            <a:r>
              <a:rPr lang="en-US" sz="2400" b="1" kern="1200" dirty="0">
                <a:solidFill>
                  <a:srgbClr val="0071BB"/>
                </a:solidFill>
                <a:effectLst/>
                <a:latin typeface="Arial" panose="020B0604020202020204" pitchFamily="34" charset="0"/>
                <a:ea typeface="Calibri" panose="020F0502020204030204" pitchFamily="34" charset="0"/>
                <a:cs typeface="Times New Roman" panose="02020603050405020304" pitchFamily="18" charset="0"/>
              </a:rPr>
              <a:t>→</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Create a code to visualize one instance of all the nine classes present in the dataset.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Model Building &amp; training</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Create a CNN model, which can accurately detect 9 classes present in the dataset. While building the model rescale images to normalize pixel values between (0,1).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Choose an appropriate optimizer and loss function for model training.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Train the model for ~20 epochs.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80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Write your findings after the model fit, see if there is evidence of model overfit or underfit</a:t>
            </a:r>
          </a:p>
          <a:p>
            <a:pPr marL="342900" marR="0" lvl="0" indent="-342900" eaLnBrk="0" fontAlgn="base" hangingPunct="0">
              <a:lnSpc>
                <a:spcPct val="107000"/>
              </a:lnSpc>
              <a:spcBef>
                <a:spcPts val="0"/>
              </a:spcBef>
              <a:spcAft>
                <a:spcPts val="80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2400" b="1" dirty="0">
              <a:solidFill>
                <a:srgbClr val="0071BB"/>
              </a:solidFill>
              <a:latin typeface="PT Sans" panose="020B0503020203020204" pitchFamily="34" charset="0"/>
              <a:ea typeface="Calibri" panose="020F0502020204030204" pitchFamily="34" charset="0"/>
              <a:cs typeface="Arial" panose="020B0604020202020204" pitchFamily="34"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Data augmentation</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Choose an appropriate data augmentation strategy to resolve underfitting/overfitting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Model Building &amp; training on the augmented data</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Create a CNN model, which can accurately detect 9 classes present in the dataset. While building the model rescale images to normalize pixel values between (0,1).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Choose an appropriate </a:t>
            </a:r>
            <a:r>
              <a:rPr lang="en-US" sz="24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optimiser</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and loss function for model training.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80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Train the model for ~20 epochs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Class distribution</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Examine the current class distribution in the training dataset to find the lowest distribution class &amp; highest distribution of class.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Handling class imbalances</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Rectify class imbalances present in the training dataset with </a:t>
            </a:r>
            <a:r>
              <a:rPr lang="en-US" sz="24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Augmentor</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library.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highlight>
                  <a:srgbClr val="FFFF00"/>
                </a:highlight>
                <a:latin typeface="PT Sans" panose="020B0503020203020204" pitchFamily="34" charset="0"/>
                <a:ea typeface="Calibri" panose="020F0502020204030204" pitchFamily="34" charset="0"/>
                <a:cs typeface="Arial" panose="020B0604020202020204" pitchFamily="34" charset="0"/>
              </a:rPr>
              <a:t>Model Building &amp; training on the rectified class imbalance data</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Create a CNN model, which can accurately detect 9 classes present in the dataset. While building the model rescale images to normalize pixel values between (0,1).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Choose an appropriate </a:t>
            </a:r>
            <a:r>
              <a:rPr lang="en-US" sz="24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optimiser</a:t>
            </a: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and loss function for model training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eaLnBrk="0" fontAlgn="base" hangingPunct="0">
              <a:lnSpc>
                <a:spcPct val="107000"/>
              </a:lnSpc>
              <a:spcBef>
                <a:spcPts val="0"/>
              </a:spcBef>
              <a:spcAft>
                <a:spcPts val="800"/>
              </a:spcAft>
              <a:buFont typeface="+mj-lt"/>
              <a:buAutoNum type="arabicPeriod"/>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Train the model for ~30 epochs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4800" dirty="0"/>
          </a:p>
        </p:txBody>
      </p:sp>
      <p:cxnSp>
        <p:nvCxnSpPr>
          <p:cNvPr id="13" name="Прямая соединительная линия 41">
            <a:extLst>
              <a:ext uri="{FF2B5EF4-FFF2-40B4-BE49-F238E27FC236}">
                <a16:creationId xmlns:a16="http://schemas.microsoft.com/office/drawing/2014/main" id="{E7E9C27E-78C6-587B-62E5-13E1A2E682C2}"/>
              </a:ext>
            </a:extLst>
          </p:cNvPr>
          <p:cNvCxnSpPr>
            <a:cxnSpLocks/>
          </p:cNvCxnSpPr>
          <p:nvPr/>
        </p:nvCxnSpPr>
        <p:spPr>
          <a:xfrm>
            <a:off x="19856511" y="17010782"/>
            <a:ext cx="9694229" cy="992"/>
          </a:xfrm>
          <a:prstGeom prst="line">
            <a:avLst/>
          </a:prstGeom>
          <a:ln>
            <a:solidFill>
              <a:srgbClr val="0071BB"/>
            </a:solidFill>
          </a:ln>
        </p:spPr>
        <p:style>
          <a:lnRef idx="1">
            <a:schemeClr val="accent6"/>
          </a:lnRef>
          <a:fillRef idx="0">
            <a:schemeClr val="accent6"/>
          </a:fillRef>
          <a:effectRef idx="0">
            <a:schemeClr val="accent6"/>
          </a:effectRef>
          <a:fontRef idx="minor">
            <a:schemeClr val="tx1"/>
          </a:fontRef>
        </p:style>
      </p:cxnSp>
      <p:sp>
        <p:nvSpPr>
          <p:cNvPr id="14" name="Flowchart: Magnetic Disk 13">
            <a:extLst>
              <a:ext uri="{FF2B5EF4-FFF2-40B4-BE49-F238E27FC236}">
                <a16:creationId xmlns:a16="http://schemas.microsoft.com/office/drawing/2014/main" id="{BF603713-7247-14EB-6CE1-372136032E17}"/>
              </a:ext>
            </a:extLst>
          </p:cNvPr>
          <p:cNvSpPr/>
          <p:nvPr/>
        </p:nvSpPr>
        <p:spPr>
          <a:xfrm>
            <a:off x="5922963" y="31557390"/>
            <a:ext cx="3240360" cy="12026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Collection </a:t>
            </a:r>
          </a:p>
        </p:txBody>
      </p:sp>
      <p:cxnSp>
        <p:nvCxnSpPr>
          <p:cNvPr id="28" name="Straight Arrow Connector 27">
            <a:extLst>
              <a:ext uri="{FF2B5EF4-FFF2-40B4-BE49-F238E27FC236}">
                <a16:creationId xmlns:a16="http://schemas.microsoft.com/office/drawing/2014/main" id="{A82F760A-A760-4DC9-1D00-94D9BFE4DC59}"/>
              </a:ext>
            </a:extLst>
          </p:cNvPr>
          <p:cNvCxnSpPr/>
          <p:nvPr/>
        </p:nvCxnSpPr>
        <p:spPr>
          <a:xfrm>
            <a:off x="7579147" y="32781526"/>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B0E1E48-AFDE-D101-25AB-92A7821BEFA9}"/>
              </a:ext>
            </a:extLst>
          </p:cNvPr>
          <p:cNvSpPr/>
          <p:nvPr/>
        </p:nvSpPr>
        <p:spPr>
          <a:xfrm>
            <a:off x="2421728" y="33069558"/>
            <a:ext cx="556231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Train Test Data Preparation</a:t>
            </a:r>
          </a:p>
        </p:txBody>
      </p:sp>
      <p:sp>
        <p:nvSpPr>
          <p:cNvPr id="34" name="Rectangle: Rounded Corners 33">
            <a:extLst>
              <a:ext uri="{FF2B5EF4-FFF2-40B4-BE49-F238E27FC236}">
                <a16:creationId xmlns:a16="http://schemas.microsoft.com/office/drawing/2014/main" id="{EB55846A-E16D-2D8D-05BE-C58829839503}"/>
              </a:ext>
            </a:extLst>
          </p:cNvPr>
          <p:cNvSpPr/>
          <p:nvPr/>
        </p:nvSpPr>
        <p:spPr>
          <a:xfrm>
            <a:off x="2898630" y="33933654"/>
            <a:ext cx="4680517"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Dataset Visualization </a:t>
            </a:r>
          </a:p>
        </p:txBody>
      </p:sp>
      <p:cxnSp>
        <p:nvCxnSpPr>
          <p:cNvPr id="36" name="Straight Arrow Connector 35">
            <a:extLst>
              <a:ext uri="{FF2B5EF4-FFF2-40B4-BE49-F238E27FC236}">
                <a16:creationId xmlns:a16="http://schemas.microsoft.com/office/drawing/2014/main" id="{DEB44F06-649D-541B-5AA1-B2B2A3B3007F}"/>
              </a:ext>
            </a:extLst>
          </p:cNvPr>
          <p:cNvCxnSpPr/>
          <p:nvPr/>
        </p:nvCxnSpPr>
        <p:spPr>
          <a:xfrm>
            <a:off x="5202883" y="3364562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56193881-8BDA-B2B8-542A-B7E3BB95D7B5}"/>
              </a:ext>
            </a:extLst>
          </p:cNvPr>
          <p:cNvSpPr/>
          <p:nvPr/>
        </p:nvSpPr>
        <p:spPr>
          <a:xfrm>
            <a:off x="1242443" y="34869758"/>
            <a:ext cx="783051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Model Building on Imbalanced Dataset </a:t>
            </a:r>
          </a:p>
        </p:txBody>
      </p:sp>
      <p:sp>
        <p:nvSpPr>
          <p:cNvPr id="39" name="Rectangle: Rounded Corners 38">
            <a:extLst>
              <a:ext uri="{FF2B5EF4-FFF2-40B4-BE49-F238E27FC236}">
                <a16:creationId xmlns:a16="http://schemas.microsoft.com/office/drawing/2014/main" id="{FBD8E017-3DE4-6D91-2F1C-1B1E55829EB0}"/>
              </a:ext>
            </a:extLst>
          </p:cNvPr>
          <p:cNvSpPr/>
          <p:nvPr/>
        </p:nvSpPr>
        <p:spPr>
          <a:xfrm>
            <a:off x="2898627" y="35805862"/>
            <a:ext cx="4680517"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Data Augmentation </a:t>
            </a:r>
          </a:p>
        </p:txBody>
      </p:sp>
      <p:sp>
        <p:nvSpPr>
          <p:cNvPr id="40" name="Rectangle: Rounded Corners 39">
            <a:extLst>
              <a:ext uri="{FF2B5EF4-FFF2-40B4-BE49-F238E27FC236}">
                <a16:creationId xmlns:a16="http://schemas.microsoft.com/office/drawing/2014/main" id="{162A01D7-A361-D9A6-A6D4-207BA400BED3}"/>
              </a:ext>
            </a:extLst>
          </p:cNvPr>
          <p:cNvSpPr/>
          <p:nvPr/>
        </p:nvSpPr>
        <p:spPr>
          <a:xfrm>
            <a:off x="1242443" y="36741966"/>
            <a:ext cx="783051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Model Building on Augmented Dataset </a:t>
            </a:r>
          </a:p>
        </p:txBody>
      </p:sp>
      <p:sp>
        <p:nvSpPr>
          <p:cNvPr id="41" name="Rectangle: Rounded Corners 40">
            <a:extLst>
              <a:ext uri="{FF2B5EF4-FFF2-40B4-BE49-F238E27FC236}">
                <a16:creationId xmlns:a16="http://schemas.microsoft.com/office/drawing/2014/main" id="{662EA611-24A4-2B66-2CD4-EF8CE21DC51B}"/>
              </a:ext>
            </a:extLst>
          </p:cNvPr>
          <p:cNvSpPr/>
          <p:nvPr/>
        </p:nvSpPr>
        <p:spPr>
          <a:xfrm>
            <a:off x="2449226" y="37678070"/>
            <a:ext cx="5489961"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Inspecting Class Distribution </a:t>
            </a:r>
          </a:p>
        </p:txBody>
      </p:sp>
      <p:sp>
        <p:nvSpPr>
          <p:cNvPr id="44" name="Rectangle: Rounded Corners 43">
            <a:extLst>
              <a:ext uri="{FF2B5EF4-FFF2-40B4-BE49-F238E27FC236}">
                <a16:creationId xmlns:a16="http://schemas.microsoft.com/office/drawing/2014/main" id="{07CA5BCD-9F88-CA42-BDAC-14C573FEC39E}"/>
              </a:ext>
            </a:extLst>
          </p:cNvPr>
          <p:cNvSpPr/>
          <p:nvPr/>
        </p:nvSpPr>
        <p:spPr>
          <a:xfrm>
            <a:off x="2682603" y="38686182"/>
            <a:ext cx="510418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Handling class imbalances</a:t>
            </a:r>
          </a:p>
        </p:txBody>
      </p:sp>
      <p:sp>
        <p:nvSpPr>
          <p:cNvPr id="45" name="Rectangle: Rounded Corners 44">
            <a:extLst>
              <a:ext uri="{FF2B5EF4-FFF2-40B4-BE49-F238E27FC236}">
                <a16:creationId xmlns:a16="http://schemas.microsoft.com/office/drawing/2014/main" id="{F747C3E2-197A-369B-497A-B4A147E3A428}"/>
              </a:ext>
            </a:extLst>
          </p:cNvPr>
          <p:cNvSpPr/>
          <p:nvPr/>
        </p:nvSpPr>
        <p:spPr>
          <a:xfrm>
            <a:off x="3038451" y="39702341"/>
            <a:ext cx="439248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3600" dirty="0"/>
              <a:t>Building Final Model</a:t>
            </a:r>
          </a:p>
        </p:txBody>
      </p:sp>
      <p:sp>
        <p:nvSpPr>
          <p:cNvPr id="46" name="Oval 45">
            <a:extLst>
              <a:ext uri="{FF2B5EF4-FFF2-40B4-BE49-F238E27FC236}">
                <a16:creationId xmlns:a16="http://schemas.microsoft.com/office/drawing/2014/main" id="{E0B25097-2EAC-E718-CF81-01375B5B8B36}"/>
              </a:ext>
            </a:extLst>
          </p:cNvPr>
          <p:cNvSpPr/>
          <p:nvPr/>
        </p:nvSpPr>
        <p:spPr>
          <a:xfrm>
            <a:off x="1287294" y="31485382"/>
            <a:ext cx="1899365"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START</a:t>
            </a:r>
          </a:p>
        </p:txBody>
      </p:sp>
      <p:cxnSp>
        <p:nvCxnSpPr>
          <p:cNvPr id="48" name="Straight Arrow Connector 47">
            <a:extLst>
              <a:ext uri="{FF2B5EF4-FFF2-40B4-BE49-F238E27FC236}">
                <a16:creationId xmlns:a16="http://schemas.microsoft.com/office/drawing/2014/main" id="{8A7A6F7C-3AAE-EF1B-221B-793AB502FB3B}"/>
              </a:ext>
            </a:extLst>
          </p:cNvPr>
          <p:cNvCxnSpPr>
            <a:cxnSpLocks/>
          </p:cNvCxnSpPr>
          <p:nvPr/>
        </p:nvCxnSpPr>
        <p:spPr>
          <a:xfrm>
            <a:off x="3186659" y="32205462"/>
            <a:ext cx="2736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C93F829-C429-4392-E6AE-E3D2A4C6D904}"/>
              </a:ext>
            </a:extLst>
          </p:cNvPr>
          <p:cNvSpPr/>
          <p:nvPr/>
        </p:nvSpPr>
        <p:spPr>
          <a:xfrm>
            <a:off x="7984038" y="39486317"/>
            <a:ext cx="1466853" cy="100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END</a:t>
            </a:r>
          </a:p>
        </p:txBody>
      </p:sp>
      <p:cxnSp>
        <p:nvCxnSpPr>
          <p:cNvPr id="54" name="Straight Arrow Connector 53">
            <a:extLst>
              <a:ext uri="{FF2B5EF4-FFF2-40B4-BE49-F238E27FC236}">
                <a16:creationId xmlns:a16="http://schemas.microsoft.com/office/drawing/2014/main" id="{7D33E501-A765-184C-DCF9-3A81E6376E76}"/>
              </a:ext>
            </a:extLst>
          </p:cNvPr>
          <p:cNvCxnSpPr>
            <a:cxnSpLocks/>
          </p:cNvCxnSpPr>
          <p:nvPr/>
        </p:nvCxnSpPr>
        <p:spPr>
          <a:xfrm>
            <a:off x="7435131" y="39990373"/>
            <a:ext cx="440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C2D3E95-4077-9733-EE3A-613F7C54CAFC}"/>
              </a:ext>
            </a:extLst>
          </p:cNvPr>
          <p:cNvSpPr/>
          <p:nvPr/>
        </p:nvSpPr>
        <p:spPr>
          <a:xfrm>
            <a:off x="10369151" y="31125342"/>
            <a:ext cx="9091316" cy="969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2">
            <a:extLst>
              <a:ext uri="{FF2B5EF4-FFF2-40B4-BE49-F238E27FC236}">
                <a16:creationId xmlns:a16="http://schemas.microsoft.com/office/drawing/2014/main" id="{B9023803-D01C-24E9-3318-82B094C91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5905" y="31200746"/>
            <a:ext cx="4600575" cy="459105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94EC4A85-1730-712B-BF79-FC6CBF10AD33}"/>
              </a:ext>
            </a:extLst>
          </p:cNvPr>
          <p:cNvSpPr/>
          <p:nvPr/>
        </p:nvSpPr>
        <p:spPr>
          <a:xfrm>
            <a:off x="10477165" y="31466560"/>
            <a:ext cx="4158766" cy="4195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t>It is found that the model goes overfitting. The graph shows the training accuracy is very high compare to the validation accuracy.</a:t>
            </a:r>
          </a:p>
        </p:txBody>
      </p:sp>
      <p:pic>
        <p:nvPicPr>
          <p:cNvPr id="1028" name="Picture 4">
            <a:extLst>
              <a:ext uri="{FF2B5EF4-FFF2-40B4-BE49-F238E27FC236}">
                <a16:creationId xmlns:a16="http://schemas.microsoft.com/office/drawing/2014/main" id="{12AD1532-3D02-C846-5958-4CAEA931D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5931" y="36227552"/>
            <a:ext cx="4667250" cy="45910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29">
            <a:extLst>
              <a:ext uri="{FF2B5EF4-FFF2-40B4-BE49-F238E27FC236}">
                <a16:creationId xmlns:a16="http://schemas.microsoft.com/office/drawing/2014/main" id="{8DCD2EC2-7023-C371-F9E0-64CD5BAED8AC}"/>
              </a:ext>
            </a:extLst>
          </p:cNvPr>
          <p:cNvSpPr/>
          <p:nvPr/>
        </p:nvSpPr>
        <p:spPr>
          <a:xfrm>
            <a:off x="10459467" y="36381926"/>
            <a:ext cx="4158766" cy="4195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Class imbalance can have a detrimental effect on the final model quality. Result of a sanity check it about the distribution of classes in the data.</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seborrheic keratosis (77 # Samples)</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pigmented benign keratosis (462 # Samples)</a:t>
            </a:r>
          </a:p>
        </p:txBody>
      </p:sp>
      <p:sp>
        <p:nvSpPr>
          <p:cNvPr id="31" name="Rectangle 30">
            <a:extLst>
              <a:ext uri="{FF2B5EF4-FFF2-40B4-BE49-F238E27FC236}">
                <a16:creationId xmlns:a16="http://schemas.microsoft.com/office/drawing/2014/main" id="{E70F2C2F-D459-66E2-ED80-8348E480C218}"/>
              </a:ext>
            </a:extLst>
          </p:cNvPr>
          <p:cNvSpPr/>
          <p:nvPr/>
        </p:nvSpPr>
        <p:spPr>
          <a:xfrm>
            <a:off x="20396571" y="6886466"/>
            <a:ext cx="9091316" cy="969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a:extLst>
              <a:ext uri="{FF2B5EF4-FFF2-40B4-BE49-F238E27FC236}">
                <a16:creationId xmlns:a16="http://schemas.microsoft.com/office/drawing/2014/main" id="{F7D4A3CA-70AC-9BF8-E867-0D952AC891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1659" y="10836548"/>
            <a:ext cx="4638675" cy="459105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F76647B1-F323-0385-5BA6-42FAE11EF9A8}"/>
              </a:ext>
            </a:extLst>
          </p:cNvPr>
          <p:cNvSpPr/>
          <p:nvPr/>
        </p:nvSpPr>
        <p:spPr>
          <a:xfrm>
            <a:off x="21116651" y="7351444"/>
            <a:ext cx="7632848" cy="2963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0" i="0" dirty="0">
                <a:solidFill>
                  <a:schemeClr val="bg1"/>
                </a:solidFill>
                <a:effectLst/>
                <a:latin typeface="Roboto" panose="02000000000000000000" pitchFamily="2" charset="0"/>
              </a:rPr>
              <a:t>Finally, the problem of overfitting is rectified. The rebalance helps to increase training and validation accuracy (near about 80%).</a:t>
            </a:r>
            <a:endParaRPr lang="en-US" sz="3600" dirty="0">
              <a:solidFill>
                <a:schemeClr val="bg1"/>
              </a:solidFill>
            </a:endParaRPr>
          </a:p>
        </p:txBody>
      </p:sp>
      <p:sp>
        <p:nvSpPr>
          <p:cNvPr id="16" name="Rectangle 15">
            <a:extLst>
              <a:ext uri="{FF2B5EF4-FFF2-40B4-BE49-F238E27FC236}">
                <a16:creationId xmlns:a16="http://schemas.microsoft.com/office/drawing/2014/main" id="{67E864E0-205C-59F4-584E-9F07F796C08C}"/>
              </a:ext>
            </a:extLst>
          </p:cNvPr>
          <p:cNvSpPr/>
          <p:nvPr/>
        </p:nvSpPr>
        <p:spPr>
          <a:xfrm>
            <a:off x="20486275" y="23998533"/>
            <a:ext cx="9064465" cy="5110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marR="0" indent="-571500">
              <a:lnSpc>
                <a:spcPct val="107000"/>
              </a:lnSpc>
              <a:spcBef>
                <a:spcPts val="0"/>
              </a:spcBef>
              <a:spcAft>
                <a:spcPts val="800"/>
              </a:spcAft>
              <a:buFont typeface="Arial" panose="020B0604020202020204" pitchFamily="34" charset="0"/>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In order to increase the performance of the model metaheuristic optimization with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evolutionaly</a:t>
            </a:r>
            <a:r>
              <a:rPr lang="en-US" sz="3600" dirty="0">
                <a:effectLst/>
                <a:latin typeface="Calibri" panose="020F0502020204030204" pitchFamily="34" charset="0"/>
                <a:ea typeface="Calibri" panose="020F0502020204030204" pitchFamily="34" charset="0"/>
                <a:cs typeface="Times New Roman" panose="02020603050405020304" pitchFamily="18" charset="0"/>
              </a:rPr>
              <a:t> algorithm (Genetic Algorithm) can be used.</a:t>
            </a:r>
          </a:p>
          <a:p>
            <a:pPr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571500">
              <a:lnSpc>
                <a:spcPct val="107000"/>
              </a:lnSpc>
              <a:spcBef>
                <a:spcPts val="0"/>
              </a:spcBef>
              <a:spcAft>
                <a:spcPts val="800"/>
              </a:spcAft>
              <a:buFont typeface="Arial" panose="020B0604020202020204" pitchFamily="34" charset="0"/>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Some transfer learning approaches involving VGG16, VGG19,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GoogleNet</a:t>
            </a:r>
            <a:r>
              <a:rPr lang="en-US" sz="3600" dirty="0">
                <a:effectLst/>
                <a:latin typeface="Calibri" panose="020F0502020204030204" pitchFamily="34" charset="0"/>
                <a:ea typeface="Calibri" panose="020F0502020204030204" pitchFamily="34" charset="0"/>
                <a:cs typeface="Times New Roman" panose="02020603050405020304" pitchFamily="18" charset="0"/>
              </a:rPr>
              <a:t>, ResNetV2 etc. can be tried.</a:t>
            </a:r>
          </a:p>
          <a:p>
            <a:pPr algn="ctr"/>
            <a:endParaRPr lang="en-US" sz="3600" dirty="0"/>
          </a:p>
        </p:txBody>
      </p:sp>
      <p:pic>
        <p:nvPicPr>
          <p:cNvPr id="49" name="Picture 48">
            <a:extLst>
              <a:ext uri="{FF2B5EF4-FFF2-40B4-BE49-F238E27FC236}">
                <a16:creationId xmlns:a16="http://schemas.microsoft.com/office/drawing/2014/main" id="{993C5AE5-309B-67BF-0D23-BB7935B49852}"/>
              </a:ext>
            </a:extLst>
          </p:cNvPr>
          <p:cNvPicPr>
            <a:picLocks noChangeAspect="1"/>
          </p:cNvPicPr>
          <p:nvPr/>
        </p:nvPicPr>
        <p:blipFill>
          <a:blip r:embed="rId6"/>
          <a:stretch>
            <a:fillRect/>
          </a:stretch>
        </p:blipFill>
        <p:spPr>
          <a:xfrm>
            <a:off x="338499" y="901042"/>
            <a:ext cx="3733800" cy="1114425"/>
          </a:xfrm>
          <a:prstGeom prst="rect">
            <a:avLst/>
          </a:prstGeom>
        </p:spPr>
      </p:pic>
      <p:cxnSp>
        <p:nvCxnSpPr>
          <p:cNvPr id="47" name="Straight Arrow Connector 46">
            <a:extLst>
              <a:ext uri="{FF2B5EF4-FFF2-40B4-BE49-F238E27FC236}">
                <a16:creationId xmlns:a16="http://schemas.microsoft.com/office/drawing/2014/main" id="{797EAD26-178C-99D2-A987-16EB74C721A4}"/>
              </a:ext>
            </a:extLst>
          </p:cNvPr>
          <p:cNvCxnSpPr>
            <a:cxnSpLocks/>
          </p:cNvCxnSpPr>
          <p:nvPr/>
        </p:nvCxnSpPr>
        <p:spPr>
          <a:xfrm flipH="1">
            <a:off x="5202883" y="34365702"/>
            <a:ext cx="419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CD37B9-2ED1-8FAE-D744-F82EEDCF0BB6}"/>
              </a:ext>
            </a:extLst>
          </p:cNvPr>
          <p:cNvCxnSpPr/>
          <p:nvPr/>
        </p:nvCxnSpPr>
        <p:spPr>
          <a:xfrm>
            <a:off x="5202883" y="35373814"/>
            <a:ext cx="0" cy="41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A5FBC03-B175-FC9F-E99A-26D0CDA67C3E}"/>
              </a:ext>
            </a:extLst>
          </p:cNvPr>
          <p:cNvCxnSpPr/>
          <p:nvPr/>
        </p:nvCxnSpPr>
        <p:spPr>
          <a:xfrm>
            <a:off x="5202883" y="36381926"/>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D4771AB-2B14-DE52-7544-09EB77D5731E}"/>
              </a:ext>
            </a:extLst>
          </p:cNvPr>
          <p:cNvCxnSpPr/>
          <p:nvPr/>
        </p:nvCxnSpPr>
        <p:spPr>
          <a:xfrm>
            <a:off x="5202883" y="37318030"/>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BAFF603-FC67-7E52-AE8D-71A59A70573B}"/>
              </a:ext>
            </a:extLst>
          </p:cNvPr>
          <p:cNvCxnSpPr/>
          <p:nvPr/>
        </p:nvCxnSpPr>
        <p:spPr>
          <a:xfrm>
            <a:off x="5202883" y="38254134"/>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1F7D915-DF75-81FE-8983-3CE8122C8D84}"/>
              </a:ext>
            </a:extLst>
          </p:cNvPr>
          <p:cNvCxnSpPr/>
          <p:nvPr/>
        </p:nvCxnSpPr>
        <p:spPr>
          <a:xfrm>
            <a:off x="5202883" y="39262246"/>
            <a:ext cx="0" cy="440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1" name="Picture 1030">
            <a:extLst>
              <a:ext uri="{FF2B5EF4-FFF2-40B4-BE49-F238E27FC236}">
                <a16:creationId xmlns:a16="http://schemas.microsoft.com/office/drawing/2014/main" id="{832DAEEB-022B-9C85-B906-5D8CBFE1F04C}"/>
              </a:ext>
            </a:extLst>
          </p:cNvPr>
          <p:cNvPicPr>
            <a:picLocks noChangeAspect="1"/>
          </p:cNvPicPr>
          <p:nvPr/>
        </p:nvPicPr>
        <p:blipFill>
          <a:blip r:embed="rId7"/>
          <a:stretch>
            <a:fillRect/>
          </a:stretch>
        </p:blipFill>
        <p:spPr>
          <a:xfrm>
            <a:off x="3989866" y="8493398"/>
            <a:ext cx="2149121" cy="2123228"/>
          </a:xfrm>
          <a:prstGeom prst="rect">
            <a:avLst/>
          </a:prstGeom>
        </p:spPr>
      </p:pic>
      <p:sp>
        <p:nvSpPr>
          <p:cNvPr id="1032" name="Rectangle: Rounded Corners 1031">
            <a:extLst>
              <a:ext uri="{FF2B5EF4-FFF2-40B4-BE49-F238E27FC236}">
                <a16:creationId xmlns:a16="http://schemas.microsoft.com/office/drawing/2014/main" id="{3FD1EBC8-6066-44AC-AE29-70CC573E9B1A}"/>
              </a:ext>
            </a:extLst>
          </p:cNvPr>
          <p:cNvSpPr/>
          <p:nvPr/>
        </p:nvSpPr>
        <p:spPr>
          <a:xfrm>
            <a:off x="21188659" y="19248982"/>
            <a:ext cx="7920880" cy="4390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Calibri" panose="020F0502020204030204" pitchFamily="34" charset="0"/>
                <a:cs typeface="Times New Roman" panose="02020603050405020304" pitchFamily="18" charset="0"/>
              </a:rPr>
              <a:t>Finally, the problem of overfitting is rectified. The rebalance helps to increase training and validation accuracy.</a:t>
            </a:r>
          </a:p>
          <a:p>
            <a:pPr algn="ctr"/>
            <a:endParaRPr lang="en-US" sz="4000" b="0" i="0" dirty="0">
              <a:solidFill>
                <a:srgbClr val="212121"/>
              </a:solidFill>
              <a:effectLst/>
              <a:latin typeface="Roboto" panose="02000000000000000000" pitchFamily="2" charset="0"/>
            </a:endParaRPr>
          </a:p>
          <a:p>
            <a:pPr algn="ctr"/>
            <a:r>
              <a:rPr lang="en-US" sz="4000" dirty="0">
                <a:solidFill>
                  <a:srgbClr val="212121"/>
                </a:solidFill>
                <a:highlight>
                  <a:srgbClr val="00FFFF"/>
                </a:highlight>
                <a:latin typeface="Roboto" panose="02000000000000000000" pitchFamily="2" charset="0"/>
              </a:rPr>
              <a:t>The Accuracy found is 80%</a:t>
            </a:r>
            <a:endParaRPr lang="en-US" sz="4000" dirty="0">
              <a:highlight>
                <a:srgbClr val="00FFFF"/>
              </a:highlight>
            </a:endParaRPr>
          </a:p>
        </p:txBody>
      </p:sp>
      <p:sp>
        <p:nvSpPr>
          <p:cNvPr id="1034" name="Rectangle 1033">
            <a:extLst>
              <a:ext uri="{FF2B5EF4-FFF2-40B4-BE49-F238E27FC236}">
                <a16:creationId xmlns:a16="http://schemas.microsoft.com/office/drawing/2014/main" id="{65FC69B7-4CA9-A4EB-A091-3A598E5AD8A2}"/>
              </a:ext>
            </a:extLst>
          </p:cNvPr>
          <p:cNvSpPr/>
          <p:nvPr/>
        </p:nvSpPr>
        <p:spPr>
          <a:xfrm>
            <a:off x="20522279" y="31081154"/>
            <a:ext cx="9091316" cy="969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[1]	R. R. Senthil Kumar;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Amarjeet</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Singh;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Sparsha</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Srinath;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Nimal</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Kurien</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Thomas. (2022</a:t>
            </a:r>
            <a:r>
              <a:rPr lang="en-US" sz="2800" b="1" kern="1200">
                <a:solidFill>
                  <a:srgbClr val="0071BB"/>
                </a:solidFill>
                <a:effectLst/>
                <a:latin typeface="PT Sans" panose="020B0503020203020204" pitchFamily="34" charset="0"/>
                <a:ea typeface="Calibri" panose="020F0502020204030204" pitchFamily="34" charset="0"/>
                <a:cs typeface="Arial" panose="020B0604020202020204" pitchFamily="34" charset="0"/>
              </a:rPr>
              <a:t>).  Skin </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Cancer Detection using Deep Learning.  https://doi.org/10.1109/ICEARS53579.2022.9751826 </a:t>
            </a:r>
          </a:p>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[2]	Khalid M.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Hosny</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Mohamed A. Kassem; Mohamed M.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Foaud</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(2018). Skin Cancer Classification using Deep Learning and Transfer Learning. https://doi.org/10.1109/CIBEC.2018.8641762</a:t>
            </a:r>
          </a:p>
          <a:p>
            <a:pPr algn="just">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[3]	</a:t>
            </a:r>
            <a:r>
              <a:rPr lang="pt-BR"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Catarina Barata; Jorge S. Marques</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(2019). Deep Learning For Skin Cancer Diagnosis With Hierarchical Architectures. </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hlinkClick r:id="rId8"/>
              </a:rPr>
              <a:t>https://doi.org/10.1109/CIBEC.2018.8641762</a:t>
            </a:r>
            <a:endPar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[4]	</a:t>
            </a:r>
            <a:r>
              <a:rPr lang="sv-SE"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Teck YanTan, Li Zhang, Chee PengLim</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(2019). Intelligent skin cancer diagnosis using improved particle swarm optimization and deep learning models.  https://doi.org/10.1016/j.asoc.2019.105725</a:t>
            </a:r>
          </a:p>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[5]	Hardik </a:t>
            </a:r>
            <a:r>
              <a:rPr lang="en-US" sz="2800" b="1" kern="1200" dirty="0" err="1">
                <a:solidFill>
                  <a:srgbClr val="0071BB"/>
                </a:solidFill>
                <a:effectLst/>
                <a:latin typeface="PT Sans" panose="020B0503020203020204" pitchFamily="34" charset="0"/>
                <a:ea typeface="Calibri" panose="020F0502020204030204" pitchFamily="34" charset="0"/>
                <a:cs typeface="Arial" panose="020B0604020202020204" pitchFamily="34" charset="0"/>
              </a:rPr>
              <a:t>Nahata</a:t>
            </a:r>
            <a:r>
              <a:rPr lang="en-US" sz="28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rPr>
              <a:t> &amp; Satya P. Singh (2020). Deep Learning Solutions for Skin Cancer Detection and Diagnosis. https://doi.org/10.1007/978-3-030-40850-3_8 </a:t>
            </a:r>
          </a:p>
          <a:p>
            <a:pPr algn="just">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24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a:p>
            <a:pPr marL="0" marR="0" algn="just" eaLnBrk="0" fontAlgn="base" hangingPunct="0">
              <a:lnSpc>
                <a:spcPct val="107000"/>
              </a:lnSpc>
              <a:spcBef>
                <a:spcPts val="0"/>
              </a:spcBef>
              <a:spcAft>
                <a:spcPts val="800"/>
              </a:spcAft>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sz="3600" b="1" kern="1200" dirty="0">
              <a:solidFill>
                <a:srgbClr val="0071BB"/>
              </a:solidFill>
              <a:effectLst/>
              <a:latin typeface="PT Sans" panose="020B0503020203020204" pitchFamily="34" charset="0"/>
              <a:ea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972</Words>
  <Application>Microsoft Office PowerPoint</Application>
  <PresentationFormat>Custom</PresentationFormat>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PT Sans</vt:lpstr>
      <vt:lpstr>Roboto</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sin</dc:creator>
  <cp:lastModifiedBy>mr.surajitdas@outlook.com</cp:lastModifiedBy>
  <cp:revision>106</cp:revision>
  <dcterms:created xsi:type="dcterms:W3CDTF">2016-03-21T15:10:29Z</dcterms:created>
  <dcterms:modified xsi:type="dcterms:W3CDTF">2022-10-10T14:34:14Z</dcterms:modified>
</cp:coreProperties>
</file>