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363" r:id="rId3"/>
    <p:sldId id="320" r:id="rId4"/>
    <p:sldId id="258" r:id="rId5"/>
    <p:sldId id="319" r:id="rId6"/>
    <p:sldId id="321" r:id="rId7"/>
    <p:sldId id="322" r:id="rId8"/>
    <p:sldId id="323" r:id="rId9"/>
    <p:sldId id="259" r:id="rId10"/>
    <p:sldId id="260" r:id="rId11"/>
    <p:sldId id="261" r:id="rId12"/>
    <p:sldId id="263" r:id="rId13"/>
    <p:sldId id="262" r:id="rId14"/>
    <p:sldId id="264" r:id="rId15"/>
    <p:sldId id="324" r:id="rId16"/>
    <p:sldId id="265" r:id="rId17"/>
    <p:sldId id="325" r:id="rId18"/>
    <p:sldId id="266" r:id="rId19"/>
    <p:sldId id="267" r:id="rId20"/>
    <p:sldId id="326" r:id="rId21"/>
    <p:sldId id="327" r:id="rId22"/>
    <p:sldId id="268" r:id="rId23"/>
    <p:sldId id="269" r:id="rId24"/>
    <p:sldId id="272" r:id="rId25"/>
    <p:sldId id="273" r:id="rId26"/>
    <p:sldId id="328" r:id="rId27"/>
    <p:sldId id="329" r:id="rId28"/>
    <p:sldId id="274" r:id="rId29"/>
    <p:sldId id="330" r:id="rId30"/>
    <p:sldId id="331" r:id="rId31"/>
    <p:sldId id="276" r:id="rId32"/>
    <p:sldId id="332" r:id="rId33"/>
    <p:sldId id="333" r:id="rId34"/>
    <p:sldId id="340" r:id="rId35"/>
    <p:sldId id="341" r:id="rId36"/>
    <p:sldId id="335" r:id="rId37"/>
    <p:sldId id="336" r:id="rId38"/>
    <p:sldId id="337" r:id="rId39"/>
    <p:sldId id="342" r:id="rId40"/>
    <p:sldId id="343" r:id="rId41"/>
    <p:sldId id="344" r:id="rId42"/>
    <p:sldId id="360" r:id="rId43"/>
    <p:sldId id="339" r:id="rId44"/>
    <p:sldId id="345" r:id="rId45"/>
    <p:sldId id="346" r:id="rId46"/>
    <p:sldId id="347" r:id="rId47"/>
    <p:sldId id="348" r:id="rId48"/>
    <p:sldId id="349" r:id="rId49"/>
    <p:sldId id="350" r:id="rId50"/>
    <p:sldId id="352" r:id="rId51"/>
    <p:sldId id="353" r:id="rId52"/>
    <p:sldId id="354" r:id="rId53"/>
    <p:sldId id="355" r:id="rId54"/>
    <p:sldId id="356" r:id="rId55"/>
    <p:sldId id="357" r:id="rId56"/>
    <p:sldId id="358" r:id="rId57"/>
    <p:sldId id="359" r:id="rId58"/>
    <p:sldId id="278" r:id="rId59"/>
    <p:sldId id="361" r:id="rId60"/>
    <p:sldId id="362" r:id="rId61"/>
    <p:sldId id="283" r:id="rId62"/>
    <p:sldId id="280" r:id="rId63"/>
    <p:sldId id="281" r:id="rId64"/>
    <p:sldId id="282" r:id="rId65"/>
    <p:sldId id="364" r:id="rId66"/>
    <p:sldId id="365" r:id="rId67"/>
  </p:sldIdLst>
  <p:sldSz cx="9144000" cy="6858000" type="screen4x3"/>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33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60"/>
  </p:normalViewPr>
  <p:slideViewPr>
    <p:cSldViewPr>
      <p:cViewPr varScale="1">
        <p:scale>
          <a:sx n="64" d="100"/>
          <a:sy n="64"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C47E14-74ED-4A9D-A8ED-49E29EDB9450}" type="datetimeFigureOut">
              <a:rPr lang="en-US" smtClean="0"/>
              <a:pPr/>
              <a:t>03/07/2021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0E4729-370A-4281-9408-95A7149516B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7"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3"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7"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D37B9D7-0E59-4833-9E47-1F177EDCCB6C}" type="slidenum">
              <a:rPr lang="en-US" smtClean="0">
                <a:latin typeface="Helvetica" charset="0"/>
                <a:ea typeface="ＭＳ Ｐゴシック" charset="-128"/>
              </a:rPr>
              <a:pPr/>
              <a:t>1</a:t>
            </a:fld>
            <a:endParaRPr lang="en-US" dirty="0" smtClean="0">
              <a:latin typeface="Helvetica" charset="0"/>
              <a:ea typeface="ＭＳ Ｐゴシック" charset="-128"/>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60F0264-DB7F-4FB9-B9C4-7A8EBE1F6EC2}" type="slidenum">
              <a:rPr lang="en-US" smtClean="0">
                <a:latin typeface="Helvetica" charset="0"/>
                <a:ea typeface="ＭＳ Ｐゴシック" charset="-128"/>
              </a:rPr>
              <a:pPr/>
              <a:t>17</a:t>
            </a:fld>
            <a:endParaRPr lang="en-US" smtClean="0">
              <a:latin typeface="Helvetica" charset="0"/>
              <a:ea typeface="ＭＳ Ｐゴシック" charset="-128"/>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35CA906-872F-408D-9266-093ED9143AB9}" type="slidenum">
              <a:rPr lang="en-US" smtClean="0">
                <a:latin typeface="Helvetica" charset="0"/>
                <a:ea typeface="ＭＳ Ｐゴシック" charset="-128"/>
              </a:rPr>
              <a:pPr/>
              <a:t>18</a:t>
            </a:fld>
            <a:endParaRPr lang="en-US" smtClean="0">
              <a:latin typeface="Helvetica" charset="0"/>
              <a:ea typeface="ＭＳ Ｐゴシック"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E99D3C9-5E05-4D75-A6F8-C88FE5C6E519}" type="slidenum">
              <a:rPr lang="en-US" smtClean="0">
                <a:latin typeface="Helvetica" charset="0"/>
                <a:ea typeface="ＭＳ Ｐゴシック" charset="-128"/>
              </a:rPr>
              <a:pPr/>
              <a:t>19</a:t>
            </a:fld>
            <a:endParaRPr lang="en-US" smtClean="0">
              <a:latin typeface="Helvetica" charset="0"/>
              <a:ea typeface="ＭＳ Ｐゴシック"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E99D3C9-5E05-4D75-A6F8-C88FE5C6E519}" type="slidenum">
              <a:rPr lang="en-US" smtClean="0">
                <a:latin typeface="Helvetica" charset="0"/>
                <a:ea typeface="ＭＳ Ｐゴシック" charset="-128"/>
              </a:rPr>
              <a:pPr/>
              <a:t>20</a:t>
            </a:fld>
            <a:endParaRPr lang="en-US" smtClean="0">
              <a:latin typeface="Helvetica" charset="0"/>
              <a:ea typeface="ＭＳ Ｐゴシック"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E99D3C9-5E05-4D75-A6F8-C88FE5C6E519}" type="slidenum">
              <a:rPr lang="en-US" smtClean="0">
                <a:latin typeface="Helvetica" charset="0"/>
                <a:ea typeface="ＭＳ Ｐゴシック" charset="-128"/>
              </a:rPr>
              <a:pPr/>
              <a:t>21</a:t>
            </a:fld>
            <a:endParaRPr lang="en-US" smtClean="0">
              <a:latin typeface="Helvetica" charset="0"/>
              <a:ea typeface="ＭＳ Ｐゴシック"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6FC87D0-EE49-4BCA-8E53-5723F005FE57}" type="slidenum">
              <a:rPr lang="en-US" smtClean="0">
                <a:latin typeface="Helvetica" charset="0"/>
                <a:ea typeface="ＭＳ Ｐゴシック" charset="-128"/>
              </a:rPr>
              <a:pPr/>
              <a:t>22</a:t>
            </a:fld>
            <a:endParaRPr lang="en-US" smtClean="0">
              <a:latin typeface="Helvetica" charset="0"/>
              <a:ea typeface="ＭＳ Ｐゴシック" charset="-128"/>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A6DB6CF-191D-4B98-8D82-C2D894556F30}" type="slidenum">
              <a:rPr lang="en-US" smtClean="0">
                <a:latin typeface="Helvetica" charset="0"/>
                <a:ea typeface="ＭＳ Ｐゴシック" charset="-128"/>
              </a:rPr>
              <a:pPr/>
              <a:t>23</a:t>
            </a:fld>
            <a:endParaRPr lang="en-US" smtClean="0">
              <a:latin typeface="Helvetica" charset="0"/>
              <a:ea typeface="ＭＳ Ｐゴシック"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557EAFE-649E-4D7A-8B60-F67D427B5591}" type="slidenum">
              <a:rPr lang="en-US" smtClean="0">
                <a:latin typeface="Helvetica" charset="0"/>
                <a:ea typeface="ＭＳ Ｐゴシック" charset="-128"/>
              </a:rPr>
              <a:pPr/>
              <a:t>24</a:t>
            </a:fld>
            <a:endParaRPr lang="en-US" dirty="0" smtClean="0">
              <a:latin typeface="Helvetica" charset="0"/>
              <a:ea typeface="ＭＳ Ｐゴシック"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C2D6A59-85BC-4401-BADD-763FAA65F83D}" type="slidenum">
              <a:rPr lang="en-US" smtClean="0">
                <a:latin typeface="Helvetica" charset="0"/>
                <a:ea typeface="ＭＳ Ｐゴシック" charset="-128"/>
              </a:rPr>
              <a:pPr/>
              <a:t>25</a:t>
            </a:fld>
            <a:endParaRPr lang="en-US" dirty="0" smtClean="0">
              <a:latin typeface="Helvetica" charset="0"/>
              <a:ea typeface="ＭＳ Ｐゴシック" charset="-128"/>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594E935-E68F-47FA-9796-37A6D2D15171}" type="slidenum">
              <a:rPr lang="en-US" smtClean="0">
                <a:latin typeface="Helvetica" charset="0"/>
                <a:ea typeface="ＭＳ Ｐゴシック" charset="-128"/>
              </a:rPr>
              <a:pPr/>
              <a:t>28</a:t>
            </a:fld>
            <a:endParaRPr lang="en-US" dirty="0" smtClean="0">
              <a:latin typeface="Helvetica" charset="0"/>
              <a:ea typeface="ＭＳ Ｐゴシック"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0C2187-A97D-4B94-8E1E-A80F66AB32E6}" type="slidenum">
              <a:rPr lang="en-US" smtClean="0">
                <a:latin typeface="Helvetica" charset="0"/>
                <a:ea typeface="ＭＳ Ｐゴシック" charset="-128"/>
              </a:rPr>
              <a:pPr/>
              <a:t>3</a:t>
            </a:fld>
            <a:endParaRPr lang="en-US" smtClean="0">
              <a:latin typeface="Helvetica" charset="0"/>
              <a:ea typeface="ＭＳ Ｐゴシック"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594E935-E68F-47FA-9796-37A6D2D15171}" type="slidenum">
              <a:rPr lang="en-US" smtClean="0">
                <a:latin typeface="Helvetica" charset="0"/>
                <a:ea typeface="ＭＳ Ｐゴシック" charset="-128"/>
              </a:rPr>
              <a:pPr/>
              <a:t>29</a:t>
            </a:fld>
            <a:endParaRPr lang="en-US" dirty="0" smtClean="0">
              <a:latin typeface="Helvetica" charset="0"/>
              <a:ea typeface="ＭＳ Ｐゴシック"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594E935-E68F-47FA-9796-37A6D2D15171}" type="slidenum">
              <a:rPr lang="en-US" smtClean="0">
                <a:latin typeface="Helvetica" charset="0"/>
                <a:ea typeface="ＭＳ Ｐゴシック" charset="-128"/>
              </a:rPr>
              <a:pPr/>
              <a:t>30</a:t>
            </a:fld>
            <a:endParaRPr lang="en-US" dirty="0" smtClean="0">
              <a:latin typeface="Helvetica" charset="0"/>
              <a:ea typeface="ＭＳ Ｐゴシック"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857DB65-2039-42C5-BBBF-F941C0226620}" type="slidenum">
              <a:rPr lang="en-US" smtClean="0">
                <a:latin typeface="Helvetica" charset="0"/>
                <a:ea typeface="ＭＳ Ｐゴシック" charset="-128"/>
              </a:rPr>
              <a:pPr/>
              <a:t>31</a:t>
            </a:fld>
            <a:endParaRPr lang="en-US" dirty="0" smtClean="0">
              <a:latin typeface="Helvetica" charset="0"/>
              <a:ea typeface="ＭＳ Ｐゴシック" charset="-128"/>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9CAA795-AB7D-4F91-B104-016BC4485A25}" type="slidenum">
              <a:rPr lang="en-US" smtClean="0">
                <a:latin typeface="Helvetica" charset="0"/>
                <a:ea typeface="ＭＳ Ｐゴシック" charset="-128"/>
              </a:rPr>
              <a:pPr/>
              <a:t>32</a:t>
            </a:fld>
            <a:endParaRPr lang="en-US" smtClean="0">
              <a:latin typeface="Helvetica" charset="0"/>
              <a:ea typeface="ＭＳ Ｐゴシック" charset="-128"/>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F5A963E-4AF7-4F06-A79C-8EA03F964207}" type="slidenum">
              <a:rPr lang="en-US" smtClean="0">
                <a:latin typeface="Helvetica" charset="0"/>
                <a:ea typeface="ＭＳ Ｐゴシック" charset="-128"/>
              </a:rPr>
              <a:pPr/>
              <a:t>33</a:t>
            </a:fld>
            <a:endParaRPr lang="en-US" smtClean="0">
              <a:latin typeface="Helvetica" charset="0"/>
              <a:ea typeface="ＭＳ Ｐゴシック" charset="-128"/>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F5A963E-4AF7-4F06-A79C-8EA03F964207}" type="slidenum">
              <a:rPr lang="en-US" smtClean="0">
                <a:latin typeface="Helvetica" charset="0"/>
                <a:ea typeface="ＭＳ Ｐゴシック" charset="-128"/>
              </a:rPr>
              <a:pPr/>
              <a:t>34</a:t>
            </a:fld>
            <a:endParaRPr lang="en-US" smtClean="0">
              <a:latin typeface="Helvetica" charset="0"/>
              <a:ea typeface="ＭＳ Ｐゴシック" charset="-128"/>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8DF29E1-1699-4136-8888-17AA3EEC2077}" type="slidenum">
              <a:rPr lang="en-US" smtClean="0">
                <a:latin typeface="Helvetica" charset="0"/>
                <a:ea typeface="ＭＳ Ｐゴシック" charset="-128"/>
              </a:rPr>
              <a:pPr/>
              <a:t>35</a:t>
            </a:fld>
            <a:endParaRPr lang="en-US" smtClean="0">
              <a:latin typeface="Helvetica" charset="0"/>
              <a:ea typeface="ＭＳ Ｐゴシック" charset="-128"/>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0A4DAA0-07DC-4B2D-A16D-5CBFBF0B59B0}" type="slidenum">
              <a:rPr lang="en-US" smtClean="0">
                <a:latin typeface="Helvetica" charset="0"/>
                <a:ea typeface="ＭＳ Ｐゴシック" charset="-128"/>
              </a:rPr>
              <a:pPr/>
              <a:t>36</a:t>
            </a:fld>
            <a:endParaRPr lang="en-US" smtClean="0">
              <a:latin typeface="Helvetica" charset="0"/>
              <a:ea typeface="ＭＳ Ｐゴシック"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3EC4B80-6EFF-4013-A518-38F63157CD06}" type="slidenum">
              <a:rPr lang="en-US" smtClean="0">
                <a:latin typeface="Helvetica" charset="0"/>
                <a:ea typeface="ＭＳ Ｐゴシック" charset="-128"/>
              </a:rPr>
              <a:pPr/>
              <a:t>38</a:t>
            </a:fld>
            <a:endParaRPr lang="en-US" smtClean="0">
              <a:latin typeface="Helvetica" charset="0"/>
              <a:ea typeface="ＭＳ Ｐゴシック"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22CABC8-5F76-437C-A399-1284F5246266}" type="slidenum">
              <a:rPr lang="en-US" smtClean="0">
                <a:latin typeface="Helvetica" charset="0"/>
                <a:ea typeface="ＭＳ Ｐゴシック" charset="-128"/>
              </a:rPr>
              <a:pPr/>
              <a:t>43</a:t>
            </a:fld>
            <a:endParaRPr lang="en-US" smtClean="0">
              <a:latin typeface="Helvetica" charset="0"/>
              <a:ea typeface="ＭＳ Ｐゴシック" charset="-128"/>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0C2187-A97D-4B94-8E1E-A80F66AB32E6}" type="slidenum">
              <a:rPr lang="en-US" smtClean="0">
                <a:latin typeface="Helvetica" charset="0"/>
                <a:ea typeface="ＭＳ Ｐゴシック" charset="-128"/>
              </a:rPr>
              <a:pPr/>
              <a:t>4</a:t>
            </a:fld>
            <a:endParaRPr lang="en-US" smtClean="0">
              <a:latin typeface="Helvetica" charset="0"/>
              <a:ea typeface="ＭＳ Ｐゴシック" charset="-128"/>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211D0D2-B647-45B8-9214-4F8FF3B3E8E1}" type="slidenum">
              <a:rPr lang="en-US" smtClean="0">
                <a:latin typeface="Helvetica" charset="0"/>
                <a:ea typeface="ＭＳ Ｐゴシック" charset="-128"/>
              </a:rPr>
              <a:pPr/>
              <a:t>44</a:t>
            </a:fld>
            <a:endParaRPr lang="en-US" smtClean="0">
              <a:latin typeface="Helvetica" charset="0"/>
              <a:ea typeface="ＭＳ Ｐゴシック" charset="-128"/>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26EF8C6-5912-4365-8F85-7D6C8773331B}" type="slidenum">
              <a:rPr lang="en-US" smtClean="0">
                <a:latin typeface="Helvetica" charset="0"/>
                <a:ea typeface="ＭＳ Ｐゴシック" charset="-128"/>
              </a:rPr>
              <a:pPr/>
              <a:t>45</a:t>
            </a:fld>
            <a:endParaRPr lang="en-US" smtClean="0">
              <a:latin typeface="Helvetica" charset="0"/>
              <a:ea typeface="ＭＳ Ｐゴシック"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6D6A959-814A-4CB6-AE66-95D42E9551EF}" type="slidenum">
              <a:rPr lang="en-US" smtClean="0">
                <a:latin typeface="Helvetica" charset="0"/>
                <a:ea typeface="ＭＳ Ｐゴシック" charset="-128"/>
              </a:rPr>
              <a:pPr/>
              <a:t>46</a:t>
            </a:fld>
            <a:endParaRPr lang="en-US" smtClean="0">
              <a:latin typeface="Helvetica" charset="0"/>
              <a:ea typeface="ＭＳ Ｐゴシック"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231FEAB-633A-4CD7-8D37-792C44B089BC}" type="slidenum">
              <a:rPr lang="en-US" smtClean="0">
                <a:latin typeface="Helvetica" charset="0"/>
                <a:ea typeface="ＭＳ Ｐゴシック" charset="-128"/>
              </a:rPr>
              <a:pPr/>
              <a:t>47</a:t>
            </a:fld>
            <a:endParaRPr lang="en-US" smtClean="0">
              <a:latin typeface="Helvetica" charset="0"/>
              <a:ea typeface="ＭＳ Ｐゴシック"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0A3D034-1AC7-4CD7-B140-2A7D28DD0139}" type="slidenum">
              <a:rPr lang="en-US" smtClean="0">
                <a:latin typeface="Helvetica" charset="0"/>
                <a:ea typeface="ＭＳ Ｐゴシック" charset="-128"/>
              </a:rPr>
              <a:pPr/>
              <a:t>48</a:t>
            </a:fld>
            <a:endParaRPr lang="en-US" smtClean="0">
              <a:latin typeface="Helvetica" charset="0"/>
              <a:ea typeface="ＭＳ Ｐゴシック" charset="-128"/>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4C75F9B-BCBC-44B0-B354-902D021C0DE5}" type="slidenum">
              <a:rPr lang="en-US" smtClean="0">
                <a:latin typeface="Helvetica" charset="0"/>
                <a:ea typeface="ＭＳ Ｐゴシック" charset="-128"/>
              </a:rPr>
              <a:pPr/>
              <a:t>49</a:t>
            </a:fld>
            <a:endParaRPr lang="en-US" smtClean="0">
              <a:latin typeface="Helvetica" charset="0"/>
              <a:ea typeface="ＭＳ Ｐゴシック" charset="-128"/>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9C005CE-7C41-4CF4-9D59-9DAC41A331BB}" type="slidenum">
              <a:rPr lang="en-US" smtClean="0">
                <a:latin typeface="Helvetica" charset="0"/>
                <a:ea typeface="ＭＳ Ｐゴシック" charset="-128"/>
              </a:rPr>
              <a:pPr/>
              <a:t>50</a:t>
            </a:fld>
            <a:endParaRPr lang="en-US" smtClean="0">
              <a:latin typeface="Helvetica" charset="0"/>
              <a:ea typeface="ＭＳ Ｐゴシック"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13F9448-20B7-450A-8B7A-ED892E289F12}" type="slidenum">
              <a:rPr lang="en-US" smtClean="0">
                <a:latin typeface="Helvetica" charset="0"/>
                <a:ea typeface="ＭＳ Ｐゴシック" charset="-128"/>
              </a:rPr>
              <a:pPr/>
              <a:t>51</a:t>
            </a:fld>
            <a:endParaRPr lang="en-US" smtClean="0">
              <a:latin typeface="Helvetica" charset="0"/>
              <a:ea typeface="ＭＳ Ｐゴシック" charset="-128"/>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3FAC2EA-5213-4E6C-8004-5B12578FB8C7}" type="slidenum">
              <a:rPr lang="en-US" smtClean="0">
                <a:latin typeface="Helvetica" charset="0"/>
                <a:ea typeface="ＭＳ Ｐゴシック" charset="-128"/>
              </a:rPr>
              <a:pPr/>
              <a:t>53</a:t>
            </a:fld>
            <a:endParaRPr lang="en-US" smtClean="0">
              <a:latin typeface="Helvetica" charset="0"/>
              <a:ea typeface="ＭＳ Ｐゴシック" charset="-128"/>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41818A1-16C2-4E43-82EE-0EE85C0C45C5}" type="slidenum">
              <a:rPr lang="en-US" smtClean="0">
                <a:latin typeface="Helvetica" charset="0"/>
                <a:ea typeface="ＭＳ Ｐゴシック" charset="-128"/>
              </a:rPr>
              <a:pPr/>
              <a:t>54</a:t>
            </a:fld>
            <a:endParaRPr lang="en-US" smtClean="0">
              <a:latin typeface="Helvetica" charset="0"/>
              <a:ea typeface="ＭＳ Ｐゴシック" charset="-128"/>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311D751-05D0-4BE0-B803-BE56CDDFFD2C}" type="slidenum">
              <a:rPr lang="en-US" smtClean="0">
                <a:latin typeface="Helvetica" charset="0"/>
                <a:ea typeface="ＭＳ Ｐゴシック" charset="-128"/>
              </a:rPr>
              <a:pPr/>
              <a:t>9</a:t>
            </a:fld>
            <a:endParaRPr lang="en-US" smtClean="0">
              <a:latin typeface="Helvetica" charset="0"/>
              <a:ea typeface="ＭＳ Ｐゴシック" charset="-128"/>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61F40080-71A1-4327-9EAC-FB70F36B398D}" type="slidenum">
              <a:rPr lang="en-US" smtClean="0">
                <a:latin typeface="Helvetica" charset="0"/>
                <a:ea typeface="ＭＳ Ｐゴシック" charset="-128"/>
              </a:rPr>
              <a:pPr/>
              <a:t>55</a:t>
            </a:fld>
            <a:endParaRPr lang="en-US" smtClean="0">
              <a:latin typeface="Helvetica" charset="0"/>
              <a:ea typeface="ＭＳ Ｐゴシック" charset="-128"/>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CA22C45-55D1-4026-A9E7-105E610905D2}" type="slidenum">
              <a:rPr lang="en-US" smtClean="0">
                <a:latin typeface="Helvetica" charset="0"/>
                <a:ea typeface="ＭＳ Ｐゴシック" charset="-128"/>
              </a:rPr>
              <a:pPr/>
              <a:t>56</a:t>
            </a:fld>
            <a:endParaRPr lang="en-US" smtClean="0">
              <a:latin typeface="Helvetica" charset="0"/>
              <a:ea typeface="ＭＳ Ｐゴシック" charset="-128"/>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13B8775D-6798-4CE7-AF14-075578638229}" type="slidenum">
              <a:rPr lang="en-US" smtClean="0">
                <a:latin typeface="Helvetica" charset="0"/>
                <a:ea typeface="ＭＳ Ｐゴシック" charset="-128"/>
              </a:rPr>
              <a:pPr/>
              <a:t>57</a:t>
            </a:fld>
            <a:endParaRPr lang="en-US" smtClean="0">
              <a:latin typeface="Helvetica" charset="0"/>
              <a:ea typeface="ＭＳ Ｐゴシック" charset="-128"/>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F26E8E7-9ADA-49CF-A843-C666BF6FE02B}" type="slidenum">
              <a:rPr lang="en-US" smtClean="0">
                <a:latin typeface="Helvetica" charset="0"/>
                <a:ea typeface="ＭＳ Ｐゴシック" charset="-128"/>
              </a:rPr>
              <a:pPr/>
              <a:t>58</a:t>
            </a:fld>
            <a:endParaRPr lang="en-US" dirty="0" smtClean="0">
              <a:latin typeface="Helvetica" charset="0"/>
              <a:ea typeface="ＭＳ Ｐゴシック" charset="-128"/>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F26E8E7-9ADA-49CF-A843-C666BF6FE02B}" type="slidenum">
              <a:rPr lang="en-US" smtClean="0">
                <a:latin typeface="Helvetica" charset="0"/>
                <a:ea typeface="ＭＳ Ｐゴシック" charset="-128"/>
              </a:rPr>
              <a:pPr/>
              <a:t>59</a:t>
            </a:fld>
            <a:endParaRPr lang="en-US" dirty="0" smtClean="0">
              <a:latin typeface="Helvetica" charset="0"/>
              <a:ea typeface="ＭＳ Ｐゴシック" charset="-128"/>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F26E8E7-9ADA-49CF-A843-C666BF6FE02B}" type="slidenum">
              <a:rPr lang="en-US" smtClean="0">
                <a:latin typeface="Helvetica" charset="0"/>
                <a:ea typeface="ＭＳ Ｐゴシック" charset="-128"/>
              </a:rPr>
              <a:pPr/>
              <a:t>60</a:t>
            </a:fld>
            <a:endParaRPr lang="en-US" dirty="0" smtClean="0">
              <a:latin typeface="Helvetica" charset="0"/>
              <a:ea typeface="ＭＳ Ｐゴシック" charset="-128"/>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762859A-ADF4-43FA-A54A-3D3726C26887}" type="slidenum">
              <a:rPr lang="en-US" smtClean="0">
                <a:latin typeface="Helvetica" charset="0"/>
                <a:ea typeface="ＭＳ Ｐゴシック" charset="-128"/>
              </a:rPr>
              <a:pPr/>
              <a:t>61</a:t>
            </a:fld>
            <a:endParaRPr lang="en-US" smtClean="0">
              <a:latin typeface="Helvetica" charset="0"/>
              <a:ea typeface="ＭＳ Ｐゴシック" charset="-128"/>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DA35BCD-A6DA-4DE7-8B58-FE7E7C907695}" type="slidenum">
              <a:rPr lang="en-US" smtClean="0">
                <a:latin typeface="Helvetica" charset="0"/>
                <a:ea typeface="ＭＳ Ｐゴシック" charset="-128"/>
              </a:rPr>
              <a:pPr/>
              <a:t>62</a:t>
            </a:fld>
            <a:endParaRPr lang="en-US" dirty="0" smtClean="0">
              <a:latin typeface="Helvetica" charset="0"/>
              <a:ea typeface="ＭＳ Ｐゴシック" charset="-128"/>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DAA8A7A-20EA-46DC-9613-FF6D9EA27747}" type="slidenum">
              <a:rPr lang="en-US" smtClean="0">
                <a:latin typeface="Helvetica" charset="0"/>
                <a:ea typeface="ＭＳ Ｐゴシック" charset="-128"/>
              </a:rPr>
              <a:pPr/>
              <a:t>63</a:t>
            </a:fld>
            <a:endParaRPr lang="en-US" smtClean="0">
              <a:latin typeface="Helvetica" charset="0"/>
              <a:ea typeface="ＭＳ Ｐゴシック" charset="-128"/>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071D97A-1B0B-4EFA-90DE-7C82F0D78DD5}" type="slidenum">
              <a:rPr lang="en-US" smtClean="0">
                <a:latin typeface="Helvetica" charset="0"/>
                <a:ea typeface="ＭＳ Ｐゴシック" charset="-128"/>
              </a:rPr>
              <a:pPr/>
              <a:t>64</a:t>
            </a:fld>
            <a:endParaRPr lang="en-US" smtClean="0">
              <a:latin typeface="Helvetica" charset="0"/>
              <a:ea typeface="ＭＳ Ｐゴシック" charset="-128"/>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C9D7F00D-1257-4979-947B-F64E9D42B21B}" type="slidenum">
              <a:rPr lang="en-US" smtClean="0">
                <a:latin typeface="Helvetica" charset="0"/>
                <a:ea typeface="ＭＳ Ｐゴシック" charset="-128"/>
              </a:rPr>
              <a:pPr/>
              <a:t>12</a:t>
            </a:fld>
            <a:endParaRPr lang="en-US" smtClean="0">
              <a:latin typeface="Helvetica" charset="0"/>
              <a:ea typeface="ＭＳ Ｐゴシック"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6BCA1FA-186B-4537-9B78-56AB84E810DE}" type="slidenum">
              <a:rPr lang="en-US" smtClean="0">
                <a:latin typeface="Helvetica" charset="0"/>
                <a:ea typeface="ＭＳ Ｐゴシック" charset="-128"/>
              </a:rPr>
              <a:pPr/>
              <a:t>13</a:t>
            </a:fld>
            <a:endParaRPr lang="en-US" smtClean="0">
              <a:latin typeface="Helvetica" charset="0"/>
              <a:ea typeface="ＭＳ Ｐゴシック"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D005B16-E68D-44BC-8CEE-F1610E567B88}" type="slidenum">
              <a:rPr lang="en-US" smtClean="0">
                <a:latin typeface="Helvetica" charset="0"/>
                <a:ea typeface="ＭＳ Ｐゴシック" charset="-128"/>
              </a:rPr>
              <a:pPr/>
              <a:t>14</a:t>
            </a:fld>
            <a:endParaRPr lang="en-US" smtClean="0">
              <a:latin typeface="Helvetica" charset="0"/>
              <a:ea typeface="ＭＳ Ｐゴシック" charset="-128"/>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D005B16-E68D-44BC-8CEE-F1610E567B88}" type="slidenum">
              <a:rPr lang="en-US" smtClean="0">
                <a:latin typeface="Helvetica" charset="0"/>
                <a:ea typeface="ＭＳ Ｐゴシック" charset="-128"/>
              </a:rPr>
              <a:pPr/>
              <a:t>15</a:t>
            </a:fld>
            <a:endParaRPr lang="en-US" smtClean="0">
              <a:latin typeface="Helvetica" charset="0"/>
              <a:ea typeface="ＭＳ Ｐゴシック" charset="-128"/>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60F0264-DB7F-4FB9-B9C4-7A8EBE1F6EC2}" type="slidenum">
              <a:rPr lang="en-US" smtClean="0">
                <a:latin typeface="Helvetica" charset="0"/>
                <a:ea typeface="ＭＳ Ｐゴシック" charset="-128"/>
              </a:rPr>
              <a:pPr/>
              <a:t>16</a:t>
            </a:fld>
            <a:endParaRPr lang="en-US" smtClean="0">
              <a:latin typeface="Helvetica" charset="0"/>
              <a:ea typeface="ＭＳ Ｐゴシック" charset="-128"/>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6713"/>
            <a:ext cx="3086100" cy="7800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66713"/>
            <a:ext cx="9105900" cy="7800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77"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33601"/>
            <a:ext cx="6096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34200" y="2133601"/>
            <a:ext cx="6096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94DB7-2BD8-45D9-81E4-025BBD859837}" type="datetimeFigureOut">
              <a:rPr lang="en-US" smtClean="0"/>
              <a:pPr/>
              <a:t>03/07/2021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F499A-02D5-4C2C-A739-8387383A96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5" tIns="45718" rIns="91435" bIns="4571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35" tIns="45718" rIns="91435"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35" tIns="45718" rIns="91435" bIns="45718" rtlCol="0" anchor="ctr"/>
          <a:lstStyle>
            <a:lvl1pPr algn="l">
              <a:defRPr sz="1200">
                <a:solidFill>
                  <a:schemeClr val="tx1">
                    <a:tint val="75000"/>
                  </a:schemeClr>
                </a:solidFill>
              </a:defRPr>
            </a:lvl1pPr>
          </a:lstStyle>
          <a:p>
            <a:fld id="{CFD94DB7-2BD8-45D9-81E4-025BBD859837}" type="datetimeFigureOut">
              <a:rPr lang="en-US" smtClean="0"/>
              <a:pPr/>
              <a:t>03/07/2021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35" tIns="45718" rIns="91435" bIns="45718" rtlCol="0" anchor="ctr"/>
          <a:lstStyle>
            <a:lvl1pPr algn="r">
              <a:defRPr sz="1200">
                <a:solidFill>
                  <a:schemeClr val="tx1">
                    <a:tint val="75000"/>
                  </a:schemeClr>
                </a:solidFill>
              </a:defRPr>
            </a:lvl1pPr>
          </a:lstStyle>
          <a:p>
            <a:fld id="{670F499A-02D5-4C2C-A739-8387383A96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3"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1"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667000"/>
            <a:ext cx="7743825" cy="1262063"/>
          </a:xfrm>
        </p:spPr>
        <p:txBody>
          <a:bodyPr>
            <a:normAutofit fontScale="90000"/>
          </a:bodyPr>
          <a:lstStyle/>
          <a:p>
            <a:r>
              <a:rPr lang="en-US" b="1" dirty="0" smtClean="0">
                <a:solidFill>
                  <a:srgbClr val="FF0000"/>
                </a:solidFill>
                <a:latin typeface="Algerian" pitchFamily="82" charset="0"/>
                <a:cs typeface="Times New Roman" pitchFamily="18" charset="0"/>
              </a:rPr>
              <a:t>UNIT 4</a:t>
            </a:r>
            <a:br>
              <a:rPr lang="en-US" b="1" dirty="0" smtClean="0">
                <a:solidFill>
                  <a:srgbClr val="FF0000"/>
                </a:solidFill>
                <a:latin typeface="Algerian" pitchFamily="82" charset="0"/>
                <a:cs typeface="Times New Roman" pitchFamily="18" charset="0"/>
              </a:rPr>
            </a:br>
            <a:r>
              <a:rPr lang="en-US" b="1" dirty="0" smtClean="0">
                <a:solidFill>
                  <a:srgbClr val="FF0000"/>
                </a:solidFill>
                <a:latin typeface="Algerian" pitchFamily="82" charset="0"/>
                <a:cs typeface="Times New Roman" pitchFamily="18" charset="0"/>
              </a:rPr>
              <a:t/>
            </a:r>
            <a:br>
              <a:rPr lang="en-US" b="1" dirty="0" smtClean="0">
                <a:solidFill>
                  <a:srgbClr val="FF0000"/>
                </a:solidFill>
                <a:latin typeface="Algerian" pitchFamily="82" charset="0"/>
                <a:cs typeface="Times New Roman" pitchFamily="18" charset="0"/>
              </a:rPr>
            </a:br>
            <a:r>
              <a:rPr lang="en-US" b="1" dirty="0" smtClean="0">
                <a:solidFill>
                  <a:srgbClr val="FF0000"/>
                </a:solidFill>
                <a:latin typeface="Algerian" pitchFamily="82" charset="0"/>
                <a:cs typeface="Times New Roman" pitchFamily="18" charset="0"/>
              </a:rPr>
              <a:t>  Memory Management Strategies</a:t>
            </a:r>
            <a:br>
              <a:rPr lang="en-US" b="1" dirty="0" smtClean="0">
                <a:solidFill>
                  <a:srgbClr val="FF0000"/>
                </a:solidFill>
                <a:latin typeface="Algerian" pitchFamily="82" charset="0"/>
                <a:cs typeface="Times New Roman" pitchFamily="18" charset="0"/>
              </a:rPr>
            </a:br>
            <a:r>
              <a:rPr lang="en-US" b="1" dirty="0" smtClean="0">
                <a:solidFill>
                  <a:srgbClr val="FF0000"/>
                </a:solidFill>
                <a:latin typeface="Algerian" pitchFamily="82" charset="0"/>
                <a:cs typeface="Times New Roman" pitchFamily="18" charset="0"/>
              </a:rPr>
              <a:t/>
            </a:r>
            <a:br>
              <a:rPr lang="en-US" b="1" dirty="0" smtClean="0">
                <a:solidFill>
                  <a:srgbClr val="FF0000"/>
                </a:solidFill>
                <a:latin typeface="Algerian" pitchFamily="82" charset="0"/>
                <a:cs typeface="Times New Roman" pitchFamily="18" charset="0"/>
              </a:rPr>
            </a:br>
            <a:r>
              <a:rPr lang="en-US" b="1" dirty="0" smtClean="0">
                <a:solidFill>
                  <a:srgbClr val="00B050"/>
                </a:solidFill>
                <a:latin typeface="Algerian" pitchFamily="82" charset="0"/>
                <a:cs typeface="Times New Roman" pitchFamily="18" charset="0"/>
              </a:rPr>
              <a:t>CO 4: </a:t>
            </a:r>
            <a:r>
              <a:rPr lang="en-IN" b="1" dirty="0" smtClean="0">
                <a:solidFill>
                  <a:srgbClr val="00B050"/>
                </a:solidFill>
                <a:latin typeface="Algerian" pitchFamily="82" charset="0"/>
              </a:rPr>
              <a:t>Compare memory management techniques.</a:t>
            </a:r>
            <a:endParaRPr lang="en-US" b="1" dirty="0" smtClean="0">
              <a:solidFill>
                <a:srgbClr val="00B050"/>
              </a:solidFill>
              <a:latin typeface="Algerian" pitchFamily="82"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228600"/>
            <a:ext cx="8839200" cy="6476999"/>
          </a:xfrm>
        </p:spPr>
        <p:txBody>
          <a:bodyPr>
            <a:normAutofit/>
          </a:bodyPr>
          <a:lstStyle/>
          <a:p>
            <a:pPr marL="225425" indent="-225425"/>
            <a:r>
              <a:rPr lang="en-US" sz="2400" dirty="0" smtClean="0">
                <a:latin typeface="Times New Roman" pitchFamily="18" charset="0"/>
                <a:cs typeface="Times New Roman" pitchFamily="18" charset="0"/>
              </a:rPr>
              <a:t>The base and limit registers can be loaded only by the OS which uses a special privileged instruction</a:t>
            </a:r>
          </a:p>
          <a:p>
            <a:pPr marL="225425" indent="-225425"/>
            <a:r>
              <a:rPr lang="en-US" sz="2400" dirty="0" smtClean="0">
                <a:latin typeface="Times New Roman" pitchFamily="18" charset="0"/>
                <a:cs typeface="Times New Roman" pitchFamily="18" charset="0"/>
              </a:rPr>
              <a:t>Privileged instructions can be executed only in kernel mode and since only the OS executes in kernel mode only the OS can load the base and limit registers.</a:t>
            </a:r>
          </a:p>
          <a:p>
            <a:pPr marL="225425" indent="-225425"/>
            <a:r>
              <a:rPr lang="en-US" sz="2400" dirty="0" smtClean="0">
                <a:latin typeface="Times New Roman" pitchFamily="18" charset="0"/>
                <a:cs typeface="Times New Roman" pitchFamily="18" charset="0"/>
              </a:rPr>
              <a:t>The OS executing in kernel mode is given unrestricted access to both operating system and users memory</a:t>
            </a:r>
          </a:p>
          <a:p>
            <a:pPr marL="225425" indent="-225425"/>
            <a:r>
              <a:rPr lang="en-US" sz="2400" dirty="0" smtClean="0">
                <a:latin typeface="Times New Roman" pitchFamily="18" charset="0"/>
                <a:cs typeface="Times New Roman" pitchFamily="18" charset="0"/>
              </a:rPr>
              <a:t>This provision allows the OS to load users programs into users memory to dump out those program in case of errors to access and modify parameters of system calls and so on.</a:t>
            </a:r>
          </a:p>
          <a:p>
            <a:pPr marL="225425" indent="-225425"/>
            <a:endParaRPr lang="en-US" sz="2400" dirty="0" smtClean="0">
              <a:latin typeface="Times New Roman" pitchFamily="18" charset="0"/>
              <a:cs typeface="Times New Roman" pitchFamily="18" charset="0"/>
            </a:endParaRPr>
          </a:p>
          <a:p>
            <a:pPr marL="225425" indent="-225425">
              <a:buNone/>
            </a:pPr>
            <a:r>
              <a:rPr lang="en-US" sz="2800" b="1" dirty="0" smtClean="0">
                <a:solidFill>
                  <a:srgbClr val="00B050"/>
                </a:solidFill>
                <a:latin typeface="Times New Roman" pitchFamily="18" charset="0"/>
                <a:cs typeface="Times New Roman" pitchFamily="18" charset="0"/>
              </a:rPr>
              <a:t>Address Binding</a:t>
            </a:r>
          </a:p>
          <a:p>
            <a:pPr marL="344488" indent="-344488">
              <a:buFont typeface="Wingdings" pitchFamily="2" charset="2"/>
              <a:buChar char="Ø"/>
            </a:pPr>
            <a:r>
              <a:rPr lang="en-US" sz="2400" dirty="0" smtClean="0">
                <a:latin typeface="Times New Roman" pitchFamily="18" charset="0"/>
                <a:cs typeface="Times New Roman" pitchFamily="18" charset="0"/>
              </a:rPr>
              <a:t>A program resides on a disk as a binary executable file.</a:t>
            </a:r>
          </a:p>
          <a:p>
            <a:pPr marL="344488" indent="-344488">
              <a:buFont typeface="Wingdings" pitchFamily="2" charset="2"/>
              <a:buChar char="Ø"/>
            </a:pPr>
            <a:r>
              <a:rPr lang="en-US" sz="2400" dirty="0" smtClean="0">
                <a:latin typeface="Times New Roman" pitchFamily="18" charset="0"/>
                <a:cs typeface="Times New Roman" pitchFamily="18" charset="0"/>
              </a:rPr>
              <a:t>To be executed, program must be brought into memory and placed within a process.</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228600" y="152400"/>
            <a:ext cx="8763000" cy="6553200"/>
          </a:xfrm>
        </p:spPr>
        <p:txBody>
          <a:bodyPr>
            <a:noAutofit/>
          </a:bodyPr>
          <a:lstStyle/>
          <a:p>
            <a:pPr marL="284163" indent="-284163">
              <a:buFont typeface="Wingdings" pitchFamily="2" charset="2"/>
              <a:buChar char="Ø"/>
            </a:pPr>
            <a:r>
              <a:rPr lang="en-US" sz="2400" dirty="0" smtClean="0">
                <a:latin typeface="Times New Roman" pitchFamily="18" charset="0"/>
                <a:cs typeface="Times New Roman" pitchFamily="18" charset="0"/>
              </a:rPr>
              <a:t>Depending on the memory management in use, the process may be moved between disk and memory during its execution.</a:t>
            </a:r>
          </a:p>
          <a:p>
            <a:pPr marL="284163" indent="-284163">
              <a:buFont typeface="Wingdings" pitchFamily="2" charset="2"/>
              <a:buChar char="Ø"/>
            </a:pPr>
            <a:r>
              <a:rPr lang="en-US" sz="2400" dirty="0" smtClean="0">
                <a:latin typeface="Times New Roman" pitchFamily="18" charset="0"/>
                <a:cs typeface="Times New Roman" pitchFamily="18" charset="0"/>
              </a:rPr>
              <a:t>The processes on the disk that are waiting to be brought into memory for execution from the input queue.</a:t>
            </a:r>
          </a:p>
          <a:p>
            <a:pPr marL="284163" indent="-284163">
              <a:buFont typeface="Wingdings" pitchFamily="2" charset="2"/>
              <a:buChar char="Ø"/>
            </a:pPr>
            <a:r>
              <a:rPr lang="en-US" sz="2400" dirty="0" smtClean="0">
                <a:latin typeface="Times New Roman" pitchFamily="18" charset="0"/>
                <a:cs typeface="Times New Roman" pitchFamily="18" charset="0"/>
              </a:rPr>
              <a:t>The normal procedure is to select one of the processes in the input queue and to load that process into memory.</a:t>
            </a:r>
          </a:p>
          <a:p>
            <a:pPr marL="284163" indent="-284163">
              <a:buFont typeface="Wingdings" pitchFamily="2" charset="2"/>
              <a:buChar char="Ø"/>
            </a:pPr>
            <a:r>
              <a:rPr lang="en-US" sz="2400" dirty="0" smtClean="0">
                <a:latin typeface="Times New Roman" pitchFamily="18" charset="0"/>
                <a:cs typeface="Times New Roman" pitchFamily="18" charset="0"/>
              </a:rPr>
              <a:t>Finally, the process terminates and its memory space is declared available.</a:t>
            </a:r>
          </a:p>
          <a:p>
            <a:pPr marL="284163" indent="-284163">
              <a:buFont typeface="Wingdings" pitchFamily="2" charset="2"/>
              <a:buChar char="Ø"/>
            </a:pPr>
            <a:r>
              <a:rPr lang="en-US" sz="2400" dirty="0" smtClean="0">
                <a:latin typeface="Times New Roman" pitchFamily="18" charset="0"/>
                <a:cs typeface="Times New Roman" pitchFamily="18" charset="0"/>
              </a:rPr>
              <a:t>Addresses may be represented in different ways during these steps.</a:t>
            </a:r>
          </a:p>
          <a:p>
            <a:pPr marL="284163" indent="-284163">
              <a:buFont typeface="Wingdings" pitchFamily="2" charset="2"/>
              <a:buChar char="Ø"/>
            </a:pPr>
            <a:r>
              <a:rPr lang="en-US" sz="2400" dirty="0" smtClean="0">
                <a:latin typeface="Times New Roman" pitchFamily="18" charset="0"/>
                <a:cs typeface="Times New Roman" pitchFamily="18" charset="0"/>
              </a:rPr>
              <a:t>Addresses in the source program are symbolic such as count.</a:t>
            </a:r>
          </a:p>
          <a:p>
            <a:pPr marL="284163" indent="-284163">
              <a:buFont typeface="Wingdings" pitchFamily="2" charset="2"/>
              <a:buChar char="Ø"/>
            </a:pPr>
            <a:r>
              <a:rPr lang="en-US" sz="2400" dirty="0" smtClean="0">
                <a:latin typeface="Times New Roman" pitchFamily="18" charset="0"/>
                <a:cs typeface="Times New Roman" pitchFamily="18" charset="0"/>
              </a:rPr>
              <a:t>A Compiler will typically bind these symbolic </a:t>
            </a:r>
            <a:r>
              <a:rPr lang="en-US" sz="2400" dirty="0" err="1" smtClean="0">
                <a:latin typeface="Times New Roman" pitchFamily="18" charset="0"/>
                <a:cs typeface="Times New Roman" pitchFamily="18" charset="0"/>
              </a:rPr>
              <a:t>adddresses</a:t>
            </a:r>
            <a:r>
              <a:rPr lang="en-US" sz="2400" dirty="0" smtClean="0">
                <a:latin typeface="Times New Roman" pitchFamily="18" charset="0"/>
                <a:cs typeface="Times New Roman" pitchFamily="18" charset="0"/>
              </a:rPr>
              <a:t> to </a:t>
            </a:r>
            <a:r>
              <a:rPr lang="en-US" sz="2400" dirty="0" err="1" smtClean="0">
                <a:latin typeface="Times New Roman" pitchFamily="18" charset="0"/>
                <a:cs typeface="Times New Roman" pitchFamily="18" charset="0"/>
              </a:rPr>
              <a:t>relocatable</a:t>
            </a:r>
            <a:r>
              <a:rPr lang="en-US" sz="2400" dirty="0" smtClean="0">
                <a:latin typeface="Times New Roman" pitchFamily="18" charset="0"/>
                <a:cs typeface="Times New Roman" pitchFamily="18" charset="0"/>
              </a:rPr>
              <a:t> such as 14 bytes from beginning of this module.</a:t>
            </a:r>
          </a:p>
          <a:p>
            <a:pPr marL="284163" indent="-284163">
              <a:buFont typeface="Wingdings" pitchFamily="2" charset="2"/>
              <a:buChar char="Ø"/>
            </a:pPr>
            <a:r>
              <a:rPr lang="en-US" sz="2400" dirty="0" smtClean="0">
                <a:latin typeface="Times New Roman" pitchFamily="18" charset="0"/>
                <a:cs typeface="Times New Roman" pitchFamily="18" charset="0"/>
              </a:rPr>
              <a:t>The linkage editor or loader will in turn bind the </a:t>
            </a:r>
            <a:r>
              <a:rPr lang="en-US" sz="2400" dirty="0" err="1" smtClean="0">
                <a:latin typeface="Times New Roman" pitchFamily="18" charset="0"/>
                <a:cs typeface="Times New Roman" pitchFamily="18" charset="0"/>
              </a:rPr>
              <a:t>relocatable</a:t>
            </a:r>
            <a:r>
              <a:rPr lang="en-US" sz="2400" dirty="0" smtClean="0">
                <a:latin typeface="Times New Roman" pitchFamily="18" charset="0"/>
                <a:cs typeface="Times New Roman" pitchFamily="18" charset="0"/>
              </a:rPr>
              <a:t> addresses to absolute addresses such as 74014</a:t>
            </a:r>
          </a:p>
          <a:p>
            <a:pPr lvl="1"/>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6281737"/>
            <a:ext cx="7966075" cy="576263"/>
          </a:xfrm>
        </p:spPr>
        <p:txBody>
          <a:bodyPr>
            <a:normAutofit/>
          </a:bodyPr>
          <a:lstStyle/>
          <a:p>
            <a:pPr eaLnBrk="1" hangingPunct="1"/>
            <a:r>
              <a:rPr lang="en-US" sz="2000" b="1" dirty="0" smtClean="0">
                <a:latin typeface="Times New Roman" pitchFamily="18" charset="0"/>
                <a:cs typeface="Times New Roman" pitchFamily="18" charset="0"/>
              </a:rPr>
              <a:t>Multistep Processing of a User Program</a:t>
            </a:r>
            <a:r>
              <a:rPr lang="en-US" sz="2000" b="1" dirty="0">
                <a:latin typeface="Times New Roman" pitchFamily="18" charset="0"/>
                <a:cs typeface="Times New Roman" pitchFamily="18" charset="0"/>
              </a:rPr>
              <a:t> </a:t>
            </a:r>
          </a:p>
        </p:txBody>
      </p:sp>
      <p:pic>
        <p:nvPicPr>
          <p:cNvPr id="9219" name="Picture 4" descr="8"/>
          <p:cNvPicPr>
            <a:picLocks noChangeAspect="1" noChangeArrowheads="1"/>
          </p:cNvPicPr>
          <p:nvPr/>
        </p:nvPicPr>
        <p:blipFill>
          <a:blip r:embed="rId3"/>
          <a:srcRect/>
          <a:stretch>
            <a:fillRect/>
          </a:stretch>
        </p:blipFill>
        <p:spPr bwMode="auto">
          <a:xfrm>
            <a:off x="2743200" y="192881"/>
            <a:ext cx="3276600" cy="60555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8600" y="228600"/>
            <a:ext cx="8763000" cy="6477000"/>
          </a:xfrm>
        </p:spPr>
        <p:txBody>
          <a:bodyPr>
            <a:noAutofit/>
          </a:bodyPr>
          <a:lstStyle/>
          <a:p>
            <a:pPr marL="284163" indent="-284163">
              <a:buFont typeface="Wingdings" pitchFamily="2" charset="2"/>
              <a:buChar char="Ø"/>
            </a:pPr>
            <a:r>
              <a:rPr lang="en-US" sz="2400" dirty="0" smtClean="0">
                <a:latin typeface="Times New Roman" pitchFamily="18" charset="0"/>
                <a:cs typeface="Times New Roman" pitchFamily="18" charset="0"/>
              </a:rPr>
              <a:t>Address </a:t>
            </a:r>
            <a:r>
              <a:rPr lang="en-US" sz="2400" dirty="0">
                <a:latin typeface="Times New Roman" pitchFamily="18" charset="0"/>
                <a:cs typeface="Times New Roman" pitchFamily="18" charset="0"/>
              </a:rPr>
              <a:t>binding of instructions and data to memory addresses can happen at three different stages</a:t>
            </a:r>
          </a:p>
          <a:p>
            <a:pPr marL="569913" lvl="1" indent="-285750"/>
            <a:r>
              <a:rPr lang="en-US" sz="2400" b="1" dirty="0">
                <a:latin typeface="Times New Roman" pitchFamily="18" charset="0"/>
                <a:cs typeface="Times New Roman" pitchFamily="18" charset="0"/>
              </a:rPr>
              <a:t>Compile time</a:t>
            </a:r>
            <a:r>
              <a:rPr lang="en-US" sz="2400" dirty="0">
                <a:latin typeface="Times New Roman" pitchFamily="18" charset="0"/>
                <a:cs typeface="Times New Roman" pitchFamily="18" charset="0"/>
              </a:rPr>
              <a:t>:  If memory location known a priori, </a:t>
            </a:r>
            <a:r>
              <a:rPr lang="en-US" sz="2400" b="1" dirty="0">
                <a:solidFill>
                  <a:srgbClr val="3366FF"/>
                </a:solidFill>
                <a:latin typeface="Times New Roman" pitchFamily="18" charset="0"/>
                <a:cs typeface="Times New Roman" pitchFamily="18" charset="0"/>
              </a:rPr>
              <a:t>absolute code</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can be generated; must recompile code if starting location changes</a:t>
            </a:r>
          </a:p>
          <a:p>
            <a:pPr marL="569913" lvl="1" indent="-285750"/>
            <a:r>
              <a:rPr lang="en-US" sz="2400" b="1" dirty="0">
                <a:latin typeface="Times New Roman" pitchFamily="18" charset="0"/>
                <a:cs typeface="Times New Roman" pitchFamily="18" charset="0"/>
              </a:rPr>
              <a:t>Load time</a:t>
            </a:r>
            <a:r>
              <a:rPr lang="en-US" sz="2400" dirty="0">
                <a:latin typeface="Times New Roman" pitchFamily="18" charset="0"/>
                <a:cs typeface="Times New Roman" pitchFamily="18" charset="0"/>
              </a:rPr>
              <a:t>:  Must generate </a:t>
            </a:r>
            <a:r>
              <a:rPr lang="en-US" sz="2400" b="1" dirty="0" err="1">
                <a:solidFill>
                  <a:srgbClr val="3366FF"/>
                </a:solidFill>
                <a:latin typeface="Times New Roman" pitchFamily="18" charset="0"/>
                <a:cs typeface="Times New Roman" pitchFamily="18" charset="0"/>
              </a:rPr>
              <a:t>relocatable</a:t>
            </a:r>
            <a:r>
              <a:rPr lang="en-US" sz="2400" b="1" dirty="0">
                <a:solidFill>
                  <a:srgbClr val="3366FF"/>
                </a:solidFill>
                <a:latin typeface="Times New Roman" pitchFamily="18" charset="0"/>
                <a:cs typeface="Times New Roman" pitchFamily="18" charset="0"/>
              </a:rPr>
              <a:t> code</a:t>
            </a:r>
            <a:r>
              <a:rPr lang="en-US" sz="2400" dirty="0">
                <a:latin typeface="Times New Roman" pitchFamily="18" charset="0"/>
                <a:cs typeface="Times New Roman" pitchFamily="18" charset="0"/>
              </a:rPr>
              <a:t> if memory location is not known at compile time</a:t>
            </a:r>
          </a:p>
          <a:p>
            <a:pPr marL="569913" lvl="1" indent="-285750"/>
            <a:r>
              <a:rPr lang="en-US" sz="2400" b="1" dirty="0">
                <a:latin typeface="Times New Roman" pitchFamily="18" charset="0"/>
                <a:cs typeface="Times New Roman" pitchFamily="18" charset="0"/>
              </a:rPr>
              <a:t>Execution time</a:t>
            </a:r>
            <a:r>
              <a:rPr lang="en-US" sz="2400" dirty="0">
                <a:latin typeface="Times New Roman" pitchFamily="18" charset="0"/>
                <a:cs typeface="Times New Roman" pitchFamily="18" charset="0"/>
              </a:rPr>
              <a:t>:  Binding delayed until run time if the process can be moved during its execution from one memory segment to another</a:t>
            </a:r>
          </a:p>
          <a:p>
            <a:pPr lvl="2"/>
            <a:r>
              <a:rPr lang="en-US" dirty="0">
                <a:latin typeface="Times New Roman" pitchFamily="18" charset="0"/>
                <a:cs typeface="Times New Roman" pitchFamily="18" charset="0"/>
              </a:rPr>
              <a:t>Need hardware support for address maps (e.g., base and limit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registers)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228600" y="152400"/>
            <a:ext cx="8915400" cy="4622006"/>
          </a:xfrm>
        </p:spPr>
        <p:txBody>
          <a:bodyPr>
            <a:noAutofit/>
          </a:bodyPr>
          <a:lstStyle/>
          <a:p>
            <a:pPr>
              <a:buNone/>
            </a:pPr>
            <a:r>
              <a:rPr lang="en-US" sz="2400" b="1" dirty="0" smtClean="0">
                <a:solidFill>
                  <a:srgbClr val="00B050"/>
                </a:solidFill>
                <a:latin typeface="Times New Roman" pitchFamily="18" charset="0"/>
                <a:cs typeface="Times New Roman" pitchFamily="18" charset="0"/>
              </a:rPr>
              <a:t>Logical vs. Physical Address Space</a:t>
            </a:r>
          </a:p>
          <a:p>
            <a:pPr marL="225425" indent="-225425"/>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concept of a logical address space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bound </a:t>
            </a:r>
            <a:r>
              <a:rPr lang="en-US" sz="2400" dirty="0">
                <a:latin typeface="Times New Roman" pitchFamily="18" charset="0"/>
                <a:cs typeface="Times New Roman" pitchFamily="18" charset="0"/>
              </a:rPr>
              <a:t>to a separate </a:t>
            </a:r>
            <a:r>
              <a:rPr lang="en-US" sz="2400" b="1" dirty="0">
                <a:solidFill>
                  <a:srgbClr val="3366FF"/>
                </a:solidFill>
                <a:latin typeface="Times New Roman" pitchFamily="18" charset="0"/>
                <a:cs typeface="Times New Roman" pitchFamily="18" charset="0"/>
              </a:rPr>
              <a:t>physical address space</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is central to proper memory management</a:t>
            </a:r>
          </a:p>
          <a:p>
            <a:pPr marL="509588" lvl="1" indent="-284163"/>
            <a:r>
              <a:rPr lang="en-US" sz="2400" b="1" dirty="0">
                <a:solidFill>
                  <a:srgbClr val="3366FF"/>
                </a:solidFill>
                <a:latin typeface="Times New Roman" pitchFamily="18" charset="0"/>
                <a:cs typeface="Times New Roman" pitchFamily="18" charset="0"/>
              </a:rPr>
              <a:t>Logical address</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 generated by the CPU; also referred to as </a:t>
            </a:r>
            <a:r>
              <a:rPr lang="en-US" sz="2400" b="1" dirty="0">
                <a:solidFill>
                  <a:srgbClr val="3366FF"/>
                </a:solidFill>
                <a:latin typeface="Times New Roman" pitchFamily="18" charset="0"/>
                <a:cs typeface="Times New Roman" pitchFamily="18" charset="0"/>
              </a:rPr>
              <a:t>virtual address</a:t>
            </a:r>
          </a:p>
          <a:p>
            <a:pPr marL="509588" lvl="1" indent="-284163"/>
            <a:r>
              <a:rPr lang="en-US" sz="2400" b="1" dirty="0">
                <a:solidFill>
                  <a:srgbClr val="3366FF"/>
                </a:solidFill>
                <a:latin typeface="Times New Roman" pitchFamily="18" charset="0"/>
                <a:cs typeface="Times New Roman" pitchFamily="18" charset="0"/>
              </a:rPr>
              <a:t>Physical address</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 address seen by the memory </a:t>
            </a:r>
            <a:r>
              <a:rPr lang="en-US" sz="2400" dirty="0" smtClean="0">
                <a:latin typeface="Times New Roman" pitchFamily="18" charset="0"/>
                <a:cs typeface="Times New Roman" pitchFamily="18" charset="0"/>
              </a:rPr>
              <a:t>unit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loaded into the memory address register of the memory</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Logical and physical addresses are the same in compile-time and load-time address-binding schemes; logical (virtual) and physical addresses differ in execution-time address-binding scheme</a:t>
            </a:r>
          </a:p>
          <a:p>
            <a:r>
              <a:rPr lang="en-US" sz="2400" b="1" dirty="0">
                <a:solidFill>
                  <a:srgbClr val="3366FF"/>
                </a:solidFill>
                <a:latin typeface="Times New Roman" pitchFamily="18" charset="0"/>
                <a:cs typeface="Times New Roman" pitchFamily="18" charset="0"/>
              </a:rPr>
              <a:t>Logical address space </a:t>
            </a:r>
            <a:r>
              <a:rPr lang="en-US" sz="2400" dirty="0">
                <a:latin typeface="Times New Roman" pitchFamily="18" charset="0"/>
                <a:cs typeface="Times New Roman" pitchFamily="18" charset="0"/>
              </a:rPr>
              <a:t>is the set of all logical addresses generated by a program</a:t>
            </a:r>
          </a:p>
          <a:p>
            <a:r>
              <a:rPr lang="en-US" sz="2400" b="1" dirty="0">
                <a:solidFill>
                  <a:srgbClr val="3366FF"/>
                </a:solidFill>
                <a:latin typeface="Times New Roman" pitchFamily="18" charset="0"/>
                <a:cs typeface="Times New Roman" pitchFamily="18" charset="0"/>
              </a:rPr>
              <a:t>Physical address space </a:t>
            </a:r>
            <a:r>
              <a:rPr lang="en-US" sz="2400" dirty="0">
                <a:latin typeface="Times New Roman" pitchFamily="18" charset="0"/>
                <a:cs typeface="Times New Roman" pitchFamily="18" charset="0"/>
              </a:rPr>
              <a:t>is the set of all physical addresses generated by a program</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228600" y="152400"/>
            <a:ext cx="8915400" cy="4622006"/>
          </a:xfrm>
        </p:spPr>
        <p:txBody>
          <a:bodyPr>
            <a:noAutofit/>
          </a:bodyPr>
          <a:lstStyle/>
          <a:p>
            <a:pPr marL="225425" indent="-225425"/>
            <a:r>
              <a:rPr lang="en-US" sz="2400" dirty="0" smtClean="0">
                <a:latin typeface="Times New Roman" pitchFamily="18" charset="0"/>
                <a:cs typeface="Times New Roman" pitchFamily="18" charset="0"/>
              </a:rPr>
              <a:t>The compile and load time address binding methods generate identical logical and physical address.</a:t>
            </a:r>
          </a:p>
          <a:p>
            <a:pPr marL="225425" indent="-225425"/>
            <a:r>
              <a:rPr lang="en-US" sz="2400" dirty="0" smtClean="0">
                <a:latin typeface="Times New Roman" pitchFamily="18" charset="0"/>
                <a:cs typeface="Times New Roman" pitchFamily="18" charset="0"/>
              </a:rPr>
              <a:t>But the execution time address binding scheme results in differing logical and physical addresses.</a:t>
            </a:r>
          </a:p>
          <a:p>
            <a:pPr marL="225425" indent="-225425"/>
            <a:r>
              <a:rPr lang="en-US" sz="2400" dirty="0" smtClean="0">
                <a:latin typeface="Times New Roman" pitchFamily="18" charset="0"/>
                <a:cs typeface="Times New Roman" pitchFamily="18" charset="0"/>
              </a:rPr>
              <a:t>The run time mapping from virtual to physical addresses is done by a hardware device called </a:t>
            </a:r>
            <a:r>
              <a:rPr lang="en-US" sz="2400" b="1" dirty="0" smtClean="0">
                <a:solidFill>
                  <a:srgbClr val="3366FF"/>
                </a:solidFill>
                <a:latin typeface="Times New Roman" pitchFamily="18" charset="0"/>
                <a:cs typeface="Times New Roman" pitchFamily="18" charset="0"/>
              </a:rPr>
              <a:t>Memory Management Unit(MMU)</a:t>
            </a:r>
            <a:endParaRPr lang="en-US" sz="2400" dirty="0" smtClean="0">
              <a:latin typeface="Times New Roman" pitchFamily="18" charset="0"/>
              <a:cs typeface="Times New Roman" pitchFamily="18" charset="0"/>
            </a:endParaRPr>
          </a:p>
          <a:p>
            <a:pPr marL="225425" indent="-225425"/>
            <a:r>
              <a:rPr lang="en-US" sz="2400" dirty="0" smtClean="0">
                <a:latin typeface="Times New Roman" pitchFamily="18" charset="0"/>
                <a:cs typeface="Times New Roman" pitchFamily="18" charset="0"/>
              </a:rPr>
              <a:t>There are many methods to accomplish such mapping </a:t>
            </a:r>
            <a:r>
              <a:rPr lang="en-US" sz="2400" dirty="0" err="1" smtClean="0">
                <a:latin typeface="Times New Roman" pitchFamily="18" charset="0"/>
                <a:cs typeface="Times New Roman" pitchFamily="18" charset="0"/>
              </a:rPr>
              <a:t>viz</a:t>
            </a:r>
            <a:r>
              <a:rPr lang="en-US" sz="2400" dirty="0" smtClean="0">
                <a:latin typeface="Times New Roman" pitchFamily="18" charset="0"/>
                <a:cs typeface="Times New Roman" pitchFamily="18" charset="0"/>
              </a:rPr>
              <a:t>:</a:t>
            </a:r>
          </a:p>
          <a:p>
            <a:pPr marL="509588" indent="-284163">
              <a:buFont typeface="Wingdings" pitchFamily="2" charset="2"/>
              <a:buChar char="ü"/>
            </a:pPr>
            <a:r>
              <a:rPr lang="en-US" sz="2400" dirty="0" smtClean="0">
                <a:latin typeface="Times New Roman" pitchFamily="18" charset="0"/>
                <a:cs typeface="Times New Roman" pitchFamily="18" charset="0"/>
              </a:rPr>
              <a:t>Contiguous memory allocation</a:t>
            </a:r>
          </a:p>
          <a:p>
            <a:pPr marL="509588" indent="-284163">
              <a:buFont typeface="Wingdings" pitchFamily="2" charset="2"/>
              <a:buChar char="ü"/>
            </a:pPr>
            <a:r>
              <a:rPr lang="en-US" sz="2400" dirty="0" smtClean="0">
                <a:latin typeface="Times New Roman" pitchFamily="18" charset="0"/>
                <a:cs typeface="Times New Roman" pitchFamily="18" charset="0"/>
              </a:rPr>
              <a:t>Paging</a:t>
            </a:r>
          </a:p>
          <a:p>
            <a:pPr marL="509588" indent="-284163">
              <a:buFont typeface="Wingdings" pitchFamily="2" charset="2"/>
              <a:buChar char="ü"/>
            </a:pPr>
            <a:r>
              <a:rPr lang="en-US" sz="2400" dirty="0" smtClean="0">
                <a:latin typeface="Times New Roman" pitchFamily="18" charset="0"/>
                <a:cs typeface="Times New Roman" pitchFamily="18" charset="0"/>
              </a:rPr>
              <a:t>Segmentation</a:t>
            </a:r>
          </a:p>
          <a:p>
            <a:pPr marL="225425" indent="-225425"/>
            <a:r>
              <a:rPr lang="en-US" sz="2400" dirty="0" smtClean="0">
                <a:latin typeface="Times New Roman" pitchFamily="18" charset="0"/>
                <a:cs typeface="Times New Roman" pitchFamily="18" charset="0"/>
              </a:rPr>
              <a:t>The base register is now called relocation register</a:t>
            </a:r>
          </a:p>
          <a:p>
            <a:pPr marL="225425" indent="-225425"/>
            <a:r>
              <a:rPr lang="en-US" sz="2400" dirty="0" smtClean="0">
                <a:latin typeface="Times New Roman" pitchFamily="18" charset="0"/>
                <a:cs typeface="Times New Roman" pitchFamily="18" charset="0"/>
              </a:rPr>
              <a:t>The value in the relocation register is added to every generated by a user process at the time the address is sent to memory</a:t>
            </a:r>
          </a:p>
          <a:p>
            <a:pPr marL="225425" indent="-225425"/>
            <a:endParaRPr lang="en-US" sz="2400" dirty="0" smtClean="0">
              <a:latin typeface="Times New Roman" pitchFamily="18" charset="0"/>
              <a:cs typeface="Times New Roman" pitchFamily="18" charset="0"/>
            </a:endParaRPr>
          </a:p>
          <a:p>
            <a:pPr marL="509588" indent="-284163">
              <a:buFont typeface="Wingdings" pitchFamily="2" charset="2"/>
              <a:buChar char="ü"/>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52400" y="152400"/>
            <a:ext cx="8839200" cy="6477000"/>
          </a:xfrm>
        </p:spPr>
        <p:txBody>
          <a:bodyPr>
            <a:noAutofit/>
          </a:bodyPr>
          <a:lstStyle/>
          <a:p>
            <a:pPr marL="225425" indent="-225425"/>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user program deals with </a:t>
            </a:r>
            <a:r>
              <a:rPr lang="en-US" sz="2400" i="1" dirty="0">
                <a:latin typeface="Times New Roman" pitchFamily="18" charset="0"/>
                <a:cs typeface="Times New Roman" pitchFamily="18" charset="0"/>
              </a:rPr>
              <a:t>logical</a:t>
            </a:r>
            <a:r>
              <a:rPr lang="en-US" sz="2400" dirty="0">
                <a:latin typeface="Times New Roman" pitchFamily="18" charset="0"/>
                <a:cs typeface="Times New Roman" pitchFamily="18" charset="0"/>
              </a:rPr>
              <a:t> addresses; it never sees the </a:t>
            </a:r>
            <a:r>
              <a:rPr lang="en-US" sz="2400" i="1" dirty="0">
                <a:latin typeface="Times New Roman" pitchFamily="18" charset="0"/>
                <a:cs typeface="Times New Roman" pitchFamily="18" charset="0"/>
              </a:rPr>
              <a:t>real</a:t>
            </a:r>
            <a:r>
              <a:rPr lang="en-US" sz="2400" dirty="0">
                <a:latin typeface="Times New Roman" pitchFamily="18" charset="0"/>
                <a:cs typeface="Times New Roman" pitchFamily="18" charset="0"/>
              </a:rPr>
              <a:t> physical addresses</a:t>
            </a:r>
          </a:p>
          <a:p>
            <a:pPr lvl="1"/>
            <a:r>
              <a:rPr lang="en-US" sz="2400" dirty="0">
                <a:latin typeface="Times New Roman" pitchFamily="18" charset="0"/>
                <a:cs typeface="Times New Roman" pitchFamily="18" charset="0"/>
              </a:rPr>
              <a:t>Execution-time binding occurs when reference is made to location in memory</a:t>
            </a:r>
          </a:p>
          <a:p>
            <a:pPr lvl="1"/>
            <a:r>
              <a:rPr lang="en-US" sz="2400" dirty="0">
                <a:latin typeface="Times New Roman" pitchFamily="18" charset="0"/>
                <a:cs typeface="Times New Roman" pitchFamily="18" charset="0"/>
              </a:rPr>
              <a:t>Logical address bound to physical </a:t>
            </a:r>
            <a:r>
              <a:rPr lang="en-US" sz="2400" dirty="0" smtClean="0">
                <a:latin typeface="Times New Roman" pitchFamily="18" charset="0"/>
                <a:cs typeface="Times New Roman" pitchFamily="18" charset="0"/>
              </a:rPr>
              <a:t>addresses</a:t>
            </a:r>
          </a:p>
          <a:p>
            <a:pPr marL="225425" lvl="1" indent="-225425">
              <a:buFont typeface="Arial" pitchFamily="34" charset="0"/>
              <a:buChar char="•"/>
            </a:pPr>
            <a:r>
              <a:rPr lang="en-US" sz="2400" dirty="0" smtClean="0">
                <a:latin typeface="Times New Roman" pitchFamily="18" charset="0"/>
                <a:cs typeface="Times New Roman" pitchFamily="18" charset="0"/>
              </a:rPr>
              <a:t>The Program can create a pointer to location 346, store it in the memory, manipulate it and compare it with other addresses all as the number 346</a:t>
            </a:r>
          </a:p>
          <a:p>
            <a:pPr marL="225425" lvl="1" indent="-225425">
              <a:buFont typeface="Arial" pitchFamily="34" charset="0"/>
              <a:buChar char="•"/>
            </a:pPr>
            <a:r>
              <a:rPr lang="en-US" sz="2400" dirty="0" smtClean="0">
                <a:latin typeface="Times New Roman" pitchFamily="18" charset="0"/>
                <a:cs typeface="Times New Roman" pitchFamily="18" charset="0"/>
              </a:rPr>
              <a:t>When it is used as a memory address-either in an indirect load or store, it is relocated relative to the base register</a:t>
            </a:r>
          </a:p>
          <a:p>
            <a:pPr marL="225425" lvl="1" indent="-225425">
              <a:buFont typeface="Arial" pitchFamily="34" charset="0"/>
              <a:buChar char="•"/>
            </a:pPr>
            <a:r>
              <a:rPr lang="en-US" sz="2400" dirty="0" smtClean="0">
                <a:latin typeface="Times New Roman" pitchFamily="18" charset="0"/>
                <a:cs typeface="Times New Roman" pitchFamily="18" charset="0"/>
              </a:rPr>
              <a:t>In this form of execution-time binding, the memory-mapping hardware converts logical addresses into physical addresses.</a:t>
            </a:r>
          </a:p>
          <a:p>
            <a:pPr marL="225425" lvl="1" indent="-225425">
              <a:buFont typeface="Arial" pitchFamily="34" charset="0"/>
              <a:buChar char="•"/>
            </a:pPr>
            <a:r>
              <a:rPr lang="en-US" sz="2400" dirty="0" smtClean="0">
                <a:latin typeface="Times New Roman" pitchFamily="18" charset="0"/>
                <a:cs typeface="Times New Roman" pitchFamily="18" charset="0"/>
              </a:rPr>
              <a:t>The final location of a referenced memory address is not determined until the reference is made.</a:t>
            </a:r>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52400" y="152400"/>
            <a:ext cx="8839200" cy="6477000"/>
          </a:xfrm>
        </p:spPr>
        <p:txBody>
          <a:bodyPr>
            <a:noAutofit/>
          </a:bodyPr>
          <a:lstStyle/>
          <a:p>
            <a:pPr marL="225425" indent="-225425"/>
            <a:r>
              <a:rPr lang="en-US" sz="2400" dirty="0" smtClean="0">
                <a:latin typeface="Times New Roman" pitchFamily="18" charset="0"/>
                <a:cs typeface="Times New Roman" pitchFamily="18" charset="0"/>
              </a:rPr>
              <a:t>So now there are two different types of address-</a:t>
            </a:r>
          </a:p>
          <a:p>
            <a:pPr marL="344488" indent="-223838">
              <a:buFont typeface="Courier New" pitchFamily="49" charset="0"/>
              <a:buChar char="o"/>
            </a:pPr>
            <a:r>
              <a:rPr lang="en-US" sz="2400" dirty="0" smtClean="0">
                <a:latin typeface="Times New Roman" pitchFamily="18" charset="0"/>
                <a:cs typeface="Times New Roman" pitchFamily="18" charset="0"/>
              </a:rPr>
              <a:t>Logical addresses, which are in the range 0 to max</a:t>
            </a:r>
          </a:p>
          <a:p>
            <a:pPr marL="344488" indent="-223838">
              <a:buFont typeface="Courier New" pitchFamily="49" charset="0"/>
              <a:buChar char="o"/>
            </a:pPr>
            <a:r>
              <a:rPr lang="en-US" sz="2400" dirty="0" smtClean="0">
                <a:latin typeface="Times New Roman" pitchFamily="18" charset="0"/>
                <a:cs typeface="Times New Roman" pitchFamily="18" charset="0"/>
              </a:rPr>
              <a:t>Physical addresses, which are in the range R+0 to </a:t>
            </a:r>
            <a:r>
              <a:rPr lang="en-US" sz="2400" dirty="0" err="1" smtClean="0">
                <a:latin typeface="Times New Roman" pitchFamily="18" charset="0"/>
                <a:cs typeface="Times New Roman" pitchFamily="18" charset="0"/>
              </a:rPr>
              <a:t>R+max</a:t>
            </a:r>
            <a:r>
              <a:rPr lang="en-US" sz="2400" dirty="0" smtClean="0">
                <a:latin typeface="Times New Roman" pitchFamily="18" charset="0"/>
                <a:cs typeface="Times New Roman" pitchFamily="18" charset="0"/>
              </a:rPr>
              <a:t> for a base value R</a:t>
            </a:r>
          </a:p>
          <a:p>
            <a:pPr marL="225425" indent="-225425"/>
            <a:r>
              <a:rPr lang="en-US" sz="2400" dirty="0" smtClean="0">
                <a:latin typeface="Times New Roman" pitchFamily="18" charset="0"/>
                <a:cs typeface="Times New Roman" pitchFamily="18" charset="0"/>
              </a:rPr>
              <a:t>The user generates only logical addresses and thinks that the process runs in location 0 to max</a:t>
            </a:r>
          </a:p>
          <a:p>
            <a:pPr marL="225425" indent="-225425"/>
            <a:r>
              <a:rPr lang="en-US" sz="2400" dirty="0" smtClean="0">
                <a:latin typeface="Times New Roman" pitchFamily="18" charset="0"/>
                <a:cs typeface="Times New Roman" pitchFamily="18" charset="0"/>
              </a:rPr>
              <a:t>The user program generates only logical addresses and thinks that the process runs in locations 0 to max. But logical addresses must be mapped to physical addresses before they are used.</a:t>
            </a:r>
          </a:p>
          <a:p>
            <a:pPr marL="225425" indent="-225425"/>
            <a:r>
              <a:rPr lang="en-US" sz="2400" dirty="0" smtClean="0">
                <a:latin typeface="Times New Roman" pitchFamily="18" charset="0"/>
                <a:cs typeface="Times New Roman" pitchFamily="18" charset="0"/>
              </a:rPr>
              <a:t>The concept of logical address space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bound to a separate physical address space is central to proper memory management.</a:t>
            </a:r>
          </a:p>
          <a:p>
            <a:pPr marL="225425" indent="-225425"/>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3200400"/>
            <a:ext cx="5486400" cy="571500"/>
          </a:xfrm>
        </p:spPr>
        <p:txBody>
          <a:bodyPr>
            <a:normAutofit/>
          </a:bodyPr>
          <a:lstStyle/>
          <a:p>
            <a:pPr algn="l" eaLnBrk="1" hangingPunct="1"/>
            <a:r>
              <a:rPr lang="en-US" sz="2000" b="1" dirty="0">
                <a:latin typeface="Times New Roman" pitchFamily="18" charset="0"/>
                <a:cs typeface="Times New Roman" pitchFamily="18" charset="0"/>
              </a:rPr>
              <a:t>Dynamic relocation using a relocation register</a:t>
            </a:r>
          </a:p>
        </p:txBody>
      </p:sp>
      <p:pic>
        <p:nvPicPr>
          <p:cNvPr id="12291" name="Picture 5"/>
          <p:cNvPicPr>
            <a:picLocks noChangeAspect="1" noChangeArrowheads="1"/>
          </p:cNvPicPr>
          <p:nvPr/>
        </p:nvPicPr>
        <p:blipFill>
          <a:blip r:embed="rId3"/>
          <a:srcRect/>
          <a:stretch>
            <a:fillRect/>
          </a:stretch>
        </p:blipFill>
        <p:spPr bwMode="auto">
          <a:xfrm>
            <a:off x="1981200" y="228600"/>
            <a:ext cx="4087283" cy="2961085"/>
          </a:xfrm>
          <a:prstGeom prst="rect">
            <a:avLst/>
          </a:prstGeom>
          <a:noFill/>
          <a:ln w="9525">
            <a:noFill/>
            <a:miter lim="800000"/>
            <a:headEnd/>
            <a:tailEnd/>
          </a:ln>
        </p:spPr>
      </p:pic>
      <p:sp>
        <p:nvSpPr>
          <p:cNvPr id="12292" name="Rectangle 3"/>
          <p:cNvSpPr txBox="1">
            <a:spLocks noChangeArrowheads="1"/>
          </p:cNvSpPr>
          <p:nvPr/>
        </p:nvSpPr>
        <p:spPr bwMode="auto">
          <a:xfrm>
            <a:off x="381000" y="4191000"/>
            <a:ext cx="8382000" cy="4935140"/>
          </a:xfrm>
          <a:prstGeom prst="rect">
            <a:avLst/>
          </a:prstGeom>
          <a:noFill/>
          <a:ln w="9525">
            <a:noFill/>
            <a:miter lim="800000"/>
            <a:headEnd/>
            <a:tailEnd/>
          </a:ln>
        </p:spPr>
        <p:txBody>
          <a:bodyPr lIns="64008" tIns="32004" rIns="64008" bIns="32004"/>
          <a:lstStyle/>
          <a:p>
            <a:pPr marL="342265" indent="-342265">
              <a:spcBef>
                <a:spcPct val="35000"/>
              </a:spcBef>
              <a:buClr>
                <a:srgbClr val="993300"/>
              </a:buClr>
              <a:buSzPct val="90000"/>
              <a:buFont typeface="Monotype Sorts" charset="2"/>
              <a:buChar char="n"/>
            </a:pPr>
            <a:endParaRPr kumimoji="1" lang="en-US" sz="2400" dirty="0">
              <a:latin typeface="Times New Roman" pitchFamily="18" charset="0"/>
              <a:cs typeface="Times New Roman" pitchFamily="18" charset="0"/>
            </a:endParaRPr>
          </a:p>
        </p:txBody>
      </p:sp>
      <p:sp>
        <p:nvSpPr>
          <p:cNvPr id="5" name="Rectangle 4"/>
          <p:cNvSpPr/>
          <p:nvPr/>
        </p:nvSpPr>
        <p:spPr>
          <a:xfrm>
            <a:off x="381000" y="4191000"/>
            <a:ext cx="8534400" cy="1938992"/>
          </a:xfrm>
          <a:prstGeom prst="rect">
            <a:avLst/>
          </a:prstGeom>
        </p:spPr>
        <p:txBody>
          <a:bodyPr wrap="square">
            <a:spAutoFit/>
          </a:bodyPr>
          <a:lstStyle/>
          <a:p>
            <a:pPr>
              <a:buNone/>
            </a:pPr>
            <a:r>
              <a:rPr lang="en-US" sz="2400" b="1" dirty="0" smtClean="0">
                <a:solidFill>
                  <a:srgbClr val="00B050"/>
                </a:solidFill>
                <a:latin typeface="Times New Roman" pitchFamily="18" charset="0"/>
                <a:cs typeface="Times New Roman" pitchFamily="18" charset="0"/>
              </a:rPr>
              <a:t>Dynamic Loading</a:t>
            </a:r>
          </a:p>
          <a:p>
            <a:pPr marL="225425" indent="-225425">
              <a:buFont typeface="Arial" pitchFamily="34" charset="0"/>
              <a:buChar char="•"/>
            </a:pPr>
            <a:r>
              <a:rPr lang="en-US" sz="2400" dirty="0" smtClean="0">
                <a:latin typeface="Times New Roman" pitchFamily="18" charset="0"/>
                <a:cs typeface="Times New Roman" pitchFamily="18" charset="0"/>
              </a:rPr>
              <a:t>It has been necessary for the entire program and all data of a process to be in physical memory for the process to execute.</a:t>
            </a:r>
          </a:p>
          <a:p>
            <a:pPr marL="225425" indent="-225425">
              <a:buFont typeface="Arial" pitchFamily="34" charset="0"/>
              <a:buChar char="•"/>
            </a:pPr>
            <a:r>
              <a:rPr lang="en-US" sz="2400" dirty="0" smtClean="0">
                <a:latin typeface="Times New Roman" pitchFamily="18" charset="0"/>
                <a:cs typeface="Times New Roman" pitchFamily="18" charset="0"/>
              </a:rPr>
              <a:t>The size of a process has thus been limited to the size of physical memory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52400" y="152400"/>
            <a:ext cx="8686800" cy="6400800"/>
          </a:xfrm>
        </p:spPr>
        <p:txBody>
          <a:bodyPr>
            <a:noAutofit/>
          </a:bodyPr>
          <a:lstStyle/>
          <a:p>
            <a:pPr marL="225425" indent="-225425"/>
            <a:r>
              <a:rPr lang="en-US" sz="2400" dirty="0" smtClean="0">
                <a:latin typeface="Times New Roman" pitchFamily="18" charset="0"/>
                <a:cs typeface="Times New Roman" pitchFamily="18" charset="0"/>
              </a:rPr>
              <a:t>To obtain better memory space utilization, dynamic loading can be used.</a:t>
            </a:r>
          </a:p>
          <a:p>
            <a:pPr marL="225425" indent="-225425"/>
            <a:r>
              <a:rPr kumimoji="1" lang="en-US" sz="2400" dirty="0" smtClean="0">
                <a:latin typeface="Times New Roman" pitchFamily="18" charset="0"/>
                <a:cs typeface="Times New Roman" pitchFamily="18" charset="0"/>
              </a:rPr>
              <a:t>Routine is not loaded until it is called.</a:t>
            </a:r>
          </a:p>
          <a:p>
            <a:pPr marL="225425" indent="-225425"/>
            <a:r>
              <a:rPr kumimoji="1" lang="en-US" sz="2400" dirty="0" smtClean="0">
                <a:latin typeface="Times New Roman" pitchFamily="18" charset="0"/>
                <a:cs typeface="Times New Roman" pitchFamily="18" charset="0"/>
              </a:rPr>
              <a:t>Better memory-space utilization; unused routine is never loaded</a:t>
            </a:r>
          </a:p>
          <a:p>
            <a:pPr marL="225425" indent="-225425"/>
            <a:r>
              <a:rPr kumimoji="1" lang="en-US" sz="2400" dirty="0" smtClean="0">
                <a:latin typeface="Times New Roman" pitchFamily="18" charset="0"/>
                <a:cs typeface="Times New Roman" pitchFamily="18" charset="0"/>
              </a:rPr>
              <a:t>All routines kept on disk in </a:t>
            </a:r>
            <a:r>
              <a:rPr kumimoji="1" lang="en-US" sz="2400" dirty="0" err="1" smtClean="0">
                <a:latin typeface="Times New Roman" pitchFamily="18" charset="0"/>
                <a:cs typeface="Times New Roman" pitchFamily="18" charset="0"/>
              </a:rPr>
              <a:t>relocatable</a:t>
            </a:r>
            <a:r>
              <a:rPr kumimoji="1" lang="en-US" sz="2400" dirty="0" smtClean="0">
                <a:latin typeface="Times New Roman" pitchFamily="18" charset="0"/>
                <a:cs typeface="Times New Roman" pitchFamily="18" charset="0"/>
              </a:rPr>
              <a:t> load format.</a:t>
            </a:r>
          </a:p>
          <a:p>
            <a:pPr marL="225425" indent="-225425"/>
            <a:r>
              <a:rPr kumimoji="1" lang="en-US" sz="2400" dirty="0" smtClean="0">
                <a:latin typeface="Times New Roman" pitchFamily="18" charset="0"/>
                <a:cs typeface="Times New Roman" pitchFamily="18" charset="0"/>
              </a:rPr>
              <a:t>The main program is loaded in to memory and is executed.</a:t>
            </a:r>
          </a:p>
          <a:p>
            <a:pPr marL="225425" indent="-225425"/>
            <a:r>
              <a:rPr kumimoji="1" lang="en-US" sz="2400" dirty="0" smtClean="0">
                <a:latin typeface="Times New Roman" pitchFamily="18" charset="0"/>
                <a:cs typeface="Times New Roman" pitchFamily="18" charset="0"/>
              </a:rPr>
              <a:t>When a routine needs to call another routine, the calling routine first checks to see whether the other routine has been loaded.</a:t>
            </a:r>
          </a:p>
          <a:p>
            <a:pPr marL="225425" indent="-225425"/>
            <a:r>
              <a:rPr kumimoji="1" lang="en-US" sz="2400" dirty="0" smtClean="0">
                <a:latin typeface="Times New Roman" pitchFamily="18" charset="0"/>
                <a:cs typeface="Times New Roman" pitchFamily="18" charset="0"/>
              </a:rPr>
              <a:t>If it has not, the </a:t>
            </a:r>
            <a:r>
              <a:rPr kumimoji="1" lang="en-US" sz="2400" dirty="0" err="1" smtClean="0">
                <a:latin typeface="Times New Roman" pitchFamily="18" charset="0"/>
                <a:cs typeface="Times New Roman" pitchFamily="18" charset="0"/>
              </a:rPr>
              <a:t>relocatable</a:t>
            </a:r>
            <a:r>
              <a:rPr kumimoji="1" lang="en-US" sz="2400" dirty="0" smtClean="0">
                <a:latin typeface="Times New Roman" pitchFamily="18" charset="0"/>
                <a:cs typeface="Times New Roman" pitchFamily="18" charset="0"/>
              </a:rPr>
              <a:t> linking loader is called to load the desired routine into memory and to update the programs address tables to reflect this change. Then control is passed to the newly loaded routine</a:t>
            </a:r>
          </a:p>
          <a:p>
            <a:pPr marL="225425" indent="-225425"/>
            <a:r>
              <a:rPr kumimoji="1" lang="en-US" sz="2400" dirty="0" smtClean="0">
                <a:latin typeface="Times New Roman" pitchFamily="18" charset="0"/>
                <a:cs typeface="Times New Roman" pitchFamily="18" charset="0"/>
              </a:rPr>
              <a:t>Advantage of Dynamic Loading is that an unused routine is never loaded.</a:t>
            </a:r>
          </a:p>
          <a:p>
            <a:pPr marL="225425" indent="-225425"/>
            <a:endParaRPr kumimoji="1" lang="en-US" sz="2400" dirty="0" smtClean="0">
              <a:latin typeface="Times New Roman" pitchFamily="18" charset="0"/>
              <a:cs typeface="Times New Roman" pitchFamily="18" charset="0"/>
            </a:endParaRPr>
          </a:p>
          <a:p>
            <a:pPr marL="225425" indent="-225425"/>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1138" y="504825"/>
            <a:ext cx="7848600" cy="1139825"/>
          </a:xfrm>
          <a:prstGeom prst="rect">
            <a:avLst/>
          </a:prstGeom>
        </p:spPr>
        <p:txBody>
          <a:bodyPr anchor="ctr">
            <a:normAutofit/>
          </a:bodyPr>
          <a:lstStyle/>
          <a:p>
            <a:pPr>
              <a:defRPr/>
            </a:pPr>
            <a:endParaRPr lang="en-US" sz="4800" spc="-100" dirty="0">
              <a:solidFill>
                <a:schemeClr val="tx2"/>
              </a:solidFill>
              <a:latin typeface="Times New Roman" pitchFamily="18" charset="0"/>
              <a:ea typeface="+mj-ea"/>
              <a:cs typeface="Times New Roman" pitchFamily="18" charset="0"/>
            </a:endParaRPr>
          </a:p>
        </p:txBody>
      </p:sp>
      <p:sp>
        <p:nvSpPr>
          <p:cNvPr id="5" name="Subtitle 2"/>
          <p:cNvSpPr txBox="1">
            <a:spLocks/>
          </p:cNvSpPr>
          <p:nvPr/>
        </p:nvSpPr>
        <p:spPr bwMode="auto">
          <a:xfrm>
            <a:off x="533400" y="371475"/>
            <a:ext cx="7497762" cy="5883275"/>
          </a:xfrm>
          <a:prstGeom prst="rect">
            <a:avLst/>
          </a:prstGeom>
          <a:noFill/>
          <a:ln w="9525">
            <a:noFill/>
            <a:miter lim="800000"/>
            <a:headEnd/>
            <a:tailEnd/>
          </a:ln>
        </p:spPr>
        <p:txBody>
          <a:bodyPr/>
          <a:lstStyle/>
          <a:p>
            <a:pPr marL="182563" indent="-182563">
              <a:spcBef>
                <a:spcPct val="20000"/>
              </a:spcBef>
              <a:buClr>
                <a:schemeClr val="accent1"/>
              </a:buClr>
              <a:buSzPct val="85000"/>
              <a:buFont typeface="Wingdings" pitchFamily="2" charset="2"/>
              <a:buChar char="Ø"/>
              <a:defRPr/>
            </a:pPr>
            <a:endParaRPr lang="en-US" sz="2400" dirty="0">
              <a:latin typeface="Times New Roman" pitchFamily="18" charset="0"/>
              <a:ea typeface="+mn-ea"/>
              <a:cs typeface="Times New Roman" pitchFamily="18" charset="0"/>
            </a:endParaRPr>
          </a:p>
          <a:p>
            <a:pPr marL="182563" indent="-182563">
              <a:spcBef>
                <a:spcPct val="20000"/>
              </a:spcBef>
              <a:buClr>
                <a:schemeClr val="accent1"/>
              </a:buClr>
              <a:buSzPct val="85000"/>
              <a:buFont typeface="Wingdings" pitchFamily="2" charset="2"/>
              <a:buChar char="Ø"/>
              <a:defRPr/>
            </a:pPr>
            <a:endParaRPr lang="en-US" sz="2400" dirty="0">
              <a:latin typeface="Times New Roman" pitchFamily="18" charset="0"/>
              <a:ea typeface="+mn-ea"/>
              <a:cs typeface="Times New Roman" pitchFamily="18" charset="0"/>
            </a:endParaRPr>
          </a:p>
          <a:p>
            <a:r>
              <a:rPr lang="en-IN" sz="2400" b="1" dirty="0" smtClean="0">
                <a:solidFill>
                  <a:srgbClr val="002060"/>
                </a:solidFill>
                <a:latin typeface="Times New Roman" pitchFamily="18" charset="0"/>
                <a:cs typeface="Times New Roman" pitchFamily="18" charset="0"/>
              </a:rPr>
              <a:t>4.0 Introduction</a:t>
            </a:r>
          </a:p>
          <a:p>
            <a:r>
              <a:rPr lang="en-IN" sz="2400" b="1" dirty="0" smtClean="0">
                <a:solidFill>
                  <a:srgbClr val="002060"/>
                </a:solidFill>
                <a:latin typeface="Times New Roman" pitchFamily="18" charset="0"/>
                <a:cs typeface="Times New Roman" pitchFamily="18" charset="0"/>
              </a:rPr>
              <a:t>4.1 Background, Swapping</a:t>
            </a:r>
            <a:endParaRPr lang="en-US" sz="2400" b="1" dirty="0" smtClean="0">
              <a:solidFill>
                <a:srgbClr val="002060"/>
              </a:solidFill>
              <a:latin typeface="Times New Roman" pitchFamily="18" charset="0"/>
              <a:cs typeface="Times New Roman" pitchFamily="18" charset="0"/>
            </a:endParaRPr>
          </a:p>
          <a:p>
            <a:r>
              <a:rPr lang="en-IN" sz="2400" b="1" dirty="0" smtClean="0">
                <a:solidFill>
                  <a:srgbClr val="002060"/>
                </a:solidFill>
                <a:latin typeface="Times New Roman" pitchFamily="18" charset="0"/>
                <a:cs typeface="Times New Roman" pitchFamily="18" charset="0"/>
              </a:rPr>
              <a:t>4.2 Contiguous memory allocation</a:t>
            </a:r>
            <a:endParaRPr lang="en-US" sz="2400" b="1" dirty="0" smtClean="0">
              <a:solidFill>
                <a:srgbClr val="002060"/>
              </a:solidFill>
              <a:latin typeface="Times New Roman" pitchFamily="18" charset="0"/>
              <a:cs typeface="Times New Roman" pitchFamily="18" charset="0"/>
            </a:endParaRPr>
          </a:p>
          <a:p>
            <a:r>
              <a:rPr lang="en-IN" sz="2400" b="1" dirty="0" smtClean="0">
                <a:solidFill>
                  <a:srgbClr val="002060"/>
                </a:solidFill>
                <a:latin typeface="Times New Roman" pitchFamily="18" charset="0"/>
                <a:cs typeface="Times New Roman" pitchFamily="18" charset="0"/>
              </a:rPr>
              <a:t>4.3 Paging</a:t>
            </a:r>
            <a:endParaRPr lang="en-US" sz="2400" b="1" dirty="0" smtClean="0">
              <a:solidFill>
                <a:srgbClr val="002060"/>
              </a:solidFill>
              <a:latin typeface="Times New Roman" pitchFamily="18" charset="0"/>
              <a:cs typeface="Times New Roman" pitchFamily="18" charset="0"/>
            </a:endParaRPr>
          </a:p>
          <a:p>
            <a:r>
              <a:rPr lang="en-IN" sz="2400" b="1" dirty="0" smtClean="0">
                <a:solidFill>
                  <a:srgbClr val="002060"/>
                </a:solidFill>
                <a:latin typeface="Times New Roman" pitchFamily="18" charset="0"/>
                <a:cs typeface="Times New Roman" pitchFamily="18" charset="0"/>
              </a:rPr>
              <a:t>4.4 Structure of page table</a:t>
            </a:r>
            <a:endParaRPr lang="en-US" sz="2400" b="1" dirty="0" smtClean="0">
              <a:solidFill>
                <a:srgbClr val="002060"/>
              </a:solidFill>
              <a:latin typeface="Times New Roman" pitchFamily="18" charset="0"/>
              <a:cs typeface="Times New Roman" pitchFamily="18" charset="0"/>
            </a:endParaRPr>
          </a:p>
          <a:p>
            <a:r>
              <a:rPr lang="en-IN" sz="2400" b="1" dirty="0" smtClean="0">
                <a:solidFill>
                  <a:srgbClr val="002060"/>
                </a:solidFill>
                <a:latin typeface="Times New Roman" pitchFamily="18" charset="0"/>
                <a:cs typeface="Times New Roman" pitchFamily="18" charset="0"/>
              </a:rPr>
              <a:t>4.5 Segmentation</a:t>
            </a:r>
            <a:endParaRPr lang="en-US" sz="2400" b="1" dirty="0" smtClean="0">
              <a:solidFill>
                <a:srgbClr val="002060"/>
              </a:solidFill>
              <a:latin typeface="Times New Roman" pitchFamily="18" charset="0"/>
              <a:cs typeface="Times New Roman" pitchFamily="18" charset="0"/>
            </a:endParaRPr>
          </a:p>
          <a:p>
            <a:r>
              <a:rPr lang="en-IN" sz="2400" b="1" dirty="0" smtClean="0">
                <a:solidFill>
                  <a:srgbClr val="002060"/>
                </a:solidFill>
                <a:latin typeface="Times New Roman" pitchFamily="18" charset="0"/>
                <a:cs typeface="Times New Roman" pitchFamily="18" charset="0"/>
              </a:rPr>
              <a:t>4.6 External Segmentation, Internal Segmentation</a:t>
            </a:r>
            <a:endParaRPr lang="en-US" sz="2400" b="1" dirty="0" smtClean="0">
              <a:solidFill>
                <a:srgbClr val="002060"/>
              </a:solidFill>
              <a:latin typeface="Times New Roman" pitchFamily="18" charset="0"/>
              <a:cs typeface="Times New Roman" pitchFamily="18" charset="0"/>
            </a:endParaRPr>
          </a:p>
          <a:p>
            <a:pPr marL="182563" indent="-182563">
              <a:spcBef>
                <a:spcPct val="20000"/>
              </a:spcBef>
              <a:buClr>
                <a:schemeClr val="accent1"/>
              </a:buClr>
              <a:buSzPct val="85000"/>
              <a:buFont typeface="Wingdings" pitchFamily="2" charset="2"/>
              <a:buChar char="Ø"/>
              <a:defRPr/>
            </a:pPr>
            <a:endParaRPr lang="en-US" sz="2400" dirty="0">
              <a:latin typeface="Times New Roman" pitchFamily="18" charset="0"/>
              <a:ea typeface="+mn-ea"/>
              <a:cs typeface="Times New Roman" pitchFamily="18" charset="0"/>
            </a:endParaRPr>
          </a:p>
          <a:p>
            <a:pPr marL="182563" indent="-182563">
              <a:spcBef>
                <a:spcPct val="20000"/>
              </a:spcBef>
              <a:buClr>
                <a:schemeClr val="accent1"/>
              </a:buClr>
              <a:buSzPct val="85000"/>
              <a:buFont typeface="Wingdings" pitchFamily="2" charset="2"/>
              <a:buChar char="Ø"/>
              <a:defRPr/>
            </a:pPr>
            <a:endParaRPr lang="en-US" sz="2400" dirty="0">
              <a:latin typeface="Times New Roman" pitchFamily="18" charset="0"/>
              <a:ea typeface="+mn-ea"/>
              <a:cs typeface="Times New Roman" pitchFamily="18" charset="0"/>
            </a:endParaRPr>
          </a:p>
          <a:p>
            <a:pPr marL="182563" indent="-182563">
              <a:spcBef>
                <a:spcPct val="20000"/>
              </a:spcBef>
              <a:buClr>
                <a:schemeClr val="accent1"/>
              </a:buClr>
              <a:buSzPct val="85000"/>
              <a:buFont typeface="Wingdings" pitchFamily="2" charset="2"/>
              <a:buChar char="Ø"/>
              <a:defRPr/>
            </a:pPr>
            <a:endParaRPr lang="en-US" sz="2400" dirty="0">
              <a:latin typeface="Times New Roman" pitchFamily="18" charset="0"/>
              <a:ea typeface="+mn-ea"/>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52400" y="152400"/>
            <a:ext cx="8839200" cy="6553200"/>
          </a:xfrm>
        </p:spPr>
        <p:txBody>
          <a:bodyPr>
            <a:noAutofit/>
          </a:bodyPr>
          <a:lstStyle/>
          <a:p>
            <a:pPr marL="165100" indent="-165100">
              <a:spcBef>
                <a:spcPct val="35000"/>
              </a:spcBef>
              <a:buClr>
                <a:srgbClr val="993300"/>
              </a:buClr>
              <a:buSzPct val="90000"/>
            </a:pPr>
            <a:r>
              <a:rPr kumimoji="1" lang="en-US" sz="2400" dirty="0" smtClean="0">
                <a:latin typeface="Times New Roman" pitchFamily="18" charset="0"/>
                <a:cs typeface="Times New Roman" pitchFamily="18" charset="0"/>
              </a:rPr>
              <a:t>Useful when large amounts of code are needed to handle infrequently occurring cases</a:t>
            </a:r>
          </a:p>
          <a:p>
            <a:pPr marL="165100" indent="-165100">
              <a:spcBef>
                <a:spcPct val="35000"/>
              </a:spcBef>
              <a:buClr>
                <a:srgbClr val="993300"/>
              </a:buClr>
              <a:buSzPct val="90000"/>
            </a:pPr>
            <a:r>
              <a:rPr kumimoji="1" lang="en-US" sz="2400" dirty="0" smtClean="0">
                <a:latin typeface="Times New Roman" pitchFamily="18" charset="0"/>
                <a:cs typeface="Times New Roman" pitchFamily="18" charset="0"/>
              </a:rPr>
              <a:t>No special support from the operating system is required</a:t>
            </a:r>
          </a:p>
          <a:p>
            <a:pPr marL="509588" lvl="1" indent="-284163">
              <a:spcBef>
                <a:spcPct val="35000"/>
              </a:spcBef>
              <a:buClr>
                <a:srgbClr val="CC6600"/>
              </a:buClr>
              <a:buSzPct val="80000"/>
              <a:buFont typeface="Monotype Sorts" charset="2"/>
              <a:buChar char="l"/>
            </a:pPr>
            <a:r>
              <a:rPr kumimoji="1" lang="en-US" sz="2400" dirty="0" smtClean="0">
                <a:latin typeface="Times New Roman" pitchFamily="18" charset="0"/>
                <a:cs typeface="Times New Roman" pitchFamily="18" charset="0"/>
              </a:rPr>
              <a:t>Implemented through program design</a:t>
            </a:r>
          </a:p>
          <a:p>
            <a:pPr marL="509588" lvl="1" indent="-284163">
              <a:spcBef>
                <a:spcPct val="35000"/>
              </a:spcBef>
              <a:buClr>
                <a:srgbClr val="CC6600"/>
              </a:buClr>
              <a:buSzPct val="80000"/>
              <a:buFont typeface="Monotype Sorts" charset="2"/>
              <a:buChar char="l"/>
            </a:pPr>
            <a:r>
              <a:rPr kumimoji="1" lang="en-US" sz="2400" dirty="0" smtClean="0">
                <a:latin typeface="Times New Roman" pitchFamily="18" charset="0"/>
                <a:cs typeface="Times New Roman" pitchFamily="18" charset="0"/>
              </a:rPr>
              <a:t>OS can help by providing libraries to implement dynamic loading</a:t>
            </a:r>
            <a:endParaRPr lang="en-US" sz="2400" b="1" dirty="0" smtClean="0">
              <a:solidFill>
                <a:srgbClr val="3366FF"/>
              </a:solidFill>
              <a:latin typeface="Times New Roman" pitchFamily="18" charset="0"/>
              <a:cs typeface="Times New Roman" pitchFamily="18" charset="0"/>
            </a:endParaRPr>
          </a:p>
          <a:p>
            <a:pPr>
              <a:buNone/>
            </a:pPr>
            <a:r>
              <a:rPr lang="en-US" sz="2400" b="1" dirty="0" smtClean="0">
                <a:solidFill>
                  <a:srgbClr val="00B050"/>
                </a:solidFill>
                <a:latin typeface="Times New Roman" pitchFamily="18" charset="0"/>
                <a:cs typeface="Times New Roman" pitchFamily="18" charset="0"/>
              </a:rPr>
              <a:t>Dynamic Linking and Shared Libraries</a:t>
            </a:r>
          </a:p>
          <a:p>
            <a:r>
              <a:rPr lang="en-US" sz="2400" dirty="0" smtClean="0">
                <a:latin typeface="Times New Roman" pitchFamily="18" charset="0"/>
                <a:cs typeface="Times New Roman" pitchFamily="18" charset="0"/>
              </a:rPr>
              <a:t>Some OS supports </a:t>
            </a:r>
            <a:r>
              <a:rPr lang="en-US" sz="2400" b="1" dirty="0" smtClean="0">
                <a:solidFill>
                  <a:srgbClr val="3366FF"/>
                </a:solidFill>
                <a:latin typeface="Times New Roman" pitchFamily="18" charset="0"/>
                <a:cs typeface="Times New Roman" pitchFamily="18" charset="0"/>
              </a:rPr>
              <a:t>Static </a:t>
            </a:r>
            <a:r>
              <a:rPr lang="en-US" sz="2400" b="1" dirty="0">
                <a:solidFill>
                  <a:srgbClr val="3366FF"/>
                </a:solidFill>
                <a:latin typeface="Times New Roman" pitchFamily="18" charset="0"/>
                <a:cs typeface="Times New Roman" pitchFamily="18" charset="0"/>
              </a:rPr>
              <a:t>linking </a:t>
            </a:r>
            <a:r>
              <a:rPr lang="en-US" sz="2400" dirty="0">
                <a:latin typeface="Times New Roman" pitchFamily="18" charset="0"/>
                <a:cs typeface="Times New Roman" pitchFamily="18" charset="0"/>
              </a:rPr>
              <a:t>– system libraries and program code combined by the loader into the binary program image</a:t>
            </a:r>
          </a:p>
          <a:p>
            <a:r>
              <a:rPr lang="en-US" sz="2400" dirty="0">
                <a:latin typeface="Times New Roman" pitchFamily="18" charset="0"/>
                <a:cs typeface="Times New Roman" pitchFamily="18" charset="0"/>
              </a:rPr>
              <a:t>Dynamic linking –linking postponed until execution time</a:t>
            </a:r>
          </a:p>
          <a:p>
            <a:r>
              <a:rPr lang="en-US" sz="2400" dirty="0" smtClean="0">
                <a:latin typeface="Times New Roman" pitchFamily="18" charset="0"/>
                <a:cs typeface="Times New Roman" pitchFamily="18" charset="0"/>
              </a:rPr>
              <a:t>With dynamic linking a stub is included in the image for each library routine is not already present</a:t>
            </a:r>
          </a:p>
          <a:p>
            <a:r>
              <a:rPr lang="en-US" sz="2400" dirty="0" smtClean="0">
                <a:latin typeface="Times New Roman" pitchFamily="18" charset="0"/>
                <a:cs typeface="Times New Roman" pitchFamily="18" charset="0"/>
              </a:rPr>
              <a:t>Small </a:t>
            </a:r>
            <a:r>
              <a:rPr lang="en-US" sz="2400" dirty="0">
                <a:latin typeface="Times New Roman" pitchFamily="18" charset="0"/>
                <a:cs typeface="Times New Roman" pitchFamily="18" charset="0"/>
              </a:rPr>
              <a:t>piece of code, </a:t>
            </a:r>
            <a:r>
              <a:rPr lang="en-US" sz="2400" b="1" dirty="0">
                <a:solidFill>
                  <a:srgbClr val="3366FF"/>
                </a:solidFill>
                <a:latin typeface="Times New Roman" pitchFamily="18" charset="0"/>
                <a:cs typeface="Times New Roman" pitchFamily="18" charset="0"/>
              </a:rPr>
              <a:t>stub</a:t>
            </a:r>
            <a:r>
              <a:rPr lang="en-US" sz="2400" dirty="0">
                <a:latin typeface="Times New Roman" pitchFamily="18" charset="0"/>
                <a:cs typeface="Times New Roman" pitchFamily="18" charset="0"/>
              </a:rPr>
              <a:t>, used to locate the appropriate memory-resident library </a:t>
            </a:r>
            <a:r>
              <a:rPr lang="en-US" sz="2400" dirty="0" smtClean="0">
                <a:latin typeface="Times New Roman" pitchFamily="18" charset="0"/>
                <a:cs typeface="Times New Roman" pitchFamily="18" charset="0"/>
              </a:rPr>
              <a:t>routine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52400" y="152400"/>
            <a:ext cx="8839200" cy="6553200"/>
          </a:xfrm>
        </p:spPr>
        <p:txBody>
          <a:bodyPr>
            <a:noAutofit/>
          </a:bodyPr>
          <a:lstStyle/>
          <a:p>
            <a:pPr marL="225425" indent="-225425"/>
            <a:r>
              <a:rPr lang="en-US" sz="2400" dirty="0" smtClean="0">
                <a:latin typeface="Times New Roman" pitchFamily="18" charset="0"/>
                <a:cs typeface="Times New Roman" pitchFamily="18" charset="0"/>
              </a:rPr>
              <a:t>Stub replaces itself with the address of the routine, and executes the routine</a:t>
            </a:r>
          </a:p>
          <a:p>
            <a:pPr marL="225425" indent="-225425"/>
            <a:r>
              <a:rPr lang="en-US" sz="2400" dirty="0" smtClean="0">
                <a:latin typeface="Times New Roman" pitchFamily="18" charset="0"/>
                <a:cs typeface="Times New Roman" pitchFamily="18" charset="0"/>
              </a:rPr>
              <a:t>Operating system checks if routine is in processes</a:t>
            </a:r>
            <a:r>
              <a:rPr lang="en-US" altLang="ja-JP" sz="2400" dirty="0" smtClean="0">
                <a:latin typeface="Times New Roman" pitchFamily="18" charset="0"/>
                <a:cs typeface="Times New Roman" pitchFamily="18" charset="0"/>
              </a:rPr>
              <a:t> memory address</a:t>
            </a:r>
          </a:p>
          <a:p>
            <a:pPr marL="569913" lvl="1" indent="-285750"/>
            <a:r>
              <a:rPr lang="en-US" sz="2400" dirty="0" smtClean="0">
                <a:latin typeface="Times New Roman" pitchFamily="18" charset="0"/>
                <a:cs typeface="Times New Roman" pitchFamily="18" charset="0"/>
              </a:rPr>
              <a:t>If not in address space, add to address space</a:t>
            </a:r>
          </a:p>
          <a:p>
            <a:pPr marL="225425" indent="-225425"/>
            <a:r>
              <a:rPr lang="en-US" sz="2400" dirty="0" smtClean="0">
                <a:latin typeface="Times New Roman" pitchFamily="18" charset="0"/>
                <a:cs typeface="Times New Roman" pitchFamily="18" charset="0"/>
              </a:rPr>
              <a:t>Dynamic linking is particularly useful for libraries</a:t>
            </a:r>
          </a:p>
          <a:p>
            <a:pPr marL="225425" indent="-225425"/>
            <a:r>
              <a:rPr lang="en-US" sz="2400" dirty="0" smtClean="0">
                <a:latin typeface="Times New Roman" pitchFamily="18" charset="0"/>
                <a:cs typeface="Times New Roman" pitchFamily="18" charset="0"/>
              </a:rPr>
              <a:t>System also known as </a:t>
            </a:r>
            <a:r>
              <a:rPr lang="en-US" sz="2400" b="1" dirty="0" smtClean="0">
                <a:solidFill>
                  <a:srgbClr val="3366FF"/>
                </a:solidFill>
                <a:latin typeface="Times New Roman" pitchFamily="18" charset="0"/>
                <a:cs typeface="Times New Roman" pitchFamily="18" charset="0"/>
              </a:rPr>
              <a:t>shared libraries</a:t>
            </a:r>
          </a:p>
          <a:p>
            <a:pPr marL="225425" indent="-225425">
              <a:buNone/>
            </a:pPr>
            <a:r>
              <a:rPr lang="en-US" sz="2400" b="1" dirty="0" smtClean="0">
                <a:solidFill>
                  <a:srgbClr val="FF3399"/>
                </a:solidFill>
                <a:latin typeface="Times New Roman" pitchFamily="18" charset="0"/>
                <a:cs typeface="Times New Roman" pitchFamily="18" charset="0"/>
              </a:rPr>
              <a:t>Swapping</a:t>
            </a:r>
          </a:p>
          <a:p>
            <a:pPr marL="225425" indent="-225425">
              <a:lnSpc>
                <a:spcPct val="80000"/>
              </a:lnSpc>
            </a:pPr>
            <a:r>
              <a:rPr lang="en-US" sz="2400" dirty="0" smtClean="0">
                <a:latin typeface="Times New Roman" pitchFamily="18" charset="0"/>
                <a:cs typeface="Times New Roman" pitchFamily="18" charset="0"/>
              </a:rPr>
              <a:t>A process can be </a:t>
            </a:r>
            <a:r>
              <a:rPr lang="en-US" sz="2400" b="1" dirty="0" smtClean="0">
                <a:solidFill>
                  <a:srgbClr val="3366FF"/>
                </a:solidFill>
                <a:latin typeface="Times New Roman" pitchFamily="18" charset="0"/>
                <a:cs typeface="Times New Roman" pitchFamily="18" charset="0"/>
              </a:rPr>
              <a:t>swapped</a:t>
            </a:r>
            <a:r>
              <a:rPr lang="en-US" sz="2400" dirty="0" smtClean="0">
                <a:latin typeface="Times New Roman" pitchFamily="18" charset="0"/>
                <a:cs typeface="Times New Roman" pitchFamily="18" charset="0"/>
              </a:rPr>
              <a:t> temporarily out of memory to a backing store, and then brought back into memory for continued execution</a:t>
            </a:r>
          </a:p>
          <a:p>
            <a:pPr marL="569913" lvl="1" indent="-225425">
              <a:lnSpc>
                <a:spcPct val="80000"/>
              </a:lnSpc>
            </a:pPr>
            <a:r>
              <a:rPr lang="en-US" sz="2400" dirty="0" smtClean="0">
                <a:latin typeface="Times New Roman" pitchFamily="18" charset="0"/>
                <a:cs typeface="Times New Roman" pitchFamily="18" charset="0"/>
              </a:rPr>
              <a:t>Total physical memory space of processes can exceed physical memory</a:t>
            </a:r>
          </a:p>
          <a:p>
            <a:pPr marL="165100" indent="-165100"/>
            <a:r>
              <a:rPr lang="en-US" sz="2400" b="1" dirty="0" smtClean="0">
                <a:solidFill>
                  <a:srgbClr val="3366FF"/>
                </a:solidFill>
                <a:latin typeface="Times New Roman" pitchFamily="18" charset="0"/>
                <a:cs typeface="Times New Roman" pitchFamily="18" charset="0"/>
              </a:rPr>
              <a:t>Backing store</a:t>
            </a:r>
            <a:r>
              <a:rPr lang="en-US" sz="2400" dirty="0" smtClean="0">
                <a:solidFill>
                  <a:srgbClr val="3366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fast disk large enough to accommodate copies of all memory images for all users; must provide direct access to these memory images</a:t>
            </a:r>
          </a:p>
          <a:p>
            <a:pPr marL="225425" indent="-225425"/>
            <a:r>
              <a:rPr lang="en-US" sz="2400" b="1" dirty="0" smtClean="0">
                <a:solidFill>
                  <a:srgbClr val="3366FF"/>
                </a:solidFill>
                <a:latin typeface="Times New Roman" pitchFamily="18" charset="0"/>
                <a:cs typeface="Times New Roman" pitchFamily="18" charset="0"/>
              </a:rPr>
              <a:t>Roll out, roll in</a:t>
            </a:r>
            <a:r>
              <a:rPr lang="en-US" sz="2400" dirty="0" smtClean="0">
                <a:solidFill>
                  <a:srgbClr val="3366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swapping variant used for priority-based scheduling algorithms; lower-priority process is swapped out so higher-priority process can be loaded and executed</a:t>
            </a:r>
          </a:p>
          <a:p>
            <a:pPr marL="225425" indent="-225425">
              <a:buNone/>
            </a:pPr>
            <a:endParaRPr lang="en-US" sz="2400" b="1" dirty="0" smtClean="0">
              <a:solidFill>
                <a:srgbClr val="FF3399"/>
              </a:solidFill>
              <a:latin typeface="Times New Roman" pitchFamily="18" charset="0"/>
              <a:cs typeface="Times New Roman" pitchFamily="18" charset="0"/>
            </a:endParaRPr>
          </a:p>
          <a:p>
            <a:pPr marL="225425" indent="-225425">
              <a:buNone/>
            </a:pPr>
            <a:endParaRPr lang="en-US" sz="2400" b="1" dirty="0" smtClean="0">
              <a:solidFill>
                <a:srgbClr val="FF3399"/>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228600" y="228600"/>
            <a:ext cx="8686800" cy="6324600"/>
          </a:xfrm>
        </p:spPr>
        <p:txBody>
          <a:bodyPr>
            <a:noAutofit/>
          </a:bodyPr>
          <a:lstStyle/>
          <a:p>
            <a:pPr marL="225425" indent="-225425">
              <a:lnSpc>
                <a:spcPct val="80000"/>
              </a:lnSpc>
            </a:pPr>
            <a:r>
              <a:rPr lang="en-US" sz="2400" dirty="0" smtClean="0">
                <a:latin typeface="Times New Roman" pitchFamily="18" charset="0"/>
                <a:cs typeface="Times New Roman" pitchFamily="18" charset="0"/>
              </a:rPr>
              <a:t>Major </a:t>
            </a:r>
            <a:r>
              <a:rPr lang="en-US" sz="2400" dirty="0">
                <a:latin typeface="Times New Roman" pitchFamily="18" charset="0"/>
                <a:cs typeface="Times New Roman" pitchFamily="18" charset="0"/>
              </a:rPr>
              <a:t>part of swap time is transfer time; total transfer time is directly proportional to the amount of memory swapped</a:t>
            </a:r>
          </a:p>
          <a:p>
            <a:pPr marL="225425" indent="-225425">
              <a:lnSpc>
                <a:spcPct val="80000"/>
              </a:lnSpc>
            </a:pPr>
            <a:r>
              <a:rPr lang="en-US" sz="2400" dirty="0">
                <a:latin typeface="Times New Roman" pitchFamily="18" charset="0"/>
                <a:cs typeface="Times New Roman" pitchFamily="18" charset="0"/>
              </a:rPr>
              <a:t>System maintains a </a:t>
            </a:r>
            <a:r>
              <a:rPr lang="en-US" sz="2400" b="1" dirty="0">
                <a:solidFill>
                  <a:srgbClr val="3366FF"/>
                </a:solidFill>
                <a:latin typeface="Times New Roman" pitchFamily="18" charset="0"/>
                <a:cs typeface="Times New Roman" pitchFamily="18" charset="0"/>
              </a:rPr>
              <a:t>ready queue</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of ready-to-run processes which have memory images on disk</a:t>
            </a:r>
          </a:p>
          <a:p>
            <a:pPr marL="225425" indent="-225425">
              <a:lnSpc>
                <a:spcPct val="80000"/>
              </a:lnSpc>
            </a:pPr>
            <a:r>
              <a:rPr lang="en-US" sz="2400" dirty="0">
                <a:latin typeface="Times New Roman" pitchFamily="18" charset="0"/>
                <a:cs typeface="Times New Roman" pitchFamily="18" charset="0"/>
              </a:rPr>
              <a:t>Does the swapped out process need to swap back in to same physical addresses?</a:t>
            </a:r>
          </a:p>
          <a:p>
            <a:pPr marL="225425" indent="-225425">
              <a:lnSpc>
                <a:spcPct val="80000"/>
              </a:lnSpc>
            </a:pPr>
            <a:r>
              <a:rPr lang="en-US" sz="2400" dirty="0">
                <a:latin typeface="Times New Roman" pitchFamily="18" charset="0"/>
                <a:cs typeface="Times New Roman" pitchFamily="18" charset="0"/>
              </a:rPr>
              <a:t>Depends on address binding method</a:t>
            </a:r>
          </a:p>
          <a:p>
            <a:pPr lvl="1">
              <a:lnSpc>
                <a:spcPct val="80000"/>
              </a:lnSpc>
            </a:pPr>
            <a:r>
              <a:rPr lang="en-US" sz="2400" dirty="0">
                <a:latin typeface="Times New Roman" pitchFamily="18" charset="0"/>
                <a:cs typeface="Times New Roman" pitchFamily="18" charset="0"/>
              </a:rPr>
              <a:t>Plus consider pending I/O to / from process memory space</a:t>
            </a:r>
          </a:p>
          <a:p>
            <a:pPr marL="225425" indent="-225425">
              <a:lnSpc>
                <a:spcPct val="80000"/>
              </a:lnSpc>
            </a:pPr>
            <a:r>
              <a:rPr lang="en-US" sz="2400" dirty="0">
                <a:latin typeface="Times New Roman" pitchFamily="18" charset="0"/>
                <a:cs typeface="Times New Roman" pitchFamily="18" charset="0"/>
              </a:rPr>
              <a:t>Modified versions of swapping are found on many systems (i.e., UNIX, Linux, and Windows)</a:t>
            </a:r>
          </a:p>
          <a:p>
            <a:pPr lvl="1"/>
            <a:r>
              <a:rPr lang="en-US" sz="2400" dirty="0">
                <a:latin typeface="Times New Roman" pitchFamily="18" charset="0"/>
                <a:cs typeface="Times New Roman" pitchFamily="18" charset="0"/>
              </a:rPr>
              <a:t>Swapping normally disabled</a:t>
            </a:r>
          </a:p>
          <a:p>
            <a:pPr lvl="1"/>
            <a:r>
              <a:rPr lang="en-US" sz="2400" dirty="0">
                <a:latin typeface="Times New Roman" pitchFamily="18" charset="0"/>
                <a:cs typeface="Times New Roman" pitchFamily="18" charset="0"/>
              </a:rPr>
              <a:t>Started if more than threshold amount of memory allocated</a:t>
            </a:r>
          </a:p>
          <a:p>
            <a:pPr lvl="1"/>
            <a:r>
              <a:rPr lang="en-US" sz="2400" dirty="0">
                <a:latin typeface="Times New Roman" pitchFamily="18" charset="0"/>
                <a:cs typeface="Times New Roman" pitchFamily="18" charset="0"/>
              </a:rPr>
              <a:t>Disabled again once memory demand reduced below threshold</a:t>
            </a:r>
          </a:p>
          <a:p>
            <a:pPr>
              <a:lnSpc>
                <a:spcPct val="80000"/>
              </a:lnSpc>
              <a:buFont typeface="Monotype Sorts" charset="2"/>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5638800"/>
            <a:ext cx="7868708" cy="576263"/>
          </a:xfrm>
        </p:spPr>
        <p:txBody>
          <a:bodyPr>
            <a:normAutofit/>
          </a:bodyPr>
          <a:lstStyle/>
          <a:p>
            <a:pPr eaLnBrk="1" hangingPunct="1"/>
            <a:r>
              <a:rPr lang="en-US" sz="2400" b="1" dirty="0" smtClean="0">
                <a:latin typeface="Times New Roman" pitchFamily="18" charset="0"/>
                <a:cs typeface="Times New Roman" pitchFamily="18" charset="0"/>
              </a:rPr>
              <a:t>Schematic View of Swapping</a:t>
            </a:r>
            <a:endParaRPr lang="en-US" sz="2400" b="1" dirty="0">
              <a:latin typeface="Times New Roman" pitchFamily="18" charset="0"/>
              <a:cs typeface="Times New Roman" pitchFamily="18" charset="0"/>
            </a:endParaRPr>
          </a:p>
        </p:txBody>
      </p:sp>
      <p:pic>
        <p:nvPicPr>
          <p:cNvPr id="15363" name="Picture 4" descr="8"/>
          <p:cNvPicPr>
            <a:picLocks noChangeAspect="1" noChangeArrowheads="1"/>
          </p:cNvPicPr>
          <p:nvPr/>
        </p:nvPicPr>
        <p:blipFill>
          <a:blip r:embed="rId3"/>
          <a:srcRect/>
          <a:stretch>
            <a:fillRect/>
          </a:stretch>
        </p:blipFill>
        <p:spPr bwMode="auto">
          <a:xfrm>
            <a:off x="1752600" y="1295400"/>
            <a:ext cx="5546725" cy="41505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27"/>
          <p:cNvSpPr>
            <a:spLocks noGrp="1" noChangeArrowheads="1"/>
          </p:cNvSpPr>
          <p:nvPr>
            <p:ph idx="1"/>
          </p:nvPr>
        </p:nvSpPr>
        <p:spPr>
          <a:xfrm>
            <a:off x="0" y="76200"/>
            <a:ext cx="9144000" cy="6477000"/>
          </a:xfrm>
        </p:spPr>
        <p:txBody>
          <a:bodyPr>
            <a:noAutofit/>
          </a:bodyPr>
          <a:lstStyle/>
          <a:p>
            <a:pPr>
              <a:buNone/>
            </a:pPr>
            <a:r>
              <a:rPr lang="en-US" sz="2400" b="1" dirty="0" smtClean="0">
                <a:solidFill>
                  <a:srgbClr val="FF3399"/>
                </a:solidFill>
                <a:latin typeface="Times New Roman" pitchFamily="18" charset="0"/>
                <a:cs typeface="Times New Roman" pitchFamily="18" charset="0"/>
              </a:rPr>
              <a:t>4. 2 Contiguous Memory Allocation</a:t>
            </a:r>
          </a:p>
          <a:p>
            <a:pPr marL="225425" indent="-225425">
              <a:spcBef>
                <a:spcPts val="0"/>
              </a:spcBef>
            </a:pPr>
            <a:r>
              <a:rPr lang="en-US" sz="2400" dirty="0" smtClean="0">
                <a:latin typeface="Times New Roman" pitchFamily="18" charset="0"/>
                <a:cs typeface="Times New Roman" pitchFamily="18" charset="0"/>
              </a:rPr>
              <a:t>Main </a:t>
            </a:r>
            <a:r>
              <a:rPr lang="en-US" sz="2400" dirty="0">
                <a:latin typeface="Times New Roman" pitchFamily="18" charset="0"/>
                <a:cs typeface="Times New Roman" pitchFamily="18" charset="0"/>
              </a:rPr>
              <a:t>memory must support both OS and user processes</a:t>
            </a:r>
          </a:p>
          <a:p>
            <a:pPr marL="225425" indent="-225425">
              <a:spcBef>
                <a:spcPts val="0"/>
              </a:spcBef>
            </a:pPr>
            <a:r>
              <a:rPr lang="en-US" sz="2400" dirty="0">
                <a:latin typeface="Times New Roman" pitchFamily="18" charset="0"/>
                <a:cs typeface="Times New Roman" pitchFamily="18" charset="0"/>
              </a:rPr>
              <a:t>Limited resource, must allocate efficiently</a:t>
            </a:r>
          </a:p>
          <a:p>
            <a:pPr marL="225425" indent="-225425">
              <a:spcBef>
                <a:spcPts val="0"/>
              </a:spcBef>
            </a:pPr>
            <a:r>
              <a:rPr lang="en-US" sz="2400" dirty="0" smtClean="0">
                <a:latin typeface="Times New Roman" pitchFamily="18" charset="0"/>
                <a:cs typeface="Times New Roman" pitchFamily="18" charset="0"/>
              </a:rPr>
              <a:t>Main </a:t>
            </a:r>
            <a:r>
              <a:rPr lang="en-US" sz="2400" dirty="0">
                <a:latin typeface="Times New Roman" pitchFamily="18" charset="0"/>
                <a:cs typeface="Times New Roman" pitchFamily="18" charset="0"/>
              </a:rPr>
              <a:t>memory </a:t>
            </a:r>
            <a:r>
              <a:rPr lang="en-US" sz="2400" dirty="0" smtClean="0">
                <a:latin typeface="Times New Roman" pitchFamily="18" charset="0"/>
                <a:cs typeface="Times New Roman" pitchFamily="18" charset="0"/>
              </a:rPr>
              <a:t>usually divided </a:t>
            </a:r>
            <a:r>
              <a:rPr lang="en-US" sz="2400" dirty="0">
                <a:latin typeface="Times New Roman" pitchFamily="18" charset="0"/>
                <a:cs typeface="Times New Roman" pitchFamily="18" charset="0"/>
              </a:rPr>
              <a:t>into two </a:t>
            </a:r>
            <a:r>
              <a:rPr lang="en-US" sz="2400" b="1" dirty="0">
                <a:solidFill>
                  <a:srgbClr val="0000FF"/>
                </a:solidFill>
                <a:latin typeface="Times New Roman" pitchFamily="18" charset="0"/>
                <a:cs typeface="Times New Roman" pitchFamily="18" charset="0"/>
              </a:rPr>
              <a:t>partitions</a:t>
            </a:r>
            <a:r>
              <a:rPr lang="en-US" sz="2400" dirty="0">
                <a:latin typeface="Times New Roman" pitchFamily="18" charset="0"/>
                <a:cs typeface="Times New Roman" pitchFamily="18" charset="0"/>
              </a:rPr>
              <a:t>:</a:t>
            </a:r>
          </a:p>
          <a:p>
            <a:pPr marL="465138" lvl="1" indent="-239713">
              <a:spcBef>
                <a:spcPts val="0"/>
              </a:spcBef>
            </a:pPr>
            <a:r>
              <a:rPr lang="en-US" sz="2400" dirty="0">
                <a:latin typeface="Times New Roman" pitchFamily="18" charset="0"/>
                <a:cs typeface="Times New Roman" pitchFamily="18" charset="0"/>
              </a:rPr>
              <a:t>Resident operating system, usually held in low memory with interrupt vector</a:t>
            </a:r>
          </a:p>
          <a:p>
            <a:pPr marL="465138" lvl="1" indent="-239713">
              <a:spcBef>
                <a:spcPts val="0"/>
              </a:spcBef>
            </a:pPr>
            <a:r>
              <a:rPr lang="en-US" sz="2400" dirty="0">
                <a:latin typeface="Times New Roman" pitchFamily="18" charset="0"/>
                <a:cs typeface="Times New Roman" pitchFamily="18" charset="0"/>
              </a:rPr>
              <a:t>User processes then held in high </a:t>
            </a:r>
            <a:r>
              <a:rPr lang="en-US" sz="2400" dirty="0" smtClean="0">
                <a:latin typeface="Times New Roman" pitchFamily="18" charset="0"/>
                <a:cs typeface="Times New Roman" pitchFamily="18" charset="0"/>
              </a:rPr>
              <a:t>memory. Each </a:t>
            </a:r>
            <a:r>
              <a:rPr lang="en-US" sz="2400" dirty="0">
                <a:latin typeface="Times New Roman" pitchFamily="18" charset="0"/>
                <a:cs typeface="Times New Roman" pitchFamily="18" charset="0"/>
              </a:rPr>
              <a:t>process contained in single contiguous section of </a:t>
            </a:r>
            <a:r>
              <a:rPr lang="en-US" sz="2400" dirty="0" smtClean="0">
                <a:latin typeface="Times New Roman" pitchFamily="18" charset="0"/>
                <a:cs typeface="Times New Roman" pitchFamily="18" charset="0"/>
              </a:rPr>
              <a:t>memory</a:t>
            </a:r>
            <a:endParaRPr lang="en-US" sz="2400" dirty="0">
              <a:latin typeface="Times New Roman" pitchFamily="18" charset="0"/>
              <a:cs typeface="Times New Roman" pitchFamily="18" charset="0"/>
            </a:endParaRPr>
          </a:p>
          <a:p>
            <a:pPr marL="225425" indent="-225425">
              <a:spcBef>
                <a:spcPts val="0"/>
              </a:spcBef>
            </a:pPr>
            <a:r>
              <a:rPr lang="en-US" sz="2400" dirty="0">
                <a:latin typeface="Times New Roman" pitchFamily="18" charset="0"/>
                <a:cs typeface="Times New Roman" pitchFamily="18" charset="0"/>
              </a:rPr>
              <a:t>Relocation registers used to protect user processes from each other, and from changing operating-system code and data</a:t>
            </a:r>
          </a:p>
          <a:p>
            <a:pPr marL="465138" lvl="1" indent="-239713">
              <a:spcBef>
                <a:spcPts val="0"/>
              </a:spcBef>
            </a:pPr>
            <a:r>
              <a:rPr lang="en-US" sz="2400" dirty="0">
                <a:latin typeface="Times New Roman" pitchFamily="18" charset="0"/>
                <a:cs typeface="Times New Roman" pitchFamily="18" charset="0"/>
              </a:rPr>
              <a:t>Base register contains value of smallest physical address</a:t>
            </a:r>
          </a:p>
          <a:p>
            <a:pPr marL="465138" lvl="1" indent="-239713">
              <a:spcBef>
                <a:spcPts val="0"/>
              </a:spcBef>
            </a:pPr>
            <a:r>
              <a:rPr lang="en-US" sz="2400" dirty="0">
                <a:latin typeface="Times New Roman" pitchFamily="18" charset="0"/>
                <a:cs typeface="Times New Roman" pitchFamily="18" charset="0"/>
              </a:rPr>
              <a:t>Limit register contains range of logical addresses – each logical address must be less than the limit register </a:t>
            </a:r>
          </a:p>
          <a:p>
            <a:pPr marL="465138" lvl="1" indent="-239713">
              <a:spcBef>
                <a:spcPts val="0"/>
              </a:spcBef>
            </a:pPr>
            <a:r>
              <a:rPr lang="en-US" sz="2400" dirty="0">
                <a:latin typeface="Times New Roman" pitchFamily="18" charset="0"/>
                <a:cs typeface="Times New Roman" pitchFamily="18" charset="0"/>
              </a:rPr>
              <a:t>MMU maps logical address </a:t>
            </a:r>
            <a:r>
              <a:rPr lang="en-US" sz="2400" i="1" dirty="0">
                <a:latin typeface="Times New Roman" pitchFamily="18" charset="0"/>
                <a:cs typeface="Times New Roman" pitchFamily="18" charset="0"/>
              </a:rPr>
              <a:t>dynamically</a:t>
            </a:r>
          </a:p>
          <a:p>
            <a:pPr marL="465138" lvl="1" indent="-239713">
              <a:spcBef>
                <a:spcPts val="0"/>
              </a:spcBef>
            </a:pPr>
            <a:r>
              <a:rPr lang="en-US" sz="2400" dirty="0">
                <a:latin typeface="Times New Roman" pitchFamily="18" charset="0"/>
                <a:cs typeface="Times New Roman" pitchFamily="18" charset="0"/>
              </a:rPr>
              <a:t>Can then allow actions such as kernel code being </a:t>
            </a:r>
            <a:r>
              <a:rPr lang="en-US" sz="2400" b="1" dirty="0">
                <a:solidFill>
                  <a:srgbClr val="0000FF"/>
                </a:solidFill>
                <a:latin typeface="Times New Roman" pitchFamily="18" charset="0"/>
                <a:cs typeface="Times New Roman" pitchFamily="18" charset="0"/>
              </a:rPr>
              <a:t>transient </a:t>
            </a:r>
            <a:r>
              <a:rPr lang="en-US" sz="2400" dirty="0">
                <a:latin typeface="Times New Roman" pitchFamily="18" charset="0"/>
                <a:cs typeface="Times New Roman" pitchFamily="18" charset="0"/>
              </a:rPr>
              <a:t>and kernel changing size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5791200"/>
            <a:ext cx="8442325" cy="576263"/>
          </a:xfrm>
        </p:spPr>
        <p:txBody>
          <a:bodyPr>
            <a:normAutofit/>
          </a:bodyPr>
          <a:lstStyle/>
          <a:p>
            <a:pPr algn="l" eaLnBrk="1" hangingPunct="1"/>
            <a:r>
              <a:rPr lang="en-US" sz="2000" b="1" dirty="0" smtClean="0">
                <a:latin typeface="Times New Roman" pitchFamily="18" charset="0"/>
                <a:cs typeface="Times New Roman" pitchFamily="18" charset="0"/>
              </a:rPr>
              <a:t>Fig: Hardware </a:t>
            </a:r>
            <a:r>
              <a:rPr lang="en-US" sz="2000" b="1" dirty="0">
                <a:latin typeface="Times New Roman" pitchFamily="18" charset="0"/>
                <a:cs typeface="Times New Roman" pitchFamily="18" charset="0"/>
              </a:rPr>
              <a:t>Support for </a:t>
            </a:r>
            <a:r>
              <a:rPr lang="en-US" sz="2000" b="1" dirty="0" smtClean="0">
                <a:latin typeface="Times New Roman" pitchFamily="18" charset="0"/>
                <a:cs typeface="Times New Roman" pitchFamily="18" charset="0"/>
              </a:rPr>
              <a:t>Relocation and </a:t>
            </a:r>
            <a:r>
              <a:rPr lang="en-US" sz="2000" b="1" dirty="0">
                <a:latin typeface="Times New Roman" pitchFamily="18" charset="0"/>
                <a:cs typeface="Times New Roman" pitchFamily="18" charset="0"/>
              </a:rPr>
              <a:t>Limit Registers</a:t>
            </a:r>
          </a:p>
        </p:txBody>
      </p:sp>
      <p:pic>
        <p:nvPicPr>
          <p:cNvPr id="19459" name="Picture 4" descr="8"/>
          <p:cNvPicPr>
            <a:picLocks noChangeAspect="1" noChangeArrowheads="1"/>
          </p:cNvPicPr>
          <p:nvPr/>
        </p:nvPicPr>
        <p:blipFill>
          <a:blip r:embed="rId3"/>
          <a:srcRect/>
          <a:stretch>
            <a:fillRect/>
          </a:stretch>
        </p:blipFill>
        <p:spPr bwMode="auto">
          <a:xfrm>
            <a:off x="1828800" y="2590800"/>
            <a:ext cx="6437841" cy="3194447"/>
          </a:xfrm>
          <a:prstGeom prst="rect">
            <a:avLst/>
          </a:prstGeom>
          <a:noFill/>
          <a:ln w="9525">
            <a:noFill/>
            <a:miter lim="800000"/>
            <a:headEnd/>
            <a:tailEnd/>
          </a:ln>
        </p:spPr>
      </p:pic>
      <p:sp>
        <p:nvSpPr>
          <p:cNvPr id="5" name="Rectangle 2"/>
          <p:cNvSpPr txBox="1">
            <a:spLocks noChangeArrowheads="1"/>
          </p:cNvSpPr>
          <p:nvPr/>
        </p:nvSpPr>
        <p:spPr>
          <a:xfrm>
            <a:off x="228600" y="0"/>
            <a:ext cx="8915400" cy="2100263"/>
          </a:xfrm>
          <a:prstGeom prst="rect">
            <a:avLst/>
          </a:prstGeom>
        </p:spPr>
        <p:txBody>
          <a:bodyPr vert="horz" lIns="91435" tIns="45718" rIns="91435" bIns="45718" rtlCol="0" anchor="ctr">
            <a:noAutofit/>
          </a:bodyPr>
          <a:lstStyle/>
          <a:p>
            <a:pPr marL="0" marR="0" lvl="0" indent="0" algn="l" defTabSz="914354"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00B050"/>
                </a:solidFill>
                <a:effectLst/>
                <a:uLnTx/>
                <a:uFillTx/>
                <a:latin typeface="Times New Roman" pitchFamily="18" charset="0"/>
                <a:ea typeface="+mj-ea"/>
                <a:cs typeface="Times New Roman" pitchFamily="18" charset="0"/>
              </a:rPr>
              <a:t>Memory Mapping and Protection</a:t>
            </a:r>
          </a:p>
          <a:p>
            <a:pPr marL="0" marR="0" lvl="0" indent="0" algn="l" defTabSz="914354" rtl="0" eaLnBrk="1" fontAlgn="auto" latinLnBrk="0" hangingPunct="1">
              <a:lnSpc>
                <a:spcPct val="100000"/>
              </a:lnSpc>
              <a:spcBef>
                <a:spcPct val="0"/>
              </a:spcBef>
              <a:spcAft>
                <a:spcPts val="0"/>
              </a:spcAft>
              <a:buClrTx/>
              <a:buSzTx/>
              <a:buFont typeface="Arial" pitchFamily="34" charset="0"/>
              <a:buChar char="•"/>
              <a:tabLst/>
              <a:defRPr/>
            </a:pPr>
            <a:r>
              <a:rPr lang="en-US" sz="2400" dirty="0" smtClean="0">
                <a:latin typeface="Times New Roman" pitchFamily="18" charset="0"/>
                <a:ea typeface="+mj-ea"/>
                <a:cs typeface="Times New Roman" pitchFamily="18" charset="0"/>
              </a:rPr>
              <a:t> Memory Mapping and Protection can be done by relocation   </a:t>
            </a:r>
          </a:p>
          <a:p>
            <a:pPr marL="0" marR="0" lvl="0" indent="0" algn="l" defTabSz="914354" rtl="0" eaLnBrk="1" fontAlgn="auto" latinLnBrk="0" hangingPunct="1">
              <a:lnSpc>
                <a:spcPct val="100000"/>
              </a:lnSpc>
              <a:spcBef>
                <a:spcPct val="0"/>
              </a:spcBef>
              <a:spcAft>
                <a:spcPts val="0"/>
              </a:spcAft>
              <a:buClrTx/>
              <a:buSzTx/>
              <a:tabLst/>
              <a:defRPr/>
            </a:pPr>
            <a:r>
              <a:rPr lang="en-US" sz="2400" dirty="0" smtClean="0">
                <a:latin typeface="Times New Roman" pitchFamily="18" charset="0"/>
                <a:ea typeface="+mj-ea"/>
                <a:cs typeface="Times New Roman" pitchFamily="18" charset="0"/>
              </a:rPr>
              <a:t>   register</a:t>
            </a:r>
          </a:p>
          <a:p>
            <a:pPr marL="0" marR="0" lvl="0" indent="0" algn="l" defTabSz="914354" rtl="0" eaLnBrk="1" fontAlgn="auto" latinLnBrk="0" hangingPunct="1">
              <a:lnSpc>
                <a:spcPct val="100000"/>
              </a:lnSpc>
              <a:spcBef>
                <a:spcPct val="0"/>
              </a:spcBef>
              <a:spcAft>
                <a:spcPts val="0"/>
              </a:spcAft>
              <a:buClrTx/>
              <a:buSzTx/>
              <a:buFont typeface="Arial" pitchFamily="34" charset="0"/>
              <a:buChar char="•"/>
              <a:tabLst/>
              <a:defRPr/>
            </a:pPr>
            <a:r>
              <a:rPr kumimoji="0" lang="en-US" sz="2400" i="0" u="none" strike="noStrike" kern="1200" cap="none" spc="0" normalizeH="0" baseline="0" noProof="0" dirty="0" smtClean="0">
                <a:ln>
                  <a:noFill/>
                </a:ln>
                <a:effectLst/>
                <a:uLnTx/>
                <a:uFillTx/>
                <a:latin typeface="Times New Roman" pitchFamily="18" charset="0"/>
                <a:ea typeface="+mj-ea"/>
                <a:cs typeface="Times New Roman" pitchFamily="18" charset="0"/>
              </a:rPr>
              <a:t> Relocation register contains</a:t>
            </a:r>
            <a:r>
              <a:rPr kumimoji="0" lang="en-US" sz="2400" i="0" u="none" strike="noStrike" kern="1200" cap="none" spc="0" normalizeH="0" noProof="0" dirty="0" smtClean="0">
                <a:ln>
                  <a:noFill/>
                </a:ln>
                <a:effectLst/>
                <a:uLnTx/>
                <a:uFillTx/>
                <a:latin typeface="Times New Roman" pitchFamily="18" charset="0"/>
                <a:ea typeface="+mj-ea"/>
                <a:cs typeface="Times New Roman" pitchFamily="18" charset="0"/>
              </a:rPr>
              <a:t> the value of the smallest physical</a:t>
            </a:r>
            <a:r>
              <a:rPr lang="en-US" sz="2400" dirty="0" smtClean="0">
                <a:latin typeface="Times New Roman" pitchFamily="18" charset="0"/>
                <a:ea typeface="+mj-ea"/>
                <a:cs typeface="Times New Roman" pitchFamily="18" charset="0"/>
              </a:rPr>
              <a:t> address the limit register contains the range of logical addresses.</a:t>
            </a:r>
            <a:endParaRPr kumimoji="0" lang="en-US" sz="2400"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6999"/>
          </a:xfrm>
        </p:spPr>
        <p:txBody>
          <a:bodyPr>
            <a:normAutofit/>
          </a:bodyPr>
          <a:lstStyle/>
          <a:p>
            <a:pPr marL="165100" indent="-165100"/>
            <a:r>
              <a:rPr lang="en-US" sz="2400" dirty="0" smtClean="0">
                <a:latin typeface="Times New Roman" pitchFamily="18" charset="0"/>
                <a:cs typeface="Times New Roman" pitchFamily="18" charset="0"/>
              </a:rPr>
              <a:t>With relocation and limit registers, each logical address must be less than the limit register, the MMU maps the logical address dynamically by adding the value in the relocation register.</a:t>
            </a:r>
          </a:p>
          <a:p>
            <a:pPr marL="165100" indent="-165100"/>
            <a:r>
              <a:rPr lang="en-US" sz="2400" dirty="0" smtClean="0">
                <a:latin typeface="Times New Roman" pitchFamily="18" charset="0"/>
                <a:cs typeface="Times New Roman" pitchFamily="18" charset="0"/>
              </a:rPr>
              <a:t>When the CPU Scheduler selects a process for execution, the dispatcher loads the relocation and limit register with the correct values as part of the context switch.</a:t>
            </a:r>
          </a:p>
          <a:p>
            <a:pPr marL="165100" indent="-165100"/>
            <a:r>
              <a:rPr lang="en-US" sz="2400" dirty="0" smtClean="0">
                <a:latin typeface="Times New Roman" pitchFamily="18" charset="0"/>
                <a:cs typeface="Times New Roman" pitchFamily="18" charset="0"/>
              </a:rPr>
              <a:t>This is because every address generated by a CPU is checked against these registers, both the OS and the users programs and data can be protected from being modified by this running process.</a:t>
            </a:r>
          </a:p>
          <a:p>
            <a:pPr marL="165100" indent="-165100"/>
            <a:r>
              <a:rPr lang="en-US" sz="2400" dirty="0" smtClean="0">
                <a:latin typeface="Times New Roman" pitchFamily="18" charset="0"/>
                <a:cs typeface="Times New Roman" pitchFamily="18" charset="0"/>
              </a:rPr>
              <a:t>The relocation register scheme provides an effective way to allow the OS’s size to change dynamically.</a:t>
            </a:r>
          </a:p>
          <a:p>
            <a:pPr marL="165100" indent="-165100"/>
            <a:r>
              <a:rPr lang="en-US" sz="2400" dirty="0" smtClean="0">
                <a:latin typeface="Times New Roman" pitchFamily="18" charset="0"/>
                <a:cs typeface="Times New Roman" pitchFamily="18" charset="0"/>
              </a:rPr>
              <a:t>The OS contains code and buffer space for device drivers.</a:t>
            </a:r>
          </a:p>
          <a:p>
            <a:pPr marL="165100" indent="-165100"/>
            <a:r>
              <a:rPr lang="en-US" sz="2400" dirty="0" smtClean="0">
                <a:latin typeface="Times New Roman" pitchFamily="18" charset="0"/>
                <a:cs typeface="Times New Roman" pitchFamily="18" charset="0"/>
              </a:rPr>
              <a:t>If a device driver or other OS service is not commonly used, there is no need to keep the code and data in memory, because that space might be available for other purposes.</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199"/>
          </a:xfrm>
        </p:spPr>
        <p:txBody>
          <a:bodyPr>
            <a:normAutofit lnSpcReduction="10000"/>
          </a:bodyPr>
          <a:lstStyle/>
          <a:p>
            <a:pPr>
              <a:buNone/>
            </a:pPr>
            <a:r>
              <a:rPr lang="en-US" sz="2400" b="1" dirty="0" smtClean="0">
                <a:solidFill>
                  <a:srgbClr val="00B050"/>
                </a:solidFill>
                <a:latin typeface="Times New Roman" pitchFamily="18" charset="0"/>
                <a:cs typeface="Times New Roman" pitchFamily="18" charset="0"/>
              </a:rPr>
              <a:t>Memory Allocation</a:t>
            </a:r>
          </a:p>
          <a:p>
            <a:pPr marL="225425" indent="-225425"/>
            <a:r>
              <a:rPr lang="en-US" sz="2400" dirty="0" smtClean="0">
                <a:latin typeface="Times New Roman" pitchFamily="18" charset="0"/>
                <a:cs typeface="Times New Roman" pitchFamily="18" charset="0"/>
              </a:rPr>
              <a:t>Simple methods for allocating memory is to divide memory into several fixed-sized partitions.</a:t>
            </a:r>
          </a:p>
          <a:p>
            <a:pPr marL="225425" indent="-225425"/>
            <a:r>
              <a:rPr lang="en-US" sz="2400" dirty="0" smtClean="0">
                <a:latin typeface="Times New Roman" pitchFamily="18" charset="0"/>
                <a:cs typeface="Times New Roman" pitchFamily="18" charset="0"/>
              </a:rPr>
              <a:t>Each partition can contain exactly one process.</a:t>
            </a:r>
          </a:p>
          <a:p>
            <a:pPr marL="225425" indent="-225425"/>
            <a:r>
              <a:rPr lang="en-US" sz="2400" dirty="0" smtClean="0">
                <a:latin typeface="Times New Roman" pitchFamily="18" charset="0"/>
                <a:cs typeface="Times New Roman" pitchFamily="18" charset="0"/>
              </a:rPr>
              <a:t>Thus, degree of multiprogramming is bound by the number of partitions.</a:t>
            </a:r>
          </a:p>
          <a:p>
            <a:pPr marL="225425" indent="-225425"/>
            <a:r>
              <a:rPr lang="en-US" sz="2400" dirty="0" smtClean="0">
                <a:latin typeface="Times New Roman" pitchFamily="18" charset="0"/>
                <a:cs typeface="Times New Roman" pitchFamily="18" charset="0"/>
              </a:rPr>
              <a:t>In multiple partition method, when a process is selected from the input queue and is loaded into the free partition.</a:t>
            </a:r>
          </a:p>
          <a:p>
            <a:pPr marL="225425" indent="-225425"/>
            <a:r>
              <a:rPr lang="en-US" sz="2400" dirty="0" smtClean="0">
                <a:latin typeface="Times New Roman" pitchFamily="18" charset="0"/>
                <a:cs typeface="Times New Roman" pitchFamily="18" charset="0"/>
              </a:rPr>
              <a:t>When the process terminate, the partition becomes available for another process.</a:t>
            </a:r>
          </a:p>
          <a:p>
            <a:pPr marL="225425" indent="-225425"/>
            <a:r>
              <a:rPr lang="en-US" sz="2400" dirty="0" smtClean="0">
                <a:latin typeface="Times New Roman" pitchFamily="18" charset="0"/>
                <a:cs typeface="Times New Roman" pitchFamily="18" charset="0"/>
              </a:rPr>
              <a:t>In variable partition scheme the OS keeps a table indicating which parts of memory are available and which are occupied.</a:t>
            </a:r>
          </a:p>
          <a:p>
            <a:pPr marL="225425" indent="-225425"/>
            <a:r>
              <a:rPr lang="en-US" sz="2400" dirty="0" smtClean="0">
                <a:latin typeface="Times New Roman" pitchFamily="18" charset="0"/>
                <a:cs typeface="Times New Roman" pitchFamily="18" charset="0"/>
              </a:rPr>
              <a:t>Initially all memory is available for user processes and is considered one large block of available memory- hole(block of available memory)</a:t>
            </a:r>
          </a:p>
          <a:p>
            <a:pPr marL="225425" indent="-225425"/>
            <a:r>
              <a:rPr lang="en-US" sz="2400" dirty="0" smtClean="0">
                <a:latin typeface="Times New Roman" pitchFamily="18" charset="0"/>
                <a:cs typeface="Times New Roman" pitchFamily="18" charset="0"/>
              </a:rPr>
              <a:t>Finally, one can see that memory contains a set of holes of various sizes.</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0" y="228600"/>
            <a:ext cx="9144000" cy="6477000"/>
          </a:xfrm>
        </p:spPr>
        <p:txBody>
          <a:bodyPr>
            <a:noAutofit/>
          </a:bodyPr>
          <a:lstStyle/>
          <a:p>
            <a:pPr marL="225425" indent="-225425"/>
            <a:r>
              <a:rPr lang="en-US" sz="2400" dirty="0">
                <a:latin typeface="Times New Roman" pitchFamily="18" charset="0"/>
                <a:cs typeface="Times New Roman" pitchFamily="18" charset="0"/>
              </a:rPr>
              <a:t>Multiple-partition allocation</a:t>
            </a:r>
          </a:p>
          <a:p>
            <a:pPr marL="404813" lvl="1" indent="-239713"/>
            <a:r>
              <a:rPr lang="en-US" sz="2400" dirty="0">
                <a:latin typeface="Times New Roman" pitchFamily="18" charset="0"/>
                <a:cs typeface="Times New Roman" pitchFamily="18" charset="0"/>
              </a:rPr>
              <a:t>Degree of multiprogramming limited by number of partitions</a:t>
            </a:r>
          </a:p>
          <a:p>
            <a:pPr marL="404813" lvl="1" indent="-239713"/>
            <a:r>
              <a:rPr lang="en-US" sz="2400" b="1" dirty="0">
                <a:solidFill>
                  <a:srgbClr val="0000FF"/>
                </a:solidFill>
                <a:latin typeface="Times New Roman" pitchFamily="18" charset="0"/>
                <a:cs typeface="Times New Roman" pitchFamily="18" charset="0"/>
              </a:rPr>
              <a:t>Variable-partition </a:t>
            </a:r>
            <a:r>
              <a:rPr lang="en-US" sz="2400" dirty="0">
                <a:latin typeface="Times New Roman" pitchFamily="18" charset="0"/>
                <a:cs typeface="Times New Roman" pitchFamily="18" charset="0"/>
              </a:rPr>
              <a:t>sizes for efficiency (sized to a given process</a:t>
            </a:r>
            <a:r>
              <a:rPr lang="en-US" altLang="en-US" sz="2400" dirty="0">
                <a:latin typeface="Times New Roman" pitchFamily="18" charset="0"/>
                <a:cs typeface="Times New Roman" pitchFamily="18" charset="0"/>
              </a:rPr>
              <a:t>’</a:t>
            </a:r>
            <a:r>
              <a:rPr lang="en-US" sz="2400" dirty="0">
                <a:latin typeface="Times New Roman" pitchFamily="18" charset="0"/>
                <a:cs typeface="Times New Roman" pitchFamily="18" charset="0"/>
              </a:rPr>
              <a:t> needs)</a:t>
            </a:r>
          </a:p>
          <a:p>
            <a:pPr marL="404813" lvl="1" indent="-239713"/>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process arrives, it is allocated memory from a hole large enough to accommodate it</a:t>
            </a:r>
          </a:p>
          <a:p>
            <a:pPr marL="404813" lvl="1" indent="-239713"/>
            <a:r>
              <a:rPr lang="en-US" sz="2400" dirty="0">
                <a:latin typeface="Times New Roman" pitchFamily="18" charset="0"/>
                <a:cs typeface="Times New Roman" pitchFamily="18" charset="0"/>
              </a:rPr>
              <a:t>Process exiting frees its partition, adjacent free partitions combined</a:t>
            </a:r>
          </a:p>
          <a:p>
            <a:pPr marL="404813" lvl="1" indent="-239713"/>
            <a:r>
              <a:rPr lang="en-US" sz="2400" dirty="0">
                <a:latin typeface="Times New Roman" pitchFamily="18" charset="0"/>
                <a:cs typeface="Times New Roman" pitchFamily="18" charset="0"/>
              </a:rPr>
              <a:t>Operating system maintains information about: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allocated partitions    b) free partitions (</a:t>
            </a:r>
            <a:r>
              <a:rPr lang="en-US" sz="2400" dirty="0" smtClean="0">
                <a:latin typeface="Times New Roman" pitchFamily="18" charset="0"/>
                <a:cs typeface="Times New Roman" pitchFamily="18" charset="0"/>
              </a:rPr>
              <a:t>hole)</a:t>
            </a:r>
          </a:p>
          <a:p>
            <a:pPr marL="284163" lvl="1" indent="-284163">
              <a:buFont typeface="Wingdings" pitchFamily="2" charset="2"/>
              <a:buChar char="Ø"/>
            </a:pPr>
            <a:r>
              <a:rPr lang="en-US" sz="2400" dirty="0" smtClean="0">
                <a:latin typeface="Times New Roman" pitchFamily="18" charset="0"/>
                <a:cs typeface="Times New Roman" pitchFamily="18" charset="0"/>
              </a:rPr>
              <a:t>As processes enter the system they are put into an input queue.</a:t>
            </a:r>
          </a:p>
          <a:p>
            <a:pPr marL="284163" lvl="1" indent="-284163">
              <a:buFont typeface="Arial" pitchFamily="34" charset="0"/>
              <a:buChar char="•"/>
            </a:pPr>
            <a:r>
              <a:rPr lang="en-US" sz="2400" dirty="0" smtClean="0">
                <a:latin typeface="Times New Roman" pitchFamily="18" charset="0"/>
                <a:cs typeface="Times New Roman" pitchFamily="18" charset="0"/>
              </a:rPr>
              <a:t>The OS takes the information of the memory requirements of each process and the amount of available memory space in determining which processes are allocated memory.</a:t>
            </a:r>
          </a:p>
          <a:p>
            <a:pPr marL="284163" lvl="1" indent="-284163">
              <a:buFont typeface="Arial" pitchFamily="34" charset="0"/>
              <a:buChar char="•"/>
            </a:pPr>
            <a:r>
              <a:rPr lang="en-US" sz="2400" dirty="0" smtClean="0">
                <a:latin typeface="Times New Roman" pitchFamily="18" charset="0"/>
                <a:cs typeface="Times New Roman" pitchFamily="18" charset="0"/>
              </a:rPr>
              <a:t>When a process is allocated space, it is loaded into memory and it can then compete for CPU time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0" y="228600"/>
            <a:ext cx="9144000" cy="6477000"/>
          </a:xfrm>
        </p:spPr>
        <p:txBody>
          <a:bodyPr>
            <a:noAutofit/>
          </a:bodyPr>
          <a:lstStyle/>
          <a:p>
            <a:pPr marL="284163" lvl="1" indent="-284163">
              <a:buFont typeface="Arial" pitchFamily="34" charset="0"/>
              <a:buChar char="•"/>
            </a:pPr>
            <a:r>
              <a:rPr lang="en-US" sz="2400" dirty="0" smtClean="0">
                <a:latin typeface="Times New Roman" pitchFamily="18" charset="0"/>
                <a:cs typeface="Times New Roman" pitchFamily="18" charset="0"/>
              </a:rPr>
              <a:t>When a process terminates, it releases its memory which the OS may then fill with another process from the input queue.</a:t>
            </a:r>
          </a:p>
          <a:p>
            <a:pPr marL="284163" lvl="1" indent="-284163">
              <a:buFont typeface="Wingdings" pitchFamily="2" charset="2"/>
              <a:buChar char="Ø"/>
            </a:pPr>
            <a:r>
              <a:rPr lang="en-US" sz="2400" dirty="0" smtClean="0">
                <a:latin typeface="Times New Roman" pitchFamily="18" charset="0"/>
                <a:cs typeface="Times New Roman" pitchFamily="18" charset="0"/>
              </a:rPr>
              <a:t>Then at any given time there would be two thongs:</a:t>
            </a:r>
          </a:p>
          <a:p>
            <a:pPr marL="284163" lvl="1" indent="-284163">
              <a:buFont typeface="Arial" pitchFamily="34" charset="0"/>
              <a:buChar char="•"/>
            </a:pPr>
            <a:r>
              <a:rPr lang="en-US" sz="2400" dirty="0" smtClean="0">
                <a:latin typeface="Times New Roman" pitchFamily="18" charset="0"/>
                <a:cs typeface="Times New Roman" pitchFamily="18" charset="0"/>
              </a:rPr>
              <a:t>A list of available block sizes</a:t>
            </a:r>
          </a:p>
          <a:p>
            <a:pPr marL="284163" lvl="1" indent="-284163">
              <a:buFont typeface="Arial" pitchFamily="34" charset="0"/>
              <a:buChar char="•"/>
            </a:pPr>
            <a:r>
              <a:rPr lang="en-US" sz="2400" dirty="0" smtClean="0">
                <a:latin typeface="Times New Roman" pitchFamily="18" charset="0"/>
                <a:cs typeface="Times New Roman" pitchFamily="18" charset="0"/>
              </a:rPr>
              <a:t>An input queue</a:t>
            </a:r>
          </a:p>
          <a:p>
            <a:pPr marL="284163" lvl="1" indent="-284163">
              <a:buFont typeface="Wingdings" pitchFamily="2" charset="2"/>
              <a:buChar char="Ø"/>
            </a:pPr>
            <a:r>
              <a:rPr lang="en-US" sz="2400" dirty="0" smtClean="0">
                <a:latin typeface="Times New Roman" pitchFamily="18" charset="0"/>
                <a:cs typeface="Times New Roman" pitchFamily="18" charset="0"/>
              </a:rPr>
              <a:t>The OS can order the input queue according to a scheduling algorithm.</a:t>
            </a:r>
          </a:p>
          <a:p>
            <a:pPr marL="284163" lvl="1" indent="-284163">
              <a:buFont typeface="Wingdings" pitchFamily="2" charset="2"/>
              <a:buChar char="Ø"/>
            </a:pPr>
            <a:r>
              <a:rPr lang="en-US" sz="2400" dirty="0" smtClean="0">
                <a:latin typeface="Times New Roman" pitchFamily="18" charset="0"/>
                <a:cs typeface="Times New Roman" pitchFamily="18" charset="0"/>
              </a:rPr>
              <a:t>Memory is allocated  to processes until, the memory requirements of the next process cannot be satisfied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no available block of memory or hole is large enough to hold that process.</a:t>
            </a:r>
          </a:p>
          <a:p>
            <a:pPr marL="284163" lvl="1" indent="-284163">
              <a:buFont typeface="Wingdings" pitchFamily="2" charset="2"/>
              <a:buChar char="Ø"/>
            </a:pPr>
            <a:r>
              <a:rPr lang="en-US" sz="2400" dirty="0" smtClean="0">
                <a:latin typeface="Times New Roman" pitchFamily="18" charset="0"/>
                <a:cs typeface="Times New Roman" pitchFamily="18" charset="0"/>
              </a:rPr>
              <a:t>The OS can then wait until a large enough block is available or it can skip down the input queue to see whether the smaller memory requirements of some other process can be sent.</a:t>
            </a:r>
          </a:p>
          <a:p>
            <a:pPr marL="284163" lvl="1" indent="-284163">
              <a:buFont typeface="Wingdings" pitchFamily="2" charset="2"/>
              <a:buChar char="Ø"/>
            </a:pPr>
            <a:r>
              <a:rPr lang="en-US" sz="2400" dirty="0" smtClean="0">
                <a:latin typeface="Times New Roman" pitchFamily="18" charset="0"/>
                <a:cs typeface="Times New Roman" pitchFamily="18" charset="0"/>
              </a:rPr>
              <a:t>When a process terminates it releases its block of memory which is then placed back in the set of holes.</a:t>
            </a:r>
          </a:p>
          <a:p>
            <a:pPr marL="284163" lvl="1" indent="-284163">
              <a:buFont typeface="Wingdings" pitchFamily="2" charset="2"/>
              <a:buChar char="Ø"/>
            </a:pPr>
            <a:r>
              <a:rPr lang="en-US" sz="2400" dirty="0" smtClean="0">
                <a:latin typeface="Times New Roman" pitchFamily="18" charset="0"/>
                <a:cs typeface="Times New Roman" pitchFamily="18" charset="0"/>
              </a:rPr>
              <a:t>If the new hole is adjacent to other holes, these adjacent holes are merged to form one larger hole.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7"/>
          <p:cNvSpPr>
            <a:spLocks noGrp="1" noChangeArrowheads="1"/>
          </p:cNvSpPr>
          <p:nvPr>
            <p:ph idx="1"/>
          </p:nvPr>
        </p:nvSpPr>
        <p:spPr>
          <a:xfrm>
            <a:off x="228600" y="228600"/>
            <a:ext cx="8763000" cy="5444003"/>
          </a:xfrm>
        </p:spPr>
        <p:txBody>
          <a:bodyPr>
            <a:noAutofit/>
          </a:bodyPr>
          <a:lstStyle/>
          <a:p>
            <a:pPr>
              <a:buNone/>
            </a:pPr>
            <a:r>
              <a:rPr lang="en-US" sz="2800" b="1" dirty="0" smtClean="0">
                <a:solidFill>
                  <a:srgbClr val="FF3399"/>
                </a:solidFill>
                <a:latin typeface="Times New Roman" pitchFamily="18" charset="0"/>
                <a:cs typeface="Times New Roman" pitchFamily="18" charset="0"/>
              </a:rPr>
              <a:t>4.0 Introduction</a:t>
            </a:r>
          </a:p>
          <a:p>
            <a:pPr>
              <a:buNone/>
            </a:pPr>
            <a:endParaRPr lang="en-US" sz="2400" dirty="0" smtClean="0">
              <a:solidFill>
                <a:srgbClr val="FF3399"/>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With CPU scheduling both the utilization of the CPU and the speed of the computer’s response to its users can be improved.</a:t>
            </a:r>
          </a:p>
          <a:p>
            <a:r>
              <a:rPr lang="en-US" sz="2400" dirty="0" smtClean="0">
                <a:latin typeface="Times New Roman" pitchFamily="18" charset="0"/>
                <a:cs typeface="Times New Roman" pitchFamily="18" charset="0"/>
              </a:rPr>
              <a:t>To have this increase in performance it is necessary to keep several processes in memory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to share memory.</a:t>
            </a:r>
          </a:p>
          <a:p>
            <a:r>
              <a:rPr lang="en-US" sz="2400" dirty="0" smtClean="0">
                <a:latin typeface="Times New Roman" pitchFamily="18" charset="0"/>
                <a:cs typeface="Times New Roman" pitchFamily="18" charset="0"/>
              </a:rPr>
              <a:t>The memory management algorithms vary from a primitive bare-machine approach to paging and segmentation strategies.</a:t>
            </a:r>
          </a:p>
          <a:p>
            <a:r>
              <a:rPr lang="en-US" sz="2400" dirty="0" smtClean="0">
                <a:latin typeface="Times New Roman" pitchFamily="18" charset="0"/>
                <a:cs typeface="Times New Roman" pitchFamily="18" charset="0"/>
              </a:rPr>
              <a:t>Each approach has its own advantages and disadvantages.</a:t>
            </a:r>
          </a:p>
          <a:p>
            <a:r>
              <a:rPr lang="en-US" sz="2400" dirty="0" smtClean="0">
                <a:latin typeface="Times New Roman" pitchFamily="18" charset="0"/>
                <a:cs typeface="Times New Roman" pitchFamily="18" charset="0"/>
              </a:rPr>
              <a:t>Selection of memory management method for a specific system depends on many factors, like on the hardware design of the system.</a:t>
            </a:r>
          </a:p>
          <a:p>
            <a:r>
              <a:rPr lang="en-US" sz="2400" dirty="0" smtClean="0">
                <a:latin typeface="Times New Roman" pitchFamily="18" charset="0"/>
                <a:cs typeface="Times New Roman" pitchFamily="18" charset="0"/>
              </a:rPr>
              <a:t>But many algorithms require hardware support and recent designs have closely integrated the hardware and OS.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0" y="76200"/>
            <a:ext cx="9144000" cy="6477000"/>
          </a:xfrm>
        </p:spPr>
        <p:txBody>
          <a:bodyPr>
            <a:noAutofit/>
          </a:bodyPr>
          <a:lstStyle/>
          <a:p>
            <a:pPr marL="284163" lvl="1" indent="-284163">
              <a:buFont typeface="Wingdings" pitchFamily="2" charset="2"/>
              <a:buChar char="Ø"/>
            </a:pPr>
            <a:r>
              <a:rPr lang="en-US" sz="2400" dirty="0" smtClean="0">
                <a:latin typeface="Times New Roman" pitchFamily="18" charset="0"/>
                <a:cs typeface="Times New Roman" pitchFamily="18" charset="0"/>
              </a:rPr>
              <a:t>At this point, the system may need to check whether there are processes waiting for memory and whether this newly freed and recombined memory could satisfy the demands of any of these waiting processes. </a:t>
            </a:r>
          </a:p>
          <a:p>
            <a:pPr marL="284163" lvl="1" indent="-284163">
              <a:buNone/>
            </a:pPr>
            <a:endParaRPr lang="en-US" sz="2400" dirty="0" smtClean="0">
              <a:latin typeface="Times New Roman" pitchFamily="18" charset="0"/>
              <a:cs typeface="Times New Roman" pitchFamily="18" charset="0"/>
            </a:endParaRPr>
          </a:p>
          <a:p>
            <a:pPr marL="284163" lvl="1" indent="-284163">
              <a:buNone/>
            </a:pPr>
            <a:r>
              <a:rPr lang="en-US" sz="2400" b="1" dirty="0" smtClean="0">
                <a:solidFill>
                  <a:srgbClr val="00B050"/>
                </a:solidFill>
                <a:latin typeface="Times New Roman" pitchFamily="18" charset="0"/>
                <a:cs typeface="Times New Roman" pitchFamily="18" charset="0"/>
              </a:rPr>
              <a:t>Dynamic Storage-Allocation Problem</a:t>
            </a:r>
          </a:p>
          <a:p>
            <a:pPr marL="284163" lvl="1" indent="-284163">
              <a:buNone/>
            </a:pPr>
            <a:r>
              <a:rPr lang="en-US" sz="2400" dirty="0" smtClean="0">
                <a:latin typeface="Times New Roman" pitchFamily="18" charset="0"/>
                <a:cs typeface="Times New Roman" pitchFamily="18" charset="0"/>
              </a:rPr>
              <a:t>How to satisfy a request of size </a:t>
            </a:r>
            <a:r>
              <a:rPr lang="en-US" sz="2400" b="1"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from a list of free holes?</a:t>
            </a:r>
          </a:p>
          <a:p>
            <a:pPr marL="284163" lvl="1" indent="-284163">
              <a:buNone/>
            </a:pPr>
            <a:r>
              <a:rPr lang="en-US" sz="2400" dirty="0" smtClean="0">
                <a:latin typeface="Times New Roman" pitchFamily="18" charset="0"/>
                <a:cs typeface="Times New Roman" pitchFamily="18" charset="0"/>
              </a:rPr>
              <a:t>The most commonly used strategies to select a free hole from the set of available holes are:</a:t>
            </a:r>
          </a:p>
          <a:p>
            <a:pPr marL="165100" indent="-165100">
              <a:lnSpc>
                <a:spcPct val="90000"/>
              </a:lnSpc>
            </a:pPr>
            <a:r>
              <a:rPr lang="en-US" sz="2400" b="1" dirty="0" smtClean="0">
                <a:solidFill>
                  <a:srgbClr val="3366FF"/>
                </a:solidFill>
                <a:latin typeface="Times New Roman" pitchFamily="18" charset="0"/>
                <a:cs typeface="Times New Roman" pitchFamily="18" charset="0"/>
              </a:rPr>
              <a:t>First-fit</a:t>
            </a:r>
            <a:r>
              <a:rPr lang="en-US" sz="2400" dirty="0" smtClean="0">
                <a:latin typeface="Times New Roman" pitchFamily="18" charset="0"/>
                <a:cs typeface="Times New Roman" pitchFamily="18" charset="0"/>
              </a:rPr>
              <a:t>:  Allocate the </a:t>
            </a:r>
            <a:r>
              <a:rPr lang="en-US" sz="2400" b="1" i="1" dirty="0" smtClean="0">
                <a:latin typeface="Times New Roman" pitchFamily="18" charset="0"/>
                <a:cs typeface="Times New Roman" pitchFamily="18" charset="0"/>
              </a:rPr>
              <a:t>first</a:t>
            </a:r>
            <a:r>
              <a:rPr lang="en-US" sz="2400" dirty="0" smtClean="0">
                <a:latin typeface="Times New Roman" pitchFamily="18" charset="0"/>
                <a:cs typeface="Times New Roman" pitchFamily="18" charset="0"/>
              </a:rPr>
              <a:t> hole that is big enough</a:t>
            </a:r>
          </a:p>
          <a:p>
            <a:pPr marL="165100" indent="-165100">
              <a:lnSpc>
                <a:spcPct val="90000"/>
              </a:lnSpc>
            </a:pPr>
            <a:r>
              <a:rPr lang="en-US" sz="2400" b="1" dirty="0" smtClean="0">
                <a:solidFill>
                  <a:srgbClr val="3366FF"/>
                </a:solidFill>
                <a:latin typeface="Times New Roman" pitchFamily="18" charset="0"/>
                <a:cs typeface="Times New Roman" pitchFamily="18" charset="0"/>
              </a:rPr>
              <a:t>Best-fit</a:t>
            </a:r>
            <a:r>
              <a:rPr lang="en-US" sz="2400" dirty="0" smtClean="0">
                <a:latin typeface="Times New Roman" pitchFamily="18" charset="0"/>
                <a:cs typeface="Times New Roman" pitchFamily="18" charset="0"/>
              </a:rPr>
              <a:t>:  Allocate the </a:t>
            </a:r>
            <a:r>
              <a:rPr lang="en-US" sz="2400" b="1" i="1" dirty="0" smtClean="0">
                <a:latin typeface="Times New Roman" pitchFamily="18" charset="0"/>
                <a:cs typeface="Times New Roman" pitchFamily="18" charset="0"/>
              </a:rPr>
              <a:t>smallest</a:t>
            </a:r>
            <a:r>
              <a:rPr lang="en-US" sz="2400" dirty="0" smtClean="0">
                <a:latin typeface="Times New Roman" pitchFamily="18" charset="0"/>
                <a:cs typeface="Times New Roman" pitchFamily="18" charset="0"/>
              </a:rPr>
              <a:t> hole that is big enough; must search entire list, unless ordered by size  </a:t>
            </a:r>
          </a:p>
          <a:p>
            <a:pPr marL="465138" lvl="1" indent="-239713">
              <a:lnSpc>
                <a:spcPct val="90000"/>
              </a:lnSpc>
            </a:pPr>
            <a:r>
              <a:rPr lang="en-US" sz="2400" dirty="0" smtClean="0">
                <a:latin typeface="Times New Roman" pitchFamily="18" charset="0"/>
                <a:cs typeface="Times New Roman" pitchFamily="18" charset="0"/>
              </a:rPr>
              <a:t>Produces the smallest leftover hole</a:t>
            </a:r>
          </a:p>
          <a:p>
            <a:pPr marL="165100" indent="-165100">
              <a:lnSpc>
                <a:spcPct val="90000"/>
              </a:lnSpc>
            </a:pPr>
            <a:r>
              <a:rPr lang="en-US" sz="2400" b="1" dirty="0" smtClean="0">
                <a:solidFill>
                  <a:srgbClr val="3366FF"/>
                </a:solidFill>
                <a:latin typeface="Times New Roman" pitchFamily="18" charset="0"/>
                <a:cs typeface="Times New Roman" pitchFamily="18" charset="0"/>
              </a:rPr>
              <a:t>Worst-fit</a:t>
            </a:r>
            <a:r>
              <a:rPr lang="en-US" sz="2400" dirty="0" smtClean="0">
                <a:latin typeface="Times New Roman" pitchFamily="18" charset="0"/>
                <a:cs typeface="Times New Roman" pitchFamily="18" charset="0"/>
              </a:rPr>
              <a:t>:  Allocate the </a:t>
            </a:r>
            <a:r>
              <a:rPr lang="en-US" sz="2400" b="1" i="1" dirty="0" smtClean="0">
                <a:latin typeface="Times New Roman" pitchFamily="18" charset="0"/>
                <a:cs typeface="Times New Roman" pitchFamily="18" charset="0"/>
              </a:rPr>
              <a:t>largest</a:t>
            </a:r>
            <a:r>
              <a:rPr lang="en-US" sz="2400" dirty="0" smtClean="0">
                <a:latin typeface="Times New Roman" pitchFamily="18" charset="0"/>
                <a:cs typeface="Times New Roman" pitchFamily="18" charset="0"/>
              </a:rPr>
              <a:t> hole; must also search entire list  </a:t>
            </a:r>
          </a:p>
          <a:p>
            <a:pPr marL="404813" lvl="1" indent="-239713">
              <a:lnSpc>
                <a:spcPct val="90000"/>
              </a:lnSpc>
            </a:pPr>
            <a:r>
              <a:rPr lang="en-US" sz="2400" dirty="0" smtClean="0">
                <a:latin typeface="Times New Roman" pitchFamily="18" charset="0"/>
                <a:cs typeface="Times New Roman" pitchFamily="18" charset="0"/>
              </a:rPr>
              <a:t>Produces the largest leftover hole</a:t>
            </a:r>
          </a:p>
          <a:p>
            <a:pPr marL="741363" lvl="1" indent="-576263">
              <a:lnSpc>
                <a:spcPct val="90000"/>
              </a:lnSpc>
              <a:buNone/>
              <a:tabLst>
                <a:tab pos="165100" algn="l"/>
              </a:tabLst>
            </a:pPr>
            <a:r>
              <a:rPr lang="en-US" sz="2400" dirty="0" smtClean="0">
                <a:solidFill>
                  <a:srgbClr val="FF0000"/>
                </a:solidFill>
                <a:latin typeface="Times New Roman" pitchFamily="18" charset="0"/>
                <a:cs typeface="Times New Roman" pitchFamily="18" charset="0"/>
              </a:rPr>
              <a:t>First-fit and best-fit better than worst-fit in terms of speed and storage utilization</a:t>
            </a:r>
          </a:p>
          <a:p>
            <a:pPr lvl="1">
              <a:lnSpc>
                <a:spcPct val="90000"/>
              </a:lnSpc>
              <a:buNone/>
            </a:pPr>
            <a:endParaRPr lang="en-US" sz="2400" dirty="0" smtClean="0">
              <a:latin typeface="Times New Roman" pitchFamily="18" charset="0"/>
              <a:cs typeface="Times New Roman" pitchFamily="18" charset="0"/>
            </a:endParaRPr>
          </a:p>
          <a:p>
            <a:pPr marL="284163" lvl="1" indent="-284163">
              <a:buNone/>
            </a:pPr>
            <a:endParaRPr lang="en-US" sz="2400" dirty="0" smtClean="0">
              <a:latin typeface="Times New Roman" pitchFamily="18" charset="0"/>
              <a:cs typeface="Times New Roman" pitchFamily="18" charset="0"/>
            </a:endParaRPr>
          </a:p>
          <a:p>
            <a:pPr marL="284163" lvl="1" indent="-284163">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7"/>
          <p:cNvSpPr>
            <a:spLocks noGrp="1" noChangeArrowheads="1"/>
          </p:cNvSpPr>
          <p:nvPr>
            <p:ph idx="1"/>
          </p:nvPr>
        </p:nvSpPr>
        <p:spPr>
          <a:xfrm>
            <a:off x="152400" y="76200"/>
            <a:ext cx="8991600" cy="6781800"/>
          </a:xfrm>
        </p:spPr>
        <p:txBody>
          <a:bodyPr>
            <a:noAutofit/>
          </a:bodyPr>
          <a:lstStyle/>
          <a:p>
            <a:pPr>
              <a:buNone/>
            </a:pPr>
            <a:r>
              <a:rPr lang="en-US" sz="2400" b="1" dirty="0" smtClean="0">
                <a:solidFill>
                  <a:srgbClr val="00B050"/>
                </a:solidFill>
                <a:latin typeface="Times New Roman" pitchFamily="18" charset="0"/>
                <a:cs typeface="Times New Roman" pitchFamily="18" charset="0"/>
              </a:rPr>
              <a:t>Fragmentation</a:t>
            </a:r>
          </a:p>
          <a:p>
            <a:r>
              <a:rPr lang="en-US" sz="2400" dirty="0" smtClean="0">
                <a:latin typeface="Times New Roman" pitchFamily="18" charset="0"/>
                <a:cs typeface="Times New Roman" pitchFamily="18" charset="0"/>
              </a:rPr>
              <a:t>First fit and best fit strategies for memory allocation suffer from external fragmentation.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as processes are loaded and removed from memory space is broken into little pieces</a:t>
            </a:r>
          </a:p>
          <a:p>
            <a:r>
              <a:rPr lang="en-US" sz="2400" b="1" dirty="0" smtClean="0">
                <a:solidFill>
                  <a:srgbClr val="3366FF"/>
                </a:solidFill>
                <a:latin typeface="Times New Roman" pitchFamily="18" charset="0"/>
                <a:cs typeface="Times New Roman" pitchFamily="18" charset="0"/>
              </a:rPr>
              <a:t>External </a:t>
            </a:r>
            <a:r>
              <a:rPr lang="en-US" sz="2400" b="1" dirty="0">
                <a:solidFill>
                  <a:srgbClr val="3366FF"/>
                </a:solidFill>
                <a:latin typeface="Times New Roman" pitchFamily="18" charset="0"/>
                <a:cs typeface="Times New Roman" pitchFamily="18" charset="0"/>
              </a:rPr>
              <a:t>Fragmentation</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 total memory space exists to satisfy a request, but it is not </a:t>
            </a:r>
            <a:r>
              <a:rPr lang="en-US" sz="2400" dirty="0" smtClean="0">
                <a:latin typeface="Times New Roman" pitchFamily="18" charset="0"/>
                <a:cs typeface="Times New Roman" pitchFamily="18" charset="0"/>
              </a:rPr>
              <a:t>contiguous</a:t>
            </a:r>
            <a:endParaRPr lang="en-US" sz="2400" b="1" dirty="0">
              <a:solidFill>
                <a:srgbClr val="3366FF"/>
              </a:solidFill>
              <a:latin typeface="Times New Roman" pitchFamily="18" charset="0"/>
              <a:cs typeface="Times New Roman" pitchFamily="18" charset="0"/>
            </a:endParaRPr>
          </a:p>
          <a:p>
            <a:r>
              <a:rPr lang="en-US" sz="2400" b="1" dirty="0">
                <a:solidFill>
                  <a:srgbClr val="3366FF"/>
                </a:solidFill>
                <a:latin typeface="Times New Roman" pitchFamily="18" charset="0"/>
                <a:cs typeface="Times New Roman" pitchFamily="18" charset="0"/>
              </a:rPr>
              <a:t>Internal Fragmentation</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 allocated memory may be slightly larger than requested memory; this size difference is memory internal to a partition, but not being </a:t>
            </a:r>
            <a:r>
              <a:rPr lang="en-US" sz="2400" dirty="0" smtClean="0">
                <a:latin typeface="Times New Roman" pitchFamily="18" charset="0"/>
                <a:cs typeface="Times New Roman" pitchFamily="18" charset="0"/>
              </a:rPr>
              <a:t>used</a:t>
            </a:r>
          </a:p>
          <a:p>
            <a:pPr marL="284163" indent="-284163">
              <a:buFont typeface="Wingdings" pitchFamily="2" charset="2"/>
              <a:buChar char="Ø"/>
            </a:pPr>
            <a:r>
              <a:rPr lang="en-US" sz="2400" dirty="0" smtClean="0">
                <a:latin typeface="Times New Roman" pitchFamily="18" charset="0"/>
                <a:cs typeface="Times New Roman" pitchFamily="18" charset="0"/>
              </a:rPr>
              <a:t>Reduce external fragmentation by </a:t>
            </a:r>
            <a:r>
              <a:rPr lang="en-US" sz="2400" b="1" dirty="0" smtClean="0">
                <a:solidFill>
                  <a:srgbClr val="3366FF"/>
                </a:solidFill>
                <a:latin typeface="Times New Roman" pitchFamily="18" charset="0"/>
                <a:cs typeface="Times New Roman" pitchFamily="18" charset="0"/>
              </a:rPr>
              <a:t>compaction</a:t>
            </a:r>
          </a:p>
          <a:p>
            <a:pPr marL="569913" lvl="1" indent="-285750">
              <a:spcBef>
                <a:spcPts val="0"/>
              </a:spcBef>
            </a:pPr>
            <a:r>
              <a:rPr lang="en-US" sz="2400" dirty="0" smtClean="0">
                <a:latin typeface="Times New Roman" pitchFamily="18" charset="0"/>
                <a:cs typeface="Times New Roman" pitchFamily="18" charset="0"/>
              </a:rPr>
              <a:t>Shuffle memory contents to place all free memory together in one large block</a:t>
            </a:r>
          </a:p>
          <a:p>
            <a:pPr marL="576263" lvl="1" indent="-292100">
              <a:spcBef>
                <a:spcPts val="0"/>
              </a:spcBef>
            </a:pPr>
            <a:r>
              <a:rPr lang="en-US" sz="2400" dirty="0" smtClean="0">
                <a:latin typeface="Times New Roman" pitchFamily="18" charset="0"/>
                <a:cs typeface="Times New Roman" pitchFamily="18" charset="0"/>
              </a:rPr>
              <a:t>Compaction is possible </a:t>
            </a:r>
            <a:r>
              <a:rPr lang="en-US" sz="2400" i="1" dirty="0" smtClean="0">
                <a:latin typeface="Times New Roman" pitchFamily="18" charset="0"/>
                <a:cs typeface="Times New Roman" pitchFamily="18" charset="0"/>
              </a:rPr>
              <a:t>only</a:t>
            </a:r>
            <a:r>
              <a:rPr lang="en-US" sz="2400" dirty="0" smtClean="0">
                <a:latin typeface="Times New Roman" pitchFamily="18" charset="0"/>
                <a:cs typeface="Times New Roman" pitchFamily="18" charset="0"/>
              </a:rPr>
              <a:t> if relocation is dynamic, and is done at execution time</a:t>
            </a:r>
          </a:p>
          <a:p>
            <a:pPr marL="569913" lvl="1" indent="-285750">
              <a:spcBef>
                <a:spcPts val="0"/>
              </a:spcBef>
            </a:pPr>
            <a:r>
              <a:rPr lang="en-US" sz="2400" dirty="0" smtClean="0">
                <a:latin typeface="Times New Roman" pitchFamily="18" charset="0"/>
                <a:cs typeface="Times New Roman" pitchFamily="18" charset="0"/>
              </a:rPr>
              <a:t>I/O problem</a:t>
            </a:r>
          </a:p>
          <a:p>
            <a:pPr lvl="2">
              <a:spcBef>
                <a:spcPts val="0"/>
              </a:spcBef>
            </a:pPr>
            <a:r>
              <a:rPr lang="en-US" dirty="0" smtClean="0">
                <a:latin typeface="Times New Roman" pitchFamily="18" charset="0"/>
                <a:cs typeface="Times New Roman" pitchFamily="18" charset="0"/>
              </a:rPr>
              <a:t>Latch job in memory while it is involved in I/O</a:t>
            </a:r>
          </a:p>
          <a:p>
            <a:pPr lvl="2">
              <a:spcBef>
                <a:spcPts val="0"/>
              </a:spcBef>
            </a:pPr>
            <a:r>
              <a:rPr lang="en-US" dirty="0" smtClean="0">
                <a:latin typeface="Times New Roman" pitchFamily="18" charset="0"/>
                <a:cs typeface="Times New Roman" pitchFamily="18" charset="0"/>
              </a:rPr>
              <a:t>Do I/O only into OS buffers</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7"/>
          <p:cNvSpPr>
            <a:spLocks noGrp="1" noChangeArrowheads="1"/>
          </p:cNvSpPr>
          <p:nvPr>
            <p:ph idx="1"/>
          </p:nvPr>
        </p:nvSpPr>
        <p:spPr>
          <a:xfrm>
            <a:off x="152400" y="152400"/>
            <a:ext cx="8839200" cy="6705600"/>
          </a:xfrm>
        </p:spPr>
        <p:txBody>
          <a:bodyPr>
            <a:noAutofit/>
          </a:bodyPr>
          <a:lstStyle/>
          <a:p>
            <a:pPr>
              <a:buNone/>
            </a:pPr>
            <a:r>
              <a:rPr lang="en-US" sz="2400" b="1" dirty="0" smtClean="0">
                <a:solidFill>
                  <a:srgbClr val="FF3399"/>
                </a:solidFill>
                <a:latin typeface="Times New Roman" pitchFamily="18" charset="0"/>
                <a:cs typeface="Times New Roman" pitchFamily="18" charset="0"/>
              </a:rPr>
              <a:t>4.3 Paging</a:t>
            </a:r>
          </a:p>
          <a:p>
            <a:pPr marL="165100" indent="-165100"/>
            <a:r>
              <a:rPr lang="en-US" sz="2400" dirty="0" smtClean="0">
                <a:latin typeface="Times New Roman" pitchFamily="18" charset="0"/>
                <a:cs typeface="Times New Roman" pitchFamily="18" charset="0"/>
              </a:rPr>
              <a:t>Physical  </a:t>
            </a:r>
            <a:r>
              <a:rPr lang="en-US" sz="2400" dirty="0">
                <a:latin typeface="Times New Roman" pitchFamily="18" charset="0"/>
                <a:cs typeface="Times New Roman" pitchFamily="18" charset="0"/>
              </a:rPr>
              <a:t>address space of a process can be noncontiguous; process is allocated physical memory whenever the latter is available</a:t>
            </a:r>
          </a:p>
          <a:p>
            <a:pPr marL="465138" lvl="1" indent="-300038"/>
            <a:r>
              <a:rPr lang="en-US" sz="2400" dirty="0">
                <a:latin typeface="Times New Roman" pitchFamily="18" charset="0"/>
                <a:cs typeface="Times New Roman" pitchFamily="18" charset="0"/>
              </a:rPr>
              <a:t>Avoids external fragmentation</a:t>
            </a:r>
          </a:p>
          <a:p>
            <a:pPr marL="465138" lvl="1" indent="-300038"/>
            <a:r>
              <a:rPr lang="en-US" sz="2400" dirty="0">
                <a:latin typeface="Times New Roman" pitchFamily="18" charset="0"/>
                <a:cs typeface="Times New Roman" pitchFamily="18" charset="0"/>
              </a:rPr>
              <a:t>Avoids problem of varying sized memory </a:t>
            </a:r>
            <a:r>
              <a:rPr lang="en-US" sz="2400" dirty="0" smtClean="0">
                <a:latin typeface="Times New Roman" pitchFamily="18" charset="0"/>
                <a:cs typeface="Times New Roman" pitchFamily="18" charset="0"/>
              </a:rPr>
              <a:t>chunks</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Divide physical memory into fixed-sized blocks called </a:t>
            </a:r>
            <a:r>
              <a:rPr lang="en-US" sz="2400" b="1" dirty="0">
                <a:solidFill>
                  <a:srgbClr val="3366FF"/>
                </a:solidFill>
                <a:latin typeface="Times New Roman" pitchFamily="18" charset="0"/>
                <a:cs typeface="Times New Roman" pitchFamily="18" charset="0"/>
              </a:rPr>
              <a:t>frames</a:t>
            </a:r>
            <a:endParaRPr lang="en-US" sz="2400" dirty="0">
              <a:solidFill>
                <a:srgbClr val="3366FF"/>
              </a:solidFill>
              <a:latin typeface="Times New Roman" pitchFamily="18" charset="0"/>
              <a:cs typeface="Times New Roman" pitchFamily="18" charset="0"/>
            </a:endParaRPr>
          </a:p>
          <a:p>
            <a:pPr marL="465138" lvl="1" indent="-300038"/>
            <a:r>
              <a:rPr lang="en-US" sz="2400" dirty="0">
                <a:solidFill>
                  <a:srgbClr val="000000"/>
                </a:solidFill>
                <a:latin typeface="Times New Roman" pitchFamily="18" charset="0"/>
                <a:cs typeface="Times New Roman" pitchFamily="18" charset="0"/>
              </a:rPr>
              <a:t>Size </a:t>
            </a:r>
            <a:r>
              <a:rPr lang="en-US" sz="2400" dirty="0">
                <a:latin typeface="Times New Roman" pitchFamily="18" charset="0"/>
                <a:cs typeface="Times New Roman" pitchFamily="18" charset="0"/>
              </a:rPr>
              <a:t>is power of 2, between 512 bytes and 16 </a:t>
            </a:r>
            <a:r>
              <a:rPr lang="en-US" sz="2400" dirty="0" smtClean="0">
                <a:latin typeface="Times New Roman" pitchFamily="18" charset="0"/>
                <a:cs typeface="Times New Roman" pitchFamily="18" charset="0"/>
              </a:rPr>
              <a:t>Mbytes</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Divide logical memory into blocks of same size called </a:t>
            </a:r>
            <a:r>
              <a:rPr lang="en-US" sz="2400" b="1" dirty="0" smtClean="0">
                <a:solidFill>
                  <a:srgbClr val="3366FF"/>
                </a:solidFill>
                <a:latin typeface="Times New Roman" pitchFamily="18" charset="0"/>
                <a:cs typeface="Times New Roman" pitchFamily="18" charset="0"/>
              </a:rPr>
              <a:t>pages</a:t>
            </a:r>
            <a:endParaRPr lang="en-US" sz="2400" b="1" dirty="0">
              <a:solidFill>
                <a:srgbClr val="3366FF"/>
              </a:solidFill>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Keep track of all free </a:t>
            </a:r>
            <a:r>
              <a:rPr lang="en-US" sz="2400" dirty="0" smtClean="0">
                <a:latin typeface="Times New Roman" pitchFamily="18" charset="0"/>
                <a:cs typeface="Times New Roman" pitchFamily="18" charset="0"/>
              </a:rPr>
              <a:t>frames</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To run a program of size </a:t>
            </a:r>
            <a:r>
              <a:rPr lang="en-US" sz="2400" b="1" i="1" dirty="0">
                <a:latin typeface="Times New Roman" pitchFamily="18" charset="0"/>
                <a:cs typeface="Times New Roman" pitchFamily="18" charset="0"/>
              </a:rPr>
              <a:t>N</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pages, need to find </a:t>
            </a:r>
            <a:r>
              <a:rPr lang="en-US" sz="2400" b="1" i="1" dirty="0">
                <a:latin typeface="Times New Roman" pitchFamily="18" charset="0"/>
                <a:cs typeface="Times New Roman" pitchFamily="18" charset="0"/>
              </a:rPr>
              <a:t>N</a:t>
            </a:r>
            <a:r>
              <a:rPr lang="en-US" sz="2400" dirty="0">
                <a:latin typeface="Times New Roman" pitchFamily="18" charset="0"/>
                <a:cs typeface="Times New Roman" pitchFamily="18" charset="0"/>
              </a:rPr>
              <a:t> free frames and load </a:t>
            </a:r>
            <a:r>
              <a:rPr lang="en-US" sz="2400" dirty="0" smtClean="0">
                <a:latin typeface="Times New Roman" pitchFamily="18" charset="0"/>
                <a:cs typeface="Times New Roman" pitchFamily="18" charset="0"/>
              </a:rPr>
              <a:t>program</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Set up a </a:t>
            </a:r>
            <a:r>
              <a:rPr lang="en-US" sz="2400" b="1" dirty="0">
                <a:solidFill>
                  <a:srgbClr val="3366FF"/>
                </a:solidFill>
                <a:latin typeface="Times New Roman" pitchFamily="18" charset="0"/>
                <a:cs typeface="Times New Roman" pitchFamily="18" charset="0"/>
              </a:rPr>
              <a:t>page table</a:t>
            </a:r>
            <a:r>
              <a:rPr lang="en-US" sz="2400" dirty="0">
                <a:latin typeface="Times New Roman" pitchFamily="18" charset="0"/>
                <a:cs typeface="Times New Roman" pitchFamily="18" charset="0"/>
              </a:rPr>
              <a:t> to translate logical to physical </a:t>
            </a:r>
            <a:r>
              <a:rPr lang="en-US" sz="2400" dirty="0" smtClean="0">
                <a:latin typeface="Times New Roman" pitchFamily="18" charset="0"/>
                <a:cs typeface="Times New Roman" pitchFamily="18" charset="0"/>
              </a:rPr>
              <a:t>addresses</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Backing store likewise split into </a:t>
            </a:r>
            <a:r>
              <a:rPr lang="en-US" sz="2400" dirty="0" smtClean="0">
                <a:latin typeface="Times New Roman" pitchFamily="18" charset="0"/>
                <a:cs typeface="Times New Roman" pitchFamily="18" charset="0"/>
              </a:rPr>
              <a:t>pages</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Still have Internal fragmentation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4" descr="8"/>
          <p:cNvPicPr>
            <a:picLocks noChangeAspect="1" noChangeArrowheads="1"/>
          </p:cNvPicPr>
          <p:nvPr/>
        </p:nvPicPr>
        <p:blipFill>
          <a:blip r:embed="rId3"/>
          <a:srcRect/>
          <a:stretch>
            <a:fillRect/>
          </a:stretch>
        </p:blipFill>
        <p:spPr bwMode="auto">
          <a:xfrm>
            <a:off x="1676400" y="3200400"/>
            <a:ext cx="5334000" cy="3429000"/>
          </a:xfrm>
          <a:prstGeom prst="rect">
            <a:avLst/>
          </a:prstGeom>
          <a:noFill/>
          <a:ln w="9525">
            <a:noFill/>
            <a:miter lim="800000"/>
            <a:headEnd/>
            <a:tailEnd/>
          </a:ln>
        </p:spPr>
      </p:pic>
      <p:sp>
        <p:nvSpPr>
          <p:cNvPr id="5" name="Rectangle 1027"/>
          <p:cNvSpPr txBox="1">
            <a:spLocks noChangeArrowheads="1"/>
          </p:cNvSpPr>
          <p:nvPr/>
        </p:nvSpPr>
        <p:spPr>
          <a:xfrm>
            <a:off x="152400" y="152400"/>
            <a:ext cx="8839200" cy="6705600"/>
          </a:xfrm>
          <a:prstGeom prst="rect">
            <a:avLst/>
          </a:prstGeom>
        </p:spPr>
        <p:txBody>
          <a:bodyPr>
            <a:noAutofit/>
          </a:bodyPr>
          <a:lstStyle/>
          <a:p>
            <a:pPr marL="342883" marR="0" lvl="0" indent="-342883" algn="l"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noProof="0" dirty="0" smtClean="0">
                <a:ln>
                  <a:noFill/>
                </a:ln>
                <a:solidFill>
                  <a:srgbClr val="00B050"/>
                </a:solidFill>
                <a:effectLst/>
                <a:uLnTx/>
                <a:uFillTx/>
                <a:latin typeface="Times New Roman" pitchFamily="18" charset="0"/>
                <a:ea typeface="+mn-ea"/>
                <a:cs typeface="Times New Roman" pitchFamily="18" charset="0"/>
              </a:rPr>
              <a:t>Basic Method</a:t>
            </a:r>
          </a:p>
          <a:p>
            <a:pPr marL="165100" marR="0" lvl="0" indent="-165100" algn="l" defTabSz="914354" rtl="0" eaLnBrk="1" fontAlgn="auto" latinLnBrk="0" hangingPunct="1">
              <a:lnSpc>
                <a:spcPct val="100000"/>
              </a:lnSpc>
              <a:spcBef>
                <a:spcPct val="20000"/>
              </a:spcBef>
              <a:spcAft>
                <a:spcPts val="0"/>
              </a:spcAft>
              <a:buClrTx/>
              <a:buSzTx/>
              <a:buFont typeface="Arial" pitchFamily="34" charset="0"/>
              <a:buChar char="•"/>
              <a:tabLst/>
              <a:defRPr/>
            </a:pPr>
            <a:r>
              <a:rPr lang="en-US" sz="2400" baseline="0" dirty="0" smtClean="0">
                <a:latin typeface="Times New Roman" pitchFamily="18" charset="0"/>
                <a:cs typeface="Times New Roman" pitchFamily="18" charset="0"/>
              </a:rPr>
              <a:t>Basic metho</a:t>
            </a:r>
            <a:r>
              <a:rPr lang="en-US" sz="2400" dirty="0" smtClean="0">
                <a:latin typeface="Times New Roman" pitchFamily="18" charset="0"/>
                <a:cs typeface="Times New Roman" pitchFamily="18" charset="0"/>
              </a:rPr>
              <a:t>d for implementing paging involves breaking the physical memory into fixed sized blocks called frames and breaking logical memory into blocks of the same size called pages.</a:t>
            </a:r>
          </a:p>
          <a:p>
            <a:pPr marL="165100" marR="0" lvl="0" indent="-165100" algn="l" defTabSz="914354"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When a process to be executed, its pages are loaded into any available memory frames from the</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backing store.</a:t>
            </a:r>
          </a:p>
          <a:p>
            <a:pPr marL="165100" marR="0" lvl="0" indent="-165100" algn="l" defTabSz="914354" rtl="0" eaLnBrk="1" fontAlgn="auto" latinLnBrk="0" hangingPunct="1">
              <a:lnSpc>
                <a:spcPct val="100000"/>
              </a:lnSpc>
              <a:spcBef>
                <a:spcPct val="20000"/>
              </a:spcBef>
              <a:spcAft>
                <a:spcPts val="0"/>
              </a:spcAft>
              <a:buClrTx/>
              <a:buSzTx/>
              <a:buFont typeface="Arial" pitchFamily="34" charset="0"/>
              <a:buChar char="•"/>
              <a:tabLst/>
              <a:defRPr/>
            </a:pPr>
            <a:r>
              <a:rPr lang="en-US" sz="2400" baseline="0" dirty="0"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backing store is divided into fixed-sized blocks that are of the same size as the memory frames.</a:t>
            </a:r>
          </a:p>
          <a:p>
            <a:pPr marL="165100" marR="0" lvl="0" indent="-165100" algn="l" defTabSz="914354" rtl="0" eaLnBrk="1" fontAlgn="auto" latinLnBrk="0" hangingPunct="1">
              <a:lnSpc>
                <a:spcPct val="100000"/>
              </a:lnSpc>
              <a:spcBef>
                <a:spcPct val="20000"/>
              </a:spcBef>
              <a:spcAft>
                <a:spcPts val="0"/>
              </a:spcAft>
              <a:buClrTx/>
              <a:buSzTx/>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Fig: Paging Hardware</a:t>
            </a:r>
            <a:endPar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txBox="1">
            <a:spLocks noChangeArrowheads="1"/>
          </p:cNvSpPr>
          <p:nvPr/>
        </p:nvSpPr>
        <p:spPr>
          <a:xfrm>
            <a:off x="152400" y="76200"/>
            <a:ext cx="8839200" cy="6705600"/>
          </a:xfrm>
          <a:prstGeom prst="rect">
            <a:avLst/>
          </a:prstGeom>
        </p:spPr>
        <p:txBody>
          <a:bodyPr>
            <a:noAutofit/>
          </a:bodyPr>
          <a:lstStyle/>
          <a:p>
            <a:pPr marL="165100" marR="0" lvl="0" indent="-165100" algn="l" defTabSz="914354" rtl="0" eaLnBrk="1" fontAlgn="auto" latinLnBrk="0" hangingPunct="1">
              <a:lnSpc>
                <a:spcPct val="100000"/>
              </a:lnSpc>
              <a:spcBef>
                <a:spcPct val="20000"/>
              </a:spcBef>
              <a:spcAft>
                <a:spcPts val="0"/>
              </a:spcAft>
              <a:buClrTx/>
              <a:buSzTx/>
              <a:buFont typeface="Arial" pitchFamily="34" charset="0"/>
              <a:buChar char="•"/>
              <a:tabLst/>
              <a:defRPr/>
            </a:pPr>
            <a:r>
              <a:rPr lang="en-US" sz="2400" baseline="0" dirty="0" smtClean="0">
                <a:latin typeface="Times New Roman" pitchFamily="18" charset="0"/>
                <a:cs typeface="Times New Roman" pitchFamily="18" charset="0"/>
              </a:rPr>
              <a:t>Every</a:t>
            </a:r>
            <a:r>
              <a:rPr lang="en-US" sz="2400" dirty="0" smtClean="0">
                <a:latin typeface="Times New Roman" pitchFamily="18" charset="0"/>
                <a:cs typeface="Times New Roman" pitchFamily="18" charset="0"/>
              </a:rPr>
              <a:t> address generated by the CPU is divided into two parts </a:t>
            </a:r>
            <a:r>
              <a:rPr lang="en-US" sz="2400" b="1" dirty="0" smtClean="0">
                <a:latin typeface="Times New Roman" pitchFamily="18" charset="0"/>
                <a:cs typeface="Times New Roman" pitchFamily="18" charset="0"/>
              </a:rPr>
              <a:t>– page number(p)</a:t>
            </a:r>
            <a:r>
              <a:rPr lang="en-US" sz="2400" dirty="0" smtClean="0">
                <a:latin typeface="Times New Roman" pitchFamily="18" charset="0"/>
                <a:cs typeface="Times New Roman" pitchFamily="18" charset="0"/>
              </a:rPr>
              <a:t> and a </a:t>
            </a:r>
            <a:r>
              <a:rPr lang="en-US" sz="2400" b="1" dirty="0" smtClean="0">
                <a:latin typeface="Times New Roman" pitchFamily="18" charset="0"/>
                <a:cs typeface="Times New Roman" pitchFamily="18" charset="0"/>
              </a:rPr>
              <a:t>page offset(d).</a:t>
            </a:r>
          </a:p>
          <a:p>
            <a:pPr marL="165100" marR="0" lvl="0" indent="-165100" algn="l" defTabSz="914354"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latin typeface="Times New Roman" pitchFamily="18" charset="0"/>
                <a:cs typeface="Times New Roman" pitchFamily="18" charset="0"/>
              </a:rPr>
              <a:t>The page number p is used as an index into a page table.</a:t>
            </a:r>
          </a:p>
          <a:p>
            <a:pPr marL="165100" marR="0" lvl="0" indent="-165100" algn="l" defTabSz="914354"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latin typeface="Times New Roman" pitchFamily="18" charset="0"/>
                <a:cs typeface="Times New Roman" pitchFamily="18" charset="0"/>
              </a:rPr>
              <a:t>The page table contains the base address of each page in physical memory.</a:t>
            </a:r>
          </a:p>
          <a:p>
            <a:pPr marL="165100" marR="0" lvl="0" indent="-165100" algn="l" defTabSz="914354"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latin typeface="Times New Roman" pitchFamily="18" charset="0"/>
                <a:cs typeface="Times New Roman" pitchFamily="18" charset="0"/>
              </a:rPr>
              <a:t>This base address is combined with the page in physical memory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sent to the memory unit.</a:t>
            </a:r>
          </a:p>
          <a:p>
            <a:pPr marL="165100" marR="0" lvl="0" indent="-165100" algn="l" defTabSz="914354"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4" name="Picture 1030"/>
          <p:cNvPicPr>
            <a:picLocks noChangeAspect="1" noChangeArrowheads="1"/>
          </p:cNvPicPr>
          <p:nvPr/>
        </p:nvPicPr>
        <p:blipFill>
          <a:blip r:embed="rId3"/>
          <a:srcRect/>
          <a:stretch>
            <a:fillRect/>
          </a:stretch>
        </p:blipFill>
        <p:spPr bwMode="auto">
          <a:xfrm>
            <a:off x="1981200" y="3352801"/>
            <a:ext cx="4938183" cy="3048000"/>
          </a:xfrm>
          <a:prstGeom prst="rect">
            <a:avLst/>
          </a:prstGeom>
          <a:noFill/>
          <a:ln w="9525">
            <a:noFill/>
            <a:miter lim="800000"/>
            <a:headEnd/>
            <a:tailEnd/>
          </a:ln>
        </p:spPr>
      </p:pic>
      <p:sp>
        <p:nvSpPr>
          <p:cNvPr id="6" name="Rectangle 1026"/>
          <p:cNvSpPr>
            <a:spLocks noGrp="1" noChangeArrowheads="1"/>
          </p:cNvSpPr>
          <p:nvPr>
            <p:ph type="title"/>
          </p:nvPr>
        </p:nvSpPr>
        <p:spPr>
          <a:xfrm>
            <a:off x="609600" y="6324600"/>
            <a:ext cx="8229600" cy="533400"/>
          </a:xfrm>
        </p:spPr>
        <p:txBody>
          <a:bodyPr>
            <a:normAutofit/>
          </a:bodyPr>
          <a:lstStyle/>
          <a:p>
            <a:pPr eaLnBrk="1" hangingPunct="1"/>
            <a:r>
              <a:rPr lang="en-US" sz="2000" b="1" dirty="0" smtClean="0">
                <a:latin typeface="Times New Roman" pitchFamily="18" charset="0"/>
                <a:cs typeface="Times New Roman" pitchFamily="18" charset="0"/>
              </a:rPr>
              <a:t>Fig: Paging </a:t>
            </a:r>
            <a:r>
              <a:rPr lang="en-US" sz="2000" b="1" dirty="0">
                <a:latin typeface="Times New Roman" pitchFamily="18" charset="0"/>
                <a:cs typeface="Times New Roman" pitchFamily="18" charset="0"/>
              </a:rPr>
              <a:t>Model of Logical and Physical Memory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027"/>
          <p:cNvSpPr>
            <a:spLocks noGrp="1" noChangeArrowheads="1"/>
          </p:cNvSpPr>
          <p:nvPr>
            <p:ph idx="1"/>
          </p:nvPr>
        </p:nvSpPr>
        <p:spPr>
          <a:xfrm>
            <a:off x="228600" y="228600"/>
            <a:ext cx="8763000" cy="6477000"/>
          </a:xfrm>
        </p:spPr>
        <p:txBody>
          <a:bodyPr>
            <a:noAutofit/>
          </a:bodyPr>
          <a:lstStyle/>
          <a:p>
            <a:pPr>
              <a:buNone/>
            </a:pPr>
            <a:r>
              <a:rPr lang="en-US" sz="2400" b="1" dirty="0" smtClean="0">
                <a:solidFill>
                  <a:srgbClr val="00B050"/>
                </a:solidFill>
                <a:latin typeface="Times New Roman" pitchFamily="18" charset="0"/>
                <a:cs typeface="Times New Roman" pitchFamily="18" charset="0"/>
              </a:rPr>
              <a:t>Address Translation Scheme</a:t>
            </a:r>
          </a:p>
          <a:p>
            <a:r>
              <a:rPr lang="en-US" sz="2400" dirty="0" smtClean="0">
                <a:latin typeface="Times New Roman" pitchFamily="18" charset="0"/>
                <a:cs typeface="Times New Roman" pitchFamily="18" charset="0"/>
              </a:rPr>
              <a:t>Address </a:t>
            </a:r>
            <a:r>
              <a:rPr lang="en-US" sz="2400" dirty="0">
                <a:latin typeface="Times New Roman" pitchFamily="18" charset="0"/>
                <a:cs typeface="Times New Roman" pitchFamily="18" charset="0"/>
              </a:rPr>
              <a:t>generated by CPU is divided into:</a:t>
            </a:r>
          </a:p>
          <a:p>
            <a:pPr lvl="1"/>
            <a:r>
              <a:rPr lang="en-US" sz="2400" b="1" dirty="0">
                <a:solidFill>
                  <a:srgbClr val="3366FF"/>
                </a:solidFill>
                <a:latin typeface="Times New Roman" pitchFamily="18" charset="0"/>
                <a:cs typeface="Times New Roman" pitchFamily="18" charset="0"/>
              </a:rPr>
              <a:t>Page number </a:t>
            </a:r>
            <a:r>
              <a:rPr lang="en-US" sz="2400" dirty="0">
                <a:latin typeface="Times New Roman" pitchFamily="18" charset="0"/>
                <a:cs typeface="Times New Roman" pitchFamily="18" charset="0"/>
              </a:rPr>
              <a:t>(</a:t>
            </a:r>
            <a:r>
              <a:rPr lang="en-US" sz="2400" b="1" i="1" dirty="0">
                <a:solidFill>
                  <a:srgbClr val="3366FF"/>
                </a:solidFill>
                <a:latin typeface="Times New Roman" pitchFamily="18" charset="0"/>
                <a:cs typeface="Times New Roman" pitchFamily="18" charset="0"/>
              </a:rPr>
              <a:t>p</a:t>
            </a:r>
            <a:r>
              <a:rPr lang="en-US" sz="2400" dirty="0">
                <a:latin typeface="Times New Roman" pitchFamily="18" charset="0"/>
                <a:cs typeface="Times New Roman" pitchFamily="18" charset="0"/>
              </a:rPr>
              <a:t>)</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 used as an index into a </a:t>
            </a:r>
            <a:r>
              <a:rPr lang="en-US" sz="2400" b="1" dirty="0">
                <a:solidFill>
                  <a:srgbClr val="3366FF"/>
                </a:solidFill>
                <a:latin typeface="Times New Roman" pitchFamily="18" charset="0"/>
                <a:cs typeface="Times New Roman" pitchFamily="18" charset="0"/>
              </a:rPr>
              <a:t>page table </a:t>
            </a:r>
            <a:r>
              <a:rPr lang="en-US" sz="2400" dirty="0">
                <a:latin typeface="Times New Roman" pitchFamily="18" charset="0"/>
                <a:cs typeface="Times New Roman" pitchFamily="18" charset="0"/>
              </a:rPr>
              <a:t>which contains base address of each page in physical memory</a:t>
            </a:r>
          </a:p>
          <a:p>
            <a:pPr lvl="1"/>
            <a:r>
              <a:rPr lang="en-US" sz="2400" b="1" dirty="0">
                <a:solidFill>
                  <a:srgbClr val="3366FF"/>
                </a:solidFill>
                <a:latin typeface="Times New Roman" pitchFamily="18" charset="0"/>
                <a:cs typeface="Times New Roman" pitchFamily="18" charset="0"/>
              </a:rPr>
              <a:t>Page offset </a:t>
            </a:r>
            <a:r>
              <a:rPr lang="en-US" sz="2400" dirty="0">
                <a:latin typeface="Times New Roman" pitchFamily="18" charset="0"/>
                <a:cs typeface="Times New Roman" pitchFamily="18" charset="0"/>
              </a:rPr>
              <a:t>(</a:t>
            </a:r>
            <a:r>
              <a:rPr lang="en-US" sz="2400" b="1" i="1" dirty="0">
                <a:solidFill>
                  <a:srgbClr val="3366FF"/>
                </a:solidFill>
                <a:latin typeface="Times New Roman" pitchFamily="18" charset="0"/>
                <a:cs typeface="Times New Roman" pitchFamily="18" charset="0"/>
              </a:rPr>
              <a:t>d</a:t>
            </a:r>
            <a:r>
              <a:rPr lang="en-US" sz="2400" dirty="0">
                <a:latin typeface="Times New Roman" pitchFamily="18" charset="0"/>
                <a:cs typeface="Times New Roman" pitchFamily="18" charset="0"/>
              </a:rPr>
              <a:t>)</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 combined with base address to define the physical memory address that is sent to the memory unit</a:t>
            </a:r>
          </a:p>
          <a:p>
            <a:pPr lvl="1"/>
            <a:endParaRPr lang="en-US"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pPr lvl="1">
              <a:buNone/>
            </a:pP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For given logical address space 2</a:t>
            </a:r>
            <a:r>
              <a:rPr lang="en-US" sz="2400" i="1" baseline="30000" dirty="0">
                <a:latin typeface="Times New Roman" pitchFamily="18" charset="0"/>
                <a:cs typeface="Times New Roman" pitchFamily="18" charset="0"/>
              </a:rPr>
              <a:t>m </a:t>
            </a:r>
            <a:r>
              <a:rPr lang="en-US" sz="2400" dirty="0">
                <a:latin typeface="Times New Roman" pitchFamily="18" charset="0"/>
                <a:cs typeface="Times New Roman" pitchFamily="18" charset="0"/>
              </a:rPr>
              <a:t>and page size</a:t>
            </a:r>
            <a:r>
              <a:rPr lang="en-US" sz="2400" baseline="30000" dirty="0">
                <a:latin typeface="Times New Roman" pitchFamily="18" charset="0"/>
                <a:cs typeface="Times New Roman" pitchFamily="18" charset="0"/>
              </a:rPr>
              <a:t> </a:t>
            </a:r>
            <a:r>
              <a:rPr lang="en-US" sz="2400" i="1" dirty="0">
                <a:latin typeface="Times New Roman" pitchFamily="18" charset="0"/>
                <a:cs typeface="Times New Roman" pitchFamily="18" charset="0"/>
              </a:rPr>
              <a:t>2</a:t>
            </a:r>
            <a:r>
              <a:rPr lang="en-US" sz="2400" baseline="30000" dirty="0">
                <a:latin typeface="Times New Roman" pitchFamily="18" charset="0"/>
                <a:cs typeface="Times New Roman" pitchFamily="18" charset="0"/>
              </a:rPr>
              <a:t>n</a:t>
            </a:r>
          </a:p>
        </p:txBody>
      </p:sp>
      <p:sp>
        <p:nvSpPr>
          <p:cNvPr id="31748" name="Rectangle 1028"/>
          <p:cNvSpPr>
            <a:spLocks noChangeArrowheads="1"/>
          </p:cNvSpPr>
          <p:nvPr/>
        </p:nvSpPr>
        <p:spPr bwMode="auto">
          <a:xfrm>
            <a:off x="2592917" y="3504010"/>
            <a:ext cx="3105150" cy="438150"/>
          </a:xfrm>
          <a:prstGeom prst="rect">
            <a:avLst/>
          </a:prstGeom>
          <a:solidFill>
            <a:schemeClr val="bg1"/>
          </a:solidFill>
          <a:ln w="9525">
            <a:solidFill>
              <a:schemeClr val="tx1"/>
            </a:solidFill>
            <a:miter lim="800000"/>
            <a:headEnd/>
            <a:tailEnd/>
          </a:ln>
        </p:spPr>
        <p:txBody>
          <a:bodyPr wrap="none" lIns="91435" tIns="45718" rIns="91435" bIns="45718" anchor="ctr"/>
          <a:lstStyle/>
          <a:p>
            <a:endParaRPr lang="en-US"/>
          </a:p>
        </p:txBody>
      </p:sp>
      <p:sp>
        <p:nvSpPr>
          <p:cNvPr id="31749" name="Line 1030"/>
          <p:cNvSpPr>
            <a:spLocks noChangeShapeType="1"/>
          </p:cNvSpPr>
          <p:nvPr/>
        </p:nvSpPr>
        <p:spPr bwMode="auto">
          <a:xfrm>
            <a:off x="4225925" y="3180160"/>
            <a:ext cx="0" cy="762000"/>
          </a:xfrm>
          <a:prstGeom prst="line">
            <a:avLst/>
          </a:prstGeom>
          <a:noFill/>
          <a:ln w="9525">
            <a:solidFill>
              <a:schemeClr val="tx1"/>
            </a:solidFill>
            <a:round/>
            <a:headEnd/>
            <a:tailEnd/>
          </a:ln>
        </p:spPr>
        <p:txBody>
          <a:bodyPr wrap="none" lIns="91435" tIns="45718" rIns="91435" bIns="45718" anchor="ctr"/>
          <a:lstStyle/>
          <a:p>
            <a:endParaRPr lang="en-US"/>
          </a:p>
        </p:txBody>
      </p:sp>
      <p:sp>
        <p:nvSpPr>
          <p:cNvPr id="31750" name="Text Box 1031"/>
          <p:cNvSpPr txBox="1">
            <a:spLocks noChangeArrowheads="1"/>
          </p:cNvSpPr>
          <p:nvPr/>
        </p:nvSpPr>
        <p:spPr bwMode="auto">
          <a:xfrm>
            <a:off x="2657475" y="3120629"/>
            <a:ext cx="1454235"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atin typeface="Helvetica" charset="0"/>
              </a:rPr>
              <a:t>page number</a:t>
            </a:r>
          </a:p>
        </p:txBody>
      </p:sp>
      <p:sp>
        <p:nvSpPr>
          <p:cNvPr id="31751" name="Text Box 1032"/>
          <p:cNvSpPr txBox="1">
            <a:spLocks noChangeArrowheads="1"/>
          </p:cNvSpPr>
          <p:nvPr/>
        </p:nvSpPr>
        <p:spPr bwMode="auto">
          <a:xfrm>
            <a:off x="4487334" y="3114675"/>
            <a:ext cx="1454235"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atin typeface="Helvetica" charset="0"/>
              </a:rPr>
              <a:t>page offset</a:t>
            </a:r>
          </a:p>
        </p:txBody>
      </p:sp>
      <p:sp>
        <p:nvSpPr>
          <p:cNvPr id="31752" name="Text Box 1033"/>
          <p:cNvSpPr txBox="1">
            <a:spLocks noChangeArrowheads="1"/>
          </p:cNvSpPr>
          <p:nvPr/>
        </p:nvSpPr>
        <p:spPr bwMode="auto">
          <a:xfrm>
            <a:off x="3163359" y="3561160"/>
            <a:ext cx="300072"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i="1">
                <a:latin typeface="Helvetica" charset="0"/>
              </a:rPr>
              <a:t>p</a:t>
            </a:r>
            <a:endParaRPr lang="en-US">
              <a:latin typeface="Helvetica" charset="0"/>
            </a:endParaRPr>
          </a:p>
        </p:txBody>
      </p:sp>
      <p:sp>
        <p:nvSpPr>
          <p:cNvPr id="31753" name="Text Box 1035"/>
          <p:cNvSpPr txBox="1">
            <a:spLocks noChangeArrowheads="1"/>
          </p:cNvSpPr>
          <p:nvPr/>
        </p:nvSpPr>
        <p:spPr bwMode="auto">
          <a:xfrm>
            <a:off x="4609043" y="3590925"/>
            <a:ext cx="300072"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i="1">
                <a:latin typeface="Helvetica" charset="0"/>
              </a:rPr>
              <a:t>d</a:t>
            </a:r>
            <a:endParaRPr lang="en-US">
              <a:latin typeface="Helvetica" charset="0"/>
            </a:endParaRPr>
          </a:p>
        </p:txBody>
      </p:sp>
      <p:sp>
        <p:nvSpPr>
          <p:cNvPr id="31754" name="Text Box 1036"/>
          <p:cNvSpPr txBox="1">
            <a:spLocks noChangeArrowheads="1"/>
          </p:cNvSpPr>
          <p:nvPr/>
        </p:nvSpPr>
        <p:spPr bwMode="auto">
          <a:xfrm>
            <a:off x="2952750" y="4008835"/>
            <a:ext cx="793750" cy="369328"/>
          </a:xfrm>
          <a:prstGeom prst="rect">
            <a:avLst/>
          </a:prstGeom>
          <a:noFill/>
          <a:ln w="9525">
            <a:noFill/>
            <a:miter lim="800000"/>
            <a:headEnd/>
            <a:tailEnd/>
          </a:ln>
        </p:spPr>
        <p:txBody>
          <a:bodyPr lIns="91435" tIns="45718" rIns="91435" bIns="45718" anchor="ctr">
            <a:spAutoFit/>
          </a:bodyPr>
          <a:lstStyle/>
          <a:p>
            <a:pPr algn="ctr">
              <a:spcBef>
                <a:spcPct val="50000"/>
              </a:spcBef>
            </a:pPr>
            <a:r>
              <a:rPr lang="en-US" i="1">
                <a:latin typeface="Helvetica" charset="0"/>
              </a:rPr>
              <a:t>m - n</a:t>
            </a:r>
          </a:p>
        </p:txBody>
      </p:sp>
      <p:sp>
        <p:nvSpPr>
          <p:cNvPr id="31755" name="Text Box 1038"/>
          <p:cNvSpPr txBox="1">
            <a:spLocks noChangeArrowheads="1"/>
          </p:cNvSpPr>
          <p:nvPr/>
        </p:nvSpPr>
        <p:spPr bwMode="auto">
          <a:xfrm>
            <a:off x="4549776" y="4018360"/>
            <a:ext cx="438150" cy="369328"/>
          </a:xfrm>
          <a:prstGeom prst="rect">
            <a:avLst/>
          </a:prstGeom>
          <a:noFill/>
          <a:ln w="9525">
            <a:noFill/>
            <a:miter lim="800000"/>
            <a:headEnd/>
            <a:tailEnd/>
          </a:ln>
        </p:spPr>
        <p:txBody>
          <a:bodyPr lIns="91435" tIns="45718" rIns="91435" bIns="45718" anchor="ctr">
            <a:spAutoFit/>
          </a:bodyPr>
          <a:lstStyle/>
          <a:p>
            <a:pPr algn="ctr">
              <a:spcBef>
                <a:spcPct val="50000"/>
              </a:spcBef>
            </a:pPr>
            <a:r>
              <a:rPr lang="en-US" i="1">
                <a:latin typeface="Helvetica" charset="0"/>
              </a:rPr>
              <a:t>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0"/>
            <a:ext cx="8077200" cy="609600"/>
          </a:xfrm>
        </p:spPr>
        <p:txBody>
          <a:bodyPr>
            <a:normAutofit/>
          </a:bodyPr>
          <a:lstStyle/>
          <a:p>
            <a:pPr eaLnBrk="1" hangingPunct="1"/>
            <a:r>
              <a:rPr lang="en-US" sz="2400" b="1" dirty="0" smtClean="0">
                <a:latin typeface="Times New Roman" pitchFamily="18" charset="0"/>
                <a:cs typeface="Times New Roman" pitchFamily="18" charset="0"/>
              </a:rPr>
              <a:t>Paging Example</a:t>
            </a:r>
          </a:p>
        </p:txBody>
      </p:sp>
      <p:sp>
        <p:nvSpPr>
          <p:cNvPr id="34819" name="Text Box 5"/>
          <p:cNvSpPr txBox="1">
            <a:spLocks noChangeArrowheads="1"/>
          </p:cNvSpPr>
          <p:nvPr/>
        </p:nvSpPr>
        <p:spPr bwMode="auto">
          <a:xfrm>
            <a:off x="1646767" y="6106717"/>
            <a:ext cx="6002867" cy="369328"/>
          </a:xfrm>
          <a:prstGeom prst="rect">
            <a:avLst/>
          </a:prstGeom>
          <a:noFill/>
          <a:ln w="9525">
            <a:noFill/>
            <a:miter lim="800000"/>
            <a:headEnd/>
            <a:tailEnd/>
          </a:ln>
        </p:spPr>
        <p:txBody>
          <a:bodyPr lIns="91435" tIns="45718" rIns="91435" bIns="45718">
            <a:spAutoFit/>
          </a:bodyPr>
          <a:lstStyle/>
          <a:p>
            <a:pPr>
              <a:spcBef>
                <a:spcPct val="50000"/>
              </a:spcBef>
            </a:pPr>
            <a:r>
              <a:rPr lang="en-US" b="1" i="1" dirty="0">
                <a:latin typeface="Times New Roman" pitchFamily="18" charset="0"/>
                <a:cs typeface="Times New Roman" pitchFamily="18" charset="0"/>
              </a:rPr>
              <a:t>n</a:t>
            </a:r>
            <a:r>
              <a:rPr lang="en-US" b="1" dirty="0">
                <a:latin typeface="Times New Roman" pitchFamily="18" charset="0"/>
                <a:cs typeface="Times New Roman" pitchFamily="18" charset="0"/>
              </a:rPr>
              <a:t>=2 and </a:t>
            </a:r>
            <a:r>
              <a:rPr lang="en-US" b="1" i="1" dirty="0">
                <a:latin typeface="Times New Roman" pitchFamily="18" charset="0"/>
                <a:cs typeface="Times New Roman" pitchFamily="18" charset="0"/>
              </a:rPr>
              <a:t>m</a:t>
            </a:r>
            <a:r>
              <a:rPr lang="en-US" b="1" dirty="0">
                <a:latin typeface="Times New Roman" pitchFamily="18" charset="0"/>
                <a:cs typeface="Times New Roman" pitchFamily="18" charset="0"/>
              </a:rPr>
              <a:t>=4   32-byte memory and 4-byte pages</a:t>
            </a:r>
          </a:p>
        </p:txBody>
      </p:sp>
      <p:pic>
        <p:nvPicPr>
          <p:cNvPr id="34820" name="Picture 6"/>
          <p:cNvPicPr>
            <a:picLocks noChangeAspect="1" noChangeArrowheads="1"/>
          </p:cNvPicPr>
          <p:nvPr/>
        </p:nvPicPr>
        <p:blipFill>
          <a:blip r:embed="rId3"/>
          <a:srcRect/>
          <a:stretch>
            <a:fillRect/>
          </a:stretch>
        </p:blipFill>
        <p:spPr bwMode="auto">
          <a:xfrm>
            <a:off x="1524000" y="838200"/>
            <a:ext cx="6019800" cy="5118497"/>
          </a:xfrm>
          <a:prstGeom prst="rect">
            <a:avLst/>
          </a:prstGeom>
          <a:noFill/>
          <a:ln w="9525">
            <a:noFill/>
            <a:miter lim="800000"/>
            <a:headEnd/>
            <a:tailEnd/>
          </a:ln>
        </p:spPr>
      </p:pic>
      <p:graphicFrame>
        <p:nvGraphicFramePr>
          <p:cNvPr id="5" name="Table 4"/>
          <p:cNvGraphicFramePr>
            <a:graphicFrameLocks noGrp="1"/>
          </p:cNvGraphicFramePr>
          <p:nvPr/>
        </p:nvGraphicFramePr>
        <p:xfrm>
          <a:off x="7391400" y="838200"/>
          <a:ext cx="533400" cy="4876800"/>
        </p:xfrm>
        <a:graphic>
          <a:graphicData uri="http://schemas.openxmlformats.org/drawingml/2006/table">
            <a:tbl>
              <a:tblPr firstRow="1" bandRow="1">
                <a:tableStyleId>{5940675A-B579-460E-94D1-54222C63F5DA}</a:tableStyleId>
              </a:tblPr>
              <a:tblGrid>
                <a:gridCol w="533400"/>
              </a:tblGrid>
              <a:tr h="609600">
                <a:tc>
                  <a:txBody>
                    <a:bodyPr/>
                    <a:lstStyle/>
                    <a:p>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09600">
                <a:tc>
                  <a:txBody>
                    <a:bodyPr/>
                    <a:lstStyle/>
                    <a:p>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09600">
                <a:tc>
                  <a:txBody>
                    <a:bodyPr/>
                    <a:lstStyle/>
                    <a:p>
                      <a:r>
                        <a:rPr lang="en-US" sz="2000" dirty="0" smtClean="0">
                          <a:latin typeface="Times New Roman" pitchFamily="18" charset="0"/>
                          <a:cs typeface="Times New Roman" pitchFamily="18" charset="0"/>
                        </a:rPr>
                        <a:t>2</a:t>
                      </a:r>
                      <a:endParaRPr lang="en-US"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09600">
                <a:tc>
                  <a:txBody>
                    <a:bodyPr/>
                    <a:lstStyle/>
                    <a:p>
                      <a:r>
                        <a:rPr lang="en-US" sz="2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09600">
                <a:tc>
                  <a:txBody>
                    <a:bodyPr/>
                    <a:lstStyle/>
                    <a:p>
                      <a:r>
                        <a:rPr lang="en-US" sz="2000" dirty="0" smtClean="0">
                          <a:latin typeface="Times New Roman" pitchFamily="18" charset="0"/>
                          <a:cs typeface="Times New Roman" pitchFamily="18" charset="0"/>
                        </a:rPr>
                        <a:t>4</a:t>
                      </a:r>
                      <a:endParaRPr lang="en-US"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09600">
                <a:tc>
                  <a:txBody>
                    <a:bodyPr/>
                    <a:lstStyle/>
                    <a:p>
                      <a:r>
                        <a:rPr lang="en-US" sz="2000" dirty="0" smtClean="0">
                          <a:latin typeface="Times New Roman" pitchFamily="18" charset="0"/>
                          <a:cs typeface="Times New Roman" pitchFamily="18" charset="0"/>
                        </a:rPr>
                        <a:t>5</a:t>
                      </a:r>
                      <a:endParaRPr lang="en-US"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09600">
                <a:tc>
                  <a:txBody>
                    <a:bodyPr/>
                    <a:lstStyle/>
                    <a:p>
                      <a:r>
                        <a:rPr lang="en-US" sz="2000" dirty="0" smtClean="0">
                          <a:latin typeface="Times New Roman" pitchFamily="18" charset="0"/>
                          <a:cs typeface="Times New Roman" pitchFamily="18" charset="0"/>
                        </a:rPr>
                        <a:t>6</a:t>
                      </a:r>
                      <a:endParaRPr lang="en-US"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609600">
                <a:tc>
                  <a:txBody>
                    <a:bodyPr/>
                    <a:lstStyle/>
                    <a:p>
                      <a:r>
                        <a:rPr lang="en-US" sz="2000" dirty="0" smtClean="0">
                          <a:latin typeface="Times New Roman" pitchFamily="18" charset="0"/>
                          <a:cs typeface="Times New Roman" pitchFamily="18" charset="0"/>
                        </a:rPr>
                        <a:t>7</a:t>
                      </a:r>
                      <a:endParaRPr lang="en-US"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152400" y="228600"/>
            <a:ext cx="8839200" cy="6477000"/>
          </a:xfrm>
        </p:spPr>
        <p:txBody>
          <a:bodyPr>
            <a:normAutofit/>
          </a:bodyPr>
          <a:lstStyle/>
          <a:p>
            <a:pPr marL="225425" indent="-225425"/>
            <a:r>
              <a:rPr lang="en-US" sz="2400" dirty="0">
                <a:latin typeface="Times New Roman" pitchFamily="18" charset="0"/>
                <a:cs typeface="Times New Roman" pitchFamily="18" charset="0"/>
              </a:rPr>
              <a:t>Calculating internal fragmentation</a:t>
            </a:r>
          </a:p>
          <a:p>
            <a:pPr lvl="1"/>
            <a:r>
              <a:rPr lang="en-US" sz="2400" dirty="0">
                <a:latin typeface="Times New Roman" pitchFamily="18" charset="0"/>
                <a:cs typeface="Times New Roman" pitchFamily="18" charset="0"/>
              </a:rPr>
              <a:t>Page size = 2,048 bytes</a:t>
            </a:r>
          </a:p>
          <a:p>
            <a:pPr lvl="1"/>
            <a:r>
              <a:rPr lang="en-US" sz="2400" dirty="0">
                <a:latin typeface="Times New Roman" pitchFamily="18" charset="0"/>
                <a:cs typeface="Times New Roman" pitchFamily="18" charset="0"/>
              </a:rPr>
              <a:t>Process size = 72,766 bytes</a:t>
            </a:r>
          </a:p>
          <a:p>
            <a:pPr lvl="1"/>
            <a:r>
              <a:rPr lang="en-US" sz="2400" dirty="0">
                <a:latin typeface="Times New Roman" pitchFamily="18" charset="0"/>
                <a:cs typeface="Times New Roman" pitchFamily="18" charset="0"/>
              </a:rPr>
              <a:t>35 pages + 1,086 </a:t>
            </a:r>
            <a:r>
              <a:rPr lang="en-US" sz="2400" dirty="0" smtClean="0">
                <a:latin typeface="Times New Roman" pitchFamily="18" charset="0"/>
                <a:cs typeface="Times New Roman" pitchFamily="18" charset="0"/>
              </a:rPr>
              <a:t>bytes – allocate 36 frames</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Internal fragmentation of 2,048 - 1,086 = 962 bytes</a:t>
            </a:r>
          </a:p>
          <a:p>
            <a:pPr lvl="1"/>
            <a:r>
              <a:rPr lang="en-US" sz="2400" dirty="0">
                <a:latin typeface="Times New Roman" pitchFamily="18" charset="0"/>
                <a:cs typeface="Times New Roman" pitchFamily="18" charset="0"/>
              </a:rPr>
              <a:t>Worst case fragmentation = 1 frame – 1 byte</a:t>
            </a:r>
          </a:p>
          <a:p>
            <a:pPr lvl="1"/>
            <a:r>
              <a:rPr lang="en-US" sz="2400" dirty="0">
                <a:latin typeface="Times New Roman" pitchFamily="18" charset="0"/>
                <a:cs typeface="Times New Roman" pitchFamily="18" charset="0"/>
              </a:rPr>
              <a:t>On average fragmentation = 1 / 2 frame size</a:t>
            </a:r>
          </a:p>
          <a:p>
            <a:pPr lvl="1"/>
            <a:r>
              <a:rPr lang="en-US" sz="2400" dirty="0">
                <a:latin typeface="Times New Roman" pitchFamily="18" charset="0"/>
                <a:cs typeface="Times New Roman" pitchFamily="18" charset="0"/>
              </a:rPr>
              <a:t>So small frame sizes desirable?</a:t>
            </a:r>
          </a:p>
          <a:p>
            <a:pPr lvl="1"/>
            <a:r>
              <a:rPr lang="en-US" sz="2400" dirty="0">
                <a:latin typeface="Times New Roman" pitchFamily="18" charset="0"/>
                <a:cs typeface="Times New Roman" pitchFamily="18" charset="0"/>
              </a:rPr>
              <a:t>But each page table entry takes memory to track</a:t>
            </a:r>
          </a:p>
          <a:p>
            <a:pPr lvl="1"/>
            <a:r>
              <a:rPr lang="en-US" sz="2400" dirty="0">
                <a:latin typeface="Times New Roman" pitchFamily="18" charset="0"/>
                <a:cs typeface="Times New Roman" pitchFamily="18" charset="0"/>
              </a:rPr>
              <a:t>Page sizes growing over time</a:t>
            </a:r>
          </a:p>
          <a:p>
            <a:pPr lvl="2"/>
            <a:r>
              <a:rPr lang="en-US" dirty="0">
                <a:latin typeface="Times New Roman" pitchFamily="18" charset="0"/>
                <a:cs typeface="Times New Roman" pitchFamily="18" charset="0"/>
              </a:rPr>
              <a:t>Solaris supports two page sizes – 8 KB and 4 MB</a:t>
            </a:r>
          </a:p>
          <a:p>
            <a:pPr marL="225425" indent="-225425"/>
            <a:r>
              <a:rPr lang="en-US" sz="2400" dirty="0">
                <a:latin typeface="Times New Roman" pitchFamily="18" charset="0"/>
                <a:cs typeface="Times New Roman" pitchFamily="18" charset="0"/>
              </a:rPr>
              <a:t>Process view and physical memory now very different</a:t>
            </a:r>
          </a:p>
          <a:p>
            <a:pPr marL="225425" indent="-225425"/>
            <a:r>
              <a:rPr lang="en-US" sz="2400" dirty="0">
                <a:latin typeface="Times New Roman" pitchFamily="18" charset="0"/>
                <a:cs typeface="Times New Roman" pitchFamily="18" charset="0"/>
              </a:rPr>
              <a:t>By implementation process can only access its own memory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124200" y="6324600"/>
            <a:ext cx="2514600" cy="334962"/>
          </a:xfrm>
        </p:spPr>
        <p:txBody>
          <a:bodyPr>
            <a:noAutofit/>
          </a:bodyPr>
          <a:lstStyle/>
          <a:p>
            <a:pPr eaLnBrk="1" hangingPunct="1"/>
            <a:r>
              <a:rPr lang="en-US" sz="2000" b="1" dirty="0" smtClean="0">
                <a:latin typeface="Times New Roman" pitchFamily="18" charset="0"/>
                <a:cs typeface="Times New Roman" pitchFamily="18" charset="0"/>
              </a:rPr>
              <a:t>Free Frames</a:t>
            </a:r>
          </a:p>
        </p:txBody>
      </p:sp>
      <p:sp>
        <p:nvSpPr>
          <p:cNvPr id="36867" name="Text Box 4"/>
          <p:cNvSpPr txBox="1">
            <a:spLocks noChangeArrowheads="1"/>
          </p:cNvSpPr>
          <p:nvPr/>
        </p:nvSpPr>
        <p:spPr bwMode="auto">
          <a:xfrm>
            <a:off x="2209800" y="5867400"/>
            <a:ext cx="2036318" cy="400105"/>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sz="2000" b="1" dirty="0">
                <a:latin typeface="Times New Roman" pitchFamily="18" charset="0"/>
                <a:cs typeface="Times New Roman" pitchFamily="18" charset="0"/>
              </a:rPr>
              <a:t>Before allocation</a:t>
            </a:r>
          </a:p>
        </p:txBody>
      </p:sp>
      <p:sp>
        <p:nvSpPr>
          <p:cNvPr id="36868" name="Text Box 5"/>
          <p:cNvSpPr txBox="1">
            <a:spLocks noChangeArrowheads="1"/>
          </p:cNvSpPr>
          <p:nvPr/>
        </p:nvSpPr>
        <p:spPr bwMode="auto">
          <a:xfrm>
            <a:off x="5562600" y="5867400"/>
            <a:ext cx="1893650" cy="400105"/>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sz="2000" b="1" dirty="0">
                <a:latin typeface="Times New Roman" pitchFamily="18" charset="0"/>
                <a:cs typeface="Times New Roman" pitchFamily="18" charset="0"/>
              </a:rPr>
              <a:t>After allocation</a:t>
            </a:r>
          </a:p>
        </p:txBody>
      </p:sp>
      <p:pic>
        <p:nvPicPr>
          <p:cNvPr id="36869" name="Picture 7"/>
          <p:cNvPicPr>
            <a:picLocks noChangeAspect="1" noChangeArrowheads="1"/>
          </p:cNvPicPr>
          <p:nvPr/>
        </p:nvPicPr>
        <p:blipFill>
          <a:blip r:embed="rId3"/>
          <a:srcRect/>
          <a:stretch>
            <a:fillRect/>
          </a:stretch>
        </p:blipFill>
        <p:spPr bwMode="auto">
          <a:xfrm>
            <a:off x="1527176" y="1360885"/>
            <a:ext cx="6202891" cy="44493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152400" y="228600"/>
            <a:ext cx="8839200" cy="6477000"/>
          </a:xfrm>
        </p:spPr>
        <p:txBody>
          <a:bodyPr>
            <a:normAutofit/>
          </a:bodyPr>
          <a:lstStyle/>
          <a:p>
            <a:pPr marL="225425" indent="-225425"/>
            <a:r>
              <a:rPr lang="en-US" sz="2400" dirty="0" smtClean="0">
                <a:latin typeface="Times New Roman" pitchFamily="18" charset="0"/>
                <a:cs typeface="Times New Roman" pitchFamily="18" charset="0"/>
              </a:rPr>
              <a:t>When a process arrives in the system to be executed, its size, expressed in pages, is examined</a:t>
            </a:r>
          </a:p>
          <a:p>
            <a:pPr marL="225425" indent="-225425"/>
            <a:r>
              <a:rPr lang="en-US" sz="2400" dirty="0" smtClean="0">
                <a:latin typeface="Times New Roman" pitchFamily="18" charset="0"/>
                <a:cs typeface="Times New Roman" pitchFamily="18" charset="0"/>
              </a:rPr>
              <a:t>Each page of the process needs one frame</a:t>
            </a:r>
          </a:p>
          <a:p>
            <a:pPr marL="225425" indent="-225425"/>
            <a:r>
              <a:rPr lang="en-US" sz="2400" dirty="0" smtClean="0">
                <a:latin typeface="Times New Roman" pitchFamily="18" charset="0"/>
                <a:cs typeface="Times New Roman" pitchFamily="18" charset="0"/>
              </a:rPr>
              <a:t>Thus, if the process requires n pages, at least n frames must be available in memory.</a:t>
            </a:r>
          </a:p>
          <a:p>
            <a:pPr marL="225425" indent="-225425"/>
            <a:r>
              <a:rPr lang="en-US" sz="2400" dirty="0" smtClean="0">
                <a:latin typeface="Times New Roman" pitchFamily="18" charset="0"/>
                <a:cs typeface="Times New Roman" pitchFamily="18" charset="0"/>
              </a:rPr>
              <a:t>If n frames are available, they are allocated to this arriving process.</a:t>
            </a:r>
          </a:p>
          <a:p>
            <a:pPr marL="225425" indent="-225425"/>
            <a:r>
              <a:rPr lang="en-US" sz="2400" dirty="0" smtClean="0">
                <a:latin typeface="Times New Roman" pitchFamily="18" charset="0"/>
                <a:cs typeface="Times New Roman" pitchFamily="18" charset="0"/>
              </a:rPr>
              <a:t>The first page of the process is loaded into one of the allocated frames, and the frame number is put in the page table for this process.</a:t>
            </a:r>
          </a:p>
          <a:p>
            <a:pPr marL="225425" indent="-225425"/>
            <a:r>
              <a:rPr lang="en-US" sz="2400" dirty="0" smtClean="0">
                <a:latin typeface="Times New Roman" pitchFamily="18" charset="0"/>
                <a:cs typeface="Times New Roman" pitchFamily="18" charset="0"/>
              </a:rPr>
              <a:t>The next page is loaded into another frame, its frame number is put into the page table and so 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7"/>
          <p:cNvSpPr>
            <a:spLocks noGrp="1" noChangeArrowheads="1"/>
          </p:cNvSpPr>
          <p:nvPr>
            <p:ph idx="1"/>
          </p:nvPr>
        </p:nvSpPr>
        <p:spPr>
          <a:xfrm>
            <a:off x="228600" y="76200"/>
            <a:ext cx="8763000" cy="5444003"/>
          </a:xfrm>
        </p:spPr>
        <p:txBody>
          <a:bodyPr>
            <a:noAutofit/>
          </a:bodyPr>
          <a:lstStyle/>
          <a:p>
            <a:pPr>
              <a:buNone/>
            </a:pPr>
            <a:r>
              <a:rPr lang="en-US" sz="2800" b="1" dirty="0" smtClean="0">
                <a:solidFill>
                  <a:srgbClr val="FF3399"/>
                </a:solidFill>
                <a:latin typeface="Times New Roman" pitchFamily="18" charset="0"/>
                <a:cs typeface="Times New Roman" pitchFamily="18" charset="0"/>
              </a:rPr>
              <a:t>4.1 Background, </a:t>
            </a:r>
            <a:r>
              <a:rPr lang="en-IN" sz="2800" b="1" dirty="0" smtClean="0">
                <a:solidFill>
                  <a:srgbClr val="FF3399"/>
                </a:solidFill>
                <a:latin typeface="Times New Roman" pitchFamily="18" charset="0"/>
                <a:cs typeface="Times New Roman" pitchFamily="18" charset="0"/>
              </a:rPr>
              <a:t>Swapping</a:t>
            </a:r>
          </a:p>
          <a:p>
            <a:pPr>
              <a:buNone/>
            </a:pPr>
            <a:r>
              <a:rPr lang="en-US" sz="2800" b="1" dirty="0" smtClean="0">
                <a:solidFill>
                  <a:srgbClr val="FF3399"/>
                </a:solidFill>
                <a:latin typeface="Times New Roman" pitchFamily="18" charset="0"/>
                <a:cs typeface="Times New Roman" pitchFamily="18" charset="0"/>
              </a:rPr>
              <a:t>Background</a:t>
            </a:r>
            <a:endParaRPr lang="en-US" sz="2800" dirty="0" smtClean="0">
              <a:solidFill>
                <a:srgbClr val="FF3399"/>
              </a:solidFill>
              <a:latin typeface="Times New Roman" pitchFamily="18" charset="0"/>
              <a:cs typeface="Times New Roman" pitchFamily="18" charset="0"/>
            </a:endParaRPr>
          </a:p>
          <a:p>
            <a:pPr marL="225425" indent="-225425"/>
            <a:r>
              <a:rPr lang="en-US" sz="2400" dirty="0" smtClean="0">
                <a:latin typeface="Times New Roman" pitchFamily="18" charset="0"/>
                <a:cs typeface="Times New Roman" pitchFamily="18" charset="0"/>
              </a:rPr>
              <a:t>Memory is central to the operation of a modern computer system</a:t>
            </a:r>
          </a:p>
          <a:p>
            <a:pPr marL="225425" indent="-225425"/>
            <a:r>
              <a:rPr lang="en-US" sz="2400" dirty="0" smtClean="0">
                <a:latin typeface="Times New Roman" pitchFamily="18" charset="0"/>
                <a:cs typeface="Times New Roman" pitchFamily="18" charset="0"/>
              </a:rPr>
              <a:t>Memory consists of a large array of words or bytes each with its own address.</a:t>
            </a:r>
          </a:p>
          <a:p>
            <a:pPr marL="225425" indent="-225425"/>
            <a:r>
              <a:rPr lang="en-US" sz="2400" dirty="0" smtClean="0">
                <a:latin typeface="Times New Roman" pitchFamily="18" charset="0"/>
                <a:cs typeface="Times New Roman" pitchFamily="18" charset="0"/>
              </a:rPr>
              <a:t>The CPU fetches instructions from memory according to the value of the program counter.</a:t>
            </a:r>
          </a:p>
          <a:p>
            <a:pPr marL="225425" indent="-225425"/>
            <a:r>
              <a:rPr lang="en-US" sz="2400" dirty="0" smtClean="0">
                <a:latin typeface="Times New Roman" pitchFamily="18" charset="0"/>
                <a:cs typeface="Times New Roman" pitchFamily="18" charset="0"/>
              </a:rPr>
              <a:t>Program </a:t>
            </a:r>
            <a:r>
              <a:rPr lang="en-US" sz="2400" dirty="0">
                <a:latin typeface="Times New Roman" pitchFamily="18" charset="0"/>
                <a:cs typeface="Times New Roman" pitchFamily="18" charset="0"/>
              </a:rPr>
              <a:t>must be brought (from disk)  into memory and placed within a process for it to be </a:t>
            </a:r>
            <a:r>
              <a:rPr lang="en-US" sz="2400" dirty="0" smtClean="0">
                <a:latin typeface="Times New Roman" pitchFamily="18" charset="0"/>
                <a:cs typeface="Times New Roman" pitchFamily="18" charset="0"/>
              </a:rPr>
              <a:t>run</a:t>
            </a:r>
            <a:endParaRPr lang="en-US" sz="2400" dirty="0">
              <a:latin typeface="Times New Roman" pitchFamily="18" charset="0"/>
              <a:cs typeface="Times New Roman" pitchFamily="18" charset="0"/>
            </a:endParaRPr>
          </a:p>
          <a:p>
            <a:pPr marL="225425" indent="-225425"/>
            <a:r>
              <a:rPr lang="en-US" sz="2400" dirty="0" smtClean="0">
                <a:latin typeface="Times New Roman" pitchFamily="18" charset="0"/>
                <a:cs typeface="Times New Roman" pitchFamily="18" charset="0"/>
              </a:rPr>
              <a:t>Main </a:t>
            </a:r>
            <a:r>
              <a:rPr lang="en-US" sz="2400" dirty="0">
                <a:latin typeface="Times New Roman" pitchFamily="18" charset="0"/>
                <a:cs typeface="Times New Roman" pitchFamily="18" charset="0"/>
              </a:rPr>
              <a:t>memory and  registers are only </a:t>
            </a:r>
            <a:r>
              <a:rPr lang="en-US" sz="2400" dirty="0" smtClean="0">
                <a:latin typeface="Times New Roman" pitchFamily="18" charset="0"/>
                <a:cs typeface="Times New Roman" pitchFamily="18" charset="0"/>
              </a:rPr>
              <a:t>storage that </a:t>
            </a:r>
            <a:r>
              <a:rPr lang="en-US" sz="2400" dirty="0">
                <a:latin typeface="Times New Roman" pitchFamily="18" charset="0"/>
                <a:cs typeface="Times New Roman" pitchFamily="18" charset="0"/>
              </a:rPr>
              <a:t>CPU can access </a:t>
            </a:r>
            <a:r>
              <a:rPr lang="en-US" sz="2400" dirty="0" smtClean="0">
                <a:latin typeface="Times New Roman" pitchFamily="18" charset="0"/>
                <a:cs typeface="Times New Roman" pitchFamily="18" charset="0"/>
              </a:rPr>
              <a:t>directly</a:t>
            </a:r>
          </a:p>
          <a:p>
            <a:pPr marL="225425" indent="-225425"/>
            <a:r>
              <a:rPr lang="en-US" sz="2400" dirty="0" smtClean="0">
                <a:latin typeface="Times New Roman" pitchFamily="18" charset="0"/>
                <a:cs typeface="Times New Roman" pitchFamily="18" charset="0"/>
              </a:rPr>
              <a:t>Memory </a:t>
            </a:r>
            <a:r>
              <a:rPr lang="en-US" sz="2400" dirty="0">
                <a:latin typeface="Times New Roman" pitchFamily="18" charset="0"/>
                <a:cs typeface="Times New Roman" pitchFamily="18" charset="0"/>
              </a:rPr>
              <a:t>unit only sees a stream of addresses + read requests, or address + data and write </a:t>
            </a:r>
            <a:r>
              <a:rPr lang="en-US" sz="2400" dirty="0" smtClean="0">
                <a:latin typeface="Times New Roman" pitchFamily="18" charset="0"/>
                <a:cs typeface="Times New Roman" pitchFamily="18" charset="0"/>
              </a:rPr>
              <a:t>requests</a:t>
            </a:r>
            <a:endParaRPr lang="en-US" sz="2400" dirty="0">
              <a:latin typeface="Times New Roman" pitchFamily="18" charset="0"/>
              <a:cs typeface="Times New Roman" pitchFamily="18" charset="0"/>
            </a:endParaRPr>
          </a:p>
          <a:p>
            <a:pPr marL="225425" indent="-225425"/>
            <a:r>
              <a:rPr lang="en-US" sz="2400" dirty="0" smtClean="0">
                <a:latin typeface="Times New Roman" pitchFamily="18" charset="0"/>
                <a:cs typeface="Times New Roman" pitchFamily="18" charset="0"/>
              </a:rPr>
              <a:t>Main </a:t>
            </a:r>
            <a:r>
              <a:rPr lang="en-US" sz="2400" dirty="0">
                <a:latin typeface="Times New Roman" pitchFamily="18" charset="0"/>
                <a:cs typeface="Times New Roman" pitchFamily="18" charset="0"/>
              </a:rPr>
              <a:t>memory can take many cycles, causing a </a:t>
            </a:r>
            <a:r>
              <a:rPr lang="en-US" sz="2400" b="1" dirty="0" smtClean="0">
                <a:solidFill>
                  <a:srgbClr val="3366FF"/>
                </a:solidFill>
                <a:latin typeface="Times New Roman" pitchFamily="18" charset="0"/>
                <a:cs typeface="Times New Roman" pitchFamily="18" charset="0"/>
              </a:rPr>
              <a:t>stall</a:t>
            </a:r>
            <a:endParaRPr lang="en-US" sz="2400" dirty="0">
              <a:latin typeface="Times New Roman" pitchFamily="18" charset="0"/>
              <a:cs typeface="Times New Roman" pitchFamily="18" charset="0"/>
            </a:endParaRPr>
          </a:p>
          <a:p>
            <a:pPr marL="225425" indent="-225425"/>
            <a:r>
              <a:rPr lang="en-US" sz="2400" b="1" dirty="0" smtClean="0">
                <a:solidFill>
                  <a:srgbClr val="3366FF"/>
                </a:solidFill>
                <a:latin typeface="Times New Roman" pitchFamily="18" charset="0"/>
                <a:cs typeface="Times New Roman" pitchFamily="18" charset="0"/>
              </a:rPr>
              <a:t>Cache</a:t>
            </a:r>
            <a:r>
              <a:rPr lang="en-US" sz="2400" dirty="0" smtClean="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sits between main memory and CPU </a:t>
            </a:r>
            <a:r>
              <a:rPr lang="en-US" sz="2400" dirty="0" smtClean="0">
                <a:latin typeface="Times New Roman" pitchFamily="18" charset="0"/>
                <a:cs typeface="Times New Roman" pitchFamily="18" charset="0"/>
              </a:rPr>
              <a:t>registers</a:t>
            </a:r>
            <a:endParaRPr lang="en-US" sz="2400" dirty="0">
              <a:latin typeface="Times New Roman" pitchFamily="18" charset="0"/>
              <a:cs typeface="Times New Roman" pitchFamily="18" charset="0"/>
            </a:endParaRPr>
          </a:p>
          <a:p>
            <a:pPr marL="225425" indent="-225425"/>
            <a:r>
              <a:rPr lang="en-US" sz="2400" dirty="0" smtClean="0">
                <a:latin typeface="Times New Roman" pitchFamily="18" charset="0"/>
                <a:cs typeface="Times New Roman" pitchFamily="18" charset="0"/>
              </a:rPr>
              <a:t>Protection </a:t>
            </a:r>
            <a:r>
              <a:rPr lang="en-US" sz="2400" dirty="0">
                <a:latin typeface="Times New Roman" pitchFamily="18" charset="0"/>
                <a:cs typeface="Times New Roman" pitchFamily="18" charset="0"/>
              </a:rPr>
              <a:t>of memory required to ensure correct operation</a:t>
            </a:r>
          </a:p>
          <a:p>
            <a:pPr>
              <a:buFont typeface="Monotype Sorts" charset="2"/>
              <a:buNone/>
            </a:pP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152400" y="228600"/>
            <a:ext cx="8839200" cy="6477000"/>
          </a:xfrm>
        </p:spPr>
        <p:txBody>
          <a:bodyPr>
            <a:normAutofit/>
          </a:bodyPr>
          <a:lstStyle/>
          <a:p>
            <a:pPr marL="225425" indent="-225425"/>
            <a:r>
              <a:rPr lang="en-US" sz="2400" dirty="0" smtClean="0">
                <a:latin typeface="Times New Roman" pitchFamily="18" charset="0"/>
                <a:cs typeface="Times New Roman" pitchFamily="18" charset="0"/>
              </a:rPr>
              <a:t>An important point is the clear separation between the user’s view of memory and the actual physical memory.</a:t>
            </a:r>
          </a:p>
          <a:p>
            <a:pPr marL="225425" indent="-225425"/>
            <a:r>
              <a:rPr lang="en-US" sz="2400" dirty="0" smtClean="0">
                <a:latin typeface="Times New Roman" pitchFamily="18" charset="0"/>
                <a:cs typeface="Times New Roman" pitchFamily="18" charset="0"/>
              </a:rPr>
              <a:t>The user program views memory as one single space containing only this one program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the user program is scattered throughout physical memory, which also holds other programs.</a:t>
            </a:r>
          </a:p>
          <a:p>
            <a:pPr marL="225425" indent="-225425"/>
            <a:r>
              <a:rPr lang="en-US" sz="2400" dirty="0" smtClean="0">
                <a:latin typeface="Times New Roman" pitchFamily="18" charset="0"/>
                <a:cs typeface="Times New Roman" pitchFamily="18" charset="0"/>
              </a:rPr>
              <a:t>The difference between the user’s view of memory and the actual physical memory is prepared to accept by the address translation hardware.</a:t>
            </a:r>
          </a:p>
          <a:p>
            <a:pPr marL="225425" indent="-225425"/>
            <a:r>
              <a:rPr lang="en-US" sz="2400" dirty="0" smtClean="0">
                <a:latin typeface="Times New Roman" pitchFamily="18" charset="0"/>
                <a:cs typeface="Times New Roman" pitchFamily="18" charset="0"/>
              </a:rPr>
              <a:t>The logical address are translated into physical address. This mapping is hidden from the user and is controlled by the OS.</a:t>
            </a:r>
          </a:p>
          <a:p>
            <a:pPr marL="225425" indent="-225425"/>
            <a:r>
              <a:rPr lang="en-US" sz="2400" dirty="0" smtClean="0">
                <a:latin typeface="Times New Roman" pitchFamily="18" charset="0"/>
                <a:cs typeface="Times New Roman" pitchFamily="18" charset="0"/>
              </a:rPr>
              <a:t>The OS is managing physical memory, it must know the allocation details of physical memory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which frames are allocated which frames are available, how many total frames are there and so on.</a:t>
            </a:r>
          </a:p>
          <a:p>
            <a:pPr marL="225425" indent="-225425">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152400" y="228600"/>
            <a:ext cx="8839200" cy="6477000"/>
          </a:xfrm>
        </p:spPr>
        <p:txBody>
          <a:bodyPr>
            <a:noAutofit/>
          </a:bodyPr>
          <a:lstStyle/>
          <a:p>
            <a:pPr marL="225425" indent="-225425">
              <a:buNone/>
            </a:pPr>
            <a:r>
              <a:rPr lang="en-US" sz="2400" b="1" dirty="0" smtClean="0">
                <a:solidFill>
                  <a:srgbClr val="00B050"/>
                </a:solidFill>
                <a:latin typeface="Times New Roman" pitchFamily="18" charset="0"/>
                <a:cs typeface="Times New Roman" pitchFamily="18" charset="0"/>
              </a:rPr>
              <a:t>Hardware Support</a:t>
            </a:r>
          </a:p>
          <a:p>
            <a:pPr marL="225425" indent="-225425"/>
            <a:r>
              <a:rPr lang="en-US" sz="2400" dirty="0" smtClean="0">
                <a:latin typeface="Times New Roman" pitchFamily="18" charset="0"/>
                <a:cs typeface="Times New Roman" pitchFamily="18" charset="0"/>
              </a:rPr>
              <a:t>OS has its own methods for storing page tables.</a:t>
            </a:r>
          </a:p>
          <a:p>
            <a:pPr marL="225425" indent="-225425"/>
            <a:r>
              <a:rPr lang="en-US" sz="2400" dirty="0" smtClean="0">
                <a:latin typeface="Times New Roman" pitchFamily="18" charset="0"/>
                <a:cs typeface="Times New Roman" pitchFamily="18" charset="0"/>
              </a:rPr>
              <a:t>OS allocate a page table for each process.</a:t>
            </a:r>
          </a:p>
          <a:p>
            <a:pPr marL="225425" indent="-225425"/>
            <a:r>
              <a:rPr lang="en-US" sz="2400" dirty="0" smtClean="0">
                <a:latin typeface="Times New Roman" pitchFamily="18" charset="0"/>
                <a:cs typeface="Times New Roman" pitchFamily="18" charset="0"/>
              </a:rPr>
              <a:t>A pointer to the page table is stored with the other register  values like the instruction counter in the PCB.</a:t>
            </a:r>
          </a:p>
          <a:p>
            <a:pPr marL="225425" indent="-225425">
              <a:buNone/>
            </a:pPr>
            <a:r>
              <a:rPr lang="en-US" sz="2400" b="1" dirty="0" smtClean="0">
                <a:solidFill>
                  <a:srgbClr val="00B050"/>
                </a:solidFill>
                <a:latin typeface="Times New Roman" pitchFamily="18" charset="0"/>
                <a:cs typeface="Times New Roman" pitchFamily="18" charset="0"/>
              </a:rPr>
              <a:t>Implementation of Page Table</a:t>
            </a:r>
          </a:p>
          <a:p>
            <a:r>
              <a:rPr lang="en-US" sz="2400" dirty="0" smtClean="0">
                <a:latin typeface="Times New Roman" pitchFamily="18" charset="0"/>
                <a:cs typeface="Times New Roman" pitchFamily="18" charset="0"/>
              </a:rPr>
              <a:t>Page table is kept in main memory</a:t>
            </a:r>
          </a:p>
          <a:p>
            <a:r>
              <a:rPr lang="en-US" sz="2400" b="1" dirty="0" smtClean="0">
                <a:solidFill>
                  <a:srgbClr val="3366FF"/>
                </a:solidFill>
                <a:latin typeface="Times New Roman" pitchFamily="18" charset="0"/>
                <a:cs typeface="Times New Roman" pitchFamily="18" charset="0"/>
              </a:rPr>
              <a:t>Page-table base register </a:t>
            </a:r>
            <a:r>
              <a:rPr lang="en-US" sz="2400" dirty="0" smtClean="0">
                <a:latin typeface="Times New Roman" pitchFamily="18" charset="0"/>
                <a:cs typeface="Times New Roman" pitchFamily="18" charset="0"/>
              </a:rPr>
              <a:t>(</a:t>
            </a:r>
            <a:r>
              <a:rPr lang="en-US" sz="2400" b="1" dirty="0" smtClean="0">
                <a:solidFill>
                  <a:srgbClr val="3366FF"/>
                </a:solidFill>
                <a:latin typeface="Times New Roman" pitchFamily="18" charset="0"/>
                <a:cs typeface="Times New Roman" pitchFamily="18" charset="0"/>
              </a:rPr>
              <a:t>PTBR</a:t>
            </a:r>
            <a:r>
              <a:rPr lang="en-US" sz="2400" dirty="0" smtClean="0">
                <a:latin typeface="Times New Roman" pitchFamily="18" charset="0"/>
                <a:cs typeface="Times New Roman" pitchFamily="18" charset="0"/>
              </a:rPr>
              <a:t>)</a:t>
            </a:r>
            <a:r>
              <a:rPr lang="en-US" sz="2400" dirty="0" smtClean="0">
                <a:solidFill>
                  <a:srgbClr val="3366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points to the page table</a:t>
            </a:r>
          </a:p>
          <a:p>
            <a:r>
              <a:rPr lang="en-US" sz="2400" b="1" dirty="0" smtClean="0">
                <a:solidFill>
                  <a:srgbClr val="3366FF"/>
                </a:solidFill>
                <a:latin typeface="Times New Roman" pitchFamily="18" charset="0"/>
                <a:cs typeface="Times New Roman" pitchFamily="18" charset="0"/>
              </a:rPr>
              <a:t>Page-table length register </a:t>
            </a:r>
            <a:r>
              <a:rPr lang="en-US" sz="2400" dirty="0" smtClean="0">
                <a:latin typeface="Times New Roman" pitchFamily="18" charset="0"/>
                <a:cs typeface="Times New Roman" pitchFamily="18" charset="0"/>
              </a:rPr>
              <a:t>(</a:t>
            </a:r>
            <a:r>
              <a:rPr lang="en-US" sz="2400" b="1" dirty="0" smtClean="0">
                <a:solidFill>
                  <a:srgbClr val="3366FF"/>
                </a:solidFill>
                <a:latin typeface="Times New Roman" pitchFamily="18" charset="0"/>
                <a:cs typeface="Times New Roman" pitchFamily="18" charset="0"/>
              </a:rPr>
              <a:t>PTLR</a:t>
            </a:r>
            <a:r>
              <a:rPr lang="en-US" sz="2400" dirty="0" smtClean="0">
                <a:latin typeface="Times New Roman" pitchFamily="18" charset="0"/>
                <a:cs typeface="Times New Roman" pitchFamily="18" charset="0"/>
              </a:rPr>
              <a:t>)</a:t>
            </a:r>
            <a:r>
              <a:rPr lang="en-US" sz="2400" dirty="0" smtClean="0">
                <a:solidFill>
                  <a:srgbClr val="3366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indicates size of the page table</a:t>
            </a:r>
          </a:p>
          <a:p>
            <a:r>
              <a:rPr lang="en-US" sz="2400" dirty="0" smtClean="0">
                <a:latin typeface="Times New Roman" pitchFamily="18" charset="0"/>
                <a:cs typeface="Times New Roman" pitchFamily="18" charset="0"/>
              </a:rPr>
              <a:t>In this scheme every data/instruction access requires two memory accesses</a:t>
            </a:r>
          </a:p>
          <a:p>
            <a:pPr lvl="1"/>
            <a:r>
              <a:rPr lang="en-US" sz="2400" dirty="0" smtClean="0">
                <a:latin typeface="Times New Roman" pitchFamily="18" charset="0"/>
                <a:cs typeface="Times New Roman" pitchFamily="18" charset="0"/>
              </a:rPr>
              <a:t>One for the page table and one for the data / instruction</a:t>
            </a:r>
          </a:p>
          <a:p>
            <a:r>
              <a:rPr lang="en-US" sz="2400" dirty="0" smtClean="0">
                <a:latin typeface="Times New Roman" pitchFamily="18" charset="0"/>
                <a:cs typeface="Times New Roman" pitchFamily="18" charset="0"/>
              </a:rPr>
              <a:t>The two memory access problem can be solved by the use of a special fast-lookup hardware cache called </a:t>
            </a:r>
            <a:r>
              <a:rPr lang="en-US" sz="2400" b="1" dirty="0" smtClean="0">
                <a:solidFill>
                  <a:srgbClr val="3366FF"/>
                </a:solidFill>
                <a:latin typeface="Times New Roman" pitchFamily="18" charset="0"/>
                <a:cs typeface="Times New Roman" pitchFamily="18" charset="0"/>
              </a:rPr>
              <a:t>associative memory </a:t>
            </a:r>
            <a:r>
              <a:rPr lang="en-US" sz="2400" dirty="0" smtClean="0">
                <a:latin typeface="Times New Roman" pitchFamily="18" charset="0"/>
                <a:cs typeface="Times New Roman" pitchFamily="18" charset="0"/>
              </a:rPr>
              <a:t>or </a:t>
            </a:r>
            <a:r>
              <a:rPr lang="en-US" sz="2400" b="1" dirty="0" smtClean="0">
                <a:solidFill>
                  <a:srgbClr val="3366FF"/>
                </a:solidFill>
                <a:latin typeface="Times New Roman" pitchFamily="18" charset="0"/>
                <a:cs typeface="Times New Roman" pitchFamily="18" charset="0"/>
              </a:rPr>
              <a:t>translation look-aside buffers </a:t>
            </a:r>
            <a:r>
              <a:rPr lang="en-US" sz="2400" dirty="0" smtClean="0">
                <a:latin typeface="Times New Roman" pitchFamily="18" charset="0"/>
                <a:cs typeface="Times New Roman" pitchFamily="18" charset="0"/>
              </a:rPr>
              <a:t>(</a:t>
            </a:r>
            <a:r>
              <a:rPr lang="en-US" sz="2400" b="1" dirty="0" smtClean="0">
                <a:solidFill>
                  <a:srgbClr val="3366FF"/>
                </a:solidFill>
                <a:latin typeface="Times New Roman" pitchFamily="18" charset="0"/>
                <a:cs typeface="Times New Roman" pitchFamily="18" charset="0"/>
              </a:rPr>
              <a:t>TLBs</a:t>
            </a:r>
            <a:r>
              <a:rPr lang="en-US" sz="2400" dirty="0" smtClean="0">
                <a:latin typeface="Times New Roman" pitchFamily="18" charset="0"/>
                <a:cs typeface="Times New Roman" pitchFamily="18" charset="0"/>
              </a:rPr>
              <a:t>)</a:t>
            </a:r>
          </a:p>
          <a:p>
            <a:endParaRPr lang="en-US" sz="2400" b="1" dirty="0" smtClean="0">
              <a:solidFill>
                <a:srgbClr val="3366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152400" y="228600"/>
            <a:ext cx="8839200" cy="6477000"/>
          </a:xfrm>
        </p:spPr>
        <p:txBody>
          <a:bodyPr>
            <a:noAutofit/>
          </a:bodyPr>
          <a:lstStyle/>
          <a:p>
            <a:pPr marL="225425" indent="-225425"/>
            <a:r>
              <a:rPr lang="en-US" sz="2400" dirty="0" smtClean="0">
                <a:latin typeface="Times New Roman" pitchFamily="18" charset="0"/>
                <a:cs typeface="Times New Roman" pitchFamily="18" charset="0"/>
              </a:rPr>
              <a:t>TLB is associative, high speed memory.</a:t>
            </a:r>
          </a:p>
          <a:p>
            <a:pPr marL="225425" indent="-225425"/>
            <a:r>
              <a:rPr lang="en-US" sz="2400" dirty="0" smtClean="0">
                <a:latin typeface="Times New Roman" pitchFamily="18" charset="0"/>
                <a:cs typeface="Times New Roman" pitchFamily="18" charset="0"/>
              </a:rPr>
              <a:t>Each entry in TLB consists of two parts- a key or tag and a value.</a:t>
            </a:r>
          </a:p>
          <a:p>
            <a:pPr marL="225425" indent="-225425"/>
            <a:r>
              <a:rPr lang="en-US" sz="2400" dirty="0" smtClean="0">
                <a:latin typeface="Times New Roman" pitchFamily="18" charset="0"/>
                <a:cs typeface="Times New Roman" pitchFamily="18" charset="0"/>
              </a:rPr>
              <a:t>When the associative memory is presented with an item, the item is compared with all keys simultaneously.</a:t>
            </a:r>
          </a:p>
          <a:p>
            <a:pPr marL="225425" indent="-225425"/>
            <a:r>
              <a:rPr lang="en-US" sz="2400" dirty="0" smtClean="0">
                <a:latin typeface="Times New Roman" pitchFamily="18" charset="0"/>
                <a:cs typeface="Times New Roman" pitchFamily="18" charset="0"/>
              </a:rPr>
              <a:t>If the item is found, the corresponding value field is returned.</a:t>
            </a:r>
          </a:p>
          <a:p>
            <a:pPr marL="225425" indent="-225425"/>
            <a:r>
              <a:rPr lang="en-US" sz="2400" dirty="0" smtClean="0">
                <a:latin typeface="Times New Roman" pitchFamily="18" charset="0"/>
                <a:cs typeface="Times New Roman" pitchFamily="18" charset="0"/>
              </a:rPr>
              <a:t>The search is fast but the hardware required is expensive.</a:t>
            </a:r>
          </a:p>
          <a:p>
            <a:pPr marL="225425" indent="-225425"/>
            <a:r>
              <a:rPr lang="en-US" sz="2400" dirty="0" smtClean="0">
                <a:latin typeface="Times New Roman" pitchFamily="18" charset="0"/>
                <a:cs typeface="Times New Roman" pitchFamily="18" charset="0"/>
              </a:rPr>
              <a:t>Some TLBs store</a:t>
            </a:r>
            <a:r>
              <a:rPr lang="en-US" sz="2400" b="1" dirty="0" smtClean="0">
                <a:latin typeface="Times New Roman" pitchFamily="18" charset="0"/>
                <a:cs typeface="Times New Roman" pitchFamily="18" charset="0"/>
              </a:rPr>
              <a:t> </a:t>
            </a:r>
            <a:r>
              <a:rPr lang="en-US" sz="2400" b="1" dirty="0" smtClean="0">
                <a:solidFill>
                  <a:srgbClr val="3366FF"/>
                </a:solidFill>
                <a:latin typeface="Times New Roman" pitchFamily="18" charset="0"/>
                <a:cs typeface="Times New Roman" pitchFamily="18" charset="0"/>
              </a:rPr>
              <a:t>address-space identifiers </a:t>
            </a:r>
            <a:r>
              <a:rPr lang="en-US" sz="2400" dirty="0" smtClean="0">
                <a:latin typeface="Times New Roman" pitchFamily="18" charset="0"/>
                <a:cs typeface="Times New Roman" pitchFamily="18" charset="0"/>
              </a:rPr>
              <a:t>(</a:t>
            </a:r>
            <a:r>
              <a:rPr lang="en-US" sz="2400" b="1" dirty="0" smtClean="0">
                <a:solidFill>
                  <a:srgbClr val="3366FF"/>
                </a:solidFill>
                <a:latin typeface="Times New Roman" pitchFamily="18" charset="0"/>
                <a:cs typeface="Times New Roman" pitchFamily="18" charset="0"/>
              </a:rPr>
              <a:t>ASIDs</a:t>
            </a:r>
            <a:r>
              <a:rPr lang="en-US" sz="2400" dirty="0" smtClean="0">
                <a:latin typeface="Times New Roman" pitchFamily="18" charset="0"/>
                <a:cs typeface="Times New Roman" pitchFamily="18" charset="0"/>
              </a:rPr>
              <a:t>)</a:t>
            </a:r>
            <a:r>
              <a:rPr lang="en-US" sz="2400" b="1" dirty="0" smtClean="0">
                <a:solidFill>
                  <a:srgbClr val="3366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in each TLB entry – uniquely identifies each process to provide address-space protection for that process</a:t>
            </a:r>
          </a:p>
          <a:p>
            <a:pPr marL="225425" indent="-225425"/>
            <a:r>
              <a:rPr lang="en-US" sz="2400" dirty="0" smtClean="0">
                <a:latin typeface="Times New Roman" pitchFamily="18" charset="0"/>
                <a:cs typeface="Times New Roman" pitchFamily="18" charset="0"/>
              </a:rPr>
              <a:t>TLBs typically small (64 to 1,024 entries)</a:t>
            </a:r>
          </a:p>
          <a:p>
            <a:pPr marL="225425" indent="-225425"/>
            <a:r>
              <a:rPr lang="en-US" sz="2400" dirty="0" smtClean="0">
                <a:latin typeface="Times New Roman" pitchFamily="18" charset="0"/>
                <a:cs typeface="Times New Roman" pitchFamily="18" charset="0"/>
              </a:rPr>
              <a:t>On a TLB miss, value is loaded into the TLB for faster access next time</a:t>
            </a:r>
          </a:p>
          <a:p>
            <a:pPr lvl="1"/>
            <a:r>
              <a:rPr lang="en-US" sz="2400" dirty="0" smtClean="0">
                <a:latin typeface="Times New Roman" pitchFamily="18" charset="0"/>
                <a:cs typeface="Times New Roman" pitchFamily="18" charset="0"/>
              </a:rPr>
              <a:t>Replacement policies must be considered</a:t>
            </a:r>
          </a:p>
          <a:p>
            <a:pPr lvl="1"/>
            <a:r>
              <a:rPr lang="en-US" sz="2400" dirty="0" smtClean="0">
                <a:latin typeface="Times New Roman" pitchFamily="18" charset="0"/>
                <a:cs typeface="Times New Roman" pitchFamily="18" charset="0"/>
              </a:rPr>
              <a:t>Some entries can be</a:t>
            </a:r>
            <a:r>
              <a:rPr lang="en-US" sz="2400" b="1" dirty="0" smtClean="0">
                <a:solidFill>
                  <a:srgbClr val="3366FF"/>
                </a:solidFill>
                <a:latin typeface="Times New Roman" pitchFamily="18" charset="0"/>
                <a:cs typeface="Times New Roman" pitchFamily="18" charset="0"/>
              </a:rPr>
              <a:t> wired down </a:t>
            </a:r>
            <a:r>
              <a:rPr lang="en-US" sz="2400" dirty="0" smtClean="0">
                <a:latin typeface="Times New Roman" pitchFamily="18" charset="0"/>
                <a:cs typeface="Times New Roman" pitchFamily="18" charset="0"/>
              </a:rPr>
              <a:t>for permanent fast access</a:t>
            </a:r>
          </a:p>
          <a:p>
            <a:pPr marL="225425" indent="-225425"/>
            <a:endParaRPr lang="en-US" sz="2400" dirty="0" smtClean="0">
              <a:latin typeface="Times New Roman" pitchFamily="18" charset="0"/>
              <a:cs typeface="Times New Roman" pitchFamily="18" charset="0"/>
            </a:endParaRPr>
          </a:p>
          <a:p>
            <a:pPr marL="225425" indent="-225425"/>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487362"/>
          </a:xfrm>
        </p:spPr>
        <p:txBody>
          <a:bodyPr>
            <a:normAutofit/>
          </a:bodyPr>
          <a:lstStyle/>
          <a:p>
            <a:pPr eaLnBrk="1" hangingPunct="1"/>
            <a:r>
              <a:rPr lang="en-US" sz="2000" b="1" dirty="0" smtClean="0">
                <a:latin typeface="Times New Roman" pitchFamily="18" charset="0"/>
                <a:cs typeface="Times New Roman" pitchFamily="18" charset="0"/>
              </a:rPr>
              <a:t>Paging Hardware With TLB</a:t>
            </a:r>
            <a:endParaRPr lang="en-US" sz="2000" b="1" dirty="0">
              <a:latin typeface="Times New Roman" pitchFamily="18" charset="0"/>
              <a:cs typeface="Times New Roman" pitchFamily="18" charset="0"/>
            </a:endParaRPr>
          </a:p>
        </p:txBody>
      </p:sp>
      <p:pic>
        <p:nvPicPr>
          <p:cNvPr id="39939" name="Picture 5"/>
          <p:cNvPicPr>
            <a:picLocks noChangeAspect="1" noChangeArrowheads="1"/>
          </p:cNvPicPr>
          <p:nvPr/>
        </p:nvPicPr>
        <p:blipFill>
          <a:blip r:embed="rId3"/>
          <a:srcRect/>
          <a:stretch>
            <a:fillRect/>
          </a:stretch>
        </p:blipFill>
        <p:spPr bwMode="auto">
          <a:xfrm>
            <a:off x="1397000" y="1362075"/>
            <a:ext cx="6101292" cy="4611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051"/>
          <p:cNvSpPr>
            <a:spLocks noGrp="1" noChangeArrowheads="1"/>
          </p:cNvSpPr>
          <p:nvPr>
            <p:ph idx="1"/>
          </p:nvPr>
        </p:nvSpPr>
        <p:spPr>
          <a:xfrm>
            <a:off x="228600" y="228600"/>
            <a:ext cx="8763000" cy="6400800"/>
          </a:xfrm>
        </p:spPr>
        <p:txBody>
          <a:bodyPr>
            <a:noAutofit/>
          </a:bodyPr>
          <a:lstStyle/>
          <a:p>
            <a:pPr>
              <a:buNone/>
            </a:pPr>
            <a:r>
              <a:rPr lang="en-US" sz="2400" b="1" dirty="0" smtClean="0">
                <a:solidFill>
                  <a:srgbClr val="00B050"/>
                </a:solidFill>
                <a:latin typeface="Times New Roman" pitchFamily="18" charset="0"/>
                <a:cs typeface="Times New Roman" pitchFamily="18" charset="0"/>
              </a:rPr>
              <a:t>Protection</a:t>
            </a:r>
          </a:p>
          <a:p>
            <a:pPr marL="225425" indent="-225425"/>
            <a:r>
              <a:rPr lang="en-US" sz="2400" dirty="0" smtClean="0">
                <a:latin typeface="Times New Roman" pitchFamily="18" charset="0"/>
                <a:cs typeface="Times New Roman" pitchFamily="18" charset="0"/>
              </a:rPr>
              <a:t>Memory </a:t>
            </a:r>
            <a:r>
              <a:rPr lang="en-US" sz="2400" dirty="0">
                <a:latin typeface="Times New Roman" pitchFamily="18" charset="0"/>
                <a:cs typeface="Times New Roman" pitchFamily="18" charset="0"/>
              </a:rPr>
              <a:t>protection implemented by associating protection bit with each frame to indicate if read-only or read-write access is allowed</a:t>
            </a:r>
          </a:p>
          <a:p>
            <a:pPr marL="465138" lvl="1" indent="-239713"/>
            <a:r>
              <a:rPr lang="en-US" sz="2400" dirty="0">
                <a:latin typeface="Times New Roman" pitchFamily="18" charset="0"/>
                <a:cs typeface="Times New Roman" pitchFamily="18" charset="0"/>
              </a:rPr>
              <a:t>Can also add more bits to indicate page execute-only, and so </a:t>
            </a:r>
            <a:r>
              <a:rPr lang="en-US" sz="2400" dirty="0" smtClean="0">
                <a:latin typeface="Times New Roman" pitchFamily="18" charset="0"/>
                <a:cs typeface="Times New Roman" pitchFamily="18" charset="0"/>
              </a:rPr>
              <a:t>on</a:t>
            </a:r>
            <a:endParaRPr lang="en-US" sz="2400" dirty="0">
              <a:latin typeface="Times New Roman" pitchFamily="18" charset="0"/>
              <a:cs typeface="Times New Roman" pitchFamily="18" charset="0"/>
            </a:endParaRPr>
          </a:p>
          <a:p>
            <a:pPr marL="225425" indent="-225425"/>
            <a:r>
              <a:rPr lang="en-US" sz="2400" b="1" dirty="0">
                <a:solidFill>
                  <a:srgbClr val="3366FF"/>
                </a:solidFill>
                <a:latin typeface="Times New Roman" pitchFamily="18" charset="0"/>
                <a:cs typeface="Times New Roman" pitchFamily="18" charset="0"/>
              </a:rPr>
              <a:t>Valid-invalid</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bit attached to each entry in the page table:</a:t>
            </a:r>
          </a:p>
          <a:p>
            <a:pPr marL="465138" lvl="1" indent="-239713"/>
            <a:r>
              <a:rPr lang="ja-JP" altLang="en-US" sz="2400">
                <a:latin typeface="Times New Roman" pitchFamily="18" charset="0"/>
                <a:cs typeface="Times New Roman" pitchFamily="18" charset="0"/>
              </a:rPr>
              <a:t>“</a:t>
            </a:r>
            <a:r>
              <a:rPr lang="en-US" altLang="ja-JP" sz="2400" dirty="0">
                <a:latin typeface="Times New Roman" pitchFamily="18" charset="0"/>
                <a:cs typeface="Times New Roman" pitchFamily="18" charset="0"/>
              </a:rPr>
              <a:t>valid</a:t>
            </a:r>
            <a:r>
              <a:rPr lang="ja-JP" altLang="en-US" sz="2400">
                <a:latin typeface="Times New Roman" pitchFamily="18" charset="0"/>
                <a:cs typeface="Times New Roman" pitchFamily="18" charset="0"/>
              </a:rPr>
              <a:t>”</a:t>
            </a:r>
            <a:r>
              <a:rPr lang="en-US" altLang="ja-JP" sz="2400" dirty="0">
                <a:latin typeface="Times New Roman" pitchFamily="18" charset="0"/>
                <a:cs typeface="Times New Roman" pitchFamily="18" charset="0"/>
              </a:rPr>
              <a:t> indicates that the associated page is in the process</a:t>
            </a:r>
            <a:r>
              <a:rPr lang="ja-JP" altLang="en-US" sz="2400">
                <a:latin typeface="Times New Roman" pitchFamily="18" charset="0"/>
                <a:cs typeface="Times New Roman" pitchFamily="18" charset="0"/>
              </a:rPr>
              <a:t>’</a:t>
            </a:r>
            <a:r>
              <a:rPr lang="en-US" altLang="ja-JP" sz="2400" dirty="0">
                <a:latin typeface="Times New Roman" pitchFamily="18" charset="0"/>
                <a:cs typeface="Times New Roman" pitchFamily="18" charset="0"/>
              </a:rPr>
              <a:t> logical address space, and is thus a legal page</a:t>
            </a:r>
          </a:p>
          <a:p>
            <a:pPr marL="465138" lvl="1" indent="-239713"/>
            <a:r>
              <a:rPr lang="ja-JP" altLang="en-US" sz="2400">
                <a:latin typeface="Times New Roman" pitchFamily="18" charset="0"/>
                <a:cs typeface="Times New Roman" pitchFamily="18" charset="0"/>
              </a:rPr>
              <a:t>“</a:t>
            </a:r>
            <a:r>
              <a:rPr lang="en-US" altLang="ja-JP" sz="2400" dirty="0">
                <a:latin typeface="Times New Roman" pitchFamily="18" charset="0"/>
                <a:cs typeface="Times New Roman" pitchFamily="18" charset="0"/>
              </a:rPr>
              <a:t>invalid</a:t>
            </a:r>
            <a:r>
              <a:rPr lang="ja-JP" altLang="en-US" sz="2400">
                <a:latin typeface="Times New Roman" pitchFamily="18" charset="0"/>
                <a:cs typeface="Times New Roman" pitchFamily="18" charset="0"/>
              </a:rPr>
              <a:t>”</a:t>
            </a:r>
            <a:r>
              <a:rPr lang="en-US" altLang="ja-JP" sz="2400" dirty="0">
                <a:latin typeface="Times New Roman" pitchFamily="18" charset="0"/>
                <a:cs typeface="Times New Roman" pitchFamily="18" charset="0"/>
              </a:rPr>
              <a:t> indicates that the page is not in the process</a:t>
            </a:r>
            <a:r>
              <a:rPr lang="ja-JP" altLang="en-US" sz="2400">
                <a:latin typeface="Times New Roman" pitchFamily="18" charset="0"/>
                <a:cs typeface="Times New Roman" pitchFamily="18" charset="0"/>
              </a:rPr>
              <a:t>’</a:t>
            </a:r>
            <a:r>
              <a:rPr lang="en-US" altLang="ja-JP" sz="2400" dirty="0">
                <a:latin typeface="Times New Roman" pitchFamily="18" charset="0"/>
                <a:cs typeface="Times New Roman" pitchFamily="18" charset="0"/>
              </a:rPr>
              <a:t> logical address space</a:t>
            </a:r>
          </a:p>
          <a:p>
            <a:pPr marL="465138" lvl="1" indent="-239713"/>
            <a:r>
              <a:rPr lang="en-US" sz="2400" dirty="0">
                <a:latin typeface="Times New Roman" pitchFamily="18" charset="0"/>
                <a:cs typeface="Times New Roman" pitchFamily="18" charset="0"/>
              </a:rPr>
              <a:t>Or use </a:t>
            </a:r>
            <a:r>
              <a:rPr lang="en-US" sz="2400" b="1" dirty="0">
                <a:solidFill>
                  <a:srgbClr val="3366FF"/>
                </a:solidFill>
                <a:latin typeface="Times New Roman" pitchFamily="18" charset="0"/>
                <a:cs typeface="Times New Roman" pitchFamily="18" charset="0"/>
              </a:rPr>
              <a:t>page-table length register </a:t>
            </a:r>
            <a:r>
              <a:rPr lang="en-US" sz="2400" dirty="0">
                <a:latin typeface="Times New Roman" pitchFamily="18" charset="0"/>
                <a:cs typeface="Times New Roman" pitchFamily="18" charset="0"/>
              </a:rPr>
              <a:t>(</a:t>
            </a:r>
            <a:r>
              <a:rPr lang="en-US" sz="2400" b="1" dirty="0">
                <a:solidFill>
                  <a:srgbClr val="3366FF"/>
                </a:solidFill>
                <a:latin typeface="Times New Roman" pitchFamily="18" charset="0"/>
                <a:cs typeface="Times New Roman" pitchFamily="18" charset="0"/>
              </a:rPr>
              <a:t>PTLR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225425" indent="-225425"/>
            <a:r>
              <a:rPr lang="en-US" sz="2400" dirty="0">
                <a:latin typeface="Times New Roman" pitchFamily="18" charset="0"/>
                <a:cs typeface="Times New Roman" pitchFamily="18" charset="0"/>
              </a:rPr>
              <a:t>Any violations result in a trap to the kernel</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14400" y="5715001"/>
            <a:ext cx="7567083" cy="457200"/>
          </a:xfrm>
        </p:spPr>
        <p:txBody>
          <a:bodyPr>
            <a:normAutofit/>
          </a:bodyPr>
          <a:lstStyle/>
          <a:p>
            <a:pPr eaLnBrk="1" hangingPunct="1"/>
            <a:r>
              <a:rPr lang="en-US" sz="2000" b="1" dirty="0" smtClean="0">
                <a:latin typeface="Times New Roman" pitchFamily="18" charset="0"/>
                <a:cs typeface="Times New Roman" pitchFamily="18" charset="0"/>
              </a:rPr>
              <a:t>Fig: Valid </a:t>
            </a:r>
            <a:r>
              <a:rPr lang="en-US" sz="2000" b="1" dirty="0">
                <a:latin typeface="Times New Roman" pitchFamily="18" charset="0"/>
                <a:cs typeface="Times New Roman" pitchFamily="18" charset="0"/>
              </a:rPr>
              <a:t>(v) or Invalid (</a:t>
            </a:r>
            <a:r>
              <a:rPr lang="en-US" sz="2000" b="1" dirty="0" err="1">
                <a:latin typeface="Times New Roman" pitchFamily="18" charset="0"/>
                <a:cs typeface="Times New Roman" pitchFamily="18" charset="0"/>
              </a:rPr>
              <a:t>i</a:t>
            </a:r>
            <a:r>
              <a:rPr lang="en-US" sz="2000" b="1" dirty="0">
                <a:latin typeface="Times New Roman" pitchFamily="18" charset="0"/>
                <a:cs typeface="Times New Roman" pitchFamily="18" charset="0"/>
              </a:rPr>
              <a:t>) Bit In A Page Table</a:t>
            </a:r>
          </a:p>
        </p:txBody>
      </p:sp>
      <p:pic>
        <p:nvPicPr>
          <p:cNvPr id="43011" name="Picture 5"/>
          <p:cNvPicPr>
            <a:picLocks noChangeAspect="1" noChangeArrowheads="1"/>
          </p:cNvPicPr>
          <p:nvPr/>
        </p:nvPicPr>
        <p:blipFill>
          <a:blip r:embed="rId3"/>
          <a:srcRect/>
          <a:stretch>
            <a:fillRect/>
          </a:stretch>
        </p:blipFill>
        <p:spPr bwMode="auto">
          <a:xfrm>
            <a:off x="1295400" y="914400"/>
            <a:ext cx="6248400" cy="47779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228600" y="228600"/>
            <a:ext cx="8686800" cy="6400800"/>
          </a:xfrm>
        </p:spPr>
        <p:txBody>
          <a:bodyPr>
            <a:noAutofit/>
          </a:bodyPr>
          <a:lstStyle/>
          <a:p>
            <a:pPr>
              <a:buNone/>
            </a:pPr>
            <a:r>
              <a:rPr lang="en-US" sz="2400" b="1" dirty="0" smtClean="0">
                <a:solidFill>
                  <a:srgbClr val="00B050"/>
                </a:solidFill>
                <a:latin typeface="Times New Roman" pitchFamily="18" charset="0"/>
                <a:cs typeface="Times New Roman" pitchFamily="18" charset="0"/>
              </a:rPr>
              <a:t>Shared Pages</a:t>
            </a:r>
          </a:p>
          <a:p>
            <a:pPr marL="225425" indent="-225425"/>
            <a:r>
              <a:rPr lang="en-US" sz="2400" b="1" dirty="0" smtClean="0">
                <a:solidFill>
                  <a:srgbClr val="3366FF"/>
                </a:solidFill>
                <a:latin typeface="Times New Roman" pitchFamily="18" charset="0"/>
                <a:cs typeface="Times New Roman" pitchFamily="18" charset="0"/>
              </a:rPr>
              <a:t>Shared </a:t>
            </a:r>
            <a:r>
              <a:rPr lang="en-US" sz="2400" b="1" dirty="0">
                <a:solidFill>
                  <a:srgbClr val="3366FF"/>
                </a:solidFill>
                <a:latin typeface="Times New Roman" pitchFamily="18" charset="0"/>
                <a:cs typeface="Times New Roman" pitchFamily="18" charset="0"/>
              </a:rPr>
              <a:t>code</a:t>
            </a:r>
          </a:p>
          <a:p>
            <a:pPr marL="630238" lvl="1" indent="-285750"/>
            <a:r>
              <a:rPr lang="en-US" sz="2400" dirty="0">
                <a:latin typeface="Times New Roman" pitchFamily="18" charset="0"/>
                <a:cs typeface="Times New Roman" pitchFamily="18" charset="0"/>
              </a:rPr>
              <a:t>One copy of read-only (</a:t>
            </a:r>
            <a:r>
              <a:rPr lang="en-US" sz="2400" b="1" dirty="0">
                <a:solidFill>
                  <a:srgbClr val="3366FF"/>
                </a:solidFill>
                <a:latin typeface="Times New Roman" pitchFamily="18" charset="0"/>
                <a:cs typeface="Times New Roman" pitchFamily="18" charset="0"/>
              </a:rPr>
              <a:t>reentrant</a:t>
            </a:r>
            <a:r>
              <a:rPr lang="en-US" sz="2400" dirty="0">
                <a:latin typeface="Times New Roman" pitchFamily="18" charset="0"/>
                <a:cs typeface="Times New Roman" pitchFamily="18" charset="0"/>
              </a:rPr>
              <a:t>) code shared among processes (i.e., text editors, compilers, window systems)</a:t>
            </a:r>
          </a:p>
          <a:p>
            <a:pPr marL="630238" lvl="1" indent="-285750"/>
            <a:r>
              <a:rPr lang="en-US" sz="2400" dirty="0">
                <a:latin typeface="Times New Roman" pitchFamily="18" charset="0"/>
                <a:cs typeface="Times New Roman" pitchFamily="18" charset="0"/>
              </a:rPr>
              <a:t>Similar to multiple threads sharing the same process space</a:t>
            </a:r>
          </a:p>
          <a:p>
            <a:pPr marL="630238" lvl="1" indent="-285750"/>
            <a:r>
              <a:rPr lang="en-US" sz="2400" dirty="0">
                <a:latin typeface="Times New Roman" pitchFamily="18" charset="0"/>
                <a:cs typeface="Times New Roman" pitchFamily="18" charset="0"/>
              </a:rPr>
              <a:t>Also useful for </a:t>
            </a:r>
            <a:r>
              <a:rPr lang="en-US" sz="2400" dirty="0" err="1">
                <a:latin typeface="Times New Roman" pitchFamily="18" charset="0"/>
                <a:cs typeface="Times New Roman" pitchFamily="18" charset="0"/>
              </a:rPr>
              <a:t>interprocess</a:t>
            </a:r>
            <a:r>
              <a:rPr lang="en-US" sz="2400" dirty="0">
                <a:latin typeface="Times New Roman" pitchFamily="18" charset="0"/>
                <a:cs typeface="Times New Roman" pitchFamily="18" charset="0"/>
              </a:rPr>
              <a:t> communication if sharing of read-write pages is allowed</a:t>
            </a:r>
          </a:p>
          <a:p>
            <a:pPr lvl="1"/>
            <a:endParaRPr lang="en-US" sz="2400" dirty="0">
              <a:latin typeface="Times New Roman" pitchFamily="18" charset="0"/>
              <a:cs typeface="Times New Roman" pitchFamily="18" charset="0"/>
            </a:endParaRPr>
          </a:p>
          <a:p>
            <a:pPr marL="225425" indent="-225425"/>
            <a:r>
              <a:rPr lang="en-US" sz="2400" b="1" dirty="0">
                <a:solidFill>
                  <a:srgbClr val="3366FF"/>
                </a:solidFill>
                <a:latin typeface="Times New Roman" pitchFamily="18" charset="0"/>
                <a:cs typeface="Times New Roman" pitchFamily="18" charset="0"/>
              </a:rPr>
              <a:t>Private code and data</a:t>
            </a:r>
            <a:r>
              <a:rPr lang="en-US" sz="2400" dirty="0">
                <a:solidFill>
                  <a:srgbClr val="3366FF"/>
                </a:solidFill>
                <a:latin typeface="Times New Roman" pitchFamily="18" charset="0"/>
                <a:cs typeface="Times New Roman" pitchFamily="18" charset="0"/>
              </a:rPr>
              <a:t> </a:t>
            </a:r>
          </a:p>
          <a:p>
            <a:pPr marL="630238" lvl="1" indent="-285750"/>
            <a:r>
              <a:rPr lang="en-US" sz="2400" dirty="0">
                <a:latin typeface="Times New Roman" pitchFamily="18" charset="0"/>
                <a:cs typeface="Times New Roman" pitchFamily="18" charset="0"/>
              </a:rPr>
              <a:t>Each process keeps a separate copy of the code and data</a:t>
            </a:r>
          </a:p>
          <a:p>
            <a:pPr marL="630238" lvl="1" indent="-285750"/>
            <a:r>
              <a:rPr lang="en-US" sz="2400" dirty="0">
                <a:latin typeface="Times New Roman" pitchFamily="18" charset="0"/>
                <a:cs typeface="Times New Roman" pitchFamily="18" charset="0"/>
              </a:rPr>
              <a:t>The pages for the private code and data can appear anywhere in the logical address space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5791200"/>
            <a:ext cx="7703608" cy="576263"/>
          </a:xfrm>
        </p:spPr>
        <p:txBody>
          <a:bodyPr>
            <a:normAutofit/>
          </a:bodyPr>
          <a:lstStyle/>
          <a:p>
            <a:pPr eaLnBrk="1" hangingPunct="1"/>
            <a:r>
              <a:rPr lang="en-US" sz="2000" b="1" dirty="0" smtClean="0">
                <a:latin typeface="Times New Roman" pitchFamily="18" charset="0"/>
                <a:cs typeface="Times New Roman" pitchFamily="18" charset="0"/>
              </a:rPr>
              <a:t>Shared Pages Example</a:t>
            </a:r>
            <a:endParaRPr lang="en-US" sz="2000" b="1" dirty="0">
              <a:latin typeface="Times New Roman" pitchFamily="18" charset="0"/>
              <a:cs typeface="Times New Roman" pitchFamily="18" charset="0"/>
            </a:endParaRPr>
          </a:p>
        </p:txBody>
      </p:sp>
      <p:pic>
        <p:nvPicPr>
          <p:cNvPr id="45059" name="Picture 4" descr="8"/>
          <p:cNvPicPr>
            <a:picLocks noChangeAspect="1" noChangeArrowheads="1"/>
          </p:cNvPicPr>
          <p:nvPr/>
        </p:nvPicPr>
        <p:blipFill>
          <a:blip r:embed="rId3"/>
          <a:srcRect/>
          <a:stretch>
            <a:fillRect/>
          </a:stretch>
        </p:blipFill>
        <p:spPr bwMode="auto">
          <a:xfrm>
            <a:off x="1752600" y="457200"/>
            <a:ext cx="5221817"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52400" y="152400"/>
            <a:ext cx="8839200" cy="6477000"/>
          </a:xfrm>
        </p:spPr>
        <p:txBody>
          <a:bodyPr>
            <a:noAutofit/>
          </a:bodyPr>
          <a:lstStyle/>
          <a:p>
            <a:pPr>
              <a:buNone/>
            </a:pPr>
            <a:r>
              <a:rPr lang="en-US" sz="2400" b="1" dirty="0" smtClean="0">
                <a:solidFill>
                  <a:srgbClr val="FF3399"/>
                </a:solidFill>
                <a:latin typeface="Times New Roman" pitchFamily="18" charset="0"/>
                <a:cs typeface="Times New Roman" pitchFamily="18" charset="0"/>
              </a:rPr>
              <a:t>4.4 Structure of the Page Table</a:t>
            </a:r>
          </a:p>
          <a:p>
            <a:pPr marL="225425" indent="-225425"/>
            <a:r>
              <a:rPr lang="en-US" sz="2400" dirty="0" smtClean="0">
                <a:latin typeface="Times New Roman" pitchFamily="18" charset="0"/>
                <a:cs typeface="Times New Roman" pitchFamily="18" charset="0"/>
              </a:rPr>
              <a:t>Memory </a:t>
            </a:r>
            <a:r>
              <a:rPr lang="en-US" sz="2400" dirty="0">
                <a:latin typeface="Times New Roman" pitchFamily="18" charset="0"/>
                <a:cs typeface="Times New Roman" pitchFamily="18" charset="0"/>
              </a:rPr>
              <a:t>structures for paging can get huge using straight-forward methods</a:t>
            </a:r>
          </a:p>
          <a:p>
            <a:pPr marL="569913" lvl="1" indent="-285750"/>
            <a:r>
              <a:rPr lang="en-US" sz="2400" dirty="0">
                <a:latin typeface="Times New Roman" pitchFamily="18" charset="0"/>
                <a:cs typeface="Times New Roman" pitchFamily="18" charset="0"/>
              </a:rPr>
              <a:t>Consider a 32-bit logical address space as on modern computers</a:t>
            </a:r>
          </a:p>
          <a:p>
            <a:pPr marL="569913" lvl="1" indent="-285750"/>
            <a:r>
              <a:rPr lang="en-US" sz="2400" dirty="0">
                <a:latin typeface="Times New Roman" pitchFamily="18" charset="0"/>
                <a:cs typeface="Times New Roman" pitchFamily="18" charset="0"/>
              </a:rPr>
              <a:t>Page size of 4 KB (2</a:t>
            </a:r>
            <a:r>
              <a:rPr lang="en-US" sz="2400" baseline="30000" dirty="0">
                <a:latin typeface="Times New Roman" pitchFamily="18" charset="0"/>
                <a:cs typeface="Times New Roman" pitchFamily="18" charset="0"/>
              </a:rPr>
              <a:t>12</a:t>
            </a:r>
            <a:r>
              <a:rPr lang="en-US" sz="2400" dirty="0">
                <a:latin typeface="Times New Roman" pitchFamily="18" charset="0"/>
                <a:cs typeface="Times New Roman" pitchFamily="18" charset="0"/>
              </a:rPr>
              <a:t>)</a:t>
            </a:r>
          </a:p>
          <a:p>
            <a:pPr marL="569913" lvl="1" indent="-285750"/>
            <a:r>
              <a:rPr lang="en-US" sz="2400" dirty="0">
                <a:latin typeface="Times New Roman" pitchFamily="18" charset="0"/>
                <a:cs typeface="Times New Roman" pitchFamily="18" charset="0"/>
              </a:rPr>
              <a:t>Page table would have 1 million entries (2</a:t>
            </a:r>
            <a:r>
              <a:rPr lang="en-US" sz="2400" baseline="30000" dirty="0">
                <a:latin typeface="Times New Roman" pitchFamily="18" charset="0"/>
                <a:cs typeface="Times New Roman" pitchFamily="18" charset="0"/>
              </a:rPr>
              <a:t>32</a:t>
            </a:r>
            <a:r>
              <a:rPr lang="en-US" sz="2400" dirty="0">
                <a:latin typeface="Times New Roman" pitchFamily="18" charset="0"/>
                <a:cs typeface="Times New Roman" pitchFamily="18" charset="0"/>
              </a:rPr>
              <a:t> / 2</a:t>
            </a:r>
            <a:r>
              <a:rPr lang="en-US" sz="2400" baseline="30000" dirty="0">
                <a:latin typeface="Times New Roman" pitchFamily="18" charset="0"/>
                <a:cs typeface="Times New Roman" pitchFamily="18" charset="0"/>
              </a:rPr>
              <a:t>12</a:t>
            </a:r>
            <a:r>
              <a:rPr lang="en-US" sz="2400" dirty="0">
                <a:latin typeface="Times New Roman" pitchFamily="18" charset="0"/>
                <a:cs typeface="Times New Roman" pitchFamily="18" charset="0"/>
              </a:rPr>
              <a:t>)</a:t>
            </a:r>
          </a:p>
          <a:p>
            <a:pPr marL="569913" lvl="1" indent="-285750"/>
            <a:r>
              <a:rPr lang="en-US" sz="2400" dirty="0">
                <a:latin typeface="Times New Roman" pitchFamily="18" charset="0"/>
                <a:cs typeface="Times New Roman" pitchFamily="18" charset="0"/>
              </a:rPr>
              <a:t>If each entry is 4 bytes -&gt; 4 MB of physical address space / memory for page table alone</a:t>
            </a:r>
          </a:p>
          <a:p>
            <a:pPr marL="793750" lvl="2" indent="-223838"/>
            <a:r>
              <a:rPr lang="en-US" dirty="0">
                <a:latin typeface="Times New Roman" pitchFamily="18" charset="0"/>
                <a:cs typeface="Times New Roman" pitchFamily="18" charset="0"/>
              </a:rPr>
              <a:t>That amount of memory used to cost a lot</a:t>
            </a:r>
          </a:p>
          <a:p>
            <a:pPr marL="793750" lvl="2" indent="-223838"/>
            <a:r>
              <a:rPr lang="en-US" dirty="0">
                <a:latin typeface="Times New Roman" pitchFamily="18" charset="0"/>
                <a:cs typeface="Times New Roman" pitchFamily="18" charset="0"/>
              </a:rPr>
              <a:t>Don</a:t>
            </a:r>
            <a:r>
              <a:rPr lang="ja-JP" altLang="en-US">
                <a:latin typeface="Times New Roman" pitchFamily="18" charset="0"/>
                <a:cs typeface="Times New Roman" pitchFamily="18" charset="0"/>
              </a:rPr>
              <a:t>’</a:t>
            </a:r>
            <a:r>
              <a:rPr lang="en-US" altLang="ja-JP" dirty="0">
                <a:latin typeface="Times New Roman" pitchFamily="18" charset="0"/>
                <a:cs typeface="Times New Roman" pitchFamily="18" charset="0"/>
              </a:rPr>
              <a:t>t want to allocate that contiguously in main memory</a:t>
            </a:r>
          </a:p>
          <a:p>
            <a:pPr marL="225425" indent="-225425"/>
            <a:r>
              <a:rPr lang="en-US" sz="2400" dirty="0" smtClean="0">
                <a:latin typeface="Times New Roman" pitchFamily="18" charset="0"/>
                <a:cs typeface="Times New Roman" pitchFamily="18" charset="0"/>
              </a:rPr>
              <a:t>Following are the techniques for structuring the page tables:</a:t>
            </a:r>
          </a:p>
          <a:p>
            <a:pPr marL="688975" indent="-344488">
              <a:buFont typeface="Wingdings" pitchFamily="2" charset="2"/>
              <a:buChar char="ü"/>
            </a:pPr>
            <a:r>
              <a:rPr lang="en-US" sz="2400" dirty="0" smtClean="0">
                <a:latin typeface="Times New Roman" pitchFamily="18" charset="0"/>
                <a:cs typeface="Times New Roman" pitchFamily="18" charset="0"/>
              </a:rPr>
              <a:t>Hierarchical </a:t>
            </a:r>
            <a:r>
              <a:rPr lang="en-US" sz="2400" dirty="0">
                <a:latin typeface="Times New Roman" pitchFamily="18" charset="0"/>
                <a:cs typeface="Times New Roman" pitchFamily="18" charset="0"/>
              </a:rPr>
              <a:t>Paging</a:t>
            </a:r>
          </a:p>
          <a:p>
            <a:pPr marL="688975" indent="-344488">
              <a:buFont typeface="Wingdings" pitchFamily="2" charset="2"/>
              <a:buChar char="ü"/>
            </a:pPr>
            <a:r>
              <a:rPr lang="en-US" sz="2400" dirty="0" smtClean="0">
                <a:latin typeface="Times New Roman" pitchFamily="18" charset="0"/>
                <a:cs typeface="Times New Roman" pitchFamily="18" charset="0"/>
              </a:rPr>
              <a:t>Hashed </a:t>
            </a:r>
            <a:r>
              <a:rPr lang="en-US" sz="2400" dirty="0">
                <a:latin typeface="Times New Roman" pitchFamily="18" charset="0"/>
                <a:cs typeface="Times New Roman" pitchFamily="18" charset="0"/>
              </a:rPr>
              <a:t>Page Tables</a:t>
            </a:r>
          </a:p>
          <a:p>
            <a:pPr marL="688975" indent="-344488">
              <a:buFont typeface="Wingdings" pitchFamily="2" charset="2"/>
              <a:buChar char="ü"/>
            </a:pPr>
            <a:r>
              <a:rPr lang="en-US" sz="2400" dirty="0" smtClean="0">
                <a:latin typeface="Times New Roman" pitchFamily="18" charset="0"/>
                <a:cs typeface="Times New Roman" pitchFamily="18" charset="0"/>
              </a:rPr>
              <a:t>Inverted </a:t>
            </a:r>
            <a:r>
              <a:rPr lang="en-US" sz="2400" dirty="0">
                <a:latin typeface="Times New Roman" pitchFamily="18" charset="0"/>
                <a:cs typeface="Times New Roman" pitchFamily="18" charset="0"/>
              </a:rPr>
              <a:t>Page Tables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52400" y="228600"/>
            <a:ext cx="8839200" cy="4483894"/>
          </a:xfrm>
        </p:spPr>
        <p:txBody>
          <a:bodyPr>
            <a:normAutofit/>
          </a:bodyPr>
          <a:lstStyle/>
          <a:p>
            <a:pPr>
              <a:buNone/>
            </a:pPr>
            <a:r>
              <a:rPr lang="en-US" sz="2400" b="1" dirty="0" smtClean="0">
                <a:solidFill>
                  <a:srgbClr val="00B050"/>
                </a:solidFill>
                <a:latin typeface="Times New Roman" pitchFamily="18" charset="0"/>
                <a:cs typeface="Times New Roman" pitchFamily="18" charset="0"/>
              </a:rPr>
              <a:t>Hierarchical Page Tables</a:t>
            </a:r>
          </a:p>
          <a:p>
            <a:pPr marL="165100" indent="-165100"/>
            <a:r>
              <a:rPr lang="en-US" sz="2400" dirty="0" smtClean="0">
                <a:latin typeface="Times New Roman" pitchFamily="18" charset="0"/>
                <a:cs typeface="Times New Roman" pitchFamily="18" charset="0"/>
              </a:rPr>
              <a:t>Break </a:t>
            </a:r>
            <a:r>
              <a:rPr lang="en-US" sz="2400" dirty="0">
                <a:latin typeface="Times New Roman" pitchFamily="18" charset="0"/>
                <a:cs typeface="Times New Roman" pitchFamily="18" charset="0"/>
              </a:rPr>
              <a:t>up the logical address space into multiple page tables</a:t>
            </a:r>
          </a:p>
          <a:p>
            <a:pPr marL="165100" indent="-165100"/>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simple technique is a two-level page table</a:t>
            </a:r>
          </a:p>
          <a:p>
            <a:pPr marL="165100" indent="-165100"/>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then page the page table</a:t>
            </a:r>
          </a:p>
        </p:txBody>
      </p:sp>
      <p:pic>
        <p:nvPicPr>
          <p:cNvPr id="4" name="Picture 4" descr="8"/>
          <p:cNvPicPr>
            <a:picLocks noChangeAspect="1" noChangeArrowheads="1"/>
          </p:cNvPicPr>
          <p:nvPr/>
        </p:nvPicPr>
        <p:blipFill>
          <a:blip r:embed="rId3"/>
          <a:srcRect/>
          <a:stretch>
            <a:fillRect/>
          </a:stretch>
        </p:blipFill>
        <p:spPr bwMode="auto">
          <a:xfrm>
            <a:off x="2286000" y="2133600"/>
            <a:ext cx="4822825" cy="4337447"/>
          </a:xfrm>
          <a:prstGeom prst="rect">
            <a:avLst/>
          </a:prstGeom>
          <a:noFill/>
          <a:ln w="9525">
            <a:noFill/>
            <a:miter lim="800000"/>
            <a:headEnd/>
            <a:tailEnd/>
          </a:ln>
        </p:spPr>
      </p:pic>
      <p:sp>
        <p:nvSpPr>
          <p:cNvPr id="5" name="Rectangle 4"/>
          <p:cNvSpPr/>
          <p:nvPr/>
        </p:nvSpPr>
        <p:spPr>
          <a:xfrm>
            <a:off x="3048000" y="6488668"/>
            <a:ext cx="3185680" cy="369332"/>
          </a:xfrm>
          <a:prstGeom prst="rect">
            <a:avLst/>
          </a:prstGeom>
        </p:spPr>
        <p:txBody>
          <a:bodyPr wrap="none">
            <a:spAutoFit/>
          </a:bodyPr>
          <a:lstStyle/>
          <a:p>
            <a:r>
              <a:rPr lang="en-US" b="1" dirty="0" smtClean="0">
                <a:latin typeface="Times New Roman" pitchFamily="18" charset="0"/>
                <a:cs typeface="Times New Roman" pitchFamily="18" charset="0"/>
              </a:rPr>
              <a:t>Two-Level Page-Table Scheme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4525963"/>
          </a:xfrm>
        </p:spPr>
        <p:txBody>
          <a:bodyPr>
            <a:noAutofit/>
          </a:bodyPr>
          <a:lstStyle/>
          <a:p>
            <a:pPr marL="225425" indent="-225425"/>
            <a:r>
              <a:rPr lang="en-US" sz="2400" dirty="0" smtClean="0">
                <a:latin typeface="Times New Roman" pitchFamily="18" charset="0"/>
                <a:cs typeface="Times New Roman" pitchFamily="18" charset="0"/>
              </a:rPr>
              <a:t>Ex: A typical instruction execution cycle first fetches an instruction from memory.</a:t>
            </a:r>
          </a:p>
          <a:p>
            <a:pPr marL="225425" indent="-225425"/>
            <a:r>
              <a:rPr lang="en-US" sz="2400" dirty="0" smtClean="0">
                <a:latin typeface="Times New Roman" pitchFamily="18" charset="0"/>
                <a:cs typeface="Times New Roman" pitchFamily="18" charset="0"/>
              </a:rPr>
              <a:t>The instruction is decoded and can cause operands to be fetched from memory.</a:t>
            </a:r>
          </a:p>
          <a:p>
            <a:pPr marL="225425" indent="-225425"/>
            <a:r>
              <a:rPr lang="en-US" sz="2400" dirty="0" smtClean="0">
                <a:latin typeface="Times New Roman" pitchFamily="18" charset="0"/>
                <a:cs typeface="Times New Roman" pitchFamily="18" charset="0"/>
              </a:rPr>
              <a:t>After the instruction has been executed on the operands, results may be stored back in memory.</a:t>
            </a:r>
          </a:p>
          <a:p>
            <a:pPr marL="225425" indent="-225425"/>
            <a:r>
              <a:rPr lang="en-US" sz="2400" dirty="0" smtClean="0">
                <a:latin typeface="Times New Roman" pitchFamily="18" charset="0"/>
                <a:cs typeface="Times New Roman" pitchFamily="18" charset="0"/>
              </a:rPr>
              <a:t>Memory unit sees only a stream of memory addresses but does not know how they are generated.</a:t>
            </a:r>
          </a:p>
          <a:p>
            <a:pPr marL="225425" indent="-225425"/>
            <a:r>
              <a:rPr lang="en-US" sz="2400" dirty="0" smtClean="0">
                <a:latin typeface="Times New Roman" pitchFamily="18" charset="0"/>
                <a:cs typeface="Times New Roman" pitchFamily="18" charset="0"/>
              </a:rPr>
              <a:t>The memory addresses are generated by the instruction counter,  indexing, indirection, literal addresses.</a:t>
            </a:r>
          </a:p>
          <a:p>
            <a:pPr>
              <a:buNone/>
            </a:pPr>
            <a:r>
              <a:rPr lang="en-US" sz="2800" b="1" dirty="0" smtClean="0">
                <a:solidFill>
                  <a:srgbClr val="00B050"/>
                </a:solidFill>
                <a:latin typeface="Times New Roman" pitchFamily="18" charset="0"/>
                <a:cs typeface="Times New Roman" pitchFamily="18" charset="0"/>
              </a:rPr>
              <a:t>Basic Hardware</a:t>
            </a:r>
          </a:p>
          <a:p>
            <a:pPr marL="225425" indent="-225425"/>
            <a:r>
              <a:rPr lang="en-US" sz="2400" dirty="0" smtClean="0">
                <a:latin typeface="Times New Roman" pitchFamily="18" charset="0"/>
                <a:cs typeface="Times New Roman" pitchFamily="18" charset="0"/>
              </a:rPr>
              <a:t>Main memory and the registers built into the processor itself are the only storage that the CPU can access directly.</a:t>
            </a:r>
          </a:p>
          <a:p>
            <a:pPr marL="225425" indent="-225425"/>
            <a:r>
              <a:rPr lang="en-US" sz="2400" dirty="0" smtClean="0">
                <a:latin typeface="Times New Roman" pitchFamily="18" charset="0"/>
                <a:cs typeface="Times New Roman" pitchFamily="18" charset="0"/>
              </a:rPr>
              <a:t>There are machine instructions that take memory addresses as arguments but no instructions that take disk addresses.</a:t>
            </a:r>
          </a:p>
          <a:p>
            <a:pPr marL="225425" indent="-225425"/>
            <a:r>
              <a:rPr lang="en-US" sz="2400" dirty="0" smtClean="0">
                <a:latin typeface="Times New Roman" pitchFamily="18" charset="0"/>
                <a:cs typeface="Times New Roman" pitchFamily="18" charset="0"/>
              </a:rPr>
              <a:t>Any instructions in execution and any data being used by the </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228600" y="228600"/>
            <a:ext cx="7807325" cy="4801790"/>
          </a:xfrm>
        </p:spPr>
        <p:txBody>
          <a:bodyPr>
            <a:noAutofit/>
          </a:bodyPr>
          <a:lstStyle/>
          <a:p>
            <a:pPr>
              <a:lnSpc>
                <a:spcPct val="90000"/>
              </a:lnSpc>
              <a:buNone/>
            </a:pPr>
            <a:r>
              <a:rPr lang="en-US" sz="2400" b="1" dirty="0" smtClean="0">
                <a:solidFill>
                  <a:srgbClr val="3366FF"/>
                </a:solidFill>
                <a:latin typeface="Times New Roman" pitchFamily="18" charset="0"/>
                <a:cs typeface="Times New Roman" pitchFamily="18" charset="0"/>
              </a:rPr>
              <a:t>Two-Level Paging Example</a:t>
            </a:r>
          </a:p>
          <a:p>
            <a:pPr>
              <a:lnSpc>
                <a:spcPct val="90000"/>
              </a:lnSpc>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logical address (on 32-bit machine with 1K page size) is divided into:</a:t>
            </a:r>
          </a:p>
          <a:p>
            <a:pPr marL="627857" lvl="1">
              <a:lnSpc>
                <a:spcPct val="90000"/>
              </a:lnSpc>
            </a:pPr>
            <a:r>
              <a:rPr lang="en-US" sz="2400" dirty="0">
                <a:latin typeface="Times New Roman" pitchFamily="18" charset="0"/>
                <a:cs typeface="Times New Roman" pitchFamily="18" charset="0"/>
              </a:rPr>
              <a:t>a page number consisting of 22 bits</a:t>
            </a:r>
          </a:p>
          <a:p>
            <a:pPr marL="627857" lvl="1">
              <a:lnSpc>
                <a:spcPct val="90000"/>
              </a:lnSpc>
            </a:pPr>
            <a:r>
              <a:rPr lang="en-US" sz="2400" dirty="0">
                <a:latin typeface="Times New Roman" pitchFamily="18" charset="0"/>
                <a:cs typeface="Times New Roman" pitchFamily="18" charset="0"/>
              </a:rPr>
              <a:t>a page offset consisting of 10 </a:t>
            </a:r>
            <a:r>
              <a:rPr lang="en-US" sz="2400" dirty="0" smtClean="0">
                <a:latin typeface="Times New Roman" pitchFamily="18" charset="0"/>
                <a:cs typeface="Times New Roman" pitchFamily="18" charset="0"/>
              </a:rPr>
              <a:t>bits</a:t>
            </a: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Since the page table is paged, the page number is further divided into:</a:t>
            </a:r>
          </a:p>
          <a:p>
            <a:pPr marL="627857" lvl="1">
              <a:lnSpc>
                <a:spcPct val="90000"/>
              </a:lnSpc>
            </a:pPr>
            <a:r>
              <a:rPr lang="en-US" sz="2400" dirty="0">
                <a:latin typeface="Times New Roman" pitchFamily="18" charset="0"/>
                <a:cs typeface="Times New Roman" pitchFamily="18" charset="0"/>
              </a:rPr>
              <a:t>a 12-bit page number </a:t>
            </a:r>
          </a:p>
          <a:p>
            <a:pPr marL="627857" lvl="1">
              <a:lnSpc>
                <a:spcPct val="90000"/>
              </a:lnSpc>
            </a:pPr>
            <a:r>
              <a:rPr lang="en-US" sz="2400" dirty="0">
                <a:latin typeface="Times New Roman" pitchFamily="18" charset="0"/>
                <a:cs typeface="Times New Roman" pitchFamily="18" charset="0"/>
              </a:rPr>
              <a:t>a 10-bit page </a:t>
            </a:r>
            <a:r>
              <a:rPr lang="en-US" sz="2400" dirty="0" smtClean="0">
                <a:latin typeface="Times New Roman" pitchFamily="18" charset="0"/>
                <a:cs typeface="Times New Roman" pitchFamily="18" charset="0"/>
              </a:rPr>
              <a:t>offset</a:t>
            </a: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Thus, a logical address is as follows</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where</a:t>
            </a:r>
            <a:r>
              <a:rPr lang="en-US" sz="2400" i="1" dirty="0">
                <a:latin typeface="Times New Roman" pitchFamily="18" charset="0"/>
                <a:cs typeface="Times New Roman" pitchFamily="18" charset="0"/>
              </a:rPr>
              <a:t> p</a:t>
            </a:r>
            <a:r>
              <a:rPr lang="en-US" sz="2400" i="1"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is an index into the outer page table, and </a:t>
            </a:r>
            <a:r>
              <a:rPr lang="en-US" sz="2400" i="1" dirty="0">
                <a:latin typeface="Times New Roman" pitchFamily="18" charset="0"/>
                <a:cs typeface="Times New Roman" pitchFamily="18" charset="0"/>
              </a:rPr>
              <a:t>p</a:t>
            </a:r>
            <a:r>
              <a:rPr lang="en-US" sz="2400" i="1"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is the displacement within the page of the inner page table</a:t>
            </a:r>
          </a:p>
          <a:p>
            <a:pPr>
              <a:lnSpc>
                <a:spcPct val="90000"/>
              </a:lnSpc>
            </a:pPr>
            <a:r>
              <a:rPr lang="en-US" sz="2400" dirty="0">
                <a:latin typeface="Times New Roman" pitchFamily="18" charset="0"/>
                <a:cs typeface="Times New Roman" pitchFamily="18" charset="0"/>
              </a:rPr>
              <a:t>Known as </a:t>
            </a:r>
            <a:r>
              <a:rPr lang="en-US" sz="2400" b="1" dirty="0">
                <a:solidFill>
                  <a:srgbClr val="3366FF"/>
                </a:solidFill>
                <a:latin typeface="Times New Roman" pitchFamily="18" charset="0"/>
                <a:cs typeface="Times New Roman" pitchFamily="18" charset="0"/>
              </a:rPr>
              <a:t>forward-mapped page table</a:t>
            </a:r>
          </a:p>
        </p:txBody>
      </p:sp>
      <p:sp>
        <p:nvSpPr>
          <p:cNvPr id="49156" name="Rectangle 4"/>
          <p:cNvSpPr>
            <a:spLocks noChangeArrowheads="1"/>
          </p:cNvSpPr>
          <p:nvPr/>
        </p:nvSpPr>
        <p:spPr bwMode="auto">
          <a:xfrm>
            <a:off x="3067050" y="4606529"/>
            <a:ext cx="3105150" cy="438150"/>
          </a:xfrm>
          <a:prstGeom prst="rect">
            <a:avLst/>
          </a:prstGeom>
          <a:solidFill>
            <a:schemeClr val="bg1"/>
          </a:solidFill>
          <a:ln w="9525">
            <a:solidFill>
              <a:schemeClr val="tx1"/>
            </a:solidFill>
            <a:miter lim="800000"/>
            <a:headEnd/>
            <a:tailEnd/>
          </a:ln>
        </p:spPr>
        <p:txBody>
          <a:bodyPr wrap="none" lIns="91435" tIns="45718" rIns="91435" bIns="45718" anchor="ctr"/>
          <a:lstStyle/>
          <a:p>
            <a:endParaRPr lang="en-US"/>
          </a:p>
        </p:txBody>
      </p:sp>
      <p:sp>
        <p:nvSpPr>
          <p:cNvPr id="49157" name="Line 5"/>
          <p:cNvSpPr>
            <a:spLocks noChangeShapeType="1"/>
          </p:cNvSpPr>
          <p:nvPr/>
        </p:nvSpPr>
        <p:spPr bwMode="auto">
          <a:xfrm>
            <a:off x="3905250" y="4597004"/>
            <a:ext cx="0" cy="457200"/>
          </a:xfrm>
          <a:prstGeom prst="line">
            <a:avLst/>
          </a:prstGeom>
          <a:noFill/>
          <a:ln w="9525">
            <a:solidFill>
              <a:schemeClr val="tx1"/>
            </a:solidFill>
            <a:round/>
            <a:headEnd/>
            <a:tailEnd/>
          </a:ln>
        </p:spPr>
        <p:txBody>
          <a:bodyPr wrap="none" lIns="91435" tIns="45718" rIns="91435" bIns="45718" anchor="ctr"/>
          <a:lstStyle/>
          <a:p>
            <a:endParaRPr lang="en-US"/>
          </a:p>
        </p:txBody>
      </p:sp>
      <p:sp>
        <p:nvSpPr>
          <p:cNvPr id="49158" name="Line 6"/>
          <p:cNvSpPr>
            <a:spLocks noChangeShapeType="1"/>
          </p:cNvSpPr>
          <p:nvPr/>
        </p:nvSpPr>
        <p:spPr bwMode="auto">
          <a:xfrm>
            <a:off x="4701117" y="4282679"/>
            <a:ext cx="0" cy="762000"/>
          </a:xfrm>
          <a:prstGeom prst="line">
            <a:avLst/>
          </a:prstGeom>
          <a:noFill/>
          <a:ln w="9525">
            <a:solidFill>
              <a:schemeClr val="tx1"/>
            </a:solidFill>
            <a:round/>
            <a:headEnd/>
            <a:tailEnd/>
          </a:ln>
        </p:spPr>
        <p:txBody>
          <a:bodyPr wrap="none" lIns="91435" tIns="45718" rIns="91435" bIns="45718" anchor="ctr"/>
          <a:lstStyle/>
          <a:p>
            <a:endParaRPr lang="en-US"/>
          </a:p>
        </p:txBody>
      </p:sp>
      <p:sp>
        <p:nvSpPr>
          <p:cNvPr id="49159" name="Text Box 7"/>
          <p:cNvSpPr txBox="1">
            <a:spLocks noChangeArrowheads="1"/>
          </p:cNvSpPr>
          <p:nvPr/>
        </p:nvSpPr>
        <p:spPr bwMode="auto">
          <a:xfrm>
            <a:off x="3131609" y="4224338"/>
            <a:ext cx="1454234"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atin typeface="Helvetica" charset="0"/>
              </a:rPr>
              <a:t>page number</a:t>
            </a:r>
          </a:p>
        </p:txBody>
      </p:sp>
      <p:sp>
        <p:nvSpPr>
          <p:cNvPr id="49160" name="Text Box 8"/>
          <p:cNvSpPr txBox="1">
            <a:spLocks noChangeArrowheads="1"/>
          </p:cNvSpPr>
          <p:nvPr/>
        </p:nvSpPr>
        <p:spPr bwMode="auto">
          <a:xfrm>
            <a:off x="4961467" y="4237435"/>
            <a:ext cx="1454235"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atin typeface="Helvetica" charset="0"/>
              </a:rPr>
              <a:t>page offset</a:t>
            </a:r>
          </a:p>
        </p:txBody>
      </p:sp>
      <p:sp>
        <p:nvSpPr>
          <p:cNvPr id="49161" name="Text Box 9"/>
          <p:cNvSpPr txBox="1">
            <a:spLocks noChangeArrowheads="1"/>
          </p:cNvSpPr>
          <p:nvPr/>
        </p:nvSpPr>
        <p:spPr bwMode="auto">
          <a:xfrm>
            <a:off x="3302000" y="4682729"/>
            <a:ext cx="377017"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i="1">
                <a:latin typeface="Helvetica" charset="0"/>
              </a:rPr>
              <a:t>p</a:t>
            </a:r>
            <a:r>
              <a:rPr lang="en-US" baseline="-25000">
                <a:latin typeface="Helvetica" charset="0"/>
              </a:rPr>
              <a:t>1</a:t>
            </a:r>
            <a:endParaRPr lang="en-US">
              <a:latin typeface="Helvetica" charset="0"/>
            </a:endParaRPr>
          </a:p>
        </p:txBody>
      </p:sp>
      <p:sp>
        <p:nvSpPr>
          <p:cNvPr id="49162" name="Text Box 10"/>
          <p:cNvSpPr txBox="1">
            <a:spLocks noChangeArrowheads="1"/>
          </p:cNvSpPr>
          <p:nvPr/>
        </p:nvSpPr>
        <p:spPr bwMode="auto">
          <a:xfrm>
            <a:off x="4102100" y="4675585"/>
            <a:ext cx="377017"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i="1">
                <a:latin typeface="Helvetica" charset="0"/>
              </a:rPr>
              <a:t>p</a:t>
            </a:r>
            <a:r>
              <a:rPr lang="en-US" baseline="-25000">
                <a:latin typeface="Helvetica" charset="0"/>
              </a:rPr>
              <a:t>2</a:t>
            </a:r>
            <a:endParaRPr lang="en-US">
              <a:latin typeface="Helvetica" charset="0"/>
            </a:endParaRPr>
          </a:p>
        </p:txBody>
      </p:sp>
      <p:sp>
        <p:nvSpPr>
          <p:cNvPr id="49163" name="Text Box 11"/>
          <p:cNvSpPr txBox="1">
            <a:spLocks noChangeArrowheads="1"/>
          </p:cNvSpPr>
          <p:nvPr/>
        </p:nvSpPr>
        <p:spPr bwMode="auto">
          <a:xfrm>
            <a:off x="5083176" y="4713685"/>
            <a:ext cx="300072"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i="1">
                <a:latin typeface="Helvetica" charset="0"/>
              </a:rPr>
              <a:t>d</a:t>
            </a:r>
            <a:endParaRPr lang="en-US">
              <a:latin typeface="Helvetica" charset="0"/>
            </a:endParaRPr>
          </a:p>
        </p:txBody>
      </p:sp>
      <p:sp>
        <p:nvSpPr>
          <p:cNvPr id="49164" name="Text Box 12"/>
          <p:cNvSpPr txBox="1">
            <a:spLocks noChangeArrowheads="1"/>
          </p:cNvSpPr>
          <p:nvPr/>
        </p:nvSpPr>
        <p:spPr bwMode="auto">
          <a:xfrm>
            <a:off x="3267076" y="5056585"/>
            <a:ext cx="438150" cy="369328"/>
          </a:xfrm>
          <a:prstGeom prst="rect">
            <a:avLst/>
          </a:prstGeom>
          <a:noFill/>
          <a:ln w="9525">
            <a:noFill/>
            <a:miter lim="800000"/>
            <a:headEnd/>
            <a:tailEnd/>
          </a:ln>
        </p:spPr>
        <p:txBody>
          <a:bodyPr lIns="91435" tIns="45718" rIns="91435" bIns="45718" anchor="ctr">
            <a:spAutoFit/>
          </a:bodyPr>
          <a:lstStyle/>
          <a:p>
            <a:pPr algn="ctr">
              <a:spcBef>
                <a:spcPct val="50000"/>
              </a:spcBef>
            </a:pPr>
            <a:r>
              <a:rPr lang="en-US">
                <a:latin typeface="Helvetica" charset="0"/>
              </a:rPr>
              <a:t>12</a:t>
            </a:r>
          </a:p>
        </p:txBody>
      </p:sp>
      <p:sp>
        <p:nvSpPr>
          <p:cNvPr id="49165" name="Text Box 13"/>
          <p:cNvSpPr txBox="1">
            <a:spLocks noChangeArrowheads="1"/>
          </p:cNvSpPr>
          <p:nvPr/>
        </p:nvSpPr>
        <p:spPr bwMode="auto">
          <a:xfrm>
            <a:off x="4038600" y="5066110"/>
            <a:ext cx="438150" cy="369328"/>
          </a:xfrm>
          <a:prstGeom prst="rect">
            <a:avLst/>
          </a:prstGeom>
          <a:noFill/>
          <a:ln w="9525">
            <a:noFill/>
            <a:miter lim="800000"/>
            <a:headEnd/>
            <a:tailEnd/>
          </a:ln>
        </p:spPr>
        <p:txBody>
          <a:bodyPr lIns="91435" tIns="45718" rIns="91435" bIns="45718" anchor="ctr">
            <a:spAutoFit/>
          </a:bodyPr>
          <a:lstStyle/>
          <a:p>
            <a:pPr algn="ctr">
              <a:spcBef>
                <a:spcPct val="50000"/>
              </a:spcBef>
            </a:pPr>
            <a:r>
              <a:rPr lang="en-US">
                <a:latin typeface="Helvetica" charset="0"/>
              </a:rPr>
              <a:t>10</a:t>
            </a:r>
          </a:p>
        </p:txBody>
      </p:sp>
      <p:sp>
        <p:nvSpPr>
          <p:cNvPr id="49166" name="Text Box 14"/>
          <p:cNvSpPr txBox="1">
            <a:spLocks noChangeArrowheads="1"/>
          </p:cNvSpPr>
          <p:nvPr/>
        </p:nvSpPr>
        <p:spPr bwMode="auto">
          <a:xfrm>
            <a:off x="5105400" y="5066110"/>
            <a:ext cx="438150" cy="369328"/>
          </a:xfrm>
          <a:prstGeom prst="rect">
            <a:avLst/>
          </a:prstGeom>
          <a:noFill/>
          <a:ln w="9525">
            <a:noFill/>
            <a:miter lim="800000"/>
            <a:headEnd/>
            <a:tailEnd/>
          </a:ln>
        </p:spPr>
        <p:txBody>
          <a:bodyPr lIns="91435" tIns="45718" rIns="91435" bIns="45718" anchor="ctr">
            <a:spAutoFit/>
          </a:bodyPr>
          <a:lstStyle/>
          <a:p>
            <a:pPr algn="ctr">
              <a:spcBef>
                <a:spcPct val="50000"/>
              </a:spcBef>
            </a:pPr>
            <a:r>
              <a:rPr lang="en-US">
                <a:latin typeface="Helvetica" charset="0"/>
              </a:rPr>
              <a:t>10</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609600" y="4038600"/>
            <a:ext cx="7557558" cy="576263"/>
          </a:xfrm>
        </p:spPr>
        <p:txBody>
          <a:bodyPr>
            <a:normAutofit/>
          </a:bodyPr>
          <a:lstStyle/>
          <a:p>
            <a:pPr eaLnBrk="1" hangingPunct="1"/>
            <a:r>
              <a:rPr lang="en-US" sz="2000" b="1" dirty="0" smtClean="0">
                <a:latin typeface="Times New Roman" pitchFamily="18" charset="0"/>
                <a:cs typeface="Times New Roman" pitchFamily="18" charset="0"/>
              </a:rPr>
              <a:t>Address-Translation Scheme</a:t>
            </a:r>
            <a:endParaRPr lang="en-US" sz="2000" b="1" dirty="0">
              <a:latin typeface="Times New Roman" pitchFamily="18" charset="0"/>
              <a:cs typeface="Times New Roman" pitchFamily="18" charset="0"/>
            </a:endParaRPr>
          </a:p>
        </p:txBody>
      </p:sp>
      <p:pic>
        <p:nvPicPr>
          <p:cNvPr id="50179" name="Picture 1035"/>
          <p:cNvPicPr>
            <a:picLocks noChangeAspect="1" noChangeArrowheads="1"/>
          </p:cNvPicPr>
          <p:nvPr/>
        </p:nvPicPr>
        <p:blipFill>
          <a:blip r:embed="rId3"/>
          <a:srcRect/>
          <a:stretch>
            <a:fillRect/>
          </a:stretch>
        </p:blipFill>
        <p:spPr bwMode="auto">
          <a:xfrm>
            <a:off x="609600" y="1066800"/>
            <a:ext cx="7098241" cy="29944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228600" y="228600"/>
            <a:ext cx="8686800" cy="6096000"/>
          </a:xfrm>
        </p:spPr>
        <p:txBody>
          <a:bodyPr>
            <a:noAutofit/>
          </a:bodyPr>
          <a:lstStyle/>
          <a:p>
            <a:pPr>
              <a:buNone/>
            </a:pPr>
            <a:r>
              <a:rPr lang="en-US" sz="2400" b="1" dirty="0" smtClean="0">
                <a:solidFill>
                  <a:srgbClr val="3366FF"/>
                </a:solidFill>
                <a:latin typeface="Times New Roman" pitchFamily="18" charset="0"/>
                <a:cs typeface="Times New Roman" pitchFamily="18" charset="0"/>
              </a:rPr>
              <a:t>64-bit Logical Address Space</a:t>
            </a:r>
          </a:p>
          <a:p>
            <a:pPr marL="165100" indent="-165100"/>
            <a:r>
              <a:rPr lang="en-US" sz="2400" dirty="0" smtClean="0">
                <a:latin typeface="Times New Roman" pitchFamily="18" charset="0"/>
                <a:cs typeface="Times New Roman" pitchFamily="18" charset="0"/>
              </a:rPr>
              <a:t>Even </a:t>
            </a:r>
            <a:r>
              <a:rPr lang="en-US" sz="2400" dirty="0">
                <a:latin typeface="Times New Roman" pitchFamily="18" charset="0"/>
                <a:cs typeface="Times New Roman" pitchFamily="18" charset="0"/>
              </a:rPr>
              <a:t>two-level paging scheme not sufficient</a:t>
            </a:r>
          </a:p>
          <a:p>
            <a:pPr marL="165100" indent="-165100"/>
            <a:r>
              <a:rPr lang="en-US" sz="2400" dirty="0">
                <a:latin typeface="Times New Roman" pitchFamily="18" charset="0"/>
                <a:cs typeface="Times New Roman" pitchFamily="18" charset="0"/>
              </a:rPr>
              <a:t>If page size is 4 KB (2</a:t>
            </a:r>
            <a:r>
              <a:rPr lang="en-US" sz="2400" baseline="30000" dirty="0">
                <a:latin typeface="Times New Roman" pitchFamily="18" charset="0"/>
                <a:cs typeface="Times New Roman" pitchFamily="18" charset="0"/>
              </a:rPr>
              <a:t>12</a:t>
            </a:r>
            <a:r>
              <a:rPr lang="en-US" sz="2400" dirty="0">
                <a:latin typeface="Times New Roman" pitchFamily="18" charset="0"/>
                <a:cs typeface="Times New Roman" pitchFamily="18" charset="0"/>
              </a:rPr>
              <a:t>)</a:t>
            </a:r>
          </a:p>
          <a:p>
            <a:pPr marL="569913" lvl="1" indent="-285750"/>
            <a:r>
              <a:rPr lang="en-US" sz="2400" dirty="0">
                <a:latin typeface="Times New Roman" pitchFamily="18" charset="0"/>
                <a:cs typeface="Times New Roman" pitchFamily="18" charset="0"/>
              </a:rPr>
              <a:t>Then page table has 2</a:t>
            </a:r>
            <a:r>
              <a:rPr lang="en-US" sz="2400" baseline="30000" dirty="0">
                <a:latin typeface="Times New Roman" pitchFamily="18" charset="0"/>
                <a:cs typeface="Times New Roman" pitchFamily="18" charset="0"/>
              </a:rPr>
              <a:t>52</a:t>
            </a:r>
            <a:r>
              <a:rPr lang="en-US" sz="2400" dirty="0">
                <a:latin typeface="Times New Roman" pitchFamily="18" charset="0"/>
                <a:cs typeface="Times New Roman" pitchFamily="18" charset="0"/>
              </a:rPr>
              <a:t> entries</a:t>
            </a:r>
          </a:p>
          <a:p>
            <a:pPr marL="569913" lvl="1" indent="-285750"/>
            <a:r>
              <a:rPr lang="en-US" sz="2400" dirty="0">
                <a:latin typeface="Times New Roman" pitchFamily="18" charset="0"/>
                <a:cs typeface="Times New Roman" pitchFamily="18" charset="0"/>
              </a:rPr>
              <a:t>If two level scheme, inner page tables could be 2</a:t>
            </a:r>
            <a:r>
              <a:rPr lang="en-US" sz="2400" baseline="30000" dirty="0">
                <a:latin typeface="Times New Roman" pitchFamily="18" charset="0"/>
                <a:cs typeface="Times New Roman" pitchFamily="18" charset="0"/>
              </a:rPr>
              <a:t>10</a:t>
            </a:r>
            <a:r>
              <a:rPr lang="en-US" sz="2400" dirty="0">
                <a:latin typeface="Times New Roman" pitchFamily="18" charset="0"/>
                <a:cs typeface="Times New Roman" pitchFamily="18" charset="0"/>
              </a:rPr>
              <a:t> 4-byte entries</a:t>
            </a:r>
          </a:p>
          <a:p>
            <a:pPr marL="569913" lvl="1" indent="-285750"/>
            <a:r>
              <a:rPr lang="en-US" sz="2400" dirty="0">
                <a:latin typeface="Times New Roman" pitchFamily="18" charset="0"/>
                <a:cs typeface="Times New Roman" pitchFamily="18" charset="0"/>
              </a:rPr>
              <a:t>Address would look like</a:t>
            </a:r>
          </a:p>
          <a:p>
            <a:pPr lvl="1"/>
            <a:endParaRPr lang="en-US"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pPr marL="569913" lvl="1" indent="-285750"/>
            <a:r>
              <a:rPr lang="en-US" sz="2400" dirty="0" smtClean="0">
                <a:latin typeface="Times New Roman" pitchFamily="18" charset="0"/>
                <a:cs typeface="Times New Roman" pitchFamily="18" charset="0"/>
              </a:rPr>
              <a:t>Outer </a:t>
            </a:r>
            <a:r>
              <a:rPr lang="en-US" sz="2400" dirty="0">
                <a:latin typeface="Times New Roman" pitchFamily="18" charset="0"/>
                <a:cs typeface="Times New Roman" pitchFamily="18" charset="0"/>
              </a:rPr>
              <a:t>page table has 2</a:t>
            </a:r>
            <a:r>
              <a:rPr lang="en-US" sz="2400" baseline="30000" dirty="0">
                <a:latin typeface="Times New Roman" pitchFamily="18" charset="0"/>
                <a:cs typeface="Times New Roman" pitchFamily="18" charset="0"/>
              </a:rPr>
              <a:t>42</a:t>
            </a:r>
            <a:r>
              <a:rPr lang="en-US" sz="2400" dirty="0">
                <a:latin typeface="Times New Roman" pitchFamily="18" charset="0"/>
                <a:cs typeface="Times New Roman" pitchFamily="18" charset="0"/>
              </a:rPr>
              <a:t> entries or 2</a:t>
            </a:r>
            <a:r>
              <a:rPr lang="en-US" sz="2400" baseline="30000" dirty="0">
                <a:latin typeface="Times New Roman" pitchFamily="18" charset="0"/>
                <a:cs typeface="Times New Roman" pitchFamily="18" charset="0"/>
              </a:rPr>
              <a:t>44</a:t>
            </a:r>
            <a:r>
              <a:rPr lang="en-US" sz="2400" dirty="0">
                <a:latin typeface="Times New Roman" pitchFamily="18" charset="0"/>
                <a:cs typeface="Times New Roman" pitchFamily="18" charset="0"/>
              </a:rPr>
              <a:t> bytes</a:t>
            </a:r>
          </a:p>
          <a:p>
            <a:pPr marL="569913" lvl="1" indent="-285750"/>
            <a:r>
              <a:rPr lang="en-US" sz="2400" dirty="0">
                <a:latin typeface="Times New Roman" pitchFamily="18" charset="0"/>
                <a:cs typeface="Times New Roman" pitchFamily="18" charset="0"/>
              </a:rPr>
              <a:t>One solution is to add a 2</a:t>
            </a:r>
            <a:r>
              <a:rPr lang="en-US" sz="2400" baseline="30000" dirty="0">
                <a:latin typeface="Times New Roman" pitchFamily="18" charset="0"/>
                <a:cs typeface="Times New Roman" pitchFamily="18" charset="0"/>
              </a:rPr>
              <a:t>nd</a:t>
            </a:r>
            <a:r>
              <a:rPr lang="en-US" sz="2400" dirty="0">
                <a:latin typeface="Times New Roman" pitchFamily="18" charset="0"/>
                <a:cs typeface="Times New Roman" pitchFamily="18" charset="0"/>
              </a:rPr>
              <a:t> outer page table</a:t>
            </a:r>
          </a:p>
          <a:p>
            <a:pPr marL="569913" lvl="1" indent="-285750"/>
            <a:r>
              <a:rPr lang="en-US" sz="2400" dirty="0">
                <a:latin typeface="Times New Roman" pitchFamily="18" charset="0"/>
                <a:cs typeface="Times New Roman" pitchFamily="18" charset="0"/>
              </a:rPr>
              <a:t>But in the following example the 2</a:t>
            </a:r>
            <a:r>
              <a:rPr lang="en-US" sz="2400" baseline="30000" dirty="0">
                <a:latin typeface="Times New Roman" pitchFamily="18" charset="0"/>
                <a:cs typeface="Times New Roman" pitchFamily="18" charset="0"/>
              </a:rPr>
              <a:t>nd</a:t>
            </a:r>
            <a:r>
              <a:rPr lang="en-US" sz="2400" dirty="0">
                <a:latin typeface="Times New Roman" pitchFamily="18" charset="0"/>
                <a:cs typeface="Times New Roman" pitchFamily="18" charset="0"/>
              </a:rPr>
              <a:t> outer page table is still 2</a:t>
            </a:r>
            <a:r>
              <a:rPr lang="en-US" sz="2400" baseline="30000" dirty="0">
                <a:latin typeface="Times New Roman" pitchFamily="18" charset="0"/>
                <a:cs typeface="Times New Roman" pitchFamily="18" charset="0"/>
              </a:rPr>
              <a:t>34</a:t>
            </a:r>
            <a:r>
              <a:rPr lang="en-US" sz="2400" dirty="0">
                <a:latin typeface="Times New Roman" pitchFamily="18" charset="0"/>
                <a:cs typeface="Times New Roman" pitchFamily="18" charset="0"/>
              </a:rPr>
              <a:t> bytes in size</a:t>
            </a:r>
          </a:p>
          <a:p>
            <a:pPr marL="854075" lvl="2" indent="-284163"/>
            <a:r>
              <a:rPr lang="en-US" dirty="0">
                <a:latin typeface="Times New Roman" pitchFamily="18" charset="0"/>
                <a:cs typeface="Times New Roman" pitchFamily="18" charset="0"/>
              </a:rPr>
              <a:t>And possibly 4 memory access to get to one physical memory location</a:t>
            </a:r>
          </a:p>
          <a:p>
            <a:pPr lvl="1"/>
            <a:endParaRPr lang="en-US" sz="2400" dirty="0">
              <a:latin typeface="Times New Roman" pitchFamily="18" charset="0"/>
              <a:cs typeface="Times New Roman" pitchFamily="18" charset="0"/>
            </a:endParaRPr>
          </a:p>
        </p:txBody>
      </p:sp>
      <p:sp>
        <p:nvSpPr>
          <p:cNvPr id="51204" name="Rectangle 4"/>
          <p:cNvSpPr>
            <a:spLocks noChangeArrowheads="1"/>
          </p:cNvSpPr>
          <p:nvPr/>
        </p:nvSpPr>
        <p:spPr bwMode="auto">
          <a:xfrm>
            <a:off x="2243667" y="3443265"/>
            <a:ext cx="3105150" cy="438150"/>
          </a:xfrm>
          <a:prstGeom prst="rect">
            <a:avLst/>
          </a:prstGeom>
          <a:solidFill>
            <a:schemeClr val="bg1"/>
          </a:solidFill>
          <a:ln w="9525">
            <a:solidFill>
              <a:schemeClr val="tx1"/>
            </a:solidFill>
            <a:miter lim="800000"/>
            <a:headEnd/>
            <a:tailEnd/>
          </a:ln>
        </p:spPr>
        <p:txBody>
          <a:bodyPr wrap="none" lIns="91435" tIns="45718" rIns="91435" bIns="45718" anchor="ctr"/>
          <a:lstStyle/>
          <a:p>
            <a:endParaRPr lang="en-US"/>
          </a:p>
        </p:txBody>
      </p:sp>
      <p:sp>
        <p:nvSpPr>
          <p:cNvPr id="51205" name="Line 5"/>
          <p:cNvSpPr>
            <a:spLocks noChangeShapeType="1"/>
          </p:cNvSpPr>
          <p:nvPr/>
        </p:nvSpPr>
        <p:spPr bwMode="auto">
          <a:xfrm>
            <a:off x="3081867" y="3433740"/>
            <a:ext cx="0" cy="457200"/>
          </a:xfrm>
          <a:prstGeom prst="line">
            <a:avLst/>
          </a:prstGeom>
          <a:noFill/>
          <a:ln w="9525">
            <a:solidFill>
              <a:schemeClr val="tx1"/>
            </a:solidFill>
            <a:round/>
            <a:headEnd/>
            <a:tailEnd/>
          </a:ln>
        </p:spPr>
        <p:txBody>
          <a:bodyPr wrap="none" lIns="91435" tIns="45718" rIns="91435" bIns="45718" anchor="ctr"/>
          <a:lstStyle/>
          <a:p>
            <a:endParaRPr lang="en-US"/>
          </a:p>
        </p:txBody>
      </p:sp>
      <p:sp>
        <p:nvSpPr>
          <p:cNvPr id="51206" name="Line 6"/>
          <p:cNvSpPr>
            <a:spLocks noChangeShapeType="1"/>
          </p:cNvSpPr>
          <p:nvPr/>
        </p:nvSpPr>
        <p:spPr bwMode="auto">
          <a:xfrm>
            <a:off x="3877733" y="3119415"/>
            <a:ext cx="0" cy="762000"/>
          </a:xfrm>
          <a:prstGeom prst="line">
            <a:avLst/>
          </a:prstGeom>
          <a:noFill/>
          <a:ln w="9525">
            <a:solidFill>
              <a:schemeClr val="tx1"/>
            </a:solidFill>
            <a:round/>
            <a:headEnd/>
            <a:tailEnd/>
          </a:ln>
        </p:spPr>
        <p:txBody>
          <a:bodyPr wrap="none" lIns="91435" tIns="45718" rIns="91435" bIns="45718" anchor="ctr"/>
          <a:lstStyle/>
          <a:p>
            <a:endParaRPr lang="en-US"/>
          </a:p>
        </p:txBody>
      </p:sp>
      <p:sp>
        <p:nvSpPr>
          <p:cNvPr id="51207" name="Text Box 7"/>
          <p:cNvSpPr txBox="1">
            <a:spLocks noChangeArrowheads="1"/>
          </p:cNvSpPr>
          <p:nvPr/>
        </p:nvSpPr>
        <p:spPr bwMode="auto">
          <a:xfrm>
            <a:off x="1752600" y="3072980"/>
            <a:ext cx="1338819"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dirty="0">
                <a:latin typeface="Helvetica" charset="0"/>
              </a:rPr>
              <a:t>outer page</a:t>
            </a:r>
          </a:p>
        </p:txBody>
      </p:sp>
      <p:sp>
        <p:nvSpPr>
          <p:cNvPr id="51208" name="Text Box 8"/>
          <p:cNvSpPr txBox="1">
            <a:spLocks noChangeArrowheads="1"/>
          </p:cNvSpPr>
          <p:nvPr/>
        </p:nvSpPr>
        <p:spPr bwMode="auto">
          <a:xfrm>
            <a:off x="4343400" y="3072980"/>
            <a:ext cx="1454235"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dirty="0">
                <a:latin typeface="Helvetica" charset="0"/>
              </a:rPr>
              <a:t>page offset</a:t>
            </a:r>
          </a:p>
        </p:txBody>
      </p:sp>
      <p:sp>
        <p:nvSpPr>
          <p:cNvPr id="51209" name="Text Box 9"/>
          <p:cNvSpPr txBox="1">
            <a:spLocks noChangeArrowheads="1"/>
          </p:cNvSpPr>
          <p:nvPr/>
        </p:nvSpPr>
        <p:spPr bwMode="auto">
          <a:xfrm>
            <a:off x="2477559" y="3459505"/>
            <a:ext cx="377017"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i="1">
                <a:latin typeface="Helvetica" charset="0"/>
              </a:rPr>
              <a:t>p</a:t>
            </a:r>
            <a:r>
              <a:rPr lang="en-US" baseline="-25000">
                <a:latin typeface="Helvetica" charset="0"/>
              </a:rPr>
              <a:t>1</a:t>
            </a:r>
            <a:endParaRPr lang="en-US">
              <a:latin typeface="Helvetica" charset="0"/>
            </a:endParaRPr>
          </a:p>
        </p:txBody>
      </p:sp>
      <p:sp>
        <p:nvSpPr>
          <p:cNvPr id="51210" name="Text Box 10"/>
          <p:cNvSpPr txBox="1">
            <a:spLocks noChangeArrowheads="1"/>
          </p:cNvSpPr>
          <p:nvPr/>
        </p:nvSpPr>
        <p:spPr bwMode="auto">
          <a:xfrm>
            <a:off x="3278717" y="3452362"/>
            <a:ext cx="377017"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i="1">
                <a:latin typeface="Helvetica" charset="0"/>
              </a:rPr>
              <a:t>p</a:t>
            </a:r>
            <a:r>
              <a:rPr lang="en-US" baseline="-25000">
                <a:latin typeface="Helvetica" charset="0"/>
              </a:rPr>
              <a:t>2</a:t>
            </a:r>
            <a:endParaRPr lang="en-US">
              <a:latin typeface="Helvetica" charset="0"/>
            </a:endParaRPr>
          </a:p>
        </p:txBody>
      </p:sp>
      <p:sp>
        <p:nvSpPr>
          <p:cNvPr id="51211" name="Text Box 11"/>
          <p:cNvSpPr txBox="1">
            <a:spLocks noChangeArrowheads="1"/>
          </p:cNvSpPr>
          <p:nvPr/>
        </p:nvSpPr>
        <p:spPr bwMode="auto">
          <a:xfrm>
            <a:off x="4259792" y="3490462"/>
            <a:ext cx="300072"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i="1">
                <a:latin typeface="Helvetica" charset="0"/>
              </a:rPr>
              <a:t>d</a:t>
            </a:r>
            <a:endParaRPr lang="en-US">
              <a:latin typeface="Helvetica" charset="0"/>
            </a:endParaRPr>
          </a:p>
        </p:txBody>
      </p:sp>
      <p:sp>
        <p:nvSpPr>
          <p:cNvPr id="51212" name="Text Box 12"/>
          <p:cNvSpPr txBox="1">
            <a:spLocks noChangeArrowheads="1"/>
          </p:cNvSpPr>
          <p:nvPr/>
        </p:nvSpPr>
        <p:spPr bwMode="auto">
          <a:xfrm>
            <a:off x="2443692" y="3893322"/>
            <a:ext cx="438150" cy="369328"/>
          </a:xfrm>
          <a:prstGeom prst="rect">
            <a:avLst/>
          </a:prstGeom>
          <a:noFill/>
          <a:ln w="9525">
            <a:noFill/>
            <a:miter lim="800000"/>
            <a:headEnd/>
            <a:tailEnd/>
          </a:ln>
        </p:spPr>
        <p:txBody>
          <a:bodyPr lIns="91435" tIns="45718" rIns="91435" bIns="45718" anchor="ctr">
            <a:spAutoFit/>
          </a:bodyPr>
          <a:lstStyle/>
          <a:p>
            <a:pPr algn="ctr">
              <a:spcBef>
                <a:spcPct val="50000"/>
              </a:spcBef>
            </a:pPr>
            <a:r>
              <a:rPr lang="en-US">
                <a:latin typeface="Helvetica" charset="0"/>
              </a:rPr>
              <a:t>42</a:t>
            </a:r>
          </a:p>
        </p:txBody>
      </p:sp>
      <p:sp>
        <p:nvSpPr>
          <p:cNvPr id="51213" name="Text Box 13"/>
          <p:cNvSpPr txBox="1">
            <a:spLocks noChangeArrowheads="1"/>
          </p:cNvSpPr>
          <p:nvPr/>
        </p:nvSpPr>
        <p:spPr bwMode="auto">
          <a:xfrm>
            <a:off x="3215217" y="3902847"/>
            <a:ext cx="438150" cy="369328"/>
          </a:xfrm>
          <a:prstGeom prst="rect">
            <a:avLst/>
          </a:prstGeom>
          <a:noFill/>
          <a:ln w="9525">
            <a:noFill/>
            <a:miter lim="800000"/>
            <a:headEnd/>
            <a:tailEnd/>
          </a:ln>
        </p:spPr>
        <p:txBody>
          <a:bodyPr lIns="91435" tIns="45718" rIns="91435" bIns="45718" anchor="ctr">
            <a:spAutoFit/>
          </a:bodyPr>
          <a:lstStyle/>
          <a:p>
            <a:pPr algn="ctr">
              <a:spcBef>
                <a:spcPct val="50000"/>
              </a:spcBef>
            </a:pPr>
            <a:r>
              <a:rPr lang="en-US">
                <a:latin typeface="Helvetica" charset="0"/>
              </a:rPr>
              <a:t>10</a:t>
            </a:r>
          </a:p>
        </p:txBody>
      </p:sp>
      <p:sp>
        <p:nvSpPr>
          <p:cNvPr id="51214" name="Text Box 14"/>
          <p:cNvSpPr txBox="1">
            <a:spLocks noChangeArrowheads="1"/>
          </p:cNvSpPr>
          <p:nvPr/>
        </p:nvSpPr>
        <p:spPr bwMode="auto">
          <a:xfrm>
            <a:off x="4282017" y="3902847"/>
            <a:ext cx="438150" cy="369328"/>
          </a:xfrm>
          <a:prstGeom prst="rect">
            <a:avLst/>
          </a:prstGeom>
          <a:noFill/>
          <a:ln w="9525">
            <a:noFill/>
            <a:miter lim="800000"/>
            <a:headEnd/>
            <a:tailEnd/>
          </a:ln>
        </p:spPr>
        <p:txBody>
          <a:bodyPr lIns="91435" tIns="45718" rIns="91435" bIns="45718" anchor="ctr">
            <a:spAutoFit/>
          </a:bodyPr>
          <a:lstStyle/>
          <a:p>
            <a:pPr algn="ctr">
              <a:spcBef>
                <a:spcPct val="50000"/>
              </a:spcBef>
            </a:pPr>
            <a:r>
              <a:rPr lang="en-US">
                <a:latin typeface="Helvetica" charset="0"/>
              </a:rPr>
              <a:t>12</a:t>
            </a:r>
          </a:p>
        </p:txBody>
      </p:sp>
      <p:sp>
        <p:nvSpPr>
          <p:cNvPr id="51215" name="Text Box 7"/>
          <p:cNvSpPr txBox="1">
            <a:spLocks noChangeArrowheads="1"/>
          </p:cNvSpPr>
          <p:nvPr/>
        </p:nvSpPr>
        <p:spPr bwMode="auto">
          <a:xfrm>
            <a:off x="3124200" y="2768180"/>
            <a:ext cx="697617" cy="707882"/>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sz="1600" dirty="0" smtClean="0">
                <a:latin typeface="Helvetica" charset="0"/>
              </a:rPr>
              <a:t>Inner</a:t>
            </a:r>
          </a:p>
          <a:p>
            <a:pPr algn="ctr">
              <a:spcBef>
                <a:spcPct val="50000"/>
              </a:spcBef>
            </a:pPr>
            <a:r>
              <a:rPr lang="en-US" sz="1600" dirty="0" smtClean="0">
                <a:latin typeface="Helvetica" charset="0"/>
              </a:rPr>
              <a:t> </a:t>
            </a:r>
            <a:r>
              <a:rPr lang="en-US" sz="1600" dirty="0">
                <a:latin typeface="Helvetica" charset="0"/>
              </a:rPr>
              <a:t>page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4343400"/>
            <a:ext cx="7821083" cy="576263"/>
          </a:xfrm>
        </p:spPr>
        <p:txBody>
          <a:bodyPr>
            <a:normAutofit/>
          </a:bodyPr>
          <a:lstStyle/>
          <a:p>
            <a:pPr eaLnBrk="1" hangingPunct="1"/>
            <a:r>
              <a:rPr lang="en-US" sz="2000" b="1" dirty="0" smtClean="0">
                <a:latin typeface="Times New Roman" pitchFamily="18" charset="0"/>
                <a:cs typeface="Times New Roman" pitchFamily="18" charset="0"/>
              </a:rPr>
              <a:t>Three-level Paging Scheme</a:t>
            </a:r>
          </a:p>
        </p:txBody>
      </p:sp>
      <p:pic>
        <p:nvPicPr>
          <p:cNvPr id="52227" name="Picture 6"/>
          <p:cNvPicPr>
            <a:picLocks noChangeAspect="1" noChangeArrowheads="1"/>
          </p:cNvPicPr>
          <p:nvPr/>
        </p:nvPicPr>
        <p:blipFill>
          <a:blip r:embed="rId3"/>
          <a:srcRect/>
          <a:stretch>
            <a:fillRect/>
          </a:stretch>
        </p:blipFill>
        <p:spPr bwMode="auto">
          <a:xfrm>
            <a:off x="1295400" y="990600"/>
            <a:ext cx="6208183" cy="1383506"/>
          </a:xfrm>
          <a:prstGeom prst="rect">
            <a:avLst/>
          </a:prstGeom>
          <a:noFill/>
          <a:ln w="9525">
            <a:noFill/>
            <a:miter lim="800000"/>
            <a:headEnd/>
            <a:tailEnd/>
          </a:ln>
        </p:spPr>
      </p:pic>
      <p:pic>
        <p:nvPicPr>
          <p:cNvPr id="52228" name="Picture 7"/>
          <p:cNvPicPr>
            <a:picLocks noChangeAspect="1" noChangeArrowheads="1"/>
          </p:cNvPicPr>
          <p:nvPr/>
        </p:nvPicPr>
        <p:blipFill>
          <a:blip r:embed="rId4"/>
          <a:srcRect/>
          <a:stretch>
            <a:fillRect/>
          </a:stretch>
        </p:blipFill>
        <p:spPr bwMode="auto">
          <a:xfrm>
            <a:off x="1066800" y="2895600"/>
            <a:ext cx="6446308"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228600" y="228600"/>
            <a:ext cx="8763000" cy="6400800"/>
          </a:xfrm>
        </p:spPr>
        <p:txBody>
          <a:bodyPr>
            <a:noAutofit/>
          </a:bodyPr>
          <a:lstStyle/>
          <a:p>
            <a:pPr>
              <a:buNone/>
            </a:pPr>
            <a:r>
              <a:rPr lang="en-US" sz="2400" b="1" dirty="0" smtClean="0">
                <a:solidFill>
                  <a:srgbClr val="00B050"/>
                </a:solidFill>
                <a:latin typeface="Times New Roman" pitchFamily="18" charset="0"/>
                <a:cs typeface="Times New Roman" pitchFamily="18" charset="0"/>
              </a:rPr>
              <a:t>Hashed Page Tables</a:t>
            </a:r>
          </a:p>
          <a:p>
            <a:pPr marL="165100" indent="-165100"/>
            <a:r>
              <a:rPr lang="en-US" sz="2400" dirty="0" smtClean="0">
                <a:latin typeface="Times New Roman" pitchFamily="18" charset="0"/>
                <a:cs typeface="Times New Roman" pitchFamily="18" charset="0"/>
              </a:rPr>
              <a:t>Common </a:t>
            </a:r>
            <a:r>
              <a:rPr lang="en-US" sz="2400" dirty="0">
                <a:latin typeface="Times New Roman" pitchFamily="18" charset="0"/>
                <a:cs typeface="Times New Roman" pitchFamily="18" charset="0"/>
              </a:rPr>
              <a:t>in address spaces &gt; 32 </a:t>
            </a:r>
            <a:r>
              <a:rPr lang="en-US" sz="2400" dirty="0" smtClean="0">
                <a:latin typeface="Times New Roman" pitchFamily="18" charset="0"/>
                <a:cs typeface="Times New Roman" pitchFamily="18" charset="0"/>
              </a:rPr>
              <a:t>bits</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The virtual page number is hashed into a page table</a:t>
            </a:r>
          </a:p>
          <a:p>
            <a:pPr marL="465138" lvl="1" indent="-300038"/>
            <a:r>
              <a:rPr lang="en-US" sz="2400" dirty="0">
                <a:latin typeface="Times New Roman" pitchFamily="18" charset="0"/>
                <a:cs typeface="Times New Roman" pitchFamily="18" charset="0"/>
              </a:rPr>
              <a:t>This page table contains a chain of elements hashing to the same </a:t>
            </a:r>
            <a:r>
              <a:rPr lang="en-US" sz="2400" dirty="0" smtClean="0">
                <a:latin typeface="Times New Roman" pitchFamily="18" charset="0"/>
                <a:cs typeface="Times New Roman" pitchFamily="18" charset="0"/>
              </a:rPr>
              <a:t>location</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Each element contains (1) the virtual page number (2) the value of the mapped page frame (3) a pointer to the next </a:t>
            </a:r>
            <a:r>
              <a:rPr lang="en-US" sz="2400" dirty="0" smtClean="0">
                <a:latin typeface="Times New Roman" pitchFamily="18" charset="0"/>
                <a:cs typeface="Times New Roman" pitchFamily="18" charset="0"/>
              </a:rPr>
              <a:t>element</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Virtual page numbers are compared in this chain searching for a match</a:t>
            </a:r>
          </a:p>
          <a:p>
            <a:pPr marL="465138" lvl="1" indent="-344488"/>
            <a:r>
              <a:rPr lang="en-US" sz="2400" dirty="0">
                <a:latin typeface="Times New Roman" pitchFamily="18" charset="0"/>
                <a:cs typeface="Times New Roman" pitchFamily="18" charset="0"/>
              </a:rPr>
              <a:t>If a match is found, the corresponding physical frame is </a:t>
            </a:r>
            <a:r>
              <a:rPr lang="en-US" sz="2400" dirty="0" smtClean="0">
                <a:latin typeface="Times New Roman" pitchFamily="18" charset="0"/>
                <a:cs typeface="Times New Roman" pitchFamily="18" charset="0"/>
              </a:rPr>
              <a:t>extracted</a:t>
            </a:r>
            <a:endParaRPr lang="en-US" sz="2400" dirty="0">
              <a:latin typeface="Times New Roman" pitchFamily="18" charset="0"/>
              <a:cs typeface="Times New Roman" pitchFamily="18" charset="0"/>
            </a:endParaRPr>
          </a:p>
          <a:p>
            <a:pPr marL="165100" indent="-165100"/>
            <a:r>
              <a:rPr lang="en-US" sz="2400" dirty="0">
                <a:latin typeface="Times New Roman" pitchFamily="18" charset="0"/>
                <a:cs typeface="Times New Roman" pitchFamily="18" charset="0"/>
              </a:rPr>
              <a:t>Variation for 64-bit addresses is </a:t>
            </a:r>
            <a:r>
              <a:rPr lang="en-US" sz="2400" b="1" dirty="0">
                <a:solidFill>
                  <a:srgbClr val="3366FF"/>
                </a:solidFill>
                <a:latin typeface="Times New Roman" pitchFamily="18" charset="0"/>
                <a:cs typeface="Times New Roman" pitchFamily="18" charset="0"/>
              </a:rPr>
              <a:t>clustered page tables</a:t>
            </a:r>
          </a:p>
          <a:p>
            <a:pPr marL="404813" lvl="1" indent="-239713"/>
            <a:r>
              <a:rPr lang="en-US" sz="2400" dirty="0">
                <a:latin typeface="Times New Roman" pitchFamily="18" charset="0"/>
                <a:cs typeface="Times New Roman" pitchFamily="18" charset="0"/>
              </a:rPr>
              <a:t>Similar to hashed but each entry refers to several pages (such as 16) rather than 1</a:t>
            </a:r>
          </a:p>
          <a:p>
            <a:pPr marL="404813" lvl="1" indent="-239713"/>
            <a:r>
              <a:rPr lang="en-US" sz="2400" dirty="0">
                <a:latin typeface="Times New Roman" pitchFamily="18" charset="0"/>
                <a:cs typeface="Times New Roman" pitchFamily="18" charset="0"/>
              </a:rPr>
              <a:t>Especially useful for </a:t>
            </a:r>
            <a:r>
              <a:rPr lang="en-US" sz="2400" b="1" dirty="0">
                <a:solidFill>
                  <a:srgbClr val="3366FF"/>
                </a:solidFill>
                <a:latin typeface="Times New Roman" pitchFamily="18" charset="0"/>
                <a:cs typeface="Times New Roman" pitchFamily="18" charset="0"/>
              </a:rPr>
              <a:t>sparse</a:t>
            </a:r>
            <a:r>
              <a:rPr lang="en-US" sz="2400" dirty="0">
                <a:latin typeface="Times New Roman" pitchFamily="18" charset="0"/>
                <a:cs typeface="Times New Roman" pitchFamily="18" charset="0"/>
              </a:rPr>
              <a:t> address spaces (where memory references are non-contiguous and scattered)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600200" y="5562600"/>
            <a:ext cx="5105400" cy="487362"/>
          </a:xfrm>
        </p:spPr>
        <p:txBody>
          <a:bodyPr>
            <a:normAutofit/>
          </a:bodyPr>
          <a:lstStyle/>
          <a:p>
            <a:pPr eaLnBrk="1" hangingPunct="1"/>
            <a:r>
              <a:rPr lang="en-US" sz="2000" b="1" dirty="0" smtClean="0">
                <a:latin typeface="Times New Roman" pitchFamily="18" charset="0"/>
                <a:cs typeface="Times New Roman" pitchFamily="18" charset="0"/>
              </a:rPr>
              <a:t>Hashed Page Table</a:t>
            </a:r>
            <a:endParaRPr lang="en-US" sz="2000" b="1" dirty="0">
              <a:latin typeface="Times New Roman" pitchFamily="18" charset="0"/>
              <a:cs typeface="Times New Roman" pitchFamily="18" charset="0"/>
            </a:endParaRPr>
          </a:p>
        </p:txBody>
      </p:sp>
      <p:pic>
        <p:nvPicPr>
          <p:cNvPr id="54275" name="Picture 6"/>
          <p:cNvPicPr>
            <a:picLocks noChangeAspect="1" noChangeArrowheads="1"/>
          </p:cNvPicPr>
          <p:nvPr/>
        </p:nvPicPr>
        <p:blipFill>
          <a:blip r:embed="rId3"/>
          <a:srcRect/>
          <a:stretch>
            <a:fillRect/>
          </a:stretch>
        </p:blipFill>
        <p:spPr bwMode="auto">
          <a:xfrm>
            <a:off x="1262592" y="1529954"/>
            <a:ext cx="6883400" cy="39743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228600" y="228600"/>
            <a:ext cx="8686800" cy="4793456"/>
          </a:xfrm>
        </p:spPr>
        <p:txBody>
          <a:bodyPr>
            <a:noAutofit/>
          </a:bodyPr>
          <a:lstStyle/>
          <a:p>
            <a:pPr>
              <a:buNone/>
            </a:pPr>
            <a:r>
              <a:rPr lang="en-US" sz="2400" b="1" dirty="0" smtClean="0">
                <a:solidFill>
                  <a:srgbClr val="00B050"/>
                </a:solidFill>
                <a:latin typeface="Times New Roman" pitchFamily="18" charset="0"/>
                <a:cs typeface="Times New Roman" pitchFamily="18" charset="0"/>
              </a:rPr>
              <a:t>Inverted Page Table</a:t>
            </a:r>
          </a:p>
          <a:p>
            <a:pPr marL="225425" indent="-225425"/>
            <a:r>
              <a:rPr lang="en-US" sz="2400" dirty="0" smtClean="0">
                <a:latin typeface="Times New Roman" pitchFamily="18" charset="0"/>
                <a:cs typeface="Times New Roman" pitchFamily="18" charset="0"/>
              </a:rPr>
              <a:t>Rather </a:t>
            </a:r>
            <a:r>
              <a:rPr lang="en-US" sz="2400" dirty="0">
                <a:latin typeface="Times New Roman" pitchFamily="18" charset="0"/>
                <a:cs typeface="Times New Roman" pitchFamily="18" charset="0"/>
              </a:rPr>
              <a:t>than each process having a page table and keeping track of all possible logical pages, track all physical </a:t>
            </a:r>
            <a:r>
              <a:rPr lang="en-US" sz="2400" dirty="0" smtClean="0">
                <a:latin typeface="Times New Roman" pitchFamily="18" charset="0"/>
                <a:cs typeface="Times New Roman" pitchFamily="18" charset="0"/>
              </a:rPr>
              <a:t>pages</a:t>
            </a:r>
            <a:endParaRPr lang="en-US" sz="2400" dirty="0">
              <a:latin typeface="Times New Roman" pitchFamily="18" charset="0"/>
              <a:cs typeface="Times New Roman" pitchFamily="18" charset="0"/>
            </a:endParaRPr>
          </a:p>
          <a:p>
            <a:pPr marL="225425" indent="-225425"/>
            <a:r>
              <a:rPr lang="en-US" sz="2400" dirty="0">
                <a:latin typeface="Times New Roman" pitchFamily="18" charset="0"/>
                <a:cs typeface="Times New Roman" pitchFamily="18" charset="0"/>
              </a:rPr>
              <a:t>One entry for each real page of </a:t>
            </a:r>
            <a:r>
              <a:rPr lang="en-US" sz="2400" dirty="0" smtClean="0">
                <a:latin typeface="Times New Roman" pitchFamily="18" charset="0"/>
                <a:cs typeface="Times New Roman" pitchFamily="18" charset="0"/>
              </a:rPr>
              <a:t>memory</a:t>
            </a:r>
            <a:endParaRPr lang="en-US" sz="2400" dirty="0">
              <a:latin typeface="Times New Roman" pitchFamily="18" charset="0"/>
              <a:cs typeface="Times New Roman" pitchFamily="18" charset="0"/>
            </a:endParaRPr>
          </a:p>
          <a:p>
            <a:pPr marL="225425" indent="-225425"/>
            <a:r>
              <a:rPr lang="en-US" sz="2400" dirty="0">
                <a:latin typeface="Times New Roman" pitchFamily="18" charset="0"/>
                <a:cs typeface="Times New Roman" pitchFamily="18" charset="0"/>
              </a:rPr>
              <a:t>Entry consists of the virtual address of the page stored in that real memory location, with information about the process that owns that </a:t>
            </a:r>
            <a:r>
              <a:rPr lang="en-US" sz="2400" dirty="0" smtClean="0">
                <a:latin typeface="Times New Roman" pitchFamily="18" charset="0"/>
                <a:cs typeface="Times New Roman" pitchFamily="18" charset="0"/>
              </a:rPr>
              <a:t>page</a:t>
            </a:r>
            <a:endParaRPr lang="en-US" sz="2400" dirty="0">
              <a:latin typeface="Times New Roman" pitchFamily="18" charset="0"/>
              <a:cs typeface="Times New Roman" pitchFamily="18" charset="0"/>
            </a:endParaRPr>
          </a:p>
          <a:p>
            <a:pPr marL="225425" indent="-225425"/>
            <a:r>
              <a:rPr lang="en-US" sz="2400" dirty="0">
                <a:latin typeface="Times New Roman" pitchFamily="18" charset="0"/>
                <a:cs typeface="Times New Roman" pitchFamily="18" charset="0"/>
              </a:rPr>
              <a:t>Decreases memory needed to store each page table, but increases time needed to search the table when a page reference </a:t>
            </a:r>
            <a:r>
              <a:rPr lang="en-US" sz="2400" dirty="0" smtClean="0">
                <a:latin typeface="Times New Roman" pitchFamily="18" charset="0"/>
                <a:cs typeface="Times New Roman" pitchFamily="18" charset="0"/>
              </a:rPr>
              <a:t>occurs</a:t>
            </a:r>
            <a:endParaRPr lang="en-US" sz="2400" dirty="0">
              <a:latin typeface="Times New Roman" pitchFamily="18" charset="0"/>
              <a:cs typeface="Times New Roman" pitchFamily="18" charset="0"/>
            </a:endParaRPr>
          </a:p>
          <a:p>
            <a:pPr marL="225425" indent="-225425"/>
            <a:r>
              <a:rPr lang="en-US" sz="2400" dirty="0">
                <a:latin typeface="Times New Roman" pitchFamily="18" charset="0"/>
                <a:cs typeface="Times New Roman" pitchFamily="18" charset="0"/>
              </a:rPr>
              <a:t>Use hash table to limit the search to one — or at most a few — page-table entries</a:t>
            </a:r>
          </a:p>
          <a:p>
            <a:pPr marL="509588" lvl="1" indent="-284163"/>
            <a:r>
              <a:rPr lang="en-US" sz="2400" dirty="0">
                <a:latin typeface="Times New Roman" pitchFamily="18" charset="0"/>
                <a:cs typeface="Times New Roman" pitchFamily="18" charset="0"/>
              </a:rPr>
              <a:t>TLB can accelerate </a:t>
            </a:r>
            <a:r>
              <a:rPr lang="en-US" sz="2400" dirty="0" smtClean="0">
                <a:latin typeface="Times New Roman" pitchFamily="18" charset="0"/>
                <a:cs typeface="Times New Roman" pitchFamily="18" charset="0"/>
              </a:rPr>
              <a:t>access</a:t>
            </a:r>
            <a:endParaRPr lang="en-US" sz="2400" dirty="0">
              <a:latin typeface="Times New Roman" pitchFamily="18" charset="0"/>
              <a:cs typeface="Times New Roman" pitchFamily="18" charset="0"/>
            </a:endParaRPr>
          </a:p>
          <a:p>
            <a:pPr marL="225425" indent="-225425"/>
            <a:r>
              <a:rPr lang="en-US" sz="2400" dirty="0">
                <a:latin typeface="Times New Roman" pitchFamily="18" charset="0"/>
                <a:cs typeface="Times New Roman" pitchFamily="18" charset="0"/>
              </a:rPr>
              <a:t>But how to implement shared memory?</a:t>
            </a:r>
          </a:p>
          <a:p>
            <a:pPr marL="509588" lvl="1" indent="-284163"/>
            <a:r>
              <a:rPr lang="en-US" sz="2400" dirty="0">
                <a:latin typeface="Times New Roman" pitchFamily="18" charset="0"/>
                <a:cs typeface="Times New Roman" pitchFamily="18" charset="0"/>
              </a:rPr>
              <a:t>One mapping of a virtual address to the shared physical address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5410200"/>
            <a:ext cx="7791450" cy="576263"/>
          </a:xfrm>
        </p:spPr>
        <p:txBody>
          <a:bodyPr>
            <a:normAutofit/>
          </a:bodyPr>
          <a:lstStyle/>
          <a:p>
            <a:pPr eaLnBrk="1" hangingPunct="1"/>
            <a:r>
              <a:rPr lang="en-US" sz="2000" b="1" dirty="0" smtClean="0">
                <a:latin typeface="Times New Roman" pitchFamily="18" charset="0"/>
                <a:cs typeface="Times New Roman" pitchFamily="18" charset="0"/>
              </a:rPr>
              <a:t>Inverted Page Table Architecture</a:t>
            </a:r>
            <a:endParaRPr lang="en-US" sz="2000" b="1" dirty="0">
              <a:latin typeface="Times New Roman" pitchFamily="18" charset="0"/>
              <a:cs typeface="Times New Roman" pitchFamily="18" charset="0"/>
            </a:endParaRPr>
          </a:p>
        </p:txBody>
      </p:sp>
      <p:pic>
        <p:nvPicPr>
          <p:cNvPr id="56323" name="Picture 6"/>
          <p:cNvPicPr>
            <a:picLocks noChangeAspect="1" noChangeArrowheads="1"/>
          </p:cNvPicPr>
          <p:nvPr/>
        </p:nvPicPr>
        <p:blipFill>
          <a:blip r:embed="rId3"/>
          <a:srcRect/>
          <a:stretch>
            <a:fillRect/>
          </a:stretch>
        </p:blipFill>
        <p:spPr bwMode="auto">
          <a:xfrm>
            <a:off x="1273175" y="762000"/>
            <a:ext cx="6502400" cy="4499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152400" y="76200"/>
            <a:ext cx="8991600" cy="6553200"/>
          </a:xfrm>
        </p:spPr>
        <p:txBody>
          <a:bodyPr>
            <a:noAutofit/>
          </a:bodyPr>
          <a:lstStyle/>
          <a:p>
            <a:pPr>
              <a:lnSpc>
                <a:spcPct val="90000"/>
              </a:lnSpc>
              <a:buNone/>
              <a:tabLst>
                <a:tab pos="1832452" algn="l"/>
              </a:tabLst>
            </a:pPr>
            <a:r>
              <a:rPr lang="en-US" sz="2400" b="1" dirty="0" smtClean="0">
                <a:solidFill>
                  <a:srgbClr val="FF3399"/>
                </a:solidFill>
                <a:latin typeface="Times New Roman" pitchFamily="18" charset="0"/>
                <a:cs typeface="Times New Roman" pitchFamily="18" charset="0"/>
              </a:rPr>
              <a:t>4.5 Segmentation</a:t>
            </a:r>
          </a:p>
          <a:p>
            <a:pPr marL="165100" indent="-165100">
              <a:lnSpc>
                <a:spcPct val="90000"/>
              </a:lnSpc>
              <a:tabLst>
                <a:tab pos="1832452" algn="l"/>
              </a:tabLst>
            </a:pPr>
            <a:r>
              <a:rPr lang="en-US" sz="2400" dirty="0" smtClean="0">
                <a:latin typeface="Times New Roman" pitchFamily="18" charset="0"/>
                <a:cs typeface="Times New Roman" pitchFamily="18" charset="0"/>
              </a:rPr>
              <a:t>Separation of the user’s view of memory from the actual physical memory</a:t>
            </a:r>
          </a:p>
          <a:p>
            <a:pPr marL="165100" indent="-165100">
              <a:lnSpc>
                <a:spcPct val="90000"/>
              </a:lnSpc>
              <a:tabLst>
                <a:tab pos="1832452" algn="l"/>
              </a:tabLst>
            </a:pPr>
            <a:r>
              <a:rPr lang="en-US" sz="2400" dirty="0" smtClean="0">
                <a:latin typeface="Times New Roman" pitchFamily="18" charset="0"/>
                <a:cs typeface="Times New Roman" pitchFamily="18" charset="0"/>
              </a:rPr>
              <a:t>User’s view of memory is not the same as the actual physical memory.</a:t>
            </a:r>
          </a:p>
          <a:p>
            <a:pPr marL="165100" indent="-165100">
              <a:lnSpc>
                <a:spcPct val="90000"/>
              </a:lnSpc>
              <a:tabLst>
                <a:tab pos="1832452" algn="l"/>
              </a:tabLst>
            </a:pPr>
            <a:r>
              <a:rPr lang="en-US" sz="2400" dirty="0" smtClean="0">
                <a:latin typeface="Times New Roman" pitchFamily="18" charset="0"/>
                <a:cs typeface="Times New Roman" pitchFamily="18" charset="0"/>
              </a:rPr>
              <a:t>Memory-management </a:t>
            </a:r>
            <a:r>
              <a:rPr lang="en-US" sz="2400" dirty="0">
                <a:latin typeface="Times New Roman" pitchFamily="18" charset="0"/>
                <a:cs typeface="Times New Roman" pitchFamily="18" charset="0"/>
              </a:rPr>
              <a:t>scheme that supports user view of memory </a:t>
            </a:r>
          </a:p>
          <a:p>
            <a:pPr marL="165100" indent="-165100">
              <a:lnSpc>
                <a:spcPct val="90000"/>
              </a:lnSpc>
              <a:tabLst>
                <a:tab pos="1832452" algn="l"/>
              </a:tabLst>
            </a:pPr>
            <a:r>
              <a:rPr lang="en-US" sz="2400" dirty="0">
                <a:latin typeface="Times New Roman" pitchFamily="18" charset="0"/>
                <a:cs typeface="Times New Roman" pitchFamily="18" charset="0"/>
              </a:rPr>
              <a:t>A program is a collection of segments</a:t>
            </a:r>
          </a:p>
          <a:p>
            <a:pPr marL="509588" lvl="1" indent="-284163">
              <a:lnSpc>
                <a:spcPct val="90000"/>
              </a:lnSpc>
              <a:tabLst>
                <a:tab pos="1832452" algn="l"/>
              </a:tabLst>
            </a:pPr>
            <a:r>
              <a:rPr lang="en-US" sz="2400" dirty="0">
                <a:latin typeface="Times New Roman" pitchFamily="18" charset="0"/>
                <a:cs typeface="Times New Roman" pitchFamily="18" charset="0"/>
              </a:rPr>
              <a:t>A segment is a logical unit such as:</a:t>
            </a:r>
          </a:p>
          <a:p>
            <a:pPr>
              <a:lnSpc>
                <a:spcPct val="90000"/>
              </a:lnSpc>
              <a:buNone/>
              <a:tabLst>
                <a:tab pos="1832452" algn="l"/>
              </a:tabLst>
            </a:pPr>
            <a:r>
              <a:rPr lang="en-US" sz="2400" dirty="0">
                <a:latin typeface="Times New Roman" pitchFamily="18" charset="0"/>
                <a:cs typeface="Times New Roman" pitchFamily="18" charset="0"/>
              </a:rPr>
              <a:t>		main program</a:t>
            </a:r>
          </a:p>
          <a:p>
            <a:pPr>
              <a:lnSpc>
                <a:spcPct val="90000"/>
              </a:lnSpc>
              <a:buNone/>
              <a:tabLst>
                <a:tab pos="1832452" algn="l"/>
              </a:tabLst>
            </a:pPr>
            <a:r>
              <a:rPr lang="en-US" sz="2400" dirty="0">
                <a:latin typeface="Times New Roman" pitchFamily="18" charset="0"/>
                <a:cs typeface="Times New Roman" pitchFamily="18" charset="0"/>
              </a:rPr>
              <a:t>		procedure </a:t>
            </a:r>
          </a:p>
          <a:p>
            <a:pPr>
              <a:lnSpc>
                <a:spcPct val="90000"/>
              </a:lnSpc>
              <a:buNone/>
              <a:tabLst>
                <a:tab pos="1832452" algn="l"/>
              </a:tabLst>
            </a:pPr>
            <a:r>
              <a:rPr lang="en-US" sz="2400" dirty="0">
                <a:latin typeface="Times New Roman" pitchFamily="18" charset="0"/>
                <a:cs typeface="Times New Roman" pitchFamily="18" charset="0"/>
              </a:rPr>
              <a:t>		function</a:t>
            </a:r>
          </a:p>
          <a:p>
            <a:pPr>
              <a:lnSpc>
                <a:spcPct val="90000"/>
              </a:lnSpc>
              <a:buNone/>
              <a:tabLst>
                <a:tab pos="1832452" algn="l"/>
              </a:tabLst>
            </a:pPr>
            <a:r>
              <a:rPr lang="en-US" sz="2400" dirty="0">
                <a:latin typeface="Times New Roman" pitchFamily="18" charset="0"/>
                <a:cs typeface="Times New Roman" pitchFamily="18" charset="0"/>
              </a:rPr>
              <a:t>		method</a:t>
            </a:r>
          </a:p>
          <a:p>
            <a:pPr>
              <a:lnSpc>
                <a:spcPct val="90000"/>
              </a:lnSpc>
              <a:buNone/>
              <a:tabLst>
                <a:tab pos="1832452" algn="l"/>
              </a:tabLst>
            </a:pPr>
            <a:r>
              <a:rPr lang="en-US" sz="2400" dirty="0">
                <a:latin typeface="Times New Roman" pitchFamily="18" charset="0"/>
                <a:cs typeface="Times New Roman" pitchFamily="18" charset="0"/>
              </a:rPr>
              <a:t>		object</a:t>
            </a:r>
          </a:p>
          <a:p>
            <a:pPr>
              <a:lnSpc>
                <a:spcPct val="90000"/>
              </a:lnSpc>
              <a:buNone/>
              <a:tabLst>
                <a:tab pos="1832452" algn="l"/>
              </a:tabLst>
            </a:pPr>
            <a:r>
              <a:rPr lang="en-US" sz="2400" dirty="0">
                <a:latin typeface="Times New Roman" pitchFamily="18" charset="0"/>
                <a:cs typeface="Times New Roman" pitchFamily="18" charset="0"/>
              </a:rPr>
              <a:t>		local variables, global variables</a:t>
            </a:r>
          </a:p>
          <a:p>
            <a:pPr>
              <a:lnSpc>
                <a:spcPct val="90000"/>
              </a:lnSpc>
              <a:buNone/>
              <a:tabLst>
                <a:tab pos="1832452" algn="l"/>
              </a:tabLst>
            </a:pPr>
            <a:r>
              <a:rPr lang="en-US" sz="2400" dirty="0">
                <a:latin typeface="Times New Roman" pitchFamily="18" charset="0"/>
                <a:cs typeface="Times New Roman" pitchFamily="18" charset="0"/>
              </a:rPr>
              <a:t>		common block</a:t>
            </a:r>
          </a:p>
          <a:p>
            <a:pPr>
              <a:lnSpc>
                <a:spcPct val="90000"/>
              </a:lnSpc>
              <a:buNone/>
              <a:tabLst>
                <a:tab pos="1832452" algn="l"/>
              </a:tabLst>
            </a:pPr>
            <a:r>
              <a:rPr lang="en-US" sz="2400" dirty="0">
                <a:latin typeface="Times New Roman" pitchFamily="18" charset="0"/>
                <a:cs typeface="Times New Roman" pitchFamily="18" charset="0"/>
              </a:rPr>
              <a:t>		stack</a:t>
            </a:r>
          </a:p>
          <a:p>
            <a:pPr>
              <a:lnSpc>
                <a:spcPct val="90000"/>
              </a:lnSpc>
              <a:buNone/>
              <a:tabLst>
                <a:tab pos="1832452" algn="l"/>
              </a:tabLst>
            </a:pPr>
            <a:r>
              <a:rPr lang="en-US" sz="2400" dirty="0">
                <a:latin typeface="Times New Roman" pitchFamily="18" charset="0"/>
                <a:cs typeface="Times New Roman" pitchFamily="18" charset="0"/>
              </a:rPr>
              <a:t>		symbol table</a:t>
            </a:r>
          </a:p>
          <a:p>
            <a:pPr>
              <a:lnSpc>
                <a:spcPct val="90000"/>
              </a:lnSpc>
              <a:buNone/>
              <a:tabLst>
                <a:tab pos="1832452" algn="l"/>
              </a:tabLst>
            </a:pPr>
            <a:r>
              <a:rPr lang="en-US" sz="2400" dirty="0">
                <a:latin typeface="Times New Roman" pitchFamily="18" charset="0"/>
                <a:cs typeface="Times New Roman" pitchFamily="18" charset="0"/>
              </a:rPr>
              <a:t>		arrays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152400" y="152400"/>
            <a:ext cx="8839200" cy="6553200"/>
          </a:xfrm>
        </p:spPr>
        <p:txBody>
          <a:bodyPr>
            <a:noAutofit/>
          </a:bodyPr>
          <a:lstStyle/>
          <a:p>
            <a:pPr>
              <a:lnSpc>
                <a:spcPct val="90000"/>
              </a:lnSpc>
              <a:buNone/>
              <a:tabLst>
                <a:tab pos="1832452" algn="l"/>
              </a:tabLst>
            </a:pPr>
            <a:r>
              <a:rPr lang="en-US" sz="2400" b="1" dirty="0" smtClean="0">
                <a:solidFill>
                  <a:srgbClr val="00B050"/>
                </a:solidFill>
                <a:latin typeface="Times New Roman" pitchFamily="18" charset="0"/>
                <a:cs typeface="Times New Roman" pitchFamily="18" charset="0"/>
              </a:rPr>
              <a:t>Basic Method</a:t>
            </a:r>
          </a:p>
          <a:p>
            <a:pPr marL="165100" indent="-165100">
              <a:lnSpc>
                <a:spcPct val="90000"/>
              </a:lnSpc>
              <a:tabLst>
                <a:tab pos="1832452" algn="l"/>
              </a:tabLst>
            </a:pPr>
            <a:r>
              <a:rPr lang="en-US" sz="2400" dirty="0" smtClean="0">
                <a:latin typeface="Times New Roman" pitchFamily="18" charset="0"/>
                <a:cs typeface="Times New Roman" pitchFamily="18" charset="0"/>
              </a:rPr>
              <a:t>Users do not think of memory as a linear array of bytes, some containing instructions and others containing data.</a:t>
            </a:r>
          </a:p>
          <a:p>
            <a:pPr marL="165100" indent="-165100">
              <a:lnSpc>
                <a:spcPct val="90000"/>
              </a:lnSpc>
              <a:tabLst>
                <a:tab pos="1832452" algn="l"/>
              </a:tabLst>
            </a:pPr>
            <a:r>
              <a:rPr lang="en-US" sz="2400" dirty="0" smtClean="0">
                <a:latin typeface="Times New Roman" pitchFamily="18" charset="0"/>
                <a:cs typeface="Times New Roman" pitchFamily="18" charset="0"/>
              </a:rPr>
              <a:t>Most people or users prefer to view memory as a collection of variable-sized segments with no necessary ordering among segments.</a:t>
            </a:r>
          </a:p>
        </p:txBody>
      </p:sp>
      <p:pic>
        <p:nvPicPr>
          <p:cNvPr id="3" name="Picture 6"/>
          <p:cNvPicPr>
            <a:picLocks noChangeAspect="1" noChangeArrowheads="1"/>
          </p:cNvPicPr>
          <p:nvPr/>
        </p:nvPicPr>
        <p:blipFill>
          <a:blip r:embed="rId3"/>
          <a:srcRect/>
          <a:stretch>
            <a:fillRect/>
          </a:stretch>
        </p:blipFill>
        <p:spPr bwMode="auto">
          <a:xfrm>
            <a:off x="2286000" y="2209800"/>
            <a:ext cx="3695700" cy="3848100"/>
          </a:xfrm>
          <a:prstGeom prst="rect">
            <a:avLst/>
          </a:prstGeom>
          <a:noFill/>
          <a:ln w="9525">
            <a:noFill/>
            <a:miter lim="800000"/>
            <a:headEnd/>
            <a:tailEnd/>
          </a:ln>
        </p:spPr>
      </p:pic>
      <p:sp>
        <p:nvSpPr>
          <p:cNvPr id="4" name="Rectangle 2"/>
          <p:cNvSpPr>
            <a:spLocks noGrp="1" noChangeArrowheads="1"/>
          </p:cNvSpPr>
          <p:nvPr>
            <p:ph type="title"/>
          </p:nvPr>
        </p:nvSpPr>
        <p:spPr>
          <a:xfrm>
            <a:off x="609600" y="6248400"/>
            <a:ext cx="8229600" cy="411162"/>
          </a:xfrm>
        </p:spPr>
        <p:txBody>
          <a:bodyPr>
            <a:normAutofit fontScale="90000"/>
          </a:bodyPr>
          <a:lstStyle/>
          <a:p>
            <a:pPr eaLnBrk="1" hangingPunct="1"/>
            <a:r>
              <a:rPr lang="en-US" sz="2400" b="1" dirty="0" smtClean="0">
                <a:latin typeface="Times New Roman" pitchFamily="18" charset="0"/>
                <a:cs typeface="Times New Roman" pitchFamily="18" charset="0"/>
              </a:rPr>
              <a:t>User</a:t>
            </a:r>
            <a:r>
              <a:rPr lang="ja-JP" altLang="en-US" sz="2400" b="1" smtClean="0">
                <a:latin typeface="Times New Roman" pitchFamily="18" charset="0"/>
                <a:cs typeface="Times New Roman" pitchFamily="18" charset="0"/>
              </a:rPr>
              <a:t>’</a:t>
            </a:r>
            <a:r>
              <a:rPr lang="en-US" altLang="ja-JP" sz="2400" b="1" dirty="0" smtClean="0">
                <a:latin typeface="Times New Roman" pitchFamily="18" charset="0"/>
                <a:cs typeface="Times New Roman" pitchFamily="18" charset="0"/>
              </a:rPr>
              <a:t>s View of a Program</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Autofit/>
          </a:bodyPr>
          <a:lstStyle/>
          <a:p>
            <a:pPr marL="225425" indent="-225425"/>
            <a:r>
              <a:rPr lang="en-US" sz="2400" dirty="0" smtClean="0">
                <a:latin typeface="Times New Roman" pitchFamily="18" charset="0"/>
                <a:cs typeface="Times New Roman" pitchFamily="18" charset="0"/>
              </a:rPr>
              <a:t>Any instructions in execution and any data being used by the instructions must be moved there before the CPU can operate on them.</a:t>
            </a:r>
          </a:p>
          <a:p>
            <a:pPr marL="225425" indent="-225425"/>
            <a:r>
              <a:rPr lang="en-US" sz="2400" dirty="0" smtClean="0">
                <a:latin typeface="Times New Roman" pitchFamily="18" charset="0"/>
                <a:cs typeface="Times New Roman" pitchFamily="18" charset="0"/>
              </a:rPr>
              <a:t>Registers that are built into the CPU are generally accessible within one cycle of the CPU clock.</a:t>
            </a:r>
          </a:p>
          <a:p>
            <a:pPr marL="225425" indent="-225425"/>
            <a:r>
              <a:rPr lang="en-US" sz="2400" dirty="0" smtClean="0">
                <a:latin typeface="Times New Roman" pitchFamily="18" charset="0"/>
                <a:cs typeface="Times New Roman" pitchFamily="18" charset="0"/>
              </a:rPr>
              <a:t>Most CPUs can decode instructions and perform simple operations on register contents at the rate of one or more operations per clock tick.</a:t>
            </a:r>
          </a:p>
          <a:p>
            <a:pPr marL="225425" indent="-225425"/>
            <a:r>
              <a:rPr lang="en-US" sz="2400" dirty="0" smtClean="0">
                <a:latin typeface="Times New Roman" pitchFamily="18" charset="0"/>
                <a:cs typeface="Times New Roman" pitchFamily="18" charset="0"/>
              </a:rPr>
              <a:t>But this is not the same for the main memory which is accessed via a transaction in the memory bus.</a:t>
            </a:r>
          </a:p>
          <a:p>
            <a:pPr marL="225425" indent="-225425"/>
            <a:r>
              <a:rPr lang="en-US" sz="2400" dirty="0" smtClean="0">
                <a:latin typeface="Times New Roman" pitchFamily="18" charset="0"/>
                <a:cs typeface="Times New Roman" pitchFamily="18" charset="0"/>
              </a:rPr>
              <a:t>To complete, a memory access may take many cycles of the CPU clock.</a:t>
            </a:r>
          </a:p>
          <a:p>
            <a:pPr marL="225425" indent="-225425"/>
            <a:r>
              <a:rPr lang="en-US" sz="2400" dirty="0" smtClean="0">
                <a:latin typeface="Times New Roman" pitchFamily="18" charset="0"/>
                <a:cs typeface="Times New Roman" pitchFamily="18" charset="0"/>
              </a:rPr>
              <a:t>The processor needs to wait because it does not have the data required to complete the instruction that it is executing.</a:t>
            </a:r>
          </a:p>
          <a:p>
            <a:pPr marL="225425" indent="-225425"/>
            <a:r>
              <a:rPr lang="en-US" sz="2400" dirty="0" smtClean="0">
                <a:latin typeface="Times New Roman" pitchFamily="18" charset="0"/>
                <a:cs typeface="Times New Roman" pitchFamily="18" charset="0"/>
              </a:rPr>
              <a:t>This situation is intolerable because of the frequency of memory accesses.</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152400" y="152400"/>
            <a:ext cx="8839200" cy="6553200"/>
          </a:xfrm>
        </p:spPr>
        <p:txBody>
          <a:bodyPr>
            <a:noAutofit/>
          </a:bodyPr>
          <a:lstStyle/>
          <a:p>
            <a:pPr marL="165100" indent="-165100">
              <a:lnSpc>
                <a:spcPct val="90000"/>
              </a:lnSpc>
              <a:tabLst>
                <a:tab pos="1832452" algn="l"/>
              </a:tabLst>
            </a:pPr>
            <a:r>
              <a:rPr lang="en-US" sz="2400" dirty="0" smtClean="0">
                <a:latin typeface="Times New Roman" pitchFamily="18" charset="0"/>
                <a:cs typeface="Times New Roman" pitchFamily="18" charset="0"/>
              </a:rPr>
              <a:t>Segmentation is a memory management scheme that supports this user view of memory.</a:t>
            </a:r>
          </a:p>
          <a:p>
            <a:pPr marL="165100" indent="-165100">
              <a:lnSpc>
                <a:spcPct val="90000"/>
              </a:lnSpc>
              <a:tabLst>
                <a:tab pos="1832452" algn="l"/>
              </a:tabLst>
            </a:pPr>
            <a:r>
              <a:rPr lang="en-US" sz="2400" dirty="0" smtClean="0">
                <a:latin typeface="Times New Roman" pitchFamily="18" charset="0"/>
                <a:cs typeface="Times New Roman" pitchFamily="18" charset="0"/>
              </a:rPr>
              <a:t>A logical address space is a collection of segments</a:t>
            </a:r>
          </a:p>
          <a:p>
            <a:pPr marL="165100" indent="-165100">
              <a:lnSpc>
                <a:spcPct val="90000"/>
              </a:lnSpc>
              <a:tabLst>
                <a:tab pos="1832452" algn="l"/>
              </a:tabLst>
            </a:pPr>
            <a:r>
              <a:rPr lang="en-US" sz="2400" dirty="0" smtClean="0">
                <a:latin typeface="Times New Roman" pitchFamily="18" charset="0"/>
                <a:cs typeface="Times New Roman" pitchFamily="18" charset="0"/>
              </a:rPr>
              <a:t>Each segment has name and length</a:t>
            </a:r>
          </a:p>
          <a:p>
            <a:pPr marL="165100" indent="-165100">
              <a:lnSpc>
                <a:spcPct val="90000"/>
              </a:lnSpc>
              <a:tabLst>
                <a:tab pos="1832452" algn="l"/>
              </a:tabLst>
            </a:pPr>
            <a:r>
              <a:rPr lang="en-US" sz="2400" dirty="0" smtClean="0">
                <a:latin typeface="Times New Roman" pitchFamily="18" charset="0"/>
                <a:cs typeface="Times New Roman" pitchFamily="18" charset="0"/>
              </a:rPr>
              <a:t>The addresses specify both the segment name and the offset within the segment</a:t>
            </a:r>
          </a:p>
          <a:p>
            <a:pPr marL="165100" indent="-165100">
              <a:lnSpc>
                <a:spcPct val="90000"/>
              </a:lnSpc>
              <a:tabLst>
                <a:tab pos="1832452" algn="l"/>
              </a:tabLst>
            </a:pPr>
            <a:r>
              <a:rPr lang="en-US" sz="2400" dirty="0" smtClean="0">
                <a:latin typeface="Times New Roman" pitchFamily="18" charset="0"/>
                <a:cs typeface="Times New Roman" pitchFamily="18" charset="0"/>
              </a:rPr>
              <a:t>The user therefore specifies each address by two quantities a segment name and an offset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6172200"/>
            <a:ext cx="8229600" cy="487362"/>
          </a:xfrm>
        </p:spPr>
        <p:txBody>
          <a:bodyPr>
            <a:normAutofit/>
          </a:bodyPr>
          <a:lstStyle/>
          <a:p>
            <a:pPr eaLnBrk="1" hangingPunct="1"/>
            <a:r>
              <a:rPr lang="en-US" sz="2000" b="1" dirty="0" smtClean="0">
                <a:latin typeface="Times New Roman" pitchFamily="18" charset="0"/>
                <a:cs typeface="Times New Roman" pitchFamily="18" charset="0"/>
              </a:rPr>
              <a:t>Fig: Segmentation Hardware</a:t>
            </a:r>
            <a:endParaRPr lang="en-US" sz="2000" b="1" dirty="0">
              <a:latin typeface="Times New Roman" pitchFamily="18" charset="0"/>
              <a:cs typeface="Times New Roman" pitchFamily="18" charset="0"/>
            </a:endParaRPr>
          </a:p>
        </p:txBody>
      </p:sp>
      <p:pic>
        <p:nvPicPr>
          <p:cNvPr id="29699" name="Picture 4" descr="8"/>
          <p:cNvPicPr>
            <a:picLocks noChangeAspect="1" noChangeArrowheads="1"/>
          </p:cNvPicPr>
          <p:nvPr/>
        </p:nvPicPr>
        <p:blipFill>
          <a:blip r:embed="rId3"/>
          <a:srcRect/>
          <a:stretch>
            <a:fillRect/>
          </a:stretch>
        </p:blipFill>
        <p:spPr bwMode="auto">
          <a:xfrm>
            <a:off x="951442" y="1113235"/>
            <a:ext cx="6921500" cy="48553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5867400"/>
            <a:ext cx="7800975" cy="576263"/>
          </a:xfrm>
        </p:spPr>
        <p:txBody>
          <a:bodyPr>
            <a:normAutofit/>
          </a:bodyPr>
          <a:lstStyle/>
          <a:p>
            <a:pPr eaLnBrk="1" hangingPunct="1"/>
            <a:r>
              <a:rPr lang="en-US" sz="2000" b="1" dirty="0" smtClean="0">
                <a:latin typeface="Times New Roman" pitchFamily="18" charset="0"/>
                <a:ea typeface="Tahoma" pitchFamily="34" charset="0"/>
                <a:cs typeface="Times New Roman" pitchFamily="18" charset="0"/>
              </a:rPr>
              <a:t>Logical View of Segmentation</a:t>
            </a:r>
          </a:p>
        </p:txBody>
      </p:sp>
      <p:sp>
        <p:nvSpPr>
          <p:cNvPr id="26627"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lIns="91435" tIns="45718" rIns="91435" bIns="45718" anchor="ctr"/>
          <a:lstStyle/>
          <a:p>
            <a:endParaRPr lang="en-US" dirty="0"/>
          </a:p>
        </p:txBody>
      </p:sp>
      <p:sp>
        <p:nvSpPr>
          <p:cNvPr id="26628"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dirty="0">
                <a:latin typeface="Helvetica" charset="0"/>
              </a:rPr>
              <a:t>1</a:t>
            </a:r>
          </a:p>
        </p:txBody>
      </p:sp>
      <p:sp>
        <p:nvSpPr>
          <p:cNvPr id="26629"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dirty="0">
                <a:latin typeface="Helvetica" charset="0"/>
              </a:rPr>
              <a:t>3</a:t>
            </a:r>
          </a:p>
        </p:txBody>
      </p:sp>
      <p:sp>
        <p:nvSpPr>
          <p:cNvPr id="26630"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dirty="0">
                <a:latin typeface="Helvetica" charset="0"/>
              </a:rPr>
              <a:t>2</a:t>
            </a:r>
          </a:p>
        </p:txBody>
      </p:sp>
      <p:sp>
        <p:nvSpPr>
          <p:cNvPr id="26631"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dirty="0">
                <a:latin typeface="Helvetica" charset="0"/>
              </a:rPr>
              <a:t>4</a:t>
            </a:r>
          </a:p>
        </p:txBody>
      </p:sp>
      <p:grpSp>
        <p:nvGrpSpPr>
          <p:cNvPr id="2" name="Group 24"/>
          <p:cNvGrpSpPr>
            <a:grpSpLocks/>
          </p:cNvGrpSpPr>
          <p:nvPr/>
        </p:nvGrpSpPr>
        <p:grpSpPr bwMode="auto">
          <a:xfrm>
            <a:off x="5638800" y="1171575"/>
            <a:ext cx="1143000" cy="3962400"/>
            <a:chOff x="3888" y="1056"/>
            <a:chExt cx="720" cy="2496"/>
          </a:xfrm>
        </p:grpSpPr>
        <p:grpSp>
          <p:nvGrpSpPr>
            <p:cNvPr id="3" name="Group 11"/>
            <p:cNvGrpSpPr>
              <a:grpSpLocks/>
            </p:cNvGrpSpPr>
            <p:nvPr/>
          </p:nvGrpSpPr>
          <p:grpSpPr bwMode="auto">
            <a:xfrm>
              <a:off x="3888" y="1056"/>
              <a:ext cx="720" cy="672"/>
              <a:chOff x="3888" y="1056"/>
              <a:chExt cx="720" cy="672"/>
            </a:xfrm>
          </p:grpSpPr>
          <p:sp>
            <p:nvSpPr>
              <p:cNvPr id="26646"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26647" name="Line 9"/>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dirty="0"/>
              </a:p>
            </p:txBody>
          </p:sp>
        </p:grpSp>
        <p:grpSp>
          <p:nvGrpSpPr>
            <p:cNvPr id="4" name="Group 12"/>
            <p:cNvGrpSpPr>
              <a:grpSpLocks/>
            </p:cNvGrpSpPr>
            <p:nvPr/>
          </p:nvGrpSpPr>
          <p:grpSpPr bwMode="auto">
            <a:xfrm>
              <a:off x="3888" y="1728"/>
              <a:ext cx="720" cy="672"/>
              <a:chOff x="3888" y="1056"/>
              <a:chExt cx="720" cy="672"/>
            </a:xfrm>
          </p:grpSpPr>
          <p:sp>
            <p:nvSpPr>
              <p:cNvPr id="26644"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p>
                <a:endParaRPr lang="en-US" dirty="0"/>
              </a:p>
            </p:txBody>
          </p:sp>
          <p:sp>
            <p:nvSpPr>
              <p:cNvPr id="26645" name="Line 14"/>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dirty="0"/>
              </a:p>
            </p:txBody>
          </p:sp>
        </p:grpSp>
        <p:sp>
          <p:nvSpPr>
            <p:cNvPr id="26637" name="Text Box 15"/>
            <p:cNvSpPr txBox="1">
              <a:spLocks noChangeArrowheads="1"/>
            </p:cNvSpPr>
            <p:nvPr/>
          </p:nvSpPr>
          <p:spPr bwMode="auto">
            <a:xfrm>
              <a:off x="4158" y="1161"/>
              <a:ext cx="189" cy="233"/>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1</a:t>
              </a:r>
            </a:p>
          </p:txBody>
        </p:sp>
        <p:sp>
          <p:nvSpPr>
            <p:cNvPr id="26638" name="Text Box 16"/>
            <p:cNvSpPr txBox="1">
              <a:spLocks noChangeArrowheads="1"/>
            </p:cNvSpPr>
            <p:nvPr/>
          </p:nvSpPr>
          <p:spPr bwMode="auto">
            <a:xfrm>
              <a:off x="4160" y="1468"/>
              <a:ext cx="189" cy="233"/>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4</a:t>
              </a:r>
            </a:p>
          </p:txBody>
        </p:sp>
        <p:sp>
          <p:nvSpPr>
            <p:cNvPr id="26639"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p>
              <a:endParaRPr lang="en-US" dirty="0"/>
            </a:p>
          </p:txBody>
        </p:sp>
        <p:sp>
          <p:nvSpPr>
            <p:cNvPr id="26640"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p>
              <a:endParaRPr lang="en-US" dirty="0"/>
            </a:p>
          </p:txBody>
        </p:sp>
        <p:sp>
          <p:nvSpPr>
            <p:cNvPr id="26641" name="Line 19"/>
            <p:cNvSpPr>
              <a:spLocks noChangeShapeType="1"/>
            </p:cNvSpPr>
            <p:nvPr/>
          </p:nvSpPr>
          <p:spPr bwMode="auto">
            <a:xfrm>
              <a:off x="3888" y="2640"/>
              <a:ext cx="720" cy="0"/>
            </a:xfrm>
            <a:prstGeom prst="line">
              <a:avLst/>
            </a:prstGeom>
            <a:noFill/>
            <a:ln w="9525">
              <a:solidFill>
                <a:schemeClr val="tx1"/>
              </a:solidFill>
              <a:round/>
              <a:headEnd/>
              <a:tailEnd/>
            </a:ln>
          </p:spPr>
          <p:txBody>
            <a:bodyPr wrap="none" anchor="ctr"/>
            <a:lstStyle/>
            <a:p>
              <a:endParaRPr lang="en-US" dirty="0"/>
            </a:p>
          </p:txBody>
        </p:sp>
        <p:sp>
          <p:nvSpPr>
            <p:cNvPr id="26642" name="Text Box 20"/>
            <p:cNvSpPr txBox="1">
              <a:spLocks noChangeArrowheads="1"/>
            </p:cNvSpPr>
            <p:nvPr/>
          </p:nvSpPr>
          <p:spPr bwMode="auto">
            <a:xfrm>
              <a:off x="4160" y="2457"/>
              <a:ext cx="189" cy="233"/>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2</a:t>
              </a:r>
            </a:p>
          </p:txBody>
        </p:sp>
        <p:sp>
          <p:nvSpPr>
            <p:cNvPr id="26643" name="Text Box 21"/>
            <p:cNvSpPr txBox="1">
              <a:spLocks noChangeArrowheads="1"/>
            </p:cNvSpPr>
            <p:nvPr/>
          </p:nvSpPr>
          <p:spPr bwMode="auto">
            <a:xfrm>
              <a:off x="4160" y="2917"/>
              <a:ext cx="189" cy="233"/>
            </a:xfrm>
            <a:prstGeom prst="rect">
              <a:avLst/>
            </a:prstGeom>
            <a:noFill/>
            <a:ln w="9525">
              <a:noFill/>
              <a:miter lim="800000"/>
              <a:headEnd/>
              <a:tailEnd/>
            </a:ln>
          </p:spPr>
          <p:txBody>
            <a:bodyPr wrap="none" anchor="ctr">
              <a:spAutoFit/>
            </a:bodyPr>
            <a:lstStyle/>
            <a:p>
              <a:pPr algn="ctr">
                <a:spcBef>
                  <a:spcPct val="50000"/>
                </a:spcBef>
              </a:pPr>
              <a:r>
                <a:rPr lang="en-US" dirty="0">
                  <a:latin typeface="Helvetica" charset="0"/>
                </a:rPr>
                <a:t>3</a:t>
              </a:r>
            </a:p>
          </p:txBody>
        </p:sp>
      </p:grpSp>
      <p:sp>
        <p:nvSpPr>
          <p:cNvPr id="26633" name="Text Box 22"/>
          <p:cNvSpPr txBox="1">
            <a:spLocks noChangeArrowheads="1"/>
          </p:cNvSpPr>
          <p:nvPr/>
        </p:nvSpPr>
        <p:spPr bwMode="auto">
          <a:xfrm>
            <a:off x="2240492" y="5286375"/>
            <a:ext cx="1454235"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dirty="0">
                <a:latin typeface="Helvetica" charset="0"/>
              </a:rPr>
              <a:t>user space </a:t>
            </a:r>
          </a:p>
        </p:txBody>
      </p:sp>
      <p:sp>
        <p:nvSpPr>
          <p:cNvPr id="26634" name="Text Box 23"/>
          <p:cNvSpPr txBox="1">
            <a:spLocks noChangeArrowheads="1"/>
          </p:cNvSpPr>
          <p:nvPr/>
        </p:nvSpPr>
        <p:spPr bwMode="auto">
          <a:xfrm>
            <a:off x="5276850" y="5286375"/>
            <a:ext cx="2608396"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dirty="0">
                <a:latin typeface="Helvetica" charset="0"/>
              </a:rPr>
              <a:t>physical memory space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228600" y="228600"/>
            <a:ext cx="8763000" cy="5053013"/>
          </a:xfrm>
        </p:spPr>
        <p:txBody>
          <a:bodyPr>
            <a:noAutofit/>
          </a:bodyPr>
          <a:lstStyle/>
          <a:p>
            <a:pPr>
              <a:buNone/>
              <a:tabLst>
                <a:tab pos="1830229" algn="l"/>
                <a:tab pos="2857024" algn="ctr"/>
              </a:tabLst>
            </a:pPr>
            <a:r>
              <a:rPr lang="en-US" sz="2400" b="1" dirty="0" smtClean="0">
                <a:solidFill>
                  <a:srgbClr val="FF0000"/>
                </a:solidFill>
                <a:latin typeface="Times New Roman" pitchFamily="18" charset="0"/>
                <a:cs typeface="Times New Roman" pitchFamily="18" charset="0"/>
              </a:rPr>
              <a:t>Segmentation Architecture </a:t>
            </a:r>
          </a:p>
          <a:p>
            <a:pPr>
              <a:tabLst>
                <a:tab pos="1830229" algn="l"/>
                <a:tab pos="2857024" algn="ctr"/>
              </a:tabLst>
            </a:pPr>
            <a:r>
              <a:rPr lang="en-US" sz="2400" dirty="0" smtClean="0">
                <a:latin typeface="Times New Roman" pitchFamily="18" charset="0"/>
                <a:cs typeface="Times New Roman" pitchFamily="18" charset="0"/>
              </a:rPr>
              <a:t>Logical </a:t>
            </a:r>
            <a:r>
              <a:rPr lang="en-US" sz="2400" dirty="0">
                <a:latin typeface="Times New Roman" pitchFamily="18" charset="0"/>
                <a:cs typeface="Times New Roman" pitchFamily="18" charset="0"/>
              </a:rPr>
              <a:t>address consists of a two </a:t>
            </a:r>
            <a:r>
              <a:rPr lang="en-US" sz="2400" dirty="0" err="1">
                <a:latin typeface="Times New Roman" pitchFamily="18" charset="0"/>
                <a:cs typeface="Times New Roman" pitchFamily="18" charset="0"/>
              </a:rPr>
              <a:t>tuple</a:t>
            </a:r>
            <a:r>
              <a:rPr lang="en-US" sz="2400" dirty="0">
                <a:latin typeface="Times New Roman" pitchFamily="18" charset="0"/>
                <a:cs typeface="Times New Roman" pitchFamily="18" charset="0"/>
              </a:rPr>
              <a:t>:</a:t>
            </a:r>
          </a:p>
          <a:p>
            <a:pPr>
              <a:buNone/>
              <a:tabLst>
                <a:tab pos="1830229" algn="l"/>
                <a:tab pos="2857024" algn="ctr"/>
              </a:tabLst>
            </a:pPr>
            <a:r>
              <a:rPr lang="en-US" sz="2400" dirty="0">
                <a:latin typeface="Times New Roman" pitchFamily="18" charset="0"/>
                <a:cs typeface="Times New Roman" pitchFamily="18" charset="0"/>
              </a:rPr>
              <a:t>		&lt;segment-number, offset&gt;,</a:t>
            </a:r>
          </a:p>
          <a:p>
            <a:pPr>
              <a:tabLst>
                <a:tab pos="1830229" algn="l"/>
                <a:tab pos="2857024" algn="ctr"/>
              </a:tabLst>
            </a:pPr>
            <a:r>
              <a:rPr lang="en-US" sz="2400" b="1" dirty="0" smtClean="0">
                <a:solidFill>
                  <a:srgbClr val="3366FF"/>
                </a:solidFill>
                <a:latin typeface="Times New Roman" pitchFamily="18" charset="0"/>
                <a:cs typeface="Times New Roman" pitchFamily="18" charset="0"/>
              </a:rPr>
              <a:t>Segment </a:t>
            </a:r>
            <a:r>
              <a:rPr lang="en-US" sz="2400" b="1" dirty="0">
                <a:solidFill>
                  <a:srgbClr val="3366FF"/>
                </a:solidFill>
                <a:latin typeface="Times New Roman" pitchFamily="18" charset="0"/>
                <a:cs typeface="Times New Roman" pitchFamily="18" charset="0"/>
              </a:rPr>
              <a:t>table</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 maps two-dimensional physical addresses; each table entry has:</a:t>
            </a:r>
          </a:p>
          <a:p>
            <a:pPr lvl="1">
              <a:tabLst>
                <a:tab pos="1830229" algn="l"/>
                <a:tab pos="2857024" algn="ctr"/>
              </a:tabLst>
            </a:pPr>
            <a:r>
              <a:rPr lang="en-US" sz="2400" b="1" dirty="0">
                <a:solidFill>
                  <a:srgbClr val="3366FF"/>
                </a:solidFill>
                <a:latin typeface="Times New Roman" pitchFamily="18" charset="0"/>
                <a:cs typeface="Times New Roman" pitchFamily="18" charset="0"/>
              </a:rPr>
              <a:t>base</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 contains the starting physical address where the segments reside in memory</a:t>
            </a:r>
          </a:p>
          <a:p>
            <a:pPr lvl="1">
              <a:tabLst>
                <a:tab pos="1830229" algn="l"/>
                <a:tab pos="2857024" algn="ctr"/>
              </a:tabLst>
            </a:pPr>
            <a:r>
              <a:rPr lang="en-US" sz="2400" b="1" dirty="0">
                <a:solidFill>
                  <a:srgbClr val="3366FF"/>
                </a:solidFill>
                <a:latin typeface="Times New Roman" pitchFamily="18" charset="0"/>
                <a:cs typeface="Times New Roman" pitchFamily="18" charset="0"/>
              </a:rPr>
              <a:t>limit</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 specifies the length of the segment</a:t>
            </a:r>
          </a:p>
          <a:p>
            <a:pPr>
              <a:tabLst>
                <a:tab pos="1830229" algn="l"/>
                <a:tab pos="2857024" algn="ctr"/>
              </a:tabLst>
            </a:pPr>
            <a:r>
              <a:rPr lang="en-US" sz="2400" b="1" dirty="0" smtClean="0">
                <a:solidFill>
                  <a:srgbClr val="3366FF"/>
                </a:solidFill>
                <a:latin typeface="Times New Roman" pitchFamily="18" charset="0"/>
                <a:cs typeface="Times New Roman" pitchFamily="18" charset="0"/>
              </a:rPr>
              <a:t>Segment-table </a:t>
            </a:r>
            <a:r>
              <a:rPr lang="en-US" sz="2400" b="1" dirty="0">
                <a:solidFill>
                  <a:srgbClr val="3366FF"/>
                </a:solidFill>
                <a:latin typeface="Times New Roman" pitchFamily="18" charset="0"/>
                <a:cs typeface="Times New Roman" pitchFamily="18" charset="0"/>
              </a:rPr>
              <a:t>base register (STBR)</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points to the segment table</a:t>
            </a:r>
            <a:r>
              <a:rPr lang="ja-JP" altLang="en-US" sz="2400">
                <a:latin typeface="Times New Roman" pitchFamily="18" charset="0"/>
                <a:cs typeface="Times New Roman" pitchFamily="18" charset="0"/>
              </a:rPr>
              <a:t>’</a:t>
            </a:r>
            <a:r>
              <a:rPr lang="en-US" altLang="ja-JP" sz="2400" dirty="0">
                <a:latin typeface="Times New Roman" pitchFamily="18" charset="0"/>
                <a:cs typeface="Times New Roman" pitchFamily="18" charset="0"/>
              </a:rPr>
              <a:t>s location in memory</a:t>
            </a:r>
          </a:p>
          <a:p>
            <a:pPr>
              <a:tabLst>
                <a:tab pos="1830229" algn="l"/>
                <a:tab pos="2857024" algn="ctr"/>
              </a:tabLst>
            </a:pPr>
            <a:r>
              <a:rPr lang="en-US" sz="2400" b="1" dirty="0" smtClean="0">
                <a:solidFill>
                  <a:srgbClr val="3366FF"/>
                </a:solidFill>
                <a:latin typeface="Times New Roman" pitchFamily="18" charset="0"/>
                <a:cs typeface="Times New Roman" pitchFamily="18" charset="0"/>
              </a:rPr>
              <a:t>Segment-table </a:t>
            </a:r>
            <a:r>
              <a:rPr lang="en-US" sz="2400" b="1" dirty="0">
                <a:solidFill>
                  <a:srgbClr val="3366FF"/>
                </a:solidFill>
                <a:latin typeface="Times New Roman" pitchFamily="18" charset="0"/>
                <a:cs typeface="Times New Roman" pitchFamily="18" charset="0"/>
              </a:rPr>
              <a:t>length register (STLR)</a:t>
            </a:r>
            <a:r>
              <a:rPr lang="en-US" sz="2400" dirty="0">
                <a:solidFill>
                  <a:srgbClr val="3366FF"/>
                </a:solidFill>
                <a:latin typeface="Times New Roman" pitchFamily="18" charset="0"/>
                <a:cs typeface="Times New Roman" pitchFamily="18" charset="0"/>
              </a:rPr>
              <a:t> </a:t>
            </a:r>
            <a:r>
              <a:rPr lang="en-US" sz="2400" dirty="0">
                <a:latin typeface="Times New Roman" pitchFamily="18" charset="0"/>
                <a:cs typeface="Times New Roman" pitchFamily="18" charset="0"/>
              </a:rPr>
              <a:t>indicates number of segments used by a program;</a:t>
            </a:r>
          </a:p>
          <a:p>
            <a:pPr>
              <a:buNone/>
              <a:tabLst>
                <a:tab pos="1830229" algn="l"/>
                <a:tab pos="2857024" algn="ctr"/>
              </a:tabLst>
            </a:pPr>
            <a:r>
              <a:rPr lang="en-US" sz="2400" dirty="0">
                <a:latin typeface="Times New Roman" pitchFamily="18" charset="0"/>
                <a:cs typeface="Times New Roman" pitchFamily="18" charset="0"/>
              </a:rPr>
              <a:t>	                  segment number </a:t>
            </a:r>
            <a:r>
              <a:rPr lang="en-US" sz="2400" b="1" i="1" dirty="0">
                <a:solidFill>
                  <a:srgbClr val="FF0000"/>
                </a:solidFill>
                <a:latin typeface="Times New Roman" pitchFamily="18" charset="0"/>
                <a:cs typeface="Times New Roman" pitchFamily="18" charset="0"/>
              </a:rPr>
              <a:t>s</a:t>
            </a:r>
            <a:r>
              <a:rPr lang="en-US" sz="2400" dirty="0">
                <a:latin typeface="Times New Roman" pitchFamily="18" charset="0"/>
                <a:cs typeface="Times New Roman" pitchFamily="18" charset="0"/>
              </a:rPr>
              <a:t> is legal if </a:t>
            </a:r>
            <a:r>
              <a:rPr lang="en-US" sz="2400" b="1" i="1" dirty="0">
                <a:solidFill>
                  <a:srgbClr val="FF0000"/>
                </a:solidFill>
                <a:latin typeface="Times New Roman" pitchFamily="18" charset="0"/>
                <a:cs typeface="Times New Roman" pitchFamily="18" charset="0"/>
              </a:rPr>
              <a:t>s</a:t>
            </a:r>
            <a:r>
              <a:rPr lang="en-US" sz="2400" dirty="0">
                <a:latin typeface="Times New Roman" pitchFamily="18" charset="0"/>
                <a:cs typeface="Times New Roman" pitchFamily="18" charset="0"/>
              </a:rPr>
              <a:t> &lt; </a:t>
            </a:r>
            <a:r>
              <a:rPr lang="en-US" sz="2400" b="1" dirty="0">
                <a:solidFill>
                  <a:srgbClr val="FF0000"/>
                </a:solidFill>
                <a:latin typeface="Times New Roman" pitchFamily="18" charset="0"/>
                <a:cs typeface="Times New Roman" pitchFamily="18" charset="0"/>
              </a:rPr>
              <a:t>STLR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228600" y="228600"/>
            <a:ext cx="8763000" cy="4469606"/>
          </a:xfrm>
        </p:spPr>
        <p:txBody>
          <a:bodyPr>
            <a:noAutofit/>
          </a:bodyPr>
          <a:lstStyle/>
          <a:p>
            <a:pPr>
              <a:buNone/>
            </a:pPr>
            <a:r>
              <a:rPr lang="en-US" sz="2400" b="1" dirty="0">
                <a:solidFill>
                  <a:srgbClr val="FF0000"/>
                </a:solidFill>
                <a:latin typeface="Times New Roman" pitchFamily="18" charset="0"/>
                <a:cs typeface="Times New Roman" pitchFamily="18" charset="0"/>
              </a:rPr>
              <a:t>Protection</a:t>
            </a:r>
          </a:p>
          <a:p>
            <a:pPr lvl="1"/>
            <a:r>
              <a:rPr lang="en-US" sz="2400" dirty="0">
                <a:latin typeface="Times New Roman" pitchFamily="18" charset="0"/>
                <a:cs typeface="Times New Roman" pitchFamily="18" charset="0"/>
              </a:rPr>
              <a:t>With each entry in segment table associate:</a:t>
            </a:r>
          </a:p>
          <a:p>
            <a:pPr lvl="2"/>
            <a:r>
              <a:rPr lang="en-US" dirty="0">
                <a:latin typeface="Times New Roman" pitchFamily="18" charset="0"/>
                <a:cs typeface="Times New Roman" pitchFamily="18" charset="0"/>
              </a:rPr>
              <a:t>validation bit = 0 </a:t>
            </a:r>
            <a:r>
              <a:rPr lang="en-US" dirty="0">
                <a:latin typeface="Times New Roman" pitchFamily="18" charset="0"/>
                <a:cs typeface="Times New Roman" pitchFamily="18" charset="0"/>
                <a:sym typeface="Symbol" charset="2"/>
              </a:rPr>
              <a:t> illegal segment</a:t>
            </a:r>
          </a:p>
          <a:p>
            <a:pPr lvl="2"/>
            <a:r>
              <a:rPr lang="en-US" dirty="0">
                <a:latin typeface="Times New Roman" pitchFamily="18" charset="0"/>
                <a:cs typeface="Times New Roman" pitchFamily="18" charset="0"/>
                <a:sym typeface="Symbol" charset="2"/>
              </a:rPr>
              <a:t>read/write/execute </a:t>
            </a:r>
            <a:r>
              <a:rPr lang="en-US" dirty="0" smtClean="0">
                <a:latin typeface="Times New Roman" pitchFamily="18" charset="0"/>
                <a:cs typeface="Times New Roman" pitchFamily="18" charset="0"/>
                <a:sym typeface="Symbol" charset="2"/>
              </a:rPr>
              <a:t>privileges</a:t>
            </a:r>
            <a:endParaRPr lang="en-US" dirty="0">
              <a:latin typeface="Times New Roman" pitchFamily="18" charset="0"/>
              <a:cs typeface="Times New Roman" pitchFamily="18" charset="0"/>
              <a:sym typeface="Symbol" charset="2"/>
            </a:endParaRPr>
          </a:p>
          <a:p>
            <a:r>
              <a:rPr lang="en-US" sz="2400" dirty="0">
                <a:latin typeface="Times New Roman" pitchFamily="18" charset="0"/>
                <a:cs typeface="Times New Roman" pitchFamily="18" charset="0"/>
              </a:rPr>
              <a:t>Protection bits associated with segments; code sharing occurs at segment </a:t>
            </a:r>
            <a:r>
              <a:rPr lang="en-US" sz="2400" dirty="0" smtClean="0">
                <a:latin typeface="Times New Roman" pitchFamily="18" charset="0"/>
                <a:cs typeface="Times New Roman" pitchFamily="18" charset="0"/>
              </a:rPr>
              <a:t>level</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Since segments vary in length, memory allocation is a dynamic storage-allocation </a:t>
            </a:r>
            <a:r>
              <a:rPr lang="en-US" sz="2400" dirty="0" smtClean="0">
                <a:latin typeface="Times New Roman" pitchFamily="18" charset="0"/>
                <a:cs typeface="Times New Roman" pitchFamily="18" charset="0"/>
              </a:rPr>
              <a:t>problem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segmentation example is shown in the following diagram</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610600" cy="6370975"/>
          </a:xfrm>
          <a:prstGeom prst="rect">
            <a:avLst/>
          </a:prstGeom>
        </p:spPr>
        <p:txBody>
          <a:bodyPr wrap="square">
            <a:spAutoFit/>
          </a:bodyPr>
          <a:lstStyle/>
          <a:p>
            <a:r>
              <a:rPr lang="en-IN" sz="2400" b="1" dirty="0" smtClean="0">
                <a:solidFill>
                  <a:srgbClr val="FF3399"/>
                </a:solidFill>
                <a:latin typeface="Times New Roman" pitchFamily="18" charset="0"/>
                <a:cs typeface="Times New Roman" pitchFamily="18" charset="0"/>
              </a:rPr>
              <a:t>4.6 External Segmentation, Internal Segmentation</a:t>
            </a:r>
            <a:endParaRPr lang="en-US" sz="2400" b="1" dirty="0" smtClean="0">
              <a:solidFill>
                <a:srgbClr val="FF3399"/>
              </a:solidFill>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External </a:t>
            </a:r>
            <a:r>
              <a:rPr lang="en-US" sz="2400" b="1" dirty="0" smtClean="0">
                <a:latin typeface="Times New Roman" pitchFamily="18" charset="0"/>
                <a:cs typeface="Times New Roman" pitchFamily="18" charset="0"/>
              </a:rPr>
              <a:t>Fragmentation</a:t>
            </a:r>
          </a:p>
          <a:p>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Total memory space is enough to satisfy a request or to reside a process in it, but it is not contiguous, so it cannot be used. External fragmentation can be reduced by compaction or shuffle memory contents to place all free memory together in one large block. To make compaction feasible, relocation should be dynamic.</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Internal Fragmentation</a:t>
            </a:r>
          </a:p>
          <a:p>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Memory block assigned to process is bigger. Some portion of memory is left unused, as it cannot be used by another process. The internal fragmentation can be reduced by effectively assigning the smallest partition but large enough for the process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304801"/>
          <a:ext cx="8229600" cy="6539295"/>
        </p:xfrm>
        <a:graphic>
          <a:graphicData uri="http://schemas.openxmlformats.org/drawingml/2006/table">
            <a:tbl>
              <a:tblPr>
                <a:tableStyleId>{5940675A-B579-460E-94D1-54222C63F5DA}</a:tableStyleId>
              </a:tblPr>
              <a:tblGrid>
                <a:gridCol w="1524000"/>
                <a:gridCol w="3412639"/>
                <a:gridCol w="3292961"/>
              </a:tblGrid>
              <a:tr h="343815">
                <a:tc>
                  <a:txBody>
                    <a:bodyPr/>
                    <a:lstStyle/>
                    <a:p>
                      <a:pPr algn="ctr" fontAlgn="t"/>
                      <a:r>
                        <a:rPr lang="en-US" sz="2000" dirty="0">
                          <a:latin typeface="Times New Roman" pitchFamily="18" charset="0"/>
                          <a:cs typeface="Times New Roman" pitchFamily="18" charset="0"/>
                        </a:rPr>
                        <a:t>Key</a:t>
                      </a:r>
                    </a:p>
                  </a:txBody>
                  <a:tcPr marL="26561" marR="26561" marT="26561" marB="26561"/>
                </a:tc>
                <a:tc>
                  <a:txBody>
                    <a:bodyPr/>
                    <a:lstStyle/>
                    <a:p>
                      <a:pPr algn="ctr" fontAlgn="t"/>
                      <a:r>
                        <a:rPr lang="en-US" sz="2000" dirty="0">
                          <a:latin typeface="Times New Roman" pitchFamily="18" charset="0"/>
                          <a:cs typeface="Times New Roman" pitchFamily="18" charset="0"/>
                        </a:rPr>
                        <a:t>Internal Fragmentation</a:t>
                      </a:r>
                    </a:p>
                  </a:txBody>
                  <a:tcPr marL="26561" marR="26561" marT="26561" marB="26561"/>
                </a:tc>
                <a:tc>
                  <a:txBody>
                    <a:bodyPr/>
                    <a:lstStyle/>
                    <a:p>
                      <a:pPr algn="ctr" fontAlgn="t"/>
                      <a:r>
                        <a:rPr lang="en-US" sz="2000" dirty="0">
                          <a:latin typeface="Times New Roman" pitchFamily="18" charset="0"/>
                          <a:cs typeface="Times New Roman" pitchFamily="18" charset="0"/>
                        </a:rPr>
                        <a:t>External Fragmentation</a:t>
                      </a:r>
                    </a:p>
                  </a:txBody>
                  <a:tcPr marL="26561" marR="26561" marT="26561" marB="26561"/>
                </a:tc>
              </a:tr>
              <a:tr h="1807748">
                <a:tc>
                  <a:txBody>
                    <a:bodyPr/>
                    <a:lstStyle/>
                    <a:p>
                      <a:pPr fontAlgn="t"/>
                      <a:r>
                        <a:rPr lang="en-US" sz="2000">
                          <a:latin typeface="Times New Roman" pitchFamily="18" charset="0"/>
                          <a:cs typeface="Times New Roman" pitchFamily="18" charset="0"/>
                        </a:rPr>
                        <a:t>Definition</a:t>
                      </a:r>
                    </a:p>
                  </a:txBody>
                  <a:tcPr marL="26561" marR="26561" marT="26561" marB="26561"/>
                </a:tc>
                <a:tc>
                  <a:txBody>
                    <a:bodyPr/>
                    <a:lstStyle/>
                    <a:p>
                      <a:pPr fontAlgn="t"/>
                      <a:r>
                        <a:rPr lang="en-US" sz="2000" dirty="0">
                          <a:latin typeface="Times New Roman" pitchFamily="18" charset="0"/>
                          <a:cs typeface="Times New Roman" pitchFamily="18" charset="0"/>
                        </a:rPr>
                        <a:t>When there is a difference between required memory space </a:t>
                      </a:r>
                      <a:r>
                        <a:rPr lang="en-US" sz="2000" dirty="0" err="1">
                          <a:latin typeface="Times New Roman" pitchFamily="18" charset="0"/>
                          <a:cs typeface="Times New Roman" pitchFamily="18" charset="0"/>
                        </a:rPr>
                        <a:t>vs</a:t>
                      </a:r>
                      <a:r>
                        <a:rPr lang="en-US" sz="2000" dirty="0">
                          <a:latin typeface="Times New Roman" pitchFamily="18" charset="0"/>
                          <a:cs typeface="Times New Roman" pitchFamily="18" charset="0"/>
                        </a:rPr>
                        <a:t> allotted memory space, problem is termed as Internal Fragmentation.</a:t>
                      </a:r>
                    </a:p>
                  </a:txBody>
                  <a:tcPr marL="26561" marR="26561" marT="26561" marB="26561"/>
                </a:tc>
                <a:tc>
                  <a:txBody>
                    <a:bodyPr/>
                    <a:lstStyle/>
                    <a:p>
                      <a:pPr fontAlgn="t"/>
                      <a:r>
                        <a:rPr lang="en-US" sz="2000" dirty="0">
                          <a:latin typeface="Times New Roman" pitchFamily="18" charset="0"/>
                          <a:cs typeface="Times New Roman" pitchFamily="18" charset="0"/>
                        </a:rPr>
                        <a:t>When there are small and non-contiguous memory blocks which cannot be assigned to any process, the problem is termed as External Fragmentation.</a:t>
                      </a:r>
                    </a:p>
                  </a:txBody>
                  <a:tcPr marL="26561" marR="26561" marT="26561" marB="26561"/>
                </a:tc>
              </a:tr>
              <a:tr h="929388">
                <a:tc>
                  <a:txBody>
                    <a:bodyPr/>
                    <a:lstStyle/>
                    <a:p>
                      <a:pPr fontAlgn="t"/>
                      <a:r>
                        <a:rPr lang="en-US" sz="2000">
                          <a:latin typeface="Times New Roman" pitchFamily="18" charset="0"/>
                          <a:cs typeface="Times New Roman" pitchFamily="18" charset="0"/>
                        </a:rPr>
                        <a:t>Memory Block Size</a:t>
                      </a:r>
                    </a:p>
                  </a:txBody>
                  <a:tcPr marL="26561" marR="26561" marT="26561" marB="26561"/>
                </a:tc>
                <a:tc>
                  <a:txBody>
                    <a:bodyPr/>
                    <a:lstStyle/>
                    <a:p>
                      <a:pPr fontAlgn="t"/>
                      <a:r>
                        <a:rPr lang="en-US" sz="2000">
                          <a:latin typeface="Times New Roman" pitchFamily="18" charset="0"/>
                          <a:cs typeface="Times New Roman" pitchFamily="18" charset="0"/>
                        </a:rPr>
                        <a:t>Internal Fragmentation occurs when allotted memory blocks are of fixed size.</a:t>
                      </a:r>
                    </a:p>
                  </a:txBody>
                  <a:tcPr marL="26561" marR="26561" marT="26561" marB="26561"/>
                </a:tc>
                <a:tc>
                  <a:txBody>
                    <a:bodyPr/>
                    <a:lstStyle/>
                    <a:p>
                      <a:pPr fontAlgn="t"/>
                      <a:r>
                        <a:rPr lang="en-US" sz="2000">
                          <a:latin typeface="Times New Roman" pitchFamily="18" charset="0"/>
                          <a:cs typeface="Times New Roman" pitchFamily="18" charset="0"/>
                        </a:rPr>
                        <a:t>External Fragmentation occurs when allotted memory blocks are of varying size.</a:t>
                      </a:r>
                    </a:p>
                  </a:txBody>
                  <a:tcPr marL="26561" marR="26561" marT="26561" marB="26561"/>
                </a:tc>
              </a:tr>
              <a:tr h="1222175">
                <a:tc>
                  <a:txBody>
                    <a:bodyPr/>
                    <a:lstStyle/>
                    <a:p>
                      <a:pPr fontAlgn="t"/>
                      <a:r>
                        <a:rPr lang="en-US" sz="2000">
                          <a:latin typeface="Times New Roman" pitchFamily="18" charset="0"/>
                          <a:cs typeface="Times New Roman" pitchFamily="18" charset="0"/>
                        </a:rPr>
                        <a:t>Occurrence</a:t>
                      </a:r>
                    </a:p>
                  </a:txBody>
                  <a:tcPr marL="26561" marR="26561" marT="26561" marB="26561"/>
                </a:tc>
                <a:tc>
                  <a:txBody>
                    <a:bodyPr/>
                    <a:lstStyle/>
                    <a:p>
                      <a:pPr fontAlgn="t"/>
                      <a:r>
                        <a:rPr lang="en-US" sz="2000" dirty="0">
                          <a:latin typeface="Times New Roman" pitchFamily="18" charset="0"/>
                          <a:cs typeface="Times New Roman" pitchFamily="18" charset="0"/>
                        </a:rPr>
                        <a:t>Internal Fragmentation occurs when a process needs more space than the size of allotted memory block or use less space.</a:t>
                      </a:r>
                    </a:p>
                  </a:txBody>
                  <a:tcPr marL="26561" marR="26561" marT="26561" marB="26561"/>
                </a:tc>
                <a:tc>
                  <a:txBody>
                    <a:bodyPr/>
                    <a:lstStyle/>
                    <a:p>
                      <a:pPr fontAlgn="t"/>
                      <a:r>
                        <a:rPr lang="en-US" sz="2000">
                          <a:latin typeface="Times New Roman" pitchFamily="18" charset="0"/>
                          <a:cs typeface="Times New Roman" pitchFamily="18" charset="0"/>
                        </a:rPr>
                        <a:t>External Fragmentation occurs when a process is removed from the main memory.</a:t>
                      </a:r>
                    </a:p>
                  </a:txBody>
                  <a:tcPr marL="26561" marR="26561" marT="26561" marB="26561"/>
                </a:tc>
              </a:tr>
              <a:tr h="929388">
                <a:tc>
                  <a:txBody>
                    <a:bodyPr/>
                    <a:lstStyle/>
                    <a:p>
                      <a:pPr fontAlgn="t"/>
                      <a:r>
                        <a:rPr lang="en-US" sz="2000">
                          <a:latin typeface="Times New Roman" pitchFamily="18" charset="0"/>
                          <a:cs typeface="Times New Roman" pitchFamily="18" charset="0"/>
                        </a:rPr>
                        <a:t>Solution</a:t>
                      </a:r>
                    </a:p>
                  </a:txBody>
                  <a:tcPr marL="26561" marR="26561" marT="26561" marB="26561"/>
                </a:tc>
                <a:tc>
                  <a:txBody>
                    <a:bodyPr/>
                    <a:lstStyle/>
                    <a:p>
                      <a:pPr fontAlgn="t"/>
                      <a:r>
                        <a:rPr lang="en-US" sz="2000" dirty="0">
                          <a:latin typeface="Times New Roman" pitchFamily="18" charset="0"/>
                          <a:cs typeface="Times New Roman" pitchFamily="18" charset="0"/>
                        </a:rPr>
                        <a:t>Best Fit Block Search is the solution for internal fragmentation.</a:t>
                      </a:r>
                    </a:p>
                  </a:txBody>
                  <a:tcPr marL="26561" marR="26561" marT="26561" marB="26561"/>
                </a:tc>
                <a:tc>
                  <a:txBody>
                    <a:bodyPr/>
                    <a:lstStyle/>
                    <a:p>
                      <a:pPr fontAlgn="t"/>
                      <a:r>
                        <a:rPr lang="en-US" sz="2000">
                          <a:latin typeface="Times New Roman" pitchFamily="18" charset="0"/>
                          <a:cs typeface="Times New Roman" pitchFamily="18" charset="0"/>
                        </a:rPr>
                        <a:t>Compaction is the solution for external fragmentation.</a:t>
                      </a:r>
                    </a:p>
                  </a:txBody>
                  <a:tcPr marL="26561" marR="26561" marT="26561" marB="26561"/>
                </a:tc>
              </a:tr>
              <a:tr h="1092085">
                <a:tc>
                  <a:txBody>
                    <a:bodyPr/>
                    <a:lstStyle/>
                    <a:p>
                      <a:pPr fontAlgn="t"/>
                      <a:r>
                        <a:rPr lang="en-US" sz="2000">
                          <a:latin typeface="Times New Roman" pitchFamily="18" charset="0"/>
                          <a:cs typeface="Times New Roman" pitchFamily="18" charset="0"/>
                        </a:rPr>
                        <a:t>Process</a:t>
                      </a:r>
                    </a:p>
                  </a:txBody>
                  <a:tcPr marL="26561" marR="26561" marT="26561" marB="26561"/>
                </a:tc>
                <a:tc>
                  <a:txBody>
                    <a:bodyPr/>
                    <a:lstStyle/>
                    <a:p>
                      <a:pPr fontAlgn="t"/>
                      <a:r>
                        <a:rPr lang="en-US" sz="2000" dirty="0">
                          <a:latin typeface="Times New Roman" pitchFamily="18" charset="0"/>
                          <a:cs typeface="Times New Roman" pitchFamily="18" charset="0"/>
                        </a:rPr>
                        <a:t>Internal Fragmentation occurs when Paging is employed.</a:t>
                      </a:r>
                    </a:p>
                  </a:txBody>
                  <a:tcPr marL="26561" marR="26561" marT="26561" marB="26561"/>
                </a:tc>
                <a:tc>
                  <a:txBody>
                    <a:bodyPr/>
                    <a:lstStyle/>
                    <a:p>
                      <a:pPr fontAlgn="t"/>
                      <a:r>
                        <a:rPr lang="en-US" sz="2000" dirty="0">
                          <a:latin typeface="Times New Roman" pitchFamily="18" charset="0"/>
                          <a:cs typeface="Times New Roman" pitchFamily="18" charset="0"/>
                        </a:rPr>
                        <a:t>External Fragmentation occurs when Segmentation is </a:t>
                      </a:r>
                      <a:r>
                        <a:rPr lang="en-US" sz="2000" dirty="0" smtClean="0">
                          <a:latin typeface="Times New Roman" pitchFamily="18" charset="0"/>
                          <a:cs typeface="Times New Roman" pitchFamily="18" charset="0"/>
                        </a:rPr>
                        <a:t>employed</a:t>
                      </a:r>
                      <a:r>
                        <a:rPr lang="en-US" sz="2000" dirty="0">
                          <a:latin typeface="Times New Roman" pitchFamily="18" charset="0"/>
                          <a:cs typeface="Times New Roman" pitchFamily="18" charset="0"/>
                        </a:rPr>
                        <a:t>.</a:t>
                      </a:r>
                    </a:p>
                  </a:txBody>
                  <a:tcPr marL="26561" marR="26561" marT="26561" marB="26561"/>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Autofit/>
          </a:bodyPr>
          <a:lstStyle/>
          <a:p>
            <a:pPr marL="225425" indent="-225425"/>
            <a:r>
              <a:rPr lang="en-US" sz="2400" dirty="0" smtClean="0">
                <a:latin typeface="Times New Roman" pitchFamily="18" charset="0"/>
                <a:cs typeface="Times New Roman" pitchFamily="18" charset="0"/>
              </a:rPr>
              <a:t>The remedy is to add fast memory between the CPU and main memory.</a:t>
            </a:r>
          </a:p>
          <a:p>
            <a:pPr marL="225425" indent="-225425"/>
            <a:r>
              <a:rPr lang="en-US" sz="2400" dirty="0" smtClean="0">
                <a:latin typeface="Times New Roman" pitchFamily="18" charset="0"/>
                <a:cs typeface="Times New Roman" pitchFamily="18" charset="0"/>
              </a:rPr>
              <a:t>A memory buffer used to accommodate a speed differential called a cache, is considered.</a:t>
            </a:r>
          </a:p>
          <a:p>
            <a:pPr marL="225425" indent="-225425"/>
            <a:r>
              <a:rPr lang="en-US" sz="2400" dirty="0" smtClean="0">
                <a:latin typeface="Times New Roman" pitchFamily="18" charset="0"/>
                <a:cs typeface="Times New Roman" pitchFamily="18" charset="0"/>
              </a:rPr>
              <a:t>It is necessary to consider the relative speed of accessing physical memory and also necessary to ensure correct operation to protect the OS from access by user processes and in addition to protect user processes from one another.</a:t>
            </a:r>
          </a:p>
          <a:p>
            <a:pPr marL="225425" indent="-225425"/>
            <a:r>
              <a:rPr lang="en-US" sz="2400" dirty="0" smtClean="0">
                <a:latin typeface="Times New Roman" pitchFamily="18" charset="0"/>
                <a:cs typeface="Times New Roman" pitchFamily="18" charset="0"/>
              </a:rPr>
              <a:t>This protection must be provided by the hardware which can be implemented in several ways.</a:t>
            </a:r>
          </a:p>
          <a:p>
            <a:pPr marL="225425" indent="-225425"/>
            <a:r>
              <a:rPr lang="en-US" sz="2400" dirty="0" smtClean="0">
                <a:latin typeface="Times New Roman" pitchFamily="18" charset="0"/>
                <a:cs typeface="Times New Roman" pitchFamily="18" charset="0"/>
              </a:rPr>
              <a:t>Each process has a separate memory space. The ability is needed to determine the range necessary of legal addresses that the process may access and to ensure that the process can access only these legal addresses.</a:t>
            </a:r>
          </a:p>
          <a:p>
            <a:pPr marL="225425" indent="-225425"/>
            <a:r>
              <a:rPr lang="en-US" sz="2400" dirty="0" smtClean="0">
                <a:latin typeface="Times New Roman" pitchFamily="18" charset="0"/>
                <a:cs typeface="Times New Roman" pitchFamily="18" charset="0"/>
              </a:rPr>
              <a:t>The protection can be provided by using 2 registers called a </a:t>
            </a:r>
            <a:r>
              <a:rPr lang="en-US" sz="2400" b="1" dirty="0" smtClean="0">
                <a:latin typeface="Times New Roman" pitchFamily="18" charset="0"/>
                <a:cs typeface="Times New Roman" pitchFamily="18" charset="0"/>
              </a:rPr>
              <a:t>base</a:t>
            </a:r>
            <a:r>
              <a:rPr lang="en-US" sz="2400" dirty="0" smtClean="0">
                <a:latin typeface="Times New Roman" pitchFamily="18" charset="0"/>
                <a:cs typeface="Times New Roman" pitchFamily="18" charset="0"/>
              </a:rPr>
              <a:t> and a </a:t>
            </a:r>
            <a:r>
              <a:rPr lang="en-US" sz="2400" b="1" dirty="0" smtClean="0">
                <a:latin typeface="Times New Roman" pitchFamily="18" charset="0"/>
                <a:cs typeface="Times New Roman" pitchFamily="18" charset="0"/>
              </a:rPr>
              <a:t>limit.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763000" cy="6477000"/>
          </a:xfrm>
        </p:spPr>
        <p:txBody>
          <a:bodyPr>
            <a:noAutofit/>
          </a:bodyPr>
          <a:lstStyle/>
          <a:p>
            <a:pPr marL="225425" indent="-225425"/>
            <a:r>
              <a:rPr lang="en-US" sz="2400" dirty="0" smtClean="0">
                <a:latin typeface="Times New Roman" pitchFamily="18" charset="0"/>
                <a:cs typeface="Times New Roman" pitchFamily="18" charset="0"/>
              </a:rPr>
              <a:t>The base register holds the smallest legal physical memory address and the limit register specifies the size of the range.</a:t>
            </a:r>
          </a:p>
          <a:p>
            <a:pPr marL="225425" indent="-225425"/>
            <a:r>
              <a:rPr lang="en-US" sz="2400" dirty="0" smtClean="0">
                <a:latin typeface="Times New Roman" pitchFamily="18" charset="0"/>
                <a:cs typeface="Times New Roman" pitchFamily="18" charset="0"/>
              </a:rPr>
              <a:t>CPU must check every memory access generated in user mode to be sure it is between base and limit for that user</a:t>
            </a:r>
          </a:p>
          <a:p>
            <a:pPr marL="225425" indent="-225425"/>
            <a:r>
              <a:rPr lang="en-US" sz="2400" dirty="0" smtClean="0">
                <a:latin typeface="Times New Roman" pitchFamily="18" charset="0"/>
                <a:cs typeface="Times New Roman" pitchFamily="18" charset="0"/>
              </a:rPr>
              <a:t>A pair of </a:t>
            </a:r>
            <a:r>
              <a:rPr lang="en-US" sz="2400" b="1" dirty="0" smtClean="0">
                <a:solidFill>
                  <a:srgbClr val="3366FF"/>
                </a:solidFill>
                <a:latin typeface="Times New Roman" pitchFamily="18" charset="0"/>
                <a:cs typeface="Times New Roman" pitchFamily="18" charset="0"/>
              </a:rPr>
              <a:t>base</a:t>
            </a:r>
            <a:r>
              <a:rPr lang="en-US" sz="2400" dirty="0" smtClean="0">
                <a:solidFill>
                  <a:srgbClr val="3366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and</a:t>
            </a:r>
            <a:r>
              <a:rPr lang="en-US" sz="2400" b="1" dirty="0" smtClean="0">
                <a:solidFill>
                  <a:srgbClr val="FF0000"/>
                </a:solidFill>
                <a:latin typeface="Times New Roman" pitchFamily="18" charset="0"/>
                <a:cs typeface="Times New Roman" pitchFamily="18" charset="0"/>
              </a:rPr>
              <a:t> </a:t>
            </a:r>
            <a:r>
              <a:rPr lang="en-US" sz="2400" b="1" dirty="0" smtClean="0">
                <a:solidFill>
                  <a:srgbClr val="3366FF"/>
                </a:solidFill>
                <a:latin typeface="Times New Roman" pitchFamily="18" charset="0"/>
                <a:cs typeface="Times New Roman" pitchFamily="18" charset="0"/>
              </a:rPr>
              <a:t>limit</a:t>
            </a:r>
            <a:r>
              <a:rPr lang="en-US" sz="2400" dirty="0" smtClean="0">
                <a:solidFill>
                  <a:srgbClr val="3366FF"/>
                </a:solidFill>
                <a:latin typeface="Times New Roman" pitchFamily="18" charset="0"/>
                <a:cs typeface="Times New Roman" pitchFamily="18" charset="0"/>
              </a:rPr>
              <a:t> </a:t>
            </a:r>
            <a:r>
              <a:rPr lang="en-US" sz="2400" b="1" dirty="0" smtClean="0">
                <a:solidFill>
                  <a:srgbClr val="3366FF"/>
                </a:solidFill>
                <a:latin typeface="Times New Roman" pitchFamily="18" charset="0"/>
                <a:cs typeface="Times New Roman" pitchFamily="18" charset="0"/>
              </a:rPr>
              <a:t>registers</a:t>
            </a:r>
            <a:r>
              <a:rPr lang="en-US" sz="2400" dirty="0" smtClean="0">
                <a:latin typeface="Times New Roman" pitchFamily="18" charset="0"/>
                <a:cs typeface="Times New Roman" pitchFamily="18" charset="0"/>
              </a:rPr>
              <a:t> define the logical address space</a:t>
            </a:r>
          </a:p>
          <a:p>
            <a:pPr marL="225425" indent="-225425"/>
            <a:endParaRPr lang="en-US" sz="2400" dirty="0" smtClean="0">
              <a:latin typeface="Times New Roman" pitchFamily="18" charset="0"/>
              <a:cs typeface="Times New Roman" pitchFamily="18" charset="0"/>
            </a:endParaRPr>
          </a:p>
          <a:p>
            <a:pPr marL="225425" indent="-225425"/>
            <a:endParaRPr lang="en-US" sz="2400" dirty="0" smtClean="0">
              <a:latin typeface="Times New Roman" pitchFamily="18" charset="0"/>
              <a:cs typeface="Times New Roman" pitchFamily="18" charset="0"/>
            </a:endParaRPr>
          </a:p>
          <a:p>
            <a:pPr marL="225425" indent="-225425"/>
            <a:endParaRPr lang="en-US" sz="2400" dirty="0" smtClean="0">
              <a:latin typeface="Times New Roman" pitchFamily="18" charset="0"/>
              <a:cs typeface="Times New Roman" pitchFamily="18" charset="0"/>
            </a:endParaRPr>
          </a:p>
          <a:p>
            <a:pPr marL="225425" indent="-225425"/>
            <a:endParaRPr lang="en-US" sz="2400" dirty="0" smtClean="0">
              <a:latin typeface="Times New Roman" pitchFamily="18" charset="0"/>
              <a:cs typeface="Times New Roman" pitchFamily="18" charset="0"/>
            </a:endParaRPr>
          </a:p>
          <a:p>
            <a:pPr marL="225425" indent="-225425"/>
            <a:endParaRPr lang="en-US" sz="2400" dirty="0" smtClean="0">
              <a:latin typeface="Times New Roman" pitchFamily="18" charset="0"/>
              <a:cs typeface="Times New Roman" pitchFamily="18" charset="0"/>
            </a:endParaRPr>
          </a:p>
          <a:p>
            <a:pPr marL="225425" indent="-225425"/>
            <a:endParaRPr lang="en-US" sz="2400" dirty="0" smtClean="0">
              <a:latin typeface="Times New Roman" pitchFamily="18" charset="0"/>
              <a:cs typeface="Times New Roman" pitchFamily="18" charset="0"/>
            </a:endParaRPr>
          </a:p>
          <a:p>
            <a:pPr marL="225425" indent="-225425"/>
            <a:endParaRPr lang="en-US" sz="2400" dirty="0" smtClean="0">
              <a:latin typeface="Times New Roman" pitchFamily="18" charset="0"/>
              <a:cs typeface="Times New Roman" pitchFamily="18" charset="0"/>
            </a:endParaRPr>
          </a:p>
          <a:p>
            <a:pPr marL="225425" indent="-225425"/>
            <a:endParaRPr lang="en-US" sz="2400" dirty="0" smtClean="0">
              <a:latin typeface="Times New Roman" pitchFamily="18" charset="0"/>
              <a:cs typeface="Times New Roman" pitchFamily="18" charset="0"/>
            </a:endParaRPr>
          </a:p>
          <a:p>
            <a:pPr marL="225425" indent="-225425"/>
            <a:r>
              <a:rPr lang="en-US" sz="2400" dirty="0" smtClean="0">
                <a:latin typeface="Times New Roman" pitchFamily="18" charset="0"/>
                <a:cs typeface="Times New Roman" pitchFamily="18" charset="0"/>
              </a:rPr>
              <a:t>If the base register holds 300040 and the limit register is 120900 then the program can legally access all addresses from 300040 through 420939</a:t>
            </a:r>
          </a:p>
          <a:p>
            <a:pPr marL="225425" indent="-225425"/>
            <a:endParaRPr lang="en-US" sz="2400" dirty="0" smtClean="0">
              <a:latin typeface="Times New Roman" pitchFamily="18" charset="0"/>
              <a:cs typeface="Times New Roman" pitchFamily="18" charset="0"/>
            </a:endParaRPr>
          </a:p>
          <a:p>
            <a:pPr marL="225425" indent="-225425"/>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2971801" y="2209800"/>
            <a:ext cx="28194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52400" y="228600"/>
            <a:ext cx="8839200" cy="6477000"/>
          </a:xfrm>
        </p:spPr>
        <p:txBody>
          <a:bodyPr>
            <a:normAutofit/>
          </a:bodyPr>
          <a:lstStyle/>
          <a:p>
            <a:pPr marL="225425" indent="-225425"/>
            <a:r>
              <a:rPr lang="en-US" sz="2400" dirty="0" smtClean="0">
                <a:latin typeface="Times New Roman" pitchFamily="18" charset="0"/>
                <a:cs typeface="Times New Roman" pitchFamily="18" charset="0"/>
              </a:rPr>
              <a:t>Protection of memory space is accomplished by having the CPU hardware compare every address generated in user mode with the registers.</a:t>
            </a:r>
          </a:p>
          <a:p>
            <a:pPr marL="225425" indent="-225425"/>
            <a:r>
              <a:rPr lang="en-US" sz="2400" dirty="0" smtClean="0">
                <a:latin typeface="Times New Roman" pitchFamily="18" charset="0"/>
                <a:cs typeface="Times New Roman" pitchFamily="18" charset="0"/>
              </a:rPr>
              <a:t>Any attempt by a program executing in user mode to access OS memory or other user’s memory results in a trap to the OS which treats the attempt the errors as a fatal error.</a:t>
            </a:r>
          </a:p>
          <a:p>
            <a:pPr marL="225425" indent="-225425"/>
            <a:r>
              <a:rPr lang="en-US" sz="2400" dirty="0" smtClean="0">
                <a:latin typeface="Times New Roman" pitchFamily="18" charset="0"/>
                <a:cs typeface="Times New Roman" pitchFamily="18" charset="0"/>
              </a:rPr>
              <a:t>Fig: Hardware address protection with base and limit registers</a:t>
            </a:r>
          </a:p>
          <a:p>
            <a:pPr marL="225425" indent="-225425"/>
            <a:endParaRPr lang="en-US" sz="2400" dirty="0" smtClean="0">
              <a:latin typeface="Times New Roman" pitchFamily="18" charset="0"/>
              <a:cs typeface="Times New Roman" pitchFamily="18" charset="0"/>
            </a:endParaRPr>
          </a:p>
          <a:p>
            <a:pPr marL="225425" indent="-225425"/>
            <a:endParaRPr lang="en-US" sz="2400" dirty="0">
              <a:latin typeface="Times New Roman" pitchFamily="18" charset="0"/>
              <a:cs typeface="Times New Roman" pitchFamily="18" charset="0"/>
            </a:endParaRPr>
          </a:p>
        </p:txBody>
      </p:sp>
      <p:pic>
        <p:nvPicPr>
          <p:cNvPr id="6" name="Content Placeholder 4" descr="8.02.pdf"/>
          <p:cNvPicPr>
            <a:picLocks noChangeAspect="1"/>
          </p:cNvPicPr>
          <p:nvPr/>
        </p:nvPicPr>
        <p:blipFill>
          <a:blip r:embed="rId3"/>
          <a:srcRect t="-12790" b="-12790"/>
          <a:stretch>
            <a:fillRect/>
          </a:stretch>
        </p:blipFill>
        <p:spPr>
          <a:xfrm>
            <a:off x="762000" y="2870597"/>
            <a:ext cx="6688667" cy="368260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TotalTime>
  <Words>5357</Words>
  <Application>Microsoft Office PowerPoint</Application>
  <PresentationFormat>On-screen Show (4:3)</PresentationFormat>
  <Paragraphs>558</Paragraphs>
  <Slides>66</Slides>
  <Notes>49</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UNIT 4    Memory Management Strategies  CO 4: Compare memory management techniques.</vt:lpstr>
      <vt:lpstr>Slide 2</vt:lpstr>
      <vt:lpstr>Slide 3</vt:lpstr>
      <vt:lpstr>Slide 4</vt:lpstr>
      <vt:lpstr>Slide 5</vt:lpstr>
      <vt:lpstr>Slide 6</vt:lpstr>
      <vt:lpstr>Slide 7</vt:lpstr>
      <vt:lpstr>Slide 8</vt:lpstr>
      <vt:lpstr>Slide 9</vt:lpstr>
      <vt:lpstr>Slide 10</vt:lpstr>
      <vt:lpstr>Slide 11</vt:lpstr>
      <vt:lpstr>Multistep Processing of a User Program </vt:lpstr>
      <vt:lpstr>Slide 13</vt:lpstr>
      <vt:lpstr>Slide 14</vt:lpstr>
      <vt:lpstr>Slide 15</vt:lpstr>
      <vt:lpstr>Slide 16</vt:lpstr>
      <vt:lpstr>Slide 17</vt:lpstr>
      <vt:lpstr>Dynamic relocation using a relocation register</vt:lpstr>
      <vt:lpstr>Slide 19</vt:lpstr>
      <vt:lpstr>Slide 20</vt:lpstr>
      <vt:lpstr>Slide 21</vt:lpstr>
      <vt:lpstr>Slide 22</vt:lpstr>
      <vt:lpstr>Schematic View of Swapping</vt:lpstr>
      <vt:lpstr>Slide 24</vt:lpstr>
      <vt:lpstr>Fig: Hardware Support for Relocation and Limit Registers</vt:lpstr>
      <vt:lpstr>Slide 26</vt:lpstr>
      <vt:lpstr>Slide 27</vt:lpstr>
      <vt:lpstr>Slide 28</vt:lpstr>
      <vt:lpstr>Slide 29</vt:lpstr>
      <vt:lpstr>Slide 30</vt:lpstr>
      <vt:lpstr>Slide 31</vt:lpstr>
      <vt:lpstr>Slide 32</vt:lpstr>
      <vt:lpstr>Slide 33</vt:lpstr>
      <vt:lpstr>Fig: Paging Model of Logical and Physical Memory</vt:lpstr>
      <vt:lpstr>Slide 35</vt:lpstr>
      <vt:lpstr>Paging Example</vt:lpstr>
      <vt:lpstr>Slide 37</vt:lpstr>
      <vt:lpstr>Free Frames</vt:lpstr>
      <vt:lpstr>Slide 39</vt:lpstr>
      <vt:lpstr>Slide 40</vt:lpstr>
      <vt:lpstr>Slide 41</vt:lpstr>
      <vt:lpstr>Slide 42</vt:lpstr>
      <vt:lpstr>Paging Hardware With TLB</vt:lpstr>
      <vt:lpstr>Slide 44</vt:lpstr>
      <vt:lpstr>Fig: Valid (v) or Invalid (i) Bit In A Page Table</vt:lpstr>
      <vt:lpstr>Slide 46</vt:lpstr>
      <vt:lpstr>Shared Pages Example</vt:lpstr>
      <vt:lpstr>Slide 48</vt:lpstr>
      <vt:lpstr>Slide 49</vt:lpstr>
      <vt:lpstr>Slide 50</vt:lpstr>
      <vt:lpstr>Address-Translation Scheme</vt:lpstr>
      <vt:lpstr>Slide 52</vt:lpstr>
      <vt:lpstr>Three-level Paging Scheme</vt:lpstr>
      <vt:lpstr>Slide 54</vt:lpstr>
      <vt:lpstr>Hashed Page Table</vt:lpstr>
      <vt:lpstr>Slide 56</vt:lpstr>
      <vt:lpstr>Inverted Page Table Architecture</vt:lpstr>
      <vt:lpstr>Slide 58</vt:lpstr>
      <vt:lpstr>User’s View of a Program</vt:lpstr>
      <vt:lpstr>Slide 60</vt:lpstr>
      <vt:lpstr>Fig: Segmentation Hardware</vt:lpstr>
      <vt:lpstr>Logical View of Segmentation</vt:lpstr>
      <vt:lpstr>Slide 63</vt:lpstr>
      <vt:lpstr>Slide 64</vt:lpstr>
      <vt:lpstr>Slide 65</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Memory Management Strategies</dc:title>
  <dc:creator>Windows User</dc:creator>
  <cp:lastModifiedBy>admin</cp:lastModifiedBy>
  <cp:revision>173</cp:revision>
  <dcterms:created xsi:type="dcterms:W3CDTF">2018-02-22T10:20:10Z</dcterms:created>
  <dcterms:modified xsi:type="dcterms:W3CDTF">2021-07-03T09:46:40Z</dcterms:modified>
</cp:coreProperties>
</file>