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5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836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90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83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19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1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20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66680d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d66680d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66680d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66680d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d66680d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d66680d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10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7882" y="2947595"/>
            <a:ext cx="3076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</a:t>
            </a:r>
          </a:p>
          <a:p>
            <a:r>
              <a:rPr lang="en-GB" dirty="0" smtClean="0"/>
              <a:t>Prof. Rajesh R M</a:t>
            </a:r>
          </a:p>
          <a:p>
            <a:r>
              <a:rPr lang="en-GB" dirty="0" smtClean="0"/>
              <a:t>Assistant Professor, </a:t>
            </a:r>
            <a:r>
              <a:rPr lang="en-GB" dirty="0" smtClean="0"/>
              <a:t>Dept. </a:t>
            </a:r>
            <a:r>
              <a:rPr lang="en-GB" dirty="0" smtClean="0"/>
              <a:t>of AIML</a:t>
            </a:r>
          </a:p>
          <a:p>
            <a:r>
              <a:rPr lang="en-GB" dirty="0" smtClean="0"/>
              <a:t>RVCE, Bangalore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64" y="1476281"/>
            <a:ext cx="5621736" cy="29426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1065" y="1063267"/>
            <a:ext cx="8380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AWS Features, usage and Deployment for IOT Applications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2" y="935915"/>
            <a:ext cx="843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37882" y="935915"/>
            <a:ext cx="83371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Amazon Kinesis</a:t>
            </a:r>
            <a:endParaRPr lang="en-IN" dirty="0" smtClean="0"/>
          </a:p>
          <a:p>
            <a:r>
              <a:rPr lang="en-IN" dirty="0" smtClean="0"/>
              <a:t>Amazon </a:t>
            </a:r>
            <a:r>
              <a:rPr lang="en-IN" dirty="0"/>
              <a:t>Kinesis is a set of services offered by AWS that enables you to collect, process, and </a:t>
            </a:r>
            <a:r>
              <a:rPr lang="en-IN" dirty="0" err="1"/>
              <a:t>analyze</a:t>
            </a:r>
            <a:r>
              <a:rPr lang="en-IN" dirty="0"/>
              <a:t> real-time streaming data</a:t>
            </a:r>
            <a:r>
              <a:rPr lang="en-IN" dirty="0" smtClean="0"/>
              <a:t>.</a:t>
            </a:r>
          </a:p>
          <a:p>
            <a:endParaRPr lang="en-GB" dirty="0"/>
          </a:p>
          <a:p>
            <a:r>
              <a:rPr lang="en-IN" b="1" dirty="0"/>
              <a:t>Key Components of Amazon </a:t>
            </a:r>
            <a:r>
              <a:rPr lang="en-IN" b="1" dirty="0" smtClean="0"/>
              <a:t>Kinesis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Real-Time Processing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Ingest and process data in real-time as it arrives.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Scalability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You can scale the data stream by adding or removing shards, depending on your throughput requirements.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Durability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Data is stored in shards and can be retained for up to 365 days.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Data Consumers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You can build custom applications using AWS SDKs to process the data, or use Kinesis Data Firehose or Kinesis Data Analytics for further processing.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Use Cases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Real-time log processing, event tracking, and real-time analytics 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24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2" y="935915"/>
            <a:ext cx="843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7881" y="935915"/>
            <a:ext cx="826187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Amazon Simple Queue Service (SQS)</a:t>
            </a:r>
            <a:endParaRPr lang="en-IN" sz="1600" b="1" dirty="0" smtClean="0"/>
          </a:p>
          <a:p>
            <a:r>
              <a:rPr lang="en-IN" dirty="0" smtClean="0"/>
              <a:t>Amazon </a:t>
            </a:r>
            <a:r>
              <a:rPr lang="en-IN" dirty="0"/>
              <a:t>Simple Queue Service (SQS) is a fully managed message queuing service offered by AWS that enables you to decouple and scale </a:t>
            </a:r>
            <a:r>
              <a:rPr lang="en-IN" dirty="0" err="1"/>
              <a:t>microservices</a:t>
            </a:r>
            <a:r>
              <a:rPr lang="en-IN" dirty="0"/>
              <a:t>, distributed systems, and </a:t>
            </a:r>
            <a:r>
              <a:rPr lang="en-IN" dirty="0" err="1"/>
              <a:t>serverless</a:t>
            </a:r>
            <a:r>
              <a:rPr lang="en-IN" dirty="0"/>
              <a:t> applications</a:t>
            </a:r>
            <a:r>
              <a:rPr lang="en-IN" dirty="0" smtClean="0"/>
              <a:t>.</a:t>
            </a:r>
          </a:p>
          <a:p>
            <a:endParaRPr lang="en-GB" dirty="0"/>
          </a:p>
          <a:p>
            <a:r>
              <a:rPr lang="en-IN" b="1" dirty="0"/>
              <a:t>Common Use Cases</a:t>
            </a:r>
          </a:p>
          <a:p>
            <a:r>
              <a:rPr lang="en-IN" b="1" dirty="0"/>
              <a:t>Decoupling </a:t>
            </a:r>
            <a:r>
              <a:rPr lang="en-IN" b="1" dirty="0" err="1"/>
              <a:t>Microservices</a:t>
            </a:r>
            <a:r>
              <a:rPr lang="en-IN" dirty="0"/>
              <a:t>: SQS enables </a:t>
            </a:r>
            <a:r>
              <a:rPr lang="en-IN" dirty="0" err="1"/>
              <a:t>microservices</a:t>
            </a:r>
            <a:r>
              <a:rPr lang="en-IN" dirty="0"/>
              <a:t> to communicate asynchronously by sending messages to a queue, where they are stored until the receiving service processes them.</a:t>
            </a:r>
          </a:p>
          <a:p>
            <a:r>
              <a:rPr lang="en-IN" b="1" dirty="0"/>
              <a:t>Task Queues</a:t>
            </a:r>
            <a:r>
              <a:rPr lang="en-IN" dirty="0"/>
              <a:t>: SQS can be used to manage tasks that need to be processed asynchronously, such as image processing, email sending, or data processing.</a:t>
            </a:r>
          </a:p>
          <a:p>
            <a:r>
              <a:rPr lang="en-IN" b="1" dirty="0"/>
              <a:t>Buffering Requests</a:t>
            </a:r>
            <a:r>
              <a:rPr lang="en-IN" dirty="0"/>
              <a:t>: Acts as a buffer between incoming requests and the backend processing, ensuring that your application can handle varying loads.</a:t>
            </a:r>
          </a:p>
          <a:p>
            <a:r>
              <a:rPr lang="en-IN" b="1" dirty="0"/>
              <a:t>Distributed Systems Communication</a:t>
            </a:r>
            <a:r>
              <a:rPr lang="en-IN" dirty="0"/>
              <a:t>: Facilitates communication between components of distributed systems, ensuring reliable message delivery.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6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2" y="935915"/>
            <a:ext cx="843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7881" y="935915"/>
            <a:ext cx="82618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Amazon EMR</a:t>
            </a:r>
            <a:endParaRPr lang="en-IN" sz="1600" b="1" dirty="0" smtClean="0"/>
          </a:p>
          <a:p>
            <a:r>
              <a:rPr lang="en-IN" dirty="0" smtClean="0"/>
              <a:t>Amazon </a:t>
            </a:r>
            <a:r>
              <a:rPr lang="en-IN" dirty="0"/>
              <a:t>EMR (Elastic </a:t>
            </a:r>
            <a:r>
              <a:rPr lang="en-IN" dirty="0" err="1"/>
              <a:t>MapReduce</a:t>
            </a:r>
            <a:r>
              <a:rPr lang="en-IN" dirty="0"/>
              <a:t>) is a cloud-based big data platform provided by AWS that makes it easy to process and </a:t>
            </a:r>
            <a:r>
              <a:rPr lang="en-IN" dirty="0" err="1"/>
              <a:t>analyze</a:t>
            </a:r>
            <a:r>
              <a:rPr lang="en-IN" dirty="0"/>
              <a:t> large datasets using popular big data frameworks such as Apache Hadoop, Apache Spark, Apache </a:t>
            </a:r>
            <a:r>
              <a:rPr lang="en-IN" dirty="0" err="1"/>
              <a:t>HBase</a:t>
            </a:r>
            <a:r>
              <a:rPr lang="en-IN" dirty="0"/>
              <a:t>, Apache Flink, and </a:t>
            </a:r>
            <a:r>
              <a:rPr lang="en-IN" dirty="0" smtClean="0"/>
              <a:t>Presto</a:t>
            </a:r>
          </a:p>
          <a:p>
            <a:endParaRPr lang="en-GB" sz="1200" dirty="0"/>
          </a:p>
          <a:p>
            <a:r>
              <a:rPr lang="en-IN" sz="1200" b="1" dirty="0"/>
              <a:t>Multiple Framework Support</a:t>
            </a:r>
            <a:r>
              <a:rPr lang="en-IN" sz="1200" dirty="0" smtClean="0"/>
              <a:t>:</a:t>
            </a:r>
          </a:p>
          <a:p>
            <a:r>
              <a:rPr lang="en-IN" sz="1200" b="1" dirty="0" smtClean="0"/>
              <a:t>Apache </a:t>
            </a:r>
            <a:r>
              <a:rPr lang="en-IN" sz="1200" b="1" dirty="0"/>
              <a:t>Hadoop</a:t>
            </a:r>
            <a:r>
              <a:rPr lang="en-IN" sz="1200" dirty="0"/>
              <a:t>: For distributed data processing using the </a:t>
            </a:r>
            <a:r>
              <a:rPr lang="en-IN" sz="1200" dirty="0" err="1"/>
              <a:t>MapReduce</a:t>
            </a:r>
            <a:r>
              <a:rPr lang="en-IN" sz="1200" dirty="0"/>
              <a:t> programming model.</a:t>
            </a:r>
          </a:p>
          <a:p>
            <a:r>
              <a:rPr lang="en-IN" sz="1200" b="1" dirty="0"/>
              <a:t>Apache Spark</a:t>
            </a:r>
            <a:r>
              <a:rPr lang="en-IN" sz="1200" dirty="0"/>
              <a:t>: For fast, in-memory data processing and machine learning.</a:t>
            </a:r>
          </a:p>
          <a:p>
            <a:r>
              <a:rPr lang="en-IN" sz="1200" b="1" dirty="0"/>
              <a:t>Apache </a:t>
            </a:r>
            <a:r>
              <a:rPr lang="en-IN" sz="1200" b="1" dirty="0" err="1"/>
              <a:t>HBase</a:t>
            </a:r>
            <a:r>
              <a:rPr lang="en-IN" sz="1200" dirty="0"/>
              <a:t>: A NoSQL database for real-time, random access to large datasets.</a:t>
            </a:r>
          </a:p>
          <a:p>
            <a:r>
              <a:rPr lang="en-IN" sz="1200" b="1" dirty="0"/>
              <a:t>Apache Flink</a:t>
            </a:r>
            <a:r>
              <a:rPr lang="en-IN" sz="1200" dirty="0"/>
              <a:t>: For </a:t>
            </a:r>
            <a:r>
              <a:rPr lang="en-IN" sz="1200" dirty="0" err="1"/>
              <a:t>stateful</a:t>
            </a:r>
            <a:r>
              <a:rPr lang="en-IN" sz="1200" dirty="0"/>
              <a:t> stream processing.</a:t>
            </a:r>
          </a:p>
          <a:p>
            <a:r>
              <a:rPr lang="en-IN" sz="1200" b="1" dirty="0"/>
              <a:t>Presto</a:t>
            </a:r>
            <a:r>
              <a:rPr lang="en-IN" sz="1200" dirty="0"/>
              <a:t>: A distributed SQL query engine for interactive analytics on large datasets.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5883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2" y="935915"/>
            <a:ext cx="843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7881" y="935915"/>
            <a:ext cx="826187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1. AWS </a:t>
            </a:r>
            <a:r>
              <a:rPr lang="en-IN" sz="1600" b="1" dirty="0"/>
              <a:t>IoT Core</a:t>
            </a:r>
            <a:endParaRPr lang="en-IN" b="1" dirty="0"/>
          </a:p>
          <a:p>
            <a:r>
              <a:rPr lang="en-IN" b="1" dirty="0"/>
              <a:t>Device Connectivity and Management:</a:t>
            </a:r>
            <a:r>
              <a:rPr lang="en-IN" dirty="0"/>
              <a:t> Allows secure device connectivity and messaging between IoT devices and the cloud.</a:t>
            </a:r>
          </a:p>
          <a:p>
            <a:r>
              <a:rPr lang="en-IN" b="1" dirty="0"/>
              <a:t>Device Shadows:</a:t>
            </a:r>
            <a:r>
              <a:rPr lang="en-IN" dirty="0"/>
              <a:t> Provides a persistent, virtual representation of each device, which includes the device's last reported state and desired future state.</a:t>
            </a:r>
          </a:p>
          <a:p>
            <a:r>
              <a:rPr lang="en-IN" b="1" dirty="0"/>
              <a:t>Rules Engine:</a:t>
            </a:r>
            <a:r>
              <a:rPr lang="en-IN" dirty="0"/>
              <a:t> Helps process and route data from IoT devices to other AWS services based on predefined rules.</a:t>
            </a:r>
          </a:p>
          <a:p>
            <a:endParaRPr lang="en-IN" b="1" dirty="0" smtClean="0"/>
          </a:p>
          <a:p>
            <a:r>
              <a:rPr lang="en-IN" b="1" dirty="0" smtClean="0"/>
              <a:t>2</a:t>
            </a:r>
            <a:r>
              <a:rPr lang="en-IN" b="1" dirty="0"/>
              <a:t>. AWS IoT Device Management</a:t>
            </a:r>
          </a:p>
          <a:p>
            <a:r>
              <a:rPr lang="en-IN" b="1" dirty="0" err="1"/>
              <a:t>Onboarding</a:t>
            </a:r>
            <a:r>
              <a:rPr lang="en-IN" b="1" dirty="0"/>
              <a:t> and Organizing Devices:</a:t>
            </a:r>
            <a:r>
              <a:rPr lang="en-IN" dirty="0"/>
              <a:t> Supports device registration, organization, and group management.</a:t>
            </a:r>
          </a:p>
          <a:p>
            <a:r>
              <a:rPr lang="en-IN" b="1" dirty="0"/>
              <a:t>Over-the-Air Updates (OTA):</a:t>
            </a:r>
            <a:r>
              <a:rPr lang="en-IN" dirty="0"/>
              <a:t> Allows for remote software updates to IoT devices, ensuring they run the latest firmware and applications.</a:t>
            </a:r>
          </a:p>
          <a:p>
            <a:r>
              <a:rPr lang="en-IN" b="1" dirty="0"/>
              <a:t>Fleet Indexing and Search:</a:t>
            </a:r>
            <a:r>
              <a:rPr lang="en-IN" dirty="0"/>
              <a:t> Facilitates searching for devices based on device attributes, status, or any other metadata.</a:t>
            </a:r>
          </a:p>
        </p:txBody>
      </p:sp>
    </p:spTree>
    <p:extLst>
      <p:ext uri="{BB962C8B-B14F-4D97-AF65-F5344CB8AC3E}">
        <p14:creationId xmlns:p14="http://schemas.microsoft.com/office/powerpoint/2010/main" val="229114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611" y="892884"/>
            <a:ext cx="5766099" cy="397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smtClean="0"/>
              <a:t>Outline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Amazon EC2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Amazon </a:t>
            </a:r>
            <a:r>
              <a:rPr lang="en-GB" dirty="0" err="1" smtClean="0"/>
              <a:t>Autoscaling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Amazon s3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Amazon 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Amazon Dynamo DB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Amazon Kinesis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Amazon SQS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Amazon EMR</a:t>
            </a: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AWS </a:t>
            </a:r>
            <a:r>
              <a:rPr lang="en-IN" dirty="0"/>
              <a:t>Cloud Features for </a:t>
            </a:r>
            <a:r>
              <a:rPr lang="en-IN" dirty="0" smtClean="0"/>
              <a:t>IoT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Usage of AWS for IoT </a:t>
            </a:r>
            <a:r>
              <a:rPr lang="en-IN" dirty="0" smtClean="0"/>
              <a:t>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Deployment for IoT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iro.medium.com/v2/resize:fit:700/1*FEs7don22grmGphCvmaj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19" y="746991"/>
            <a:ext cx="6804623" cy="44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6386" y="290456"/>
            <a:ext cx="187183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 smtClean="0"/>
              <a:t>AWS Services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5291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6386" y="290456"/>
            <a:ext cx="187183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 smtClean="0"/>
              <a:t>AWS Services</a:t>
            </a:r>
            <a:endParaRPr lang="en-IN" sz="1600" b="1" dirty="0"/>
          </a:p>
        </p:txBody>
      </p:sp>
      <p:pic>
        <p:nvPicPr>
          <p:cNvPr id="3074" name="Picture 2" descr="https://miro.medium.com/v2/resize:fit:624/1*BAsXOt5-QpdWNiKm-lAD-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0" y="746991"/>
            <a:ext cx="6449622" cy="42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612" y="796066"/>
            <a:ext cx="797141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Amazon EC2</a:t>
            </a:r>
          </a:p>
          <a:p>
            <a:r>
              <a:rPr lang="en-IN" dirty="0"/>
              <a:t>Amazon EC2 (Elastic Compute Cloud) is one of the core services provided by Amazon Web Services (AWS), offering resizable compute capacity in the cloud</a:t>
            </a:r>
            <a:r>
              <a:rPr lang="en-IN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Key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Scalability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Variety of Instances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Elastic Load Balancing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Auto scaling</a:t>
            </a:r>
          </a:p>
          <a:p>
            <a:endParaRPr lang="en-GB" dirty="0"/>
          </a:p>
          <a:p>
            <a:r>
              <a:rPr lang="en-IN" b="1" dirty="0"/>
              <a:t>Common Use Cases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Web </a:t>
            </a:r>
            <a:r>
              <a:rPr lang="en-IN" dirty="0" smtClean="0"/>
              <a:t>Hosting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Big Data Processing: </a:t>
            </a:r>
            <a:r>
              <a:rPr lang="en-IN" dirty="0" smtClean="0"/>
              <a:t>High-Performance </a:t>
            </a:r>
            <a:r>
              <a:rPr lang="en-IN" dirty="0"/>
              <a:t>Computing </a:t>
            </a:r>
            <a:r>
              <a:rPr lang="en-IN" dirty="0" smtClean="0"/>
              <a:t>(HPC)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Application Development and Testing</a:t>
            </a:r>
            <a:r>
              <a:rPr lang="en-IN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Backup </a:t>
            </a:r>
            <a:r>
              <a:rPr lang="en-IN" dirty="0"/>
              <a:t>and Disaster </a:t>
            </a:r>
            <a:r>
              <a:rPr lang="en-IN" dirty="0" smtClean="0"/>
              <a:t>Recovery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579" y="1011219"/>
            <a:ext cx="844475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Auto Scaling</a:t>
            </a:r>
            <a:endParaRPr lang="en-IN" sz="1600" b="1" dirty="0" smtClean="0"/>
          </a:p>
          <a:p>
            <a:r>
              <a:rPr lang="en-IN" dirty="0" smtClean="0"/>
              <a:t>Amazon </a:t>
            </a:r>
            <a:r>
              <a:rPr lang="en-IN" dirty="0"/>
              <a:t>Auto Scaling is a feature within Amazon Web Services (AWS) that automatically adjusts the number of compute resources (like Amazon EC2 instances) in response to changing demand. </a:t>
            </a:r>
            <a:endParaRPr lang="en-IN" dirty="0" smtClean="0"/>
          </a:p>
          <a:p>
            <a:endParaRPr lang="en-GB" dirty="0"/>
          </a:p>
          <a:p>
            <a:r>
              <a:rPr lang="en-IN" b="1" dirty="0"/>
              <a:t>Key Features of Amazon Auto Scaling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Dynamic </a:t>
            </a:r>
            <a:r>
              <a:rPr lang="en-IN" dirty="0" smtClean="0"/>
              <a:t>Scaling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Predictive </a:t>
            </a:r>
            <a:r>
              <a:rPr lang="en-IN" dirty="0" smtClean="0"/>
              <a:t>Scaling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Scaling </a:t>
            </a:r>
            <a:r>
              <a:rPr lang="en-IN" dirty="0" smtClean="0"/>
              <a:t>Policies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Multi-Service Support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Health Checks and </a:t>
            </a:r>
            <a:r>
              <a:rPr lang="en-IN" dirty="0" smtClean="0"/>
              <a:t>Replacement</a:t>
            </a:r>
          </a:p>
          <a:p>
            <a:endParaRPr lang="en-GB" dirty="0"/>
          </a:p>
          <a:p>
            <a:r>
              <a:rPr lang="en-IN" b="1" dirty="0"/>
              <a:t>How Amazon Auto Scaling </a:t>
            </a:r>
            <a:r>
              <a:rPr lang="en-IN" b="1" dirty="0" smtClean="0"/>
              <a:t>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Auto Scaling </a:t>
            </a:r>
            <a:r>
              <a:rPr lang="en-IN" dirty="0" smtClean="0"/>
              <a:t>Groups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Scaling </a:t>
            </a:r>
            <a:r>
              <a:rPr lang="en-IN" dirty="0" smtClean="0"/>
              <a:t>Policies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Launch Configurations/Launch </a:t>
            </a:r>
            <a:r>
              <a:rPr lang="en-IN" dirty="0" smtClean="0"/>
              <a:t>Templates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Monitoring and </a:t>
            </a:r>
            <a:r>
              <a:rPr lang="en-IN" dirty="0" smtClean="0"/>
              <a:t>Metrics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125" y="882125"/>
            <a:ext cx="834793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Amazon s3</a:t>
            </a:r>
          </a:p>
          <a:p>
            <a:r>
              <a:rPr lang="en-IN" dirty="0" smtClean="0"/>
              <a:t>Amazon </a:t>
            </a:r>
            <a:r>
              <a:rPr lang="en-IN" dirty="0"/>
              <a:t>S3 (Simple Storage Service) is a scalable object storage service provided by Amazon Web Services (AWS</a:t>
            </a:r>
            <a:r>
              <a:rPr lang="en-IN" dirty="0" smtClean="0"/>
              <a:t>).</a:t>
            </a:r>
          </a:p>
          <a:p>
            <a:endParaRPr lang="en-GB" dirty="0" smtClean="0"/>
          </a:p>
          <a:p>
            <a:r>
              <a:rPr lang="en-IN" b="1" dirty="0"/>
              <a:t>How Amazon S3 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Buckets and </a:t>
            </a:r>
            <a:r>
              <a:rPr lang="en-IN" dirty="0" smtClean="0"/>
              <a:t>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Storage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Access Control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Data Transfer and </a:t>
            </a:r>
            <a:r>
              <a:rPr lang="en-IN" dirty="0" smtClean="0"/>
              <a:t>Retrieval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IN" b="1" dirty="0" smtClean="0"/>
              <a:t>S3 </a:t>
            </a:r>
            <a:r>
              <a:rPr lang="en-IN" b="1" dirty="0"/>
              <a:t>Bucket Addressing (URL Structure</a:t>
            </a:r>
            <a:r>
              <a:rPr lang="en-IN" b="1" dirty="0" smtClean="0"/>
              <a:t>)</a:t>
            </a:r>
          </a:p>
          <a:p>
            <a:r>
              <a:rPr lang="en-IN" b="1" dirty="0"/>
              <a:t>Virtual Hosted-Style URLs</a:t>
            </a:r>
            <a:r>
              <a:rPr lang="en-IN" dirty="0"/>
              <a:t>: https://</a:t>
            </a:r>
            <a:r>
              <a:rPr lang="en-IN" dirty="0" smtClean="0"/>
              <a:t>my-bucket.s3.us-west-2.amazonaws.com/image.png</a:t>
            </a:r>
          </a:p>
          <a:p>
            <a:r>
              <a:rPr lang="en-IN" b="1" dirty="0"/>
              <a:t>Path-Style URLs</a:t>
            </a:r>
            <a:r>
              <a:rPr lang="en-IN" dirty="0"/>
              <a:t>: </a:t>
            </a:r>
            <a:r>
              <a:rPr lang="en-IN" dirty="0" smtClean="0"/>
              <a:t>https</a:t>
            </a:r>
            <a:r>
              <a:rPr lang="en-IN" dirty="0"/>
              <a:t>://</a:t>
            </a:r>
            <a:r>
              <a:rPr lang="en-IN" dirty="0" smtClean="0"/>
              <a:t>s3.us-west-2.amazonaws.com/my-bucket/image.png</a:t>
            </a:r>
          </a:p>
          <a:p>
            <a:endParaRPr lang="en-GB" dirty="0"/>
          </a:p>
          <a:p>
            <a:r>
              <a:rPr lang="en-IN" b="1" dirty="0"/>
              <a:t>Accessing via AWS Console</a:t>
            </a:r>
          </a:p>
          <a:p>
            <a:r>
              <a:rPr lang="en-IN" b="1" dirty="0"/>
              <a:t>S3 Management Console</a:t>
            </a:r>
            <a:r>
              <a:rPr lang="en-IN" dirty="0"/>
              <a:t>: You can navigate to the S3 Management Console in the AWS Management Console, select the bucket, and view or manage its contents.</a:t>
            </a:r>
          </a:p>
          <a:p>
            <a:r>
              <a:rPr lang="en-IN" b="1" dirty="0"/>
              <a:t>Direct Object Access</a:t>
            </a:r>
            <a:r>
              <a:rPr lang="en-IN" dirty="0"/>
              <a:t>: You can copy the object URL directly from the S3 console by selecting the object and clicking on "Copy URL".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2" y="935915"/>
            <a:ext cx="84339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Amazon RDS</a:t>
            </a:r>
            <a:endParaRPr lang="en-IN" sz="1600" b="1" dirty="0" smtClean="0"/>
          </a:p>
          <a:p>
            <a:r>
              <a:rPr lang="en-IN" dirty="0" smtClean="0"/>
              <a:t>Amazon </a:t>
            </a:r>
            <a:r>
              <a:rPr lang="en-IN" dirty="0"/>
              <a:t>RDS (Relational Database Service) is a managed relational database service provided by AWS that makes it easy to set up, operate, and scale a relational database in the cloud. </a:t>
            </a:r>
            <a:endParaRPr lang="en-IN" dirty="0" smtClean="0"/>
          </a:p>
          <a:p>
            <a:endParaRPr lang="en-GB" dirty="0"/>
          </a:p>
          <a:p>
            <a:r>
              <a:rPr lang="en-IN" b="1" dirty="0"/>
              <a:t>Multiple Database </a:t>
            </a:r>
            <a:endParaRPr lang="en-IN" b="1" dirty="0" smtClean="0"/>
          </a:p>
          <a:p>
            <a:r>
              <a:rPr lang="en-IN" b="1" dirty="0" smtClean="0"/>
              <a:t>Amazon </a:t>
            </a:r>
            <a:r>
              <a:rPr lang="en-IN" b="1" dirty="0"/>
              <a:t>Aurora</a:t>
            </a:r>
            <a:r>
              <a:rPr lang="en-IN" dirty="0"/>
              <a:t>: A MySQL- and PostgreSQL-compatible relational database built for the cloud.</a:t>
            </a:r>
          </a:p>
          <a:p>
            <a:r>
              <a:rPr lang="en-IN" b="1" dirty="0"/>
              <a:t>MySQL</a:t>
            </a:r>
            <a:r>
              <a:rPr lang="en-IN" dirty="0"/>
              <a:t>: The popular open-source relational database.</a:t>
            </a:r>
          </a:p>
          <a:p>
            <a:r>
              <a:rPr lang="en-IN" b="1" dirty="0"/>
              <a:t>PostgreSQL</a:t>
            </a:r>
            <a:r>
              <a:rPr lang="en-IN" dirty="0"/>
              <a:t>: An advanced open-source relational database with support for complex queries and data types.</a:t>
            </a:r>
          </a:p>
          <a:p>
            <a:r>
              <a:rPr lang="en-IN" b="1" dirty="0" err="1"/>
              <a:t>MariaDB</a:t>
            </a:r>
            <a:r>
              <a:rPr lang="en-IN" dirty="0"/>
              <a:t>: A fork of MySQL that is community-developed.</a:t>
            </a:r>
          </a:p>
          <a:p>
            <a:r>
              <a:rPr lang="en-IN" b="1" dirty="0"/>
              <a:t>Oracle</a:t>
            </a:r>
            <a:r>
              <a:rPr lang="en-IN" dirty="0"/>
              <a:t>: A widely-used enterprise database with robust features.</a:t>
            </a:r>
          </a:p>
          <a:p>
            <a:r>
              <a:rPr lang="en-IN" b="1" dirty="0"/>
              <a:t>Microsoft SQL Server</a:t>
            </a:r>
            <a:r>
              <a:rPr lang="en-IN" dirty="0"/>
              <a:t>: A relational database from Microsoft, widely used in enterprise environments.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882" y="935915"/>
            <a:ext cx="84339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Amazon </a:t>
            </a:r>
            <a:r>
              <a:rPr lang="en-IN" sz="1600" b="1" dirty="0" err="1"/>
              <a:t>DynamoDB</a:t>
            </a:r>
            <a:endParaRPr lang="en-IN" sz="1600" b="1" dirty="0" smtClean="0"/>
          </a:p>
          <a:p>
            <a:r>
              <a:rPr lang="en-IN" dirty="0" smtClean="0"/>
              <a:t>Amazon </a:t>
            </a:r>
            <a:r>
              <a:rPr lang="en-IN" dirty="0" err="1"/>
              <a:t>DynamoDB</a:t>
            </a:r>
            <a:r>
              <a:rPr lang="en-IN" dirty="0"/>
              <a:t> is a fully managed NoSQL database service provided by AWS, designed for fast and predictable performance with seamless scalability</a:t>
            </a:r>
            <a:r>
              <a:rPr lang="en-IN" dirty="0" smtClean="0"/>
              <a:t>.</a:t>
            </a:r>
          </a:p>
          <a:p>
            <a:endParaRPr lang="en-GB" dirty="0" smtClean="0"/>
          </a:p>
          <a:p>
            <a:r>
              <a:rPr lang="en-IN" b="1" dirty="0" smtClean="0"/>
              <a:t>Flexible </a:t>
            </a:r>
            <a:r>
              <a:rPr lang="en-IN" b="1" dirty="0"/>
              <a:t>Data Models</a:t>
            </a:r>
            <a:r>
              <a:rPr lang="en-IN" dirty="0" smtClean="0"/>
              <a:t>:</a:t>
            </a:r>
          </a:p>
          <a:p>
            <a:r>
              <a:rPr lang="en-IN" b="1" dirty="0" smtClean="0"/>
              <a:t>Key-Value </a:t>
            </a:r>
            <a:r>
              <a:rPr lang="en-IN" b="1" dirty="0"/>
              <a:t>Model</a:t>
            </a:r>
            <a:r>
              <a:rPr lang="en-IN" dirty="0"/>
              <a:t>: Stores data as key-value pairs where each item is uniquely identified by a primary key.</a:t>
            </a:r>
          </a:p>
          <a:p>
            <a:r>
              <a:rPr lang="en-IN" b="1" dirty="0"/>
              <a:t>Document Model</a:t>
            </a:r>
            <a:r>
              <a:rPr lang="en-IN" dirty="0"/>
              <a:t>: Supports complex data structures with nested attributes, allowing you to store JSON-like documents.</a:t>
            </a:r>
          </a:p>
          <a:p>
            <a:endParaRPr lang="en-GB" dirty="0" smtClean="0"/>
          </a:p>
          <a:p>
            <a:r>
              <a:rPr lang="en-IN" b="1" dirty="0"/>
              <a:t>Common Use Cases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/>
              <a:t>Web and Mobile </a:t>
            </a:r>
            <a:r>
              <a:rPr lang="en-IN" dirty="0" err="1" smtClean="0"/>
              <a:t>Backends</a:t>
            </a:r>
            <a:r>
              <a:rPr lang="en-IN" dirty="0" smtClean="0"/>
              <a:t>.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 smtClean="0"/>
              <a:t>Gaming</a:t>
            </a:r>
            <a:endParaRPr lang="en-IN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/>
              <a:t>IoT </a:t>
            </a:r>
            <a:r>
              <a:rPr lang="en-IN" dirty="0" smtClean="0"/>
              <a:t>Applications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 smtClean="0"/>
              <a:t>Real-Time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394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1016</Words>
  <Application>Microsoft Office PowerPoint</Application>
  <PresentationFormat>On-screen Show (16:9)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RAJESH</cp:lastModifiedBy>
  <cp:revision>6</cp:revision>
  <dcterms:modified xsi:type="dcterms:W3CDTF">2024-08-23T13:18:01Z</dcterms:modified>
</cp:coreProperties>
</file>