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323">
          <p15:clr>
            <a:srgbClr val="000000"/>
          </p15:clr>
        </p15:guide>
        <p15:guide id="3" orient="horz" pos="3888">
          <p15:clr>
            <a:srgbClr val="000000"/>
          </p15:clr>
        </p15:guide>
        <p15:guide id="4" orient="horz" pos="659">
          <p15:clr>
            <a:srgbClr val="000000"/>
          </p15:clr>
        </p15:guide>
        <p15:guide id="5" orient="horz" pos="1344">
          <p15:clr>
            <a:srgbClr val="000000"/>
          </p15:clr>
        </p15:guide>
        <p15:guide id="6" pos="5568">
          <p15:clr>
            <a:srgbClr val="000000"/>
          </p15:clr>
        </p15:guide>
        <p15:guide id="7" pos="192">
          <p15:clr>
            <a:srgbClr val="000000"/>
          </p15:clr>
        </p15:guide>
        <p15:guide id="8" pos="4512">
          <p15:clr>
            <a:srgbClr val="000000"/>
          </p15:clr>
        </p15:guide>
        <p15:guide id="9">
          <p15:clr>
            <a:srgbClr val="000000"/>
          </p15:clr>
        </p15:guide>
        <p15:guide id="10" pos="2936">
          <p15:clr>
            <a:srgbClr val="000000"/>
          </p15:clr>
        </p15:guide>
        <p15:guide id="11" pos="2825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8" roundtripDataSignature="AMtx7mjMFuS5eRVN+2yxCKG6VBtWCS+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23" orient="horz"/>
        <p:guide pos="3888" orient="horz"/>
        <p:guide pos="659" orient="horz"/>
        <p:guide pos="1344" orient="horz"/>
        <p:guide pos="5568"/>
        <p:guide pos="192"/>
        <p:guide pos="4512"/>
        <p:guide/>
        <p:guide pos="2936"/>
        <p:guide pos="282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role education is just Good job?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1281952" y="3900488"/>
            <a:ext cx="588084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type="ctrTitle"/>
          </p:nvPr>
        </p:nvSpPr>
        <p:spPr>
          <a:xfrm>
            <a:off x="1281952" y="2286000"/>
            <a:ext cx="588084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0" y="609600"/>
            <a:ext cx="450532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2" type="body"/>
          </p:nvPr>
        </p:nvSpPr>
        <p:spPr>
          <a:xfrm>
            <a:off x="4657724" y="609600"/>
            <a:ext cx="44862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008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/>
        </p:nvSpPr>
        <p:spPr>
          <a:xfrm>
            <a:off x="0" y="0"/>
            <a:ext cx="9144000" cy="500062"/>
          </a:xfrm>
          <a:prstGeom prst="rect">
            <a:avLst/>
          </a:prstGeom>
          <a:solidFill>
            <a:srgbClr val="4B00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/>
        </p:nvSpPr>
        <p:spPr>
          <a:xfrm flipH="1" rot="10800000">
            <a:off x="0" y="6572250"/>
            <a:ext cx="9144000" cy="304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 txBox="1"/>
          <p:nvPr/>
        </p:nvSpPr>
        <p:spPr>
          <a:xfrm>
            <a:off x="8715375" y="6572250"/>
            <a:ext cx="428625" cy="293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lide55.x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685800" y="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3</a:t>
            </a:r>
            <a:b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the Need, Basic Guidelines, Content &amp; Process for Value Education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Values Decided by the Other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Eg. In a professional college, many first-year students start to use foul language within a very short time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made to assume that this sort of language is one of the indicators of their freedom, of their own progress to manhood… and they adopt it as a new value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with sleeping late and getting up late… and so many things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they decide it for themselves?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it just happen “unconsciously”, without being aware of it?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worth for them? Is it fulfilling for them?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fulfilling for others (like their family members)?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if we are unable to decide on our own right, we are programmed by the other; our values are decided by someone else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Deciding Human Values on Our Own Right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we decide on the basis of whatever we like, whatever we believe?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decide in this manner, human values will be different for different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is there some definite, existential basis, something we can understand, something we can be assured about, something that ensures mutual fulfilment in living?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is the case, then there is a possibility that human values are universal, they are the same for all of 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t/>
            </a:r>
            <a:endParaRPr b="0" i="0" sz="4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education is about exploring into this possibility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Components of Human Education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	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to do, Values	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 Education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		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do, Skills	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Skill Development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			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 guided by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both, values and skills, required?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Both are required; Values and skills are complementary to each 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both are required, then what is the priority?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Values (what to do) first, then skills (how to do), but both are required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state in present-day education?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Education has become skill-biased. There is a need to make appropriate changes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Guidelines for Value Education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content needs to be universal – applicable to all human beings and be true at all times, all places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It should not depend on sect, creed, nationality, race, gender,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must be amenable to logical reasoning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It should not be based on blind beliefs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student should be able to verify the values on one’s own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Should not be asked to believe just because it is stated in the course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to Harmony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Values have to enable us to live in peace and harmony within our own self as well as with others (human being and rest of nature)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of Value Education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Holistic, All Encompassing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all dimensions of being, as an Individual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Behaviour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Understanding/Realization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Eg. In Thought – we want to have clarity (a state of resolution, solution)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confusion (a state of problem)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all levels of living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(human being)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Society</a:t>
            </a:r>
            <a:endParaRPr/>
          </a:p>
          <a:p>
            <a:pPr indent="-457200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Nature/Existence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Eg. As a Family, Society – we want Fearlessness / Trust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NOT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fear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(due to mistrust / opposition)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 of Value Education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200"/>
              <a:buNone/>
            </a:pPr>
            <a:r>
              <a:rPr b="1" i="0" lang="en-US" sz="2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Universal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6A6A6"/>
              </a:buClr>
              <a:buSzPts val="2200"/>
              <a:buNone/>
            </a:pPr>
            <a:r>
              <a:rPr b="0" i="0" lang="en-US" sz="2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	The content needs to be universal – applicable to all human beings and be true at all times, all places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6A6A6"/>
              </a:buClr>
              <a:buSzPts val="2200"/>
              <a:buNone/>
            </a:pPr>
            <a:r>
              <a:rPr b="0" i="0" lang="en-US" sz="2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	It should not depend on sect, creed, nationality, race, gender,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must be amenable to logical reasoning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It should not be based on blind beliefs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student should be able to verify the values on one’s own right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Should not be asked to believe just because it is stated in the course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6A6A6"/>
              </a:buClr>
              <a:buSzPts val="2200"/>
              <a:buNone/>
            </a:pPr>
            <a:r>
              <a:rPr b="1" i="0" lang="en-US" sz="2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Leading to Harmony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A6A6A6"/>
              </a:buClr>
              <a:buSzPts val="2200"/>
              <a:buNone/>
            </a:pPr>
            <a:r>
              <a:rPr b="0" i="0" lang="en-US" sz="2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	Values have to enable us to live in peace and harmony within our own self as well as with others (human being and rest of nature)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49212" y="2389187"/>
            <a:ext cx="8991600" cy="2590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 of Value Education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is said is a </a:t>
            </a:r>
            <a:r>
              <a:rPr b="1" i="0"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assume it to be true or false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on Your Own Right – on the basis of our </a:t>
            </a:r>
            <a:r>
              <a:rPr b="1" i="0"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Acceptance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process of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Dialogue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dialogue between me and you, to start with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soon becomes a dialogue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your own 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between what you are and 	what you really want to be 						(your natural acceptance)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workshop is to initiate this internal dialogue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i="0" sz="1200" u="sng">
              <a:solidFill>
                <a:srgbClr val="1E00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E00AA"/>
              </a:buClr>
              <a:buSzPts val="2800"/>
              <a:buNone/>
            </a:pPr>
            <a:r>
              <a:rPr b="1" i="0" lang="en-US" sz="2800" u="sng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izLrko </a:t>
            </a:r>
            <a:r>
              <a:rPr b="1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gS ¼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ekuas ugha</a:t>
            </a:r>
            <a:r>
              <a:rPr b="1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½</a:t>
            </a:r>
            <a:endParaRPr b="1" i="0" sz="2800" u="none">
              <a:solidFill>
                <a:srgbClr val="1E00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E00AA"/>
              </a:buClr>
              <a:buSzPts val="2800"/>
              <a:buNone/>
            </a:pPr>
            <a:r>
              <a:rPr b="1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tk¡pas </a:t>
            </a: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&amp; Lo;a ds vf/kdkj ijA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E00AA"/>
              </a:buClr>
              <a:buSzPts val="2800"/>
              <a:buNone/>
            </a:pP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viuh </a:t>
            </a:r>
            <a:r>
              <a:rPr b="1" i="0" lang="en-US" sz="2800" u="sng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lgt LohÑfr </a:t>
            </a: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ds vk/kkj ijA</a:t>
            </a:r>
            <a:endParaRPr b="0" i="0" sz="2800" u="none">
              <a:solidFill>
                <a:srgbClr val="1E00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E00AA"/>
              </a:buClr>
              <a:buSzPts val="2800"/>
              <a:buNone/>
            </a:pP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;g </a:t>
            </a:r>
            <a:r>
              <a:rPr b="1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laokn </a:t>
            </a: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dh izfØ;k gSA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E00AA"/>
              </a:buClr>
              <a:buSzPts val="2800"/>
              <a:buNone/>
            </a:pP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;g laokn vkids vkSj esjs chp 'kq: gksrk gS] fQj </a:t>
            </a:r>
            <a:r>
              <a:rPr b="1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vki eas</a:t>
            </a: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 pyus yxrk gSA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7924800" y="6553200"/>
            <a:ext cx="711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>
            <a:off x="304800" y="0"/>
            <a:ext cx="8610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the Current State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interest in learning, unsure of what they wish to do in life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even in premier institutions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tremendous pressure (parents, peers, TV...)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 problems – self-centredness, acute competitiveness and insensitivity towards others, indiscipline and violence, addiction to alcohol, drugs etc., depression, suicide...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Graduates tend to join into a blind race for wealth and position.  Their skills are often used only to accumulate wealth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aspects of life including relationships in family and work place, understanding of society and public good, remain neglected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and misuse of skills…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of Your Questions May Be…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0" y="6096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value education the same as moral education?	Knowing, assuming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need for values in today's world?		The need is urgent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values be taught in the classroom?		We have to facilitate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the student to 								discover values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within themselves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this teaching effective?				In the experiments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so far, the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have been quite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encouraging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our teachers teach it?				Preparation required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our students be interested in it?			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explore into these and such other questions…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" type="body"/>
          </p:nvPr>
        </p:nvSpPr>
        <p:spPr>
          <a:xfrm>
            <a:off x="0" y="609600"/>
            <a:ext cx="450532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Values, Human Values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– Values and skills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Complementarity of the Two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Primacy of Value Education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of Value Education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39" name="Google Shape;39;p2"/>
          <p:cNvSpPr txBox="1"/>
          <p:nvPr>
            <p:ph idx="2" type="body"/>
          </p:nvPr>
        </p:nvSpPr>
        <p:spPr>
          <a:xfrm>
            <a:off x="4657725" y="609600"/>
            <a:ext cx="44862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मूल्य, मानवीय मूल्य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शिक्षा – मूल्य और हुनर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दोनों एक-दुसरे के पूरक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मूल्य शिक्षा की प्राथमिकता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मूल्य शिक्षा की आवश्यकता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दिशा निर्देश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विषय-वास्तु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प्रक्रिया</a:t>
            </a:r>
            <a:endParaRPr/>
          </a:p>
        </p:txBody>
      </p:sp>
      <p:sp>
        <p:nvSpPr>
          <p:cNvPr id="40" name="Google Shape;40;p2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of this Session		इस सत्र कि विषय-वास्तु</a:t>
            </a:r>
            <a:endParaRPr/>
          </a:p>
        </p:txBody>
      </p:sp>
      <p:cxnSp>
        <p:nvCxnSpPr>
          <p:cNvPr id="41" name="Google Shape;41;p2"/>
          <p:cNvCxnSpPr/>
          <p:nvPr/>
        </p:nvCxnSpPr>
        <p:spPr>
          <a:xfrm rot="5400000">
            <a:off x="1524000" y="3562350"/>
            <a:ext cx="6096000" cy="0"/>
          </a:xfrm>
          <a:prstGeom prst="straightConnector1">
            <a:avLst/>
          </a:prstGeom>
          <a:noFill/>
          <a:ln cap="flat" cmpd="sng" w="9525">
            <a:solidFill>
              <a:srgbClr val="8AC6E4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0" y="596900"/>
            <a:ext cx="450532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Proposal, Self Verification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Understanding, Knowing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Self-motivated, Unconditional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Self-discipline (</a:t>
            </a:r>
            <a:r>
              <a:rPr b="0" i="0" lang="en-US" sz="2800" u="none" cap="none" strike="noStrik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Lo&amp;vuq”kklu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Self-organised (</a:t>
            </a:r>
            <a:r>
              <a:rPr b="0" i="0" lang="en-US" sz="2800" u="none" cap="none" strike="noStrik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Lora=rk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88900" lvl="0" marL="228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657725" y="609600"/>
            <a:ext cx="448627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Do’s &amp; Don'ts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Preconditioning, Assuming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Externally Motivated, Conditional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/ Incentive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Enslaved (</a:t>
            </a:r>
            <a:r>
              <a:rPr b="0" i="0" lang="en-US" sz="28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ijra=rk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 Education			Moral Education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 rot="5400000">
            <a:off x="1600200" y="3562350"/>
            <a:ext cx="6096000" cy="0"/>
          </a:xfrm>
          <a:prstGeom prst="straightConnector1">
            <a:avLst/>
          </a:prstGeom>
          <a:noFill/>
          <a:ln cap="flat" cmpd="sng" w="9525">
            <a:solidFill>
              <a:srgbClr val="8AC6E4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 rot="5400000">
            <a:off x="1296987" y="12192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0" name="Google Shape;180;p20"/>
          <p:cNvCxnSpPr/>
          <p:nvPr/>
        </p:nvCxnSpPr>
        <p:spPr>
          <a:xfrm rot="5400000">
            <a:off x="1296987" y="20574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1" name="Google Shape;181;p20"/>
          <p:cNvCxnSpPr/>
          <p:nvPr/>
        </p:nvCxnSpPr>
        <p:spPr>
          <a:xfrm rot="5400000">
            <a:off x="5411787" y="1217612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2" name="Google Shape;182;p20"/>
          <p:cNvCxnSpPr/>
          <p:nvPr/>
        </p:nvCxnSpPr>
        <p:spPr>
          <a:xfrm rot="5400000">
            <a:off x="5411787" y="2055812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of Your Questions May Be…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need for value education, but can we deliver it in today’s corrupt environment?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one teacher do? We have to follow the system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space in the curriculum. Already we are overburdened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colleges are there only to make money. What are we talking about values in such a corrupt system?  </a:t>
            </a:r>
            <a:endParaRPr/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1524000" y="4572000"/>
            <a:ext cx="2057400" cy="1447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3865562"/>
            <a:ext cx="4446587" cy="268763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 of Education – To Enable Transformation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0" y="609600"/>
            <a:ext cx="45720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role of education 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enable the transformation to human consciousness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facilitate the development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competence to live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 human conduct</a:t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2100000">
            <a:off x="4730750" y="3522662"/>
            <a:ext cx="838200" cy="2073275"/>
          </a:xfrm>
          <a:prstGeom prst="upArrow">
            <a:avLst>
              <a:gd fmla="val 4366" name="adj1"/>
              <a:gd fmla="val 50000" name="adj2"/>
            </a:avLst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 rot="-3300000">
            <a:off x="4040187" y="4552950"/>
            <a:ext cx="34290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Transformation&amp; Progress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laØe.k&amp;fodkl</a:t>
            </a:r>
            <a:endParaRPr/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750" y="457200"/>
            <a:ext cx="4794250" cy="328453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6553200" y="4114800"/>
            <a:ext cx="25908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00AA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One’s education starts in the family, then goes on in school, college...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00AA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1E00AA"/>
                </a:solidFill>
                <a:latin typeface="Arial"/>
                <a:ea typeface="Arial"/>
                <a:cs typeface="Arial"/>
                <a:sym typeface="Arial"/>
              </a:rPr>
              <a:t>It is influenced by media... role models in society...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 rot="2100000">
            <a:off x="4872037" y="3478212"/>
            <a:ext cx="838200" cy="2073275"/>
          </a:xfrm>
          <a:prstGeom prst="upArrow">
            <a:avLst>
              <a:gd fmla="val 4366" name="adj1"/>
              <a:gd fmla="val 50000" name="adj2"/>
            </a:avLst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 rot="-3300000">
            <a:off x="3987006" y="4782343"/>
            <a:ext cx="34290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Transformation&amp; Progress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laØe.k&amp;fodkl</a:t>
            </a:r>
            <a:endParaRPr/>
          </a:p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2438400"/>
            <a:ext cx="3265487" cy="21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125" y="0"/>
            <a:ext cx="3165475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50" y="4800600"/>
            <a:ext cx="4643437" cy="30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4737" y="2438400"/>
            <a:ext cx="4259262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/>
          <p:nvPr/>
        </p:nvSpPr>
        <p:spPr>
          <a:xfrm flipH="1" rot="10800000">
            <a:off x="4572000" y="762000"/>
            <a:ext cx="773112" cy="1676400"/>
          </a:xfrm>
          <a:prstGeom prst="curvedRightArrow">
            <a:avLst>
              <a:gd fmla="val 16835" name="adj1"/>
              <a:gd fmla="val 20463" name="adj2"/>
              <a:gd fmla="val 14809" name="adj3"/>
            </a:avLst>
          </a:prstGeom>
          <a:solidFill>
            <a:srgbClr val="FFC000"/>
          </a:solidFill>
          <a:ln cap="flat" cmpd="sng" w="25400">
            <a:solidFill>
              <a:srgbClr val="6894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 flipH="1">
            <a:off x="8299450" y="914400"/>
            <a:ext cx="774700" cy="1676400"/>
          </a:xfrm>
          <a:prstGeom prst="curvedRightArrow">
            <a:avLst>
              <a:gd fmla="val 16825" name="adj1"/>
              <a:gd fmla="val 20460" name="adj2"/>
              <a:gd fmla="val 14809" name="adj3"/>
            </a:avLst>
          </a:prstGeom>
          <a:solidFill>
            <a:srgbClr val="FFFF00"/>
          </a:solidFill>
          <a:ln cap="flat" cmpd="sng" w="25400">
            <a:solidFill>
              <a:srgbClr val="6894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10800000">
            <a:off x="69850" y="3124200"/>
            <a:ext cx="774700" cy="1676400"/>
          </a:xfrm>
          <a:prstGeom prst="curvedRightArrow">
            <a:avLst>
              <a:gd fmla="val 16825" name="adj1"/>
              <a:gd fmla="val 20460" name="adj2"/>
              <a:gd fmla="val 14809" name="adj3"/>
            </a:avLst>
          </a:prstGeom>
          <a:solidFill>
            <a:schemeClr val="dk1"/>
          </a:solidFill>
          <a:ln cap="flat" cmpd="sng" w="25400">
            <a:solidFill>
              <a:srgbClr val="6894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>
            <a:off x="3446462" y="3276600"/>
            <a:ext cx="773112" cy="1676400"/>
          </a:xfrm>
          <a:prstGeom prst="curvedRightArrow">
            <a:avLst>
              <a:gd fmla="val 16835" name="adj1"/>
              <a:gd fmla="val 20463" name="adj2"/>
              <a:gd fmla="val 14809" name="adj3"/>
            </a:avLst>
          </a:prstGeom>
          <a:solidFill>
            <a:srgbClr val="595959"/>
          </a:solidFill>
          <a:ln cap="flat" cmpd="sng" w="25400">
            <a:solidFill>
              <a:srgbClr val="6894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303749" y="4648200"/>
            <a:ext cx="2783133" cy="2123658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of Education: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transformation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Societal transformation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Living with Human Consciousness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🡪 Humane Family, Humane Society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Living with Animal Consciousness</a:t>
            </a:r>
            <a:b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🡪 Inhuman Family, Inhuman Society</a:t>
            </a:r>
            <a:endParaRPr b="1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ctrTitle"/>
          </p:nvPr>
        </p:nvSpPr>
        <p:spPr>
          <a:xfrm>
            <a:off x="304800" y="0"/>
            <a:ext cx="8610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Values</a:t>
            </a: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Universal Human Values</a:t>
            </a: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valuable = value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context is always the larger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has to do with the participation in the larger order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A piece of chalk is a unit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classroom is the larger order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chalk is that it can be used to write on the blackboard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participation in the larger order is also its role in the larger order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The role of chalk is to help write on the blackboard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Values</a:t>
            </a:r>
            <a:endParaRPr/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/ role of a human being is its participation in the larger order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My role in living with the other human being is to ensure the feeling of respect in the relationship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Interestingly, I feel happy in fulfilling my role; and it is fulfilling for the other as well!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I feel happy when I have a feeling of respect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feels happy when I express respect to him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worth understanding, worth thinking about, worth doing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nature, every unit is participating with every other unit in a mutually fulfilling manner 						          (except human beings without right understanding)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The air, water, soil, plants, trees, animals, birds…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role of human being is to live in harmony in the larger order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ensure mutual fulfilment)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this, human being has to understand harmony at every level of being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53975" y="533400"/>
            <a:ext cx="3679825" cy="3679825"/>
          </a:xfrm>
          <a:prstGeom prst="ellipse">
            <a:avLst/>
          </a:prstGeom>
          <a:solidFill>
            <a:srgbClr val="B7B1A9"/>
          </a:solidFill>
          <a:ln cap="flat" cmpd="dbl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914400" y="762000"/>
            <a:ext cx="2667000" cy="2667000"/>
          </a:xfrm>
          <a:prstGeom prst="ellipse">
            <a:avLst/>
          </a:prstGeom>
          <a:solidFill>
            <a:srgbClr val="F2F2F2"/>
          </a:solidFill>
          <a:ln cap="flat" cmpd="dbl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409700" y="838200"/>
            <a:ext cx="1981200" cy="1981200"/>
          </a:xfrm>
          <a:prstGeom prst="ellipse">
            <a:avLst/>
          </a:prstGeom>
          <a:solidFill>
            <a:schemeClr val="lt1"/>
          </a:solidFill>
          <a:ln cap="flat" cmpd="dbl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2513012" y="1177925"/>
            <a:ext cx="685800" cy="685800"/>
          </a:xfrm>
          <a:prstGeom prst="ellipse">
            <a:avLst/>
          </a:prstGeom>
          <a:solidFill>
            <a:srgbClr val="F2F2F2"/>
          </a:solidFill>
          <a:ln cap="flat" cmpd="dbl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3810000" y="685800"/>
            <a:ext cx="5334000" cy="1446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a role within myself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(eg. ensuring happiness in the self and health in the body)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3784600" y="2286000"/>
            <a:ext cx="5334000" cy="1446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a role in my family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(eg. ensuring feeling of relationship and prosperity)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3768725" y="3887787"/>
            <a:ext cx="5334000" cy="1446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Society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a role in the society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(eg. to participate in social systems for ensuring justice, peace and harmony)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3783012" y="5486400"/>
            <a:ext cx="5334000" cy="110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Nature/Existence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a role in nature/existence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(eg. mutual fulfilment with rest of nature)</a:t>
            </a:r>
            <a:endParaRPr/>
          </a:p>
        </p:txBody>
      </p:sp>
      <p:cxnSp>
        <p:nvCxnSpPr>
          <p:cNvPr id="99" name="Google Shape;99;p8"/>
          <p:cNvCxnSpPr/>
          <p:nvPr/>
        </p:nvCxnSpPr>
        <p:spPr>
          <a:xfrm flipH="1" rot="10800000">
            <a:off x="3098800" y="1409700"/>
            <a:ext cx="711200" cy="3540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Google Shape;100;p8"/>
          <p:cNvCxnSpPr/>
          <p:nvPr/>
        </p:nvCxnSpPr>
        <p:spPr>
          <a:xfrm>
            <a:off x="3100387" y="2528887"/>
            <a:ext cx="684212" cy="4810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Google Shape;101;p8"/>
          <p:cNvCxnSpPr/>
          <p:nvPr/>
        </p:nvCxnSpPr>
        <p:spPr>
          <a:xfrm>
            <a:off x="3190875" y="3038475"/>
            <a:ext cx="577850" cy="15732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" name="Google Shape;102;p8"/>
          <p:cNvCxnSpPr/>
          <p:nvPr/>
        </p:nvCxnSpPr>
        <p:spPr>
          <a:xfrm>
            <a:off x="3195637" y="3675062"/>
            <a:ext cx="587375" cy="23653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8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Values, Role of Human Being in the Larger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0" y="762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Deciding Our Values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0" y="6096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want to be able to decide on your own right?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want somebody else to decide for you?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(this somebody may be a group of people, it may be the society or the education system, etc.)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not able to decide on your own right then:</a:t>
            </a:r>
            <a:endParaRPr/>
          </a:p>
          <a:p>
            <a:pPr indent="-457200" lvl="1" marL="6858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Someone else is programming you 			       (deciding what is valuable and what is not valuable for you)</a:t>
            </a:r>
            <a:endParaRPr/>
          </a:p>
          <a:p>
            <a:pPr indent="-457200" lvl="1" marL="6858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Unconsciously you keep accepting those things as values</a:t>
            </a:r>
            <a:endParaRPr/>
          </a:p>
          <a:p>
            <a:pPr indent="-457200" lvl="1" marL="6858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AutoNum type="arabicPeriod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get busy with how to implement them, how to realize them and materialize them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LW PPT Template">
  <a:themeElements>
    <a:clrScheme name="Corporate Template V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FCAE7"/>
      </a:accent1>
      <a:accent2>
        <a:srgbClr val="A092B4"/>
      </a:accent2>
      <a:accent3>
        <a:srgbClr val="C6C070"/>
      </a:accent3>
      <a:accent4>
        <a:srgbClr val="B7B1A9"/>
      </a:accent4>
      <a:accent5>
        <a:srgbClr val="FCD450"/>
      </a:accent5>
      <a:accent6>
        <a:srgbClr val="B2541A"/>
      </a:accent6>
      <a:hlink>
        <a:srgbClr val="E7925E"/>
      </a:hlink>
      <a:folHlink>
        <a:srgbClr val="2F7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W PPT Template">
  <a:themeElements>
    <a:clrScheme name="Corporate Template V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FCAE7"/>
      </a:accent1>
      <a:accent2>
        <a:srgbClr val="A092B4"/>
      </a:accent2>
      <a:accent3>
        <a:srgbClr val="C6C070"/>
      </a:accent3>
      <a:accent4>
        <a:srgbClr val="B7B1A9"/>
      </a:accent4>
      <a:accent5>
        <a:srgbClr val="FCD450"/>
      </a:accent5>
      <a:accent6>
        <a:srgbClr val="B2541A"/>
      </a:accent6>
      <a:hlink>
        <a:srgbClr val="E7925E"/>
      </a:hlink>
      <a:folHlink>
        <a:srgbClr val="2F7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2009-12-17T14:12:44Z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