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A3EA-94C5-5551-4D90-3B423B87D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956632-BD18-BA71-5E53-9BD1F10BD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2BA93A-9911-BA6B-426F-CDFBA10B8738}"/>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5" name="Footer Placeholder 4">
            <a:extLst>
              <a:ext uri="{FF2B5EF4-FFF2-40B4-BE49-F238E27FC236}">
                <a16:creationId xmlns:a16="http://schemas.microsoft.com/office/drawing/2014/main" id="{A3785DE8-8623-DDEA-C7AD-A0DC31253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E2F734-D6F5-CCDF-5C83-38D2BDA60ACF}"/>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174499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53BA-167E-82EA-17A3-3645B18C62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9D4FB2-D5CD-B5D7-82B9-466FCD1395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9551B-FFE2-DF46-00D0-23CCEFB4517D}"/>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5" name="Footer Placeholder 4">
            <a:extLst>
              <a:ext uri="{FF2B5EF4-FFF2-40B4-BE49-F238E27FC236}">
                <a16:creationId xmlns:a16="http://schemas.microsoft.com/office/drawing/2014/main" id="{50A6DED2-A61A-2DE8-CED1-8E50F82FF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D2BD3-5117-06DA-764B-74BB1C56DBD6}"/>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388164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9004F1-5496-EF08-BDE8-AB5AFEA435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F1D144-5A0A-99F3-BE03-1C42B3A17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7CBF73-8210-A6CD-0FF0-3E91B7242384}"/>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5" name="Footer Placeholder 4">
            <a:extLst>
              <a:ext uri="{FF2B5EF4-FFF2-40B4-BE49-F238E27FC236}">
                <a16:creationId xmlns:a16="http://schemas.microsoft.com/office/drawing/2014/main" id="{3381E77E-7705-9046-0C4F-CD3D16159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484E16-311C-D33E-4CD9-A25BACB61385}"/>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138549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C888-849E-836D-6284-CF85FEFAC6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17AC85-B624-0D05-7C2D-BED1434743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DF7C9-7A07-2B42-C676-A803AB19CB0E}"/>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5" name="Footer Placeholder 4">
            <a:extLst>
              <a:ext uri="{FF2B5EF4-FFF2-40B4-BE49-F238E27FC236}">
                <a16:creationId xmlns:a16="http://schemas.microsoft.com/office/drawing/2014/main" id="{29597EE9-208A-97C9-BCD5-4471D30C5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6E147-707C-EBFA-BD42-0DD29195DFC5}"/>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1773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161E-7660-7339-24DB-99D31276C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3E9533-AE2F-7D69-3408-BE4B0218D9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06F0A-7F8B-A69F-60F1-021F75674FDD}"/>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5" name="Footer Placeholder 4">
            <a:extLst>
              <a:ext uri="{FF2B5EF4-FFF2-40B4-BE49-F238E27FC236}">
                <a16:creationId xmlns:a16="http://schemas.microsoft.com/office/drawing/2014/main" id="{6CD44079-28AD-49C9-0A4C-E359BE392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D4594-0EEA-6F4E-9CFB-8393B8C3DB54}"/>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190138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A6EA-EAE4-922D-9FD7-C8A7A7AFBC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88731-90A8-1797-24D1-738E59AAA3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230066-7DB2-50B3-FA10-C76D32C113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EE2144-8BFF-D737-1958-0C843086361A}"/>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6" name="Footer Placeholder 5">
            <a:extLst>
              <a:ext uri="{FF2B5EF4-FFF2-40B4-BE49-F238E27FC236}">
                <a16:creationId xmlns:a16="http://schemas.microsoft.com/office/drawing/2014/main" id="{8107CDC1-92E8-F2BC-1458-9CFD2D27DC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9A71F4-8537-4C80-059E-BE8B439C04C0}"/>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244093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14F5-BCB5-5266-F776-BCC8C44376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D45D9-281D-C522-1B79-9EEC89F3A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636923-B2E6-F793-2DDE-8FB9F1C40B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C23447-87CB-1C05-9E4A-844D97F5F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132EF-0BB6-C7E9-939A-9A85CC339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625973-B39A-B0E3-D1D9-7FC3B7DD70A9}"/>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8" name="Footer Placeholder 7">
            <a:extLst>
              <a:ext uri="{FF2B5EF4-FFF2-40B4-BE49-F238E27FC236}">
                <a16:creationId xmlns:a16="http://schemas.microsoft.com/office/drawing/2014/main" id="{EEF46565-9C39-B89F-E703-564452E8E4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9A5D12-1466-90FC-F0D1-EF877180A461}"/>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30048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7E97-16DC-0F3E-0761-4620AAE501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E42635-B3BB-11C4-4CF3-F1728D324755}"/>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4" name="Footer Placeholder 3">
            <a:extLst>
              <a:ext uri="{FF2B5EF4-FFF2-40B4-BE49-F238E27FC236}">
                <a16:creationId xmlns:a16="http://schemas.microsoft.com/office/drawing/2014/main" id="{59FA2C76-C930-998E-A6C3-F1ED5E3F59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78B9FC-A6A7-1ACC-C9A1-FA340F38CE9C}"/>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280422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42E83-53B7-DAF5-D069-E9598CC91E9C}"/>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3" name="Footer Placeholder 2">
            <a:extLst>
              <a:ext uri="{FF2B5EF4-FFF2-40B4-BE49-F238E27FC236}">
                <a16:creationId xmlns:a16="http://schemas.microsoft.com/office/drawing/2014/main" id="{8123575B-E7E9-1189-FF97-9ED320EA99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6DAFA9-6C0C-B7B9-0D37-EC024E0C20FD}"/>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30546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4378-7306-93D5-F0BF-CE808A0AB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8CE66F-D84F-C18A-8648-C4C9BE636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BD77A7-3CD8-29C5-B662-B085BEA7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52279-3CE4-FBB5-F672-3E5FFCF5D685}"/>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6" name="Footer Placeholder 5">
            <a:extLst>
              <a:ext uri="{FF2B5EF4-FFF2-40B4-BE49-F238E27FC236}">
                <a16:creationId xmlns:a16="http://schemas.microsoft.com/office/drawing/2014/main" id="{0977EB5F-CAE8-94F9-65D8-27F343B15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0790A-54FB-9763-361B-DBCAC9C9F2FB}"/>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78465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C124-9F77-0D93-AEFA-B8DAD8A70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BA3E12-5504-BB9F-1206-C3307A453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76CC83-72F9-1AC8-A3DC-4E27BF5FA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96AF0-5B0F-5159-BE68-C3737A3D5A67}"/>
              </a:ext>
            </a:extLst>
          </p:cNvPr>
          <p:cNvSpPr>
            <a:spLocks noGrp="1"/>
          </p:cNvSpPr>
          <p:nvPr>
            <p:ph type="dt" sz="half" idx="10"/>
          </p:nvPr>
        </p:nvSpPr>
        <p:spPr/>
        <p:txBody>
          <a:bodyPr/>
          <a:lstStyle/>
          <a:p>
            <a:fld id="{7C3EE28A-51A2-4D09-978E-0B6745DB830D}" type="datetimeFigureOut">
              <a:rPr lang="en-IN" smtClean="0"/>
              <a:t>09-08-2024</a:t>
            </a:fld>
            <a:endParaRPr lang="en-IN"/>
          </a:p>
        </p:txBody>
      </p:sp>
      <p:sp>
        <p:nvSpPr>
          <p:cNvPr id="6" name="Footer Placeholder 5">
            <a:extLst>
              <a:ext uri="{FF2B5EF4-FFF2-40B4-BE49-F238E27FC236}">
                <a16:creationId xmlns:a16="http://schemas.microsoft.com/office/drawing/2014/main" id="{E35D167D-66B9-8E32-58F7-4870F76A8D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C2F0F-6CE6-8CC7-571A-116F4D1BA99D}"/>
              </a:ext>
            </a:extLst>
          </p:cNvPr>
          <p:cNvSpPr>
            <a:spLocks noGrp="1"/>
          </p:cNvSpPr>
          <p:nvPr>
            <p:ph type="sldNum" sz="quarter" idx="12"/>
          </p:nvPr>
        </p:nvSpPr>
        <p:spPr/>
        <p:txBody>
          <a:bodyPr/>
          <a:lstStyle/>
          <a:p>
            <a:fld id="{6A92F7D2-DEE1-474E-825C-90DBC61AD52E}" type="slidenum">
              <a:rPr lang="en-IN" smtClean="0"/>
              <a:t>‹#›</a:t>
            </a:fld>
            <a:endParaRPr lang="en-IN"/>
          </a:p>
        </p:txBody>
      </p:sp>
    </p:spTree>
    <p:extLst>
      <p:ext uri="{BB962C8B-B14F-4D97-AF65-F5344CB8AC3E}">
        <p14:creationId xmlns:p14="http://schemas.microsoft.com/office/powerpoint/2010/main" val="422797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D8799-EC08-AAA2-8750-92A707383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B08C5E-4403-D4AD-5D5D-0B703B2F0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55EB4-046D-410F-43E1-CFC590638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EE28A-51A2-4D09-978E-0B6745DB830D}" type="datetimeFigureOut">
              <a:rPr lang="en-IN" smtClean="0"/>
              <a:t>09-08-2024</a:t>
            </a:fld>
            <a:endParaRPr lang="en-IN"/>
          </a:p>
        </p:txBody>
      </p:sp>
      <p:sp>
        <p:nvSpPr>
          <p:cNvPr id="5" name="Footer Placeholder 4">
            <a:extLst>
              <a:ext uri="{FF2B5EF4-FFF2-40B4-BE49-F238E27FC236}">
                <a16:creationId xmlns:a16="http://schemas.microsoft.com/office/drawing/2014/main" id="{EAB924A1-E57B-A078-700D-49741C3AF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6AE7EA-237A-997D-307C-3A7FE02E1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2F7D2-DEE1-474E-825C-90DBC61AD52E}" type="slidenum">
              <a:rPr lang="en-IN" smtClean="0"/>
              <a:t>‹#›</a:t>
            </a:fld>
            <a:endParaRPr lang="en-IN"/>
          </a:p>
        </p:txBody>
      </p:sp>
    </p:spTree>
    <p:extLst>
      <p:ext uri="{BB962C8B-B14F-4D97-AF65-F5344CB8AC3E}">
        <p14:creationId xmlns:p14="http://schemas.microsoft.com/office/powerpoint/2010/main" val="2043682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topics/agricultural-and-biological-sciences/body-siz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F656-80AC-8742-738B-77F8AB78A590}"/>
              </a:ext>
            </a:extLst>
          </p:cNvPr>
          <p:cNvSpPr>
            <a:spLocks noGrp="1"/>
          </p:cNvSpPr>
          <p:nvPr>
            <p:ph type="ctrTitle"/>
          </p:nvPr>
        </p:nvSpPr>
        <p:spPr>
          <a:xfrm>
            <a:off x="1524000" y="2125253"/>
            <a:ext cx="9144000" cy="927663"/>
          </a:xfrm>
        </p:spPr>
        <p:txBody>
          <a:bodyPr>
            <a:normAutofit/>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Antibiotics in Animals</a:t>
            </a:r>
            <a:endParaRPr lang="en-IN" sz="9600" dirty="0"/>
          </a:p>
        </p:txBody>
      </p:sp>
    </p:spTree>
    <p:extLst>
      <p:ext uri="{BB962C8B-B14F-4D97-AF65-F5344CB8AC3E}">
        <p14:creationId xmlns:p14="http://schemas.microsoft.com/office/powerpoint/2010/main" val="174555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A00B-CA11-A8F3-E025-F6ACF3BBA214}"/>
              </a:ext>
            </a:extLst>
          </p:cNvPr>
          <p:cNvSpPr>
            <a:spLocks noGrp="1"/>
          </p:cNvSpPr>
          <p:nvPr>
            <p:ph type="title"/>
          </p:nvPr>
        </p:nvSpPr>
        <p:spPr/>
        <p:txBody>
          <a:bodyPr/>
          <a:lstStyle/>
          <a:p>
            <a:r>
              <a:rPr lang="en-US" dirty="0">
                <a:solidFill>
                  <a:srgbClr val="222222"/>
                </a:solidFill>
                <a:highlight>
                  <a:srgbClr val="FFFFFF"/>
                </a:highlight>
                <a:latin typeface="Segoe UI" panose="020B0502040204020203" pitchFamily="34" charset="0"/>
                <a:ea typeface="Times New Roman" panose="02020603050405020304" pitchFamily="18" charset="0"/>
                <a:cs typeface="Times New Roman" panose="02020603050405020304" pitchFamily="18" charset="0"/>
              </a:rPr>
              <a:t>Contributing factors fall into 3 types.</a:t>
            </a:r>
            <a:br>
              <a:rPr lang="en-IN" dirty="0">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4D6BDC9-BA29-A910-2889-0694E2D0791C}"/>
              </a:ext>
            </a:extLst>
          </p:cNvPr>
          <p:cNvSpPr>
            <a:spLocks noGrp="1"/>
          </p:cNvSpPr>
          <p:nvPr>
            <p:ph idx="1"/>
          </p:nvPr>
        </p:nvSpPr>
        <p:spPr/>
        <p:txBody>
          <a:bodyPr>
            <a:normAutofit/>
          </a:bodyPr>
          <a:lstStyle/>
          <a:p>
            <a:r>
              <a:rPr lang="en-IN" dirty="0"/>
              <a:t>Contamination:</a:t>
            </a:r>
          </a:p>
          <a:p>
            <a:pPr>
              <a:lnSpc>
                <a:spcPct val="115000"/>
              </a:lnSpc>
              <a:spcAft>
                <a:spcPts val="1000"/>
              </a:spcAf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Pathogens and other hazards get into food. E</a:t>
            </a:r>
            <a:r>
              <a:rPr lang="en-US" sz="1800" i="1"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xample, a sick food worker handles food with their bare hands.</a:t>
            </a:r>
          </a:p>
          <a:p>
            <a:pPr>
              <a:lnSpc>
                <a:spcPct val="115000"/>
              </a:lnSpc>
              <a:spcAft>
                <a:spcPts val="1000"/>
              </a:spcAft>
            </a:pPr>
            <a:r>
              <a:rPr lang="en-US" sz="1800" b="1" dirty="0">
                <a:solidFill>
                  <a:srgbClr val="000000"/>
                </a:solidFill>
                <a:effectLst/>
                <a:latin typeface="Segoe UI" panose="020B0502040204020203" pitchFamily="34" charset="0"/>
                <a:ea typeface="Times New Roman" panose="02020603050405020304" pitchFamily="18" charset="0"/>
              </a:rPr>
              <a:t>Proliferation</a:t>
            </a:r>
            <a:endParaRPr lang="en-US" sz="1800" b="1" i="1" dirty="0">
              <a:solidFill>
                <a:srgbClr val="000000"/>
              </a:solidFill>
              <a:highlight>
                <a:srgbClr val="FFFFFF"/>
              </a:highlight>
              <a:latin typeface="Segoe UI"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Pathogens already in food grow. E</a:t>
            </a:r>
            <a:r>
              <a:rPr lang="en-US" sz="1800" i="1" dirty="0">
                <a:solidFill>
                  <a:srgbClr val="000000"/>
                </a:solidFill>
                <a:effectLst/>
                <a:latin typeface="Segoe UI" panose="020B0502040204020203" pitchFamily="34" charset="0"/>
                <a:ea typeface="Times New Roman" panose="02020603050405020304" pitchFamily="18" charset="0"/>
              </a:rPr>
              <a:t>xample, food held at the wrong temperature for a long time can allow harmful bacteria to grow</a:t>
            </a:r>
          </a:p>
          <a:p>
            <a:pPr>
              <a:lnSpc>
                <a:spcPct val="115000"/>
              </a:lnSpc>
              <a:spcAft>
                <a:spcPts val="1000"/>
              </a:spcAft>
            </a:pPr>
            <a:r>
              <a:rPr lang="en-US" sz="1800" b="1" dirty="0">
                <a:solidFill>
                  <a:srgbClr val="000000"/>
                </a:solidFill>
                <a:effectLst/>
                <a:latin typeface="Segoe UI" panose="020B0502040204020203" pitchFamily="34" charset="0"/>
                <a:ea typeface="Times New Roman" panose="02020603050405020304" pitchFamily="18" charset="0"/>
              </a:rPr>
              <a:t>Survival</a:t>
            </a:r>
            <a:endParaRPr lang="en-US" sz="1800" b="1" i="1" dirty="0">
              <a:solidFill>
                <a:srgbClr val="000000"/>
              </a:solidFill>
              <a:latin typeface="Segoe UI" panose="020B0502040204020203" pitchFamily="34" charset="0"/>
              <a:ea typeface="Times New Roman" panose="02020603050405020304" pitchFamily="18" charset="0"/>
            </a:endParaRPr>
          </a:p>
          <a:p>
            <a:pPr>
              <a:lnSpc>
                <a:spcPct val="115000"/>
              </a:lnSpc>
              <a:spcAft>
                <a:spcPts val="1000"/>
              </a:spcAf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Pathogens survive a process to kill or reduce them. E</a:t>
            </a:r>
            <a:r>
              <a:rPr lang="en-US" sz="1800" i="1"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xample, food is not cooked long enough or to a hot enough temperature.</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220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CB83-C19D-EDB0-9D39-55AF01452495}"/>
              </a:ext>
            </a:extLst>
          </p:cNvPr>
          <p:cNvSpPr>
            <a:spLocks noGrp="1"/>
          </p:cNvSpPr>
          <p:nvPr>
            <p:ph type="title"/>
          </p:nvPr>
        </p:nvSpPr>
        <p:spPr>
          <a:xfrm>
            <a:off x="838200" y="530942"/>
            <a:ext cx="10515600" cy="1968909"/>
          </a:xfrm>
        </p:spPr>
        <p:txBody>
          <a:bodyPr>
            <a:normAutofit fontScale="90000"/>
          </a:bodyPr>
          <a:lstStyle/>
          <a:p>
            <a:pPr algn="just"/>
            <a:r>
              <a:rPr lang="en-US" altLang="en-US" b="1" dirty="0">
                <a:solidFill>
                  <a:srgbClr val="000000"/>
                </a:solidFill>
                <a:latin typeface="Segoe UI" panose="020B0502040204020203" pitchFamily="34" charset="0"/>
                <a:ea typeface="Times New Roman" panose="02020603050405020304" pitchFamily="18" charset="0"/>
                <a:cs typeface="Segoe UI" panose="020B0502040204020203" pitchFamily="34" charset="0"/>
              </a:rPr>
              <a:t>The most common contributing factors for outbreaks in restaurants come from sick food workers and food preparation practices.</a:t>
            </a:r>
            <a:endParaRPr lang="en-IN" dirty="0"/>
          </a:p>
        </p:txBody>
      </p:sp>
      <p:sp>
        <p:nvSpPr>
          <p:cNvPr id="7" name="Rectangle 5">
            <a:extLst>
              <a:ext uri="{FF2B5EF4-FFF2-40B4-BE49-F238E27FC236}">
                <a16:creationId xmlns:a16="http://schemas.microsoft.com/office/drawing/2014/main" id="{4D24E8BB-D5AB-D150-B401-983F05FF86CD}"/>
              </a:ext>
            </a:extLst>
          </p:cNvPr>
          <p:cNvSpPr>
            <a:spLocks noChangeArrowheads="1"/>
          </p:cNvSpPr>
          <p:nvPr/>
        </p:nvSpPr>
        <p:spPr bwMode="auto">
          <a:xfrm>
            <a:off x="265471" y="2315185"/>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AutoShape 4" descr="Graphic of a hand touching raw chicken and then the same hand is touching fresh salad.">
            <a:extLst>
              <a:ext uri="{FF2B5EF4-FFF2-40B4-BE49-F238E27FC236}">
                <a16:creationId xmlns:a16="http://schemas.microsoft.com/office/drawing/2014/main" id="{E87FA866-9573-2208-AE18-E8C8B09ABB30}"/>
              </a:ext>
            </a:extLst>
          </p:cNvPr>
          <p:cNvSpPr>
            <a:spLocks noChangeAspect="1" noChangeArrowheads="1"/>
          </p:cNvSpPr>
          <p:nvPr/>
        </p:nvSpPr>
        <p:spPr bwMode="auto">
          <a:xfrm>
            <a:off x="265471" y="272845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E9CF1A23-2F7B-D679-3AC5-4EFF11F7EDAA}"/>
              </a:ext>
            </a:extLst>
          </p:cNvPr>
          <p:cNvSpPr txBox="1"/>
          <p:nvPr/>
        </p:nvSpPr>
        <p:spPr>
          <a:xfrm>
            <a:off x="1076632" y="3033251"/>
            <a:ext cx="10849897" cy="3133102"/>
          </a:xfrm>
          <a:prstGeom prst="rect">
            <a:avLst/>
          </a:prstGeom>
          <a:noFill/>
        </p:spPr>
        <p:txBody>
          <a:bodyPr wrap="square">
            <a:spAutoFit/>
          </a:bodyPr>
          <a:lstStyle/>
          <a:p>
            <a:pPr>
              <a:lnSpc>
                <a:spcPct val="115000"/>
              </a:lnSpc>
              <a:spcAft>
                <a:spcPts val="1000"/>
              </a:spcAf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Sick food workers can contaminate ready-to-eat food when they come into work while experiencing symptoms, such as vomiting or diarrhea. Food workers who are infectious can contaminate food:</a:t>
            </a:r>
            <a:endParaRPr lang="en-IN" sz="2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with bare hands</a:t>
            </a:r>
            <a:endParaRPr lang="en-IN" sz="28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while wearing gloves</a:t>
            </a:r>
            <a:endParaRPr lang="en-IN" sz="28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in other ways, such as letting food touch a contaminated cutting board or utensil</a:t>
            </a:r>
            <a:endParaRPr lang="en-IN" sz="2800" dirty="0">
              <a:solidFill>
                <a:srgbClr val="000000"/>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Improper food preparation practices are another common contributing factor for restaurant outbreaks. Not cooking food to a hot enough temperature and other improper food preparation practices can lead to pathogens growing.</a:t>
            </a:r>
            <a:endParaRPr lang="en-IN" sz="2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069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66E6-4AA3-9359-0324-58B80AB35AC0}"/>
              </a:ext>
            </a:extLst>
          </p:cNvPr>
          <p:cNvSpPr>
            <a:spLocks noGrp="1"/>
          </p:cNvSpPr>
          <p:nvPr>
            <p:ph type="title"/>
          </p:nvPr>
        </p:nvSpPr>
        <p:spPr>
          <a:xfrm>
            <a:off x="985684" y="293585"/>
            <a:ext cx="10515600" cy="620816"/>
          </a:xfrm>
        </p:spPr>
        <p:txBody>
          <a:bodyPr>
            <a:normAutofit fontScale="90000"/>
          </a:bodyPr>
          <a:lstStyle/>
          <a:p>
            <a:r>
              <a:rPr lang="en-US" b="1" dirty="0">
                <a:solidFill>
                  <a:srgbClr val="3C4245"/>
                </a:solidFill>
                <a:highlight>
                  <a:srgbClr val="FFFFFF"/>
                </a:highlight>
                <a:latin typeface="Arial" panose="020B0604020202020204" pitchFamily="34" charset="0"/>
                <a:ea typeface="Times New Roman" panose="02020603050405020304" pitchFamily="18" charset="0"/>
                <a:cs typeface="Times New Roman" panose="02020603050405020304" pitchFamily="18" charset="0"/>
              </a:rPr>
              <a:t>Major foodborne illnesses and causes</a:t>
            </a:r>
            <a:br>
              <a:rPr lang="en-IN" dirty="0">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EAB7B7A-5894-B6F4-A649-0C6ED880E98B}"/>
              </a:ext>
            </a:extLst>
          </p:cNvPr>
          <p:cNvSpPr>
            <a:spLocks noGrp="1"/>
          </p:cNvSpPr>
          <p:nvPr>
            <p:ph idx="1"/>
          </p:nvPr>
        </p:nvSpPr>
        <p:spPr>
          <a:xfrm>
            <a:off x="690716" y="912812"/>
            <a:ext cx="10515600" cy="5945188"/>
          </a:xfrm>
        </p:spPr>
        <p:txBody>
          <a:bodyPr>
            <a:normAutofit fontScale="25000" lnSpcReduction="20000"/>
          </a:bodyPr>
          <a:lstStyle/>
          <a:p>
            <a:pPr algn="just">
              <a:lnSpc>
                <a:spcPct val="115000"/>
              </a:lnSpc>
              <a:spcAft>
                <a:spcPts val="1000"/>
              </a:spcAft>
            </a:pPr>
            <a:r>
              <a:rPr lang="en-US" sz="56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Foodborne illnesses are usually infectious or toxic in nature and caused by bacteria, viruses, parasites or chemical substances entering the body through contaminated food. </a:t>
            </a:r>
          </a:p>
          <a:p>
            <a:pPr algn="just">
              <a:lnSpc>
                <a:spcPct val="115000"/>
              </a:lnSpc>
              <a:spcAft>
                <a:spcPts val="1000"/>
              </a:spcAft>
            </a:pPr>
            <a:r>
              <a:rPr lang="en-US" sz="56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Chemical contamination can lead to acute poisoning or long-term diseases, such as cancer. Many foodborne diseases may lead to long-lasting disability and death. Some examples of food hazards are.</a:t>
            </a:r>
            <a:endParaRPr lang="en-IN" sz="5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56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Bacteria</a:t>
            </a:r>
            <a:endParaRPr lang="en-IN" sz="5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4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Salmonella, Campylobacter </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and enterohaemorrhagic</a:t>
            </a:r>
            <a:r>
              <a:rPr lang="en-US" sz="4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Escherichia coli</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are some of the most common foodborne pathogens that affect millions of people annually, sometimes with severe and fatal outcomes. Symptoms can be fever, headache, nausea, vomiting, abdominal pain and </a:t>
            </a:r>
            <a:r>
              <a:rPr lang="en-US" sz="4800" dirty="0" err="1">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diarrhoea</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gn="just">
              <a:lnSpc>
                <a:spcPct val="115000"/>
              </a:lnSpc>
              <a:spcAft>
                <a:spcPts val="1000"/>
              </a:spcAft>
              <a:buSzPts val="1000"/>
              <a:buFont typeface="Symbol" panose="05050102010706020507" pitchFamily="18" charset="2"/>
              <a:buChar char=""/>
              <a:tabLst>
                <a:tab pos="457200" algn="l"/>
              </a:tabLst>
            </a:pP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Foods involved in outbreaks of salmonellosis include eggs, poultry and other products of animal origin. Foodborne cases with </a:t>
            </a:r>
            <a:r>
              <a:rPr lang="en-US" sz="4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Campylobacter</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are mainly caused by raw milk, raw or undercooked poultry and drinking water.</a:t>
            </a:r>
          </a:p>
          <a:p>
            <a:pPr marL="342900" lvl="0" indent="-342900" algn="just">
              <a:lnSpc>
                <a:spcPct val="115000"/>
              </a:lnSpc>
              <a:spcAft>
                <a:spcPts val="1000"/>
              </a:spcAft>
              <a:buSzPts val="1000"/>
              <a:buFont typeface="Symbol" panose="05050102010706020507" pitchFamily="18" charset="2"/>
              <a:buChar char=""/>
              <a:tabLst>
                <a:tab pos="457200" algn="l"/>
              </a:tabLst>
            </a:pP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Enterohaemorrhagic </a:t>
            </a:r>
            <a:r>
              <a:rPr lang="en-US" sz="4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Escherichia coli</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is associated with unpasteurized milk, undercooked meat and contaminated fresh fruits and vegetables.</a:t>
            </a:r>
            <a:endParaRPr lang="en-IN" sz="4800" dirty="0">
              <a:solidFill>
                <a:srgbClr val="3C4245"/>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4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Listeria</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infections can lead to miscarriage in pregnant women or death of newborn babies. Although disease occurrence is relatively low, </a:t>
            </a:r>
            <a:r>
              <a:rPr lang="en-US" sz="4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Listeria</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 severe and sometimes fatal health consequences, particularly among infants, children and the elderly, count them among the most serious foodborne infections. </a:t>
            </a:r>
            <a:r>
              <a:rPr lang="en-US" sz="4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Listeria</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is found in </a:t>
            </a:r>
            <a:r>
              <a:rPr lang="en-US" sz="4800" dirty="0" err="1">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unpasteurised</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dairy products and various ready-to-eat foods and can grow at refrigeration temperatures.</a:t>
            </a:r>
            <a:endParaRPr lang="en-IN" sz="4800" dirty="0">
              <a:solidFill>
                <a:srgbClr val="3C4245"/>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4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Vibrio cholerae</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can infect people through contaminated water or food. Symptoms may include abdominal pain, vomiting and profuse watery </a:t>
            </a:r>
            <a:r>
              <a:rPr lang="en-US" sz="4800" dirty="0" err="1">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diarrhoea</a:t>
            </a: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which quickly lead to severe dehydration and possibly death. Rice, vegetables, millet gruel and various types of seafood have been implicated in cholera outbreaks.</a:t>
            </a:r>
            <a:endParaRPr lang="en-IN" sz="4800" dirty="0">
              <a:solidFill>
                <a:srgbClr val="3C4245"/>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4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Antimicrobials, such as antibiotics, are essential to treat infections caused by bacteria, including foodborne pathogens. However, their overuse and misuse in veterinary and human medicine has been linked to the emergence and spread of resistant bacteria, rendering the treatment of infectious diseases ineffective in animals and humans.</a:t>
            </a:r>
            <a:endParaRPr lang="en-IN" sz="4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665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7DF45-DF07-4330-07A0-94DDE51A433B}"/>
              </a:ext>
            </a:extLst>
          </p:cNvPr>
          <p:cNvSpPr>
            <a:spLocks noGrp="1"/>
          </p:cNvSpPr>
          <p:nvPr>
            <p:ph idx="1"/>
          </p:nvPr>
        </p:nvSpPr>
        <p:spPr>
          <a:xfrm>
            <a:off x="838200" y="235974"/>
            <a:ext cx="10515600" cy="5940989"/>
          </a:xfrm>
        </p:spPr>
        <p:txBody>
          <a:bodyPr>
            <a:normAutofit fontScale="55000" lnSpcReduction="20000"/>
          </a:bodyPr>
          <a:lstStyle/>
          <a:p>
            <a:pPr>
              <a:lnSpc>
                <a:spcPct val="115000"/>
              </a:lnSpc>
              <a:spcAft>
                <a:spcPts val="1000"/>
              </a:spcAft>
            </a:pPr>
            <a:r>
              <a:rPr lang="en-US" sz="2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Viruses</a:t>
            </a:r>
            <a:endParaRPr lang="en-IN" sz="2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Some viruses can be transmitted by food consumption. Norovirus is a common cause of foodborne infections that is characterized by nausea, explosive vomiting, watery </a:t>
            </a:r>
            <a:r>
              <a:rPr lang="en-US" sz="2800" dirty="0" err="1">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diarrhoea</a:t>
            </a: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and abdominal pain. </a:t>
            </a:r>
          </a:p>
          <a:p>
            <a:pPr>
              <a:lnSpc>
                <a:spcPct val="115000"/>
              </a:lnSpc>
              <a:spcAft>
                <a:spcPts val="1000"/>
              </a:spcAft>
            </a:pP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Hepatitis A virus can also be transmitted by food and can cause long-lasting liver disease and spreads typically through raw or undercooked seafood or contaminated raw produce.</a:t>
            </a:r>
            <a:endParaRPr lang="en-IN" sz="2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Parasites</a:t>
            </a:r>
            <a:endParaRPr lang="en-IN" sz="2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Some parasites, such as fish-borne trematodes, are only transmitted through food. Others, for example tapeworms like </a:t>
            </a:r>
            <a:r>
              <a:rPr lang="en-US" sz="2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Echinococcus </a:t>
            </a:r>
            <a:r>
              <a:rPr lang="en-US" sz="2800" dirty="0" err="1">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spp</a:t>
            </a: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or </a:t>
            </a:r>
            <a:r>
              <a:rPr lang="en-US" sz="2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Taenia </a:t>
            </a:r>
            <a:r>
              <a:rPr lang="en-US" sz="2800" dirty="0" err="1">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spp</a:t>
            </a: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may infect people through food or direct contact with animals.</a:t>
            </a:r>
          </a:p>
          <a:p>
            <a:pPr>
              <a:lnSpc>
                <a:spcPct val="115000"/>
              </a:lnSpc>
              <a:spcAft>
                <a:spcPts val="1000"/>
              </a:spcAft>
            </a:pP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Other parasites, such as </a:t>
            </a:r>
            <a:r>
              <a:rPr lang="en-US" sz="2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Ascaris, Cryptosporidium, Entamoeba histolytica</a:t>
            </a: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or </a:t>
            </a:r>
            <a:r>
              <a:rPr lang="en-US" sz="2800" i="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Giardia</a:t>
            </a: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enter the food chain via water or soil and can contaminate fresh produce.</a:t>
            </a:r>
            <a:endParaRPr lang="en-IN" sz="2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Prions</a:t>
            </a:r>
            <a:endParaRPr lang="en-IN" sz="2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Prions, infectious agents composed of protein, are unique in that they are associated with specific forms of neurodegenerative disease. Bovine spongiform encephalopathy (BSE, or so-called mad cow disease) is a prion disease in cattle, associated with the variant Creutzfeldt-Jakob disease (</a:t>
            </a:r>
            <a:r>
              <a:rPr lang="en-US" sz="2800" dirty="0" err="1">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vCJD</a:t>
            </a:r>
            <a:r>
              <a:rPr lang="en-US" sz="2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in humans. Consuming meat products containing specified risk material, such as brain tissue, is the most likely route of transmission of the prion agent to humans.</a:t>
            </a:r>
            <a:endParaRPr lang="en-IN" sz="2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441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27DA4-3E4A-7893-4E60-05E54A1892FF}"/>
              </a:ext>
            </a:extLst>
          </p:cNvPr>
          <p:cNvSpPr>
            <a:spLocks noGrp="1"/>
          </p:cNvSpPr>
          <p:nvPr>
            <p:ph idx="1"/>
          </p:nvPr>
        </p:nvSpPr>
        <p:spPr>
          <a:xfrm>
            <a:off x="734961" y="822735"/>
            <a:ext cx="10515600" cy="4351338"/>
          </a:xfrm>
        </p:spPr>
        <p:txBody>
          <a:bodyPr>
            <a:normAutofit fontScale="77500" lnSpcReduction="20000"/>
          </a:bodyPr>
          <a:lstStyle/>
          <a:p>
            <a:pPr>
              <a:lnSpc>
                <a:spcPct val="115000"/>
              </a:lnSpc>
              <a:spcAft>
                <a:spcPts val="1000"/>
              </a:spcAft>
            </a:pPr>
            <a:r>
              <a:rPr lang="en-US" sz="1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Chemicals</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Of most concern for health are naturally occurring toxins and environmental pollutants.</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Naturally occurring toxins</a:t>
            </a:r>
            <a:r>
              <a:rPr lang="en-US" sz="1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include mycotoxins, marine biotoxins, cyanogenic glycosides and toxins occurring in poisonous mushrooms. Staple foods like corn or cereals can contain high levels of mycotoxins, such as aflatoxin and ochratoxin, produced by </a:t>
            </a:r>
            <a:r>
              <a:rPr lang="en-US" sz="1800" dirty="0" err="1">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mould</a:t>
            </a:r>
            <a:r>
              <a:rPr lang="en-US" sz="1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on grain. A long-term exposure can affect the immune system and normal development, or cause cancer.</a:t>
            </a:r>
            <a:endParaRPr lang="en-IN" sz="1800" dirty="0">
              <a:solidFill>
                <a:srgbClr val="3C4245"/>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Persistent organic pollutants (POPs)</a:t>
            </a:r>
            <a:r>
              <a:rPr lang="en-US" sz="1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are compounds that accumulate in the environment and human body. Known examples are dioxins and polychlorinated biphenyls (PCBs), which are unwanted by-products of industrial processes and waste incineration. They are found worldwide in the environment and accumulate in animal food chains. Dioxins are highly toxic and can cause reproductive and developmental problems, damage the immune system, interfere with hormones and cause cancer.</a:t>
            </a:r>
            <a:endParaRPr lang="en-IN" sz="1800" dirty="0">
              <a:solidFill>
                <a:srgbClr val="3C4245"/>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Heavy metals </a:t>
            </a:r>
            <a:r>
              <a:rPr lang="en-US" sz="1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such as lead, cadmium and mercury cause neurological and kidney damage. Contamination by heavy metal in food occurs mainly through pollution of water and soil.</a:t>
            </a:r>
            <a:endParaRPr lang="en-IN" sz="1800" dirty="0">
              <a:solidFill>
                <a:srgbClr val="3C4245"/>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Other chemical hazards </a:t>
            </a:r>
            <a:r>
              <a:rPr lang="en-US" sz="1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in</a:t>
            </a:r>
            <a:r>
              <a:rPr lang="en-US" sz="1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food</a:t>
            </a:r>
            <a:r>
              <a:rPr lang="en-US" sz="1800" b="1"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3C4245"/>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can include radioactive nucleotides that can be discharged into the environment from industries and from civil or military nuclear operations, food allergens, residues of drugs and other contaminants incorporated in the food during the process.</a:t>
            </a:r>
            <a:endParaRPr lang="en-IN" sz="1800" dirty="0">
              <a:solidFill>
                <a:srgbClr val="3C4245"/>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571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010F-E632-829E-7C73-7C39096BF135}"/>
              </a:ext>
            </a:extLst>
          </p:cNvPr>
          <p:cNvSpPr>
            <a:spLocks noGrp="1"/>
          </p:cNvSpPr>
          <p:nvPr>
            <p:ph type="title"/>
          </p:nvPr>
        </p:nvSpPr>
        <p:spPr/>
        <p:txBody>
          <a:bodyPr>
            <a:normAutofit fontScale="90000"/>
          </a:bodyPr>
          <a:lstStyle/>
          <a:p>
            <a:r>
              <a:rPr lang="en-IN" dirty="0">
                <a:solidFill>
                  <a:srgbClr val="1F1F1F"/>
                </a:solidFill>
                <a:highlight>
                  <a:srgbClr val="FFFFFF"/>
                </a:highlight>
                <a:latin typeface="Arial" panose="020B0604020202020204" pitchFamily="34" charset="0"/>
                <a:ea typeface="Calibri" panose="020F0502020204030204" pitchFamily="34" charset="0"/>
                <a:cs typeface="Times New Roman" panose="02020603050405020304" pitchFamily="18" charset="0"/>
              </a:rPr>
              <a:t>FOOD PRODUCTION AND  ECONOMICS</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B48FBE6-E09C-C111-E175-E61A8FCD45A0}"/>
              </a:ext>
            </a:extLst>
          </p:cNvPr>
          <p:cNvSpPr>
            <a:spLocks noGrp="1"/>
          </p:cNvSpPr>
          <p:nvPr>
            <p:ph idx="1"/>
          </p:nvPr>
        </p:nvSpPr>
        <p:spPr>
          <a:xfrm>
            <a:off x="838200" y="1268361"/>
            <a:ext cx="10515600" cy="4908602"/>
          </a:xfrm>
        </p:spPr>
        <p:txBody>
          <a:bodyPr>
            <a:normAutofit/>
          </a:bodyPr>
          <a:lstStyle/>
          <a:p>
            <a:pPr algn="just">
              <a:lnSpc>
                <a:spcPct val="115000"/>
              </a:lnSpc>
              <a:spcAft>
                <a:spcPts val="1000"/>
              </a:spcAft>
            </a:pPr>
            <a:r>
              <a:rPr lang="en-IN" sz="1800" dirty="0">
                <a:solidFill>
                  <a:srgbClr val="1F1F1F"/>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 </a:t>
            </a:r>
            <a:r>
              <a:rPr lang="en-IN" sz="1800" dirty="0">
                <a:solidFill>
                  <a:srgbClr val="646F79"/>
                </a:solidFill>
                <a:effectLst/>
                <a:highlight>
                  <a:srgbClr val="FFFFFF"/>
                </a:highlight>
                <a:latin typeface="Segoe UI" panose="020B0502040204020203" pitchFamily="34" charset="0"/>
                <a:ea typeface="Calibri" panose="020F0502020204030204" pitchFamily="34" charset="0"/>
                <a:cs typeface="Times New Roman" panose="02020603050405020304" pitchFamily="18" charset="0"/>
              </a:rPr>
              <a:t>The role of food production in shaping a nation's economy is tremendous. It not only provides stable employment opportunities but also fuels local economies. </a:t>
            </a:r>
          </a:p>
          <a:p>
            <a:pPr algn="just">
              <a:lnSpc>
                <a:spcPct val="115000"/>
              </a:lnSpc>
              <a:spcAft>
                <a:spcPts val="1000"/>
              </a:spcAft>
            </a:pPr>
            <a:r>
              <a:rPr lang="en-IN" sz="1800" dirty="0">
                <a:solidFill>
                  <a:srgbClr val="646F79"/>
                </a:solidFill>
                <a:effectLst/>
                <a:highlight>
                  <a:srgbClr val="FFFFFF"/>
                </a:highlight>
                <a:latin typeface="Segoe UI" panose="020B0502040204020203" pitchFamily="34" charset="0"/>
                <a:ea typeface="Calibri" panose="020F0502020204030204" pitchFamily="34" charset="0"/>
                <a:cs typeface="Times New Roman" panose="02020603050405020304" pitchFamily="18" charset="0"/>
              </a:rPr>
              <a:t>It contributes to making food affordable and meets consumer demand.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solidFill>
                  <a:srgbClr val="646F79"/>
                </a:solidFill>
                <a:effectLst/>
                <a:highlight>
                  <a:srgbClr val="FFFFFF"/>
                </a:highlight>
                <a:latin typeface="Segoe UI" panose="020B0502040204020203" pitchFamily="34" charset="0"/>
                <a:ea typeface="Calibri" panose="020F0502020204030204" pitchFamily="34" charset="0"/>
                <a:cs typeface="Times New Roman" panose="02020603050405020304" pitchFamily="18" charset="0"/>
              </a:rPr>
              <a:t> </a:t>
            </a:r>
            <a:r>
              <a:rPr lang="en-US" sz="1800" dirty="0">
                <a:solidFill>
                  <a:srgbClr val="444444"/>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Food production, is all about preparing food, in which raw materials are converted into ready-made food products for human use either in the home or in the food processing industries. </a:t>
            </a:r>
          </a:p>
          <a:p>
            <a:pPr algn="just">
              <a:lnSpc>
                <a:spcPct val="115000"/>
              </a:lnSpc>
              <a:spcAft>
                <a:spcPts val="1000"/>
              </a:spcAft>
            </a:pPr>
            <a:r>
              <a:rPr lang="en-US" sz="1800" dirty="0">
                <a:solidFill>
                  <a:srgbClr val="444444"/>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scientific approaches. Food production has many sections and it starts with basic things like cleaning, packing, segregating, sorting, preparing, adding ingredients in correct proportions, presenting, etc.</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ts val="1290"/>
              </a:lnSpc>
              <a:spcAft>
                <a:spcPts val="860"/>
              </a:spcAft>
            </a:pPr>
            <a:r>
              <a:rPr lang="en-US" sz="1800" dirty="0">
                <a:solidFill>
                  <a:srgbClr val="444444"/>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Let us explore food production notes to learn how the food is produced and what are the methods involved in the production of food.</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159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AA22-9F82-D462-6691-A6DD05453A5B}"/>
              </a:ext>
            </a:extLst>
          </p:cNvPr>
          <p:cNvSpPr>
            <a:spLocks noGrp="1"/>
          </p:cNvSpPr>
          <p:nvPr>
            <p:ph type="title"/>
          </p:nvPr>
        </p:nvSpPr>
        <p:spPr/>
        <p:txBody>
          <a:bodyPr/>
          <a:lstStyle/>
          <a:p>
            <a:pPr algn="ctr"/>
            <a:r>
              <a:rPr lang="en-US" b="1" dirty="0">
                <a:solidFill>
                  <a:srgbClr val="444444"/>
                </a:solidFill>
                <a:highlight>
                  <a:srgbClr val="FFFFFF"/>
                </a:highlight>
                <a:latin typeface="Arial" panose="020B0604020202020204" pitchFamily="34" charset="0"/>
                <a:ea typeface="Times New Roman" panose="02020603050405020304" pitchFamily="18" charset="0"/>
                <a:cs typeface="Times New Roman" panose="02020603050405020304" pitchFamily="18" charset="0"/>
              </a:rPr>
              <a:t>How is Food Produced?</a:t>
            </a:r>
            <a:br>
              <a:rPr lang="en-IN" dirty="0">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F94AB56-EB7D-F1C4-F2C2-C2DAB55869D3}"/>
              </a:ext>
            </a:extLst>
          </p:cNvPr>
          <p:cNvSpPr>
            <a:spLocks noGrp="1"/>
          </p:cNvSpPr>
          <p:nvPr>
            <p:ph idx="1"/>
          </p:nvPr>
        </p:nvSpPr>
        <p:spPr/>
        <p:txBody>
          <a:bodyPr/>
          <a:lstStyle/>
          <a:p>
            <a:pPr>
              <a:lnSpc>
                <a:spcPts val="1290"/>
              </a:lnSpc>
              <a:spcAft>
                <a:spcPts val="860"/>
              </a:spcAft>
            </a:pPr>
            <a:r>
              <a:rPr lang="en-US" sz="1800" dirty="0">
                <a:solidFill>
                  <a:srgbClr val="44444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There are large numbers of plant and animal products, which are used for our well-being. They provide us with food, which comes from both plants and animals. </a:t>
            </a:r>
          </a:p>
          <a:p>
            <a:pPr>
              <a:lnSpc>
                <a:spcPts val="1290"/>
              </a:lnSpc>
              <a:spcAft>
                <a:spcPts val="860"/>
              </a:spcAft>
            </a:pPr>
            <a:r>
              <a:rPr lang="en-US" sz="1800" dirty="0">
                <a:solidFill>
                  <a:srgbClr val="44444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These include grains, pulses, spices, honey, nuts, cereals, milk, vegetables, fruits, egg, meat, chicken, etc. The existence of our life is completely depended on plants and animals. Altogether, plant and animal species provide 90% of global energy.</a:t>
            </a:r>
            <a:endParaRPr lang="en-IN" sz="18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a:lnSpc>
                <a:spcPts val="1720"/>
              </a:lnSpc>
              <a:spcBef>
                <a:spcPts val="1075"/>
              </a:spcBef>
              <a:spcAft>
                <a:spcPts val="535"/>
              </a:spcAft>
            </a:pPr>
            <a:r>
              <a:rPr lang="en-IN" sz="1800" b="1" dirty="0">
                <a:solidFill>
                  <a:srgbClr val="444444"/>
                </a:solidFill>
                <a:effectLst/>
                <a:highlight>
                  <a:srgbClr val="FFFFFF"/>
                </a:highlight>
                <a:latin typeface="Arial" panose="020B0604020202020204" pitchFamily="34" charset="0"/>
                <a:ea typeface="Times New Roman" panose="02020603050405020304" pitchFamily="18" charset="0"/>
              </a:rPr>
              <a:t>Types of Food Production</a:t>
            </a:r>
            <a:endParaRPr lang="en-IN" sz="1800" b="1" dirty="0">
              <a:effectLst/>
              <a:highlight>
                <a:srgbClr val="FFFFFF"/>
              </a:highlight>
              <a:latin typeface="Times New Roman" panose="02020603050405020304" pitchFamily="18" charset="0"/>
              <a:ea typeface="Times New Roman" panose="02020603050405020304" pitchFamily="18" charset="0"/>
            </a:endParaRPr>
          </a:p>
          <a:p>
            <a:pPr>
              <a:lnSpc>
                <a:spcPts val="1290"/>
              </a:lnSpc>
              <a:spcAft>
                <a:spcPts val="860"/>
              </a:spcAft>
            </a:pPr>
            <a:r>
              <a:rPr lang="en-IN" sz="1800" dirty="0">
                <a:solidFill>
                  <a:srgbClr val="444444"/>
                </a:solidFill>
                <a:effectLst/>
                <a:highlight>
                  <a:srgbClr val="FFFFFF"/>
                </a:highlight>
                <a:latin typeface="Arial" panose="020B0604020202020204" pitchFamily="34" charset="0"/>
                <a:ea typeface="Times New Roman" panose="02020603050405020304" pitchFamily="18" charset="0"/>
              </a:rPr>
              <a:t>Food production is further classified into different types including, cultivation, selection, crop management, harvesting, </a:t>
            </a:r>
            <a:r>
              <a:rPr lang="en-IN" sz="1800" b="1" dirty="0">
                <a:solidFill>
                  <a:srgbClr val="444444"/>
                </a:solidFill>
                <a:effectLst/>
                <a:highlight>
                  <a:srgbClr val="FFFFFF"/>
                </a:highlight>
                <a:latin typeface="Arial" panose="020B0604020202020204" pitchFamily="34" charset="0"/>
                <a:ea typeface="Times New Roman" panose="02020603050405020304" pitchFamily="18" charset="0"/>
              </a:rPr>
              <a:t>crop production</a:t>
            </a:r>
            <a:r>
              <a:rPr lang="en-IN" sz="1800" dirty="0">
                <a:solidFill>
                  <a:srgbClr val="444444"/>
                </a:solidFill>
                <a:effectLst/>
                <a:highlight>
                  <a:srgbClr val="FFFFFF"/>
                </a:highlight>
                <a:latin typeface="Arial" panose="020B0604020202020204" pitchFamily="34" charset="0"/>
                <a:ea typeface="Times New Roman" panose="02020603050405020304" pitchFamily="18" charset="0"/>
              </a:rPr>
              <a:t>, preserving, baking, pasteurizing, pudding, carving, butchering, fermenting, pickling, drink and candy making, restaurants, etc.</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15699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085-5603-A368-FF05-992CECD6EDA0}"/>
              </a:ext>
            </a:extLst>
          </p:cNvPr>
          <p:cNvSpPr>
            <a:spLocks noGrp="1"/>
          </p:cNvSpPr>
          <p:nvPr>
            <p:ph type="title"/>
          </p:nvPr>
        </p:nvSpPr>
        <p:spPr>
          <a:xfrm>
            <a:off x="838200" y="365125"/>
            <a:ext cx="10515600" cy="785249"/>
          </a:xfrm>
        </p:spPr>
        <p:txBody>
          <a:bodyPr>
            <a:normAutofit fontScale="90000"/>
          </a:bodyPr>
          <a:lstStyle/>
          <a:p>
            <a:pPr algn="ctr"/>
            <a:r>
              <a:rPr lang="en-IN" b="1" dirty="0">
                <a:solidFill>
                  <a:srgbClr val="444444"/>
                </a:solidFill>
                <a:highlight>
                  <a:srgbClr val="FFFFFF"/>
                </a:highlight>
                <a:latin typeface="Arial" panose="020B0604020202020204" pitchFamily="34" charset="0"/>
                <a:ea typeface="Times New Roman" panose="02020603050405020304" pitchFamily="18" charset="0"/>
              </a:rPr>
              <a:t>Methods of Food Production</a:t>
            </a:r>
            <a:br>
              <a:rPr lang="en-IN" b="1" dirty="0">
                <a:highlight>
                  <a:srgbClr val="FFFFFF"/>
                </a:highligh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AE1F01-D72C-CBFF-4ED2-C229B3F3DB7B}"/>
              </a:ext>
            </a:extLst>
          </p:cNvPr>
          <p:cNvSpPr>
            <a:spLocks noGrp="1"/>
          </p:cNvSpPr>
          <p:nvPr>
            <p:ph idx="1"/>
          </p:nvPr>
        </p:nvSpPr>
        <p:spPr>
          <a:xfrm>
            <a:off x="734961" y="1150374"/>
            <a:ext cx="10515600" cy="5560142"/>
          </a:xfrm>
        </p:spPr>
        <p:txBody>
          <a:bodyPr>
            <a:normAutofit fontScale="85000" lnSpcReduction="20000"/>
          </a:bodyPr>
          <a:lstStyle/>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Chopping or slicing of vegetables.</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Curing food.</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Grinding and marinating.</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Emulsification.</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Food fermentation.</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Fermenting beer at brewing industries.</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Boiling, broiling, frying, grilling, steaming and mixing.</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Pasteurization.</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Fruit juice processing.</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Removing the outer layers either by peeling and skinning.</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Gasification of soft drinks.</a:t>
            </a:r>
            <a:endParaRPr lang="en-IN" sz="2200" dirty="0">
              <a:solidFill>
                <a:srgbClr val="4444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270"/>
              </a:spcAft>
              <a:buSzPts val="1000"/>
              <a:buFont typeface="Symbol" panose="05050102010706020507" pitchFamily="18" charset="2"/>
              <a:buChar char=""/>
              <a:tabLst>
                <a:tab pos="457200" algn="l"/>
              </a:tabLst>
            </a:pPr>
            <a:r>
              <a:rPr lang="en-IN" sz="2200" dirty="0">
                <a:solidFill>
                  <a:srgbClr val="444444"/>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Preserving and packaging of food products by vacuum packs.</a:t>
            </a:r>
            <a:r>
              <a:rPr lang="en-US" sz="1800" dirty="0">
                <a:solidFill>
                  <a:srgbClr val="444444"/>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664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0DCA85-33DB-5BAA-1B9A-416B5D6EFA45}"/>
              </a:ext>
            </a:extLst>
          </p:cNvPr>
          <p:cNvSpPr txBox="1"/>
          <p:nvPr/>
        </p:nvSpPr>
        <p:spPr>
          <a:xfrm>
            <a:off x="604685" y="1153990"/>
            <a:ext cx="10751574" cy="4775666"/>
          </a:xfrm>
          <a:prstGeom prst="rect">
            <a:avLst/>
          </a:prstGeom>
          <a:noFill/>
        </p:spPr>
        <p:txBody>
          <a:bodyPr wrap="square">
            <a:spAutoFit/>
          </a:bodyPr>
          <a:lstStyle/>
          <a:p>
            <a:pPr>
              <a:lnSpc>
                <a:spcPts val="1825"/>
              </a:lnSpc>
              <a:spcBef>
                <a:spcPts val="2400"/>
              </a:spcBef>
            </a:pPr>
            <a:r>
              <a:rPr lang="en-IN" sz="3600" b="1" kern="0" dirty="0">
                <a:solidFill>
                  <a:srgbClr val="1B1B1B"/>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Food Economics Division (FED)</a:t>
            </a:r>
            <a:endParaRPr lang="en-IN" sz="3600" b="1" kern="0" dirty="0">
              <a:solidFill>
                <a:srgbClr val="365F91"/>
              </a:solidFill>
              <a:effectLst/>
              <a:highlight>
                <a:srgbClr val="FFFFFF"/>
              </a:highlight>
              <a:latin typeface="Cambria" panose="02040503050406030204" pitchFamily="18" charset="0"/>
              <a:ea typeface="Times New Roman" panose="02020603050405020304" pitchFamily="18" charset="0"/>
              <a:cs typeface="Times New Roman" panose="02020603050405020304" pitchFamily="18" charset="0"/>
            </a:endParaRPr>
          </a:p>
          <a:p>
            <a:pPr>
              <a:spcAft>
                <a:spcPts val="805"/>
              </a:spcAf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FED conducts economic research and analysis on policy-relevant issues related to the food sector (food safety, food prices, and markets); </a:t>
            </a:r>
          </a:p>
          <a:p>
            <a:pPr>
              <a:spcAft>
                <a:spcPts val="805"/>
              </a:spcAf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Consumer behaviour related to food choices (food consumption, diet quality, and nutrition); and food and nutrition assistance programs (SNAP, WIC, National School Lunch Program). </a:t>
            </a:r>
          </a:p>
          <a:p>
            <a:pPr algn="just">
              <a:spcAft>
                <a:spcPts val="805"/>
              </a:spcAf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FED also provides data and statistics on food prices, food expenditures, and the food supply chain.</a:t>
            </a:r>
            <a:endParaRPr lang="en-IN" sz="3200" dirty="0">
              <a:effectLst/>
              <a:highlight>
                <a:srgbClr val="FFFFFF"/>
              </a:highlight>
              <a:latin typeface="Times New Roman" panose="02020603050405020304" pitchFamily="18" charset="0"/>
              <a:ea typeface="Times New Roman" panose="02020603050405020304" pitchFamily="18" charset="0"/>
            </a:endParaRPr>
          </a:p>
          <a:p>
            <a:pPr>
              <a:lnSpc>
                <a:spcPts val="1610"/>
              </a:lnSpc>
            </a:pPr>
            <a:endParaRPr lang="en-IN" sz="3200" b="1" dirty="0">
              <a:solidFill>
                <a:srgbClr val="1B1B1B"/>
              </a:solidFill>
              <a:effectLst/>
              <a:highlight>
                <a:srgbClr val="FFFFFF"/>
              </a:highlight>
              <a:latin typeface="Arial" panose="020B0604020202020204" pitchFamily="34" charset="0"/>
              <a:ea typeface="Times New Roman" panose="02020603050405020304" pitchFamily="18" charset="0"/>
            </a:endParaRPr>
          </a:p>
          <a:p>
            <a:pPr>
              <a:lnSpc>
                <a:spcPts val="1610"/>
              </a:lnSpc>
            </a:pPr>
            <a:endParaRPr lang="en-IN" sz="3200" b="1" dirty="0">
              <a:solidFill>
                <a:srgbClr val="1B1B1B"/>
              </a:solidFill>
              <a:highlight>
                <a:srgbClr val="FFFFFF"/>
              </a:highlight>
              <a:latin typeface="Arial" panose="020B0604020202020204" pitchFamily="34" charset="0"/>
              <a:ea typeface="Times New Roman" panose="02020603050405020304" pitchFamily="18" charset="0"/>
            </a:endParaRPr>
          </a:p>
          <a:p>
            <a:pPr>
              <a:lnSpc>
                <a:spcPts val="1610"/>
              </a:lnSpc>
            </a:pPr>
            <a:r>
              <a:rPr lang="en-IN" sz="3200" b="1" dirty="0">
                <a:solidFill>
                  <a:srgbClr val="1B1B1B"/>
                </a:solidFill>
                <a:effectLst/>
                <a:highlight>
                  <a:srgbClr val="FFFFFF"/>
                </a:highlight>
                <a:latin typeface="Arial" panose="020B0604020202020204" pitchFamily="34" charset="0"/>
                <a:ea typeface="Times New Roman" panose="02020603050405020304" pitchFamily="18" charset="0"/>
              </a:rPr>
              <a:t>Food Prices and Markets</a:t>
            </a:r>
            <a:endParaRPr lang="en-IN" sz="4400" b="1" dirty="0">
              <a:effectLst/>
              <a:highlight>
                <a:srgbClr val="FFFFFF"/>
              </a:highlight>
              <a:latin typeface="Times New Roman" panose="02020603050405020304" pitchFamily="18" charset="0"/>
              <a:ea typeface="Times New Roman" panose="02020603050405020304" pitchFamily="18" charset="0"/>
            </a:endParaRPr>
          </a:p>
          <a:p>
            <a:pPr algn="just">
              <a:spcAft>
                <a:spcPts val="805"/>
              </a:spcAf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FED researchers monitor and estimate indicators of individual, household, and market-level food consumption, prices, and expenditures; food marketing costs; and farm-to-retail price spreads. </a:t>
            </a:r>
          </a:p>
          <a:p>
            <a:pPr>
              <a:spcAft>
                <a:spcPts val="805"/>
              </a:spcAf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Research also focuses on food processing and distribution as well as trends and developments in food wholesale and retail markets. </a:t>
            </a:r>
          </a:p>
          <a:p>
            <a:pPr>
              <a:spcAft>
                <a:spcPts val="805"/>
              </a:spcAf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Topics include the ability of the sector to meet changing consumer demands, the effect of government interventions to facilitate that response, and the effect of government interventions and changes in the sector on consumer and producer welfare.</a:t>
            </a:r>
            <a:endParaRPr lang="en-IN" sz="32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8897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A20182-69DC-1F70-33CA-15A78227F31D}"/>
              </a:ext>
            </a:extLst>
          </p:cNvPr>
          <p:cNvSpPr txBox="1"/>
          <p:nvPr/>
        </p:nvSpPr>
        <p:spPr>
          <a:xfrm>
            <a:off x="231058" y="888361"/>
            <a:ext cx="11960942" cy="5550750"/>
          </a:xfrm>
          <a:prstGeom prst="rect">
            <a:avLst/>
          </a:prstGeom>
          <a:noFill/>
        </p:spPr>
        <p:txBody>
          <a:bodyPr wrap="square">
            <a:spAutoFit/>
          </a:bodyPr>
          <a:lstStyle/>
          <a:p>
            <a:pPr>
              <a:lnSpc>
                <a:spcPts val="1610"/>
              </a:lnSpc>
            </a:pPr>
            <a:r>
              <a:rPr lang="en-IN" sz="3200" b="1" dirty="0">
                <a:solidFill>
                  <a:srgbClr val="1B1B1B"/>
                </a:solidFill>
                <a:effectLst/>
                <a:highlight>
                  <a:srgbClr val="FFFFFF"/>
                </a:highlight>
                <a:latin typeface="Arial" panose="020B0604020202020204" pitchFamily="34" charset="0"/>
                <a:ea typeface="Times New Roman" panose="02020603050405020304" pitchFamily="18" charset="0"/>
              </a:rPr>
              <a:t>Food Safety</a:t>
            </a:r>
            <a:endParaRPr lang="en-IN" sz="4400" b="1" dirty="0">
              <a:effectLst/>
              <a:highlight>
                <a:srgbClr val="FFFFFF"/>
              </a:highlight>
              <a:latin typeface="Times New Roman" panose="02020603050405020304" pitchFamily="18" charset="0"/>
              <a:ea typeface="Times New Roman" panose="02020603050405020304" pitchFamily="18" charset="0"/>
            </a:endParaRPr>
          </a:p>
          <a:p>
            <a:pPr>
              <a:spcAft>
                <a:spcPts val="805"/>
              </a:spcAf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FED researchers </a:t>
            </a:r>
            <a:r>
              <a:rPr lang="en-IN" sz="1800" dirty="0" err="1">
                <a:solidFill>
                  <a:srgbClr val="000000"/>
                </a:solidFill>
                <a:effectLst/>
                <a:highlight>
                  <a:srgbClr val="FFFFFF"/>
                </a:highlight>
                <a:latin typeface="Arial" panose="020B0604020202020204" pitchFamily="34" charset="0"/>
                <a:ea typeface="Times New Roman" panose="02020603050405020304" pitchFamily="18" charset="0"/>
              </a:rPr>
              <a:t>analyze</a:t>
            </a: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 food safety issues, including consumer benefits from risk reduction, economic impacts of foodborne disease, production and other economic </a:t>
            </a:r>
            <a:r>
              <a:rPr lang="en-IN" sz="1800" dirty="0" err="1">
                <a:solidFill>
                  <a:srgbClr val="000000"/>
                </a:solidFill>
                <a:effectLst/>
                <a:highlight>
                  <a:srgbClr val="FFFFFF"/>
                </a:highlight>
                <a:latin typeface="Arial" panose="020B0604020202020204" pitchFamily="34" charset="0"/>
                <a:ea typeface="Times New Roman" panose="02020603050405020304" pitchFamily="18" charset="0"/>
              </a:rPr>
              <a:t>tradeoffs</a:t>
            </a: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 in reducing hazards, impacts of proposed regulations and international harmonization, and consumer responses to food safety events.</a:t>
            </a:r>
          </a:p>
          <a:p>
            <a:pPr>
              <a:spcAft>
                <a:spcPts val="805"/>
              </a:spcAft>
            </a:pPr>
            <a:endParaRPr lang="en-IN" sz="3200" dirty="0">
              <a:effectLst/>
              <a:highlight>
                <a:srgbClr val="FFFFFF"/>
              </a:highlight>
              <a:latin typeface="Times New Roman" panose="02020603050405020304" pitchFamily="18" charset="0"/>
              <a:ea typeface="Times New Roman" panose="02020603050405020304" pitchFamily="18" charset="0"/>
            </a:endParaRPr>
          </a:p>
          <a:p>
            <a:pPr>
              <a:lnSpc>
                <a:spcPts val="1610"/>
              </a:lnSpc>
            </a:pPr>
            <a:r>
              <a:rPr lang="en-IN" sz="3200" b="1" dirty="0">
                <a:solidFill>
                  <a:srgbClr val="1B1B1B"/>
                </a:solidFill>
                <a:effectLst/>
                <a:highlight>
                  <a:srgbClr val="FFFFFF"/>
                </a:highlight>
                <a:latin typeface="Arial" panose="020B0604020202020204" pitchFamily="34" charset="0"/>
                <a:ea typeface="Times New Roman" panose="02020603050405020304" pitchFamily="18" charset="0"/>
              </a:rPr>
              <a:t>Food Security and Food Assistance</a:t>
            </a:r>
            <a:endParaRPr lang="en-IN" sz="4400" b="1" dirty="0">
              <a:effectLst/>
              <a:highlight>
                <a:srgbClr val="FFFFFF"/>
              </a:highlight>
              <a:latin typeface="Times New Roman" panose="02020603050405020304" pitchFamily="18" charset="0"/>
              <a:ea typeface="Times New Roman" panose="02020603050405020304" pitchFamily="18" charset="0"/>
            </a:endParaRPr>
          </a:p>
          <a:p>
            <a:pPr>
              <a:spcAft>
                <a:spcPts val="805"/>
              </a:spcAf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FED researchers assess the adequacy and effectiveness of the Department’s food and nutrition assistance programs, including SNAP, WIC, and the National School Lunch Program. FED research is particularly focused on household food security, determinants of program participation, outcomes of program participation, and the linkages with the agricultural sector and general economy.</a:t>
            </a:r>
          </a:p>
          <a:p>
            <a:pPr>
              <a:spcAft>
                <a:spcPts val="805"/>
              </a:spcAft>
            </a:pPr>
            <a:endParaRPr lang="en-IN" sz="3200" dirty="0">
              <a:effectLst/>
              <a:highlight>
                <a:srgbClr val="FFFFFF"/>
              </a:highlight>
              <a:latin typeface="Times New Roman" panose="02020603050405020304" pitchFamily="18" charset="0"/>
              <a:ea typeface="Times New Roman" panose="02020603050405020304" pitchFamily="18" charset="0"/>
            </a:endParaRPr>
          </a:p>
          <a:p>
            <a:pPr>
              <a:lnSpc>
                <a:spcPts val="1610"/>
              </a:lnSpc>
            </a:pPr>
            <a:r>
              <a:rPr lang="en-IN" sz="3200" b="1" dirty="0">
                <a:solidFill>
                  <a:srgbClr val="1B1B1B"/>
                </a:solidFill>
                <a:effectLst/>
                <a:highlight>
                  <a:srgbClr val="FFFFFF"/>
                </a:highlight>
                <a:latin typeface="Arial" panose="020B0604020202020204" pitchFamily="34" charset="0"/>
                <a:ea typeface="Times New Roman" panose="02020603050405020304" pitchFamily="18" charset="0"/>
              </a:rPr>
              <a:t>Consumer Behaviour, Food Consumption, and Nutrition</a:t>
            </a:r>
            <a:endParaRPr lang="en-IN" sz="4400" b="1" dirty="0">
              <a:effectLst/>
              <a:highlight>
                <a:srgbClr val="FFFFFF"/>
              </a:highlight>
              <a:latin typeface="Times New Roman" panose="02020603050405020304" pitchFamily="18" charset="0"/>
              <a:ea typeface="Times New Roman" panose="02020603050405020304" pitchFamily="18" charset="0"/>
            </a:endParaRPr>
          </a:p>
          <a:p>
            <a:pPr>
              <a:spcAft>
                <a:spcPts val="805"/>
              </a:spcAft>
            </a:pP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FED researchers examine the demographic, social, and economic determinants of food and nutrient consumption; interrelationships between food and </a:t>
            </a:r>
            <a:r>
              <a:rPr lang="en-IN" sz="1800" dirty="0" err="1">
                <a:solidFill>
                  <a:srgbClr val="000000"/>
                </a:solidFill>
                <a:effectLst/>
                <a:highlight>
                  <a:srgbClr val="FFFFFF"/>
                </a:highlight>
                <a:latin typeface="Arial" panose="020B0604020202020204" pitchFamily="34" charset="0"/>
                <a:ea typeface="Times New Roman" panose="02020603050405020304" pitchFamily="18" charset="0"/>
              </a:rPr>
              <a:t>nonfood</a:t>
            </a: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 consumption; estimates of food availability and food loss; consumer valuation of quality, safety, and nutrition characteristics; and the role of information in determining food choices and associated health outcomes.</a:t>
            </a:r>
            <a:endParaRPr lang="en-IN" sz="3200" dirty="0">
              <a:effectLst/>
              <a:highlight>
                <a:srgbClr val="FFFFFF"/>
              </a:highlight>
              <a:latin typeface="Times New Roman" panose="02020603050405020304" pitchFamily="18" charset="0"/>
              <a:ea typeface="Times New Roman" panose="02020603050405020304" pitchFamily="18" charset="0"/>
            </a:endParaRPr>
          </a:p>
          <a:p>
            <a:pPr algn="just">
              <a:lnSpc>
                <a:spcPct val="115000"/>
              </a:lnSpc>
              <a:spcAft>
                <a:spcPts val="1000"/>
              </a:spcAft>
            </a:pPr>
            <a:r>
              <a:rPr lang="en-IN" sz="1800" dirty="0">
                <a:solidFill>
                  <a:srgbClr val="474747"/>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056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655D-98E4-F085-E959-8542171B4F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BB1323-64A1-01B6-8FE6-0A0C7AB675D7}"/>
              </a:ext>
            </a:extLst>
          </p:cNvPr>
          <p:cNvSpPr>
            <a:spLocks noGrp="1"/>
          </p:cNvSpPr>
          <p:nvPr>
            <p:ph idx="1"/>
          </p:nvPr>
        </p:nvSpPr>
        <p:spPr/>
        <p:txBody>
          <a:bodyPr/>
          <a:lstStyle/>
          <a:p>
            <a:pPr algn="just"/>
            <a:r>
              <a:rPr lang="en-IN" sz="1800" dirty="0">
                <a:solidFill>
                  <a:srgbClr val="1F1F1F"/>
                </a:solidFill>
                <a:effectLst/>
                <a:latin typeface="Georgia" panose="02040502050405020303" pitchFamily="18" charset="0"/>
                <a:ea typeface="Times New Roman" panose="02020603050405020304" pitchFamily="18" charset="0"/>
              </a:rPr>
              <a:t>Antibiotics are naturally-occurring, semi-synthetic and synthetic compounds with antimicrobial activity that can be administered orally, parenterally or topically and are used in human and veterinary medicine to treat and prevent disease, and for growth promotion in food animals. </a:t>
            </a:r>
          </a:p>
          <a:p>
            <a:pPr algn="just"/>
            <a:r>
              <a:rPr lang="en-IN" sz="1800" dirty="0">
                <a:solidFill>
                  <a:srgbClr val="1F1F1F"/>
                </a:solidFill>
                <a:effectLst/>
                <a:latin typeface="Georgia" panose="02040502050405020303" pitchFamily="18" charset="0"/>
                <a:ea typeface="Calibri" panose="020F0502020204030204" pitchFamily="34" charset="0"/>
                <a:cs typeface="Times New Roman" panose="02020603050405020304" pitchFamily="18" charset="0"/>
              </a:rPr>
              <a:t>Huge quantities of antibiotics are used annually in livestock farming operations throughout the world, but the eventual fate of their residues and their potential damage to environmental health generally remains unknown</a:t>
            </a:r>
          </a:p>
          <a:p>
            <a:pPr algn="just"/>
            <a:r>
              <a:rPr lang="en-IN" sz="1800" dirty="0">
                <a:solidFill>
                  <a:srgbClr val="1F1F1F"/>
                </a:solidFill>
                <a:effectLst/>
                <a:latin typeface="Georgia" panose="02040502050405020303" pitchFamily="18" charset="0"/>
                <a:ea typeface="Calibri" panose="020F0502020204030204" pitchFamily="34" charset="0"/>
                <a:cs typeface="Times New Roman" panose="02020603050405020304" pitchFamily="18" charset="0"/>
              </a:rPr>
              <a:t>Moreover, antibiotics are also used to improve performance in growth and feed efficiency, to synchronize or control the reproductive cycle and breeding performance also often lead to harmful residual effects. Nonetheless, their misuse has led to an increase in diseases in humans and domestic animals worldwide.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8719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E8034-D304-509F-6C57-FEA2EE0E7F23}"/>
              </a:ext>
            </a:extLst>
          </p:cNvPr>
          <p:cNvSpPr>
            <a:spLocks noGrp="1"/>
          </p:cNvSpPr>
          <p:nvPr>
            <p:ph idx="1"/>
          </p:nvPr>
        </p:nvSpPr>
        <p:spPr/>
        <p:txBody>
          <a:bodyPr/>
          <a:lstStyle/>
          <a:p>
            <a:pPr algn="just"/>
            <a:r>
              <a:rPr lang="en-IN" sz="1800" dirty="0">
                <a:solidFill>
                  <a:srgbClr val="1F1F1F"/>
                </a:solidFill>
                <a:effectLst/>
                <a:latin typeface="Georgia" panose="02040502050405020303" pitchFamily="18" charset="0"/>
                <a:ea typeface="Times New Roman" panose="02020603050405020304" pitchFamily="18" charset="0"/>
              </a:rPr>
              <a:t>The use of antibiotics in animals can have direct and indirect effects on human health. The direct effects are those that can be causally linked to contact with antibiotic-resistant bacteria from food animals, and indirect effects are those that result from contact with resistant organisms that have been spread to various components of the ecosystem (e.g., water and soil) as a result of antibiotic use in food animals.</a:t>
            </a:r>
          </a:p>
          <a:p>
            <a:pPr algn="just"/>
            <a:r>
              <a:rPr lang="en-IN" sz="1800" dirty="0">
                <a:solidFill>
                  <a:srgbClr val="1F1F1F"/>
                </a:solidFill>
                <a:effectLst/>
                <a:latin typeface="Georgia" panose="02040502050405020303" pitchFamily="18" charset="0"/>
                <a:ea typeface="Times New Roman" panose="02020603050405020304" pitchFamily="18" charset="0"/>
              </a:rPr>
              <a:t>The concern over antibiotic residues in food of animal origin occurs in two situations; one which produces potential threat to direct toxicity in human, second is whether the low levels of antibiotic exposure would result in alteration of microflora, cause disease and the possible development of resistant strains which cause failure of antibiotic therapy.</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9404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67C5-AD9C-BBEB-4068-61AF13711EFE}"/>
              </a:ext>
            </a:extLst>
          </p:cNvPr>
          <p:cNvSpPr>
            <a:spLocks noGrp="1"/>
          </p:cNvSpPr>
          <p:nvPr>
            <p:ph type="title"/>
          </p:nvPr>
        </p:nvSpPr>
        <p:spPr>
          <a:xfrm>
            <a:off x="838200" y="2547886"/>
            <a:ext cx="10515600" cy="1325563"/>
          </a:xfrm>
        </p:spPr>
        <p:txBody>
          <a:bodyPr>
            <a:normAutofit fontScale="90000"/>
          </a:bodyPr>
          <a:lstStyle/>
          <a:p>
            <a:pPr algn="ctr"/>
            <a:r>
              <a:rPr lang="en-IN" sz="3200" b="1" dirty="0">
                <a:effectLst/>
                <a:latin typeface="Calibri" panose="020F0502020204030204" pitchFamily="34" charset="0"/>
                <a:ea typeface="Calibri" panose="020F0502020204030204" pitchFamily="34" charset="0"/>
                <a:cs typeface="Times New Roman" panose="02020603050405020304" pitchFamily="18" charset="0"/>
              </a:rPr>
              <a:t>The use of antibiotics in food animals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Tree>
    <p:extLst>
      <p:ext uri="{BB962C8B-B14F-4D97-AF65-F5344CB8AC3E}">
        <p14:creationId xmlns:p14="http://schemas.microsoft.com/office/powerpoint/2010/main" val="314602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58C0-3F88-BA99-B048-D7CD9DB75D0F}"/>
              </a:ext>
            </a:extLst>
          </p:cNvPr>
          <p:cNvSpPr>
            <a:spLocks noGrp="1"/>
          </p:cNvSpPr>
          <p:nvPr>
            <p:ph type="title"/>
          </p:nvPr>
        </p:nvSpPr>
        <p:spPr/>
        <p:txBody>
          <a:bodyPr/>
          <a:lstStyle/>
          <a:p>
            <a:pPr algn="ctr"/>
            <a:r>
              <a:rPr lang="en-IN" b="1" dirty="0">
                <a:latin typeface="Times New Roman" panose="02020603050405020304" pitchFamily="18" charset="0"/>
                <a:ea typeface="Times New Roman" panose="02020603050405020304" pitchFamily="18" charset="0"/>
                <a:cs typeface="Times New Roman" panose="02020603050405020304" pitchFamily="18" charset="0"/>
              </a:rPr>
              <a:t>Antibiotics as growth promoters</a:t>
            </a:r>
            <a:endParaRPr lang="en-IN" dirty="0"/>
          </a:p>
        </p:txBody>
      </p:sp>
      <p:sp>
        <p:nvSpPr>
          <p:cNvPr id="3" name="Content Placeholder 2">
            <a:extLst>
              <a:ext uri="{FF2B5EF4-FFF2-40B4-BE49-F238E27FC236}">
                <a16:creationId xmlns:a16="http://schemas.microsoft.com/office/drawing/2014/main" id="{EF0E642F-6826-E6D6-9F9B-6F1BF86BD3B1}"/>
              </a:ext>
            </a:extLst>
          </p:cNvPr>
          <p:cNvSpPr>
            <a:spLocks noGrp="1"/>
          </p:cNvSpPr>
          <p:nvPr>
            <p:ph idx="1"/>
          </p:nvPr>
        </p:nvSpPr>
        <p:spPr/>
        <p:txBody>
          <a:bodyPr/>
          <a:lstStyle/>
          <a:p>
            <a:pPr algn="just">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mechanism of action of antibiotics as growth promoters is related to interactions between the antibiotics and the gut microbiota. </a:t>
            </a:r>
          </a:p>
          <a:p>
            <a:pPr algn="just">
              <a:lnSpc>
                <a:spcPct val="115000"/>
              </a:lnSpc>
              <a:spcAft>
                <a:spcPts val="10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low doses of antibiotics are sometimes added to cattle, poultry and swine feed to increase their </a:t>
            </a:r>
            <a:r>
              <a:rPr lang="en-IN" sz="2400" u="none" strike="noStrike"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Learn more about body size from ScienceDirect's AI-generated Topic Pages"/>
              </a:rPr>
              <a:t>body size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Example includes </a:t>
            </a:r>
            <a:r>
              <a:rPr lang="en-IN" sz="24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Sulphonamides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which is used as growth promoter in poultry.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97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CEDA-94F5-33AB-B663-CBE08B3A6FFA}"/>
              </a:ext>
            </a:extLst>
          </p:cNvPr>
          <p:cNvSpPr>
            <a:spLocks noGrp="1"/>
          </p:cNvSpPr>
          <p:nvPr>
            <p:ph type="title"/>
          </p:nvPr>
        </p:nvSpPr>
        <p:spPr/>
        <p:txBody>
          <a:bodyPr/>
          <a:lstStyle/>
          <a:p>
            <a:pPr algn="ctr"/>
            <a:r>
              <a:rPr lang="en-IN" b="1" dirty="0">
                <a:latin typeface="Times New Roman" panose="02020603050405020304" pitchFamily="18" charset="0"/>
                <a:ea typeface="Times New Roman" panose="02020603050405020304" pitchFamily="18" charset="0"/>
                <a:cs typeface="Times New Roman" panose="02020603050405020304" pitchFamily="18" charset="0"/>
              </a:rPr>
              <a:t>Antibiotics as therapy, and prophylaxis</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A02D291-9F5C-1E9E-B732-76D236F92CA6}"/>
              </a:ext>
            </a:extLst>
          </p:cNvPr>
          <p:cNvSpPr>
            <a:spLocks noGrp="1"/>
          </p:cNvSpPr>
          <p:nvPr>
            <p:ph idx="1"/>
          </p:nvPr>
        </p:nvSpPr>
        <p:spPr/>
        <p:txBody>
          <a:bodyPr/>
          <a:lstStyle/>
          <a:p>
            <a:pPr algn="just">
              <a:lnSpc>
                <a:spcPct val="115000"/>
              </a:lnSpc>
              <a:spcAft>
                <a:spcPts val="12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use of antibiotics in specific conditions is justified because the role of microbial agents is mainly to kill or destroy the rapidly invading cells. </a:t>
            </a:r>
          </a:p>
          <a:p>
            <a:pPr algn="just">
              <a:lnSpc>
                <a:spcPct val="115000"/>
              </a:lnSpc>
              <a:spcAft>
                <a:spcPts val="12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These invading microorganisms sometimes damage the cells of the animals and reduce their growth performance. </a:t>
            </a:r>
          </a:p>
          <a:p>
            <a:pPr algn="just">
              <a:lnSpc>
                <a:spcPct val="115000"/>
              </a:lnSpc>
              <a:spcAft>
                <a:spcPts val="12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These antibiotics may either be administered to prevent disease or during an infection.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272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C243-CA86-5014-0F98-3194BBDDD566}"/>
              </a:ext>
            </a:extLst>
          </p:cNvPr>
          <p:cNvSpPr>
            <a:spLocks noGrp="1"/>
          </p:cNvSpPr>
          <p:nvPr>
            <p:ph type="title"/>
          </p:nvPr>
        </p:nvSpPr>
        <p:spPr/>
        <p:txBody>
          <a:bodyPr/>
          <a:lstStyle/>
          <a:p>
            <a:r>
              <a:rPr lang="en-IN" b="1" dirty="0">
                <a:latin typeface="Times New Roman" panose="02020603050405020304" pitchFamily="18" charset="0"/>
                <a:ea typeface="Times New Roman" panose="02020603050405020304" pitchFamily="18" charset="0"/>
                <a:cs typeface="Times New Roman" panose="02020603050405020304" pitchFamily="18" charset="0"/>
              </a:rPr>
              <a:t>Antibiotic residues</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D010AC-9B6C-5FA1-B6A1-CD4B70EBC24C}"/>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Antibiotic residues are metabolites found in trace amounts in any edible portion of the animal product after the administration of the antibiotics. </a:t>
            </a: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antibiotic residues in food animal in excess of the acceptable </a:t>
            </a:r>
            <a:r>
              <a:rPr lang="en-IN"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maximum residue limit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may contribute to the development of antibiotic resistances in animals or humans.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197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00A5-FE1D-E0B9-A469-DA0A31DF5C86}"/>
              </a:ext>
            </a:extLst>
          </p:cNvPr>
          <p:cNvSpPr>
            <a:spLocks noGrp="1"/>
          </p:cNvSpPr>
          <p:nvPr>
            <p:ph type="title"/>
          </p:nvPr>
        </p:nvSpPr>
        <p:spPr/>
        <p:txBody>
          <a:bodyPr/>
          <a:lstStyle/>
          <a:p>
            <a:pPr algn="ctr"/>
            <a:r>
              <a:rPr lang="en-IN" b="1" dirty="0">
                <a:latin typeface="Times New Roman" panose="02020603050405020304" pitchFamily="18" charset="0"/>
                <a:ea typeface="Times New Roman" panose="02020603050405020304" pitchFamily="18" charset="0"/>
                <a:cs typeface="Times New Roman" panose="02020603050405020304" pitchFamily="18" charset="0"/>
              </a:rPr>
              <a:t>Health impacts</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1846013-041E-591F-E355-7AA69CE54094}"/>
              </a:ext>
            </a:extLst>
          </p:cNvPr>
          <p:cNvSpPr>
            <a:spLocks noGrp="1"/>
          </p:cNvSpPr>
          <p:nvPr>
            <p:ph idx="1"/>
          </p:nvPr>
        </p:nvSpPr>
        <p:spPr>
          <a:xfrm>
            <a:off x="838200" y="1135626"/>
            <a:ext cx="10515600" cy="5041337"/>
          </a:xfrm>
        </p:spPr>
        <p:txBody>
          <a:bodyPr>
            <a:normAutofit fontScale="85000" lnSpcReduction="20000"/>
          </a:bodyPr>
          <a:lstStyle/>
          <a:p>
            <a:pPr algn="just">
              <a:lnSpc>
                <a:spcPct val="115000"/>
              </a:lnSpc>
              <a:spcAft>
                <a:spcPts val="10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Antibiotics used in food animals can cause health hazards due to their secretion in edible animal tissues in trace amounts.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Some drugs have the potential to produce toxic reactions in consumers directly while some other is able to produce allergic or hypersensitivity reactions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For example, b-lactam antibiotics can cause cutaneous eruptions, dermatitis, gastro-intestinal symptoms and </a:t>
            </a:r>
            <a:r>
              <a:rPr lang="en-IN" sz="2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anaphylaxis</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at very low doses. Such drugs include the penicillin and </a:t>
            </a:r>
            <a:r>
              <a:rPr lang="en-IN" sz="2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cephalosporin</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groups of antibiotics.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These direct effects may include the induction of resistance in normal flora of the human gastrointestinal tract due to the consumption of antibiotic-containing meat products causing an outbreak of resistant diarrheal disease. Moreover, increased risk of resistant colonization or infection in humans due to their exposure to farm animals treated with antibiotics.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The Indirect and long term hazards include microbiological effects, </a:t>
            </a:r>
            <a:r>
              <a:rPr lang="en-IN" sz="2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carcinogenicity</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reproductive effects and </a:t>
            </a:r>
            <a:r>
              <a:rPr lang="en-IN" sz="2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teratogenicity</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Microbiological effects are one of the major health hazards in human beings. The Resistant bacteria from animal waste used as fertilizer may cause contamination of </a:t>
            </a:r>
            <a:r>
              <a:rPr lang="en-IN" sz="2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water supply</a:t>
            </a: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 and alterations in human flora</a:t>
            </a:r>
            <a:r>
              <a:rPr lang="en-IN" sz="2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354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7AE9-044A-C841-416F-BAD7E7C64D38}"/>
              </a:ext>
            </a:extLst>
          </p:cNvPr>
          <p:cNvSpPr>
            <a:spLocks noGrp="1"/>
          </p:cNvSpPr>
          <p:nvPr>
            <p:ph type="title"/>
          </p:nvPr>
        </p:nvSpPr>
        <p:spPr/>
        <p:txBody>
          <a:bodyPr>
            <a:normAutofit fontScale="90000"/>
          </a:bodyPr>
          <a:lstStyle/>
          <a:p>
            <a:r>
              <a:rPr lang="en-US" b="1"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The risk factors that contribute to foodborne illness</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59F885-DF22-1214-DBD6-C34B5F314B50}"/>
              </a:ext>
            </a:extLst>
          </p:cNvPr>
          <p:cNvSpPr>
            <a:spLocks noGrp="1"/>
          </p:cNvSpPr>
          <p:nvPr>
            <p:ph idx="1"/>
          </p:nvPr>
        </p:nvSpPr>
        <p:spPr>
          <a:xfrm>
            <a:off x="838200" y="1386348"/>
            <a:ext cx="10515600" cy="5250426"/>
          </a:xfrm>
        </p:spPr>
        <p:txBody>
          <a:bodyPr>
            <a:normAutofit lnSpcReduction="10000"/>
          </a:bodyPr>
          <a:lstStyle/>
          <a:p>
            <a:pPr marL="0" indent="0">
              <a:lnSpc>
                <a:spcPct val="115000"/>
              </a:lnSpc>
              <a:spcAft>
                <a:spcPts val="1000"/>
              </a:spcAft>
              <a:buNone/>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These are the top five risk factors contributing to foodborne illness: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43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Food from unsafe sources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43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Inadequate cooking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43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Improper hot/cold holding temperatures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43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Contaminated equipment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430"/>
              </a:spcAft>
              <a:buSzPts val="1000"/>
              <a:buFont typeface="Symbol" panose="05050102010706020507" pitchFamily="18" charset="2"/>
              <a:buChar char=""/>
              <a:tabLst>
                <a:tab pos="457200" algn="l"/>
              </a:tabLs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Poor personal hygiene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Contributing factors are preventable causes of outbreaks.</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 Contributing factors are the practices and factors that lead to outbreaks. In an outbreak, contributing factors are the “how” and root causes are the “why.”</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Identifying contributing factors in foodborne illness outbreaks can help stop them and prevent them in the future.</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629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2387</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vt:lpstr>
      <vt:lpstr>Georgia</vt:lpstr>
      <vt:lpstr>Segoe UI</vt:lpstr>
      <vt:lpstr>Symbol</vt:lpstr>
      <vt:lpstr>Times New Roman</vt:lpstr>
      <vt:lpstr>Office Theme</vt:lpstr>
      <vt:lpstr>Antibiotics in Animals</vt:lpstr>
      <vt:lpstr>PowerPoint Presentation</vt:lpstr>
      <vt:lpstr>PowerPoint Presentation</vt:lpstr>
      <vt:lpstr>The use of antibiotics in food animals </vt:lpstr>
      <vt:lpstr>Antibiotics as growth promoters</vt:lpstr>
      <vt:lpstr>Antibiotics as therapy, and prophylaxis </vt:lpstr>
      <vt:lpstr>Antibiotic residues </vt:lpstr>
      <vt:lpstr>Health impacts </vt:lpstr>
      <vt:lpstr>The risk factors that contribute to foodborne illness </vt:lpstr>
      <vt:lpstr>Contributing factors fall into 3 types. </vt:lpstr>
      <vt:lpstr>The most common contributing factors for outbreaks in restaurants come from sick food workers and food preparation practices.</vt:lpstr>
      <vt:lpstr>Major foodborne illnesses and causes </vt:lpstr>
      <vt:lpstr>PowerPoint Presentation</vt:lpstr>
      <vt:lpstr>PowerPoint Presentation</vt:lpstr>
      <vt:lpstr>FOOD PRODUCTION AND  ECONOMICS </vt:lpstr>
      <vt:lpstr>How is Food Produced? </vt:lpstr>
      <vt:lpstr>Methods of Food Production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cp:revision>
  <dcterms:created xsi:type="dcterms:W3CDTF">2024-08-09T05:25:25Z</dcterms:created>
  <dcterms:modified xsi:type="dcterms:W3CDTF">2024-08-09T08:17:47Z</dcterms:modified>
</cp:coreProperties>
</file>