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 id="2147483650" r:id="rId6"/>
    <p:sldMasterId id="2147483655" r:id="rId7"/>
    <p:sldMasterId id="2147483662" r:id="rId8"/>
    <p:sldMasterId id="2147483667" r:id="rId9"/>
    <p:sldMasterId id="2147483670" r:id="rId10"/>
    <p:sldMasterId id="2147483672" r:id="rId11"/>
    <p:sldMasterId id="2147483674"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18" r:id="rId76"/>
    <p:sldId id="319" r:id="rId77"/>
    <p:sldId id="320" r:id="rId78"/>
    <p:sldId id="321" r:id="rId79"/>
    <p:sldId id="322" r:id="rId80"/>
    <p:sldId id="323" r:id="rId8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orient="horz" pos="323">
          <p15:clr>
            <a:srgbClr val="000000"/>
          </p15:clr>
        </p15:guide>
        <p15:guide id="3" orient="horz" pos="3888">
          <p15:clr>
            <a:srgbClr val="000000"/>
          </p15:clr>
        </p15:guide>
        <p15:guide id="4" orient="horz" pos="659">
          <p15:clr>
            <a:srgbClr val="000000"/>
          </p15:clr>
        </p15:guide>
        <p15:guide id="5" orient="horz" pos="1344">
          <p15:clr>
            <a:srgbClr val="000000"/>
          </p15:clr>
        </p15:guide>
        <p15:guide id="6" pos="5568">
          <p15:clr>
            <a:srgbClr val="000000"/>
          </p15:clr>
        </p15:guide>
        <p15:guide id="7" pos="192">
          <p15:clr>
            <a:srgbClr val="000000"/>
          </p15:clr>
        </p15:guide>
        <p15:guide id="8" pos="4512">
          <p15:clr>
            <a:srgbClr val="000000"/>
          </p15:clr>
        </p15:guide>
        <p15:guide id="9">
          <p15:clr>
            <a:srgbClr val="000000"/>
          </p15:clr>
        </p15:guide>
        <p15:guide id="10" pos="2936">
          <p15:clr>
            <a:srgbClr val="000000"/>
          </p15:clr>
        </p15:guide>
        <p15:guide id="11" pos="2825">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82" roundtripDataSignature="AMtx7mianBa//ahpJokPK/bxZdb5eCFO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3E9ED7-8F73-4A20-9562-BB1C535EA503}">
  <a:tblStyle styleId="{8A3E9ED7-8F73-4A20-9562-BB1C535EA50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23" orient="horz"/>
        <p:guide pos="3888" orient="horz"/>
        <p:guide pos="659" orient="horz"/>
        <p:guide pos="1344" orient="horz"/>
        <p:guide pos="5568"/>
        <p:guide pos="192"/>
        <p:guide pos="4512"/>
        <p:guide/>
        <p:guide pos="2936"/>
        <p:guide pos="2825"/>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7.xml"/><Relationship Id="rId42" Type="http://schemas.openxmlformats.org/officeDocument/2006/relationships/slide" Target="slides/slide29.xml"/><Relationship Id="rId41" Type="http://schemas.openxmlformats.org/officeDocument/2006/relationships/slide" Target="slides/slide28.xml"/><Relationship Id="rId44" Type="http://schemas.openxmlformats.org/officeDocument/2006/relationships/slide" Target="slides/slide31.xml"/><Relationship Id="rId43" Type="http://schemas.openxmlformats.org/officeDocument/2006/relationships/slide" Target="slides/slide30.xml"/><Relationship Id="rId46" Type="http://schemas.openxmlformats.org/officeDocument/2006/relationships/slide" Target="slides/slide33.xml"/><Relationship Id="rId45" Type="http://schemas.openxmlformats.org/officeDocument/2006/relationships/slide" Target="slides/slide32.xml"/><Relationship Id="rId80" Type="http://schemas.openxmlformats.org/officeDocument/2006/relationships/slide" Target="slides/slide67.xml"/><Relationship Id="rId82" Type="http://customschemas.google.com/relationships/presentationmetadata" Target="metadata"/><Relationship Id="rId81" Type="http://schemas.openxmlformats.org/officeDocument/2006/relationships/slide" Target="slides/slide68.xml"/><Relationship Id="rId1" Type="http://schemas.openxmlformats.org/officeDocument/2006/relationships/theme" Target="theme/theme9.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5.xml"/><Relationship Id="rId47" Type="http://schemas.openxmlformats.org/officeDocument/2006/relationships/slide" Target="slides/slide34.xml"/><Relationship Id="rId49" Type="http://schemas.openxmlformats.org/officeDocument/2006/relationships/slide" Target="slides/slide36.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0.xml"/><Relationship Id="rId72" Type="http://schemas.openxmlformats.org/officeDocument/2006/relationships/slide" Target="slides/slide59.xml"/><Relationship Id="rId31" Type="http://schemas.openxmlformats.org/officeDocument/2006/relationships/slide" Target="slides/slide18.xml"/><Relationship Id="rId75" Type="http://schemas.openxmlformats.org/officeDocument/2006/relationships/slide" Target="slides/slide62.xml"/><Relationship Id="rId30" Type="http://schemas.openxmlformats.org/officeDocument/2006/relationships/slide" Target="slides/slide17.xml"/><Relationship Id="rId74" Type="http://schemas.openxmlformats.org/officeDocument/2006/relationships/slide" Target="slides/slide61.xml"/><Relationship Id="rId33" Type="http://schemas.openxmlformats.org/officeDocument/2006/relationships/slide" Target="slides/slide20.xml"/><Relationship Id="rId77" Type="http://schemas.openxmlformats.org/officeDocument/2006/relationships/slide" Target="slides/slide64.xml"/><Relationship Id="rId32" Type="http://schemas.openxmlformats.org/officeDocument/2006/relationships/slide" Target="slides/slide19.xml"/><Relationship Id="rId76" Type="http://schemas.openxmlformats.org/officeDocument/2006/relationships/slide" Target="slides/slide63.xml"/><Relationship Id="rId35" Type="http://schemas.openxmlformats.org/officeDocument/2006/relationships/slide" Target="slides/slide22.xml"/><Relationship Id="rId79" Type="http://schemas.openxmlformats.org/officeDocument/2006/relationships/slide" Target="slides/slide66.xml"/><Relationship Id="rId34" Type="http://schemas.openxmlformats.org/officeDocument/2006/relationships/slide" Target="slides/slide21.xml"/><Relationship Id="rId78" Type="http://schemas.openxmlformats.org/officeDocument/2006/relationships/slide" Target="slides/slide65.xml"/><Relationship Id="rId71" Type="http://schemas.openxmlformats.org/officeDocument/2006/relationships/slide" Target="slides/slide58.xml"/><Relationship Id="rId70" Type="http://schemas.openxmlformats.org/officeDocument/2006/relationships/slide" Target="slides/slide57.xml"/><Relationship Id="rId37" Type="http://schemas.openxmlformats.org/officeDocument/2006/relationships/slide" Target="slides/slide24.xml"/><Relationship Id="rId36" Type="http://schemas.openxmlformats.org/officeDocument/2006/relationships/slide" Target="slides/slide23.xml"/><Relationship Id="rId39" Type="http://schemas.openxmlformats.org/officeDocument/2006/relationships/slide" Target="slides/slide26.xml"/><Relationship Id="rId38" Type="http://schemas.openxmlformats.org/officeDocument/2006/relationships/slide" Target="slides/slide25.xml"/><Relationship Id="rId62" Type="http://schemas.openxmlformats.org/officeDocument/2006/relationships/slide" Target="slides/slide49.xml"/><Relationship Id="rId61" Type="http://schemas.openxmlformats.org/officeDocument/2006/relationships/slide" Target="slides/slide48.xml"/><Relationship Id="rId20" Type="http://schemas.openxmlformats.org/officeDocument/2006/relationships/slide" Target="slides/slide7.xml"/><Relationship Id="rId64" Type="http://schemas.openxmlformats.org/officeDocument/2006/relationships/slide" Target="slides/slide51.xml"/><Relationship Id="rId63" Type="http://schemas.openxmlformats.org/officeDocument/2006/relationships/slide" Target="slides/slide50.xml"/><Relationship Id="rId22" Type="http://schemas.openxmlformats.org/officeDocument/2006/relationships/slide" Target="slides/slide9.xml"/><Relationship Id="rId66" Type="http://schemas.openxmlformats.org/officeDocument/2006/relationships/slide" Target="slides/slide53.xml"/><Relationship Id="rId21" Type="http://schemas.openxmlformats.org/officeDocument/2006/relationships/slide" Target="slides/slide8.xml"/><Relationship Id="rId65" Type="http://schemas.openxmlformats.org/officeDocument/2006/relationships/slide" Target="slides/slide52.xml"/><Relationship Id="rId24" Type="http://schemas.openxmlformats.org/officeDocument/2006/relationships/slide" Target="slides/slide11.xml"/><Relationship Id="rId68" Type="http://schemas.openxmlformats.org/officeDocument/2006/relationships/slide" Target="slides/slide55.xml"/><Relationship Id="rId23" Type="http://schemas.openxmlformats.org/officeDocument/2006/relationships/slide" Target="slides/slide10.xml"/><Relationship Id="rId67" Type="http://schemas.openxmlformats.org/officeDocument/2006/relationships/slide" Target="slides/slide54.xml"/><Relationship Id="rId60" Type="http://schemas.openxmlformats.org/officeDocument/2006/relationships/slide" Target="slides/slide47.xml"/><Relationship Id="rId26" Type="http://schemas.openxmlformats.org/officeDocument/2006/relationships/slide" Target="slides/slide13.xml"/><Relationship Id="rId25" Type="http://schemas.openxmlformats.org/officeDocument/2006/relationships/slide" Target="slides/slide12.xml"/><Relationship Id="rId69" Type="http://schemas.openxmlformats.org/officeDocument/2006/relationships/slide" Target="slides/slide56.xml"/><Relationship Id="rId28" Type="http://schemas.openxmlformats.org/officeDocument/2006/relationships/slide" Target="slides/slide15.xml"/><Relationship Id="rId27" Type="http://schemas.openxmlformats.org/officeDocument/2006/relationships/slide" Target="slides/slide14.xml"/><Relationship Id="rId29" Type="http://schemas.openxmlformats.org/officeDocument/2006/relationships/slide" Target="slides/slide16.xml"/><Relationship Id="rId51" Type="http://schemas.openxmlformats.org/officeDocument/2006/relationships/slide" Target="slides/slide38.xml"/><Relationship Id="rId50" Type="http://schemas.openxmlformats.org/officeDocument/2006/relationships/slide" Target="slides/slide37.xml"/><Relationship Id="rId53" Type="http://schemas.openxmlformats.org/officeDocument/2006/relationships/slide" Target="slides/slide40.xml"/><Relationship Id="rId52" Type="http://schemas.openxmlformats.org/officeDocument/2006/relationships/slide" Target="slides/slide39.xml"/><Relationship Id="rId11" Type="http://schemas.openxmlformats.org/officeDocument/2006/relationships/slideMaster" Target="slideMasters/slideMaster7.xml"/><Relationship Id="rId55" Type="http://schemas.openxmlformats.org/officeDocument/2006/relationships/slide" Target="slides/slide42.xml"/><Relationship Id="rId10" Type="http://schemas.openxmlformats.org/officeDocument/2006/relationships/slideMaster" Target="slideMasters/slideMaster6.xml"/><Relationship Id="rId54" Type="http://schemas.openxmlformats.org/officeDocument/2006/relationships/slide" Target="slides/slide41.xml"/><Relationship Id="rId13" Type="http://schemas.openxmlformats.org/officeDocument/2006/relationships/notesMaster" Target="notesMasters/notesMaster1.xml"/><Relationship Id="rId57" Type="http://schemas.openxmlformats.org/officeDocument/2006/relationships/slide" Target="slides/slide44.xml"/><Relationship Id="rId12" Type="http://schemas.openxmlformats.org/officeDocument/2006/relationships/slideMaster" Target="slideMasters/slideMaster8.xml"/><Relationship Id="rId56" Type="http://schemas.openxmlformats.org/officeDocument/2006/relationships/slide" Target="slides/slide43.xml"/><Relationship Id="rId15" Type="http://schemas.openxmlformats.org/officeDocument/2006/relationships/slide" Target="slides/slide2.xml"/><Relationship Id="rId59" Type="http://schemas.openxmlformats.org/officeDocument/2006/relationships/slide" Target="slides/slide46.xml"/><Relationship Id="rId14" Type="http://schemas.openxmlformats.org/officeDocument/2006/relationships/slide" Target="slides/slide1.xml"/><Relationship Id="rId58" Type="http://schemas.openxmlformats.org/officeDocument/2006/relationships/slide" Target="slides/slide45.xml"/><Relationship Id="rId17" Type="http://schemas.openxmlformats.org/officeDocument/2006/relationships/slide" Target="slides/slide4.xml"/><Relationship Id="rId16" Type="http://schemas.openxmlformats.org/officeDocument/2006/relationships/slide" Target="slides/slide3.xml"/><Relationship Id="rId19" Type="http://schemas.openxmlformats.org/officeDocument/2006/relationships/slide" Target="slides/slide6.xml"/><Relationship Id="rId1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8" name="Google Shape;8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8" name="Google Shape;15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Searching for angoothi story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0" name="Google Shape;17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2" name="Google Shape;18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Talak … agli shadi? What is the guarantee that it will work … need to understand relationship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9" name="Google Shape;18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Samaj mein, parivaar mein reaction ka bhay badha hai ya ghata hai?</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6" name="Google Shape;19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3" name="Google Shape;20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5" name="Google Shape;21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6" name="Google Shape;22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Gratitude for PF &lt;&lt; Gratitude for Feeling in Relationship &lt;&lt; Gratitude for RU</a:t>
            </a:r>
            <a:endParaRPr/>
          </a:p>
          <a:p>
            <a:pPr indent="0" lvl="0" marL="0" rtl="0" algn="l">
              <a:spcBef>
                <a:spcPts val="0"/>
              </a:spcBef>
              <a:spcAft>
                <a:spcPts val="0"/>
              </a:spcAft>
              <a:buSzPts val="1800"/>
              <a:buNone/>
            </a:pPr>
            <a:r>
              <a:rPr lang="en-US"/>
              <a:t>Parents feel that they invested the whole life for the children (providing PF)</a:t>
            </a:r>
            <a:endParaRPr/>
          </a:p>
          <a:p>
            <a:pPr indent="0" lvl="0" marL="0" rtl="0" algn="l">
              <a:spcBef>
                <a:spcPts val="0"/>
              </a:spcBef>
              <a:spcAft>
                <a:spcPts val="0"/>
              </a:spcAft>
              <a:buSzPts val="1800"/>
              <a:buNone/>
            </a:pPr>
            <a:r>
              <a:rPr lang="en-US"/>
              <a:t>If they have not paid attention to RF &amp; RU, then the children may not have gratitude for the parents</a:t>
            </a:r>
            <a:endParaRPr/>
          </a:p>
          <a:p>
            <a:pPr indent="0" lvl="0" marL="0" rtl="0" algn="l">
              <a:spcBef>
                <a:spcPts val="0"/>
              </a:spcBef>
              <a:spcAft>
                <a:spcPts val="0"/>
              </a:spcAft>
              <a:buSzPts val="1800"/>
              <a:buNone/>
            </a:pPr>
            <a:r>
              <a:rPr lang="en-US"/>
              <a:t>Typically the father provides the PF, the mother provides PF and feeling, so children are more attached to the mothers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0" name="Google Shape;240;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You are sitting with someone with whom you have a feeling of opposition – will you be happy / unhappy?</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Many people share that when they are in office, they are excellent performers. But when they go home, they do not get the same response from the family - why? Because at home, feeling in relationship is still important.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4" name="Google Shape;25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You were sitting with someone with whom you have a feeling of opposition.</a:t>
            </a:r>
            <a:endParaRPr/>
          </a:p>
          <a:p>
            <a:pPr indent="0" lvl="0" marL="0" rtl="0" algn="l">
              <a:spcBef>
                <a:spcPts val="0"/>
              </a:spcBef>
              <a:spcAft>
                <a:spcPts val="0"/>
              </a:spcAft>
              <a:buSzPts val="1800"/>
              <a:buNone/>
            </a:pPr>
            <a:r>
              <a:rPr lang="en-US"/>
              <a:t>Now that person has left, but you are still thinking about that relationship (there is contradiction in your thoughts) – will you be happy / unhappy?</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68" name="Google Shape;268;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9" name="Google Shape;27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93" name="Google Shape;29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3" name="Google Shape;31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9" name="Google Shape;319;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45" name="Google Shape;34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517fd4c5a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517fd4c5a7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2517fd4c5a7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79" name="Google Shape;379;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00" name="Google Shape;40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43" name="Google Shape;443;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19" name="Google Shape;519;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4" name="Google Shape;11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56" name="Google Shape;656;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76" name="Google Shape;676;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88" name="Google Shape;688;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22" name="Google Shape;12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27" name="Google Shape;727;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1" name="Google Shape;751;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3" name="Google Shape;773;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4" name="Google Shape;794;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1" name="Google Shape;13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6" name="Google Shape;14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Bottomless glass – have you recognised need for PF?</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69"/>
          <p:cNvSpPr txBox="1"/>
          <p:nvPr>
            <p:ph idx="1" type="subTitle"/>
          </p:nvPr>
        </p:nvSpPr>
        <p:spPr>
          <a:xfrm>
            <a:off x="1281952" y="3900488"/>
            <a:ext cx="5880847" cy="366712"/>
          </a:xfrm>
          <a:prstGeom prst="rect">
            <a:avLst/>
          </a:prstGeom>
          <a:noFill/>
          <a:ln>
            <a:noFill/>
          </a:ln>
        </p:spPr>
        <p:txBody>
          <a:bodyPr anchorCtr="0" anchor="t" bIns="45700" lIns="91425" spcFirstLastPara="1" rIns="91425" wrap="square" tIns="45700">
            <a:spAutoFit/>
          </a:bodyPr>
          <a:lstStyle>
            <a:lvl1pPr lvl="0" marR="0" rtl="0" algn="l">
              <a:spcBef>
                <a:spcPts val="36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9"/>
          <p:cNvSpPr txBox="1"/>
          <p:nvPr>
            <p:ph type="ctrTitle"/>
          </p:nvPr>
        </p:nvSpPr>
        <p:spPr>
          <a:xfrm>
            <a:off x="1281952" y="2286000"/>
            <a:ext cx="5880847" cy="123110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46" name="Shape 46"/>
        <p:cNvGrpSpPr/>
        <p:nvPr/>
      </p:nvGrpSpPr>
      <p:grpSpPr>
        <a:xfrm>
          <a:off x="0" y="0"/>
          <a:ext cx="0" cy="0"/>
          <a:chOff x="0" y="0"/>
          <a:chExt cx="0" cy="0"/>
        </a:xfrm>
      </p:grpSpPr>
      <p:sp>
        <p:nvSpPr>
          <p:cNvPr id="47" name="Google Shape;47;p87"/>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8" name="Google Shape;48;p87"/>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Noto Sans Symbols"/>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3" name="Shape 53"/>
        <p:cNvGrpSpPr/>
        <p:nvPr/>
      </p:nvGrpSpPr>
      <p:grpSpPr>
        <a:xfrm>
          <a:off x="0" y="0"/>
          <a:ext cx="0" cy="0"/>
          <a:chOff x="0" y="0"/>
          <a:chExt cx="0" cy="0"/>
        </a:xfrm>
      </p:grpSpPr>
      <p:sp>
        <p:nvSpPr>
          <p:cNvPr id="54" name="Google Shape;54;p79"/>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5" name="Google Shape;55;p79"/>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Noto Sans Symbols"/>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6" name="Shape 56"/>
        <p:cNvGrpSpPr/>
        <p:nvPr/>
      </p:nvGrpSpPr>
      <p:grpSpPr>
        <a:xfrm>
          <a:off x="0" y="0"/>
          <a:ext cx="0" cy="0"/>
          <a:chOff x="0" y="0"/>
          <a:chExt cx="0" cy="0"/>
        </a:xfrm>
      </p:grpSpPr>
      <p:sp>
        <p:nvSpPr>
          <p:cNvPr id="57" name="Google Shape;57;p88"/>
          <p:cNvSpPr txBox="1"/>
          <p:nvPr>
            <p:ph idx="1" type="body"/>
          </p:nvPr>
        </p:nvSpPr>
        <p:spPr>
          <a:xfrm>
            <a:off x="0" y="609600"/>
            <a:ext cx="4505325" cy="59436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8" name="Google Shape;58;p88"/>
          <p:cNvSpPr txBox="1"/>
          <p:nvPr>
            <p:ph idx="2" type="body"/>
          </p:nvPr>
        </p:nvSpPr>
        <p:spPr>
          <a:xfrm>
            <a:off x="4657724" y="609600"/>
            <a:ext cx="4486275" cy="59436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9" name="Google Shape;59;p88"/>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60" name="Shape 60"/>
        <p:cNvGrpSpPr/>
        <p:nvPr/>
      </p:nvGrpSpPr>
      <p:grpSpPr>
        <a:xfrm>
          <a:off x="0" y="0"/>
          <a:ext cx="0" cy="0"/>
          <a:chOff x="0" y="0"/>
          <a:chExt cx="0" cy="0"/>
        </a:xfrm>
      </p:grpSpPr>
      <p:sp>
        <p:nvSpPr>
          <p:cNvPr id="61" name="Google Shape;61;p89"/>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2" name="Google Shape;62;p89"/>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Noto Sans Symbols"/>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3" name="Shape 63"/>
        <p:cNvGrpSpPr/>
        <p:nvPr/>
      </p:nvGrpSpPr>
      <p:grpSpPr>
        <a:xfrm>
          <a:off x="0" y="0"/>
          <a:ext cx="0" cy="0"/>
          <a:chOff x="0" y="0"/>
          <a:chExt cx="0" cy="0"/>
        </a:xfrm>
      </p:grpSpPr>
      <p:sp>
        <p:nvSpPr>
          <p:cNvPr id="64" name="Google Shape;64;p90"/>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9" name="Shape 69"/>
        <p:cNvGrpSpPr/>
        <p:nvPr/>
      </p:nvGrpSpPr>
      <p:grpSpPr>
        <a:xfrm>
          <a:off x="0" y="0"/>
          <a:ext cx="0" cy="0"/>
          <a:chOff x="0" y="0"/>
          <a:chExt cx="0" cy="0"/>
        </a:xfrm>
      </p:grpSpPr>
      <p:sp>
        <p:nvSpPr>
          <p:cNvPr id="70" name="Google Shape;70;p81"/>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1" name="Google Shape;71;p81"/>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Noto Sans Symbols"/>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2" name="Shape 72"/>
        <p:cNvGrpSpPr/>
        <p:nvPr/>
      </p:nvGrpSpPr>
      <p:grpSpPr>
        <a:xfrm>
          <a:off x="0" y="0"/>
          <a:ext cx="0" cy="0"/>
          <a:chOff x="0" y="0"/>
          <a:chExt cx="0" cy="0"/>
        </a:xfrm>
      </p:grpSpPr>
      <p:sp>
        <p:nvSpPr>
          <p:cNvPr id="73" name="Google Shape;73;p91"/>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5" name="Shape 75"/>
        <p:cNvGrpSpPr/>
        <p:nvPr/>
      </p:nvGrpSpPr>
      <p:grpSpPr>
        <a:xfrm>
          <a:off x="0" y="0"/>
          <a:ext cx="0" cy="0"/>
          <a:chOff x="0" y="0"/>
          <a:chExt cx="0" cy="0"/>
        </a:xfrm>
      </p:grpSpPr>
      <p:sp>
        <p:nvSpPr>
          <p:cNvPr id="76" name="Google Shape;76;p83"/>
          <p:cNvSpPr txBox="1"/>
          <p:nvPr>
            <p:ph idx="1" type="subTitle"/>
          </p:nvPr>
        </p:nvSpPr>
        <p:spPr>
          <a:xfrm>
            <a:off x="1281952" y="3900488"/>
            <a:ext cx="5880847" cy="366712"/>
          </a:xfrm>
          <a:prstGeom prst="rect">
            <a:avLst/>
          </a:prstGeom>
          <a:noFill/>
          <a:ln>
            <a:noFill/>
          </a:ln>
        </p:spPr>
        <p:txBody>
          <a:bodyPr anchorCtr="0" anchor="t" bIns="45700" lIns="91425" spcFirstLastPara="1" rIns="91425" wrap="square" tIns="45700">
            <a:spAutoFit/>
          </a:bodyPr>
          <a:lstStyle>
            <a:lvl1pPr lvl="0" marR="0" rtl="0" algn="l">
              <a:spcBef>
                <a:spcPts val="36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83"/>
          <p:cNvSpPr txBox="1"/>
          <p:nvPr>
            <p:ph type="ctrTitle"/>
          </p:nvPr>
        </p:nvSpPr>
        <p:spPr>
          <a:xfrm>
            <a:off x="1281952" y="2286000"/>
            <a:ext cx="5880847" cy="123110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79" name="Shape 79"/>
        <p:cNvGrpSpPr/>
        <p:nvPr/>
      </p:nvGrpSpPr>
      <p:grpSpPr>
        <a:xfrm>
          <a:off x="0" y="0"/>
          <a:ext cx="0" cy="0"/>
          <a:chOff x="0" y="0"/>
          <a:chExt cx="0" cy="0"/>
        </a:xfrm>
      </p:grpSpPr>
      <p:sp>
        <p:nvSpPr>
          <p:cNvPr id="80" name="Google Shape;80;p93"/>
          <p:cNvSpPr txBox="1"/>
          <p:nvPr>
            <p:ph idx="1" type="subTitle"/>
          </p:nvPr>
        </p:nvSpPr>
        <p:spPr>
          <a:xfrm>
            <a:off x="1281952" y="3900488"/>
            <a:ext cx="5880847" cy="366712"/>
          </a:xfrm>
          <a:prstGeom prst="rect">
            <a:avLst/>
          </a:prstGeom>
          <a:noFill/>
          <a:ln>
            <a:noFill/>
          </a:ln>
        </p:spPr>
        <p:txBody>
          <a:bodyPr anchorCtr="0" anchor="t" bIns="45700" lIns="91425" spcFirstLastPara="1" rIns="91425" wrap="square" tIns="45700">
            <a:spAutoFit/>
          </a:bodyPr>
          <a:lstStyle>
            <a:lvl1pPr lvl="0" marR="0" rtl="0" algn="l">
              <a:spcBef>
                <a:spcPts val="36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93"/>
          <p:cNvSpPr txBox="1"/>
          <p:nvPr>
            <p:ph type="ctrTitle"/>
          </p:nvPr>
        </p:nvSpPr>
        <p:spPr>
          <a:xfrm>
            <a:off x="1281952" y="2286000"/>
            <a:ext cx="5880847" cy="123110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71"/>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 name="Google Shape;19;p71"/>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Noto Sans Symbols"/>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83" name="Shape 83"/>
        <p:cNvGrpSpPr/>
        <p:nvPr/>
      </p:nvGrpSpPr>
      <p:grpSpPr>
        <a:xfrm>
          <a:off x="0" y="0"/>
          <a:ext cx="0" cy="0"/>
          <a:chOff x="0" y="0"/>
          <a:chExt cx="0" cy="0"/>
        </a:xfrm>
      </p:grpSpPr>
      <p:sp>
        <p:nvSpPr>
          <p:cNvPr id="84" name="Google Shape;84;p95"/>
          <p:cNvSpPr txBox="1"/>
          <p:nvPr>
            <p:ph idx="1" type="subTitle"/>
          </p:nvPr>
        </p:nvSpPr>
        <p:spPr>
          <a:xfrm>
            <a:off x="1281952" y="3900488"/>
            <a:ext cx="5880847" cy="366712"/>
          </a:xfrm>
          <a:prstGeom prst="rect">
            <a:avLst/>
          </a:prstGeom>
          <a:noFill/>
          <a:ln>
            <a:noFill/>
          </a:ln>
        </p:spPr>
        <p:txBody>
          <a:bodyPr anchorCtr="0" anchor="t" bIns="45700" lIns="91425" spcFirstLastPara="1" rIns="91425" wrap="square" tIns="45700">
            <a:spAutoFit/>
          </a:bodyPr>
          <a:lstStyle>
            <a:lvl1pPr lvl="0" marR="0" rtl="0" algn="l">
              <a:spcBef>
                <a:spcPts val="36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5" name="Google Shape;85;p95"/>
          <p:cNvSpPr txBox="1"/>
          <p:nvPr>
            <p:ph type="ctrTitle"/>
          </p:nvPr>
        </p:nvSpPr>
        <p:spPr>
          <a:xfrm>
            <a:off x="1281952" y="2286000"/>
            <a:ext cx="5880847" cy="123110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0" name="Shape 20"/>
        <p:cNvGrpSpPr/>
        <p:nvPr/>
      </p:nvGrpSpPr>
      <p:grpSpPr>
        <a:xfrm>
          <a:off x="0" y="0"/>
          <a:ext cx="0" cy="0"/>
          <a:chOff x="0" y="0"/>
          <a:chExt cx="0" cy="0"/>
        </a:xfrm>
      </p:grpSpPr>
      <p:sp>
        <p:nvSpPr>
          <p:cNvPr id="21" name="Google Shape;21;p72"/>
          <p:cNvSpPr txBox="1"/>
          <p:nvPr>
            <p:ph idx="1" type="body"/>
          </p:nvPr>
        </p:nvSpPr>
        <p:spPr>
          <a:xfrm>
            <a:off x="0" y="609600"/>
            <a:ext cx="4505325" cy="59436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Google Shape;22;p72"/>
          <p:cNvSpPr txBox="1"/>
          <p:nvPr>
            <p:ph idx="2" type="body"/>
          </p:nvPr>
        </p:nvSpPr>
        <p:spPr>
          <a:xfrm>
            <a:off x="4657724" y="609600"/>
            <a:ext cx="4486275" cy="59436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 name="Google Shape;23;p72"/>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24" name="Shape 24"/>
        <p:cNvGrpSpPr/>
        <p:nvPr/>
      </p:nvGrpSpPr>
      <p:grpSpPr>
        <a:xfrm>
          <a:off x="0" y="0"/>
          <a:ext cx="0" cy="0"/>
          <a:chOff x="0" y="0"/>
          <a:chExt cx="0" cy="0"/>
        </a:xfrm>
      </p:grpSpPr>
      <p:sp>
        <p:nvSpPr>
          <p:cNvPr id="25" name="Google Shape;25;p73"/>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6" name="Google Shape;26;p73"/>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Noto Sans Symbols"/>
              <a:buChar char="∙"/>
              <a:defRPr b="0" sz="2200">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74"/>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33" name="Shape 33"/>
        <p:cNvGrpSpPr/>
        <p:nvPr/>
      </p:nvGrpSpPr>
      <p:grpSpPr>
        <a:xfrm>
          <a:off x="0" y="0"/>
          <a:ext cx="0" cy="0"/>
          <a:chOff x="0" y="0"/>
          <a:chExt cx="0" cy="0"/>
        </a:xfrm>
      </p:grpSpPr>
      <p:sp>
        <p:nvSpPr>
          <p:cNvPr id="34" name="Google Shape;34;p76"/>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5" name="Google Shape;35;p76"/>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Noto Sans Symbols"/>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77"/>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8" name="Google Shape;38;p77"/>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Noto Sans Symbols"/>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 name="Shape 39"/>
        <p:cNvGrpSpPr/>
        <p:nvPr/>
      </p:nvGrpSpPr>
      <p:grpSpPr>
        <a:xfrm>
          <a:off x="0" y="0"/>
          <a:ext cx="0" cy="0"/>
          <a:chOff x="0" y="0"/>
          <a:chExt cx="0" cy="0"/>
        </a:xfrm>
      </p:grpSpPr>
      <p:sp>
        <p:nvSpPr>
          <p:cNvPr id="40" name="Google Shape;40;p84"/>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1" name="Shape 41"/>
        <p:cNvGrpSpPr/>
        <p:nvPr/>
      </p:nvGrpSpPr>
      <p:grpSpPr>
        <a:xfrm>
          <a:off x="0" y="0"/>
          <a:ext cx="0" cy="0"/>
          <a:chOff x="0" y="0"/>
          <a:chExt cx="0" cy="0"/>
        </a:xfrm>
      </p:grpSpPr>
      <p:sp>
        <p:nvSpPr>
          <p:cNvPr id="42" name="Google Shape;42;p85"/>
          <p:cNvSpPr txBox="1"/>
          <p:nvPr>
            <p:ph idx="1" type="body"/>
          </p:nvPr>
        </p:nvSpPr>
        <p:spPr>
          <a:xfrm>
            <a:off x="0" y="609600"/>
            <a:ext cx="4505325" cy="59436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85"/>
          <p:cNvSpPr txBox="1"/>
          <p:nvPr>
            <p:ph idx="2" type="body"/>
          </p:nvPr>
        </p:nvSpPr>
        <p:spPr>
          <a:xfrm>
            <a:off x="4657724" y="609600"/>
            <a:ext cx="4486275" cy="59436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85"/>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theme" Target="../theme/theme7.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6.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theme" Target="../theme/theme3.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5.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theme" Target="../theme/theme1.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B0082"/>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 name="Shape 13"/>
        <p:cNvGrpSpPr/>
        <p:nvPr/>
      </p:nvGrpSpPr>
      <p:grpSpPr>
        <a:xfrm>
          <a:off x="0" y="0"/>
          <a:ext cx="0" cy="0"/>
          <a:chOff x="0" y="0"/>
          <a:chExt cx="0" cy="0"/>
        </a:xfrm>
      </p:grpSpPr>
      <p:sp>
        <p:nvSpPr>
          <p:cNvPr id="14" name="Google Shape;14;p70"/>
          <p:cNvSpPr txBox="1"/>
          <p:nvPr/>
        </p:nvSpPr>
        <p:spPr>
          <a:xfrm>
            <a:off x="0" y="0"/>
            <a:ext cx="9144000" cy="500062"/>
          </a:xfrm>
          <a:prstGeom prst="rect">
            <a:avLst/>
          </a:prstGeom>
          <a:solidFill>
            <a:srgbClr val="4B00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70"/>
          <p:cNvSpPr txBox="1"/>
          <p:nvPr/>
        </p:nvSpPr>
        <p:spPr>
          <a:xfrm flipH="1" rot="10800000">
            <a:off x="0" y="6572250"/>
            <a:ext cx="9144000" cy="304800"/>
          </a:xfrm>
          <a:prstGeom prst="rect">
            <a:avLst/>
          </a:prstGeom>
          <a:solidFill>
            <a:srgbClr val="BEBEB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70"/>
          <p:cNvSpPr txBox="1"/>
          <p:nvPr/>
        </p:nvSpPr>
        <p:spPr>
          <a:xfrm>
            <a:off x="8715375" y="6572250"/>
            <a:ext cx="428625" cy="2936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Arial"/>
              <a:buNone/>
            </a:pPr>
            <a:fld id="{00000000-1234-1234-1234-123412341234}" type="slidenum">
              <a:rPr b="0" i="0" lang="en-US" sz="800" u="non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 name="Shape 29"/>
        <p:cNvGrpSpPr/>
        <p:nvPr/>
      </p:nvGrpSpPr>
      <p:grpSpPr>
        <a:xfrm>
          <a:off x="0" y="0"/>
          <a:ext cx="0" cy="0"/>
          <a:chOff x="0" y="0"/>
          <a:chExt cx="0" cy="0"/>
        </a:xfrm>
      </p:grpSpPr>
      <p:sp>
        <p:nvSpPr>
          <p:cNvPr id="30" name="Google Shape;30;p75"/>
          <p:cNvSpPr txBox="1"/>
          <p:nvPr/>
        </p:nvSpPr>
        <p:spPr>
          <a:xfrm>
            <a:off x="0" y="0"/>
            <a:ext cx="9144000" cy="500062"/>
          </a:xfrm>
          <a:prstGeom prst="rect">
            <a:avLst/>
          </a:prstGeom>
          <a:solidFill>
            <a:srgbClr val="4B00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 name="Google Shape;31;p75"/>
          <p:cNvSpPr txBox="1"/>
          <p:nvPr/>
        </p:nvSpPr>
        <p:spPr>
          <a:xfrm flipH="1" rot="10800000">
            <a:off x="0" y="6572250"/>
            <a:ext cx="9144000" cy="304800"/>
          </a:xfrm>
          <a:prstGeom prst="rect">
            <a:avLst/>
          </a:prstGeom>
          <a:solidFill>
            <a:srgbClr val="BEBEB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 name="Google Shape;32;p75"/>
          <p:cNvSpPr txBox="1"/>
          <p:nvPr/>
        </p:nvSpPr>
        <p:spPr>
          <a:xfrm>
            <a:off x="8715375" y="6572250"/>
            <a:ext cx="428625" cy="2936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Arial"/>
              <a:buNone/>
            </a:pPr>
            <a:fld id="{00000000-1234-1234-1234-123412341234}" type="slidenum">
              <a:rPr b="0" i="0" lang="en-US" sz="800" u="non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56" r:id="rId1"/>
    <p:sldLayoutId id="2147483657" r:id="rId2"/>
    <p:sldLayoutId id="2147483658" r:id="rId3"/>
    <p:sldLayoutId id="2147483659" r:id="rId4"/>
    <p:sldLayoutId id="2147483660" r:id="rId5"/>
    <p:sldLayoutId id="2147483661"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 name="Shape 49"/>
        <p:cNvGrpSpPr/>
        <p:nvPr/>
      </p:nvGrpSpPr>
      <p:grpSpPr>
        <a:xfrm>
          <a:off x="0" y="0"/>
          <a:ext cx="0" cy="0"/>
          <a:chOff x="0" y="0"/>
          <a:chExt cx="0" cy="0"/>
        </a:xfrm>
      </p:grpSpPr>
      <p:sp>
        <p:nvSpPr>
          <p:cNvPr id="50" name="Google Shape;50;p78"/>
          <p:cNvSpPr txBox="1"/>
          <p:nvPr/>
        </p:nvSpPr>
        <p:spPr>
          <a:xfrm>
            <a:off x="0" y="0"/>
            <a:ext cx="9144000" cy="500062"/>
          </a:xfrm>
          <a:prstGeom prst="rect">
            <a:avLst/>
          </a:prstGeom>
          <a:solidFill>
            <a:srgbClr val="4B00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 name="Google Shape;51;p78"/>
          <p:cNvSpPr txBox="1"/>
          <p:nvPr/>
        </p:nvSpPr>
        <p:spPr>
          <a:xfrm flipH="1" rot="10800000">
            <a:off x="0" y="6572250"/>
            <a:ext cx="9144000" cy="304800"/>
          </a:xfrm>
          <a:prstGeom prst="rect">
            <a:avLst/>
          </a:prstGeom>
          <a:solidFill>
            <a:srgbClr val="BEBEB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 name="Google Shape;52;p78"/>
          <p:cNvSpPr txBox="1"/>
          <p:nvPr/>
        </p:nvSpPr>
        <p:spPr>
          <a:xfrm>
            <a:off x="8715375" y="6572250"/>
            <a:ext cx="428625" cy="2936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Arial"/>
              <a:buNone/>
            </a:pPr>
            <a:fld id="{00000000-1234-1234-1234-123412341234}" type="slidenum">
              <a:rPr b="0" i="0" lang="en-US" sz="800" u="non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80"/>
          <p:cNvSpPr txBox="1"/>
          <p:nvPr/>
        </p:nvSpPr>
        <p:spPr>
          <a:xfrm>
            <a:off x="0" y="0"/>
            <a:ext cx="9144000" cy="500062"/>
          </a:xfrm>
          <a:prstGeom prst="rect">
            <a:avLst/>
          </a:prstGeom>
          <a:solidFill>
            <a:srgbClr val="4B00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 name="Google Shape;67;p80"/>
          <p:cNvSpPr txBox="1"/>
          <p:nvPr/>
        </p:nvSpPr>
        <p:spPr>
          <a:xfrm flipH="1" rot="10800000">
            <a:off x="0" y="6572250"/>
            <a:ext cx="9144000" cy="304800"/>
          </a:xfrm>
          <a:prstGeom prst="rect">
            <a:avLst/>
          </a:prstGeom>
          <a:solidFill>
            <a:srgbClr val="BEBEB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 name="Google Shape;68;p80"/>
          <p:cNvSpPr txBox="1"/>
          <p:nvPr/>
        </p:nvSpPr>
        <p:spPr>
          <a:xfrm>
            <a:off x="8715375" y="6572250"/>
            <a:ext cx="428625" cy="2936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Arial"/>
              <a:buNone/>
            </a:pPr>
            <a:fld id="{00000000-1234-1234-1234-123412341234}" type="slidenum">
              <a:rPr b="0" i="0" lang="en-US" sz="800" u="non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B0082"/>
        </a:solidFill>
      </p:bgPr>
    </p:bg>
    <p:spTree>
      <p:nvGrpSpPr>
        <p:cNvPr id="74" name="Shape 7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B0082"/>
        </a:solidFill>
      </p:bgPr>
    </p:bg>
    <p:spTree>
      <p:nvGrpSpPr>
        <p:cNvPr id="78" name="Shape 7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B0082"/>
        </a:solidFill>
      </p:bgPr>
    </p:bg>
    <p:spTree>
      <p:nvGrpSpPr>
        <p:cNvPr id="82" name="Shape 8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hyperlink" Target="http://www.fao.org/fileadmin/user_upload/ags/publications/GFL_web.pdf" TargetMode="External"/><Relationship Id="rId4" Type="http://schemas.openxmlformats.org/officeDocument/2006/relationships/hyperlink" Target="http://www.fao.org/" TargetMode="External"/><Relationship Id="rId5" Type="http://schemas.openxmlformats.org/officeDocument/2006/relationships/hyperlink" Target="http://www.un.org/apps/news/story.asp?NewsID=38344&amp;Cr=fao&amp;Cr1" TargetMode="External"/><Relationship Id="rId6" Type="http://schemas.openxmlformats.org/officeDocument/2006/relationships/image" Target="../media/image1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hyperlink" Target="about:blank" TargetMode="External"/><Relationship Id="rId4" Type="http://schemas.openxmlformats.org/officeDocument/2006/relationships/hyperlink" Target="http://www.planetaryrenewal.org/ipr/vegetarian.html" TargetMode="External"/><Relationship Id="rId5" Type="http://schemas.openxmlformats.org/officeDocument/2006/relationships/image" Target="../media/image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4.pn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lide55.x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2.png"/><Relationship Id="rId6"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5.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304800" y="0"/>
            <a:ext cx="8610600" cy="6324600"/>
          </a:xfrm>
          <a:prstGeom prst="rect">
            <a:avLst/>
          </a:prstGeom>
          <a:noFill/>
          <a:ln>
            <a:noFill/>
          </a:ln>
        </p:spPr>
        <p:txBody>
          <a:bodyPr anchorCtr="0" anchor="b" bIns="45700" lIns="91425" spcFirstLastPara="1" rIns="91425" wrap="square" tIns="45700">
            <a:noAutofit/>
          </a:bodyPr>
          <a:lstStyle/>
          <a:p>
            <a:pPr indent="-457200" lvl="0" marL="457200" rtl="0" algn="ctr">
              <a:lnSpc>
                <a:spcPct val="100000"/>
              </a:lnSpc>
              <a:spcBef>
                <a:spcPts val="0"/>
              </a:spcBef>
              <a:spcAft>
                <a:spcPts val="0"/>
              </a:spcAft>
              <a:buClr>
                <a:schemeClr val="lt1"/>
              </a:buClr>
              <a:buSzPts val="3600"/>
              <a:buFont typeface="Arial"/>
              <a:buNone/>
            </a:pPr>
            <a:r>
              <a:rPr b="1" i="0" lang="en-US" sz="3600" u="none">
                <a:solidFill>
                  <a:schemeClr val="lt1"/>
                </a:solidFill>
                <a:latin typeface="Arial"/>
                <a:ea typeface="Arial"/>
                <a:cs typeface="Arial"/>
                <a:sym typeface="Arial"/>
              </a:rPr>
              <a:t>Lecture 2</a:t>
            </a:r>
            <a:br>
              <a:rPr b="1" i="0" lang="en-US" sz="3600" u="none">
                <a:solidFill>
                  <a:schemeClr val="lt1"/>
                </a:solidFill>
                <a:latin typeface="Arial"/>
                <a:ea typeface="Arial"/>
                <a:cs typeface="Arial"/>
                <a:sym typeface="Arial"/>
              </a:rPr>
            </a:br>
            <a:br>
              <a:rPr b="1" i="0" lang="en-US" sz="3600" u="none">
                <a:solidFill>
                  <a:schemeClr val="lt1"/>
                </a:solidFill>
                <a:latin typeface="Arial"/>
                <a:ea typeface="Arial"/>
                <a:cs typeface="Arial"/>
                <a:sym typeface="Arial"/>
              </a:rPr>
            </a:br>
            <a:br>
              <a:rPr b="1" i="0" lang="en-US" sz="3600" u="none">
                <a:solidFill>
                  <a:schemeClr val="lt1"/>
                </a:solidFill>
                <a:latin typeface="Arial"/>
                <a:ea typeface="Arial"/>
                <a:cs typeface="Arial"/>
                <a:sym typeface="Arial"/>
              </a:rPr>
            </a:br>
            <a:br>
              <a:rPr b="1" i="0" lang="en-US" sz="3600" u="none">
                <a:solidFill>
                  <a:schemeClr val="lt1"/>
                </a:solidFill>
                <a:latin typeface="Arial"/>
                <a:ea typeface="Arial"/>
                <a:cs typeface="Arial"/>
                <a:sym typeface="Arial"/>
              </a:rPr>
            </a:br>
            <a:r>
              <a:rPr b="1" i="0" lang="en-US" sz="3600" u="none">
                <a:solidFill>
                  <a:schemeClr val="lt1"/>
                </a:solidFill>
                <a:latin typeface="Arial"/>
                <a:ea typeface="Arial"/>
                <a:cs typeface="Arial"/>
                <a:sym typeface="Arial"/>
              </a:rPr>
              <a:t>Basic Human Aspiration</a:t>
            </a:r>
            <a:br>
              <a:rPr b="1" i="0" lang="en-US" sz="3600" u="none">
                <a:solidFill>
                  <a:schemeClr val="lt1"/>
                </a:solidFill>
                <a:latin typeface="Arial"/>
                <a:ea typeface="Arial"/>
                <a:cs typeface="Arial"/>
                <a:sym typeface="Arial"/>
              </a:rPr>
            </a:br>
            <a:r>
              <a:rPr b="1" i="0" lang="en-US" sz="3600" u="none">
                <a:solidFill>
                  <a:schemeClr val="lt1"/>
                </a:solidFill>
                <a:latin typeface="Arial"/>
                <a:ea typeface="Arial"/>
                <a:cs typeface="Arial"/>
                <a:sym typeface="Arial"/>
              </a:rPr>
              <a:t>and it Fulfilment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Something more is required (over and above physical facility)</a:t>
            </a:r>
            <a:endParaRPr/>
          </a:p>
        </p:txBody>
      </p:sp>
      <p:sp>
        <p:nvSpPr>
          <p:cNvPr id="155" name="Google Shape;155;p10"/>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Physical facility is necessary for human being</a:t>
            </a:r>
            <a:endParaRPr/>
          </a:p>
          <a:p>
            <a:pPr indent="0" lvl="0" marL="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but</a:t>
            </a:r>
            <a:endParaRPr/>
          </a:p>
          <a:p>
            <a:pPr indent="0" lvl="0" marL="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something more is also required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To find out what else is required (over and above physical facility)</a:t>
            </a:r>
            <a:endParaRPr/>
          </a:p>
        </p:txBody>
      </p:sp>
      <p:sp>
        <p:nvSpPr>
          <p:cNvPr id="161" name="Google Shape;161;p11"/>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Check: Is the unhappiness in our families</a:t>
            </a:r>
            <a:endParaRPr/>
          </a:p>
          <a:p>
            <a:pPr indent="-228600" lvl="1" marL="457200" rtl="0" algn="l">
              <a:lnSpc>
                <a:spcPct val="9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More due to lack of physical facility or</a:t>
            </a:r>
            <a:endParaRPr/>
          </a:p>
          <a:p>
            <a:pPr indent="-228600" lvl="1" marL="457200" rtl="0" algn="l">
              <a:lnSpc>
                <a:spcPct val="9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More due to lack of fulfillment in relationship?</a:t>
            </a:r>
            <a:endParaRPr/>
          </a:p>
          <a:p>
            <a:pPr indent="-228600" lvl="0" marL="228600" rtl="0" algn="l">
              <a:lnSpc>
                <a:spcPct val="90000"/>
              </a:lnSpc>
              <a:spcBef>
                <a:spcPts val="480"/>
              </a:spcBef>
              <a:spcAft>
                <a:spcPts val="0"/>
              </a:spcAft>
              <a:buClr>
                <a:srgbClr val="1E00AA"/>
              </a:buClr>
              <a:buSzPts val="2400"/>
              <a:buNone/>
            </a:pPr>
            <a:r>
              <a:rPr b="1" i="0" lang="en-US" sz="2400" u="none">
                <a:solidFill>
                  <a:srgbClr val="1E00AA"/>
                </a:solidFill>
                <a:latin typeface="Arial"/>
                <a:ea typeface="Arial"/>
                <a:cs typeface="Arial"/>
                <a:sym typeface="Arial"/>
              </a:rPr>
              <a:t>vkids ifjokj esa tks nq%[k gS] og lqfo/kk ds vHkko esa T;knk gS ;k laca/k dk fuokZg u gksus ds dkj.k T;knk gS\</a:t>
            </a:r>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How much time and effort are we investing:</a:t>
            </a:r>
            <a:endParaRPr/>
          </a:p>
          <a:p>
            <a:pPr indent="-228600" lvl="1" marL="457200" rtl="0" algn="l">
              <a:lnSpc>
                <a:spcPct val="9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For physical facility</a:t>
            </a:r>
            <a:endParaRPr/>
          </a:p>
          <a:p>
            <a:pPr indent="-228600" lvl="1" marL="457200" rtl="0" algn="l">
              <a:lnSpc>
                <a:spcPct val="9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For fulfillment in relationship</a:t>
            </a:r>
            <a:endParaRPr/>
          </a:p>
          <a:p>
            <a:pPr indent="-228600" lvl="0" marL="228600" rtl="0" algn="l">
              <a:lnSpc>
                <a:spcPct val="90000"/>
              </a:lnSpc>
              <a:spcBef>
                <a:spcPts val="480"/>
              </a:spcBef>
              <a:spcAft>
                <a:spcPts val="0"/>
              </a:spcAft>
              <a:buClr>
                <a:srgbClr val="1E00AA"/>
              </a:buClr>
              <a:buSzPts val="2400"/>
              <a:buNone/>
            </a:pPr>
            <a:r>
              <a:rPr b="1" i="0" lang="en-US" sz="2400" u="none">
                <a:solidFill>
                  <a:srgbClr val="1E00AA"/>
                </a:solidFill>
                <a:latin typeface="Arial"/>
                <a:ea typeface="Arial"/>
                <a:cs typeface="Arial"/>
                <a:sym typeface="Arial"/>
              </a:rPr>
              <a:t>vki lqfo/kk tqVkus ds fy, fdruk le; o iz;kl yxk jgs gSa vkSj laca/k dk fuokZg ds fy, fdruk le; o iz;kl yxk jgs gSa\</a:t>
            </a:r>
            <a:endParaRPr b="1" i="0" sz="24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The unhappiness is more due to lack of fulfillment in relationship</a:t>
            </a:r>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Most of the time and effort is spent for physical facility</a:t>
            </a:r>
            <a:endParaRPr/>
          </a:p>
          <a:p>
            <a:pPr indent="-228600" lvl="0" marL="228600" rtl="0" algn="l">
              <a:lnSpc>
                <a:spcPct val="90000"/>
              </a:lnSpc>
              <a:spcBef>
                <a:spcPts val="480"/>
              </a:spcBef>
              <a:spcAft>
                <a:spcPts val="0"/>
              </a:spcAft>
              <a:buClr>
                <a:srgbClr val="1E00AA"/>
              </a:buClr>
              <a:buSzPts val="2400"/>
              <a:buNone/>
            </a:pPr>
            <a:r>
              <a:rPr b="1" i="0" lang="en-US" sz="2400" u="none">
                <a:solidFill>
                  <a:srgbClr val="1E00AA"/>
                </a:solidFill>
                <a:latin typeface="Arial"/>
                <a:ea typeface="Arial"/>
                <a:cs typeface="Arial"/>
                <a:sym typeface="Arial"/>
              </a:rPr>
              <a:t>nq%[k laca/k dk fuokZg u gksus ds dkj.k T;knk gS( ijUrq] le; o iz;kl lqfo/kk ds fy, T;knk yxk;k tk jgk gS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For Human Being, Relationship is also Necessary</a:t>
            </a:r>
            <a:endParaRPr/>
          </a:p>
        </p:txBody>
      </p:sp>
      <p:sp>
        <p:nvSpPr>
          <p:cNvPr id="167" name="Google Shape;167;p12"/>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None/>
            </a:pPr>
            <a:r>
              <a:rPr b="0" i="0" lang="en-US" sz="2000" u="none">
                <a:solidFill>
                  <a:schemeClr val="dk1"/>
                </a:solidFill>
                <a:latin typeface="Arial"/>
                <a:ea typeface="Arial"/>
                <a:cs typeface="Arial"/>
                <a:sym typeface="Arial"/>
              </a:rPr>
              <a:t>For human being physical facility is necessary but relationship is also necessary</a:t>
            </a:r>
            <a:endParaRPr/>
          </a:p>
          <a:p>
            <a:pPr indent="-228600" lvl="0" marL="228600" rtl="0" algn="l">
              <a:lnSpc>
                <a:spcPct val="100000"/>
              </a:lnSpc>
              <a:spcBef>
                <a:spcPts val="440"/>
              </a:spcBef>
              <a:spcAft>
                <a:spcPts val="0"/>
              </a:spcAft>
              <a:buClr>
                <a:srgbClr val="1E00AA"/>
              </a:buClr>
              <a:buSzPts val="2200"/>
              <a:buNone/>
            </a:pPr>
            <a:r>
              <a:rPr b="1" i="0" lang="en-US" sz="2200" u="none">
                <a:solidFill>
                  <a:srgbClr val="1E00AA"/>
                </a:solidFill>
                <a:latin typeface="Arial"/>
                <a:ea typeface="Arial"/>
                <a:cs typeface="Arial"/>
                <a:sym typeface="Arial"/>
              </a:rPr>
              <a:t>ekuo ds fy, lqfo/kk Hkh vko’;d gS] ijarq laca/k Hkh vko’;d gSA</a:t>
            </a:r>
            <a:endParaRPr/>
          </a:p>
          <a:p>
            <a:pPr indent="-228600" lvl="0" marL="228600" rtl="0" algn="l">
              <a:lnSpc>
                <a:spcPct val="10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On examining carefully, we find that this is a fundamental difference between animals and human being</a:t>
            </a:r>
            <a:endParaRPr/>
          </a:p>
          <a:p>
            <a:pPr indent="-228600" lvl="0" marL="228600" rtl="0" algn="l">
              <a:lnSpc>
                <a:spcPct val="100000"/>
              </a:lnSpc>
              <a:spcBef>
                <a:spcPts val="440"/>
              </a:spcBef>
              <a:spcAft>
                <a:spcPts val="0"/>
              </a:spcAft>
              <a:buClr>
                <a:srgbClr val="1E00AA"/>
              </a:buClr>
              <a:buSzPts val="2200"/>
              <a:buNone/>
            </a:pPr>
            <a:r>
              <a:rPr b="1" i="0" lang="en-US" sz="2200" u="none">
                <a:solidFill>
                  <a:srgbClr val="1E00AA"/>
                </a:solidFill>
                <a:latin typeface="Arial"/>
                <a:ea typeface="Arial"/>
                <a:cs typeface="Arial"/>
                <a:sym typeface="Arial"/>
              </a:rPr>
              <a:t>/;ku ls ns[ksa rks ekuo o i’kq ds chp ;g ,d ewyHkwr varj gSA</a:t>
            </a:r>
            <a:endParaRPr/>
          </a:p>
          <a:p>
            <a:pPr indent="-228600" lvl="0" marL="228600" rtl="0" algn="l">
              <a:lnSpc>
                <a:spcPct val="100000"/>
              </a:lnSpc>
              <a:spcBef>
                <a:spcPts val="440"/>
              </a:spcBef>
              <a:spcAft>
                <a:spcPts val="0"/>
              </a:spcAft>
              <a:buClr>
                <a:schemeClr val="dk1"/>
              </a:buClr>
              <a:buSzPts val="2200"/>
              <a:buNone/>
            </a:pPr>
            <a:r>
              <a:t/>
            </a:r>
            <a:endParaRPr b="0" i="0" sz="2200" u="none">
              <a:solidFill>
                <a:srgbClr val="1E00AA"/>
              </a:solidFill>
              <a:latin typeface="Arial"/>
              <a:ea typeface="Arial"/>
              <a:cs typeface="Arial"/>
              <a:sym typeface="Arial"/>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Physical facility is necessary for animals and necessary for human being also</a:t>
            </a:r>
            <a:endParaRPr/>
          </a:p>
          <a:p>
            <a:pPr indent="-228600" lvl="0" marL="228600" rtl="0" algn="l">
              <a:lnSpc>
                <a:spcPct val="100000"/>
              </a:lnSpc>
              <a:spcBef>
                <a:spcPts val="440"/>
              </a:spcBef>
              <a:spcAft>
                <a:spcPts val="0"/>
              </a:spcAft>
              <a:buClr>
                <a:srgbClr val="1E00AA"/>
              </a:buClr>
              <a:buSzPts val="2200"/>
              <a:buNone/>
            </a:pPr>
            <a:r>
              <a:rPr b="1" i="0" lang="en-US" sz="2200" u="none">
                <a:solidFill>
                  <a:srgbClr val="1E00AA"/>
                </a:solidFill>
                <a:latin typeface="Arial"/>
                <a:ea typeface="Arial"/>
                <a:cs typeface="Arial"/>
                <a:sym typeface="Arial"/>
              </a:rPr>
              <a:t>lqfo/kk i’kq ds fy, vko’;d gS] euq”; ds fy, Hkh vko’;d gSA </a:t>
            </a:r>
            <a:endParaRPr b="1" i="0" sz="20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000"/>
              <a:buNone/>
            </a:pPr>
            <a:r>
              <a:rPr b="0" i="0" lang="en-US" sz="2000" u="none">
                <a:solidFill>
                  <a:schemeClr val="dk1"/>
                </a:solidFill>
                <a:latin typeface="Arial"/>
                <a:ea typeface="Arial"/>
                <a:cs typeface="Arial"/>
                <a:sym typeface="Arial"/>
              </a:rPr>
              <a:t>However, </a:t>
            </a:r>
            <a:r>
              <a:rPr b="1" i="0" lang="en-US" sz="2200" u="none">
                <a:solidFill>
                  <a:srgbClr val="1E00AA"/>
                </a:solidFill>
                <a:latin typeface="Arial"/>
                <a:ea typeface="Arial"/>
                <a:cs typeface="Arial"/>
                <a:sym typeface="Arial"/>
              </a:rPr>
              <a:t>ijarq]</a:t>
            </a:r>
            <a:endParaRPr b="1" i="0" sz="2000" u="none">
              <a:solidFill>
                <a:schemeClr val="dk1"/>
              </a:solidFill>
              <a:latin typeface="Arial"/>
              <a:ea typeface="Arial"/>
              <a:cs typeface="Arial"/>
              <a:sym typeface="Arial"/>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For animals physical facility is necessary as well as adequate</a:t>
            </a:r>
            <a:endParaRPr/>
          </a:p>
          <a:p>
            <a:pPr indent="-228600" lvl="0" marL="228600" rtl="0" algn="l">
              <a:lnSpc>
                <a:spcPct val="100000"/>
              </a:lnSpc>
              <a:spcBef>
                <a:spcPts val="440"/>
              </a:spcBef>
              <a:spcAft>
                <a:spcPts val="0"/>
              </a:spcAft>
              <a:buClr>
                <a:srgbClr val="1E00AA"/>
              </a:buClr>
              <a:buSzPts val="2200"/>
              <a:buNone/>
            </a:pPr>
            <a:r>
              <a:rPr b="1" i="0" lang="en-US" sz="2200" u="none">
                <a:solidFill>
                  <a:srgbClr val="1E00AA"/>
                </a:solidFill>
                <a:latin typeface="Arial"/>
                <a:ea typeface="Arial"/>
                <a:cs typeface="Arial"/>
                <a:sym typeface="Arial"/>
              </a:rPr>
              <a:t>i’kq ds fy, lqfo/kk vko’;d Hkh gS vkSj iw.kZ Hkh gS]</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For human being physical facility is necessary but not adequate</a:t>
            </a:r>
            <a:endParaRPr/>
          </a:p>
          <a:p>
            <a:pPr indent="-228600" lvl="0" marL="228600" rtl="0" algn="l">
              <a:lnSpc>
                <a:spcPct val="100000"/>
              </a:lnSpc>
              <a:spcBef>
                <a:spcPts val="440"/>
              </a:spcBef>
              <a:spcAft>
                <a:spcPts val="0"/>
              </a:spcAft>
              <a:buClr>
                <a:srgbClr val="1E00AA"/>
              </a:buClr>
              <a:buSzPts val="2200"/>
              <a:buNone/>
            </a:pPr>
            <a:r>
              <a:rPr b="1" i="0" lang="en-US" sz="2200" u="none">
                <a:solidFill>
                  <a:srgbClr val="1E00AA"/>
                </a:solidFill>
                <a:latin typeface="Arial"/>
                <a:ea typeface="Arial"/>
                <a:cs typeface="Arial"/>
                <a:sym typeface="Arial"/>
              </a:rPr>
              <a:t>euq”; ds fy, Hkh lqfo/kk vko’;d gS ij iw.kZ ugha gSA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nvSpPr>
        <p:spPr>
          <a:xfrm>
            <a:off x="914400" y="1828800"/>
            <a:ext cx="2514600" cy="2743200"/>
          </a:xfrm>
          <a:prstGeom prst="rect">
            <a:avLst/>
          </a:prstGeom>
          <a:solidFill>
            <a:srgbClr val="4B0082"/>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RELATIONSHIP</a:t>
            </a:r>
            <a:endParaRPr/>
          </a:p>
          <a:p>
            <a:pPr indent="0" lvl="0" marL="0" marR="0" rtl="0" algn="ctr">
              <a:lnSpc>
                <a:spcPct val="90000"/>
              </a:lnSpc>
              <a:spcBef>
                <a:spcPts val="720"/>
              </a:spcBef>
              <a:spcAft>
                <a:spcPts val="0"/>
              </a:spcAft>
              <a:buClr>
                <a:schemeClr val="lt1"/>
              </a:buClr>
              <a:buSzPts val="3600"/>
              <a:buFont typeface="Arial"/>
              <a:buNone/>
            </a:pPr>
            <a:r>
              <a:rPr b="1" i="0" lang="en-US" sz="3600" u="none">
                <a:solidFill>
                  <a:schemeClr val="lt1"/>
                </a:solidFill>
                <a:latin typeface="Arial"/>
                <a:ea typeface="Arial"/>
                <a:cs typeface="Arial"/>
                <a:sym typeface="Arial"/>
              </a:rPr>
              <a:t>laca/k</a:t>
            </a:r>
            <a:endParaRPr b="1" i="1" sz="3600" u="none">
              <a:solidFill>
                <a:schemeClr val="lt1"/>
              </a:solidFill>
              <a:latin typeface="Calibri"/>
              <a:ea typeface="Calibri"/>
              <a:cs typeface="Calibri"/>
              <a:sym typeface="Calibri"/>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with human being</a:t>
            </a:r>
            <a:endParaRPr/>
          </a:p>
        </p:txBody>
      </p:sp>
      <p:sp>
        <p:nvSpPr>
          <p:cNvPr id="173" name="Google Shape;173;p13"/>
          <p:cNvSpPr txBox="1"/>
          <p:nvPr/>
        </p:nvSpPr>
        <p:spPr>
          <a:xfrm>
            <a:off x="3886200" y="1809750"/>
            <a:ext cx="2667000" cy="276225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PHYSICAL FACILITY</a:t>
            </a:r>
            <a:endParaRPr/>
          </a:p>
          <a:p>
            <a:pPr indent="0" lvl="0" marL="0" marR="0" rtl="0" algn="ctr">
              <a:lnSpc>
                <a:spcPct val="90000"/>
              </a:lnSpc>
              <a:spcBef>
                <a:spcPts val="720"/>
              </a:spcBef>
              <a:spcAft>
                <a:spcPts val="0"/>
              </a:spcAft>
              <a:buClr>
                <a:schemeClr val="lt1"/>
              </a:buClr>
              <a:buSzPts val="3600"/>
              <a:buFont typeface="Arial"/>
              <a:buNone/>
            </a:pPr>
            <a:r>
              <a:rPr b="1" i="0" lang="en-US" sz="3600" u="none">
                <a:solidFill>
                  <a:schemeClr val="lt1"/>
                </a:solidFill>
                <a:latin typeface="Arial"/>
                <a:ea typeface="Arial"/>
                <a:cs typeface="Arial"/>
                <a:sym typeface="Arial"/>
              </a:rPr>
              <a:t>lqfo/kk</a:t>
            </a:r>
            <a:endParaRPr b="1" i="0" sz="3600" u="none">
              <a:solidFill>
                <a:schemeClr val="lt1"/>
              </a:solidFill>
              <a:latin typeface="Arial"/>
              <a:ea typeface="Arial"/>
              <a:cs typeface="Arial"/>
              <a:sym typeface="Arial"/>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With nature</a:t>
            </a:r>
            <a:endParaRPr/>
          </a:p>
        </p:txBody>
      </p:sp>
      <p:sp>
        <p:nvSpPr>
          <p:cNvPr id="174" name="Google Shape;174;p13"/>
          <p:cNvSpPr txBox="1"/>
          <p:nvPr/>
        </p:nvSpPr>
        <p:spPr>
          <a:xfrm>
            <a:off x="6629400" y="3486150"/>
            <a:ext cx="2362200" cy="923925"/>
          </a:xfrm>
          <a:prstGeom prst="rect">
            <a:avLst/>
          </a:prstGeom>
          <a:solidFill>
            <a:srgbClr val="4B008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sng">
                <a:solidFill>
                  <a:schemeClr val="lt1"/>
                </a:solidFill>
                <a:latin typeface="Arial"/>
                <a:ea typeface="Arial"/>
                <a:cs typeface="Arial"/>
                <a:sym typeface="Arial"/>
              </a:rPr>
              <a:t>For human beings:</a:t>
            </a:r>
            <a:endParaRPr/>
          </a:p>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necessary but not</a:t>
            </a:r>
            <a:endParaRPr/>
          </a:p>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adequate</a:t>
            </a:r>
            <a:endParaRPr/>
          </a:p>
        </p:txBody>
      </p:sp>
      <p:sp>
        <p:nvSpPr>
          <p:cNvPr id="175" name="Google Shape;175;p13"/>
          <p:cNvSpPr txBox="1"/>
          <p:nvPr/>
        </p:nvSpPr>
        <p:spPr>
          <a:xfrm>
            <a:off x="6627812" y="1590675"/>
            <a:ext cx="2363787" cy="92392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sng">
                <a:solidFill>
                  <a:schemeClr val="lt1"/>
                </a:solidFill>
                <a:latin typeface="Arial"/>
                <a:ea typeface="Arial"/>
                <a:cs typeface="Arial"/>
                <a:sym typeface="Arial"/>
              </a:rPr>
              <a:t>For animals:</a:t>
            </a:r>
            <a:endParaRPr/>
          </a:p>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necessary &amp; largely adequate</a:t>
            </a:r>
            <a:endParaRPr/>
          </a:p>
        </p:txBody>
      </p:sp>
      <p:sp>
        <p:nvSpPr>
          <p:cNvPr id="176" name="Google Shape;176;p13"/>
          <p:cNvSpPr txBox="1"/>
          <p:nvPr/>
        </p:nvSpPr>
        <p:spPr>
          <a:xfrm>
            <a:off x="6629400" y="4410075"/>
            <a:ext cx="2362200" cy="923925"/>
          </a:xfrm>
          <a:prstGeom prst="rect">
            <a:avLst/>
          </a:prstGeom>
          <a:solidFill>
            <a:srgbClr val="4B008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sng">
                <a:solidFill>
                  <a:schemeClr val="lt1"/>
                </a:solidFill>
                <a:latin typeface="Arial"/>
                <a:ea typeface="Arial"/>
                <a:cs typeface="Arial"/>
                <a:sym typeface="Arial"/>
              </a:rPr>
              <a:t>ekuo ds fy,</a:t>
            </a:r>
            <a:endParaRPr/>
          </a:p>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vko’;d</a:t>
            </a:r>
            <a:endParaRPr/>
          </a:p>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ijarq iw.kZ ugha</a:t>
            </a:r>
            <a:endParaRPr/>
          </a:p>
        </p:txBody>
      </p:sp>
      <p:sp>
        <p:nvSpPr>
          <p:cNvPr id="177" name="Google Shape;177;p13"/>
          <p:cNvSpPr txBox="1"/>
          <p:nvPr/>
        </p:nvSpPr>
        <p:spPr>
          <a:xfrm>
            <a:off x="6627812" y="2505075"/>
            <a:ext cx="2363787" cy="92392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sng">
                <a:solidFill>
                  <a:schemeClr val="lt1"/>
                </a:solidFill>
                <a:latin typeface="Arial"/>
                <a:ea typeface="Arial"/>
                <a:cs typeface="Arial"/>
                <a:sym typeface="Arial"/>
              </a:rPr>
              <a:t>i’kq ds fy, </a:t>
            </a:r>
            <a:endParaRPr/>
          </a:p>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vko’;d</a:t>
            </a:r>
            <a:endParaRPr/>
          </a:p>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,oa iw.kZ</a:t>
            </a:r>
            <a:endParaRPr/>
          </a:p>
        </p:txBody>
      </p:sp>
      <p:sp>
        <p:nvSpPr>
          <p:cNvPr id="178" name="Google Shape;178;p13"/>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In Addition to Physical Facility, Relationship is Necessary</a:t>
            </a:r>
            <a:endParaRPr/>
          </a:p>
        </p:txBody>
      </p:sp>
      <p:sp>
        <p:nvSpPr>
          <p:cNvPr id="179" name="Google Shape;179;p13"/>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000"/>
              <a:buNone/>
            </a:pPr>
            <a:r>
              <a:rPr b="0" i="0" lang="en-US" sz="2000" u="none">
                <a:solidFill>
                  <a:schemeClr val="dk1"/>
                </a:solidFill>
                <a:latin typeface="Arial"/>
                <a:ea typeface="Arial"/>
                <a:cs typeface="Arial"/>
                <a:sym typeface="Arial"/>
              </a:rPr>
              <a:t>For human beings physical facility is necessary but relationship is also necessary</a:t>
            </a:r>
            <a:endParaRPr/>
          </a:p>
          <a:p>
            <a:pPr indent="-228600" lvl="0" marL="228600" rtl="0" algn="l">
              <a:lnSpc>
                <a:spcPct val="100000"/>
              </a:lnSpc>
              <a:spcBef>
                <a:spcPts val="400"/>
              </a:spcBef>
              <a:spcAft>
                <a:spcPts val="0"/>
              </a:spcAft>
              <a:buClr>
                <a:srgbClr val="1E00AA"/>
              </a:buClr>
              <a:buSzPts val="2000"/>
              <a:buNone/>
            </a:pPr>
            <a:r>
              <a:rPr b="1" i="0" lang="en-US" sz="2000" u="none">
                <a:solidFill>
                  <a:srgbClr val="1E00AA"/>
                </a:solidFill>
                <a:latin typeface="Arial"/>
                <a:ea typeface="Arial"/>
                <a:cs typeface="Arial"/>
                <a:sym typeface="Arial"/>
              </a:rPr>
              <a:t>ekuo ds fy, lqfo/kk Hkh vko’;d gS] ijarq laca/k Hkh vko’;d gSA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Although we have Recognised the need for Relationship…</a:t>
            </a:r>
            <a:endParaRPr/>
          </a:p>
        </p:txBody>
      </p:sp>
      <p:sp>
        <p:nvSpPr>
          <p:cNvPr id="185" name="Google Shape;185;p14"/>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We do get into arguments, opposition and fights… even in the family, with close friends, with colleagues at work… in the marketplace…</a:t>
            </a:r>
            <a:endParaRPr/>
          </a:p>
          <a:p>
            <a:pPr indent="-228600" lvl="0" marL="228600" rtl="0" algn="l">
              <a:lnSpc>
                <a:spcPct val="100000"/>
              </a:lnSpc>
              <a:spcBef>
                <a:spcPts val="200"/>
              </a:spcBef>
              <a:spcAft>
                <a:spcPts val="0"/>
              </a:spcAft>
              <a:buClr>
                <a:schemeClr val="dk1"/>
              </a:buClr>
              <a:buSzPts val="1000"/>
              <a:buNone/>
            </a:pPr>
            <a:r>
              <a:t/>
            </a:r>
            <a:endParaRPr b="0" i="0" sz="10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Every time we have a fight, we want to resolve it…</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We say sorry, patch up and promise not to fight in future		but…</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Even though we don’t want to, a fight does take place once again</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  </a:t>
            </a:r>
            <a:r>
              <a:rPr b="0" i="0" lang="en-US" sz="2200" u="none">
                <a:solidFill>
                  <a:srgbClr val="FF0000"/>
                </a:solidFill>
                <a:latin typeface="Arial"/>
                <a:ea typeface="Arial"/>
                <a:cs typeface="Arial"/>
                <a:sym typeface="Arial"/>
              </a:rPr>
              <a:t>(we want the other to improve… and the other wants us to improve…)</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Is this happening?</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Are incidences of reaction… not speaking to the other… arguments… debates… divorce… increasing or decreasing?</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Explore your close relationships – in the family, with friends, in the workplace, in the society</a:t>
            </a:r>
            <a:endParaRPr/>
          </a:p>
        </p:txBody>
      </p:sp>
      <p:sp>
        <p:nvSpPr>
          <p:cNvPr id="186" name="Google Shape;186;p14"/>
          <p:cNvSpPr/>
          <p:nvPr/>
        </p:nvSpPr>
        <p:spPr>
          <a:xfrm>
            <a:off x="779673" y="6183868"/>
            <a:ext cx="6622326" cy="369332"/>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Noto Sans Symbols"/>
              <a:buNone/>
            </a:pPr>
            <a:r>
              <a:rPr b="0" i="0" lang="en-US" sz="1800" u="none" cap="none" strike="noStrike">
                <a:solidFill>
                  <a:schemeClr val="lt1"/>
                </a:solidFill>
                <a:latin typeface="Arial"/>
                <a:ea typeface="Arial"/>
                <a:cs typeface="Arial"/>
                <a:sym typeface="Arial"/>
              </a:rPr>
              <a:t>In spite of our acceptance for relationship, why is it happening?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State of Relationship (in the Society)</a:t>
            </a:r>
            <a:endParaRPr/>
          </a:p>
        </p:txBody>
      </p:sp>
      <p:sp>
        <p:nvSpPr>
          <p:cNvPr id="192" name="Google Shape;192;p15"/>
          <p:cNvSpPr txBox="1"/>
          <p:nvPr>
            <p:ph idx="1" type="body"/>
          </p:nvPr>
        </p:nvSpPr>
        <p:spPr>
          <a:xfrm>
            <a:off x="0" y="609600"/>
            <a:ext cx="9144000" cy="6248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Out of the three types of fear, which is predominant for us?</a:t>
            </a:r>
            <a:endParaRPr/>
          </a:p>
          <a:p>
            <a:pPr indent="-228600" lvl="1" marL="457200" rtl="0" algn="l">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Fear of natural calamities</a:t>
            </a:r>
            <a:endParaRPr/>
          </a:p>
          <a:p>
            <a:pPr indent="-228600" lvl="1" marL="457200" rtl="0" algn="l">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Fear of wild animals</a:t>
            </a:r>
            <a:endParaRPr/>
          </a:p>
          <a:p>
            <a:pPr indent="-228600" lvl="1" marL="457200" rtl="0" algn="l">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Fear of the inhuman behaviour of human beings</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Is this on the increase or decrease?</a:t>
            </a:r>
            <a:endParaRPr/>
          </a:p>
          <a:p>
            <a:pPr indent="-228600" lvl="0" marL="228600" rtl="0" algn="l">
              <a:lnSpc>
                <a:spcPct val="100000"/>
              </a:lnSpc>
              <a:spcBef>
                <a:spcPts val="200"/>
              </a:spcBef>
              <a:spcAft>
                <a:spcPts val="0"/>
              </a:spcAft>
              <a:buClr>
                <a:schemeClr val="dk1"/>
              </a:buClr>
              <a:buSzPts val="1000"/>
              <a:buNone/>
            </a:pPr>
            <a:r>
              <a:t/>
            </a:r>
            <a:endParaRPr b="0" i="0" sz="1000" u="none">
              <a:solidFill>
                <a:schemeClr val="dk1"/>
              </a:solidFill>
              <a:latin typeface="Arial"/>
              <a:ea typeface="Arial"/>
              <a:cs typeface="Arial"/>
              <a:sym typeface="Arial"/>
            </a:endParaRPr>
          </a:p>
          <a:p>
            <a:pPr indent="-228600" lvl="0" marL="228600" rtl="0" algn="l">
              <a:lnSpc>
                <a:spcPct val="100000"/>
              </a:lnSpc>
              <a:spcBef>
                <a:spcPts val="560"/>
              </a:spcBef>
              <a:spcAft>
                <a:spcPts val="0"/>
              </a:spcAft>
              <a:buClr>
                <a:srgbClr val="1E00AA"/>
              </a:buClr>
              <a:buSzPts val="2800"/>
              <a:buNone/>
            </a:pPr>
            <a:r>
              <a:rPr b="0" i="0" lang="en-US" sz="2800" u="none">
                <a:solidFill>
                  <a:srgbClr val="1E00AA"/>
                </a:solidFill>
                <a:latin typeface="Arial"/>
                <a:ea typeface="Arial"/>
                <a:cs typeface="Arial"/>
                <a:sym typeface="Arial"/>
              </a:rPr>
              <a:t>vki ds fy,] bu rhuksa esa ls dkSu lk Hk; izeq[k gS\</a:t>
            </a:r>
            <a:endParaRPr/>
          </a:p>
          <a:p>
            <a:pPr indent="-457200" lvl="2" marL="742950" rtl="0" algn="l">
              <a:lnSpc>
                <a:spcPct val="100000"/>
              </a:lnSpc>
              <a:spcBef>
                <a:spcPts val="560"/>
              </a:spcBef>
              <a:spcAft>
                <a:spcPts val="0"/>
              </a:spcAft>
              <a:buClr>
                <a:srgbClr val="1E00AA"/>
              </a:buClr>
              <a:buSzPts val="2800"/>
              <a:buFont typeface="Noto Sans Symbols"/>
              <a:buChar char="−"/>
            </a:pPr>
            <a:r>
              <a:rPr b="0" i="0" lang="en-US" sz="2800" u="none">
                <a:solidFill>
                  <a:srgbClr val="1E00AA"/>
                </a:solidFill>
                <a:latin typeface="Arial"/>
                <a:ea typeface="Arial"/>
                <a:cs typeface="Arial"/>
                <a:sym typeface="Arial"/>
              </a:rPr>
              <a:t>fgald i'kqvksa dk Hk;</a:t>
            </a:r>
            <a:endParaRPr/>
          </a:p>
          <a:p>
            <a:pPr indent="-457200" lvl="2" marL="742950" rtl="0" algn="l">
              <a:lnSpc>
                <a:spcPct val="100000"/>
              </a:lnSpc>
              <a:spcBef>
                <a:spcPts val="560"/>
              </a:spcBef>
              <a:spcAft>
                <a:spcPts val="0"/>
              </a:spcAft>
              <a:buClr>
                <a:srgbClr val="1E00AA"/>
              </a:buClr>
              <a:buSzPts val="2800"/>
              <a:buFont typeface="Noto Sans Symbols"/>
              <a:buChar char="−"/>
            </a:pPr>
            <a:r>
              <a:rPr b="0" i="0" lang="en-US" sz="2800" u="none">
                <a:solidFill>
                  <a:srgbClr val="1E00AA"/>
                </a:solidFill>
                <a:latin typeface="Arial"/>
                <a:ea typeface="Arial"/>
                <a:cs typeface="Arial"/>
                <a:sym typeface="Arial"/>
              </a:rPr>
              <a:t>izkd`frd vkink dk Hk;</a:t>
            </a:r>
            <a:endParaRPr/>
          </a:p>
          <a:p>
            <a:pPr indent="-457200" lvl="2" marL="742950" rtl="0" algn="l">
              <a:lnSpc>
                <a:spcPct val="100000"/>
              </a:lnSpc>
              <a:spcBef>
                <a:spcPts val="560"/>
              </a:spcBef>
              <a:spcAft>
                <a:spcPts val="0"/>
              </a:spcAft>
              <a:buClr>
                <a:srgbClr val="1E00AA"/>
              </a:buClr>
              <a:buSzPts val="2800"/>
              <a:buFont typeface="Noto Sans Symbols"/>
              <a:buChar char="−"/>
            </a:pPr>
            <a:r>
              <a:rPr b="0" i="0" lang="en-US" sz="2800" u="none">
                <a:solidFill>
                  <a:srgbClr val="1E00AA"/>
                </a:solidFill>
                <a:latin typeface="Arial"/>
                <a:ea typeface="Arial"/>
                <a:cs typeface="Arial"/>
                <a:sym typeface="Arial"/>
              </a:rPr>
              <a:t>ekuo ds vekuoh; O;ogkj dk Hk;</a:t>
            </a:r>
            <a:endParaRPr/>
          </a:p>
          <a:p>
            <a:pPr indent="-228600" lvl="0" marL="228600" rtl="0" algn="l">
              <a:lnSpc>
                <a:spcPct val="100000"/>
              </a:lnSpc>
              <a:spcBef>
                <a:spcPts val="200"/>
              </a:spcBef>
              <a:spcAft>
                <a:spcPts val="0"/>
              </a:spcAft>
              <a:buClr>
                <a:schemeClr val="dk1"/>
              </a:buClr>
              <a:buSzPts val="1000"/>
              <a:buNone/>
            </a:pPr>
            <a:r>
              <a:t/>
            </a:r>
            <a:endParaRPr b="0" i="0" sz="1000" u="none">
              <a:solidFill>
                <a:srgbClr val="1E00AA"/>
              </a:solidFill>
              <a:latin typeface="Arial"/>
              <a:ea typeface="Arial"/>
              <a:cs typeface="Arial"/>
              <a:sym typeface="Arial"/>
            </a:endParaRPr>
          </a:p>
          <a:p>
            <a:pPr indent="-228600" lvl="0" marL="228600" rtl="0" algn="l">
              <a:lnSpc>
                <a:spcPct val="100000"/>
              </a:lnSpc>
              <a:spcBef>
                <a:spcPts val="560"/>
              </a:spcBef>
              <a:spcAft>
                <a:spcPts val="0"/>
              </a:spcAft>
              <a:buClr>
                <a:srgbClr val="1E00AA"/>
              </a:buClr>
              <a:buSzPts val="2800"/>
              <a:buNone/>
            </a:pPr>
            <a:r>
              <a:rPr b="0" i="0" lang="en-US" sz="2800" u="none">
                <a:solidFill>
                  <a:srgbClr val="1E00AA"/>
                </a:solidFill>
                <a:latin typeface="Arial"/>
                <a:ea typeface="Arial"/>
                <a:cs typeface="Arial"/>
                <a:sym typeface="Arial"/>
              </a:rPr>
              <a:t>;g Hk; c&lt; jgk gS ;k ?kV jgk gS\</a:t>
            </a:r>
            <a:endParaRPr/>
          </a:p>
        </p:txBody>
      </p:sp>
      <p:sp>
        <p:nvSpPr>
          <p:cNvPr id="193" name="Google Shape;193;p15"/>
          <p:cNvSpPr/>
          <p:nvPr/>
        </p:nvSpPr>
        <p:spPr>
          <a:xfrm>
            <a:off x="1756645" y="5943600"/>
            <a:ext cx="5630709" cy="646331"/>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Noto Sans Symbols"/>
              <a:buNone/>
            </a:pPr>
            <a:r>
              <a:rPr b="0" i="0" lang="en-US" sz="1800" u="none" cap="none" strike="noStrike">
                <a:solidFill>
                  <a:schemeClr val="lt1"/>
                </a:solidFill>
                <a:latin typeface="Arial"/>
                <a:ea typeface="Arial"/>
                <a:cs typeface="Arial"/>
                <a:sym typeface="Arial"/>
              </a:rPr>
              <a:t>In spite of our acceptance for relationship, </a:t>
            </a:r>
            <a:endParaRPr/>
          </a:p>
          <a:p>
            <a:pPr indent="0" lvl="0" marL="0" marR="0" rtl="0" algn="l">
              <a:lnSpc>
                <a:spcPct val="100000"/>
              </a:lnSpc>
              <a:spcBef>
                <a:spcPts val="0"/>
              </a:spcBef>
              <a:spcAft>
                <a:spcPts val="0"/>
              </a:spcAft>
              <a:buClr>
                <a:schemeClr val="lt1"/>
              </a:buClr>
              <a:buSzPts val="1800"/>
              <a:buFont typeface="Noto Sans Symbols"/>
              <a:buNone/>
            </a:pPr>
            <a:r>
              <a:rPr b="0" i="0" lang="en-US" sz="1800" u="none" cap="none" strike="noStrike">
                <a:solidFill>
                  <a:schemeClr val="lt1"/>
                </a:solidFill>
                <a:latin typeface="Arial"/>
                <a:ea typeface="Arial"/>
                <a:cs typeface="Arial"/>
                <a:sym typeface="Arial"/>
              </a:rPr>
              <a:t>why do we have such a state of affairs in the society?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The most Dangerous Animal!</a:t>
            </a:r>
            <a:endParaRPr/>
          </a:p>
        </p:txBody>
      </p:sp>
      <p:sp>
        <p:nvSpPr>
          <p:cNvPr id="199" name="Google Shape;199;p16"/>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Originally posted in The Morning Call, April 30, 1989</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The Bronx Zoo, New York,  then housed more than 4000 animals</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Inside the Great Ape House was a large mirror placed within the cage, with a sign at the bottom:</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“The most Dangerous Animal in the World: This animal, increasing at the rate of 190,000 every 24 hours, is the only creature that has ever killed off entire species of other animals. Now it has achieved the power to wipe out all life on Earth”!</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360"/>
              </a:spcBef>
              <a:spcAft>
                <a:spcPts val="0"/>
              </a:spcAft>
              <a:buClr>
                <a:schemeClr val="dk1"/>
              </a:buClr>
              <a:buSzPts val="1800"/>
              <a:buNone/>
            </a:pPr>
            <a:r>
              <a:rPr b="0" i="0" lang="en-US" sz="1800" u="none">
                <a:solidFill>
                  <a:schemeClr val="dk1"/>
                </a:solidFill>
                <a:latin typeface="Arial"/>
                <a:ea typeface="Arial"/>
                <a:cs typeface="Arial"/>
                <a:sym typeface="Arial"/>
              </a:rPr>
              <a:t>Source: http://searchoflife.com/the-worlds-most-dangerous-animal-2013-10-04</a:t>
            </a:r>
            <a:endParaRPr/>
          </a:p>
        </p:txBody>
      </p:sp>
      <p:sp>
        <p:nvSpPr>
          <p:cNvPr id="200" name="Google Shape;200;p16"/>
          <p:cNvSpPr/>
          <p:nvPr/>
        </p:nvSpPr>
        <p:spPr>
          <a:xfrm>
            <a:off x="882528" y="6183868"/>
            <a:ext cx="7378943" cy="369332"/>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Noto Sans Symbols"/>
              <a:buNone/>
            </a:pPr>
            <a:r>
              <a:rPr b="0" i="0" lang="en-US" sz="1800" u="none" cap="none" strike="noStrike">
                <a:solidFill>
                  <a:schemeClr val="lt1"/>
                </a:solidFill>
                <a:latin typeface="Arial"/>
                <a:ea typeface="Arial"/>
                <a:cs typeface="Arial"/>
                <a:sym typeface="Arial"/>
              </a:rPr>
              <a:t>In spite of our acceptance for relationship, why are we in such a state?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Let’s check our Perspective about Relationship</a:t>
            </a:r>
            <a:endParaRPr/>
          </a:p>
        </p:txBody>
      </p:sp>
      <p:sp>
        <p:nvSpPr>
          <p:cNvPr id="206" name="Google Shape;206;p17"/>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None/>
            </a:pPr>
            <a:r>
              <a:rPr b="0" i="0" lang="en-US" sz="2000" u="none">
                <a:solidFill>
                  <a:schemeClr val="dk1"/>
                </a:solidFill>
                <a:latin typeface="Arial"/>
                <a:ea typeface="Arial"/>
                <a:cs typeface="Arial"/>
                <a:sym typeface="Arial"/>
              </a:rPr>
              <a:t>Let us find out if</a:t>
            </a:r>
            <a:endParaRPr/>
          </a:p>
          <a:p>
            <a:pPr indent="-457200" lvl="1" marL="685800" rtl="0" algn="l">
              <a:lnSpc>
                <a:spcPct val="100000"/>
              </a:lnSpc>
              <a:spcBef>
                <a:spcPts val="400"/>
              </a:spcBef>
              <a:spcAft>
                <a:spcPts val="0"/>
              </a:spcAft>
              <a:buClr>
                <a:schemeClr val="dk1"/>
              </a:buClr>
              <a:buSzPts val="2000"/>
              <a:buFont typeface="Calibri"/>
              <a:buAutoNum type="arabicPeriod"/>
            </a:pPr>
            <a:r>
              <a:rPr b="0" i="0" lang="en-US" sz="2000" u="none">
                <a:solidFill>
                  <a:schemeClr val="dk1"/>
                </a:solidFill>
                <a:latin typeface="Arial"/>
                <a:ea typeface="Arial"/>
                <a:cs typeface="Arial"/>
                <a:sym typeface="Arial"/>
              </a:rPr>
              <a:t>We want to live in relationship (harmony) with others or</a:t>
            </a:r>
            <a:endParaRPr/>
          </a:p>
          <a:p>
            <a:pPr indent="-457200" lvl="1" marL="685800" rtl="0" algn="l">
              <a:lnSpc>
                <a:spcPct val="100000"/>
              </a:lnSpc>
              <a:spcBef>
                <a:spcPts val="400"/>
              </a:spcBef>
              <a:spcAft>
                <a:spcPts val="0"/>
              </a:spcAft>
              <a:buClr>
                <a:schemeClr val="dk1"/>
              </a:buClr>
              <a:buSzPts val="2000"/>
              <a:buFont typeface="Calibri"/>
              <a:buAutoNum type="arabicPeriod"/>
            </a:pPr>
            <a:r>
              <a:rPr b="0" i="0" lang="en-US" sz="2000" u="none">
                <a:solidFill>
                  <a:schemeClr val="dk1"/>
                </a:solidFill>
                <a:latin typeface="Arial"/>
                <a:ea typeface="Arial"/>
                <a:cs typeface="Arial"/>
                <a:sym typeface="Arial"/>
              </a:rPr>
              <a:t>We want to live in opposition with others or </a:t>
            </a:r>
            <a:endParaRPr/>
          </a:p>
          <a:p>
            <a:pPr indent="-457200" lvl="1" marL="685800" rtl="0" algn="l">
              <a:lnSpc>
                <a:spcPct val="100000"/>
              </a:lnSpc>
              <a:spcBef>
                <a:spcPts val="400"/>
              </a:spcBef>
              <a:spcAft>
                <a:spcPts val="0"/>
              </a:spcAft>
              <a:buClr>
                <a:schemeClr val="dk1"/>
              </a:buClr>
              <a:buSzPts val="2000"/>
              <a:buFont typeface="Calibri"/>
              <a:buAutoNum type="arabicPeriod"/>
            </a:pPr>
            <a:r>
              <a:rPr b="0" i="0" lang="en-US" sz="2000" u="none">
                <a:solidFill>
                  <a:schemeClr val="dk1"/>
                </a:solidFill>
                <a:latin typeface="Arial"/>
                <a:ea typeface="Arial"/>
                <a:cs typeface="Arial"/>
                <a:sym typeface="Arial"/>
              </a:rPr>
              <a:t>We believe living has to be necessarily in opposition with others, ie. There is 'struggle for survival' ,  ‘survival of the fittest’ and  check if we feel happy living this way?</a:t>
            </a:r>
            <a:endParaRPr/>
          </a:p>
          <a:p>
            <a:pPr indent="-228600" lvl="0" marL="228600" rtl="0" algn="l">
              <a:lnSpc>
                <a:spcPct val="90000"/>
              </a:lnSpc>
              <a:spcBef>
                <a:spcPts val="440"/>
              </a:spcBef>
              <a:spcAft>
                <a:spcPts val="0"/>
              </a:spcAft>
              <a:buClr>
                <a:schemeClr val="dk1"/>
              </a:buClr>
              <a:buSzPts val="2200"/>
              <a:buNone/>
            </a:pPr>
            <a:r>
              <a:t/>
            </a:r>
            <a:endParaRPr b="1" i="0" sz="2200" u="none">
              <a:solidFill>
                <a:srgbClr val="1E00AA"/>
              </a:solidFill>
              <a:latin typeface="Arial"/>
              <a:ea typeface="Arial"/>
              <a:cs typeface="Arial"/>
              <a:sym typeface="Arial"/>
            </a:endParaRPr>
          </a:p>
          <a:p>
            <a:pPr indent="-228600" lvl="0" marL="228600" rtl="0" algn="l">
              <a:lnSpc>
                <a:spcPct val="90000"/>
              </a:lnSpc>
              <a:spcBef>
                <a:spcPts val="440"/>
              </a:spcBef>
              <a:spcAft>
                <a:spcPts val="0"/>
              </a:spcAft>
              <a:buClr>
                <a:srgbClr val="1E00AA"/>
              </a:buClr>
              <a:buSzPts val="2200"/>
              <a:buNone/>
            </a:pPr>
            <a:r>
              <a:rPr b="1" i="0" lang="en-US" sz="2200" u="none">
                <a:solidFill>
                  <a:srgbClr val="1E00AA"/>
                </a:solidFill>
                <a:latin typeface="Arial"/>
                <a:ea typeface="Arial"/>
                <a:cs typeface="Arial"/>
                <a:sym typeface="Arial"/>
              </a:rPr>
              <a:t>vki gh vius esa tkap dj ns[ksa]</a:t>
            </a:r>
            <a:endParaRPr/>
          </a:p>
          <a:p>
            <a:pPr indent="-228600" lvl="0" marL="228600" rtl="0" algn="l">
              <a:lnSpc>
                <a:spcPct val="90000"/>
              </a:lnSpc>
              <a:spcBef>
                <a:spcPts val="440"/>
              </a:spcBef>
              <a:spcAft>
                <a:spcPts val="0"/>
              </a:spcAft>
              <a:buClr>
                <a:srgbClr val="1E00AA"/>
              </a:buClr>
              <a:buSzPts val="2200"/>
              <a:buNone/>
            </a:pPr>
            <a:r>
              <a:rPr b="1" i="0" lang="en-US" sz="2200" u="none">
                <a:solidFill>
                  <a:srgbClr val="1E00AA"/>
                </a:solidFill>
                <a:latin typeface="Arial"/>
                <a:ea typeface="Arial"/>
                <a:cs typeface="Arial"/>
                <a:sym typeface="Arial"/>
              </a:rPr>
              <a:t>1- vkidh pkguk laca/kiwoZd thus dh gS ;k</a:t>
            </a:r>
            <a:endParaRPr/>
          </a:p>
          <a:p>
            <a:pPr indent="-228600" lvl="0" marL="228600" rtl="0" algn="l">
              <a:lnSpc>
                <a:spcPct val="90000"/>
              </a:lnSpc>
              <a:spcBef>
                <a:spcPts val="440"/>
              </a:spcBef>
              <a:spcAft>
                <a:spcPts val="0"/>
              </a:spcAft>
              <a:buClr>
                <a:srgbClr val="1E00AA"/>
              </a:buClr>
              <a:buSzPts val="2200"/>
              <a:buNone/>
            </a:pPr>
            <a:r>
              <a:rPr b="1" i="0" lang="en-US" sz="2200" u="none">
                <a:solidFill>
                  <a:srgbClr val="1E00AA"/>
                </a:solidFill>
                <a:latin typeface="Arial"/>
                <a:ea typeface="Arial"/>
                <a:cs typeface="Arial"/>
                <a:sym typeface="Arial"/>
              </a:rPr>
              <a:t>2- vkidh pkguk fojks/kiwoZd thus dh gS ;k</a:t>
            </a:r>
            <a:endParaRPr/>
          </a:p>
          <a:p>
            <a:pPr indent="-228600" lvl="0" marL="228600" rtl="0" algn="l">
              <a:lnSpc>
                <a:spcPct val="90000"/>
              </a:lnSpc>
              <a:spcBef>
                <a:spcPts val="440"/>
              </a:spcBef>
              <a:spcAft>
                <a:spcPts val="0"/>
              </a:spcAft>
              <a:buClr>
                <a:srgbClr val="1E00AA"/>
              </a:buClr>
              <a:buSzPts val="2200"/>
              <a:buNone/>
            </a:pPr>
            <a:r>
              <a:rPr b="1" i="0" lang="en-US" sz="2200" u="none">
                <a:solidFill>
                  <a:srgbClr val="1E00AA"/>
                </a:solidFill>
                <a:latin typeface="Arial"/>
                <a:ea typeface="Arial"/>
                <a:cs typeface="Arial"/>
                <a:sym typeface="Arial"/>
              </a:rPr>
              <a:t>3- vkius eku j[kk gS fd thuk rks fojks/kiwoZd gh laHko gSA </a:t>
            </a:r>
            <a:r>
              <a:rPr b="0" i="0" lang="en-US" sz="2000" u="none">
                <a:solidFill>
                  <a:srgbClr val="1E00AA"/>
                </a:solidFill>
                <a:latin typeface="Arial"/>
                <a:ea typeface="Arial"/>
                <a:cs typeface="Arial"/>
                <a:sym typeface="Arial"/>
              </a:rPr>
              <a:t>‘struggle for survival’, ‘survival of the fittest’</a:t>
            </a:r>
            <a:r>
              <a:rPr b="0" i="0" lang="en-US" sz="2200" u="none">
                <a:solidFill>
                  <a:srgbClr val="1E00AA"/>
                </a:solidFill>
                <a:latin typeface="Arial"/>
                <a:ea typeface="Arial"/>
                <a:cs typeface="Arial"/>
                <a:sym typeface="Arial"/>
              </a:rPr>
              <a:t> </a:t>
            </a:r>
            <a:r>
              <a:rPr b="1" i="0" lang="en-US" sz="2200" u="none">
                <a:solidFill>
                  <a:srgbClr val="1E00AA"/>
                </a:solidFill>
                <a:latin typeface="Arial"/>
                <a:ea typeface="Arial"/>
                <a:cs typeface="Arial"/>
                <a:sym typeface="Arial"/>
              </a:rPr>
              <a:t>vkSj D;k vki oSlk thrs gq, lq[kh gksrs gSa\</a:t>
            </a:r>
            <a:endParaRPr/>
          </a:p>
          <a:p>
            <a:pPr indent="-228600" lvl="0" marL="228600" rtl="0" algn="l">
              <a:lnSpc>
                <a:spcPct val="90000"/>
              </a:lnSpc>
              <a:spcBef>
                <a:spcPts val="400"/>
              </a:spcBef>
              <a:spcAft>
                <a:spcPts val="0"/>
              </a:spcAft>
              <a:buClr>
                <a:schemeClr val="dk1"/>
              </a:buClr>
              <a:buSzPts val="2000"/>
              <a:buNone/>
            </a:pPr>
            <a:r>
              <a:t/>
            </a:r>
            <a:endParaRPr b="1" i="0" sz="2000" u="none">
              <a:solidFill>
                <a:srgbClr val="1E00AA"/>
              </a:solidFill>
              <a:latin typeface="Arial"/>
              <a:ea typeface="Arial"/>
              <a:cs typeface="Arial"/>
              <a:sym typeface="Arial"/>
            </a:endParaRPr>
          </a:p>
          <a:p>
            <a:pPr indent="-228600" lvl="0" marL="2286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What is our present perspective? Which view do we promote?</a:t>
            </a:r>
            <a:endParaRPr/>
          </a:p>
          <a:p>
            <a:pPr indent="-228600" lvl="0" marL="2286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(at home, in the family… in schools and colleges… and in the society)</a:t>
            </a:r>
            <a:endParaRPr/>
          </a:p>
          <a:p>
            <a:pPr indent="-228600" lvl="0" marL="228600" rtl="0" algn="l">
              <a:lnSpc>
                <a:spcPct val="9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Is it the naturally acceptable view?</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Right Understanding is also Essential for Human Being</a:t>
            </a:r>
            <a:endParaRPr/>
          </a:p>
        </p:txBody>
      </p:sp>
      <p:sp>
        <p:nvSpPr>
          <p:cNvPr id="212" name="Google Shape;212;p18"/>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For fulfilment in relationship, it is necessary to have right understanding about relationship</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i.e. Right understanding is also necessary for human being</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With right understanding:</a:t>
            </a:r>
            <a:endParaRPr/>
          </a:p>
          <a:p>
            <a:pPr indent="-228600" lvl="1" marL="45720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We have clarity about relationship with human being; we are able to fulfil relationship</a:t>
            </a:r>
            <a:endParaRPr/>
          </a:p>
          <a:p>
            <a:pPr indent="-228600" lvl="1" marL="45720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We also have clarity about how much physical facility we need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6" name="Shape 216"/>
        <p:cNvGrpSpPr/>
        <p:nvPr/>
      </p:nvGrpSpPr>
      <p:grpSpPr>
        <a:xfrm>
          <a:off x="0" y="0"/>
          <a:ext cx="0" cy="0"/>
          <a:chOff x="0" y="0"/>
          <a:chExt cx="0" cy="0"/>
        </a:xfrm>
      </p:grpSpPr>
      <p:sp>
        <p:nvSpPr>
          <p:cNvPr id="217" name="Google Shape;217;p19"/>
          <p:cNvSpPr txBox="1"/>
          <p:nvPr/>
        </p:nvSpPr>
        <p:spPr>
          <a:xfrm>
            <a:off x="6781800" y="4105275"/>
            <a:ext cx="2362200" cy="923925"/>
          </a:xfrm>
          <a:prstGeom prst="rect">
            <a:avLst/>
          </a:prstGeom>
          <a:solidFill>
            <a:srgbClr val="4B008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For human beings:</a:t>
            </a:r>
            <a:endParaRPr/>
          </a:p>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necessary but not</a:t>
            </a:r>
            <a:endParaRPr/>
          </a:p>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adequate</a:t>
            </a:r>
            <a:endParaRPr/>
          </a:p>
        </p:txBody>
      </p:sp>
      <p:sp>
        <p:nvSpPr>
          <p:cNvPr id="218" name="Google Shape;218;p19"/>
          <p:cNvSpPr txBox="1"/>
          <p:nvPr/>
        </p:nvSpPr>
        <p:spPr>
          <a:xfrm>
            <a:off x="6780212" y="3114675"/>
            <a:ext cx="2363787" cy="92392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For animals: necessary &amp; largely adequate</a:t>
            </a:r>
            <a:endParaRPr/>
          </a:p>
        </p:txBody>
      </p:sp>
      <p:sp>
        <p:nvSpPr>
          <p:cNvPr id="219" name="Google Shape;219;p19"/>
          <p:cNvSpPr txBox="1"/>
          <p:nvPr/>
        </p:nvSpPr>
        <p:spPr>
          <a:xfrm>
            <a:off x="1905000" y="1143000"/>
            <a:ext cx="3810000" cy="1371600"/>
          </a:xfrm>
          <a:prstGeom prst="rect">
            <a:avLst/>
          </a:prstGeom>
          <a:solidFill>
            <a:srgbClr val="80008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RIGHT UNDERSTANDING</a:t>
            </a:r>
            <a:endParaRPr/>
          </a:p>
          <a:p>
            <a:pPr indent="0" lvl="0" marL="0" marR="0" rtl="0" algn="ctr">
              <a:lnSpc>
                <a:spcPct val="90000"/>
              </a:lnSpc>
              <a:spcBef>
                <a:spcPts val="600"/>
              </a:spcBef>
              <a:spcAft>
                <a:spcPts val="0"/>
              </a:spcAft>
              <a:buClr>
                <a:srgbClr val="FFFFFF"/>
              </a:buClr>
              <a:buSzPts val="2400"/>
              <a:buFont typeface="Calibri"/>
              <a:buNone/>
            </a:pPr>
            <a:r>
              <a:rPr b="1" i="1" lang="en-US" sz="2400" u="none">
                <a:solidFill>
                  <a:srgbClr val="FFFFFF"/>
                </a:solidFill>
                <a:latin typeface="Calibri"/>
                <a:ea typeface="Calibri"/>
                <a:cs typeface="Calibri"/>
                <a:sym typeface="Calibri"/>
              </a:rPr>
              <a:t>(</a:t>
            </a:r>
            <a:r>
              <a:rPr b="1" i="0" lang="en-US" sz="3000" u="none">
                <a:solidFill>
                  <a:schemeClr val="lt2"/>
                </a:solidFill>
                <a:latin typeface="Arial"/>
                <a:ea typeface="Arial"/>
                <a:cs typeface="Arial"/>
                <a:sym typeface="Arial"/>
              </a:rPr>
              <a:t>le&gt;</a:t>
            </a:r>
            <a:r>
              <a:rPr b="1" i="1" lang="en-US" sz="2400" u="none">
                <a:solidFill>
                  <a:srgbClr val="FFFFFF"/>
                </a:solidFill>
                <a:latin typeface="Calibri"/>
                <a:ea typeface="Calibri"/>
                <a:cs typeface="Calibri"/>
                <a:sym typeface="Calibri"/>
              </a:rPr>
              <a:t>)</a:t>
            </a:r>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in the self</a:t>
            </a:r>
            <a:endParaRPr/>
          </a:p>
        </p:txBody>
      </p:sp>
      <p:sp>
        <p:nvSpPr>
          <p:cNvPr id="220" name="Google Shape;220;p19"/>
          <p:cNvSpPr txBox="1"/>
          <p:nvPr/>
        </p:nvSpPr>
        <p:spPr>
          <a:xfrm>
            <a:off x="1066800" y="3219450"/>
            <a:ext cx="2209800" cy="1676400"/>
          </a:xfrm>
          <a:prstGeom prst="rect">
            <a:avLst/>
          </a:prstGeom>
          <a:solidFill>
            <a:srgbClr val="4B0082"/>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RELATIONSHIP  (</a:t>
            </a:r>
            <a:r>
              <a:rPr b="1" i="0" lang="en-US" sz="3000" u="none">
                <a:solidFill>
                  <a:schemeClr val="lt2"/>
                </a:solidFill>
                <a:latin typeface="Arial"/>
                <a:ea typeface="Arial"/>
                <a:cs typeface="Arial"/>
                <a:sym typeface="Arial"/>
              </a:rPr>
              <a:t>laca/k</a:t>
            </a:r>
            <a:r>
              <a:rPr b="1" i="0" lang="en-US" sz="2400" u="none">
                <a:solidFill>
                  <a:srgbClr val="FFFFFF"/>
                </a:solidFill>
                <a:latin typeface="Calibri"/>
                <a:ea typeface="Calibri"/>
                <a:cs typeface="Calibri"/>
                <a:sym typeface="Calibri"/>
              </a:rPr>
              <a:t>)</a:t>
            </a:r>
            <a:endParaRPr b="1" i="1" sz="2400" u="none">
              <a:solidFill>
                <a:srgbClr val="FFFFFF"/>
              </a:solidFill>
              <a:latin typeface="Calibri"/>
              <a:ea typeface="Calibri"/>
              <a:cs typeface="Calibri"/>
              <a:sym typeface="Calibri"/>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with human being</a:t>
            </a:r>
            <a:endParaRPr/>
          </a:p>
        </p:txBody>
      </p:sp>
      <p:sp>
        <p:nvSpPr>
          <p:cNvPr id="221" name="Google Shape;221;p19"/>
          <p:cNvSpPr txBox="1"/>
          <p:nvPr/>
        </p:nvSpPr>
        <p:spPr>
          <a:xfrm>
            <a:off x="4038600" y="3200400"/>
            <a:ext cx="2667000" cy="167640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PHYSICAL FACILITY</a:t>
            </a:r>
            <a:endParaRPr/>
          </a:p>
          <a:p>
            <a:pPr indent="0" lvl="0" marL="0" marR="0" rtl="0" algn="ctr">
              <a:lnSpc>
                <a:spcPct val="90000"/>
              </a:lnSpc>
              <a:spcBef>
                <a:spcPts val="60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a:t>
            </a:r>
            <a:r>
              <a:rPr b="1" i="0" lang="en-US" sz="3000" u="none">
                <a:solidFill>
                  <a:schemeClr val="lt2"/>
                </a:solidFill>
                <a:latin typeface="Arial"/>
                <a:ea typeface="Arial"/>
                <a:cs typeface="Arial"/>
                <a:sym typeface="Arial"/>
              </a:rPr>
              <a:t>lqfo/kk</a:t>
            </a:r>
            <a:r>
              <a:rPr b="1" i="0" lang="en-US" sz="2400" u="none">
                <a:solidFill>
                  <a:srgbClr val="FFFFFF"/>
                </a:solidFill>
                <a:latin typeface="Calibri"/>
                <a:ea typeface="Calibri"/>
                <a:cs typeface="Calibri"/>
                <a:sym typeface="Calibri"/>
              </a:rPr>
              <a:t>)</a:t>
            </a:r>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with rest of nature</a:t>
            </a:r>
            <a:endParaRPr/>
          </a:p>
        </p:txBody>
      </p:sp>
      <p:sp>
        <p:nvSpPr>
          <p:cNvPr id="222" name="Google Shape;222;p19"/>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Right Understanding is also Essential for Human Being</a:t>
            </a:r>
            <a:endParaRPr/>
          </a:p>
        </p:txBody>
      </p:sp>
      <p:sp>
        <p:nvSpPr>
          <p:cNvPr id="223" name="Google Shape;223;p19"/>
          <p:cNvSpPr txBox="1"/>
          <p:nvPr>
            <p:ph idx="1" type="body"/>
          </p:nvPr>
        </p:nvSpPr>
        <p:spPr>
          <a:xfrm>
            <a:off x="0" y="5029200"/>
            <a:ext cx="9144000" cy="15240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These are two different types of needs</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Let us explore if one type of need can be fulfilled by another</a:t>
            </a:r>
            <a:endParaRPr/>
          </a:p>
          <a:p>
            <a:pPr indent="-228600" lvl="0" marL="228600" rtl="0" algn="l">
              <a:lnSpc>
                <a:spcPct val="100000"/>
              </a:lnSpc>
              <a:spcBef>
                <a:spcPts val="440"/>
              </a:spcBef>
              <a:spcAft>
                <a:spcPts val="0"/>
              </a:spcAft>
              <a:buClr>
                <a:srgbClr val="1E00AA"/>
              </a:buClr>
              <a:buSzPts val="2200"/>
              <a:buNone/>
            </a:pPr>
            <a:r>
              <a:rPr b="0" i="0" lang="en-US" sz="2200" u="none">
                <a:solidFill>
                  <a:srgbClr val="1E00AA"/>
                </a:solidFill>
                <a:latin typeface="Arial"/>
                <a:ea typeface="Arial"/>
                <a:cs typeface="Arial"/>
                <a:sym typeface="Arial"/>
              </a:rPr>
              <a:t>e.g. can the need of relationship be fulfilled by physical facility?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Content of this Session</a:t>
            </a:r>
            <a:endParaRPr/>
          </a:p>
        </p:txBody>
      </p:sp>
      <p:sp>
        <p:nvSpPr>
          <p:cNvPr id="96" name="Google Shape;96;p2"/>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Basic human aspiration</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Fulfilment of basic human aspiration</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It will also give an idea about:</a:t>
            </a:r>
            <a:endParaRPr/>
          </a:p>
          <a:p>
            <a:pPr indent="-228600" lvl="1" marL="45720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The content of this workshop/course</a:t>
            </a:r>
            <a:endParaRPr/>
          </a:p>
          <a:p>
            <a:pPr indent="-228600" lvl="1" marL="45720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The process of this workshop/course</a:t>
            </a:r>
            <a:endParaRPr/>
          </a:p>
          <a:p>
            <a:pPr indent="-228600" lvl="1" marL="45720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The expected achievement from right understanding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7" name="Shape 227"/>
        <p:cNvGrpSpPr/>
        <p:nvPr/>
      </p:nvGrpSpPr>
      <p:grpSpPr>
        <a:xfrm>
          <a:off x="0" y="0"/>
          <a:ext cx="0" cy="0"/>
          <a:chOff x="0" y="0"/>
          <a:chExt cx="0" cy="0"/>
        </a:xfrm>
      </p:grpSpPr>
      <p:sp>
        <p:nvSpPr>
          <p:cNvPr id="228" name="Google Shape;228;p20"/>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Q: Does an AC help us resolve our discomfort &amp; unhappiness?</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An AC does help resolve the physical discomfort</a:t>
            </a:r>
            <a:endParaRPr/>
          </a:p>
          <a:p>
            <a:pPr indent="-228600" lvl="0" marL="228600" rtl="0" algn="l">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However, it is not clear that the AC provides any relief from unhappiness</a:t>
            </a:r>
            <a:endParaRPr/>
          </a:p>
        </p:txBody>
      </p:sp>
      <p:sp>
        <p:nvSpPr>
          <p:cNvPr id="229" name="Google Shape;229;p20"/>
          <p:cNvSpPr txBox="1"/>
          <p:nvPr/>
        </p:nvSpPr>
        <p:spPr>
          <a:xfrm>
            <a:off x="1066800" y="2935287"/>
            <a:ext cx="2209800" cy="1676400"/>
          </a:xfrm>
          <a:prstGeom prst="rect">
            <a:avLst/>
          </a:prstGeom>
          <a:solidFill>
            <a:srgbClr val="D9D9D9"/>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RELATIONSHIP  (</a:t>
            </a:r>
            <a:r>
              <a:rPr b="1" i="0" lang="en-US" sz="3000" u="none">
                <a:solidFill>
                  <a:schemeClr val="lt2"/>
                </a:solidFill>
                <a:latin typeface="Arial"/>
                <a:ea typeface="Arial"/>
                <a:cs typeface="Arial"/>
                <a:sym typeface="Arial"/>
              </a:rPr>
              <a:t>laca/k</a:t>
            </a:r>
            <a:r>
              <a:rPr b="1" i="0" lang="en-US" sz="2400" u="none">
                <a:solidFill>
                  <a:srgbClr val="FFFFFF"/>
                </a:solidFill>
                <a:latin typeface="Calibri"/>
                <a:ea typeface="Calibri"/>
                <a:cs typeface="Calibri"/>
                <a:sym typeface="Calibri"/>
              </a:rPr>
              <a:t>)</a:t>
            </a:r>
            <a:endParaRPr b="1" i="1" sz="2400" u="none">
              <a:solidFill>
                <a:srgbClr val="FFFFFF"/>
              </a:solidFill>
              <a:latin typeface="Calibri"/>
              <a:ea typeface="Calibri"/>
              <a:cs typeface="Calibri"/>
              <a:sym typeface="Calibri"/>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with human being</a:t>
            </a:r>
            <a:endParaRPr/>
          </a:p>
        </p:txBody>
      </p:sp>
      <p:sp>
        <p:nvSpPr>
          <p:cNvPr id="230" name="Google Shape;230;p20"/>
          <p:cNvSpPr txBox="1"/>
          <p:nvPr/>
        </p:nvSpPr>
        <p:spPr>
          <a:xfrm>
            <a:off x="4038600" y="2916237"/>
            <a:ext cx="2667000" cy="167640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AIR CONDITIONER</a:t>
            </a:r>
            <a:endParaRPr/>
          </a:p>
        </p:txBody>
      </p:sp>
      <p:sp>
        <p:nvSpPr>
          <p:cNvPr id="231" name="Google Shape;231;p20"/>
          <p:cNvSpPr txBox="1"/>
          <p:nvPr/>
        </p:nvSpPr>
        <p:spPr>
          <a:xfrm>
            <a:off x="1905000" y="1143000"/>
            <a:ext cx="3810000" cy="1371600"/>
          </a:xfrm>
          <a:prstGeom prst="rect">
            <a:avLst/>
          </a:prstGeom>
          <a:solidFill>
            <a:srgbClr val="D9D9D9"/>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RIGHT UNDERSTANDING</a:t>
            </a:r>
            <a:endParaRPr/>
          </a:p>
          <a:p>
            <a:pPr indent="0" lvl="0" marL="0" marR="0" rtl="0" algn="ctr">
              <a:lnSpc>
                <a:spcPct val="90000"/>
              </a:lnSpc>
              <a:spcBef>
                <a:spcPts val="600"/>
              </a:spcBef>
              <a:spcAft>
                <a:spcPts val="0"/>
              </a:spcAft>
              <a:buClr>
                <a:srgbClr val="FFFFFF"/>
              </a:buClr>
              <a:buSzPts val="2400"/>
              <a:buFont typeface="Calibri"/>
              <a:buNone/>
            </a:pPr>
            <a:r>
              <a:rPr b="1" i="1" lang="en-US" sz="2400" u="none">
                <a:solidFill>
                  <a:srgbClr val="FFFFFF"/>
                </a:solidFill>
                <a:latin typeface="Calibri"/>
                <a:ea typeface="Calibri"/>
                <a:cs typeface="Calibri"/>
                <a:sym typeface="Calibri"/>
              </a:rPr>
              <a:t>(</a:t>
            </a:r>
            <a:r>
              <a:rPr b="1" i="0" lang="en-US" sz="3000" u="none">
                <a:solidFill>
                  <a:schemeClr val="lt2"/>
                </a:solidFill>
                <a:latin typeface="Arial"/>
                <a:ea typeface="Arial"/>
                <a:cs typeface="Arial"/>
                <a:sym typeface="Arial"/>
              </a:rPr>
              <a:t>le&gt;</a:t>
            </a:r>
            <a:r>
              <a:rPr b="1" i="1" lang="en-US" sz="2400" u="none">
                <a:solidFill>
                  <a:srgbClr val="FFFFFF"/>
                </a:solidFill>
                <a:latin typeface="Calibri"/>
                <a:ea typeface="Calibri"/>
                <a:cs typeface="Calibri"/>
                <a:sym typeface="Calibri"/>
              </a:rPr>
              <a:t>)</a:t>
            </a:r>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in the self</a:t>
            </a:r>
            <a:endParaRPr/>
          </a:p>
        </p:txBody>
      </p:sp>
      <p:cxnSp>
        <p:nvCxnSpPr>
          <p:cNvPr id="232" name="Google Shape;232;p20"/>
          <p:cNvCxnSpPr/>
          <p:nvPr/>
        </p:nvCxnSpPr>
        <p:spPr>
          <a:xfrm rot="5400000">
            <a:off x="2780506" y="1905793"/>
            <a:ext cx="420687" cy="1638300"/>
          </a:xfrm>
          <a:prstGeom prst="straightConnector1">
            <a:avLst/>
          </a:prstGeom>
          <a:noFill/>
          <a:ln cap="flat" cmpd="sng" w="38100">
            <a:solidFill>
              <a:srgbClr val="D9D9D9"/>
            </a:solidFill>
            <a:prstDash val="solid"/>
            <a:miter lim="800000"/>
            <a:headEnd len="med" w="med" type="none"/>
            <a:tailEnd len="med" w="med" type="stealth"/>
          </a:ln>
        </p:spPr>
      </p:cxnSp>
      <p:cxnSp>
        <p:nvCxnSpPr>
          <p:cNvPr id="233" name="Google Shape;233;p20"/>
          <p:cNvCxnSpPr/>
          <p:nvPr/>
        </p:nvCxnSpPr>
        <p:spPr>
          <a:xfrm flipH="1" rot="-5400000">
            <a:off x="4390231" y="1934368"/>
            <a:ext cx="401637" cy="1562100"/>
          </a:xfrm>
          <a:prstGeom prst="straightConnector1">
            <a:avLst/>
          </a:prstGeom>
          <a:noFill/>
          <a:ln cap="flat" cmpd="sng" w="38100">
            <a:solidFill>
              <a:srgbClr val="D9D9D9"/>
            </a:solidFill>
            <a:prstDash val="solid"/>
            <a:miter lim="800000"/>
            <a:headEnd len="med" w="med" type="none"/>
            <a:tailEnd len="med" w="med" type="stealth"/>
          </a:ln>
        </p:spPr>
      </p:cxnSp>
      <p:sp>
        <p:nvSpPr>
          <p:cNvPr id="234" name="Google Shape;234;p20"/>
          <p:cNvSpPr/>
          <p:nvPr/>
        </p:nvSpPr>
        <p:spPr>
          <a:xfrm>
            <a:off x="3886200" y="2916237"/>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1</a:t>
            </a:r>
            <a:endParaRPr/>
          </a:p>
        </p:txBody>
      </p:sp>
      <p:sp>
        <p:nvSpPr>
          <p:cNvPr id="235" name="Google Shape;235;p20"/>
          <p:cNvSpPr/>
          <p:nvPr/>
        </p:nvSpPr>
        <p:spPr>
          <a:xfrm>
            <a:off x="685800" y="28956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a:t>
            </a:r>
            <a:endParaRPr/>
          </a:p>
        </p:txBody>
      </p:sp>
      <p:sp>
        <p:nvSpPr>
          <p:cNvPr id="236" name="Google Shape;236;p20"/>
          <p:cNvSpPr/>
          <p:nvPr/>
        </p:nvSpPr>
        <p:spPr>
          <a:xfrm>
            <a:off x="1733550" y="1143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a:t>
            </a:r>
            <a:endParaRPr/>
          </a:p>
        </p:txBody>
      </p:sp>
      <p:sp>
        <p:nvSpPr>
          <p:cNvPr id="237" name="Google Shape;237;p20"/>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Ex: Sitting in a hot room… we are uncomfortable and unhappy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1" name="Shape 241"/>
        <p:cNvGrpSpPr/>
        <p:nvPr/>
      </p:nvGrpSpPr>
      <p:grpSpPr>
        <a:xfrm>
          <a:off x="0" y="0"/>
          <a:ext cx="0" cy="0"/>
          <a:chOff x="0" y="0"/>
          <a:chExt cx="0" cy="0"/>
        </a:xfrm>
      </p:grpSpPr>
      <p:sp>
        <p:nvSpPr>
          <p:cNvPr id="242" name="Google Shape;242;p21"/>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000"/>
              <a:buNone/>
            </a:pPr>
            <a:r>
              <a:rPr b="0" i="0" lang="en-US" sz="2000" u="none">
                <a:solidFill>
                  <a:schemeClr val="dk1"/>
                </a:solidFill>
                <a:latin typeface="Arial"/>
                <a:ea typeface="Arial"/>
                <a:cs typeface="Arial"/>
                <a:sym typeface="Arial"/>
              </a:rPr>
              <a:t>Q: Is the feeling of opposition naturally acceptable? Or do we want to get rid of the feeling of opposition, to resolve the relationship?</a:t>
            </a:r>
            <a:endParaRPr/>
          </a:p>
          <a:p>
            <a:pPr indent="-228600" lvl="0" marL="228600" rtl="0" algn="l">
              <a:lnSpc>
                <a:spcPct val="8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8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8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8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8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8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8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8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8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8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8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8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8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We can see that an AC has no impact in resolving relationship </a:t>
            </a:r>
            <a:endParaRPr/>
          </a:p>
          <a:p>
            <a:pPr indent="-228600" lvl="0" marL="228600" rtl="0" algn="l">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Physical facility does not have any lasting impact in relationship. E.g. A gift can atmost distract attention for some time – it is not a solution </a:t>
            </a:r>
            <a:endParaRPr/>
          </a:p>
          <a:p>
            <a:pPr indent="-228600" lvl="0" marL="228600" rtl="0" algn="l">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Right understanding about relationship and right feeling in oneself is required for resolving the relationship</a:t>
            </a:r>
            <a:endParaRPr/>
          </a:p>
        </p:txBody>
      </p:sp>
      <p:sp>
        <p:nvSpPr>
          <p:cNvPr id="243" name="Google Shape;243;p21"/>
          <p:cNvSpPr txBox="1"/>
          <p:nvPr/>
        </p:nvSpPr>
        <p:spPr>
          <a:xfrm>
            <a:off x="1066800" y="3219450"/>
            <a:ext cx="2209800" cy="1676400"/>
          </a:xfrm>
          <a:prstGeom prst="rect">
            <a:avLst/>
          </a:prstGeom>
          <a:solidFill>
            <a:srgbClr val="D9D9D9"/>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0000"/>
              </a:buClr>
              <a:buSzPts val="2400"/>
              <a:buFont typeface="Calibri"/>
              <a:buNone/>
            </a:pPr>
            <a:r>
              <a:rPr b="1" i="0" lang="en-US" sz="2400" u="none">
                <a:solidFill>
                  <a:srgbClr val="FF0000"/>
                </a:solidFill>
                <a:latin typeface="Calibri"/>
                <a:ea typeface="Calibri"/>
                <a:cs typeface="Calibri"/>
                <a:sym typeface="Calibri"/>
              </a:rPr>
              <a:t>OPPOSITION</a:t>
            </a:r>
            <a:endParaRPr/>
          </a:p>
          <a:p>
            <a:pPr indent="0" lvl="0" marL="0" marR="0" rtl="0" algn="ctr">
              <a:lnSpc>
                <a:spcPct val="90000"/>
              </a:lnSpc>
              <a:spcBef>
                <a:spcPts val="480"/>
              </a:spcBef>
              <a:spcAft>
                <a:spcPts val="0"/>
              </a:spcAft>
              <a:buClr>
                <a:srgbClr val="FF0000"/>
              </a:buClr>
              <a:buSzPts val="2400"/>
              <a:buFont typeface="Calibri"/>
              <a:buNone/>
            </a:pPr>
            <a:r>
              <a:rPr b="1" i="0" lang="en-US" sz="2400" u="none">
                <a:solidFill>
                  <a:srgbClr val="FF0000"/>
                </a:solidFill>
                <a:latin typeface="Calibri"/>
                <a:ea typeface="Calibri"/>
                <a:cs typeface="Calibri"/>
                <a:sym typeface="Calibri"/>
              </a:rPr>
              <a:t>IN</a:t>
            </a:r>
            <a:endParaRPr/>
          </a:p>
          <a:p>
            <a:pPr indent="0" lvl="0" marL="0" marR="0" rtl="0" algn="ctr">
              <a:lnSpc>
                <a:spcPct val="90000"/>
              </a:lnSpc>
              <a:spcBef>
                <a:spcPts val="480"/>
              </a:spcBef>
              <a:spcAft>
                <a:spcPts val="0"/>
              </a:spcAft>
              <a:buClr>
                <a:srgbClr val="FF0000"/>
              </a:buClr>
              <a:buSzPts val="2400"/>
              <a:buFont typeface="Calibri"/>
              <a:buNone/>
            </a:pPr>
            <a:r>
              <a:rPr b="1" i="0" lang="en-US" sz="2400" u="none">
                <a:solidFill>
                  <a:srgbClr val="FF0000"/>
                </a:solidFill>
                <a:latin typeface="Calibri"/>
                <a:ea typeface="Calibri"/>
                <a:cs typeface="Calibri"/>
                <a:sym typeface="Calibri"/>
              </a:rPr>
              <a:t>RELATIONSHIP</a:t>
            </a:r>
            <a:endParaRPr/>
          </a:p>
        </p:txBody>
      </p:sp>
      <p:sp>
        <p:nvSpPr>
          <p:cNvPr id="244" name="Google Shape;244;p21"/>
          <p:cNvSpPr txBox="1"/>
          <p:nvPr/>
        </p:nvSpPr>
        <p:spPr>
          <a:xfrm>
            <a:off x="4038600" y="3200400"/>
            <a:ext cx="2667000" cy="167640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AIR CONDITIONER</a:t>
            </a:r>
            <a:endParaRPr/>
          </a:p>
        </p:txBody>
      </p:sp>
      <p:sp>
        <p:nvSpPr>
          <p:cNvPr id="245" name="Google Shape;245;p21"/>
          <p:cNvSpPr txBox="1"/>
          <p:nvPr/>
        </p:nvSpPr>
        <p:spPr>
          <a:xfrm>
            <a:off x="1905000" y="1143000"/>
            <a:ext cx="3810000" cy="1371600"/>
          </a:xfrm>
          <a:prstGeom prst="rect">
            <a:avLst/>
          </a:prstGeom>
          <a:solidFill>
            <a:srgbClr val="D9D9D9"/>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RIGHT UNDERSTANDING</a:t>
            </a:r>
            <a:endParaRPr/>
          </a:p>
          <a:p>
            <a:pPr indent="0" lvl="0" marL="0" marR="0" rtl="0" algn="ctr">
              <a:lnSpc>
                <a:spcPct val="90000"/>
              </a:lnSpc>
              <a:spcBef>
                <a:spcPts val="600"/>
              </a:spcBef>
              <a:spcAft>
                <a:spcPts val="0"/>
              </a:spcAft>
              <a:buClr>
                <a:srgbClr val="FFFFFF"/>
              </a:buClr>
              <a:buSzPts val="2400"/>
              <a:buFont typeface="Calibri"/>
              <a:buNone/>
            </a:pPr>
            <a:r>
              <a:rPr b="1" i="1" lang="en-US" sz="2400" u="none">
                <a:solidFill>
                  <a:srgbClr val="FFFFFF"/>
                </a:solidFill>
                <a:latin typeface="Calibri"/>
                <a:ea typeface="Calibri"/>
                <a:cs typeface="Calibri"/>
                <a:sym typeface="Calibri"/>
              </a:rPr>
              <a:t>(</a:t>
            </a:r>
            <a:r>
              <a:rPr b="1" i="0" lang="en-US" sz="3000" u="none">
                <a:solidFill>
                  <a:schemeClr val="lt2"/>
                </a:solidFill>
                <a:latin typeface="Arial"/>
                <a:ea typeface="Arial"/>
                <a:cs typeface="Arial"/>
                <a:sym typeface="Arial"/>
              </a:rPr>
              <a:t>le&gt;</a:t>
            </a:r>
            <a:r>
              <a:rPr b="1" i="1" lang="en-US" sz="2400" u="none">
                <a:solidFill>
                  <a:srgbClr val="FFFFFF"/>
                </a:solidFill>
                <a:latin typeface="Calibri"/>
                <a:ea typeface="Calibri"/>
                <a:cs typeface="Calibri"/>
                <a:sym typeface="Calibri"/>
              </a:rPr>
              <a:t>)</a:t>
            </a:r>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in the self</a:t>
            </a:r>
            <a:endParaRPr/>
          </a:p>
        </p:txBody>
      </p:sp>
      <p:cxnSp>
        <p:nvCxnSpPr>
          <p:cNvPr id="246" name="Google Shape;246;p21"/>
          <p:cNvCxnSpPr/>
          <p:nvPr/>
        </p:nvCxnSpPr>
        <p:spPr>
          <a:xfrm rot="5400000">
            <a:off x="2638425" y="2047875"/>
            <a:ext cx="704850" cy="1638300"/>
          </a:xfrm>
          <a:prstGeom prst="straightConnector1">
            <a:avLst/>
          </a:prstGeom>
          <a:noFill/>
          <a:ln cap="flat" cmpd="sng" w="38100">
            <a:solidFill>
              <a:srgbClr val="D9D9D9"/>
            </a:solidFill>
            <a:prstDash val="solid"/>
            <a:miter lim="800000"/>
            <a:headEnd len="med" w="med" type="none"/>
            <a:tailEnd len="med" w="med" type="stealth"/>
          </a:ln>
        </p:spPr>
      </p:cxnSp>
      <p:cxnSp>
        <p:nvCxnSpPr>
          <p:cNvPr id="247" name="Google Shape;247;p21"/>
          <p:cNvCxnSpPr/>
          <p:nvPr/>
        </p:nvCxnSpPr>
        <p:spPr>
          <a:xfrm flipH="1" rot="-5400000">
            <a:off x="4248150" y="2076450"/>
            <a:ext cx="685800" cy="1562100"/>
          </a:xfrm>
          <a:prstGeom prst="straightConnector1">
            <a:avLst/>
          </a:prstGeom>
          <a:noFill/>
          <a:ln cap="flat" cmpd="sng" w="38100">
            <a:solidFill>
              <a:srgbClr val="D9D9D9"/>
            </a:solidFill>
            <a:prstDash val="solid"/>
            <a:miter lim="800000"/>
            <a:headEnd len="med" w="med" type="none"/>
            <a:tailEnd len="med" w="med" type="stealth"/>
          </a:ln>
        </p:spPr>
      </p:cxnSp>
      <p:sp>
        <p:nvSpPr>
          <p:cNvPr id="248" name="Google Shape;248;p21"/>
          <p:cNvSpPr/>
          <p:nvPr/>
        </p:nvSpPr>
        <p:spPr>
          <a:xfrm>
            <a:off x="3886200" y="32004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1</a:t>
            </a:r>
            <a:endParaRPr/>
          </a:p>
        </p:txBody>
      </p:sp>
      <p:sp>
        <p:nvSpPr>
          <p:cNvPr id="249" name="Google Shape;249;p21"/>
          <p:cNvSpPr/>
          <p:nvPr/>
        </p:nvSpPr>
        <p:spPr>
          <a:xfrm>
            <a:off x="685800" y="3179762"/>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a:t>
            </a:r>
            <a:endParaRPr/>
          </a:p>
        </p:txBody>
      </p:sp>
      <p:sp>
        <p:nvSpPr>
          <p:cNvPr id="250" name="Google Shape;250;p21"/>
          <p:cNvSpPr/>
          <p:nvPr/>
        </p:nvSpPr>
        <p:spPr>
          <a:xfrm>
            <a:off x="1733550" y="1143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a:t>
            </a:r>
            <a:endParaRPr/>
          </a:p>
        </p:txBody>
      </p:sp>
      <p:sp>
        <p:nvSpPr>
          <p:cNvPr id="251" name="Google Shape;251;p21"/>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Ex: Sitting in an AC room… with someone we are opposed to…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5" name="Shape 255"/>
        <p:cNvGrpSpPr/>
        <p:nvPr/>
      </p:nvGrpSpPr>
      <p:grpSpPr>
        <a:xfrm>
          <a:off x="0" y="0"/>
          <a:ext cx="0" cy="0"/>
          <a:chOff x="0" y="0"/>
          <a:chExt cx="0" cy="0"/>
        </a:xfrm>
      </p:grpSpPr>
      <p:sp>
        <p:nvSpPr>
          <p:cNvPr id="256" name="Google Shape;256;p22"/>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Q: Does the AC help us resolve the contradiction in our thoughts?</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720"/>
              </a:spcBef>
              <a:spcAft>
                <a:spcPts val="0"/>
              </a:spcAft>
              <a:buClr>
                <a:schemeClr val="dk1"/>
              </a:buClr>
              <a:buSzPts val="3600"/>
              <a:buNone/>
            </a:pPr>
            <a:r>
              <a:t/>
            </a:r>
            <a:endParaRPr b="0" i="0" sz="36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We can see that an AC has no impact in resolving contradiction in thoughts</a:t>
            </a:r>
            <a:endParaRPr/>
          </a:p>
          <a:p>
            <a:pPr indent="-228600" lvl="0" marL="228600" rtl="0" algn="l">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Right understanding is required to resolve contradiction in thoughts</a:t>
            </a:r>
            <a:endParaRPr/>
          </a:p>
          <a:p>
            <a:pPr indent="-88900" lvl="0" marL="228600" rtl="0" algn="l">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p:txBody>
      </p:sp>
      <p:sp>
        <p:nvSpPr>
          <p:cNvPr id="257" name="Google Shape;257;p22"/>
          <p:cNvSpPr txBox="1"/>
          <p:nvPr/>
        </p:nvSpPr>
        <p:spPr>
          <a:xfrm>
            <a:off x="1066800" y="3219450"/>
            <a:ext cx="2209800" cy="1676400"/>
          </a:xfrm>
          <a:prstGeom prst="rect">
            <a:avLst/>
          </a:prstGeom>
          <a:solidFill>
            <a:srgbClr val="D9D9D9"/>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RELATIONSHIP  (</a:t>
            </a:r>
            <a:r>
              <a:rPr b="1" i="0" lang="en-US" sz="3000" u="none">
                <a:solidFill>
                  <a:schemeClr val="lt2"/>
                </a:solidFill>
                <a:latin typeface="Arial"/>
                <a:ea typeface="Arial"/>
                <a:cs typeface="Arial"/>
                <a:sym typeface="Arial"/>
              </a:rPr>
              <a:t>laca/k</a:t>
            </a:r>
            <a:r>
              <a:rPr b="1" i="0" lang="en-US" sz="2400" u="none">
                <a:solidFill>
                  <a:srgbClr val="FFFFFF"/>
                </a:solidFill>
                <a:latin typeface="Calibri"/>
                <a:ea typeface="Calibri"/>
                <a:cs typeface="Calibri"/>
                <a:sym typeface="Calibri"/>
              </a:rPr>
              <a:t>)</a:t>
            </a:r>
            <a:endParaRPr b="1" i="1" sz="2400" u="none">
              <a:solidFill>
                <a:srgbClr val="FFFFFF"/>
              </a:solidFill>
              <a:latin typeface="Calibri"/>
              <a:ea typeface="Calibri"/>
              <a:cs typeface="Calibri"/>
              <a:sym typeface="Calibri"/>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with human beings</a:t>
            </a:r>
            <a:endParaRPr/>
          </a:p>
        </p:txBody>
      </p:sp>
      <p:sp>
        <p:nvSpPr>
          <p:cNvPr id="258" name="Google Shape;258;p22"/>
          <p:cNvSpPr txBox="1"/>
          <p:nvPr/>
        </p:nvSpPr>
        <p:spPr>
          <a:xfrm>
            <a:off x="4038600" y="3200400"/>
            <a:ext cx="2667000" cy="167640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AIR CONDITIONER</a:t>
            </a:r>
            <a:endParaRPr/>
          </a:p>
        </p:txBody>
      </p:sp>
      <p:sp>
        <p:nvSpPr>
          <p:cNvPr id="259" name="Google Shape;259;p22"/>
          <p:cNvSpPr txBox="1"/>
          <p:nvPr/>
        </p:nvSpPr>
        <p:spPr>
          <a:xfrm>
            <a:off x="1905000" y="1143000"/>
            <a:ext cx="3810000" cy="1371600"/>
          </a:xfrm>
          <a:prstGeom prst="rect">
            <a:avLst/>
          </a:prstGeom>
          <a:solidFill>
            <a:srgbClr val="D9D9D9"/>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0000"/>
              </a:buClr>
              <a:buSzPts val="2400"/>
              <a:buFont typeface="Calibri"/>
              <a:buNone/>
            </a:pPr>
            <a:r>
              <a:rPr b="1" i="0" lang="en-US" sz="2400" u="none">
                <a:solidFill>
                  <a:srgbClr val="FF0000"/>
                </a:solidFill>
                <a:latin typeface="Calibri"/>
                <a:ea typeface="Calibri"/>
                <a:cs typeface="Calibri"/>
                <a:sym typeface="Calibri"/>
              </a:rPr>
              <a:t>CONTRADICTION</a:t>
            </a:r>
            <a:endParaRPr/>
          </a:p>
          <a:p>
            <a:pPr indent="0" lvl="0" marL="0" marR="0" rtl="0" algn="ctr">
              <a:lnSpc>
                <a:spcPct val="90000"/>
              </a:lnSpc>
              <a:spcBef>
                <a:spcPts val="480"/>
              </a:spcBef>
              <a:spcAft>
                <a:spcPts val="0"/>
              </a:spcAft>
              <a:buClr>
                <a:srgbClr val="FF0000"/>
              </a:buClr>
              <a:buSzPts val="2400"/>
              <a:buFont typeface="Calibri"/>
              <a:buNone/>
            </a:pPr>
            <a:r>
              <a:rPr b="1" i="0" lang="en-US" sz="2400" u="none">
                <a:solidFill>
                  <a:srgbClr val="FF0000"/>
                </a:solidFill>
                <a:latin typeface="Calibri"/>
                <a:ea typeface="Calibri"/>
                <a:cs typeface="Calibri"/>
                <a:sym typeface="Calibri"/>
              </a:rPr>
              <a:t>IN</a:t>
            </a:r>
            <a:endParaRPr/>
          </a:p>
          <a:p>
            <a:pPr indent="0" lvl="0" marL="0" marR="0" rtl="0" algn="ctr">
              <a:lnSpc>
                <a:spcPct val="90000"/>
              </a:lnSpc>
              <a:spcBef>
                <a:spcPts val="480"/>
              </a:spcBef>
              <a:spcAft>
                <a:spcPts val="0"/>
              </a:spcAft>
              <a:buClr>
                <a:srgbClr val="FF0000"/>
              </a:buClr>
              <a:buSzPts val="2400"/>
              <a:buFont typeface="Calibri"/>
              <a:buNone/>
            </a:pPr>
            <a:r>
              <a:rPr b="1" i="0" lang="en-US" sz="2400" u="none">
                <a:solidFill>
                  <a:srgbClr val="FF0000"/>
                </a:solidFill>
                <a:latin typeface="Calibri"/>
                <a:ea typeface="Calibri"/>
                <a:cs typeface="Calibri"/>
                <a:sym typeface="Calibri"/>
              </a:rPr>
              <a:t>THOUGHTS</a:t>
            </a:r>
            <a:endParaRPr/>
          </a:p>
        </p:txBody>
      </p:sp>
      <p:cxnSp>
        <p:nvCxnSpPr>
          <p:cNvPr id="260" name="Google Shape;260;p22"/>
          <p:cNvCxnSpPr/>
          <p:nvPr/>
        </p:nvCxnSpPr>
        <p:spPr>
          <a:xfrm rot="5400000">
            <a:off x="2638425" y="2047875"/>
            <a:ext cx="704850" cy="1638300"/>
          </a:xfrm>
          <a:prstGeom prst="straightConnector1">
            <a:avLst/>
          </a:prstGeom>
          <a:noFill/>
          <a:ln cap="flat" cmpd="sng" w="38100">
            <a:solidFill>
              <a:srgbClr val="D9D9D9"/>
            </a:solidFill>
            <a:prstDash val="solid"/>
            <a:miter lim="800000"/>
            <a:headEnd len="med" w="med" type="none"/>
            <a:tailEnd len="med" w="med" type="stealth"/>
          </a:ln>
        </p:spPr>
      </p:cxnSp>
      <p:cxnSp>
        <p:nvCxnSpPr>
          <p:cNvPr id="261" name="Google Shape;261;p22"/>
          <p:cNvCxnSpPr/>
          <p:nvPr/>
        </p:nvCxnSpPr>
        <p:spPr>
          <a:xfrm flipH="1" rot="-5400000">
            <a:off x="4248150" y="2076450"/>
            <a:ext cx="685800" cy="1562100"/>
          </a:xfrm>
          <a:prstGeom prst="straightConnector1">
            <a:avLst/>
          </a:prstGeom>
          <a:noFill/>
          <a:ln cap="flat" cmpd="sng" w="38100">
            <a:solidFill>
              <a:srgbClr val="D9D9D9"/>
            </a:solidFill>
            <a:prstDash val="solid"/>
            <a:miter lim="800000"/>
            <a:headEnd len="med" w="med" type="none"/>
            <a:tailEnd len="med" w="med" type="stealth"/>
          </a:ln>
        </p:spPr>
      </p:cxnSp>
      <p:sp>
        <p:nvSpPr>
          <p:cNvPr id="262" name="Google Shape;262;p22"/>
          <p:cNvSpPr/>
          <p:nvPr/>
        </p:nvSpPr>
        <p:spPr>
          <a:xfrm>
            <a:off x="3886200" y="32004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1</a:t>
            </a:r>
            <a:endParaRPr/>
          </a:p>
        </p:txBody>
      </p:sp>
      <p:sp>
        <p:nvSpPr>
          <p:cNvPr id="263" name="Google Shape;263;p22"/>
          <p:cNvSpPr/>
          <p:nvPr/>
        </p:nvSpPr>
        <p:spPr>
          <a:xfrm>
            <a:off x="685800" y="3179762"/>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a:t>
            </a:r>
            <a:endParaRPr/>
          </a:p>
        </p:txBody>
      </p:sp>
      <p:sp>
        <p:nvSpPr>
          <p:cNvPr id="264" name="Google Shape;264;p22"/>
          <p:cNvSpPr/>
          <p:nvPr/>
        </p:nvSpPr>
        <p:spPr>
          <a:xfrm>
            <a:off x="1733550" y="1143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a:t>
            </a:r>
            <a:endParaRPr/>
          </a:p>
        </p:txBody>
      </p:sp>
      <p:sp>
        <p:nvSpPr>
          <p:cNvPr id="265" name="Google Shape;265;p22"/>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Ex: Sitting alone in an AC room… thinking about one we oppose...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3"/>
          <p:cNvSpPr txBox="1"/>
          <p:nvPr/>
        </p:nvSpPr>
        <p:spPr>
          <a:xfrm>
            <a:off x="6781800" y="4105275"/>
            <a:ext cx="2362200" cy="923925"/>
          </a:xfrm>
          <a:prstGeom prst="rect">
            <a:avLst/>
          </a:prstGeom>
          <a:solidFill>
            <a:srgbClr val="4B008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For human beings:</a:t>
            </a:r>
            <a:endParaRPr/>
          </a:p>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necessary but not adequate</a:t>
            </a:r>
            <a:endParaRPr/>
          </a:p>
        </p:txBody>
      </p:sp>
      <p:sp>
        <p:nvSpPr>
          <p:cNvPr id="271" name="Google Shape;271;p23"/>
          <p:cNvSpPr txBox="1"/>
          <p:nvPr/>
        </p:nvSpPr>
        <p:spPr>
          <a:xfrm>
            <a:off x="6780212" y="3114675"/>
            <a:ext cx="2363787" cy="92392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For animals: necessary &amp; largely adequate</a:t>
            </a:r>
            <a:endParaRPr/>
          </a:p>
        </p:txBody>
      </p:sp>
      <p:sp>
        <p:nvSpPr>
          <p:cNvPr id="272" name="Google Shape;272;p23"/>
          <p:cNvSpPr txBox="1"/>
          <p:nvPr/>
        </p:nvSpPr>
        <p:spPr>
          <a:xfrm>
            <a:off x="1905000" y="1143000"/>
            <a:ext cx="3810000" cy="1371600"/>
          </a:xfrm>
          <a:prstGeom prst="rect">
            <a:avLst/>
          </a:prstGeom>
          <a:solidFill>
            <a:srgbClr val="80008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RIGHT UNDERSTANDING</a:t>
            </a:r>
            <a:endParaRPr/>
          </a:p>
          <a:p>
            <a:pPr indent="0" lvl="0" marL="0" marR="0" rtl="0" algn="ctr">
              <a:lnSpc>
                <a:spcPct val="90000"/>
              </a:lnSpc>
              <a:spcBef>
                <a:spcPts val="600"/>
              </a:spcBef>
              <a:spcAft>
                <a:spcPts val="0"/>
              </a:spcAft>
              <a:buClr>
                <a:srgbClr val="FFFFFF"/>
              </a:buClr>
              <a:buSzPts val="2400"/>
              <a:buFont typeface="Calibri"/>
              <a:buNone/>
            </a:pPr>
            <a:r>
              <a:rPr b="1" i="1" lang="en-US" sz="2400" u="none">
                <a:solidFill>
                  <a:srgbClr val="FFFFFF"/>
                </a:solidFill>
                <a:latin typeface="Calibri"/>
                <a:ea typeface="Calibri"/>
                <a:cs typeface="Calibri"/>
                <a:sym typeface="Calibri"/>
              </a:rPr>
              <a:t>(</a:t>
            </a:r>
            <a:r>
              <a:rPr b="1" i="0" lang="en-US" sz="3000" u="none">
                <a:solidFill>
                  <a:schemeClr val="lt2"/>
                </a:solidFill>
                <a:latin typeface="Arial"/>
                <a:ea typeface="Arial"/>
                <a:cs typeface="Arial"/>
                <a:sym typeface="Arial"/>
              </a:rPr>
              <a:t>le&gt;</a:t>
            </a:r>
            <a:r>
              <a:rPr b="1" i="1" lang="en-US" sz="2400" u="none">
                <a:solidFill>
                  <a:srgbClr val="FFFFFF"/>
                </a:solidFill>
                <a:latin typeface="Calibri"/>
                <a:ea typeface="Calibri"/>
                <a:cs typeface="Calibri"/>
                <a:sym typeface="Calibri"/>
              </a:rPr>
              <a:t>)</a:t>
            </a:r>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in the self</a:t>
            </a:r>
            <a:endParaRPr/>
          </a:p>
        </p:txBody>
      </p:sp>
      <p:sp>
        <p:nvSpPr>
          <p:cNvPr id="273" name="Google Shape;273;p23"/>
          <p:cNvSpPr txBox="1"/>
          <p:nvPr/>
        </p:nvSpPr>
        <p:spPr>
          <a:xfrm>
            <a:off x="1066800" y="3219450"/>
            <a:ext cx="2209800" cy="1676400"/>
          </a:xfrm>
          <a:prstGeom prst="rect">
            <a:avLst/>
          </a:prstGeom>
          <a:solidFill>
            <a:srgbClr val="4B0082"/>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RELATIONSHIP  (</a:t>
            </a:r>
            <a:r>
              <a:rPr b="1" i="0" lang="en-US" sz="3000" u="none">
                <a:solidFill>
                  <a:schemeClr val="lt2"/>
                </a:solidFill>
                <a:latin typeface="Arial"/>
                <a:ea typeface="Arial"/>
                <a:cs typeface="Arial"/>
                <a:sym typeface="Arial"/>
              </a:rPr>
              <a:t>laca/k</a:t>
            </a:r>
            <a:r>
              <a:rPr b="1" i="0" lang="en-US" sz="2400" u="none">
                <a:solidFill>
                  <a:srgbClr val="FFFFFF"/>
                </a:solidFill>
                <a:latin typeface="Calibri"/>
                <a:ea typeface="Calibri"/>
                <a:cs typeface="Calibri"/>
                <a:sym typeface="Calibri"/>
              </a:rPr>
              <a:t>)</a:t>
            </a:r>
            <a:endParaRPr b="1" i="1" sz="2400" u="none">
              <a:solidFill>
                <a:srgbClr val="FFFFFF"/>
              </a:solidFill>
              <a:latin typeface="Calibri"/>
              <a:ea typeface="Calibri"/>
              <a:cs typeface="Calibri"/>
              <a:sym typeface="Calibri"/>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with human being</a:t>
            </a:r>
            <a:endParaRPr/>
          </a:p>
        </p:txBody>
      </p:sp>
      <p:sp>
        <p:nvSpPr>
          <p:cNvPr id="274" name="Google Shape;274;p23"/>
          <p:cNvSpPr txBox="1"/>
          <p:nvPr/>
        </p:nvSpPr>
        <p:spPr>
          <a:xfrm>
            <a:off x="4038600" y="3200400"/>
            <a:ext cx="2667000" cy="167640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PHYSICAL FACILITY</a:t>
            </a:r>
            <a:endParaRPr/>
          </a:p>
          <a:p>
            <a:pPr indent="0" lvl="0" marL="0" marR="0" rtl="0" algn="ctr">
              <a:lnSpc>
                <a:spcPct val="90000"/>
              </a:lnSpc>
              <a:spcBef>
                <a:spcPts val="60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a:t>
            </a:r>
            <a:r>
              <a:rPr b="1" i="0" lang="en-US" sz="3000" u="none">
                <a:solidFill>
                  <a:schemeClr val="lt2"/>
                </a:solidFill>
                <a:latin typeface="Arial"/>
                <a:ea typeface="Arial"/>
                <a:cs typeface="Arial"/>
                <a:sym typeface="Arial"/>
              </a:rPr>
              <a:t>lqfo/kk</a:t>
            </a:r>
            <a:r>
              <a:rPr b="1" i="0" lang="en-US" sz="2400" u="none">
                <a:solidFill>
                  <a:srgbClr val="FFFFFF"/>
                </a:solidFill>
                <a:latin typeface="Calibri"/>
                <a:ea typeface="Calibri"/>
                <a:cs typeface="Calibri"/>
                <a:sym typeface="Calibri"/>
              </a:rPr>
              <a:t>)</a:t>
            </a:r>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with rest of nature</a:t>
            </a:r>
            <a:endParaRPr/>
          </a:p>
        </p:txBody>
      </p:sp>
      <p:sp>
        <p:nvSpPr>
          <p:cNvPr id="275" name="Google Shape;275;p23"/>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Right Understanding is also Essential for Human Being</a:t>
            </a:r>
            <a:endParaRPr/>
          </a:p>
        </p:txBody>
      </p:sp>
      <p:sp>
        <p:nvSpPr>
          <p:cNvPr id="276" name="Google Shape;276;p23"/>
          <p:cNvSpPr txBox="1"/>
          <p:nvPr>
            <p:ph idx="1" type="body"/>
          </p:nvPr>
        </p:nvSpPr>
        <p:spPr>
          <a:xfrm>
            <a:off x="0" y="5029200"/>
            <a:ext cx="9144000" cy="15240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None/>
            </a:pPr>
            <a:r>
              <a:rPr b="0" i="0" lang="en-US" sz="2000" u="none">
                <a:solidFill>
                  <a:schemeClr val="dk1"/>
                </a:solidFill>
                <a:latin typeface="Arial"/>
                <a:ea typeface="Arial"/>
                <a:cs typeface="Arial"/>
                <a:sym typeface="Arial"/>
              </a:rPr>
              <a:t>Are all 3 required? Is something redundant? Is anything more required?</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Are we working on all 3?</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If all 3 are required, what would be the priority*?</a:t>
            </a:r>
            <a:endParaRPr/>
          </a:p>
          <a:p>
            <a:pPr indent="-228600" lvl="0" marL="228600" rtl="0" algn="l">
              <a:lnSpc>
                <a:spcPct val="100000"/>
              </a:lnSpc>
              <a:spcBef>
                <a:spcPts val="400"/>
              </a:spcBef>
              <a:spcAft>
                <a:spcPts val="0"/>
              </a:spcAft>
              <a:buClr>
                <a:srgbClr val="1E00AA"/>
              </a:buClr>
              <a:buSzPts val="2000"/>
              <a:buNone/>
            </a:pPr>
            <a:r>
              <a:rPr b="0" i="0" lang="en-US" sz="2000" u="none">
                <a:solidFill>
                  <a:srgbClr val="1E00AA"/>
                </a:solidFill>
                <a:latin typeface="Arial"/>
                <a:ea typeface="Arial"/>
                <a:cs typeface="Arial"/>
                <a:sym typeface="Arial"/>
              </a:rPr>
              <a:t>*Working on the high priority makes it easier to deal with the lower priority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4"/>
          <p:cNvSpPr txBox="1"/>
          <p:nvPr/>
        </p:nvSpPr>
        <p:spPr>
          <a:xfrm>
            <a:off x="1066800" y="3219450"/>
            <a:ext cx="2209800" cy="1676400"/>
          </a:xfrm>
          <a:prstGeom prst="rect">
            <a:avLst/>
          </a:prstGeom>
          <a:solidFill>
            <a:srgbClr val="4B0082"/>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RELATIONSHIP  (</a:t>
            </a:r>
            <a:r>
              <a:rPr b="1" i="0" lang="en-US" sz="3000" u="none">
                <a:solidFill>
                  <a:schemeClr val="lt2"/>
                </a:solidFill>
                <a:latin typeface="Arial"/>
                <a:ea typeface="Arial"/>
                <a:cs typeface="Arial"/>
                <a:sym typeface="Arial"/>
              </a:rPr>
              <a:t>laca/k</a:t>
            </a:r>
            <a:r>
              <a:rPr b="1" i="0" lang="en-US" sz="2400" u="none">
                <a:solidFill>
                  <a:srgbClr val="FFFFFF"/>
                </a:solidFill>
                <a:latin typeface="Calibri"/>
                <a:ea typeface="Calibri"/>
                <a:cs typeface="Calibri"/>
                <a:sym typeface="Calibri"/>
              </a:rPr>
              <a:t>)</a:t>
            </a:r>
            <a:endParaRPr b="1" i="1" sz="2400" u="none">
              <a:solidFill>
                <a:srgbClr val="FFFFFF"/>
              </a:solidFill>
              <a:latin typeface="Calibri"/>
              <a:ea typeface="Calibri"/>
              <a:cs typeface="Calibri"/>
              <a:sym typeface="Calibri"/>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with human being</a:t>
            </a:r>
            <a:endParaRPr/>
          </a:p>
        </p:txBody>
      </p:sp>
      <p:sp>
        <p:nvSpPr>
          <p:cNvPr id="282" name="Google Shape;282;p24"/>
          <p:cNvSpPr txBox="1"/>
          <p:nvPr/>
        </p:nvSpPr>
        <p:spPr>
          <a:xfrm>
            <a:off x="4038600" y="3200400"/>
            <a:ext cx="2667000" cy="167640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PHYSICAL FACILITY</a:t>
            </a:r>
            <a:endParaRPr/>
          </a:p>
          <a:p>
            <a:pPr indent="0" lvl="0" marL="0" marR="0" rtl="0" algn="ctr">
              <a:lnSpc>
                <a:spcPct val="90000"/>
              </a:lnSpc>
              <a:spcBef>
                <a:spcPts val="60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a:t>
            </a:r>
            <a:r>
              <a:rPr b="1" i="0" lang="en-US" sz="3000" u="none">
                <a:solidFill>
                  <a:schemeClr val="lt2"/>
                </a:solidFill>
                <a:latin typeface="Arial"/>
                <a:ea typeface="Arial"/>
                <a:cs typeface="Arial"/>
                <a:sym typeface="Arial"/>
              </a:rPr>
              <a:t>lqfo/kk</a:t>
            </a:r>
            <a:r>
              <a:rPr b="1" i="0" lang="en-US" sz="2400" u="none">
                <a:solidFill>
                  <a:srgbClr val="FFFFFF"/>
                </a:solidFill>
                <a:latin typeface="Calibri"/>
                <a:ea typeface="Calibri"/>
                <a:cs typeface="Calibri"/>
                <a:sym typeface="Calibri"/>
              </a:rPr>
              <a:t>)</a:t>
            </a:r>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with rest of nature</a:t>
            </a:r>
            <a:endParaRPr/>
          </a:p>
        </p:txBody>
      </p:sp>
      <p:sp>
        <p:nvSpPr>
          <p:cNvPr id="283" name="Google Shape;283;p24"/>
          <p:cNvSpPr txBox="1"/>
          <p:nvPr/>
        </p:nvSpPr>
        <p:spPr>
          <a:xfrm>
            <a:off x="1905000" y="1143000"/>
            <a:ext cx="3810000" cy="1371600"/>
          </a:xfrm>
          <a:prstGeom prst="rect">
            <a:avLst/>
          </a:prstGeom>
          <a:solidFill>
            <a:srgbClr val="80008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RIGHT UNDERSTANDING</a:t>
            </a:r>
            <a:endParaRPr/>
          </a:p>
          <a:p>
            <a:pPr indent="0" lvl="0" marL="0" marR="0" rtl="0" algn="ctr">
              <a:lnSpc>
                <a:spcPct val="90000"/>
              </a:lnSpc>
              <a:spcBef>
                <a:spcPts val="600"/>
              </a:spcBef>
              <a:spcAft>
                <a:spcPts val="0"/>
              </a:spcAft>
              <a:buClr>
                <a:srgbClr val="FFFFFF"/>
              </a:buClr>
              <a:buSzPts val="2400"/>
              <a:buFont typeface="Calibri"/>
              <a:buNone/>
            </a:pPr>
            <a:r>
              <a:rPr b="1" i="1" lang="en-US" sz="2400" u="none">
                <a:solidFill>
                  <a:srgbClr val="FFFFFF"/>
                </a:solidFill>
                <a:latin typeface="Calibri"/>
                <a:ea typeface="Calibri"/>
                <a:cs typeface="Calibri"/>
                <a:sym typeface="Calibri"/>
              </a:rPr>
              <a:t>(</a:t>
            </a:r>
            <a:r>
              <a:rPr b="1" i="0" lang="en-US" sz="3000" u="none">
                <a:solidFill>
                  <a:schemeClr val="lt2"/>
                </a:solidFill>
                <a:latin typeface="Arial"/>
                <a:ea typeface="Arial"/>
                <a:cs typeface="Arial"/>
                <a:sym typeface="Arial"/>
              </a:rPr>
              <a:t>le&gt;</a:t>
            </a:r>
            <a:r>
              <a:rPr b="1" i="1" lang="en-US" sz="2400" u="none">
                <a:solidFill>
                  <a:srgbClr val="FFFFFF"/>
                </a:solidFill>
                <a:latin typeface="Calibri"/>
                <a:ea typeface="Calibri"/>
                <a:cs typeface="Calibri"/>
                <a:sym typeface="Calibri"/>
              </a:rPr>
              <a:t>)</a:t>
            </a:r>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in the self</a:t>
            </a:r>
            <a:endParaRPr/>
          </a:p>
        </p:txBody>
      </p:sp>
      <p:sp>
        <p:nvSpPr>
          <p:cNvPr id="284" name="Google Shape;284;p24"/>
          <p:cNvSpPr/>
          <p:nvPr/>
        </p:nvSpPr>
        <p:spPr>
          <a:xfrm>
            <a:off x="3886200" y="3068637"/>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3</a:t>
            </a:r>
            <a:endParaRPr/>
          </a:p>
        </p:txBody>
      </p:sp>
      <p:sp>
        <p:nvSpPr>
          <p:cNvPr id="285" name="Google Shape;285;p24"/>
          <p:cNvSpPr/>
          <p:nvPr/>
        </p:nvSpPr>
        <p:spPr>
          <a:xfrm>
            <a:off x="685800" y="3048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2</a:t>
            </a:r>
            <a:endParaRPr/>
          </a:p>
        </p:txBody>
      </p:sp>
      <p:sp>
        <p:nvSpPr>
          <p:cNvPr id="286" name="Google Shape;286;p24"/>
          <p:cNvSpPr/>
          <p:nvPr/>
        </p:nvSpPr>
        <p:spPr>
          <a:xfrm>
            <a:off x="1733550" y="1143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1</a:t>
            </a:r>
            <a:endParaRPr/>
          </a:p>
        </p:txBody>
      </p:sp>
      <p:sp>
        <p:nvSpPr>
          <p:cNvPr id="287" name="Google Shape;287;p24"/>
          <p:cNvSpPr txBox="1"/>
          <p:nvPr/>
        </p:nvSpPr>
        <p:spPr>
          <a:xfrm>
            <a:off x="6781800" y="4105275"/>
            <a:ext cx="2362200" cy="923925"/>
          </a:xfrm>
          <a:prstGeom prst="rect">
            <a:avLst/>
          </a:prstGeom>
          <a:solidFill>
            <a:srgbClr val="4B008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For human beings:</a:t>
            </a:r>
            <a:endParaRPr/>
          </a:p>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necessary but not adequate</a:t>
            </a:r>
            <a:endParaRPr/>
          </a:p>
        </p:txBody>
      </p:sp>
      <p:sp>
        <p:nvSpPr>
          <p:cNvPr id="288" name="Google Shape;288;p24"/>
          <p:cNvSpPr txBox="1"/>
          <p:nvPr/>
        </p:nvSpPr>
        <p:spPr>
          <a:xfrm>
            <a:off x="6780212" y="3114675"/>
            <a:ext cx="2363787" cy="92392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For animals: necessary &amp; largely adequate</a:t>
            </a:r>
            <a:endParaRPr/>
          </a:p>
        </p:txBody>
      </p:sp>
      <p:sp>
        <p:nvSpPr>
          <p:cNvPr id="289" name="Google Shape;289;p24"/>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Priority: Right Understanding, Relationship &amp; Physical Facility</a:t>
            </a:r>
            <a:endParaRPr/>
          </a:p>
        </p:txBody>
      </p:sp>
      <p:sp>
        <p:nvSpPr>
          <p:cNvPr id="290" name="Google Shape;290;p24"/>
          <p:cNvSpPr txBox="1"/>
          <p:nvPr/>
        </p:nvSpPr>
        <p:spPr>
          <a:xfrm>
            <a:off x="228600" y="3581400"/>
            <a:ext cx="990600" cy="83026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Feeling</a:t>
            </a:r>
            <a:endParaRPr/>
          </a:p>
          <a:p>
            <a:pPr indent="-342900" lvl="0" marL="3429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Trust</a:t>
            </a:r>
            <a:endParaRPr/>
          </a:p>
          <a:p>
            <a:pPr indent="-342900" lvl="0" marL="3429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Respect</a:t>
            </a:r>
            <a:endParaRPr/>
          </a:p>
          <a:p>
            <a:pPr indent="-342900" lvl="0" marL="3429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5"/>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Priority: Physical Facility</a:t>
            </a:r>
            <a:endParaRPr/>
          </a:p>
        </p:txBody>
      </p:sp>
      <p:sp>
        <p:nvSpPr>
          <p:cNvPr id="296" name="Google Shape;296;p25"/>
          <p:cNvSpPr/>
          <p:nvPr/>
        </p:nvSpPr>
        <p:spPr>
          <a:xfrm>
            <a:off x="3524250" y="2819400"/>
            <a:ext cx="3733800" cy="2362200"/>
          </a:xfrm>
          <a:prstGeom prst="ellipse">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7" name="Google Shape;297;p25"/>
          <p:cNvSpPr txBox="1"/>
          <p:nvPr/>
        </p:nvSpPr>
        <p:spPr>
          <a:xfrm>
            <a:off x="1066800" y="3219450"/>
            <a:ext cx="2209800" cy="1676400"/>
          </a:xfrm>
          <a:prstGeom prst="rect">
            <a:avLst/>
          </a:prstGeom>
          <a:solidFill>
            <a:srgbClr val="D9D9D9"/>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62626"/>
              </a:buClr>
              <a:buSzPts val="2400"/>
              <a:buFont typeface="Calibri"/>
              <a:buNone/>
            </a:pPr>
            <a:r>
              <a:rPr b="1" i="0" lang="en-US" sz="2400" u="none">
                <a:solidFill>
                  <a:srgbClr val="262626"/>
                </a:solidFill>
                <a:latin typeface="Calibri"/>
                <a:ea typeface="Calibri"/>
                <a:cs typeface="Calibri"/>
                <a:sym typeface="Calibri"/>
              </a:rPr>
              <a:t>RELATIONSHIP  (</a:t>
            </a:r>
            <a:r>
              <a:rPr b="1" i="0" lang="en-US" sz="3000" u="none">
                <a:solidFill>
                  <a:srgbClr val="262626"/>
                </a:solidFill>
                <a:latin typeface="Arial"/>
                <a:ea typeface="Arial"/>
                <a:cs typeface="Arial"/>
                <a:sym typeface="Arial"/>
              </a:rPr>
              <a:t>laca/k</a:t>
            </a:r>
            <a:r>
              <a:rPr b="1" i="0" lang="en-US" sz="2400" u="none">
                <a:solidFill>
                  <a:srgbClr val="262626"/>
                </a:solidFill>
                <a:latin typeface="Calibri"/>
                <a:ea typeface="Calibri"/>
                <a:cs typeface="Calibri"/>
                <a:sym typeface="Calibri"/>
              </a:rPr>
              <a:t>)</a:t>
            </a:r>
            <a:endParaRPr b="1" i="1" sz="2400" u="none">
              <a:solidFill>
                <a:srgbClr val="262626"/>
              </a:solidFill>
              <a:latin typeface="Calibri"/>
              <a:ea typeface="Calibri"/>
              <a:cs typeface="Calibri"/>
              <a:sym typeface="Calibri"/>
            </a:endParaRPr>
          </a:p>
          <a:p>
            <a:pPr indent="0" lvl="0" marL="0" marR="0" rtl="0" algn="ctr">
              <a:lnSpc>
                <a:spcPct val="90000"/>
              </a:lnSpc>
              <a:spcBef>
                <a:spcPts val="480"/>
              </a:spcBef>
              <a:spcAft>
                <a:spcPts val="0"/>
              </a:spcAft>
              <a:buClr>
                <a:srgbClr val="262626"/>
              </a:buClr>
              <a:buSzPts val="2400"/>
              <a:buFont typeface="Calibri"/>
              <a:buNone/>
            </a:pPr>
            <a:r>
              <a:rPr b="1" i="0" lang="en-US" sz="2400" u="none">
                <a:solidFill>
                  <a:srgbClr val="262626"/>
                </a:solidFill>
                <a:latin typeface="Calibri"/>
                <a:ea typeface="Calibri"/>
                <a:cs typeface="Calibri"/>
                <a:sym typeface="Calibri"/>
              </a:rPr>
              <a:t>with human being</a:t>
            </a:r>
            <a:endParaRPr/>
          </a:p>
        </p:txBody>
      </p:sp>
      <p:sp>
        <p:nvSpPr>
          <p:cNvPr id="298" name="Google Shape;298;p25"/>
          <p:cNvSpPr txBox="1"/>
          <p:nvPr/>
        </p:nvSpPr>
        <p:spPr>
          <a:xfrm>
            <a:off x="4038600" y="3200400"/>
            <a:ext cx="2667000" cy="167640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PHYSICAL FACILITY</a:t>
            </a:r>
            <a:endParaRPr/>
          </a:p>
          <a:p>
            <a:pPr indent="0" lvl="0" marL="0" marR="0" rtl="0" algn="ctr">
              <a:lnSpc>
                <a:spcPct val="90000"/>
              </a:lnSpc>
              <a:spcBef>
                <a:spcPts val="60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a:t>
            </a:r>
            <a:r>
              <a:rPr b="1" i="0" lang="en-US" sz="3000" u="none">
                <a:solidFill>
                  <a:schemeClr val="lt2"/>
                </a:solidFill>
                <a:latin typeface="Arial"/>
                <a:ea typeface="Arial"/>
                <a:cs typeface="Arial"/>
                <a:sym typeface="Arial"/>
              </a:rPr>
              <a:t>lqfo/kk</a:t>
            </a:r>
            <a:r>
              <a:rPr b="1" i="0" lang="en-US" sz="2400" u="none">
                <a:solidFill>
                  <a:srgbClr val="FFFFFF"/>
                </a:solidFill>
                <a:latin typeface="Calibri"/>
                <a:ea typeface="Calibri"/>
                <a:cs typeface="Calibri"/>
                <a:sym typeface="Calibri"/>
              </a:rPr>
              <a:t>)</a:t>
            </a:r>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with rest of nature</a:t>
            </a:r>
            <a:endParaRPr/>
          </a:p>
        </p:txBody>
      </p:sp>
      <p:sp>
        <p:nvSpPr>
          <p:cNvPr id="299" name="Google Shape;299;p25"/>
          <p:cNvSpPr txBox="1"/>
          <p:nvPr/>
        </p:nvSpPr>
        <p:spPr>
          <a:xfrm>
            <a:off x="1905000" y="1143000"/>
            <a:ext cx="3810000" cy="1371600"/>
          </a:xfrm>
          <a:prstGeom prst="rect">
            <a:avLst/>
          </a:prstGeom>
          <a:solidFill>
            <a:srgbClr val="D9D9D9"/>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62626"/>
              </a:buClr>
              <a:buSzPts val="2400"/>
              <a:buFont typeface="Calibri"/>
              <a:buNone/>
            </a:pPr>
            <a:r>
              <a:rPr b="1" i="0" lang="en-US" sz="2400" u="none">
                <a:solidFill>
                  <a:srgbClr val="262626"/>
                </a:solidFill>
                <a:latin typeface="Calibri"/>
                <a:ea typeface="Calibri"/>
                <a:cs typeface="Calibri"/>
                <a:sym typeface="Calibri"/>
              </a:rPr>
              <a:t>RIGHT UNDERSTANDING</a:t>
            </a:r>
            <a:endParaRPr/>
          </a:p>
          <a:p>
            <a:pPr indent="0" lvl="0" marL="0" marR="0" rtl="0" algn="ctr">
              <a:lnSpc>
                <a:spcPct val="90000"/>
              </a:lnSpc>
              <a:spcBef>
                <a:spcPts val="600"/>
              </a:spcBef>
              <a:spcAft>
                <a:spcPts val="0"/>
              </a:spcAft>
              <a:buClr>
                <a:srgbClr val="262626"/>
              </a:buClr>
              <a:buSzPts val="2400"/>
              <a:buFont typeface="Calibri"/>
              <a:buNone/>
            </a:pPr>
            <a:r>
              <a:rPr b="1" i="1" lang="en-US" sz="2400" u="none">
                <a:solidFill>
                  <a:srgbClr val="262626"/>
                </a:solidFill>
                <a:latin typeface="Calibri"/>
                <a:ea typeface="Calibri"/>
                <a:cs typeface="Calibri"/>
                <a:sym typeface="Calibri"/>
              </a:rPr>
              <a:t>(</a:t>
            </a:r>
            <a:r>
              <a:rPr b="1" i="0" lang="en-US" sz="3000" u="none">
                <a:solidFill>
                  <a:srgbClr val="262626"/>
                </a:solidFill>
                <a:latin typeface="Arial"/>
                <a:ea typeface="Arial"/>
                <a:cs typeface="Arial"/>
                <a:sym typeface="Arial"/>
              </a:rPr>
              <a:t>le&gt;</a:t>
            </a:r>
            <a:r>
              <a:rPr b="1" i="1" lang="en-US" sz="2400" u="none">
                <a:solidFill>
                  <a:srgbClr val="262626"/>
                </a:solidFill>
                <a:latin typeface="Calibri"/>
                <a:ea typeface="Calibri"/>
                <a:cs typeface="Calibri"/>
                <a:sym typeface="Calibri"/>
              </a:rPr>
              <a:t>)</a:t>
            </a:r>
            <a:endParaRPr/>
          </a:p>
          <a:p>
            <a:pPr indent="0" lvl="0" marL="0" marR="0" rtl="0" algn="ctr">
              <a:lnSpc>
                <a:spcPct val="90000"/>
              </a:lnSpc>
              <a:spcBef>
                <a:spcPts val="480"/>
              </a:spcBef>
              <a:spcAft>
                <a:spcPts val="0"/>
              </a:spcAft>
              <a:buClr>
                <a:srgbClr val="262626"/>
              </a:buClr>
              <a:buSzPts val="2400"/>
              <a:buFont typeface="Calibri"/>
              <a:buNone/>
            </a:pPr>
            <a:r>
              <a:rPr b="1" i="0" lang="en-US" sz="2400" u="none">
                <a:solidFill>
                  <a:srgbClr val="262626"/>
                </a:solidFill>
                <a:latin typeface="Calibri"/>
                <a:ea typeface="Calibri"/>
                <a:cs typeface="Calibri"/>
                <a:sym typeface="Calibri"/>
              </a:rPr>
              <a:t>in the self</a:t>
            </a:r>
            <a:endParaRPr/>
          </a:p>
        </p:txBody>
      </p:sp>
      <p:cxnSp>
        <p:nvCxnSpPr>
          <p:cNvPr id="300" name="Google Shape;300;p25"/>
          <p:cNvCxnSpPr/>
          <p:nvPr/>
        </p:nvCxnSpPr>
        <p:spPr>
          <a:xfrm rot="5400000">
            <a:off x="2638425" y="2047875"/>
            <a:ext cx="704850" cy="1638300"/>
          </a:xfrm>
          <a:prstGeom prst="straightConnector1">
            <a:avLst/>
          </a:prstGeom>
          <a:noFill/>
          <a:ln cap="flat" cmpd="sng" w="38100">
            <a:solidFill>
              <a:srgbClr val="595959"/>
            </a:solidFill>
            <a:prstDash val="solid"/>
            <a:miter lim="800000"/>
            <a:headEnd len="med" w="med" type="none"/>
            <a:tailEnd len="med" w="med" type="stealth"/>
          </a:ln>
        </p:spPr>
      </p:cxnSp>
      <p:cxnSp>
        <p:nvCxnSpPr>
          <p:cNvPr id="301" name="Google Shape;301;p25"/>
          <p:cNvCxnSpPr/>
          <p:nvPr/>
        </p:nvCxnSpPr>
        <p:spPr>
          <a:xfrm flipH="1" rot="-5400000">
            <a:off x="4248150" y="2076450"/>
            <a:ext cx="685800" cy="1562100"/>
          </a:xfrm>
          <a:prstGeom prst="straightConnector1">
            <a:avLst/>
          </a:prstGeom>
          <a:noFill/>
          <a:ln cap="flat" cmpd="sng" w="38100">
            <a:solidFill>
              <a:srgbClr val="595959"/>
            </a:solidFill>
            <a:prstDash val="solid"/>
            <a:miter lim="800000"/>
            <a:headEnd len="med" w="med" type="none"/>
            <a:tailEnd len="med" w="med" type="stealth"/>
          </a:ln>
        </p:spPr>
      </p:cxnSp>
      <p:sp>
        <p:nvSpPr>
          <p:cNvPr id="302" name="Google Shape;302;p25"/>
          <p:cNvSpPr/>
          <p:nvPr/>
        </p:nvSpPr>
        <p:spPr>
          <a:xfrm>
            <a:off x="3886200" y="32004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1</a:t>
            </a:r>
            <a:endParaRPr/>
          </a:p>
        </p:txBody>
      </p:sp>
      <p:sp>
        <p:nvSpPr>
          <p:cNvPr id="303" name="Google Shape;303;p25"/>
          <p:cNvSpPr/>
          <p:nvPr/>
        </p:nvSpPr>
        <p:spPr>
          <a:xfrm>
            <a:off x="762000" y="3179762"/>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2800"/>
              <a:buFont typeface="Calibri"/>
              <a:buNone/>
            </a:pPr>
            <a:r>
              <a:rPr b="0" i="0" lang="en-US" sz="2800" u="none">
                <a:solidFill>
                  <a:srgbClr val="800080"/>
                </a:solidFill>
                <a:latin typeface="Calibri"/>
                <a:ea typeface="Calibri"/>
                <a:cs typeface="Calibri"/>
                <a:sym typeface="Calibri"/>
              </a:rPr>
              <a:t>?</a:t>
            </a:r>
            <a:endParaRPr/>
          </a:p>
        </p:txBody>
      </p:sp>
      <p:sp>
        <p:nvSpPr>
          <p:cNvPr id="304" name="Google Shape;304;p25"/>
          <p:cNvSpPr/>
          <p:nvPr/>
        </p:nvSpPr>
        <p:spPr>
          <a:xfrm>
            <a:off x="1733550" y="1143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2800"/>
              <a:buFont typeface="Calibri"/>
              <a:buNone/>
            </a:pPr>
            <a:r>
              <a:rPr b="0" i="0" lang="en-US" sz="2800" u="none">
                <a:solidFill>
                  <a:srgbClr val="800080"/>
                </a:solidFill>
                <a:latin typeface="Calibri"/>
                <a:ea typeface="Calibri"/>
                <a:cs typeface="Calibri"/>
                <a:sym typeface="Calibri"/>
              </a:rPr>
              <a:t>?</a:t>
            </a:r>
            <a:endParaRPr/>
          </a:p>
        </p:txBody>
      </p:sp>
      <p:cxnSp>
        <p:nvCxnSpPr>
          <p:cNvPr id="305" name="Google Shape;305;p25"/>
          <p:cNvCxnSpPr/>
          <p:nvPr/>
        </p:nvCxnSpPr>
        <p:spPr>
          <a:xfrm rot="5400000">
            <a:off x="1291431" y="5253831"/>
            <a:ext cx="609600" cy="7937"/>
          </a:xfrm>
          <a:prstGeom prst="straightConnector1">
            <a:avLst/>
          </a:prstGeom>
          <a:noFill/>
          <a:ln cap="flat" cmpd="sng" w="38100">
            <a:solidFill>
              <a:srgbClr val="595959"/>
            </a:solidFill>
            <a:prstDash val="solid"/>
            <a:miter lim="800000"/>
            <a:headEnd len="med" w="med" type="none"/>
            <a:tailEnd len="med" w="med" type="stealth"/>
          </a:ln>
        </p:spPr>
      </p:cxnSp>
      <p:sp>
        <p:nvSpPr>
          <p:cNvPr id="306" name="Google Shape;306;p25"/>
          <p:cNvSpPr txBox="1"/>
          <p:nvPr/>
        </p:nvSpPr>
        <p:spPr>
          <a:xfrm>
            <a:off x="46037" y="5562600"/>
            <a:ext cx="3092450" cy="7080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UNHAPPINESS</a:t>
            </a:r>
            <a:endParaRPr/>
          </a:p>
          <a:p>
            <a:pPr indent="0" lvl="0" marL="0" marR="0" rtl="0" algn="ctr">
              <a:lnSpc>
                <a:spcPct val="9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Making others Unhappy</a:t>
            </a:r>
            <a:endParaRPr/>
          </a:p>
        </p:txBody>
      </p:sp>
      <p:cxnSp>
        <p:nvCxnSpPr>
          <p:cNvPr id="307" name="Google Shape;307;p25"/>
          <p:cNvCxnSpPr/>
          <p:nvPr/>
        </p:nvCxnSpPr>
        <p:spPr>
          <a:xfrm flipH="1" rot="-5400000">
            <a:off x="5040312" y="5208587"/>
            <a:ext cx="685800" cy="22225"/>
          </a:xfrm>
          <a:prstGeom prst="straightConnector1">
            <a:avLst/>
          </a:prstGeom>
          <a:noFill/>
          <a:ln cap="flat" cmpd="sng" w="38100">
            <a:solidFill>
              <a:srgbClr val="595959"/>
            </a:solidFill>
            <a:prstDash val="solid"/>
            <a:miter lim="800000"/>
            <a:headEnd len="med" w="med" type="none"/>
            <a:tailEnd len="med" w="med" type="stealth"/>
          </a:ln>
        </p:spPr>
      </p:cxnSp>
      <p:sp>
        <p:nvSpPr>
          <p:cNvPr id="308" name="Google Shape;308;p25"/>
          <p:cNvSpPr txBox="1"/>
          <p:nvPr/>
        </p:nvSpPr>
        <p:spPr>
          <a:xfrm>
            <a:off x="4283075" y="5562600"/>
            <a:ext cx="2222500" cy="104616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DEPRIVATION</a:t>
            </a:r>
            <a:endParaRPr/>
          </a:p>
          <a:p>
            <a:pPr indent="0" lvl="0" marL="0" marR="0" rtl="0" algn="ctr">
              <a:lnSpc>
                <a:spcPct val="9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Exploiting and </a:t>
            </a:r>
            <a:endParaRPr/>
          </a:p>
          <a:p>
            <a:pPr indent="0" lvl="0" marL="0" marR="0" rtl="0" algn="ctr">
              <a:lnSpc>
                <a:spcPct val="9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Depriving others</a:t>
            </a:r>
            <a:endParaRPr/>
          </a:p>
        </p:txBody>
      </p:sp>
      <p:sp>
        <p:nvSpPr>
          <p:cNvPr id="309" name="Google Shape;309;p25"/>
          <p:cNvSpPr txBox="1"/>
          <p:nvPr/>
        </p:nvSpPr>
        <p:spPr>
          <a:xfrm>
            <a:off x="6781800" y="4105275"/>
            <a:ext cx="2362200" cy="923925"/>
          </a:xfrm>
          <a:prstGeom prst="rect">
            <a:avLst/>
          </a:prstGeom>
          <a:solidFill>
            <a:srgbClr val="4B008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For human beings:</a:t>
            </a:r>
            <a:endParaRPr/>
          </a:p>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necessary but not</a:t>
            </a:r>
            <a:endParaRPr/>
          </a:p>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adequate</a:t>
            </a:r>
            <a:endParaRPr/>
          </a:p>
        </p:txBody>
      </p:sp>
      <p:sp>
        <p:nvSpPr>
          <p:cNvPr id="310" name="Google Shape;310;p25"/>
          <p:cNvSpPr txBox="1"/>
          <p:nvPr/>
        </p:nvSpPr>
        <p:spPr>
          <a:xfrm>
            <a:off x="6780212" y="3114675"/>
            <a:ext cx="2363787" cy="92392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For animals: necessary &amp; largely adequate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6"/>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2060"/>
              </a:buClr>
              <a:buSzPts val="2200"/>
              <a:buFont typeface="Arial"/>
              <a:buNone/>
            </a:pPr>
            <a:r>
              <a:rPr b="1" i="0" lang="en-US" sz="2200" u="none">
                <a:solidFill>
                  <a:srgbClr val="002060"/>
                </a:solidFill>
                <a:latin typeface="Arial"/>
                <a:ea typeface="Arial"/>
                <a:cs typeface="Arial"/>
                <a:sym typeface="Arial"/>
              </a:rPr>
              <a:t>Since we generally don’t have clarity about our physical needs…</a:t>
            </a:r>
            <a:endParaRPr/>
          </a:p>
        </p:txBody>
      </p:sp>
      <p:sp>
        <p:nvSpPr>
          <p:cNvPr id="316" name="Google Shape;316;p26"/>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None/>
            </a:pPr>
            <a:r>
              <a:rPr b="0" i="0" lang="en-US" sz="2000" u="none">
                <a:solidFill>
                  <a:schemeClr val="dk1"/>
                </a:solidFill>
                <a:latin typeface="Arial"/>
                <a:ea typeface="Arial"/>
                <a:cs typeface="Arial"/>
                <a:sym typeface="Arial"/>
              </a:rPr>
              <a:t>In the society, we can observe two categories of human beings</a:t>
            </a:r>
            <a:endParaRPr/>
          </a:p>
          <a:p>
            <a:pPr indent="-228600" lvl="0" marL="228600" rtl="0" algn="l">
              <a:lnSpc>
                <a:spcPct val="100000"/>
              </a:lnSpc>
              <a:spcBef>
                <a:spcPts val="440"/>
              </a:spcBef>
              <a:spcAft>
                <a:spcPts val="0"/>
              </a:spcAft>
              <a:buClr>
                <a:srgbClr val="1E00AA"/>
              </a:buClr>
              <a:buSzPts val="2200"/>
              <a:buNone/>
            </a:pPr>
            <a:r>
              <a:rPr b="1" i="0" lang="en-US" sz="2200" u="none">
                <a:solidFill>
                  <a:srgbClr val="1E00AA"/>
                </a:solidFill>
                <a:latin typeface="Arial"/>
                <a:ea typeface="Arial"/>
                <a:cs typeface="Arial"/>
                <a:sym typeface="Arial"/>
              </a:rPr>
              <a:t>blhfy, vHkh nks rjg ds euq”; fn[kkbZ nsrs gSa&amp;</a:t>
            </a:r>
            <a:endParaRPr/>
          </a:p>
          <a:p>
            <a:pPr indent="-228600" lvl="0" marL="228600" rtl="0" algn="l">
              <a:lnSpc>
                <a:spcPct val="100000"/>
              </a:lnSpc>
              <a:spcBef>
                <a:spcPts val="440"/>
              </a:spcBef>
              <a:spcAft>
                <a:spcPts val="0"/>
              </a:spcAft>
              <a:buClr>
                <a:schemeClr val="dk1"/>
              </a:buClr>
              <a:buSzPts val="2000"/>
              <a:buFont typeface="Calibri"/>
              <a:buAutoNum type="arabicPeriod"/>
            </a:pPr>
            <a:r>
              <a:rPr b="0" i="0" lang="en-US" sz="2000" u="none">
                <a:solidFill>
                  <a:schemeClr val="dk1"/>
                </a:solidFill>
                <a:latin typeface="Arial"/>
                <a:ea typeface="Arial"/>
                <a:cs typeface="Arial"/>
                <a:sym typeface="Arial"/>
              </a:rPr>
              <a:t>Lacking physical facility, unhappy deprived (</a:t>
            </a:r>
            <a:r>
              <a:rPr b="1" i="0" lang="en-US" sz="2200" u="none">
                <a:solidFill>
                  <a:srgbClr val="1E00AA"/>
                </a:solidFill>
                <a:latin typeface="Arial"/>
                <a:ea typeface="Arial"/>
                <a:cs typeface="Arial"/>
                <a:sym typeface="Arial"/>
              </a:rPr>
              <a:t>lqfo/kk foghu nq[kh nfjnz</a:t>
            </a:r>
            <a:r>
              <a:rPr b="1" i="0" lang="en-US" sz="2000" u="none">
                <a:solidFill>
                  <a:srgbClr val="1E00AA"/>
                </a:solidFill>
                <a:latin typeface="Arial"/>
                <a:ea typeface="Arial"/>
                <a:cs typeface="Arial"/>
                <a:sym typeface="Arial"/>
              </a:rPr>
              <a:t> </a:t>
            </a:r>
            <a:r>
              <a:rPr b="0" i="0" lang="en-US" sz="2000" u="none">
                <a:solidFill>
                  <a:schemeClr val="dk1"/>
                </a:solidFill>
                <a:latin typeface="Arial"/>
                <a:ea typeface="Arial"/>
                <a:cs typeface="Arial"/>
                <a:sym typeface="Arial"/>
              </a:rPr>
              <a:t>)</a:t>
            </a:r>
            <a:endParaRPr/>
          </a:p>
          <a:p>
            <a:pPr indent="-228600" lvl="0" marL="228600" rtl="0" algn="l">
              <a:lnSpc>
                <a:spcPct val="100000"/>
              </a:lnSpc>
              <a:spcBef>
                <a:spcPts val="440"/>
              </a:spcBef>
              <a:spcAft>
                <a:spcPts val="0"/>
              </a:spcAft>
              <a:buClr>
                <a:schemeClr val="dk1"/>
              </a:buClr>
              <a:buSzPts val="2000"/>
              <a:buFont typeface="Calibri"/>
              <a:buAutoNum type="arabicPeriod"/>
            </a:pPr>
            <a:r>
              <a:rPr b="0" i="0" lang="en-US" sz="2000" u="none">
                <a:solidFill>
                  <a:schemeClr val="dk1"/>
                </a:solidFill>
                <a:latin typeface="Arial"/>
                <a:ea typeface="Arial"/>
                <a:cs typeface="Arial"/>
                <a:sym typeface="Arial"/>
              </a:rPr>
              <a:t>Having physical facility, unhappy deprived (</a:t>
            </a:r>
            <a:r>
              <a:rPr b="1" i="0" lang="en-US" sz="2200" u="none">
                <a:solidFill>
                  <a:srgbClr val="1E00AA"/>
                </a:solidFill>
                <a:latin typeface="Arial"/>
                <a:ea typeface="Arial"/>
                <a:cs typeface="Arial"/>
                <a:sym typeface="Arial"/>
              </a:rPr>
              <a:t>lqfo/kk laiUu nq[kh nfjnz </a:t>
            </a:r>
            <a:r>
              <a:rPr b="0" i="0" lang="en-US" sz="2000" u="none">
                <a:solidFill>
                  <a:schemeClr val="dk1"/>
                </a:solidFill>
                <a:latin typeface="Arial"/>
                <a:ea typeface="Arial"/>
                <a:cs typeface="Arial"/>
                <a:sym typeface="Arial"/>
              </a:rPr>
              <a:t>)</a:t>
            </a:r>
            <a:endParaRPr/>
          </a:p>
          <a:p>
            <a:pPr indent="-228600" lvl="0" marL="228600" rtl="0" algn="l">
              <a:lnSpc>
                <a:spcPct val="10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000"/>
              <a:buNone/>
            </a:pPr>
            <a:r>
              <a:rPr b="0" i="0" lang="en-US" sz="2000" u="none">
                <a:solidFill>
                  <a:schemeClr val="dk1"/>
                </a:solidFill>
                <a:latin typeface="Arial"/>
                <a:ea typeface="Arial"/>
                <a:cs typeface="Arial"/>
                <a:sym typeface="Arial"/>
              </a:rPr>
              <a:t>While we want to be –</a:t>
            </a:r>
            <a:r>
              <a:rPr b="0" i="0" lang="en-US" sz="2200" u="none">
                <a:solidFill>
                  <a:schemeClr val="dk1"/>
                </a:solidFill>
                <a:latin typeface="Arial"/>
                <a:ea typeface="Arial"/>
                <a:cs typeface="Arial"/>
                <a:sym typeface="Arial"/>
              </a:rPr>
              <a:t> </a:t>
            </a:r>
            <a:r>
              <a:rPr b="1" i="0" lang="en-US" sz="2200" u="none">
                <a:solidFill>
                  <a:srgbClr val="1E00AA"/>
                </a:solidFill>
                <a:latin typeface="Arial"/>
                <a:ea typeface="Arial"/>
                <a:cs typeface="Arial"/>
                <a:sym typeface="Arial"/>
              </a:rPr>
              <a:t>tcfd ge gksuk pkgrs gSa&amp;</a:t>
            </a:r>
            <a:endParaRPr/>
          </a:p>
          <a:p>
            <a:pPr indent="-228600" lvl="0" marL="228600" rtl="0" algn="l">
              <a:lnSpc>
                <a:spcPct val="100000"/>
              </a:lnSpc>
              <a:spcBef>
                <a:spcPts val="440"/>
              </a:spcBef>
              <a:spcAft>
                <a:spcPts val="0"/>
              </a:spcAft>
              <a:buClr>
                <a:schemeClr val="dk1"/>
              </a:buClr>
              <a:buSzPts val="2000"/>
              <a:buFont typeface="Calibri"/>
              <a:buAutoNum type="arabicPeriod" startAt="3"/>
            </a:pPr>
            <a:r>
              <a:rPr b="0" i="0" lang="en-US" sz="2000" u="none">
                <a:solidFill>
                  <a:schemeClr val="dk1"/>
                </a:solidFill>
                <a:latin typeface="Arial"/>
                <a:ea typeface="Arial"/>
                <a:cs typeface="Arial"/>
                <a:sym typeface="Arial"/>
              </a:rPr>
              <a:t>Having physical facility, happy prosperous (</a:t>
            </a:r>
            <a:r>
              <a:rPr b="1" i="0" lang="en-US" sz="2200" u="none">
                <a:solidFill>
                  <a:srgbClr val="1E00AA"/>
                </a:solidFill>
                <a:latin typeface="Arial"/>
                <a:ea typeface="Arial"/>
                <a:cs typeface="Arial"/>
                <a:sym typeface="Arial"/>
              </a:rPr>
              <a:t>lqfo/kk laiUu lq[kh le`)</a:t>
            </a:r>
            <a:r>
              <a:rPr b="0" i="0" lang="en-US" sz="2000" u="none">
                <a:solidFill>
                  <a:schemeClr val="dk1"/>
                </a:solidFill>
                <a:latin typeface="Arial"/>
                <a:ea typeface="Arial"/>
                <a:cs typeface="Arial"/>
                <a:sym typeface="Arial"/>
              </a:rPr>
              <a:t>)</a:t>
            </a:r>
            <a:endParaRPr/>
          </a:p>
          <a:p>
            <a:pPr indent="-228600" lvl="0" marL="228600" rtl="0" algn="l">
              <a:lnSpc>
                <a:spcPct val="10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Find out</a:t>
            </a:r>
            <a:endParaRPr b="1" i="0" sz="2000" u="none">
              <a:solidFill>
                <a:schemeClr val="dk1"/>
              </a:solidFill>
              <a:latin typeface="Arial"/>
              <a:ea typeface="Arial"/>
              <a:cs typeface="Arial"/>
              <a:sym typeface="Arial"/>
            </a:endParaRPr>
          </a:p>
          <a:p>
            <a:pPr indent="-228600" lvl="1" marL="45720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Where are we now – at 1, 2 or 3 and</a:t>
            </a:r>
            <a:endParaRPr/>
          </a:p>
          <a:p>
            <a:pPr indent="-228600" lvl="1" marL="45720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Where do we want to be?</a:t>
            </a:r>
            <a:endParaRPr/>
          </a:p>
          <a:p>
            <a:pPr indent="-228600" lvl="0" marL="228600" rtl="0" algn="l">
              <a:lnSpc>
                <a:spcPct val="100000"/>
              </a:lnSpc>
              <a:spcBef>
                <a:spcPts val="440"/>
              </a:spcBef>
              <a:spcAft>
                <a:spcPts val="0"/>
              </a:spcAft>
              <a:buClr>
                <a:srgbClr val="1E00AA"/>
              </a:buClr>
              <a:buSzPts val="2200"/>
              <a:buNone/>
            </a:pPr>
            <a:r>
              <a:rPr b="1" i="0" lang="en-US" sz="2200" u="none">
                <a:solidFill>
                  <a:srgbClr val="1E00AA"/>
                </a:solidFill>
                <a:latin typeface="Arial"/>
                <a:ea typeface="Arial"/>
                <a:cs typeface="Arial"/>
                <a:sym typeface="Arial"/>
              </a:rPr>
              <a:t>vius esa tkap dj ns[ksa&amp;</a:t>
            </a:r>
            <a:endParaRPr/>
          </a:p>
          <a:p>
            <a:pPr indent="-228600" lvl="1" marL="457200" rtl="0" algn="l">
              <a:lnSpc>
                <a:spcPct val="100000"/>
              </a:lnSpc>
              <a:spcBef>
                <a:spcPts val="440"/>
              </a:spcBef>
              <a:spcAft>
                <a:spcPts val="0"/>
              </a:spcAft>
              <a:buClr>
                <a:srgbClr val="1E00AA"/>
              </a:buClr>
              <a:buSzPts val="2200"/>
              <a:buFont typeface="Noto Sans Symbols"/>
              <a:buChar char="▪"/>
            </a:pPr>
            <a:r>
              <a:rPr b="1" i="0" lang="en-US" sz="2200" u="none">
                <a:solidFill>
                  <a:srgbClr val="1E00AA"/>
                </a:solidFill>
                <a:latin typeface="Arial"/>
                <a:ea typeface="Arial"/>
                <a:cs typeface="Arial"/>
                <a:sym typeface="Arial"/>
              </a:rPr>
              <a:t>vHkh ge dgka gS\&amp; 1] 2 ;k 3 esa vkSj </a:t>
            </a:r>
            <a:endParaRPr/>
          </a:p>
          <a:p>
            <a:pPr indent="-228600" lvl="1" marL="457200" rtl="0" algn="l">
              <a:lnSpc>
                <a:spcPct val="100000"/>
              </a:lnSpc>
              <a:spcBef>
                <a:spcPts val="440"/>
              </a:spcBef>
              <a:spcAft>
                <a:spcPts val="0"/>
              </a:spcAft>
              <a:buClr>
                <a:srgbClr val="1E00AA"/>
              </a:buClr>
              <a:buSzPts val="2200"/>
              <a:buFont typeface="Noto Sans Symbols"/>
              <a:buChar char="▪"/>
            </a:pPr>
            <a:r>
              <a:rPr b="1" i="0" lang="en-US" sz="2200" u="none">
                <a:solidFill>
                  <a:srgbClr val="1E00AA"/>
                </a:solidFill>
                <a:latin typeface="Arial"/>
                <a:ea typeface="Arial"/>
                <a:cs typeface="Arial"/>
                <a:sym typeface="Arial"/>
              </a:rPr>
              <a:t>dgka gksuk pkgrs gSa\</a:t>
            </a:r>
            <a:endParaRPr b="1" i="0" sz="2200" u="none">
              <a:solidFill>
                <a:schemeClr val="dk1"/>
              </a:solidFill>
              <a:latin typeface="Arial"/>
              <a:ea typeface="Arial"/>
              <a:cs typeface="Arial"/>
              <a:sym typeface="Arial"/>
            </a:endParaRPr>
          </a:p>
          <a:p>
            <a:pPr indent="-228600" lvl="0" marL="228600" rtl="0" algn="l">
              <a:lnSpc>
                <a:spcPct val="100000"/>
              </a:lnSpc>
              <a:spcBef>
                <a:spcPts val="400"/>
              </a:spcBef>
              <a:spcAft>
                <a:spcPts val="0"/>
              </a:spcAft>
              <a:buClr>
                <a:schemeClr val="dk1"/>
              </a:buClr>
              <a:buSzPts val="2000"/>
              <a:buNone/>
            </a:pPr>
            <a:r>
              <a:t/>
            </a:r>
            <a:endParaRPr b="1" i="0" sz="2000" u="none">
              <a:solidFill>
                <a:schemeClr val="dk1"/>
              </a:solidFill>
              <a:latin typeface="Arial"/>
              <a:ea typeface="Arial"/>
              <a:cs typeface="Arial"/>
              <a:sym typeface="Arial"/>
            </a:endParaRPr>
          </a:p>
          <a:p>
            <a:pPr indent="-101600" lvl="0" marL="228600" rtl="0" algn="l">
              <a:spcBef>
                <a:spcPts val="400"/>
              </a:spcBef>
              <a:spcAft>
                <a:spcPts val="0"/>
              </a:spcAft>
              <a:buClr>
                <a:schemeClr val="dk1"/>
              </a:buClr>
              <a:buSzPts val="2000"/>
              <a:buFont typeface="Noto Sans Symbols"/>
              <a:buNone/>
            </a:pPr>
            <a:r>
              <a:t/>
            </a:r>
            <a:endParaRPr b="1" i="0" sz="2000" u="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7"/>
          <p:cNvSpPr txBox="1"/>
          <p:nvPr/>
        </p:nvSpPr>
        <p:spPr>
          <a:xfrm>
            <a:off x="1066800" y="3219450"/>
            <a:ext cx="2209800" cy="1676400"/>
          </a:xfrm>
          <a:prstGeom prst="rect">
            <a:avLst/>
          </a:prstGeom>
          <a:solidFill>
            <a:srgbClr val="4B0082"/>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RELATIONSHIP  (</a:t>
            </a:r>
            <a:r>
              <a:rPr b="1" i="0" lang="en-US" sz="3000" u="none">
                <a:solidFill>
                  <a:schemeClr val="lt2"/>
                </a:solidFill>
                <a:latin typeface="Arial"/>
                <a:ea typeface="Arial"/>
                <a:cs typeface="Arial"/>
                <a:sym typeface="Arial"/>
              </a:rPr>
              <a:t>laca/k</a:t>
            </a:r>
            <a:r>
              <a:rPr b="1" i="0" lang="en-US" sz="2400" u="none">
                <a:solidFill>
                  <a:srgbClr val="FFFFFF"/>
                </a:solidFill>
                <a:latin typeface="Calibri"/>
                <a:ea typeface="Calibri"/>
                <a:cs typeface="Calibri"/>
                <a:sym typeface="Calibri"/>
              </a:rPr>
              <a:t>)</a:t>
            </a:r>
            <a:endParaRPr b="1" i="1" sz="2400" u="none">
              <a:solidFill>
                <a:srgbClr val="FFFFFF"/>
              </a:solidFill>
              <a:latin typeface="Calibri"/>
              <a:ea typeface="Calibri"/>
              <a:cs typeface="Calibri"/>
              <a:sym typeface="Calibri"/>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with human being</a:t>
            </a:r>
            <a:endParaRPr/>
          </a:p>
        </p:txBody>
      </p:sp>
      <p:sp>
        <p:nvSpPr>
          <p:cNvPr id="322" name="Google Shape;322;p27"/>
          <p:cNvSpPr txBox="1"/>
          <p:nvPr/>
        </p:nvSpPr>
        <p:spPr>
          <a:xfrm>
            <a:off x="4038600" y="3200400"/>
            <a:ext cx="2667000" cy="167640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PHYSICAL FACILITY</a:t>
            </a:r>
            <a:endParaRPr/>
          </a:p>
          <a:p>
            <a:pPr indent="0" lvl="0" marL="0" marR="0" rtl="0" algn="ctr">
              <a:lnSpc>
                <a:spcPct val="90000"/>
              </a:lnSpc>
              <a:spcBef>
                <a:spcPts val="60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a:t>
            </a:r>
            <a:r>
              <a:rPr b="1" i="0" lang="en-US" sz="3000" u="none">
                <a:solidFill>
                  <a:schemeClr val="lt2"/>
                </a:solidFill>
                <a:latin typeface="Arial"/>
                <a:ea typeface="Arial"/>
                <a:cs typeface="Arial"/>
                <a:sym typeface="Arial"/>
              </a:rPr>
              <a:t>lqfo/kk</a:t>
            </a:r>
            <a:r>
              <a:rPr b="1" i="0" lang="en-US" sz="2400" u="none">
                <a:solidFill>
                  <a:srgbClr val="FFFFFF"/>
                </a:solidFill>
                <a:latin typeface="Calibri"/>
                <a:ea typeface="Calibri"/>
                <a:cs typeface="Calibri"/>
                <a:sym typeface="Calibri"/>
              </a:rPr>
              <a:t>)</a:t>
            </a:r>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with rest of nature</a:t>
            </a:r>
            <a:endParaRPr/>
          </a:p>
        </p:txBody>
      </p:sp>
      <p:sp>
        <p:nvSpPr>
          <p:cNvPr id="323" name="Google Shape;323;p27"/>
          <p:cNvSpPr txBox="1"/>
          <p:nvPr/>
        </p:nvSpPr>
        <p:spPr>
          <a:xfrm>
            <a:off x="1905000" y="1143000"/>
            <a:ext cx="3810000" cy="1371600"/>
          </a:xfrm>
          <a:prstGeom prst="rect">
            <a:avLst/>
          </a:prstGeom>
          <a:solidFill>
            <a:srgbClr val="80008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RIGHT UNDERSTANDING</a:t>
            </a:r>
            <a:endParaRPr/>
          </a:p>
          <a:p>
            <a:pPr indent="0" lvl="0" marL="0" marR="0" rtl="0" algn="ctr">
              <a:lnSpc>
                <a:spcPct val="90000"/>
              </a:lnSpc>
              <a:spcBef>
                <a:spcPts val="600"/>
              </a:spcBef>
              <a:spcAft>
                <a:spcPts val="0"/>
              </a:spcAft>
              <a:buClr>
                <a:srgbClr val="FFFFFF"/>
              </a:buClr>
              <a:buSzPts val="2400"/>
              <a:buFont typeface="Calibri"/>
              <a:buNone/>
            </a:pPr>
            <a:r>
              <a:rPr b="1" i="1" lang="en-US" sz="2400" u="none">
                <a:solidFill>
                  <a:srgbClr val="FFFFFF"/>
                </a:solidFill>
                <a:latin typeface="Calibri"/>
                <a:ea typeface="Calibri"/>
                <a:cs typeface="Calibri"/>
                <a:sym typeface="Calibri"/>
              </a:rPr>
              <a:t>(</a:t>
            </a:r>
            <a:r>
              <a:rPr b="1" i="0" lang="en-US" sz="3000" u="none">
                <a:solidFill>
                  <a:schemeClr val="lt2"/>
                </a:solidFill>
                <a:latin typeface="Arial"/>
                <a:ea typeface="Arial"/>
                <a:cs typeface="Arial"/>
                <a:sym typeface="Arial"/>
              </a:rPr>
              <a:t>le&gt;</a:t>
            </a:r>
            <a:r>
              <a:rPr b="1" i="1" lang="en-US" sz="2400" u="none">
                <a:solidFill>
                  <a:srgbClr val="FFFFFF"/>
                </a:solidFill>
                <a:latin typeface="Calibri"/>
                <a:ea typeface="Calibri"/>
                <a:cs typeface="Calibri"/>
                <a:sym typeface="Calibri"/>
              </a:rPr>
              <a:t>)</a:t>
            </a:r>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in the self</a:t>
            </a:r>
            <a:endParaRPr/>
          </a:p>
        </p:txBody>
      </p:sp>
      <p:cxnSp>
        <p:nvCxnSpPr>
          <p:cNvPr id="324" name="Google Shape;324;p27"/>
          <p:cNvCxnSpPr/>
          <p:nvPr/>
        </p:nvCxnSpPr>
        <p:spPr>
          <a:xfrm rot="5400000">
            <a:off x="2638425" y="2047875"/>
            <a:ext cx="704850" cy="1638300"/>
          </a:xfrm>
          <a:prstGeom prst="straightConnector1">
            <a:avLst/>
          </a:prstGeom>
          <a:noFill/>
          <a:ln cap="flat" cmpd="sng" w="38100">
            <a:solidFill>
              <a:srgbClr val="4B0082"/>
            </a:solidFill>
            <a:prstDash val="solid"/>
            <a:miter lim="800000"/>
            <a:headEnd len="med" w="med" type="none"/>
            <a:tailEnd len="med" w="med" type="stealth"/>
          </a:ln>
        </p:spPr>
      </p:cxnSp>
      <p:cxnSp>
        <p:nvCxnSpPr>
          <p:cNvPr id="325" name="Google Shape;325;p27"/>
          <p:cNvCxnSpPr/>
          <p:nvPr/>
        </p:nvCxnSpPr>
        <p:spPr>
          <a:xfrm rot="5400000">
            <a:off x="1758156" y="5301456"/>
            <a:ext cx="819150" cy="7937"/>
          </a:xfrm>
          <a:prstGeom prst="straightConnector1">
            <a:avLst/>
          </a:prstGeom>
          <a:noFill/>
          <a:ln cap="flat" cmpd="sng" w="38100">
            <a:solidFill>
              <a:srgbClr val="4B0082"/>
            </a:solidFill>
            <a:prstDash val="solid"/>
            <a:miter lim="800000"/>
            <a:headEnd len="med" w="med" type="none"/>
            <a:tailEnd len="med" w="med" type="stealth"/>
          </a:ln>
        </p:spPr>
      </p:cxnSp>
      <p:sp>
        <p:nvSpPr>
          <p:cNvPr id="326" name="Google Shape;326;p27"/>
          <p:cNvSpPr txBox="1"/>
          <p:nvPr/>
        </p:nvSpPr>
        <p:spPr>
          <a:xfrm>
            <a:off x="228600" y="5715000"/>
            <a:ext cx="3868737" cy="10890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7030A0"/>
              </a:buClr>
              <a:buSzPts val="2800"/>
              <a:buFont typeface="Arial"/>
              <a:buNone/>
            </a:pPr>
            <a:r>
              <a:rPr b="1" i="0" lang="en-US" sz="2800" u="none">
                <a:solidFill>
                  <a:srgbClr val="7030A0"/>
                </a:solidFill>
                <a:latin typeface="Arial"/>
                <a:ea typeface="Arial"/>
                <a:cs typeface="Arial"/>
                <a:sym typeface="Arial"/>
              </a:rPr>
              <a:t>MUTUAL HAPPINESS</a:t>
            </a:r>
            <a:endParaRPr/>
          </a:p>
          <a:p>
            <a:pPr indent="0" lvl="0" marL="0" marR="0" rtl="0" algn="ctr">
              <a:lnSpc>
                <a:spcPct val="90000"/>
              </a:lnSpc>
              <a:spcBef>
                <a:spcPts val="720"/>
              </a:spcBef>
              <a:spcAft>
                <a:spcPts val="0"/>
              </a:spcAft>
              <a:buClr>
                <a:srgbClr val="7030A0"/>
              </a:buClr>
              <a:buSzPts val="2800"/>
              <a:buFont typeface="Arial"/>
              <a:buNone/>
            </a:pPr>
            <a:r>
              <a:rPr b="1" i="1" lang="en-US" sz="2800" u="none">
                <a:solidFill>
                  <a:srgbClr val="7030A0"/>
                </a:solidFill>
                <a:latin typeface="Arial"/>
                <a:ea typeface="Arial"/>
                <a:cs typeface="Arial"/>
                <a:sym typeface="Arial"/>
              </a:rPr>
              <a:t>(</a:t>
            </a:r>
            <a:r>
              <a:rPr b="1" i="0" lang="en-US" sz="3600" u="none">
                <a:solidFill>
                  <a:srgbClr val="800080"/>
                </a:solidFill>
                <a:latin typeface="Arial"/>
                <a:ea typeface="Arial"/>
                <a:cs typeface="Arial"/>
                <a:sym typeface="Arial"/>
              </a:rPr>
              <a:t>mHk; lq[k</a:t>
            </a:r>
            <a:r>
              <a:rPr b="1" i="1" lang="en-US" sz="2800" u="none">
                <a:solidFill>
                  <a:srgbClr val="7030A0"/>
                </a:solidFill>
                <a:latin typeface="Arial"/>
                <a:ea typeface="Arial"/>
                <a:cs typeface="Arial"/>
                <a:sym typeface="Arial"/>
              </a:rPr>
              <a:t>)</a:t>
            </a:r>
            <a:endParaRPr/>
          </a:p>
        </p:txBody>
      </p:sp>
      <p:cxnSp>
        <p:nvCxnSpPr>
          <p:cNvPr id="327" name="Google Shape;327;p27"/>
          <p:cNvCxnSpPr/>
          <p:nvPr/>
        </p:nvCxnSpPr>
        <p:spPr>
          <a:xfrm flipH="1" rot="-5400000">
            <a:off x="4248150" y="2076450"/>
            <a:ext cx="685800" cy="1562100"/>
          </a:xfrm>
          <a:prstGeom prst="straightConnector1">
            <a:avLst/>
          </a:prstGeom>
          <a:noFill/>
          <a:ln cap="flat" cmpd="sng" w="38100">
            <a:solidFill>
              <a:srgbClr val="0046AD"/>
            </a:solidFill>
            <a:prstDash val="solid"/>
            <a:miter lim="800000"/>
            <a:headEnd len="med" w="med" type="none"/>
            <a:tailEnd len="med" w="med" type="stealth"/>
          </a:ln>
        </p:spPr>
      </p:cxnSp>
      <p:cxnSp>
        <p:nvCxnSpPr>
          <p:cNvPr id="328" name="Google Shape;328;p27"/>
          <p:cNvCxnSpPr/>
          <p:nvPr/>
        </p:nvCxnSpPr>
        <p:spPr>
          <a:xfrm rot="5400000">
            <a:off x="5751512" y="5294312"/>
            <a:ext cx="838200" cy="3175"/>
          </a:xfrm>
          <a:prstGeom prst="straightConnector1">
            <a:avLst/>
          </a:prstGeom>
          <a:noFill/>
          <a:ln cap="flat" cmpd="sng" w="38100">
            <a:solidFill>
              <a:srgbClr val="0046AD"/>
            </a:solidFill>
            <a:prstDash val="solid"/>
            <a:miter lim="800000"/>
            <a:headEnd len="med" w="med" type="none"/>
            <a:tailEnd len="med" w="med" type="stealth"/>
          </a:ln>
        </p:spPr>
      </p:cxnSp>
      <p:sp>
        <p:nvSpPr>
          <p:cNvPr id="329" name="Google Shape;329;p27"/>
          <p:cNvSpPr txBox="1"/>
          <p:nvPr/>
        </p:nvSpPr>
        <p:spPr>
          <a:xfrm>
            <a:off x="4114800" y="5715000"/>
            <a:ext cx="4106862" cy="10890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MUTUAL PROSPERITY</a:t>
            </a:r>
            <a:endParaRPr/>
          </a:p>
          <a:p>
            <a:pPr indent="0" lvl="0" marL="0" marR="0" rtl="0" algn="ctr">
              <a:lnSpc>
                <a:spcPct val="90000"/>
              </a:lnSpc>
              <a:spcBef>
                <a:spcPts val="720"/>
              </a:spcBef>
              <a:spcAft>
                <a:spcPts val="0"/>
              </a:spcAft>
              <a:buClr>
                <a:srgbClr val="0000FF"/>
              </a:buClr>
              <a:buSzPts val="2800"/>
              <a:buFont typeface="Arial"/>
              <a:buNone/>
            </a:pPr>
            <a:r>
              <a:rPr b="1" i="1" lang="en-US" sz="2800" u="none">
                <a:solidFill>
                  <a:srgbClr val="0000FF"/>
                </a:solidFill>
                <a:latin typeface="Arial"/>
                <a:ea typeface="Arial"/>
                <a:cs typeface="Arial"/>
                <a:sym typeface="Arial"/>
              </a:rPr>
              <a:t>(</a:t>
            </a:r>
            <a:r>
              <a:rPr b="1" i="0" lang="en-US" sz="3600" u="none">
                <a:solidFill>
                  <a:srgbClr val="0000FF"/>
                </a:solidFill>
                <a:latin typeface="Arial"/>
                <a:ea typeface="Arial"/>
                <a:cs typeface="Arial"/>
                <a:sym typeface="Arial"/>
              </a:rPr>
              <a:t>mHk; le`f)</a:t>
            </a:r>
            <a:r>
              <a:rPr b="1" i="1" lang="en-US" sz="2800" u="none">
                <a:solidFill>
                  <a:srgbClr val="0000FF"/>
                </a:solidFill>
                <a:latin typeface="Arial"/>
                <a:ea typeface="Arial"/>
                <a:cs typeface="Arial"/>
                <a:sym typeface="Arial"/>
              </a:rPr>
              <a:t>)</a:t>
            </a:r>
            <a:endParaRPr/>
          </a:p>
        </p:txBody>
      </p:sp>
      <p:sp>
        <p:nvSpPr>
          <p:cNvPr id="330" name="Google Shape;330;p27"/>
          <p:cNvSpPr/>
          <p:nvPr/>
        </p:nvSpPr>
        <p:spPr>
          <a:xfrm>
            <a:off x="3886200" y="3068637"/>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3</a:t>
            </a:r>
            <a:endParaRPr/>
          </a:p>
        </p:txBody>
      </p:sp>
      <p:sp>
        <p:nvSpPr>
          <p:cNvPr id="331" name="Google Shape;331;p27"/>
          <p:cNvSpPr/>
          <p:nvPr/>
        </p:nvSpPr>
        <p:spPr>
          <a:xfrm>
            <a:off x="685800" y="3048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2</a:t>
            </a:r>
            <a:endParaRPr/>
          </a:p>
        </p:txBody>
      </p:sp>
      <p:sp>
        <p:nvSpPr>
          <p:cNvPr id="332" name="Google Shape;332;p27"/>
          <p:cNvSpPr/>
          <p:nvPr/>
        </p:nvSpPr>
        <p:spPr>
          <a:xfrm>
            <a:off x="1733550" y="1143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1</a:t>
            </a:r>
            <a:endParaRPr/>
          </a:p>
        </p:txBody>
      </p:sp>
      <p:sp>
        <p:nvSpPr>
          <p:cNvPr id="333" name="Google Shape;333;p27"/>
          <p:cNvSpPr txBox="1"/>
          <p:nvPr/>
        </p:nvSpPr>
        <p:spPr>
          <a:xfrm>
            <a:off x="6781800" y="4105275"/>
            <a:ext cx="2362200" cy="923925"/>
          </a:xfrm>
          <a:prstGeom prst="rect">
            <a:avLst/>
          </a:prstGeom>
          <a:solidFill>
            <a:srgbClr val="4B008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For human beings:</a:t>
            </a:r>
            <a:endParaRPr/>
          </a:p>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necessary but not adequate</a:t>
            </a:r>
            <a:endParaRPr/>
          </a:p>
        </p:txBody>
      </p:sp>
      <p:sp>
        <p:nvSpPr>
          <p:cNvPr id="334" name="Google Shape;334;p27"/>
          <p:cNvSpPr txBox="1"/>
          <p:nvPr/>
        </p:nvSpPr>
        <p:spPr>
          <a:xfrm>
            <a:off x="6780212" y="3114675"/>
            <a:ext cx="2363787" cy="92392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For animals: necessary &amp; largely adequate</a:t>
            </a:r>
            <a:endParaRPr/>
          </a:p>
        </p:txBody>
      </p:sp>
      <p:sp>
        <p:nvSpPr>
          <p:cNvPr id="335" name="Google Shape;335;p27"/>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Priority: Right Understanding, Relationship &amp; Physical Facility</a:t>
            </a:r>
            <a:endParaRPr/>
          </a:p>
        </p:txBody>
      </p:sp>
      <p:sp>
        <p:nvSpPr>
          <p:cNvPr id="336" name="Google Shape;336;p27"/>
          <p:cNvSpPr txBox="1"/>
          <p:nvPr/>
        </p:nvSpPr>
        <p:spPr>
          <a:xfrm>
            <a:off x="228600" y="3581400"/>
            <a:ext cx="990600" cy="83026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Feeling</a:t>
            </a:r>
            <a:endParaRPr/>
          </a:p>
          <a:p>
            <a:pPr indent="-342900" lvl="0" marL="3429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Trust</a:t>
            </a:r>
            <a:endParaRPr/>
          </a:p>
          <a:p>
            <a:pPr indent="-342900" lvl="0" marL="3429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Respect</a:t>
            </a:r>
            <a:endParaRPr/>
          </a:p>
          <a:p>
            <a:pPr indent="-342900" lvl="0" marL="3429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0" name="Shape 340"/>
        <p:cNvGrpSpPr/>
        <p:nvPr/>
      </p:nvGrpSpPr>
      <p:grpSpPr>
        <a:xfrm>
          <a:off x="0" y="0"/>
          <a:ext cx="0" cy="0"/>
          <a:chOff x="0" y="0"/>
          <a:chExt cx="0" cy="0"/>
        </a:xfrm>
      </p:grpSpPr>
      <p:sp>
        <p:nvSpPr>
          <p:cNvPr id="341" name="Google Shape;341;p28"/>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Human Consciousness</a:t>
            </a:r>
            <a:endParaRPr/>
          </a:p>
        </p:txBody>
      </p:sp>
      <p:sp>
        <p:nvSpPr>
          <p:cNvPr id="342" name="Google Shape;342;p28"/>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If we are living for all three (right understanding, relationship and physical facility) then we are living with human consciousness</a:t>
            </a:r>
            <a:endParaRPr/>
          </a:p>
          <a:p>
            <a:pPr indent="-228600" lvl="0" marL="228600" rtl="0" algn="l">
              <a:lnSpc>
                <a:spcPct val="100000"/>
              </a:lnSpc>
              <a:spcBef>
                <a:spcPts val="480"/>
              </a:spcBef>
              <a:spcAft>
                <a:spcPts val="0"/>
              </a:spcAft>
              <a:buClr>
                <a:srgbClr val="1E00AA"/>
              </a:buClr>
              <a:buSzPts val="2400"/>
              <a:buNone/>
            </a:pPr>
            <a:r>
              <a:rPr b="1" i="0" lang="en-US" sz="2400" u="none">
                <a:solidFill>
                  <a:srgbClr val="1E00AA"/>
                </a:solidFill>
                <a:latin typeface="Arial"/>
                <a:ea typeface="Arial"/>
                <a:cs typeface="Arial"/>
                <a:sym typeface="Arial"/>
              </a:rPr>
              <a:t>vxj gekjk thuk rhuksa (le&gt;] laca/k vkSj lqfo/kk) ds fy, gS rks ge ekuo psruk esa th jgs gSaA</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Human being can be fulfilled (be happy and prosperous) on the basis of these three</a:t>
            </a:r>
            <a:endParaRPr/>
          </a:p>
          <a:p>
            <a:pPr indent="-228600" lvl="0" marL="228600" rtl="0" algn="l">
              <a:lnSpc>
                <a:spcPct val="100000"/>
              </a:lnSpc>
              <a:spcBef>
                <a:spcPts val="480"/>
              </a:spcBef>
              <a:spcAft>
                <a:spcPts val="0"/>
              </a:spcAft>
              <a:buClr>
                <a:srgbClr val="1E00AA"/>
              </a:buClr>
              <a:buSzPts val="2400"/>
              <a:buNone/>
            </a:pPr>
            <a:r>
              <a:rPr b="1" i="0" lang="en-US" sz="2400" u="none">
                <a:solidFill>
                  <a:srgbClr val="1E00AA"/>
                </a:solidFill>
                <a:latin typeface="Arial"/>
                <a:ea typeface="Arial"/>
                <a:cs typeface="Arial"/>
                <a:sym typeface="Arial"/>
              </a:rPr>
              <a:t>bu rhuksa ds vk/kkj ij lq[kh] le`) gksdj ekuo r`Ir gks ikrk gSA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9"/>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Human Consciousness</a:t>
            </a:r>
            <a:endParaRPr/>
          </a:p>
        </p:txBody>
      </p:sp>
      <p:sp>
        <p:nvSpPr>
          <p:cNvPr id="348" name="Google Shape;348;p29"/>
          <p:cNvSpPr txBox="1"/>
          <p:nvPr/>
        </p:nvSpPr>
        <p:spPr>
          <a:xfrm>
            <a:off x="1066800" y="3124200"/>
            <a:ext cx="2209800" cy="1676400"/>
          </a:xfrm>
          <a:prstGeom prst="rect">
            <a:avLst/>
          </a:prstGeom>
          <a:solidFill>
            <a:srgbClr val="4B0082"/>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RELATIONSHIP  (</a:t>
            </a:r>
            <a:r>
              <a:rPr b="1" i="0" lang="en-US" sz="3000" u="none">
                <a:solidFill>
                  <a:srgbClr val="FFFFFF"/>
                </a:solidFill>
                <a:latin typeface="Arial"/>
                <a:ea typeface="Arial"/>
                <a:cs typeface="Arial"/>
                <a:sym typeface="Arial"/>
              </a:rPr>
              <a:t>laca/k</a:t>
            </a:r>
            <a:r>
              <a:rPr b="1" i="0" lang="en-US" sz="2400" u="none">
                <a:solidFill>
                  <a:srgbClr val="FFFFFF"/>
                </a:solidFill>
                <a:latin typeface="Calibri"/>
                <a:ea typeface="Calibri"/>
                <a:cs typeface="Calibri"/>
                <a:sym typeface="Calibri"/>
              </a:rPr>
              <a:t>)</a:t>
            </a:r>
            <a:endParaRPr b="1" i="1" sz="2400" u="none">
              <a:solidFill>
                <a:srgbClr val="FFFFFF"/>
              </a:solidFill>
              <a:latin typeface="Calibri"/>
              <a:ea typeface="Calibri"/>
              <a:cs typeface="Calibri"/>
              <a:sym typeface="Calibri"/>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with human being</a:t>
            </a:r>
            <a:endParaRPr/>
          </a:p>
        </p:txBody>
      </p:sp>
      <p:sp>
        <p:nvSpPr>
          <p:cNvPr id="349" name="Google Shape;349;p29"/>
          <p:cNvSpPr txBox="1"/>
          <p:nvPr/>
        </p:nvSpPr>
        <p:spPr>
          <a:xfrm>
            <a:off x="4038600" y="3124200"/>
            <a:ext cx="2667000" cy="175260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PHYSICAL FACILITY</a:t>
            </a:r>
            <a:endParaRPr/>
          </a:p>
          <a:p>
            <a:pPr indent="0" lvl="0" marL="0" marR="0" rtl="0" algn="ctr">
              <a:lnSpc>
                <a:spcPct val="90000"/>
              </a:lnSpc>
              <a:spcBef>
                <a:spcPts val="60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a:t>
            </a:r>
            <a:r>
              <a:rPr b="1" i="0" lang="en-US" sz="3000" u="none">
                <a:solidFill>
                  <a:srgbClr val="FFFFFF"/>
                </a:solidFill>
                <a:latin typeface="Arial"/>
                <a:ea typeface="Arial"/>
                <a:cs typeface="Arial"/>
                <a:sym typeface="Arial"/>
              </a:rPr>
              <a:t>lqfo/kk</a:t>
            </a:r>
            <a:r>
              <a:rPr b="1" i="0" lang="en-US" sz="2400" u="none">
                <a:solidFill>
                  <a:srgbClr val="FFFFFF"/>
                </a:solidFill>
                <a:latin typeface="Calibri"/>
                <a:ea typeface="Calibri"/>
                <a:cs typeface="Calibri"/>
                <a:sym typeface="Calibri"/>
              </a:rPr>
              <a:t>)</a:t>
            </a:r>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with rest of nature</a:t>
            </a:r>
            <a:endParaRPr/>
          </a:p>
        </p:txBody>
      </p:sp>
      <p:sp>
        <p:nvSpPr>
          <p:cNvPr id="350" name="Google Shape;350;p29"/>
          <p:cNvSpPr txBox="1"/>
          <p:nvPr/>
        </p:nvSpPr>
        <p:spPr>
          <a:xfrm>
            <a:off x="1905000" y="990600"/>
            <a:ext cx="3733800" cy="1524000"/>
          </a:xfrm>
          <a:prstGeom prst="rect">
            <a:avLst/>
          </a:prstGeom>
          <a:solidFill>
            <a:srgbClr val="80008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RIGHT UNDERSTANDING</a:t>
            </a:r>
            <a:endParaRPr/>
          </a:p>
          <a:p>
            <a:pPr indent="0" lvl="0" marL="0" marR="0" rtl="0" algn="ctr">
              <a:lnSpc>
                <a:spcPct val="90000"/>
              </a:lnSpc>
              <a:spcBef>
                <a:spcPts val="600"/>
              </a:spcBef>
              <a:spcAft>
                <a:spcPts val="0"/>
              </a:spcAft>
              <a:buClr>
                <a:srgbClr val="FFFFFF"/>
              </a:buClr>
              <a:buSzPts val="2400"/>
              <a:buFont typeface="Calibri"/>
              <a:buNone/>
            </a:pPr>
            <a:r>
              <a:rPr b="1" i="1" lang="en-US" sz="2400" u="none">
                <a:solidFill>
                  <a:srgbClr val="FFFFFF"/>
                </a:solidFill>
                <a:latin typeface="Calibri"/>
                <a:ea typeface="Calibri"/>
                <a:cs typeface="Calibri"/>
                <a:sym typeface="Calibri"/>
              </a:rPr>
              <a:t>(</a:t>
            </a:r>
            <a:r>
              <a:rPr b="1" i="0" lang="en-US" sz="3000" u="none">
                <a:solidFill>
                  <a:srgbClr val="FFFFFF"/>
                </a:solidFill>
                <a:latin typeface="Arial"/>
                <a:ea typeface="Arial"/>
                <a:cs typeface="Arial"/>
                <a:sym typeface="Arial"/>
              </a:rPr>
              <a:t>le&gt;</a:t>
            </a:r>
            <a:r>
              <a:rPr b="1" i="1" lang="en-US" sz="2400" u="none">
                <a:solidFill>
                  <a:srgbClr val="FFFFFF"/>
                </a:solidFill>
                <a:latin typeface="Calibri"/>
                <a:ea typeface="Calibri"/>
                <a:cs typeface="Calibri"/>
                <a:sym typeface="Calibri"/>
              </a:rPr>
              <a:t>)</a:t>
            </a:r>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in the self</a:t>
            </a:r>
            <a:endParaRPr/>
          </a:p>
        </p:txBody>
      </p:sp>
      <p:cxnSp>
        <p:nvCxnSpPr>
          <p:cNvPr id="351" name="Google Shape;351;p29"/>
          <p:cNvCxnSpPr/>
          <p:nvPr/>
        </p:nvCxnSpPr>
        <p:spPr>
          <a:xfrm flipH="1">
            <a:off x="2171700" y="2527300"/>
            <a:ext cx="1600200" cy="584200"/>
          </a:xfrm>
          <a:prstGeom prst="straightConnector1">
            <a:avLst/>
          </a:prstGeom>
          <a:noFill/>
          <a:ln cap="flat" cmpd="sng" w="38100">
            <a:solidFill>
              <a:srgbClr val="4B0082"/>
            </a:solidFill>
            <a:prstDash val="solid"/>
            <a:miter lim="800000"/>
            <a:headEnd len="med" w="med" type="none"/>
            <a:tailEnd len="med" w="med" type="stealth"/>
          </a:ln>
        </p:spPr>
      </p:cxnSp>
      <p:cxnSp>
        <p:nvCxnSpPr>
          <p:cNvPr id="352" name="Google Shape;352;p29"/>
          <p:cNvCxnSpPr/>
          <p:nvPr/>
        </p:nvCxnSpPr>
        <p:spPr>
          <a:xfrm rot="5400000">
            <a:off x="1710531" y="5253831"/>
            <a:ext cx="914400" cy="7937"/>
          </a:xfrm>
          <a:prstGeom prst="straightConnector1">
            <a:avLst/>
          </a:prstGeom>
          <a:noFill/>
          <a:ln cap="flat" cmpd="sng" w="38100">
            <a:solidFill>
              <a:srgbClr val="4B0082"/>
            </a:solidFill>
            <a:prstDash val="solid"/>
            <a:miter lim="800000"/>
            <a:headEnd len="med" w="med" type="none"/>
            <a:tailEnd len="med" w="med" type="stealth"/>
          </a:ln>
        </p:spPr>
      </p:cxnSp>
      <p:sp>
        <p:nvSpPr>
          <p:cNvPr id="353" name="Google Shape;353;p29"/>
          <p:cNvSpPr txBox="1"/>
          <p:nvPr/>
        </p:nvSpPr>
        <p:spPr>
          <a:xfrm>
            <a:off x="228600" y="5715000"/>
            <a:ext cx="3868737" cy="10890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7030A0"/>
              </a:buClr>
              <a:buSzPts val="2800"/>
              <a:buFont typeface="Arial"/>
              <a:buNone/>
            </a:pPr>
            <a:r>
              <a:rPr b="1" i="0" lang="en-US" sz="2800" u="none">
                <a:solidFill>
                  <a:srgbClr val="7030A0"/>
                </a:solidFill>
                <a:latin typeface="Arial"/>
                <a:ea typeface="Arial"/>
                <a:cs typeface="Arial"/>
                <a:sym typeface="Arial"/>
              </a:rPr>
              <a:t>MUTUAL HAPPINESS</a:t>
            </a:r>
            <a:endParaRPr/>
          </a:p>
          <a:p>
            <a:pPr indent="0" lvl="0" marL="0" marR="0" rtl="0" algn="ctr">
              <a:lnSpc>
                <a:spcPct val="90000"/>
              </a:lnSpc>
              <a:spcBef>
                <a:spcPts val="720"/>
              </a:spcBef>
              <a:spcAft>
                <a:spcPts val="0"/>
              </a:spcAft>
              <a:buClr>
                <a:srgbClr val="7030A0"/>
              </a:buClr>
              <a:buSzPts val="2800"/>
              <a:buFont typeface="Arial"/>
              <a:buNone/>
            </a:pPr>
            <a:r>
              <a:rPr b="1" i="1" lang="en-US" sz="2800" u="none">
                <a:solidFill>
                  <a:srgbClr val="7030A0"/>
                </a:solidFill>
                <a:latin typeface="Arial"/>
                <a:ea typeface="Arial"/>
                <a:cs typeface="Arial"/>
                <a:sym typeface="Arial"/>
              </a:rPr>
              <a:t>(</a:t>
            </a:r>
            <a:r>
              <a:rPr b="1" i="0" lang="en-US" sz="3600" u="none">
                <a:solidFill>
                  <a:srgbClr val="800080"/>
                </a:solidFill>
                <a:latin typeface="Arial"/>
                <a:ea typeface="Arial"/>
                <a:cs typeface="Arial"/>
                <a:sym typeface="Arial"/>
              </a:rPr>
              <a:t>mHk; lq[k</a:t>
            </a:r>
            <a:r>
              <a:rPr b="1" i="1" lang="en-US" sz="2800" u="none">
                <a:solidFill>
                  <a:srgbClr val="7030A0"/>
                </a:solidFill>
                <a:latin typeface="Arial"/>
                <a:ea typeface="Arial"/>
                <a:cs typeface="Arial"/>
                <a:sym typeface="Arial"/>
              </a:rPr>
              <a:t>)</a:t>
            </a:r>
            <a:endParaRPr/>
          </a:p>
        </p:txBody>
      </p:sp>
      <p:cxnSp>
        <p:nvCxnSpPr>
          <p:cNvPr id="354" name="Google Shape;354;p29"/>
          <p:cNvCxnSpPr/>
          <p:nvPr/>
        </p:nvCxnSpPr>
        <p:spPr>
          <a:xfrm>
            <a:off x="3771900" y="2527300"/>
            <a:ext cx="1600200" cy="584200"/>
          </a:xfrm>
          <a:prstGeom prst="straightConnector1">
            <a:avLst/>
          </a:prstGeom>
          <a:noFill/>
          <a:ln cap="flat" cmpd="sng" w="38100">
            <a:solidFill>
              <a:srgbClr val="0046AD"/>
            </a:solidFill>
            <a:prstDash val="solid"/>
            <a:miter lim="800000"/>
            <a:headEnd len="med" w="med" type="none"/>
            <a:tailEnd len="med" w="med" type="stealth"/>
          </a:ln>
        </p:spPr>
      </p:cxnSp>
      <p:cxnSp>
        <p:nvCxnSpPr>
          <p:cNvPr id="355" name="Google Shape;355;p29"/>
          <p:cNvCxnSpPr/>
          <p:nvPr/>
        </p:nvCxnSpPr>
        <p:spPr>
          <a:xfrm rot="5400000">
            <a:off x="5751512" y="5294312"/>
            <a:ext cx="838200" cy="3175"/>
          </a:xfrm>
          <a:prstGeom prst="straightConnector1">
            <a:avLst/>
          </a:prstGeom>
          <a:noFill/>
          <a:ln cap="flat" cmpd="sng" w="38100">
            <a:solidFill>
              <a:srgbClr val="0046AD"/>
            </a:solidFill>
            <a:prstDash val="solid"/>
            <a:miter lim="800000"/>
            <a:headEnd len="med" w="med" type="none"/>
            <a:tailEnd len="med" w="med" type="stealth"/>
          </a:ln>
        </p:spPr>
      </p:cxnSp>
      <p:sp>
        <p:nvSpPr>
          <p:cNvPr id="356" name="Google Shape;356;p29"/>
          <p:cNvSpPr txBox="1"/>
          <p:nvPr/>
        </p:nvSpPr>
        <p:spPr>
          <a:xfrm>
            <a:off x="4114800" y="5715000"/>
            <a:ext cx="4106862" cy="10890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MUTUAL PROSPERITY</a:t>
            </a:r>
            <a:endParaRPr/>
          </a:p>
          <a:p>
            <a:pPr indent="0" lvl="0" marL="0" marR="0" rtl="0" algn="ctr">
              <a:lnSpc>
                <a:spcPct val="90000"/>
              </a:lnSpc>
              <a:spcBef>
                <a:spcPts val="720"/>
              </a:spcBef>
              <a:spcAft>
                <a:spcPts val="0"/>
              </a:spcAft>
              <a:buClr>
                <a:srgbClr val="0000FF"/>
              </a:buClr>
              <a:buSzPts val="2800"/>
              <a:buFont typeface="Arial"/>
              <a:buNone/>
            </a:pPr>
            <a:r>
              <a:rPr b="1" i="1" lang="en-US" sz="2800" u="none">
                <a:solidFill>
                  <a:srgbClr val="0000FF"/>
                </a:solidFill>
                <a:latin typeface="Arial"/>
                <a:ea typeface="Arial"/>
                <a:cs typeface="Arial"/>
                <a:sym typeface="Arial"/>
              </a:rPr>
              <a:t>(</a:t>
            </a:r>
            <a:r>
              <a:rPr b="1" i="0" lang="en-US" sz="3600" u="none">
                <a:solidFill>
                  <a:srgbClr val="0000FF"/>
                </a:solidFill>
                <a:latin typeface="Arial"/>
                <a:ea typeface="Arial"/>
                <a:cs typeface="Arial"/>
                <a:sym typeface="Arial"/>
              </a:rPr>
              <a:t>mHk; le`f)</a:t>
            </a:r>
            <a:r>
              <a:rPr b="1" i="1" lang="en-US" sz="2800" u="none">
                <a:solidFill>
                  <a:srgbClr val="0000FF"/>
                </a:solidFill>
                <a:latin typeface="Arial"/>
                <a:ea typeface="Arial"/>
                <a:cs typeface="Arial"/>
                <a:sym typeface="Arial"/>
              </a:rPr>
              <a:t>)</a:t>
            </a:r>
            <a:endParaRPr/>
          </a:p>
        </p:txBody>
      </p:sp>
      <p:sp>
        <p:nvSpPr>
          <p:cNvPr id="357" name="Google Shape;357;p29"/>
          <p:cNvSpPr/>
          <p:nvPr/>
        </p:nvSpPr>
        <p:spPr>
          <a:xfrm>
            <a:off x="3886200" y="2992437"/>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3</a:t>
            </a:r>
            <a:endParaRPr/>
          </a:p>
        </p:txBody>
      </p:sp>
      <p:sp>
        <p:nvSpPr>
          <p:cNvPr id="358" name="Google Shape;358;p29"/>
          <p:cNvSpPr/>
          <p:nvPr/>
        </p:nvSpPr>
        <p:spPr>
          <a:xfrm>
            <a:off x="685800" y="29718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2</a:t>
            </a:r>
            <a:endParaRPr/>
          </a:p>
        </p:txBody>
      </p:sp>
      <p:sp>
        <p:nvSpPr>
          <p:cNvPr id="359" name="Google Shape;359;p29"/>
          <p:cNvSpPr/>
          <p:nvPr/>
        </p:nvSpPr>
        <p:spPr>
          <a:xfrm>
            <a:off x="0" y="762000"/>
            <a:ext cx="7772400" cy="4953000"/>
          </a:xfrm>
          <a:prstGeom prst="ellipse">
            <a:avLst/>
          </a:prstGeom>
          <a:noFill/>
          <a:ln cap="flat" cmpd="sng" w="76200">
            <a:solidFill>
              <a:srgbClr val="4B00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0" name="Google Shape;360;p29"/>
          <p:cNvSpPr txBox="1"/>
          <p:nvPr/>
        </p:nvSpPr>
        <p:spPr>
          <a:xfrm>
            <a:off x="6781800" y="538162"/>
            <a:ext cx="2362200" cy="1138237"/>
          </a:xfrm>
          <a:prstGeom prst="rect">
            <a:avLst/>
          </a:prstGeom>
          <a:solidFill>
            <a:srgbClr val="4B008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Human Consciousness</a:t>
            </a:r>
            <a:endParaRPr/>
          </a:p>
          <a:p>
            <a:pPr indent="0" lvl="0" marL="0" marR="0" rtl="0" algn="l">
              <a:lnSpc>
                <a:spcPct val="100000"/>
              </a:lnSpc>
              <a:spcBef>
                <a:spcPts val="0"/>
              </a:spcBef>
              <a:spcAft>
                <a:spcPts val="0"/>
              </a:spcAft>
              <a:buClr>
                <a:srgbClr val="FFFFFF"/>
              </a:buClr>
              <a:buSzPts val="2800"/>
              <a:buFont typeface="Arial"/>
              <a:buNone/>
            </a:pPr>
            <a:r>
              <a:rPr b="1" i="0" lang="en-US" sz="2800" u="none">
                <a:solidFill>
                  <a:srgbClr val="FFFFFF"/>
                </a:solidFill>
                <a:latin typeface="Arial"/>
                <a:ea typeface="Arial"/>
                <a:cs typeface="Arial"/>
                <a:sym typeface="Arial"/>
              </a:rPr>
              <a:t>ekuo psruk</a:t>
            </a:r>
            <a:endParaRPr/>
          </a:p>
        </p:txBody>
      </p:sp>
      <p:sp>
        <p:nvSpPr>
          <p:cNvPr id="361" name="Google Shape;361;p29"/>
          <p:cNvSpPr/>
          <p:nvPr/>
        </p:nvSpPr>
        <p:spPr>
          <a:xfrm>
            <a:off x="1733550" y="1143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1</a:t>
            </a:r>
            <a:endParaRPr/>
          </a:p>
        </p:txBody>
      </p:sp>
      <p:sp>
        <p:nvSpPr>
          <p:cNvPr id="362" name="Google Shape;362;p29"/>
          <p:cNvSpPr txBox="1"/>
          <p:nvPr/>
        </p:nvSpPr>
        <p:spPr>
          <a:xfrm>
            <a:off x="228600" y="3581400"/>
            <a:ext cx="990600" cy="83026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Feeling</a:t>
            </a:r>
            <a:endParaRPr/>
          </a:p>
          <a:p>
            <a:pPr indent="-342900" lvl="0" marL="34290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Trust</a:t>
            </a:r>
            <a:endParaRPr/>
          </a:p>
          <a:p>
            <a:pPr indent="-342900" lvl="0" marL="34290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Respect</a:t>
            </a:r>
            <a:endParaRPr/>
          </a:p>
          <a:p>
            <a:pPr indent="-342900" lvl="0" marL="34290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endParaRPr/>
          </a:p>
        </p:txBody>
      </p:sp>
      <p:sp>
        <p:nvSpPr>
          <p:cNvPr id="363" name="Google Shape;363;p29"/>
          <p:cNvSpPr/>
          <p:nvPr/>
        </p:nvSpPr>
        <p:spPr>
          <a:xfrm>
            <a:off x="6858000" y="1793081"/>
            <a:ext cx="2286000" cy="4524315"/>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None/>
            </a:pPr>
            <a:r>
              <a:rPr b="0" i="0" lang="en-US" sz="1800" u="none" cap="none" strike="noStrike">
                <a:solidFill>
                  <a:srgbClr val="000000"/>
                </a:solidFill>
                <a:latin typeface="Arial"/>
                <a:ea typeface="Arial"/>
                <a:cs typeface="Arial"/>
                <a:sym typeface="Arial"/>
              </a:rPr>
              <a:t>If we are living with all three</a:t>
            </a:r>
            <a:endParaRPr/>
          </a:p>
          <a:p>
            <a:pPr indent="0" lvl="0" marL="0" marR="0" rtl="0" algn="l">
              <a:lnSpc>
                <a:spcPct val="100000"/>
              </a:lnSpc>
              <a:spcBef>
                <a:spcPts val="0"/>
              </a:spcBef>
              <a:spcAft>
                <a:spcPts val="0"/>
              </a:spcAft>
              <a:buClr>
                <a:srgbClr val="000000"/>
              </a:buClr>
              <a:buSzPts val="1800"/>
              <a:buFont typeface="Noto Sans Symbols"/>
              <a:buNone/>
            </a:pPr>
            <a:r>
              <a:rPr b="0" i="0" lang="en-US" sz="1800" u="none" cap="none" strike="noStrike">
                <a:solidFill>
                  <a:srgbClr val="000000"/>
                </a:solidFill>
                <a:latin typeface="Arial"/>
                <a:ea typeface="Arial"/>
                <a:cs typeface="Arial"/>
                <a:sym typeface="Arial"/>
              </a:rPr>
              <a:t>(right understanding, relationship and physical facility, in that priority order) </a:t>
            </a:r>
            <a:endParaRPr/>
          </a:p>
          <a:p>
            <a:pPr indent="0" lvl="0" marL="0" marR="0" rtl="0" algn="l">
              <a:lnSpc>
                <a:spcPct val="100000"/>
              </a:lnSpc>
              <a:spcBef>
                <a:spcPts val="0"/>
              </a:spcBef>
              <a:spcAft>
                <a:spcPts val="0"/>
              </a:spcAft>
              <a:buClr>
                <a:srgbClr val="000000"/>
              </a:buClr>
              <a:buSzPts val="1800"/>
              <a:buFont typeface="Noto Sans Symbols"/>
              <a:buNone/>
            </a:pPr>
            <a:r>
              <a:rPr b="0" i="0" lang="en-US" sz="1800" u="none" cap="none" strike="noStrike">
                <a:solidFill>
                  <a:srgbClr val="000000"/>
                </a:solidFill>
                <a:latin typeface="Arial"/>
                <a:ea typeface="Arial"/>
                <a:cs typeface="Arial"/>
                <a:sym typeface="Arial"/>
              </a:rPr>
              <a:t>then we are living with human consciousness</a:t>
            </a:r>
            <a:endParaRPr/>
          </a:p>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None/>
            </a:pPr>
            <a:r>
              <a:rPr b="0" i="0" lang="en-US" sz="1800" u="none" cap="none" strike="noStrike">
                <a:solidFill>
                  <a:srgbClr val="000000"/>
                </a:solidFill>
                <a:latin typeface="Arial"/>
                <a:ea typeface="Arial"/>
                <a:cs typeface="Arial"/>
                <a:sym typeface="Arial"/>
              </a:rPr>
              <a:t>Human being can be fulfilled </a:t>
            </a:r>
            <a:endParaRPr/>
          </a:p>
          <a:p>
            <a:pPr indent="0" lvl="0" marL="0" marR="0" rtl="0" algn="l">
              <a:lnSpc>
                <a:spcPct val="100000"/>
              </a:lnSpc>
              <a:spcBef>
                <a:spcPts val="0"/>
              </a:spcBef>
              <a:spcAft>
                <a:spcPts val="0"/>
              </a:spcAft>
              <a:buClr>
                <a:srgbClr val="000000"/>
              </a:buClr>
              <a:buSzPts val="1800"/>
              <a:buFont typeface="Noto Sans Symbols"/>
              <a:buNone/>
            </a:pPr>
            <a:r>
              <a:rPr b="0" i="0" lang="en-US" sz="1800" u="none" cap="none" strike="noStrike">
                <a:solidFill>
                  <a:srgbClr val="000000"/>
                </a:solidFill>
                <a:latin typeface="Arial"/>
                <a:ea typeface="Arial"/>
                <a:cs typeface="Arial"/>
                <a:sym typeface="Arial"/>
              </a:rPr>
              <a:t>(be happy and prosperous) </a:t>
            </a:r>
            <a:endParaRPr/>
          </a:p>
          <a:p>
            <a:pPr indent="0" lvl="0" marL="0" marR="0" rtl="0" algn="l">
              <a:lnSpc>
                <a:spcPct val="100000"/>
              </a:lnSpc>
              <a:spcBef>
                <a:spcPts val="0"/>
              </a:spcBef>
              <a:spcAft>
                <a:spcPts val="0"/>
              </a:spcAft>
              <a:buClr>
                <a:srgbClr val="000000"/>
              </a:buClr>
              <a:buSzPts val="1800"/>
              <a:buFont typeface="Noto Sans Symbols"/>
              <a:buNone/>
            </a:pPr>
            <a:r>
              <a:rPr b="0" i="0" lang="en-US" sz="1800" u="none" cap="none" strike="noStrike">
                <a:solidFill>
                  <a:srgbClr val="000000"/>
                </a:solidFill>
                <a:latin typeface="Arial"/>
                <a:ea typeface="Arial"/>
                <a:cs typeface="Arial"/>
                <a:sym typeface="Arial"/>
              </a:rPr>
              <a:t>on the basis of these three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 name="Shape 100"/>
        <p:cNvGrpSpPr/>
        <p:nvPr/>
      </p:nvGrpSpPr>
      <p:grpSpPr>
        <a:xfrm>
          <a:off x="0" y="0"/>
          <a:ext cx="0" cy="0"/>
          <a:chOff x="0" y="0"/>
          <a:chExt cx="0" cy="0"/>
        </a:xfrm>
      </p:grpSpPr>
      <p:sp>
        <p:nvSpPr>
          <p:cNvPr id="101" name="Google Shape;101;p3"/>
          <p:cNvSpPr txBox="1"/>
          <p:nvPr>
            <p:ph idx="1" type="body"/>
          </p:nvPr>
        </p:nvSpPr>
        <p:spPr>
          <a:xfrm>
            <a:off x="0" y="609600"/>
            <a:ext cx="4505325" cy="5943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Basic human aspiration</a:t>
            </a:r>
            <a:endParaRPr/>
          </a:p>
          <a:p>
            <a:pPr indent="-228600" lvl="0" marL="2286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Fulfilment of basic human aspiration</a:t>
            </a:r>
            <a:endParaRPr/>
          </a:p>
          <a:p>
            <a:pPr indent="-228600" lvl="0" marL="2286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It will also give an idea about:</a:t>
            </a:r>
            <a:endParaRPr/>
          </a:p>
          <a:p>
            <a:pPr indent="-228600" lvl="1" marL="4572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The content of this workshop/course</a:t>
            </a:r>
            <a:endParaRPr/>
          </a:p>
          <a:p>
            <a:pPr indent="-228600" lvl="1" marL="4572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The process of this workshop/course</a:t>
            </a:r>
            <a:endParaRPr/>
          </a:p>
          <a:p>
            <a:pPr indent="-228600" lvl="1" marL="4572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The expected achievement from right understanding</a:t>
            </a:r>
            <a:endParaRPr/>
          </a:p>
        </p:txBody>
      </p:sp>
      <p:sp>
        <p:nvSpPr>
          <p:cNvPr id="102" name="Google Shape;102;p3"/>
          <p:cNvSpPr txBox="1"/>
          <p:nvPr>
            <p:ph idx="2" type="body"/>
          </p:nvPr>
        </p:nvSpPr>
        <p:spPr>
          <a:xfrm>
            <a:off x="4657725" y="609600"/>
            <a:ext cx="4486275" cy="594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मानव की मूल चाहना</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मानव की मूल चाहना की पूर्ति</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इस सत्र से इन तीन के बारे एक अनुमान बन पायेगा:</a:t>
            </a:r>
            <a:endParaRPr/>
          </a:p>
          <a:p>
            <a:pPr indent="-228600" lvl="1" marL="4572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शिविर/कोर्स कि विषय-वास्तु</a:t>
            </a:r>
            <a:endParaRPr/>
          </a:p>
          <a:p>
            <a:pPr indent="-228600" lvl="1" marL="4572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शिविर/कोर्स कि प्रक्रिया</a:t>
            </a:r>
            <a:endParaRPr/>
          </a:p>
          <a:p>
            <a:pPr indent="-228600" lvl="1" marL="4572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समझ से अपेक्षित उपलब्धि</a:t>
            </a:r>
            <a:endParaRPr/>
          </a:p>
        </p:txBody>
      </p:sp>
      <p:sp>
        <p:nvSpPr>
          <p:cNvPr id="103" name="Google Shape;103;p3"/>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Content of this Session		इस सत्र कि विषय-वास्तु</a:t>
            </a:r>
            <a:endParaRPr/>
          </a:p>
        </p:txBody>
      </p:sp>
      <p:cxnSp>
        <p:nvCxnSpPr>
          <p:cNvPr id="104" name="Google Shape;104;p3"/>
          <p:cNvCxnSpPr/>
          <p:nvPr/>
        </p:nvCxnSpPr>
        <p:spPr>
          <a:xfrm rot="5400000">
            <a:off x="1524000" y="3562350"/>
            <a:ext cx="6096000" cy="0"/>
          </a:xfrm>
          <a:prstGeom prst="straightConnector1">
            <a:avLst/>
          </a:prstGeom>
          <a:noFill/>
          <a:ln cap="flat" cmpd="sng" w="9525">
            <a:solidFill>
              <a:srgbClr val="8AC6E4"/>
            </a:solidFill>
            <a:prstDash val="solid"/>
            <a:miter lim="800000"/>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2517fd4c5a7_0_0"/>
          <p:cNvSpPr txBox="1"/>
          <p:nvPr>
            <p:ph type="title"/>
          </p:nvPr>
        </p:nvSpPr>
        <p:spPr>
          <a:xfrm>
            <a:off x="0" y="76200"/>
            <a:ext cx="9144000" cy="3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g2517fd4c5a7_0_0"/>
          <p:cNvSpPr txBox="1"/>
          <p:nvPr>
            <p:ph idx="1" type="body"/>
          </p:nvPr>
        </p:nvSpPr>
        <p:spPr>
          <a:xfrm>
            <a:off x="0" y="609600"/>
            <a:ext cx="9144000" cy="5943600"/>
          </a:xfrm>
          <a:prstGeom prst="rect">
            <a:avLst/>
          </a:prstGeom>
        </p:spPr>
        <p:txBody>
          <a:bodyPr anchorCtr="0" anchor="t" bIns="45700" lIns="91425" spcFirstLastPara="1" rIns="91425" wrap="square" tIns="45700">
            <a:normAutofit/>
          </a:bodyPr>
          <a:lstStyle/>
          <a:p>
            <a:pPr indent="0" lvl="0" marL="0" rtl="0" algn="l">
              <a:spcBef>
                <a:spcPts val="44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4" name="Shape 374"/>
        <p:cNvGrpSpPr/>
        <p:nvPr/>
      </p:nvGrpSpPr>
      <p:grpSpPr>
        <a:xfrm>
          <a:off x="0" y="0"/>
          <a:ext cx="0" cy="0"/>
          <a:chOff x="0" y="0"/>
          <a:chExt cx="0" cy="0"/>
        </a:xfrm>
      </p:grpSpPr>
      <p:sp>
        <p:nvSpPr>
          <p:cNvPr id="375" name="Google Shape;375;p30"/>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Animal Consciousness</a:t>
            </a:r>
            <a:endParaRPr/>
          </a:p>
        </p:txBody>
      </p:sp>
      <p:sp>
        <p:nvSpPr>
          <p:cNvPr id="376" name="Google Shape;376;p30"/>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If our living is only for physical facility, then we are living with animal consciousness, because animals live only for physical facility and are fulfilled by that, not human being</a:t>
            </a:r>
            <a:endParaRPr/>
          </a:p>
          <a:p>
            <a:pPr indent="-228600" lvl="0" marL="228600" rtl="0" algn="l">
              <a:lnSpc>
                <a:spcPct val="100000"/>
              </a:lnSpc>
              <a:spcBef>
                <a:spcPts val="480"/>
              </a:spcBef>
              <a:spcAft>
                <a:spcPts val="0"/>
              </a:spcAft>
              <a:buClr>
                <a:srgbClr val="1E00AA"/>
              </a:buClr>
              <a:buSzPts val="2400"/>
              <a:buNone/>
            </a:pPr>
            <a:r>
              <a:rPr b="1" i="0" lang="en-US" sz="2400" u="none">
                <a:solidFill>
                  <a:srgbClr val="1E00AA"/>
                </a:solidFill>
                <a:latin typeface="Arial"/>
                <a:ea typeface="Arial"/>
                <a:cs typeface="Arial"/>
                <a:sym typeface="Arial"/>
              </a:rPr>
              <a:t>vxj gekjk thuk flQZ lqfo/kk ds fy, gS rks ge tho psruk esa gh th jgs gS D;ksafd i’kq dk thuk Hkh lqfo/kk ds fy, gS vkSj i’kq gh blls r`Ir gks ikrk gS] ekuo ughaA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0" name="Shape 380"/>
        <p:cNvGrpSpPr/>
        <p:nvPr/>
      </p:nvGrpSpPr>
      <p:grpSpPr>
        <a:xfrm>
          <a:off x="0" y="0"/>
          <a:ext cx="0" cy="0"/>
          <a:chOff x="0" y="0"/>
          <a:chExt cx="0" cy="0"/>
        </a:xfrm>
      </p:grpSpPr>
      <p:sp>
        <p:nvSpPr>
          <p:cNvPr id="381" name="Google Shape;381;p31"/>
          <p:cNvSpPr txBox="1"/>
          <p:nvPr>
            <p:ph type="title"/>
          </p:nvPr>
        </p:nvSpPr>
        <p:spPr>
          <a:xfrm>
            <a:off x="0" y="66675"/>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Animal Consciousness</a:t>
            </a:r>
            <a:endParaRPr/>
          </a:p>
        </p:txBody>
      </p:sp>
      <p:sp>
        <p:nvSpPr>
          <p:cNvPr id="382" name="Google Shape;382;p31"/>
          <p:cNvSpPr/>
          <p:nvPr/>
        </p:nvSpPr>
        <p:spPr>
          <a:xfrm>
            <a:off x="3524250" y="2819400"/>
            <a:ext cx="3733800" cy="2362200"/>
          </a:xfrm>
          <a:prstGeom prst="ellipse">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3" name="Google Shape;383;p31"/>
          <p:cNvSpPr txBox="1"/>
          <p:nvPr/>
        </p:nvSpPr>
        <p:spPr>
          <a:xfrm>
            <a:off x="1066800" y="3219450"/>
            <a:ext cx="2209800" cy="1676400"/>
          </a:xfrm>
          <a:prstGeom prst="rect">
            <a:avLst/>
          </a:prstGeom>
          <a:solidFill>
            <a:srgbClr val="D9D9D9"/>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62626"/>
              </a:buClr>
              <a:buSzPts val="2400"/>
              <a:buFont typeface="Calibri"/>
              <a:buNone/>
            </a:pPr>
            <a:r>
              <a:rPr b="1" i="0" lang="en-US" sz="2400" u="none">
                <a:solidFill>
                  <a:srgbClr val="262626"/>
                </a:solidFill>
                <a:latin typeface="Calibri"/>
                <a:ea typeface="Calibri"/>
                <a:cs typeface="Calibri"/>
                <a:sym typeface="Calibri"/>
              </a:rPr>
              <a:t>RELATIONSHIP  (</a:t>
            </a:r>
            <a:r>
              <a:rPr b="1" i="0" lang="en-US" sz="3000" u="none">
                <a:solidFill>
                  <a:srgbClr val="262626"/>
                </a:solidFill>
                <a:latin typeface="Arial"/>
                <a:ea typeface="Arial"/>
                <a:cs typeface="Arial"/>
                <a:sym typeface="Arial"/>
              </a:rPr>
              <a:t>laca/k</a:t>
            </a:r>
            <a:r>
              <a:rPr b="1" i="0" lang="en-US" sz="2400" u="none">
                <a:solidFill>
                  <a:srgbClr val="262626"/>
                </a:solidFill>
                <a:latin typeface="Calibri"/>
                <a:ea typeface="Calibri"/>
                <a:cs typeface="Calibri"/>
                <a:sym typeface="Calibri"/>
              </a:rPr>
              <a:t>)</a:t>
            </a:r>
            <a:endParaRPr b="1" i="1" sz="2400" u="none">
              <a:solidFill>
                <a:srgbClr val="262626"/>
              </a:solidFill>
              <a:latin typeface="Calibri"/>
              <a:ea typeface="Calibri"/>
              <a:cs typeface="Calibri"/>
              <a:sym typeface="Calibri"/>
            </a:endParaRPr>
          </a:p>
          <a:p>
            <a:pPr indent="0" lvl="0" marL="0" marR="0" rtl="0" algn="ctr">
              <a:lnSpc>
                <a:spcPct val="90000"/>
              </a:lnSpc>
              <a:spcBef>
                <a:spcPts val="480"/>
              </a:spcBef>
              <a:spcAft>
                <a:spcPts val="0"/>
              </a:spcAft>
              <a:buClr>
                <a:srgbClr val="262626"/>
              </a:buClr>
              <a:buSzPts val="2400"/>
              <a:buFont typeface="Calibri"/>
              <a:buNone/>
            </a:pPr>
            <a:r>
              <a:rPr b="1" i="0" lang="en-US" sz="2400" u="none">
                <a:solidFill>
                  <a:srgbClr val="262626"/>
                </a:solidFill>
                <a:latin typeface="Calibri"/>
                <a:ea typeface="Calibri"/>
                <a:cs typeface="Calibri"/>
                <a:sym typeface="Calibri"/>
              </a:rPr>
              <a:t>with human being</a:t>
            </a:r>
            <a:endParaRPr/>
          </a:p>
        </p:txBody>
      </p:sp>
      <p:sp>
        <p:nvSpPr>
          <p:cNvPr id="384" name="Google Shape;384;p31"/>
          <p:cNvSpPr txBox="1"/>
          <p:nvPr/>
        </p:nvSpPr>
        <p:spPr>
          <a:xfrm>
            <a:off x="4038600" y="3200400"/>
            <a:ext cx="2667000" cy="167640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PHYSICAL FACILITY</a:t>
            </a:r>
            <a:endParaRPr/>
          </a:p>
          <a:p>
            <a:pPr indent="0" lvl="0" marL="0" marR="0" rtl="0" algn="ctr">
              <a:lnSpc>
                <a:spcPct val="90000"/>
              </a:lnSpc>
              <a:spcBef>
                <a:spcPts val="60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a:t>
            </a:r>
            <a:r>
              <a:rPr b="1" i="0" lang="en-US" sz="3000" u="none">
                <a:solidFill>
                  <a:schemeClr val="lt2"/>
                </a:solidFill>
                <a:latin typeface="Arial"/>
                <a:ea typeface="Arial"/>
                <a:cs typeface="Arial"/>
                <a:sym typeface="Arial"/>
              </a:rPr>
              <a:t>lqfo/kk</a:t>
            </a:r>
            <a:r>
              <a:rPr b="1" i="0" lang="en-US" sz="2400" u="none">
                <a:solidFill>
                  <a:srgbClr val="FFFFFF"/>
                </a:solidFill>
                <a:latin typeface="Calibri"/>
                <a:ea typeface="Calibri"/>
                <a:cs typeface="Calibri"/>
                <a:sym typeface="Calibri"/>
              </a:rPr>
              <a:t>)</a:t>
            </a:r>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with rest of nature</a:t>
            </a:r>
            <a:endParaRPr/>
          </a:p>
        </p:txBody>
      </p:sp>
      <p:sp>
        <p:nvSpPr>
          <p:cNvPr id="385" name="Google Shape;385;p31"/>
          <p:cNvSpPr txBox="1"/>
          <p:nvPr/>
        </p:nvSpPr>
        <p:spPr>
          <a:xfrm>
            <a:off x="1905000" y="1143000"/>
            <a:ext cx="3810000" cy="1371600"/>
          </a:xfrm>
          <a:prstGeom prst="rect">
            <a:avLst/>
          </a:prstGeom>
          <a:solidFill>
            <a:srgbClr val="D9D9D9"/>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62626"/>
              </a:buClr>
              <a:buSzPts val="2400"/>
              <a:buFont typeface="Calibri"/>
              <a:buNone/>
            </a:pPr>
            <a:r>
              <a:rPr b="1" i="0" lang="en-US" sz="2400" u="none">
                <a:solidFill>
                  <a:srgbClr val="262626"/>
                </a:solidFill>
                <a:latin typeface="Calibri"/>
                <a:ea typeface="Calibri"/>
                <a:cs typeface="Calibri"/>
                <a:sym typeface="Calibri"/>
              </a:rPr>
              <a:t>RIGHT UNDERSTANDING</a:t>
            </a:r>
            <a:endParaRPr/>
          </a:p>
          <a:p>
            <a:pPr indent="0" lvl="0" marL="0" marR="0" rtl="0" algn="ctr">
              <a:lnSpc>
                <a:spcPct val="90000"/>
              </a:lnSpc>
              <a:spcBef>
                <a:spcPts val="600"/>
              </a:spcBef>
              <a:spcAft>
                <a:spcPts val="0"/>
              </a:spcAft>
              <a:buClr>
                <a:srgbClr val="262626"/>
              </a:buClr>
              <a:buSzPts val="2400"/>
              <a:buFont typeface="Calibri"/>
              <a:buNone/>
            </a:pPr>
            <a:r>
              <a:rPr b="1" i="1" lang="en-US" sz="2400" u="none">
                <a:solidFill>
                  <a:srgbClr val="262626"/>
                </a:solidFill>
                <a:latin typeface="Calibri"/>
                <a:ea typeface="Calibri"/>
                <a:cs typeface="Calibri"/>
                <a:sym typeface="Calibri"/>
              </a:rPr>
              <a:t>(</a:t>
            </a:r>
            <a:r>
              <a:rPr b="1" i="0" lang="en-US" sz="3000" u="none">
                <a:solidFill>
                  <a:srgbClr val="262626"/>
                </a:solidFill>
                <a:latin typeface="Arial"/>
                <a:ea typeface="Arial"/>
                <a:cs typeface="Arial"/>
                <a:sym typeface="Arial"/>
              </a:rPr>
              <a:t>le&gt;</a:t>
            </a:r>
            <a:r>
              <a:rPr b="1" i="1" lang="en-US" sz="2400" u="none">
                <a:solidFill>
                  <a:srgbClr val="262626"/>
                </a:solidFill>
                <a:latin typeface="Calibri"/>
                <a:ea typeface="Calibri"/>
                <a:cs typeface="Calibri"/>
                <a:sym typeface="Calibri"/>
              </a:rPr>
              <a:t>)</a:t>
            </a:r>
            <a:endParaRPr/>
          </a:p>
          <a:p>
            <a:pPr indent="0" lvl="0" marL="0" marR="0" rtl="0" algn="ctr">
              <a:lnSpc>
                <a:spcPct val="90000"/>
              </a:lnSpc>
              <a:spcBef>
                <a:spcPts val="480"/>
              </a:spcBef>
              <a:spcAft>
                <a:spcPts val="0"/>
              </a:spcAft>
              <a:buClr>
                <a:srgbClr val="262626"/>
              </a:buClr>
              <a:buSzPts val="2400"/>
              <a:buFont typeface="Calibri"/>
              <a:buNone/>
            </a:pPr>
            <a:r>
              <a:rPr b="1" i="0" lang="en-US" sz="2400" u="none">
                <a:solidFill>
                  <a:srgbClr val="262626"/>
                </a:solidFill>
                <a:latin typeface="Calibri"/>
                <a:ea typeface="Calibri"/>
                <a:cs typeface="Calibri"/>
                <a:sym typeface="Calibri"/>
              </a:rPr>
              <a:t>in the self</a:t>
            </a:r>
            <a:endParaRPr/>
          </a:p>
        </p:txBody>
      </p:sp>
      <p:cxnSp>
        <p:nvCxnSpPr>
          <p:cNvPr id="386" name="Google Shape;386;p31"/>
          <p:cNvCxnSpPr/>
          <p:nvPr/>
        </p:nvCxnSpPr>
        <p:spPr>
          <a:xfrm rot="5400000">
            <a:off x="2638425" y="2047875"/>
            <a:ext cx="704850" cy="1638300"/>
          </a:xfrm>
          <a:prstGeom prst="straightConnector1">
            <a:avLst/>
          </a:prstGeom>
          <a:noFill/>
          <a:ln cap="flat" cmpd="sng" w="38100">
            <a:solidFill>
              <a:srgbClr val="595959"/>
            </a:solidFill>
            <a:prstDash val="solid"/>
            <a:miter lim="800000"/>
            <a:headEnd len="med" w="med" type="none"/>
            <a:tailEnd len="med" w="med" type="stealth"/>
          </a:ln>
        </p:spPr>
      </p:cxnSp>
      <p:cxnSp>
        <p:nvCxnSpPr>
          <p:cNvPr id="387" name="Google Shape;387;p31"/>
          <p:cNvCxnSpPr/>
          <p:nvPr/>
        </p:nvCxnSpPr>
        <p:spPr>
          <a:xfrm flipH="1" rot="-5400000">
            <a:off x="4248150" y="2076450"/>
            <a:ext cx="685800" cy="1562100"/>
          </a:xfrm>
          <a:prstGeom prst="straightConnector1">
            <a:avLst/>
          </a:prstGeom>
          <a:noFill/>
          <a:ln cap="flat" cmpd="sng" w="38100">
            <a:solidFill>
              <a:srgbClr val="595959"/>
            </a:solidFill>
            <a:prstDash val="solid"/>
            <a:miter lim="800000"/>
            <a:headEnd len="med" w="med" type="none"/>
            <a:tailEnd len="med" w="med" type="stealth"/>
          </a:ln>
        </p:spPr>
      </p:cxnSp>
      <p:sp>
        <p:nvSpPr>
          <p:cNvPr id="388" name="Google Shape;388;p31"/>
          <p:cNvSpPr/>
          <p:nvPr/>
        </p:nvSpPr>
        <p:spPr>
          <a:xfrm>
            <a:off x="3886200" y="32004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1</a:t>
            </a:r>
            <a:endParaRPr/>
          </a:p>
        </p:txBody>
      </p:sp>
      <p:sp>
        <p:nvSpPr>
          <p:cNvPr id="389" name="Google Shape;389;p31"/>
          <p:cNvSpPr/>
          <p:nvPr/>
        </p:nvSpPr>
        <p:spPr>
          <a:xfrm>
            <a:off x="762000" y="3179762"/>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2800"/>
              <a:buFont typeface="Calibri"/>
              <a:buNone/>
            </a:pPr>
            <a:r>
              <a:rPr b="0" i="0" lang="en-US" sz="2800" u="none">
                <a:solidFill>
                  <a:srgbClr val="800080"/>
                </a:solidFill>
                <a:latin typeface="Calibri"/>
                <a:ea typeface="Calibri"/>
                <a:cs typeface="Calibri"/>
                <a:sym typeface="Calibri"/>
              </a:rPr>
              <a:t>?</a:t>
            </a:r>
            <a:endParaRPr/>
          </a:p>
        </p:txBody>
      </p:sp>
      <p:sp>
        <p:nvSpPr>
          <p:cNvPr id="390" name="Google Shape;390;p31"/>
          <p:cNvSpPr/>
          <p:nvPr/>
        </p:nvSpPr>
        <p:spPr>
          <a:xfrm>
            <a:off x="1733550" y="1143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2800"/>
              <a:buFont typeface="Calibri"/>
              <a:buNone/>
            </a:pPr>
            <a:r>
              <a:rPr b="0" i="0" lang="en-US" sz="2800" u="none">
                <a:solidFill>
                  <a:srgbClr val="800080"/>
                </a:solidFill>
                <a:latin typeface="Calibri"/>
                <a:ea typeface="Calibri"/>
                <a:cs typeface="Calibri"/>
                <a:sym typeface="Calibri"/>
              </a:rPr>
              <a:t>?</a:t>
            </a:r>
            <a:endParaRPr/>
          </a:p>
        </p:txBody>
      </p:sp>
      <p:cxnSp>
        <p:nvCxnSpPr>
          <p:cNvPr id="391" name="Google Shape;391;p31"/>
          <p:cNvCxnSpPr/>
          <p:nvPr/>
        </p:nvCxnSpPr>
        <p:spPr>
          <a:xfrm rot="5400000">
            <a:off x="1291431" y="5253831"/>
            <a:ext cx="609600" cy="7937"/>
          </a:xfrm>
          <a:prstGeom prst="straightConnector1">
            <a:avLst/>
          </a:prstGeom>
          <a:noFill/>
          <a:ln cap="flat" cmpd="sng" w="38100">
            <a:solidFill>
              <a:srgbClr val="595959"/>
            </a:solidFill>
            <a:prstDash val="solid"/>
            <a:miter lim="800000"/>
            <a:headEnd len="med" w="med" type="none"/>
            <a:tailEnd len="med" w="med" type="stealth"/>
          </a:ln>
        </p:spPr>
      </p:cxnSp>
      <p:sp>
        <p:nvSpPr>
          <p:cNvPr id="392" name="Google Shape;392;p31"/>
          <p:cNvSpPr txBox="1"/>
          <p:nvPr/>
        </p:nvSpPr>
        <p:spPr>
          <a:xfrm>
            <a:off x="46037" y="5562600"/>
            <a:ext cx="3092450" cy="7080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UNHAPPINESS</a:t>
            </a:r>
            <a:endParaRPr/>
          </a:p>
          <a:p>
            <a:pPr indent="0" lvl="0" marL="0" marR="0" rtl="0" algn="ctr">
              <a:lnSpc>
                <a:spcPct val="9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Making others Unhappy</a:t>
            </a:r>
            <a:endParaRPr/>
          </a:p>
        </p:txBody>
      </p:sp>
      <p:cxnSp>
        <p:nvCxnSpPr>
          <p:cNvPr id="393" name="Google Shape;393;p31"/>
          <p:cNvCxnSpPr/>
          <p:nvPr/>
        </p:nvCxnSpPr>
        <p:spPr>
          <a:xfrm flipH="1" rot="-5400000">
            <a:off x="5040312" y="5208587"/>
            <a:ext cx="685800" cy="22225"/>
          </a:xfrm>
          <a:prstGeom prst="straightConnector1">
            <a:avLst/>
          </a:prstGeom>
          <a:noFill/>
          <a:ln cap="flat" cmpd="sng" w="38100">
            <a:solidFill>
              <a:srgbClr val="595959"/>
            </a:solidFill>
            <a:prstDash val="solid"/>
            <a:miter lim="800000"/>
            <a:headEnd len="med" w="med" type="none"/>
            <a:tailEnd len="med" w="med" type="stealth"/>
          </a:ln>
        </p:spPr>
      </p:cxnSp>
      <p:sp>
        <p:nvSpPr>
          <p:cNvPr id="394" name="Google Shape;394;p31"/>
          <p:cNvSpPr txBox="1"/>
          <p:nvPr/>
        </p:nvSpPr>
        <p:spPr>
          <a:xfrm>
            <a:off x="4283075" y="5562600"/>
            <a:ext cx="2222500" cy="104616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DEPRIVATION</a:t>
            </a:r>
            <a:endParaRPr/>
          </a:p>
          <a:p>
            <a:pPr indent="0" lvl="0" marL="0" marR="0" rtl="0" algn="ctr">
              <a:lnSpc>
                <a:spcPct val="9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Exploiting and </a:t>
            </a:r>
            <a:endParaRPr/>
          </a:p>
          <a:p>
            <a:pPr indent="0" lvl="0" marL="0" marR="0" rtl="0" algn="ctr">
              <a:lnSpc>
                <a:spcPct val="9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Depriving others</a:t>
            </a:r>
            <a:endParaRPr/>
          </a:p>
        </p:txBody>
      </p:sp>
      <p:sp>
        <p:nvSpPr>
          <p:cNvPr id="395" name="Google Shape;395;p31"/>
          <p:cNvSpPr txBox="1"/>
          <p:nvPr/>
        </p:nvSpPr>
        <p:spPr>
          <a:xfrm>
            <a:off x="6781800" y="4514850"/>
            <a:ext cx="2362200" cy="1138237"/>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Animal Consciousness</a:t>
            </a:r>
            <a:endParaRPr/>
          </a:p>
          <a:p>
            <a:pPr indent="0" lvl="0" marL="0" marR="0" rtl="0" algn="l">
              <a:lnSpc>
                <a:spcPct val="100000"/>
              </a:lnSpc>
              <a:spcBef>
                <a:spcPts val="0"/>
              </a:spcBef>
              <a:spcAft>
                <a:spcPts val="0"/>
              </a:spcAft>
              <a:buClr>
                <a:schemeClr val="lt2"/>
              </a:buClr>
              <a:buSzPts val="2800"/>
              <a:buFont typeface="Arial"/>
              <a:buNone/>
            </a:pPr>
            <a:r>
              <a:rPr b="1" i="0" lang="en-US" sz="2800" u="none">
                <a:solidFill>
                  <a:schemeClr val="lt2"/>
                </a:solidFill>
                <a:latin typeface="Arial"/>
                <a:ea typeface="Arial"/>
                <a:cs typeface="Arial"/>
                <a:sym typeface="Arial"/>
              </a:rPr>
              <a:t>tho psruk</a:t>
            </a:r>
            <a:endParaRPr/>
          </a:p>
        </p:txBody>
      </p:sp>
      <p:sp>
        <p:nvSpPr>
          <p:cNvPr id="396" name="Google Shape;396;p31"/>
          <p:cNvSpPr txBox="1"/>
          <p:nvPr/>
        </p:nvSpPr>
        <p:spPr>
          <a:xfrm>
            <a:off x="0" y="542925"/>
            <a:ext cx="9144000" cy="1819275"/>
          </a:xfrm>
          <a:prstGeom prst="rect">
            <a:avLst/>
          </a:prstGeom>
          <a:solidFill>
            <a:srgbClr val="D9D9D9"/>
          </a:solid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200"/>
              <a:buFont typeface="Arial"/>
              <a:buNone/>
            </a:pPr>
            <a:r>
              <a:rPr b="0" i="0" lang="en-US" sz="2200" u="sng">
                <a:solidFill>
                  <a:schemeClr val="dk1"/>
                </a:solidFill>
                <a:latin typeface="Arial"/>
                <a:ea typeface="Arial"/>
                <a:cs typeface="Arial"/>
                <a:sym typeface="Arial"/>
              </a:rPr>
              <a:t>Reflect</a:t>
            </a:r>
            <a:endParaRPr/>
          </a:p>
          <a:p>
            <a:pPr indent="0" lvl="0" marL="0" marR="0" rtl="0" algn="l">
              <a:lnSpc>
                <a:spcPct val="90000"/>
              </a:lnSpc>
              <a:spcBef>
                <a:spcPts val="440"/>
              </a:spcBef>
              <a:spcAft>
                <a:spcPts val="0"/>
              </a:spcAft>
              <a:buClr>
                <a:srgbClr val="FF0000"/>
              </a:buClr>
              <a:buSzPts val="2200"/>
              <a:buFont typeface="Arial"/>
              <a:buNone/>
            </a:pPr>
            <a:r>
              <a:rPr b="1" i="0" lang="en-US" sz="2200" u="none">
                <a:solidFill>
                  <a:srgbClr val="FF0000"/>
                </a:solidFill>
                <a:latin typeface="Arial"/>
                <a:ea typeface="Arial"/>
                <a:cs typeface="Arial"/>
                <a:sym typeface="Arial"/>
              </a:rPr>
              <a:t>Is the unhappiness in our family more due to lack of fulfillment of relationship</a:t>
            </a:r>
            <a:endParaRPr/>
          </a:p>
          <a:p>
            <a:pPr indent="0" lvl="0" marL="0" marR="0" rtl="0" algn="l">
              <a:lnSpc>
                <a:spcPct val="90000"/>
              </a:lnSpc>
              <a:spcBef>
                <a:spcPts val="440"/>
              </a:spcBef>
              <a:spcAft>
                <a:spcPts val="0"/>
              </a:spcAft>
              <a:buClr>
                <a:srgbClr val="FF0000"/>
              </a:buClr>
              <a:buSzPts val="2200"/>
              <a:buFont typeface="Arial"/>
              <a:buNone/>
            </a:pPr>
            <a:r>
              <a:rPr b="1" i="0" lang="en-US" sz="2200" u="none">
                <a:solidFill>
                  <a:srgbClr val="FF0000"/>
                </a:solidFill>
                <a:latin typeface="Arial"/>
                <a:ea typeface="Arial"/>
                <a:cs typeface="Arial"/>
                <a:sym typeface="Arial"/>
              </a:rPr>
              <a:t>or</a:t>
            </a:r>
            <a:endParaRPr/>
          </a:p>
          <a:p>
            <a:pPr indent="0" lvl="0" marL="0" marR="0" rtl="0" algn="l">
              <a:lnSpc>
                <a:spcPct val="90000"/>
              </a:lnSpc>
              <a:spcBef>
                <a:spcPts val="440"/>
              </a:spcBef>
              <a:spcAft>
                <a:spcPts val="0"/>
              </a:spcAft>
              <a:buClr>
                <a:srgbClr val="FF0000"/>
              </a:buClr>
              <a:buSzPts val="2200"/>
              <a:buFont typeface="Arial"/>
              <a:buNone/>
            </a:pPr>
            <a:r>
              <a:rPr b="1" i="0" lang="en-US" sz="2200" u="none">
                <a:solidFill>
                  <a:srgbClr val="FF0000"/>
                </a:solidFill>
                <a:latin typeface="Arial"/>
                <a:ea typeface="Arial"/>
                <a:cs typeface="Arial"/>
                <a:sym typeface="Arial"/>
              </a:rPr>
              <a:t>more due to lack of physical facility</a:t>
            </a:r>
            <a:endParaRPr/>
          </a:p>
        </p:txBody>
      </p:sp>
      <p:sp>
        <p:nvSpPr>
          <p:cNvPr id="397" name="Google Shape;397;p31"/>
          <p:cNvSpPr/>
          <p:nvPr/>
        </p:nvSpPr>
        <p:spPr>
          <a:xfrm>
            <a:off x="5853578" y="1322725"/>
            <a:ext cx="3276600" cy="3477875"/>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If our living is only for physical facility, then we are living with animal consciousness; because animals live only for physical facility and are fulfilled by that</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Human being can not be fulfilled on the basis of physical facility alone</a:t>
            </a:r>
            <a:endParaRPr b="0" i="0" sz="2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par>
                                <p:cTn fill="hold" nodeType="withEffect" presetClass="exit" presetID="10" presetSubtype="0">
                                  <p:stCondLst>
                                    <p:cond delay="0"/>
                                  </p:stCondLst>
                                  <p:childTnLst>
                                    <p:animEffect filter="fade" transition="out">
                                      <p:cBhvr>
                                        <p:cTn dur="2000"/>
                                        <p:tgtEl>
                                          <p:spTgt spid="383"/>
                                        </p:tgtEl>
                                      </p:cBhvr>
                                    </p:animEffect>
                                    <p:set>
                                      <p:cBhvr>
                                        <p:cTn dur="1" fill="hold">
                                          <p:stCondLst>
                                            <p:cond delay="2000"/>
                                          </p:stCondLst>
                                        </p:cTn>
                                        <p:tgtEl>
                                          <p:spTgt spid="3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385"/>
                                        </p:tgtEl>
                                      </p:cBhvr>
                                    </p:animEffect>
                                    <p:set>
                                      <p:cBhvr>
                                        <p:cTn dur="1" fill="hold">
                                          <p:stCondLst>
                                            <p:cond delay="2000"/>
                                          </p:stCondLst>
                                        </p:cTn>
                                        <p:tgtEl>
                                          <p:spTgt spid="38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386"/>
                                        </p:tgtEl>
                                      </p:cBhvr>
                                    </p:animEffect>
                                    <p:set>
                                      <p:cBhvr>
                                        <p:cTn dur="1" fill="hold">
                                          <p:stCondLst>
                                            <p:cond delay="2000"/>
                                          </p:stCondLst>
                                        </p:cTn>
                                        <p:tgtEl>
                                          <p:spTgt spid="38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387"/>
                                        </p:tgtEl>
                                      </p:cBhvr>
                                    </p:animEffect>
                                    <p:set>
                                      <p:cBhvr>
                                        <p:cTn dur="1" fill="hold">
                                          <p:stCondLst>
                                            <p:cond delay="2000"/>
                                          </p:stCondLst>
                                        </p:cTn>
                                        <p:tgtEl>
                                          <p:spTgt spid="38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388"/>
                                        </p:tgtEl>
                                      </p:cBhvr>
                                    </p:animEffect>
                                    <p:set>
                                      <p:cBhvr>
                                        <p:cTn dur="1" fill="hold">
                                          <p:stCondLst>
                                            <p:cond delay="2000"/>
                                          </p:stCondLst>
                                        </p:cTn>
                                        <p:tgtEl>
                                          <p:spTgt spid="3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389"/>
                                        </p:tgtEl>
                                      </p:cBhvr>
                                    </p:animEffect>
                                    <p:set>
                                      <p:cBhvr>
                                        <p:cTn dur="1" fill="hold">
                                          <p:stCondLst>
                                            <p:cond delay="2000"/>
                                          </p:stCondLst>
                                        </p:cTn>
                                        <p:tgtEl>
                                          <p:spTgt spid="38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390"/>
                                        </p:tgtEl>
                                      </p:cBhvr>
                                    </p:animEffect>
                                    <p:set>
                                      <p:cBhvr>
                                        <p:cTn dur="1" fill="hold">
                                          <p:stCondLst>
                                            <p:cond delay="2000"/>
                                          </p:stCondLst>
                                        </p:cTn>
                                        <p:tgtEl>
                                          <p:spTgt spid="39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391"/>
                                        </p:tgtEl>
                                      </p:cBhvr>
                                    </p:animEffect>
                                    <p:set>
                                      <p:cBhvr>
                                        <p:cTn dur="1" fill="hold">
                                          <p:stCondLst>
                                            <p:cond delay="2000"/>
                                          </p:stCondLst>
                                        </p:cTn>
                                        <p:tgtEl>
                                          <p:spTgt spid="39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395"/>
                                        </p:tgtEl>
                                      </p:cBhvr>
                                    </p:animEffect>
                                    <p:set>
                                      <p:cBhvr>
                                        <p:cTn dur="1" fill="hold">
                                          <p:stCondLst>
                                            <p:cond delay="2000"/>
                                          </p:stCondLst>
                                        </p:cTn>
                                        <p:tgtEl>
                                          <p:spTgt spid="39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2"/>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Animal Consciousness</a:t>
            </a:r>
            <a:endParaRPr/>
          </a:p>
        </p:txBody>
      </p:sp>
      <p:sp>
        <p:nvSpPr>
          <p:cNvPr id="403" name="Google Shape;403;p32"/>
          <p:cNvSpPr/>
          <p:nvPr/>
        </p:nvSpPr>
        <p:spPr>
          <a:xfrm>
            <a:off x="3524250" y="2819400"/>
            <a:ext cx="3733800" cy="2362200"/>
          </a:xfrm>
          <a:prstGeom prst="ellipse">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4" name="Google Shape;404;p32"/>
          <p:cNvSpPr txBox="1"/>
          <p:nvPr/>
        </p:nvSpPr>
        <p:spPr>
          <a:xfrm>
            <a:off x="1066800" y="3219450"/>
            <a:ext cx="2209800" cy="1676400"/>
          </a:xfrm>
          <a:prstGeom prst="rect">
            <a:avLst/>
          </a:prstGeom>
          <a:solidFill>
            <a:srgbClr val="D9D9D9"/>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62626"/>
              </a:buClr>
              <a:buSzPts val="2400"/>
              <a:buFont typeface="Calibri"/>
              <a:buNone/>
            </a:pPr>
            <a:r>
              <a:rPr b="1" i="0" lang="en-US" sz="2400" u="none">
                <a:solidFill>
                  <a:srgbClr val="262626"/>
                </a:solidFill>
                <a:latin typeface="Calibri"/>
                <a:ea typeface="Calibri"/>
                <a:cs typeface="Calibri"/>
                <a:sym typeface="Calibri"/>
              </a:rPr>
              <a:t>RELATIONSHIP  (</a:t>
            </a:r>
            <a:r>
              <a:rPr b="1" i="0" lang="en-US" sz="3000" u="none">
                <a:solidFill>
                  <a:srgbClr val="262626"/>
                </a:solidFill>
                <a:latin typeface="Arial"/>
                <a:ea typeface="Arial"/>
                <a:cs typeface="Arial"/>
                <a:sym typeface="Arial"/>
              </a:rPr>
              <a:t>laca/k</a:t>
            </a:r>
            <a:r>
              <a:rPr b="1" i="0" lang="en-US" sz="2400" u="none">
                <a:solidFill>
                  <a:srgbClr val="262626"/>
                </a:solidFill>
                <a:latin typeface="Calibri"/>
                <a:ea typeface="Calibri"/>
                <a:cs typeface="Calibri"/>
                <a:sym typeface="Calibri"/>
              </a:rPr>
              <a:t>)</a:t>
            </a:r>
            <a:endParaRPr b="1" i="1" sz="2400" u="none">
              <a:solidFill>
                <a:srgbClr val="262626"/>
              </a:solidFill>
              <a:latin typeface="Calibri"/>
              <a:ea typeface="Calibri"/>
              <a:cs typeface="Calibri"/>
              <a:sym typeface="Calibri"/>
            </a:endParaRPr>
          </a:p>
          <a:p>
            <a:pPr indent="0" lvl="0" marL="0" marR="0" rtl="0" algn="ctr">
              <a:lnSpc>
                <a:spcPct val="90000"/>
              </a:lnSpc>
              <a:spcBef>
                <a:spcPts val="480"/>
              </a:spcBef>
              <a:spcAft>
                <a:spcPts val="0"/>
              </a:spcAft>
              <a:buClr>
                <a:srgbClr val="262626"/>
              </a:buClr>
              <a:buSzPts val="2400"/>
              <a:buFont typeface="Calibri"/>
              <a:buNone/>
            </a:pPr>
            <a:r>
              <a:rPr b="1" i="0" lang="en-US" sz="2400" u="none">
                <a:solidFill>
                  <a:srgbClr val="262626"/>
                </a:solidFill>
                <a:latin typeface="Calibri"/>
                <a:ea typeface="Calibri"/>
                <a:cs typeface="Calibri"/>
                <a:sym typeface="Calibri"/>
              </a:rPr>
              <a:t>with human being</a:t>
            </a:r>
            <a:endParaRPr/>
          </a:p>
        </p:txBody>
      </p:sp>
      <p:sp>
        <p:nvSpPr>
          <p:cNvPr id="405" name="Google Shape;405;p32"/>
          <p:cNvSpPr txBox="1"/>
          <p:nvPr/>
        </p:nvSpPr>
        <p:spPr>
          <a:xfrm>
            <a:off x="4038600" y="3200400"/>
            <a:ext cx="2667000" cy="167640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PHYSICAL FACILITY</a:t>
            </a:r>
            <a:endParaRPr/>
          </a:p>
          <a:p>
            <a:pPr indent="0" lvl="0" marL="0" marR="0" rtl="0" algn="ctr">
              <a:lnSpc>
                <a:spcPct val="90000"/>
              </a:lnSpc>
              <a:spcBef>
                <a:spcPts val="60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a:t>
            </a:r>
            <a:r>
              <a:rPr b="1" i="0" lang="en-US" sz="3000" u="none">
                <a:solidFill>
                  <a:schemeClr val="lt2"/>
                </a:solidFill>
                <a:latin typeface="Arial"/>
                <a:ea typeface="Arial"/>
                <a:cs typeface="Arial"/>
                <a:sym typeface="Arial"/>
              </a:rPr>
              <a:t>lqfo/kk</a:t>
            </a:r>
            <a:r>
              <a:rPr b="1" i="0" lang="en-US" sz="2400" u="none">
                <a:solidFill>
                  <a:srgbClr val="FFFFFF"/>
                </a:solidFill>
                <a:latin typeface="Calibri"/>
                <a:ea typeface="Calibri"/>
                <a:cs typeface="Calibri"/>
                <a:sym typeface="Calibri"/>
              </a:rPr>
              <a:t>)</a:t>
            </a:r>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with rest of nature</a:t>
            </a:r>
            <a:endParaRPr/>
          </a:p>
        </p:txBody>
      </p:sp>
      <p:sp>
        <p:nvSpPr>
          <p:cNvPr id="406" name="Google Shape;406;p32"/>
          <p:cNvSpPr txBox="1"/>
          <p:nvPr/>
        </p:nvSpPr>
        <p:spPr>
          <a:xfrm>
            <a:off x="1905000" y="1143000"/>
            <a:ext cx="3810000" cy="1371600"/>
          </a:xfrm>
          <a:prstGeom prst="rect">
            <a:avLst/>
          </a:prstGeom>
          <a:solidFill>
            <a:srgbClr val="D9D9D9"/>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62626"/>
              </a:buClr>
              <a:buSzPts val="2400"/>
              <a:buFont typeface="Calibri"/>
              <a:buNone/>
            </a:pPr>
            <a:r>
              <a:rPr b="1" i="0" lang="en-US" sz="2400" u="none">
                <a:solidFill>
                  <a:srgbClr val="262626"/>
                </a:solidFill>
                <a:latin typeface="Calibri"/>
                <a:ea typeface="Calibri"/>
                <a:cs typeface="Calibri"/>
                <a:sym typeface="Calibri"/>
              </a:rPr>
              <a:t>RIGHT UNDERSTANDING</a:t>
            </a:r>
            <a:endParaRPr/>
          </a:p>
          <a:p>
            <a:pPr indent="0" lvl="0" marL="0" marR="0" rtl="0" algn="ctr">
              <a:lnSpc>
                <a:spcPct val="90000"/>
              </a:lnSpc>
              <a:spcBef>
                <a:spcPts val="600"/>
              </a:spcBef>
              <a:spcAft>
                <a:spcPts val="0"/>
              </a:spcAft>
              <a:buClr>
                <a:srgbClr val="262626"/>
              </a:buClr>
              <a:buSzPts val="2400"/>
              <a:buFont typeface="Calibri"/>
              <a:buNone/>
            </a:pPr>
            <a:r>
              <a:rPr b="1" i="1" lang="en-US" sz="2400" u="none">
                <a:solidFill>
                  <a:srgbClr val="262626"/>
                </a:solidFill>
                <a:latin typeface="Calibri"/>
                <a:ea typeface="Calibri"/>
                <a:cs typeface="Calibri"/>
                <a:sym typeface="Calibri"/>
              </a:rPr>
              <a:t>(</a:t>
            </a:r>
            <a:r>
              <a:rPr b="1" i="0" lang="en-US" sz="3000" u="none">
                <a:solidFill>
                  <a:srgbClr val="262626"/>
                </a:solidFill>
                <a:latin typeface="Arial"/>
                <a:ea typeface="Arial"/>
                <a:cs typeface="Arial"/>
                <a:sym typeface="Arial"/>
              </a:rPr>
              <a:t>le&gt;</a:t>
            </a:r>
            <a:r>
              <a:rPr b="1" i="1" lang="en-US" sz="2400" u="none">
                <a:solidFill>
                  <a:srgbClr val="262626"/>
                </a:solidFill>
                <a:latin typeface="Calibri"/>
                <a:ea typeface="Calibri"/>
                <a:cs typeface="Calibri"/>
                <a:sym typeface="Calibri"/>
              </a:rPr>
              <a:t>)</a:t>
            </a:r>
            <a:endParaRPr/>
          </a:p>
          <a:p>
            <a:pPr indent="0" lvl="0" marL="0" marR="0" rtl="0" algn="ctr">
              <a:lnSpc>
                <a:spcPct val="90000"/>
              </a:lnSpc>
              <a:spcBef>
                <a:spcPts val="480"/>
              </a:spcBef>
              <a:spcAft>
                <a:spcPts val="0"/>
              </a:spcAft>
              <a:buClr>
                <a:srgbClr val="262626"/>
              </a:buClr>
              <a:buSzPts val="2400"/>
              <a:buFont typeface="Calibri"/>
              <a:buNone/>
            </a:pPr>
            <a:r>
              <a:rPr b="1" i="0" lang="en-US" sz="2400" u="none">
                <a:solidFill>
                  <a:srgbClr val="262626"/>
                </a:solidFill>
                <a:latin typeface="Calibri"/>
                <a:ea typeface="Calibri"/>
                <a:cs typeface="Calibri"/>
                <a:sym typeface="Calibri"/>
              </a:rPr>
              <a:t>in the self</a:t>
            </a:r>
            <a:endParaRPr/>
          </a:p>
        </p:txBody>
      </p:sp>
      <p:cxnSp>
        <p:nvCxnSpPr>
          <p:cNvPr id="407" name="Google Shape;407;p32"/>
          <p:cNvCxnSpPr/>
          <p:nvPr/>
        </p:nvCxnSpPr>
        <p:spPr>
          <a:xfrm rot="5400000">
            <a:off x="2638425" y="2047875"/>
            <a:ext cx="704850" cy="1638300"/>
          </a:xfrm>
          <a:prstGeom prst="straightConnector1">
            <a:avLst/>
          </a:prstGeom>
          <a:noFill/>
          <a:ln cap="flat" cmpd="sng" w="38100">
            <a:solidFill>
              <a:srgbClr val="595959"/>
            </a:solidFill>
            <a:prstDash val="solid"/>
            <a:miter lim="800000"/>
            <a:headEnd len="med" w="med" type="none"/>
            <a:tailEnd len="med" w="med" type="stealth"/>
          </a:ln>
        </p:spPr>
      </p:cxnSp>
      <p:cxnSp>
        <p:nvCxnSpPr>
          <p:cNvPr id="408" name="Google Shape;408;p32"/>
          <p:cNvCxnSpPr/>
          <p:nvPr/>
        </p:nvCxnSpPr>
        <p:spPr>
          <a:xfrm flipH="1" rot="-5400000">
            <a:off x="4248150" y="2076450"/>
            <a:ext cx="685800" cy="1562100"/>
          </a:xfrm>
          <a:prstGeom prst="straightConnector1">
            <a:avLst/>
          </a:prstGeom>
          <a:noFill/>
          <a:ln cap="flat" cmpd="sng" w="38100">
            <a:solidFill>
              <a:srgbClr val="595959"/>
            </a:solidFill>
            <a:prstDash val="solid"/>
            <a:miter lim="800000"/>
            <a:headEnd len="med" w="med" type="none"/>
            <a:tailEnd len="med" w="med" type="stealth"/>
          </a:ln>
        </p:spPr>
      </p:cxnSp>
      <p:sp>
        <p:nvSpPr>
          <p:cNvPr id="409" name="Google Shape;409;p32"/>
          <p:cNvSpPr/>
          <p:nvPr/>
        </p:nvSpPr>
        <p:spPr>
          <a:xfrm>
            <a:off x="3886200" y="32004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1</a:t>
            </a:r>
            <a:endParaRPr/>
          </a:p>
        </p:txBody>
      </p:sp>
      <p:sp>
        <p:nvSpPr>
          <p:cNvPr id="410" name="Google Shape;410;p32"/>
          <p:cNvSpPr/>
          <p:nvPr/>
        </p:nvSpPr>
        <p:spPr>
          <a:xfrm>
            <a:off x="762000" y="3179762"/>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2800"/>
              <a:buFont typeface="Calibri"/>
              <a:buNone/>
            </a:pPr>
            <a:r>
              <a:rPr b="0" i="0" lang="en-US" sz="2800" u="none">
                <a:solidFill>
                  <a:srgbClr val="800080"/>
                </a:solidFill>
                <a:latin typeface="Calibri"/>
                <a:ea typeface="Calibri"/>
                <a:cs typeface="Calibri"/>
                <a:sym typeface="Calibri"/>
              </a:rPr>
              <a:t>?</a:t>
            </a:r>
            <a:endParaRPr/>
          </a:p>
        </p:txBody>
      </p:sp>
      <p:sp>
        <p:nvSpPr>
          <p:cNvPr id="411" name="Google Shape;411;p32"/>
          <p:cNvSpPr/>
          <p:nvPr/>
        </p:nvSpPr>
        <p:spPr>
          <a:xfrm>
            <a:off x="1733550" y="1143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2800"/>
              <a:buFont typeface="Calibri"/>
              <a:buNone/>
            </a:pPr>
            <a:r>
              <a:rPr b="0" i="0" lang="en-US" sz="2800" u="none">
                <a:solidFill>
                  <a:srgbClr val="800080"/>
                </a:solidFill>
                <a:latin typeface="Calibri"/>
                <a:ea typeface="Calibri"/>
                <a:cs typeface="Calibri"/>
                <a:sym typeface="Calibri"/>
              </a:rPr>
              <a:t>?</a:t>
            </a:r>
            <a:endParaRPr/>
          </a:p>
        </p:txBody>
      </p:sp>
      <p:cxnSp>
        <p:nvCxnSpPr>
          <p:cNvPr id="412" name="Google Shape;412;p32"/>
          <p:cNvCxnSpPr/>
          <p:nvPr/>
        </p:nvCxnSpPr>
        <p:spPr>
          <a:xfrm rot="5400000">
            <a:off x="1291431" y="5253831"/>
            <a:ext cx="609600" cy="7937"/>
          </a:xfrm>
          <a:prstGeom prst="straightConnector1">
            <a:avLst/>
          </a:prstGeom>
          <a:noFill/>
          <a:ln cap="flat" cmpd="sng" w="38100">
            <a:solidFill>
              <a:srgbClr val="595959"/>
            </a:solidFill>
            <a:prstDash val="solid"/>
            <a:miter lim="800000"/>
            <a:headEnd len="med" w="med" type="none"/>
            <a:tailEnd len="med" w="med" type="stealth"/>
          </a:ln>
        </p:spPr>
      </p:cxnSp>
      <p:sp>
        <p:nvSpPr>
          <p:cNvPr id="413" name="Google Shape;413;p32"/>
          <p:cNvSpPr txBox="1"/>
          <p:nvPr/>
        </p:nvSpPr>
        <p:spPr>
          <a:xfrm>
            <a:off x="46037" y="5562600"/>
            <a:ext cx="3092450" cy="7080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UNHAPPINESS</a:t>
            </a:r>
            <a:endParaRPr/>
          </a:p>
          <a:p>
            <a:pPr indent="0" lvl="0" marL="0" marR="0" rtl="0" algn="ctr">
              <a:lnSpc>
                <a:spcPct val="9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Making others Unhappy</a:t>
            </a:r>
            <a:endParaRPr/>
          </a:p>
        </p:txBody>
      </p:sp>
      <p:cxnSp>
        <p:nvCxnSpPr>
          <p:cNvPr id="414" name="Google Shape;414;p32"/>
          <p:cNvCxnSpPr/>
          <p:nvPr/>
        </p:nvCxnSpPr>
        <p:spPr>
          <a:xfrm flipH="1" rot="-5400000">
            <a:off x="5040312" y="5208587"/>
            <a:ext cx="685800" cy="22225"/>
          </a:xfrm>
          <a:prstGeom prst="straightConnector1">
            <a:avLst/>
          </a:prstGeom>
          <a:noFill/>
          <a:ln cap="flat" cmpd="sng" w="38100">
            <a:solidFill>
              <a:srgbClr val="595959"/>
            </a:solidFill>
            <a:prstDash val="solid"/>
            <a:miter lim="800000"/>
            <a:headEnd len="med" w="med" type="none"/>
            <a:tailEnd len="med" w="med" type="stealth"/>
          </a:ln>
        </p:spPr>
      </p:cxnSp>
      <p:sp>
        <p:nvSpPr>
          <p:cNvPr id="415" name="Google Shape;415;p32"/>
          <p:cNvSpPr txBox="1"/>
          <p:nvPr/>
        </p:nvSpPr>
        <p:spPr>
          <a:xfrm>
            <a:off x="4283075" y="5562600"/>
            <a:ext cx="2222500" cy="104616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DEPRIVATION</a:t>
            </a:r>
            <a:endParaRPr/>
          </a:p>
          <a:p>
            <a:pPr indent="0" lvl="0" marL="0" marR="0" rtl="0" algn="ctr">
              <a:lnSpc>
                <a:spcPct val="9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Exploiting and </a:t>
            </a:r>
            <a:endParaRPr/>
          </a:p>
          <a:p>
            <a:pPr indent="0" lvl="0" marL="0" marR="0" rtl="0" algn="ctr">
              <a:lnSpc>
                <a:spcPct val="9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Depriving others</a:t>
            </a:r>
            <a:endParaRPr/>
          </a:p>
        </p:txBody>
      </p:sp>
      <p:sp>
        <p:nvSpPr>
          <p:cNvPr id="416" name="Google Shape;416;p32"/>
          <p:cNvSpPr txBox="1"/>
          <p:nvPr/>
        </p:nvSpPr>
        <p:spPr>
          <a:xfrm>
            <a:off x="6781800" y="4514850"/>
            <a:ext cx="2362200" cy="1138237"/>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Animal Consciousness</a:t>
            </a:r>
            <a:endParaRPr/>
          </a:p>
          <a:p>
            <a:pPr indent="0" lvl="0" marL="0" marR="0" rtl="0" algn="l">
              <a:lnSpc>
                <a:spcPct val="100000"/>
              </a:lnSpc>
              <a:spcBef>
                <a:spcPts val="0"/>
              </a:spcBef>
              <a:spcAft>
                <a:spcPts val="0"/>
              </a:spcAft>
              <a:buClr>
                <a:schemeClr val="lt2"/>
              </a:buClr>
              <a:buSzPts val="2800"/>
              <a:buFont typeface="Arial"/>
              <a:buNone/>
            </a:pPr>
            <a:r>
              <a:rPr b="1" i="0" lang="en-US" sz="2800" u="none">
                <a:solidFill>
                  <a:schemeClr val="lt2"/>
                </a:solidFill>
                <a:latin typeface="Arial"/>
                <a:ea typeface="Arial"/>
                <a:cs typeface="Arial"/>
                <a:sym typeface="Arial"/>
              </a:rPr>
              <a:t>tho psruk</a:t>
            </a:r>
            <a:endParaRPr/>
          </a:p>
        </p:txBody>
      </p:sp>
      <p:sp>
        <p:nvSpPr>
          <p:cNvPr id="417" name="Google Shape;417;p32"/>
          <p:cNvSpPr/>
          <p:nvPr/>
        </p:nvSpPr>
        <p:spPr>
          <a:xfrm>
            <a:off x="5867400" y="542615"/>
            <a:ext cx="3276600" cy="3785652"/>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If our living is only for physical facility, then we are living with animal consciousness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Animals live only for physical facility and can be fulfilled by that</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Human being can not be fulfilled on the basis of physical facility alone</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3"/>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But Resources are Not the Problem!</a:t>
            </a:r>
            <a:endParaRPr/>
          </a:p>
        </p:txBody>
      </p:sp>
      <p:sp>
        <p:nvSpPr>
          <p:cNvPr id="423" name="Google Shape;423;p33"/>
          <p:cNvSpPr txBox="1"/>
          <p:nvPr>
            <p:ph idx="1" type="body"/>
          </p:nvPr>
        </p:nvSpPr>
        <p:spPr>
          <a:xfrm>
            <a:off x="0" y="609600"/>
            <a:ext cx="50292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…by the time you finish reading this book (approx. 6 hrs) 400 people would have died of hunger or diseases caused by hunger…</a:t>
            </a:r>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Contrary to popular opinion, malnutrition and starvation are not the result of over-population, of poor climate or lack of cultivatable land… </a:t>
            </a:r>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rPr b="1" i="0" lang="en-US" sz="2200" u="none">
                <a:solidFill>
                  <a:schemeClr val="dk1"/>
                </a:solidFill>
                <a:latin typeface="Arial"/>
                <a:ea typeface="Arial"/>
                <a:cs typeface="Arial"/>
                <a:sym typeface="Arial"/>
              </a:rPr>
              <a:t>The other half is dying because the first half is not rightly utilizing the resources... </a:t>
            </a:r>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Hunger is not a scourge but a scandal</a:t>
            </a:r>
            <a:endParaRPr/>
          </a:p>
        </p:txBody>
      </p:sp>
      <p:sp>
        <p:nvSpPr>
          <p:cNvPr descr="Image result for how the other half dies pdf" id="424" name="Google Shape;424;p33"/>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425" name="Google Shape;425;p33"/>
          <p:cNvPicPr preferRelativeResize="0"/>
          <p:nvPr/>
        </p:nvPicPr>
        <p:blipFill rotWithShape="1">
          <a:blip r:embed="rId3">
            <a:alphaModFix/>
          </a:blip>
          <a:srcRect b="0" l="27498" r="27498" t="0"/>
          <a:stretch/>
        </p:blipFill>
        <p:spPr>
          <a:xfrm>
            <a:off x="5029200" y="549275"/>
            <a:ext cx="4114800" cy="5318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4"/>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Resources are already in Plenty!</a:t>
            </a:r>
            <a:endParaRPr/>
          </a:p>
        </p:txBody>
      </p:sp>
      <p:sp>
        <p:nvSpPr>
          <p:cNvPr id="431" name="Google Shape;431;p34"/>
          <p:cNvSpPr txBox="1"/>
          <p:nvPr>
            <p:ph idx="1" type="body"/>
          </p:nvPr>
        </p:nvSpPr>
        <p:spPr>
          <a:xfrm>
            <a:off x="0" y="609600"/>
            <a:ext cx="9144000" cy="6248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None/>
            </a:pPr>
            <a:r>
              <a:rPr b="1" i="0" lang="en-US" sz="2000" u="none">
                <a:solidFill>
                  <a:schemeClr val="dk1"/>
                </a:solidFill>
                <a:latin typeface="Arial"/>
                <a:ea typeface="Arial"/>
                <a:cs typeface="Arial"/>
                <a:sym typeface="Arial"/>
              </a:rPr>
              <a:t>Of the 4.2 billion tons of food produced, more than 1 billion tons of food is lost or wasted every year, UN-backed report finds (</a:t>
            </a:r>
            <a:r>
              <a:rPr b="0" i="0" lang="en-US" sz="2000" u="none">
                <a:solidFill>
                  <a:schemeClr val="dk1"/>
                </a:solidFill>
                <a:latin typeface="Arial"/>
                <a:ea typeface="Arial"/>
                <a:cs typeface="Arial"/>
                <a:sym typeface="Arial"/>
              </a:rPr>
              <a:t>11 May 2011</a:t>
            </a:r>
            <a:r>
              <a:rPr b="1" i="0" lang="en-US" sz="2000" u="none">
                <a:solidFill>
                  <a:schemeClr val="dk1"/>
                </a:solidFill>
                <a:latin typeface="Arial"/>
                <a:ea typeface="Arial"/>
                <a:cs typeface="Arial"/>
                <a:sym typeface="Arial"/>
              </a:rPr>
              <a:t>)</a:t>
            </a:r>
            <a:endParaRPr/>
          </a:p>
          <a:p>
            <a:pPr indent="-228600" lvl="0" marL="228600" rtl="0" algn="l">
              <a:lnSpc>
                <a:spcPct val="9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90000"/>
              </a:lnSpc>
              <a:spcBef>
                <a:spcPts val="140"/>
              </a:spcBef>
              <a:spcAft>
                <a:spcPts val="0"/>
              </a:spcAft>
              <a:buClr>
                <a:schemeClr val="dk1"/>
              </a:buClr>
              <a:buSzPts val="700"/>
              <a:buNone/>
            </a:pPr>
            <a:r>
              <a:t/>
            </a:r>
            <a:endParaRPr b="0" i="0" sz="700" u="none">
              <a:solidFill>
                <a:schemeClr val="dk1"/>
              </a:solidFill>
              <a:latin typeface="Arial"/>
              <a:ea typeface="Arial"/>
              <a:cs typeface="Arial"/>
              <a:sym typeface="Arial"/>
            </a:endParaRPr>
          </a:p>
          <a:p>
            <a:pPr indent="-228600" lvl="0" marL="2286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About a third of all the food produced for human consumption each year – or roughly 1.3 billion tons – is lost or wasted, according to a new </a:t>
            </a:r>
            <a:r>
              <a:rPr b="1" i="0" lang="en-US" sz="2000" u="sng">
                <a:solidFill>
                  <a:schemeClr val="dk1"/>
                </a:solidFill>
                <a:hlinkClick r:id="rId3">
                  <a:extLst>
                    <a:ext uri="{A12FA001-AC4F-418D-AE19-62706E023703}">
                      <ahyp:hlinkClr val="tx"/>
                    </a:ext>
                  </a:extLst>
                </a:hlinkClick>
              </a:rPr>
              <a:t>study</a:t>
            </a:r>
            <a:r>
              <a:rPr b="0" i="0" lang="en-US" sz="2000" u="none">
                <a:solidFill>
                  <a:schemeClr val="dk1"/>
                </a:solidFill>
                <a:latin typeface="Arial"/>
                <a:ea typeface="Arial"/>
                <a:cs typeface="Arial"/>
                <a:sym typeface="Arial"/>
              </a:rPr>
              <a:t> commissioned by the United Nations Food and Agriculture Organization (</a:t>
            </a:r>
            <a:r>
              <a:rPr b="1" i="0" lang="en-US" sz="2000" u="sng">
                <a:solidFill>
                  <a:schemeClr val="dk1"/>
                </a:solidFill>
                <a:hlinkClick r:id="rId4">
                  <a:extLst>
                    <a:ext uri="{A12FA001-AC4F-418D-AE19-62706E023703}">
                      <ahyp:hlinkClr val="tx"/>
                    </a:ext>
                  </a:extLst>
                </a:hlinkClick>
              </a:rPr>
              <a:t>FAO</a:t>
            </a:r>
            <a:r>
              <a:rPr b="0" i="0" lang="en-US" sz="2000" u="none">
                <a:solidFill>
                  <a:schemeClr val="dk1"/>
                </a:solidFill>
                <a:latin typeface="Arial"/>
                <a:ea typeface="Arial"/>
                <a:cs typeface="Arial"/>
                <a:sym typeface="Arial"/>
              </a:rPr>
              <a:t>)</a:t>
            </a:r>
            <a:endParaRPr/>
          </a:p>
          <a:p>
            <a:pPr indent="-228600" lvl="0" marL="228600" rtl="0" algn="l">
              <a:lnSpc>
                <a:spcPct val="9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90000"/>
              </a:lnSpc>
              <a:spcBef>
                <a:spcPts val="400"/>
              </a:spcBef>
              <a:spcAft>
                <a:spcPts val="0"/>
              </a:spcAft>
              <a:buClr>
                <a:schemeClr val="dk1"/>
              </a:buClr>
              <a:buSzPts val="2000"/>
              <a:buNone/>
            </a:pPr>
            <a:r>
              <a:rPr b="1" i="0" lang="en-US" sz="2000" u="none">
                <a:solidFill>
                  <a:schemeClr val="dk1"/>
                </a:solidFill>
                <a:latin typeface="Arial"/>
                <a:ea typeface="Arial"/>
                <a:cs typeface="Arial"/>
                <a:sym typeface="Arial"/>
              </a:rPr>
              <a:t>Global Food Production is 6 times requirement</a:t>
            </a:r>
            <a:endParaRPr/>
          </a:p>
          <a:p>
            <a:pPr indent="-228600" lvl="0" marL="228600" rtl="0" algn="l">
              <a:lnSpc>
                <a:spcPct val="90000"/>
              </a:lnSpc>
              <a:spcBef>
                <a:spcPts val="400"/>
              </a:spcBef>
              <a:spcAft>
                <a:spcPts val="0"/>
              </a:spcAft>
              <a:buClr>
                <a:schemeClr val="dk1"/>
              </a:buClr>
              <a:buSzPts val="2000"/>
              <a:buNone/>
            </a:pPr>
            <a:r>
              <a:rPr b="1" i="0" lang="en-US" sz="2000" u="none">
                <a:solidFill>
                  <a:schemeClr val="dk1"/>
                </a:solidFill>
                <a:latin typeface="Arial"/>
                <a:ea typeface="Arial"/>
                <a:cs typeface="Arial"/>
                <a:sym typeface="Arial"/>
              </a:rPr>
              <a:t>Global Food Wastage is 1/3</a:t>
            </a:r>
            <a:r>
              <a:rPr b="1" baseline="30000" i="0" lang="en-US" sz="2000" u="none">
                <a:solidFill>
                  <a:schemeClr val="dk1"/>
                </a:solidFill>
                <a:latin typeface="Arial"/>
                <a:ea typeface="Arial"/>
                <a:cs typeface="Arial"/>
                <a:sym typeface="Arial"/>
              </a:rPr>
              <a:t>rd</a:t>
            </a:r>
            <a:r>
              <a:rPr b="1" i="0" lang="en-US" sz="2000" u="none">
                <a:solidFill>
                  <a:schemeClr val="dk1"/>
                </a:solidFill>
                <a:latin typeface="Arial"/>
                <a:ea typeface="Arial"/>
                <a:cs typeface="Arial"/>
                <a:sym typeface="Arial"/>
              </a:rPr>
              <a:t> of production</a:t>
            </a:r>
            <a:endParaRPr/>
          </a:p>
          <a:p>
            <a:pPr indent="-228600" lvl="0" marL="228600" rtl="0" algn="l">
              <a:lnSpc>
                <a:spcPct val="90000"/>
              </a:lnSpc>
              <a:spcBef>
                <a:spcPts val="400"/>
              </a:spcBef>
              <a:spcAft>
                <a:spcPts val="0"/>
              </a:spcAft>
              <a:buClr>
                <a:schemeClr val="dk1"/>
              </a:buClr>
              <a:buSzPts val="2000"/>
              <a:buNone/>
            </a:pPr>
            <a:r>
              <a:rPr b="1" i="0" lang="en-US" sz="2000" u="none">
                <a:solidFill>
                  <a:schemeClr val="dk1"/>
                </a:solidFill>
                <a:latin typeface="Arial"/>
                <a:ea typeface="Arial"/>
                <a:cs typeface="Arial"/>
                <a:sym typeface="Arial"/>
              </a:rPr>
              <a:t>Wastage is enough to feed 1300 crore people/year</a:t>
            </a:r>
            <a:endParaRPr/>
          </a:p>
          <a:p>
            <a:pPr indent="-228600" lvl="0" marL="228600" rtl="0" algn="l">
              <a:lnSpc>
                <a:spcPct val="90000"/>
              </a:lnSpc>
              <a:spcBef>
                <a:spcPts val="140"/>
              </a:spcBef>
              <a:spcAft>
                <a:spcPts val="0"/>
              </a:spcAft>
              <a:buClr>
                <a:schemeClr val="dk1"/>
              </a:buClr>
              <a:buSzPts val="700"/>
              <a:buNone/>
            </a:pPr>
            <a:r>
              <a:t/>
            </a:r>
            <a:endParaRPr b="0" i="0" sz="700" u="none">
              <a:solidFill>
                <a:schemeClr val="dk1"/>
              </a:solidFill>
              <a:latin typeface="Arial"/>
              <a:ea typeface="Arial"/>
              <a:cs typeface="Arial"/>
              <a:sym typeface="Arial"/>
            </a:endParaRPr>
          </a:p>
          <a:p>
            <a:pPr indent="-228600" lvl="0" marL="2286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Have we understood right utilisation?</a:t>
            </a:r>
            <a:endParaRPr/>
          </a:p>
          <a:p>
            <a:pPr indent="-228600" lvl="0" marL="2286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Is it a question of production?</a:t>
            </a:r>
            <a:endParaRPr/>
          </a:p>
          <a:p>
            <a:pPr indent="-228600" lvl="0" marL="2286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Is it a question of distribution?</a:t>
            </a:r>
            <a:endParaRPr/>
          </a:p>
          <a:p>
            <a:pPr indent="-228600" lvl="0" marL="2286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Is it a question of relationship?</a:t>
            </a:r>
            <a:endParaRPr/>
          </a:p>
          <a:p>
            <a:pPr indent="-228600" lvl="0" marL="2286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Is it a question of right understanding?</a:t>
            </a:r>
            <a:endParaRPr/>
          </a:p>
          <a:p>
            <a:pPr indent="-228600" lvl="0" marL="228600" rtl="0" algn="l">
              <a:lnSpc>
                <a:spcPct val="90000"/>
              </a:lnSpc>
              <a:spcBef>
                <a:spcPts val="400"/>
              </a:spcBef>
              <a:spcAft>
                <a:spcPts val="0"/>
              </a:spcAft>
              <a:buClr>
                <a:schemeClr val="dk1"/>
              </a:buClr>
              <a:buSzPts val="2000"/>
              <a:buNone/>
            </a:pPr>
            <a:r>
              <a:rPr b="1" i="0" lang="en-US" sz="2000" u="none">
                <a:solidFill>
                  <a:schemeClr val="dk1"/>
                </a:solidFill>
                <a:latin typeface="Arial"/>
                <a:ea typeface="Arial"/>
                <a:cs typeface="Arial"/>
                <a:sym typeface="Arial"/>
              </a:rPr>
              <a:t>It is a question of education</a:t>
            </a:r>
            <a:endParaRPr/>
          </a:p>
          <a:p>
            <a:pPr indent="-228600" lvl="0" marL="228600" rtl="0" algn="l">
              <a:lnSpc>
                <a:spcPct val="90000"/>
              </a:lnSpc>
              <a:spcBef>
                <a:spcPts val="180"/>
              </a:spcBef>
              <a:spcAft>
                <a:spcPts val="0"/>
              </a:spcAft>
              <a:buClr>
                <a:schemeClr val="dk1"/>
              </a:buClr>
              <a:buSzPts val="900"/>
              <a:buNone/>
            </a:pPr>
            <a:r>
              <a:t/>
            </a:r>
            <a:endParaRPr b="0" i="0" sz="900" u="sng">
              <a:solidFill>
                <a:schemeClr val="dk1"/>
              </a:solidFill>
              <a:latin typeface="Arial"/>
              <a:ea typeface="Arial"/>
              <a:cs typeface="Arial"/>
              <a:sym typeface="Arial"/>
            </a:endParaRPr>
          </a:p>
          <a:p>
            <a:pPr indent="-228600" lvl="0" marL="228600" rtl="0" algn="l">
              <a:lnSpc>
                <a:spcPct val="90000"/>
              </a:lnSpc>
              <a:spcBef>
                <a:spcPts val="260"/>
              </a:spcBef>
              <a:spcAft>
                <a:spcPts val="0"/>
              </a:spcAft>
              <a:buClr>
                <a:schemeClr val="dk1"/>
              </a:buClr>
              <a:buSzPts val="1300"/>
              <a:buNone/>
            </a:pPr>
            <a:r>
              <a:rPr b="0" i="0" lang="en-US" sz="1300" u="sng">
                <a:solidFill>
                  <a:schemeClr val="dk1"/>
                </a:solidFill>
                <a:hlinkClick r:id="rId5">
                  <a:extLst>
                    <a:ext uri="{A12FA001-AC4F-418D-AE19-62706E023703}">
                      <ahyp:hlinkClr val="tx"/>
                    </a:ext>
                  </a:extLst>
                </a:hlinkClick>
              </a:rPr>
              <a:t>http://www.un.org/apps/news/story.asp?NewsID=38344&amp;Cr=fao&amp;Cr1</a:t>
            </a:r>
            <a:endParaRPr b="0" i="0" sz="1300" u="none">
              <a:solidFill>
                <a:schemeClr val="dk1"/>
              </a:solidFill>
              <a:latin typeface="Arial"/>
              <a:ea typeface="Arial"/>
              <a:cs typeface="Arial"/>
              <a:sym typeface="Arial"/>
            </a:endParaRPr>
          </a:p>
          <a:p>
            <a:pPr indent="-228600" lvl="0" marL="228600" rtl="0" algn="l">
              <a:lnSpc>
                <a:spcPct val="9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9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101600" lvl="0" marL="228600" rtl="0" algn="l">
              <a:spcBef>
                <a:spcPts val="400"/>
              </a:spcBef>
              <a:spcAft>
                <a:spcPts val="0"/>
              </a:spcAft>
              <a:buClr>
                <a:schemeClr val="dk1"/>
              </a:buClr>
              <a:buSzPts val="2000"/>
              <a:buFont typeface="Noto Sans Symbols"/>
              <a:buNone/>
            </a:pPr>
            <a:r>
              <a:t/>
            </a:r>
            <a:endParaRPr b="0" i="0" sz="2000" u="none">
              <a:solidFill>
                <a:schemeClr val="dk1"/>
              </a:solidFill>
              <a:latin typeface="Arial"/>
              <a:ea typeface="Arial"/>
              <a:cs typeface="Arial"/>
              <a:sym typeface="Arial"/>
            </a:endParaRPr>
          </a:p>
        </p:txBody>
      </p:sp>
      <p:pic>
        <p:nvPicPr>
          <p:cNvPr id="432" name="Google Shape;432;p34"/>
          <p:cNvPicPr preferRelativeResize="0"/>
          <p:nvPr/>
        </p:nvPicPr>
        <p:blipFill rotWithShape="1">
          <a:blip r:embed="rId6">
            <a:alphaModFix/>
          </a:blip>
          <a:srcRect b="0" l="0" r="0" t="0"/>
          <a:stretch/>
        </p:blipFill>
        <p:spPr>
          <a:xfrm>
            <a:off x="6324600" y="4343400"/>
            <a:ext cx="2819400" cy="2228850"/>
          </a:xfrm>
          <a:prstGeom prst="rect">
            <a:avLst/>
          </a:prstGeom>
          <a:noFill/>
          <a:ln>
            <a:noFill/>
          </a:ln>
        </p:spPr>
      </p:pic>
      <p:sp>
        <p:nvSpPr>
          <p:cNvPr id="433" name="Google Shape;433;p34"/>
          <p:cNvSpPr txBox="1"/>
          <p:nvPr/>
        </p:nvSpPr>
        <p:spPr>
          <a:xfrm>
            <a:off x="20637" y="3078162"/>
            <a:ext cx="6781800" cy="1066800"/>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7" name="Shape 437"/>
        <p:cNvGrpSpPr/>
        <p:nvPr/>
      </p:nvGrpSpPr>
      <p:grpSpPr>
        <a:xfrm>
          <a:off x="0" y="0"/>
          <a:ext cx="0" cy="0"/>
          <a:chOff x="0" y="0"/>
          <a:chExt cx="0" cy="0"/>
        </a:xfrm>
      </p:grpSpPr>
      <p:sp>
        <p:nvSpPr>
          <p:cNvPr id="438" name="Google Shape;438;p35"/>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Even Small Individual Choices Add Up. E.g. Choice of Food</a:t>
            </a:r>
            <a:endParaRPr/>
          </a:p>
        </p:txBody>
      </p:sp>
      <p:sp>
        <p:nvSpPr>
          <p:cNvPr id="439" name="Google Shape;439;p35"/>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None/>
            </a:pPr>
            <a:r>
              <a:rPr b="0" i="1" lang="en-US" sz="2000" u="none">
                <a:solidFill>
                  <a:schemeClr val="dk1"/>
                </a:solidFill>
                <a:latin typeface="Arial"/>
                <a:ea typeface="Arial"/>
                <a:cs typeface="Arial"/>
                <a:sym typeface="Arial"/>
              </a:rPr>
              <a:t>20% of all life produced on land every year is harvested for human purposes</a:t>
            </a:r>
            <a:endParaRPr/>
          </a:p>
          <a:p>
            <a:pPr indent="-228600" lvl="0" marL="228600" rtl="0" algn="l">
              <a:lnSpc>
                <a:spcPct val="10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14-16 kg grain &amp; 21,000 litres of water 🡪 1 kg meat</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The world's cattle alone (not including other livestock) annually consume food  grains enough for 8.7 billion people</a:t>
            </a:r>
            <a:endParaRPr/>
          </a:p>
          <a:p>
            <a:pPr indent="-228600" lvl="0" marL="228600" rtl="0" algn="l">
              <a:lnSpc>
                <a:spcPct val="10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Land use – 3¼ acres/person on meat diet vs 0.2 acres/person on veg diet</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20% Amazon rain forest (the size of California) destroyed since 1970</a:t>
            </a:r>
            <a:endParaRPr/>
          </a:p>
          <a:p>
            <a:pPr indent="-228600" lvl="0" marL="228600" rtl="0" algn="l">
              <a:lnSpc>
                <a:spcPct val="100000"/>
              </a:lnSpc>
              <a:spcBef>
                <a:spcPts val="0"/>
              </a:spcBef>
              <a:spcAft>
                <a:spcPts val="0"/>
              </a:spcAft>
              <a:buClr>
                <a:schemeClr val="dk1"/>
              </a:buClr>
              <a:buSzPts val="2000"/>
              <a:buNone/>
            </a:pPr>
            <a:r>
              <a:rPr b="0" i="0" lang="en-US" sz="2000" u="none">
                <a:solidFill>
                  <a:schemeClr val="dk1"/>
                </a:solidFill>
                <a:latin typeface="Arial"/>
                <a:ea typeface="Arial"/>
                <a:cs typeface="Arial"/>
                <a:sym typeface="Arial"/>
              </a:rPr>
              <a:t>80% of this land is used for cattle raising </a:t>
            </a:r>
            <a:endParaRPr/>
          </a:p>
          <a:p>
            <a:pPr indent="-228600" lvl="0" marL="228600" rtl="0" algn="l">
              <a:lnSpc>
                <a:spcPct val="10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By feeding grain to livestock, we lose 90% of the protein, 96% of the calories, 99% of its carbohydrates, and 100% of the fiber. Animal-based diets are high in saturated fat, excessive protein and cholesterol, leading to heart disease and stroke (nearly 50% of all deaths in the US)</a:t>
            </a:r>
            <a:endParaRPr/>
          </a:p>
          <a:p>
            <a:pPr indent="-228600" lvl="0" marL="228600" rtl="0" algn="l">
              <a:lnSpc>
                <a:spcPct val="10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100000"/>
              </a:lnSpc>
              <a:spcBef>
                <a:spcPts val="400"/>
              </a:spcBef>
              <a:spcAft>
                <a:spcPts val="0"/>
              </a:spcAft>
              <a:buClr>
                <a:schemeClr val="dk1"/>
              </a:buClr>
              <a:buSzPts val="2000"/>
              <a:buNone/>
            </a:pPr>
            <a:r>
              <a:rPr b="0" i="0" lang="en-US" sz="2000" u="sng">
                <a:solidFill>
                  <a:schemeClr val="dk1"/>
                </a:solidFill>
                <a:hlinkClick r:id="rId3">
                  <a:extLst>
                    <a:ext uri="{A12FA001-AC4F-418D-AE19-62706E023703}">
                      <ahyp:hlinkClr val="tx"/>
                    </a:ext>
                  </a:extLst>
                </a:hlinkClick>
              </a:rPr>
              <a:t>Video</a:t>
            </a:r>
            <a:r>
              <a:rPr b="0" i="0" lang="en-US" sz="2000" u="none">
                <a:solidFill>
                  <a:schemeClr val="dk1"/>
                </a:solidFill>
                <a:latin typeface="Arial"/>
                <a:ea typeface="Arial"/>
                <a:cs typeface="Arial"/>
                <a:sym typeface="Arial"/>
              </a:rPr>
              <a:t> (1 min)</a:t>
            </a:r>
            <a:endParaRPr/>
          </a:p>
          <a:p>
            <a:pPr indent="-228600" lvl="0" marL="228600" rtl="0" algn="l">
              <a:lnSpc>
                <a:spcPct val="100000"/>
              </a:lnSpc>
              <a:spcBef>
                <a:spcPts val="400"/>
              </a:spcBef>
              <a:spcAft>
                <a:spcPts val="0"/>
              </a:spcAft>
              <a:buClr>
                <a:schemeClr val="dk1"/>
              </a:buClr>
              <a:buSzPts val="2000"/>
              <a:buNone/>
            </a:pPr>
            <a:r>
              <a:rPr b="0" i="0" lang="en-US" sz="2000" u="sng">
                <a:solidFill>
                  <a:schemeClr val="dk1"/>
                </a:solidFill>
                <a:hlinkClick r:id="rId4">
                  <a:extLst>
                    <a:ext uri="{A12FA001-AC4F-418D-AE19-62706E023703}">
                      <ahyp:hlinkClr val="tx"/>
                    </a:ext>
                  </a:extLst>
                </a:hlinkClick>
              </a:rPr>
              <a:t>http://www.planetaryrenewal.org/ipr/vegetarian.html</a:t>
            </a:r>
            <a:endParaRPr/>
          </a:p>
        </p:txBody>
      </p:sp>
      <p:pic>
        <p:nvPicPr>
          <p:cNvPr descr="Charlton feedlot, Australia" id="440" name="Google Shape;440;p35"/>
          <p:cNvPicPr preferRelativeResize="0"/>
          <p:nvPr/>
        </p:nvPicPr>
        <p:blipFill rotWithShape="1">
          <a:blip r:embed="rId5">
            <a:alphaModFix/>
          </a:blip>
          <a:srcRect b="0" l="0" r="0" t="0"/>
          <a:stretch/>
        </p:blipFill>
        <p:spPr>
          <a:xfrm>
            <a:off x="6794500" y="5105400"/>
            <a:ext cx="2349500" cy="1752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6"/>
          <p:cNvSpPr/>
          <p:nvPr/>
        </p:nvSpPr>
        <p:spPr>
          <a:xfrm>
            <a:off x="1524000" y="4572000"/>
            <a:ext cx="2057400" cy="1447800"/>
          </a:xfrm>
          <a:prstGeom prst="ellipse">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6" name="Google Shape;446;p36"/>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Transformation (</a:t>
            </a:r>
            <a:r>
              <a:rPr b="1" i="0" lang="en-US" sz="2800" u="none">
                <a:solidFill>
                  <a:schemeClr val="lt1"/>
                </a:solidFill>
                <a:latin typeface="Arial"/>
                <a:ea typeface="Arial"/>
                <a:cs typeface="Arial"/>
                <a:sym typeface="Arial"/>
              </a:rPr>
              <a:t>ladze.k</a:t>
            </a:r>
            <a:r>
              <a:rPr b="1" i="0" lang="en-US" sz="2200" u="none">
                <a:solidFill>
                  <a:schemeClr val="lt1"/>
                </a:solidFill>
                <a:latin typeface="Arial"/>
                <a:ea typeface="Arial"/>
                <a:cs typeface="Arial"/>
                <a:sym typeface="Arial"/>
              </a:rPr>
              <a:t>) = Holistic Development (</a:t>
            </a:r>
            <a:r>
              <a:rPr b="1" i="0" lang="en-US" sz="2800" u="none">
                <a:solidFill>
                  <a:schemeClr val="lt1"/>
                </a:solidFill>
                <a:latin typeface="Arial"/>
                <a:ea typeface="Arial"/>
                <a:cs typeface="Arial"/>
                <a:sym typeface="Arial"/>
              </a:rPr>
              <a:t>fodkl</a:t>
            </a:r>
            <a:r>
              <a:rPr b="1" i="0" lang="en-US" sz="2200" u="none">
                <a:solidFill>
                  <a:schemeClr val="lt1"/>
                </a:solidFill>
                <a:latin typeface="Arial"/>
                <a:ea typeface="Arial"/>
                <a:cs typeface="Arial"/>
                <a:sym typeface="Arial"/>
              </a:rPr>
              <a:t>)</a:t>
            </a:r>
            <a:endParaRPr/>
          </a:p>
        </p:txBody>
      </p:sp>
      <p:sp>
        <p:nvSpPr>
          <p:cNvPr id="447" name="Google Shape;447;p36"/>
          <p:cNvSpPr/>
          <p:nvPr/>
        </p:nvSpPr>
        <p:spPr>
          <a:xfrm rot="2100000">
            <a:off x="4730750" y="3522662"/>
            <a:ext cx="838200" cy="2073275"/>
          </a:xfrm>
          <a:prstGeom prst="upArrow">
            <a:avLst>
              <a:gd fmla="val 4366" name="adj1"/>
              <a:gd fmla="val 50000" name="adj2"/>
            </a:avLst>
          </a:prstGeom>
          <a:gradFill>
            <a:gsLst>
              <a:gs pos="0">
                <a:srgbClr val="000082"/>
              </a:gs>
              <a:gs pos="30000">
                <a:srgbClr val="66008F"/>
              </a:gs>
              <a:gs pos="64999">
                <a:srgbClr val="BA0066"/>
              </a:gs>
              <a:gs pos="89999">
                <a:srgbClr val="FF0000"/>
              </a:gs>
              <a:gs pos="100000">
                <a:srgbClr val="FF8200"/>
              </a:gs>
            </a:gsLst>
            <a:lin ang="5400000" scaled="0"/>
          </a:gra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8" name="Google Shape;448;p36"/>
          <p:cNvSpPr txBox="1"/>
          <p:nvPr/>
        </p:nvSpPr>
        <p:spPr>
          <a:xfrm rot="-3300000">
            <a:off x="4040187" y="4552950"/>
            <a:ext cx="3429000" cy="739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Transformation&amp; Progress</a:t>
            </a:r>
            <a:endParaRPr/>
          </a:p>
          <a:p>
            <a:pPr indent="0" lvl="0" marL="0" marR="0" rtl="0" algn="ct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laØe.k&amp;fodkl</a:t>
            </a:r>
            <a:endParaRPr/>
          </a:p>
        </p:txBody>
      </p:sp>
      <p:pic>
        <p:nvPicPr>
          <p:cNvPr id="449" name="Google Shape;449;p36"/>
          <p:cNvPicPr preferRelativeResize="0"/>
          <p:nvPr/>
        </p:nvPicPr>
        <p:blipFill rotWithShape="1">
          <a:blip r:embed="rId3">
            <a:alphaModFix/>
          </a:blip>
          <a:srcRect b="0" l="0" r="0" t="0"/>
          <a:stretch/>
        </p:blipFill>
        <p:spPr>
          <a:xfrm>
            <a:off x="4425950" y="457200"/>
            <a:ext cx="4794250" cy="3284537"/>
          </a:xfrm>
          <a:prstGeom prst="rect">
            <a:avLst/>
          </a:prstGeom>
          <a:noFill/>
          <a:ln>
            <a:noFill/>
          </a:ln>
        </p:spPr>
      </p:pic>
      <p:pic>
        <p:nvPicPr>
          <p:cNvPr id="450" name="Google Shape;450;p36"/>
          <p:cNvPicPr preferRelativeResize="0"/>
          <p:nvPr/>
        </p:nvPicPr>
        <p:blipFill rotWithShape="1">
          <a:blip r:embed="rId4">
            <a:alphaModFix/>
          </a:blip>
          <a:srcRect b="0" l="0" r="0" t="0"/>
          <a:stretch/>
        </p:blipFill>
        <p:spPr>
          <a:xfrm>
            <a:off x="-76200" y="3865562"/>
            <a:ext cx="4446587" cy="2687637"/>
          </a:xfrm>
          <a:prstGeom prst="rect">
            <a:avLst/>
          </a:prstGeom>
          <a:noFill/>
          <a:ln>
            <a:noFill/>
          </a:ln>
        </p:spPr>
      </p:pic>
      <p:sp>
        <p:nvSpPr>
          <p:cNvPr id="451" name="Google Shape;451;p36"/>
          <p:cNvSpPr txBox="1"/>
          <p:nvPr/>
        </p:nvSpPr>
        <p:spPr>
          <a:xfrm>
            <a:off x="0" y="457200"/>
            <a:ext cx="5029200" cy="2554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Is development just in increasing physical facility or development is ensuring of all 3?</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Is this transformation desirable?</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Are we making effort for it?</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Do we need to make effort for it?</a:t>
            </a:r>
            <a:endParaRPr/>
          </a:p>
        </p:txBody>
      </p:sp>
      <p:sp>
        <p:nvSpPr>
          <p:cNvPr id="452" name="Google Shape;452;p36"/>
          <p:cNvSpPr txBox="1"/>
          <p:nvPr/>
        </p:nvSpPr>
        <p:spPr>
          <a:xfrm>
            <a:off x="5816600" y="5629275"/>
            <a:ext cx="332740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We will explore into the effort </a:t>
            </a:r>
            <a:endParaRPr/>
          </a:p>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required for transformation,</a:t>
            </a:r>
            <a:endParaRPr/>
          </a:p>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for holistic development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6" name="Shape 456"/>
        <p:cNvGrpSpPr/>
        <p:nvPr/>
      </p:nvGrpSpPr>
      <p:grpSpPr>
        <a:xfrm>
          <a:off x="0" y="0"/>
          <a:ext cx="0" cy="0"/>
          <a:chOff x="0" y="0"/>
          <a:chExt cx="0" cy="0"/>
        </a:xfrm>
      </p:grpSpPr>
      <p:sp>
        <p:nvSpPr>
          <p:cNvPr id="457" name="Google Shape;457;p37"/>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Basis of Definiteness of Conduct</a:t>
            </a:r>
            <a:endParaRPr/>
          </a:p>
        </p:txBody>
      </p:sp>
      <p:sp>
        <p:nvSpPr>
          <p:cNvPr id="458" name="Google Shape;458;p37"/>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All units around us exhibit definite conduct... except human being</a:t>
            </a:r>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The basis for definite conduct</a:t>
            </a:r>
            <a:endParaRPr/>
          </a:p>
          <a:p>
            <a:pPr indent="-457200" lvl="1" marL="6858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Trees, Plants...	Conduct is based on their seed</a:t>
            </a:r>
            <a:endParaRPr/>
          </a:p>
          <a:p>
            <a:pPr indent="-457200" lvl="1" marL="6858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Animals....		Conduct is based on their breed</a:t>
            </a:r>
            <a:endParaRPr/>
          </a:p>
          <a:p>
            <a:pPr indent="-457200" lvl="1" marL="685800" rtl="0" algn="l">
              <a:lnSpc>
                <a:spcPct val="90000"/>
              </a:lnSpc>
              <a:spcBef>
                <a:spcPts val="400"/>
              </a:spcBef>
              <a:spcAft>
                <a:spcPts val="0"/>
              </a:spcAft>
              <a:buClr>
                <a:schemeClr val="dk1"/>
              </a:buClr>
              <a:buSzPts val="2000"/>
              <a:buNone/>
            </a:pPr>
            <a:r>
              <a:rPr b="1" i="0" lang="en-US" sz="2000" u="none">
                <a:solidFill>
                  <a:schemeClr val="dk1"/>
                </a:solidFill>
                <a:latin typeface="Arial"/>
                <a:ea typeface="Arial"/>
                <a:cs typeface="Arial"/>
                <a:sym typeface="Arial"/>
              </a:rPr>
              <a:t>Human being	Conduct is based on their education-sanskar</a:t>
            </a:r>
            <a:endParaRPr/>
          </a:p>
          <a:p>
            <a:pPr indent="-228600" lvl="0" marL="228600" rtl="0" algn="l">
              <a:lnSpc>
                <a:spcPct val="90000"/>
              </a:lnSpc>
              <a:spcBef>
                <a:spcPts val="200"/>
              </a:spcBef>
              <a:spcAft>
                <a:spcPts val="0"/>
              </a:spcAft>
              <a:buClr>
                <a:schemeClr val="dk1"/>
              </a:buClr>
              <a:buSzPts val="1000"/>
              <a:buNone/>
            </a:pPr>
            <a:r>
              <a:rPr b="0" i="0" lang="en-US" sz="1000" u="none">
                <a:solidFill>
                  <a:schemeClr val="dk1"/>
                </a:solidFill>
                <a:latin typeface="Arial"/>
                <a:ea typeface="Arial"/>
                <a:cs typeface="Arial"/>
                <a:sym typeface="Arial"/>
              </a:rPr>
              <a:t>					Human educatiuon-sanskar 🡪 definite, human conduct</a:t>
            </a:r>
            <a:endParaRPr b="0" i="0" sz="1000" u="none">
              <a:solidFill>
                <a:schemeClr val="dk1"/>
              </a:solidFill>
              <a:latin typeface="Arial"/>
              <a:ea typeface="Arial"/>
              <a:cs typeface="Arial"/>
              <a:sym typeface="Arial"/>
            </a:endParaRPr>
          </a:p>
          <a:p>
            <a:pPr indent="-228600" lvl="0" marL="228600" rtl="0" algn="l">
              <a:lnSpc>
                <a:spcPct val="90000"/>
              </a:lnSpc>
              <a:spcBef>
                <a:spcPts val="200"/>
              </a:spcBef>
              <a:spcAft>
                <a:spcPts val="0"/>
              </a:spcAft>
              <a:buClr>
                <a:schemeClr val="dk1"/>
              </a:buClr>
              <a:buSzPts val="1000"/>
              <a:buNone/>
            </a:pPr>
            <a:r>
              <a:rPr b="0" i="0" lang="en-US" sz="1000" u="none">
                <a:solidFill>
                  <a:schemeClr val="dk1"/>
                </a:solidFill>
                <a:latin typeface="Arial"/>
                <a:ea typeface="Arial"/>
                <a:cs typeface="Arial"/>
                <a:sym typeface="Arial"/>
              </a:rPr>
              <a:t>					Inhuman education-sanskar 🡪 indefinite, inhuman conduct</a:t>
            </a:r>
            <a:endParaRPr/>
          </a:p>
          <a:p>
            <a:pPr indent="-228600" lvl="0" marL="228600" rtl="0" algn="l">
              <a:lnSpc>
                <a:spcPct val="90000"/>
              </a:lnSpc>
              <a:spcBef>
                <a:spcPts val="200"/>
              </a:spcBef>
              <a:spcAft>
                <a:spcPts val="0"/>
              </a:spcAft>
              <a:buClr>
                <a:schemeClr val="dk1"/>
              </a:buClr>
              <a:buSzPts val="1000"/>
              <a:buNone/>
            </a:pPr>
            <a:r>
              <a:t/>
            </a:r>
            <a:endParaRPr b="0" i="0" sz="1000" u="none">
              <a:solidFill>
                <a:schemeClr val="dk1"/>
              </a:solidFill>
              <a:latin typeface="Arial"/>
              <a:ea typeface="Arial"/>
              <a:cs typeface="Arial"/>
              <a:sym typeface="Arial"/>
            </a:endParaRPr>
          </a:p>
          <a:p>
            <a:pPr indent="-228600" lvl="0" marL="228600" rtl="0" algn="l">
              <a:lnSpc>
                <a:spcPct val="90000"/>
              </a:lnSpc>
              <a:spcBef>
                <a:spcPts val="200"/>
              </a:spcBef>
              <a:spcAft>
                <a:spcPts val="0"/>
              </a:spcAft>
              <a:buClr>
                <a:schemeClr val="dk1"/>
              </a:buClr>
              <a:buSzPts val="1000"/>
              <a:buNone/>
            </a:pPr>
            <a:r>
              <a:t/>
            </a:r>
            <a:endParaRPr b="0" i="0" sz="1000" u="none">
              <a:solidFill>
                <a:schemeClr val="dk1"/>
              </a:solidFill>
              <a:latin typeface="Arial"/>
              <a:ea typeface="Arial"/>
              <a:cs typeface="Arial"/>
              <a:sym typeface="Arial"/>
            </a:endParaRPr>
          </a:p>
          <a:p>
            <a:pPr indent="-228600" lvl="0" marL="228600" rtl="0" algn="l">
              <a:lnSpc>
                <a:spcPct val="90000"/>
              </a:lnSpc>
              <a:spcBef>
                <a:spcPts val="520"/>
              </a:spcBef>
              <a:spcAft>
                <a:spcPts val="0"/>
              </a:spcAft>
              <a:buClr>
                <a:srgbClr val="1E00AA"/>
              </a:buClr>
              <a:buSzPts val="2600"/>
              <a:buNone/>
            </a:pPr>
            <a:r>
              <a:rPr b="0" i="0" lang="en-US" sz="2600" u="none">
                <a:solidFill>
                  <a:srgbClr val="1E00AA"/>
                </a:solidFill>
                <a:latin typeface="Arial"/>
                <a:ea typeface="Arial"/>
                <a:cs typeface="Arial"/>
                <a:sym typeface="Arial"/>
              </a:rPr>
              <a:t>izd`fr esa gj bdkbZ dk vkpj.k fuf”pr fn[kkbZ nsrk gS--- ekuo ds vykokA </a:t>
            </a:r>
            <a:endParaRPr/>
          </a:p>
          <a:p>
            <a:pPr indent="-228600" lvl="0" marL="228600" rtl="0" algn="l">
              <a:lnSpc>
                <a:spcPct val="90000"/>
              </a:lnSpc>
              <a:spcBef>
                <a:spcPts val="520"/>
              </a:spcBef>
              <a:spcAft>
                <a:spcPts val="0"/>
              </a:spcAft>
              <a:buClr>
                <a:schemeClr val="dk1"/>
              </a:buClr>
              <a:buSzPts val="2600"/>
              <a:buNone/>
            </a:pPr>
            <a:r>
              <a:t/>
            </a:r>
            <a:endParaRPr b="0" i="0" sz="2600" u="none">
              <a:solidFill>
                <a:srgbClr val="1E00AA"/>
              </a:solidFill>
              <a:latin typeface="Arial"/>
              <a:ea typeface="Arial"/>
              <a:cs typeface="Arial"/>
              <a:sym typeface="Arial"/>
            </a:endParaRPr>
          </a:p>
          <a:p>
            <a:pPr indent="-228600" lvl="0" marL="228600" rtl="0" algn="l">
              <a:lnSpc>
                <a:spcPct val="90000"/>
              </a:lnSpc>
              <a:spcBef>
                <a:spcPts val="520"/>
              </a:spcBef>
              <a:spcAft>
                <a:spcPts val="0"/>
              </a:spcAft>
              <a:buClr>
                <a:srgbClr val="1E00AA"/>
              </a:buClr>
              <a:buSzPts val="2600"/>
              <a:buNone/>
            </a:pPr>
            <a:r>
              <a:rPr b="0" i="0" lang="en-US" sz="2600" u="none">
                <a:solidFill>
                  <a:srgbClr val="1E00AA"/>
                </a:solidFill>
                <a:latin typeface="Arial"/>
                <a:ea typeface="Arial"/>
                <a:cs typeface="Arial"/>
                <a:sym typeface="Arial"/>
              </a:rPr>
              <a:t>vkpj.k dh fuf”pÙkk dk vk/kkj</a:t>
            </a:r>
            <a:endParaRPr/>
          </a:p>
          <a:p>
            <a:pPr indent="-457200" lvl="1" marL="685800" rtl="0" algn="l">
              <a:lnSpc>
                <a:spcPct val="90000"/>
              </a:lnSpc>
              <a:spcBef>
                <a:spcPts val="520"/>
              </a:spcBef>
              <a:spcAft>
                <a:spcPts val="0"/>
              </a:spcAft>
              <a:buClr>
                <a:srgbClr val="1E00AA"/>
              </a:buClr>
              <a:buSzPts val="2600"/>
              <a:buNone/>
            </a:pPr>
            <a:r>
              <a:rPr b="0" i="0" lang="en-US" sz="2600" u="none">
                <a:solidFill>
                  <a:srgbClr val="1E00AA"/>
                </a:solidFill>
                <a:latin typeface="Arial"/>
                <a:ea typeface="Arial"/>
                <a:cs typeface="Arial"/>
                <a:sym typeface="Arial"/>
              </a:rPr>
              <a:t>isM] ikS/ks---		tSlk cht oSlk vkpj.k</a:t>
            </a:r>
            <a:endParaRPr/>
          </a:p>
          <a:p>
            <a:pPr indent="-457200" lvl="1" marL="685800" rtl="0" algn="l">
              <a:lnSpc>
                <a:spcPct val="90000"/>
              </a:lnSpc>
              <a:spcBef>
                <a:spcPts val="520"/>
              </a:spcBef>
              <a:spcAft>
                <a:spcPts val="0"/>
              </a:spcAft>
              <a:buClr>
                <a:srgbClr val="1E00AA"/>
              </a:buClr>
              <a:buSzPts val="2600"/>
              <a:buNone/>
            </a:pPr>
            <a:r>
              <a:rPr b="0" i="0" lang="en-US" sz="2600" u="none">
                <a:solidFill>
                  <a:srgbClr val="1E00AA"/>
                </a:solidFill>
                <a:latin typeface="Arial"/>
                <a:ea typeface="Arial"/>
                <a:cs typeface="Arial"/>
                <a:sym typeface="Arial"/>
              </a:rPr>
              <a:t>i'kq---			tSlk oa”k oSlk vkpj.k</a:t>
            </a:r>
            <a:endParaRPr/>
          </a:p>
          <a:p>
            <a:pPr indent="-457200" lvl="1" marL="685800" rtl="0" algn="l">
              <a:lnSpc>
                <a:spcPct val="90000"/>
              </a:lnSpc>
              <a:spcBef>
                <a:spcPts val="520"/>
              </a:spcBef>
              <a:spcAft>
                <a:spcPts val="0"/>
              </a:spcAft>
              <a:buClr>
                <a:srgbClr val="1E00AA"/>
              </a:buClr>
              <a:buSzPts val="2600"/>
              <a:buNone/>
            </a:pPr>
            <a:r>
              <a:rPr b="1" i="0" lang="en-US" sz="2600" u="none">
                <a:solidFill>
                  <a:srgbClr val="1E00AA"/>
                </a:solidFill>
                <a:latin typeface="Arial"/>
                <a:ea typeface="Arial"/>
                <a:cs typeface="Arial"/>
                <a:sym typeface="Arial"/>
              </a:rPr>
              <a:t>ekuo			tSlk f”k{kk&amp;laLdkj oSlk vkpj.k</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8"/>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Role of Education-Sanskar: To Enable Transformation</a:t>
            </a:r>
            <a:endParaRPr/>
          </a:p>
        </p:txBody>
      </p:sp>
      <p:sp>
        <p:nvSpPr>
          <p:cNvPr id="464" name="Google Shape;464;p38"/>
          <p:cNvSpPr txBox="1"/>
          <p:nvPr>
            <p:ph idx="1" type="body"/>
          </p:nvPr>
        </p:nvSpPr>
        <p:spPr>
          <a:xfrm>
            <a:off x="0" y="609600"/>
            <a:ext cx="9144000" cy="62484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Holistic development is transformation to Human Consciousness</a:t>
            </a:r>
            <a:endParaRPr/>
          </a:p>
          <a:p>
            <a:pPr indent="-457200" lvl="0" marL="4572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457200" lvl="0" marL="4572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The role of education-sanskar is to enable this transformation by way of ensuring the development of the competence to live with human consciousness and definite human conduct</a:t>
            </a:r>
            <a:endParaRPr/>
          </a:p>
          <a:p>
            <a:pPr indent="-457200" lvl="0" marL="4572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457200" lvl="0" marL="4572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For this, it has to ensure</a:t>
            </a:r>
            <a:endParaRPr/>
          </a:p>
          <a:p>
            <a:pPr indent="-457200" lvl="1" marL="685800" rtl="0" algn="l">
              <a:lnSpc>
                <a:spcPct val="100000"/>
              </a:lnSpc>
              <a:spcBef>
                <a:spcPts val="440"/>
              </a:spcBef>
              <a:spcAft>
                <a:spcPts val="0"/>
              </a:spcAft>
              <a:buClr>
                <a:schemeClr val="dk1"/>
              </a:buClr>
              <a:buSzPts val="2200"/>
              <a:buFont typeface="Calibri"/>
              <a:buAutoNum type="arabicPeriod"/>
            </a:pPr>
            <a:r>
              <a:rPr b="0" i="0" lang="en-US" sz="2200" u="none">
                <a:solidFill>
                  <a:schemeClr val="dk1"/>
                </a:solidFill>
                <a:latin typeface="Arial"/>
                <a:ea typeface="Arial"/>
                <a:cs typeface="Arial"/>
                <a:sym typeface="Arial"/>
              </a:rPr>
              <a:t>Right understanding in every child</a:t>
            </a:r>
            <a:endParaRPr/>
          </a:p>
          <a:p>
            <a:pPr indent="-457200" lvl="1" marL="685800" rtl="0" algn="l">
              <a:lnSpc>
                <a:spcPct val="100000"/>
              </a:lnSpc>
              <a:spcBef>
                <a:spcPts val="440"/>
              </a:spcBef>
              <a:spcAft>
                <a:spcPts val="0"/>
              </a:spcAft>
              <a:buClr>
                <a:schemeClr val="dk1"/>
              </a:buClr>
              <a:buSzPts val="2200"/>
              <a:buFont typeface="Calibri"/>
              <a:buAutoNum type="arabicPeriod"/>
            </a:pPr>
            <a:r>
              <a:rPr b="0" i="0" lang="en-US" sz="2200" u="none">
                <a:solidFill>
                  <a:schemeClr val="dk1"/>
                </a:solidFill>
                <a:latin typeface="Arial"/>
                <a:ea typeface="Arial"/>
                <a:cs typeface="Arial"/>
                <a:sym typeface="Arial"/>
              </a:rPr>
              <a:t>The capacity to live in relationship with the other human being</a:t>
            </a:r>
            <a:endParaRPr/>
          </a:p>
          <a:p>
            <a:pPr indent="-457200" lvl="1" marL="685800" rtl="0" algn="l">
              <a:lnSpc>
                <a:spcPct val="100000"/>
              </a:lnSpc>
              <a:spcBef>
                <a:spcPts val="440"/>
              </a:spcBef>
              <a:spcAft>
                <a:spcPts val="0"/>
              </a:spcAft>
              <a:buClr>
                <a:schemeClr val="dk1"/>
              </a:buClr>
              <a:buSzPts val="2200"/>
              <a:buFont typeface="Calibri"/>
              <a:buAutoNum type="arabicPeriod"/>
            </a:pPr>
            <a:r>
              <a:rPr b="0" i="0" lang="en-US" sz="2200" u="none">
                <a:solidFill>
                  <a:schemeClr val="dk1"/>
                </a:solidFill>
                <a:latin typeface="Arial"/>
                <a:ea typeface="Arial"/>
                <a:cs typeface="Arial"/>
                <a:sym typeface="Arial"/>
              </a:rPr>
              <a:t>The capacity to identify the need of physical facility and the skills &amp; practice for sustainable production of more than what is required leading to the feeling of prosperity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Process</a:t>
            </a:r>
            <a:endParaRPr/>
          </a:p>
        </p:txBody>
      </p:sp>
      <p:sp>
        <p:nvSpPr>
          <p:cNvPr id="110" name="Google Shape;110;p4"/>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None/>
            </a:pPr>
            <a:r>
              <a:rPr b="0" i="0" lang="en-US" sz="2000" u="none">
                <a:solidFill>
                  <a:schemeClr val="dk1"/>
                </a:solidFill>
                <a:latin typeface="Arial"/>
                <a:ea typeface="Arial"/>
                <a:cs typeface="Arial"/>
                <a:sym typeface="Arial"/>
              </a:rPr>
              <a:t>Whatever is said is a </a:t>
            </a:r>
            <a:r>
              <a:rPr b="1" i="0" lang="en-US" sz="2000" u="sng">
                <a:solidFill>
                  <a:schemeClr val="dk1"/>
                </a:solidFill>
                <a:latin typeface="Arial"/>
                <a:ea typeface="Arial"/>
                <a:cs typeface="Arial"/>
                <a:sym typeface="Arial"/>
              </a:rPr>
              <a:t>Proposal</a:t>
            </a:r>
            <a:r>
              <a:rPr b="0" i="0" lang="en-US" sz="2000" u="none">
                <a:solidFill>
                  <a:schemeClr val="dk1"/>
                </a:solidFill>
                <a:latin typeface="Arial"/>
                <a:ea typeface="Arial"/>
                <a:cs typeface="Arial"/>
                <a:sym typeface="Arial"/>
              </a:rPr>
              <a:t> (</a:t>
            </a:r>
            <a:r>
              <a:rPr b="1" i="0" lang="en-US" sz="2000" u="none">
                <a:solidFill>
                  <a:srgbClr val="FF0000"/>
                </a:solidFill>
                <a:latin typeface="Arial"/>
                <a:ea typeface="Arial"/>
                <a:cs typeface="Arial"/>
                <a:sym typeface="Arial"/>
              </a:rPr>
              <a:t>Do not assume it to be true or false</a:t>
            </a:r>
            <a:r>
              <a:rPr b="0" i="0" lang="en-US" sz="2000" u="none">
                <a:solidFill>
                  <a:schemeClr val="dk1"/>
                </a:solidFill>
                <a:latin typeface="Arial"/>
                <a:ea typeface="Arial"/>
                <a:cs typeface="Arial"/>
                <a:sym typeface="Arial"/>
              </a:rPr>
              <a:t>)</a:t>
            </a:r>
            <a:endParaRPr/>
          </a:p>
          <a:p>
            <a:pPr indent="-228600" lvl="0" marL="228600" rtl="0" algn="l">
              <a:lnSpc>
                <a:spcPct val="100000"/>
              </a:lnSpc>
              <a:spcBef>
                <a:spcPts val="400"/>
              </a:spcBef>
              <a:spcAft>
                <a:spcPts val="0"/>
              </a:spcAft>
              <a:buClr>
                <a:schemeClr val="dk1"/>
              </a:buClr>
              <a:buSzPts val="2000"/>
              <a:buNone/>
            </a:pPr>
            <a:r>
              <a:rPr b="1" i="0" lang="en-US" sz="2000" u="none">
                <a:solidFill>
                  <a:schemeClr val="dk1"/>
                </a:solidFill>
                <a:latin typeface="Arial"/>
                <a:ea typeface="Arial"/>
                <a:cs typeface="Arial"/>
                <a:sym typeface="Arial"/>
              </a:rPr>
              <a:t>Verify </a:t>
            </a:r>
            <a:r>
              <a:rPr b="0" i="0" lang="en-US" sz="2000" u="none">
                <a:solidFill>
                  <a:schemeClr val="dk1"/>
                </a:solidFill>
                <a:latin typeface="Arial"/>
                <a:ea typeface="Arial"/>
                <a:cs typeface="Arial"/>
                <a:sym typeface="Arial"/>
              </a:rPr>
              <a:t>it on Your Own Right – on the basis of our </a:t>
            </a:r>
            <a:r>
              <a:rPr b="1" i="0" lang="en-US" sz="2000" u="sng">
                <a:solidFill>
                  <a:schemeClr val="dk1"/>
                </a:solidFill>
                <a:latin typeface="Arial"/>
                <a:ea typeface="Arial"/>
                <a:cs typeface="Arial"/>
                <a:sym typeface="Arial"/>
              </a:rPr>
              <a:t>Natural Acceptance</a:t>
            </a:r>
            <a:endParaRPr b="0" i="0" sz="2000" u="none">
              <a:solidFill>
                <a:schemeClr val="dk1"/>
              </a:solidFill>
              <a:latin typeface="Arial"/>
              <a:ea typeface="Arial"/>
              <a:cs typeface="Arial"/>
              <a:sym typeface="Arial"/>
            </a:endParaRPr>
          </a:p>
          <a:p>
            <a:pPr indent="-228600" lvl="0" marL="228600" rtl="0" algn="l">
              <a:lnSpc>
                <a:spcPct val="100000"/>
              </a:lnSpc>
              <a:spcBef>
                <a:spcPts val="180"/>
              </a:spcBef>
              <a:spcAft>
                <a:spcPts val="0"/>
              </a:spcAft>
              <a:buClr>
                <a:schemeClr val="dk1"/>
              </a:buClr>
              <a:buSzPts val="900"/>
              <a:buNone/>
            </a:pPr>
            <a:r>
              <a:t/>
            </a:r>
            <a:endParaRPr b="0" i="0" sz="900" u="none">
              <a:solidFill>
                <a:schemeClr val="dk1"/>
              </a:solidFill>
              <a:latin typeface="Arial"/>
              <a:ea typeface="Arial"/>
              <a:cs typeface="Arial"/>
              <a:sym typeface="Arial"/>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It is a process of </a:t>
            </a:r>
            <a:r>
              <a:rPr b="1" i="0" lang="en-US" sz="2000" u="none">
                <a:solidFill>
                  <a:schemeClr val="dk1"/>
                </a:solidFill>
                <a:latin typeface="Arial"/>
                <a:ea typeface="Arial"/>
                <a:cs typeface="Arial"/>
                <a:sym typeface="Arial"/>
              </a:rPr>
              <a:t>Dialogue</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A dialogue between me and you, to start with</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It soon becomes a dialogue </a:t>
            </a:r>
            <a:r>
              <a:rPr b="1" i="0" lang="en-US" sz="2000" u="none">
                <a:solidFill>
                  <a:schemeClr val="dk1"/>
                </a:solidFill>
                <a:latin typeface="Arial"/>
                <a:ea typeface="Arial"/>
                <a:cs typeface="Arial"/>
                <a:sym typeface="Arial"/>
              </a:rPr>
              <a:t>within your own self</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	between what you are and 	what you really want to be 						(your natural acceptance)</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The purpose of this workshop is to initiate this internal dialogue</a:t>
            </a:r>
            <a:endParaRPr/>
          </a:p>
          <a:p>
            <a:pPr indent="-228600" lvl="0" marL="228600" rtl="0" algn="l">
              <a:lnSpc>
                <a:spcPct val="100000"/>
              </a:lnSpc>
              <a:spcBef>
                <a:spcPts val="220"/>
              </a:spcBef>
              <a:spcAft>
                <a:spcPts val="0"/>
              </a:spcAft>
              <a:buClr>
                <a:schemeClr val="dk1"/>
              </a:buClr>
              <a:buSzPts val="1100"/>
              <a:buNone/>
            </a:pPr>
            <a:r>
              <a:t/>
            </a:r>
            <a:endParaRPr b="1" i="0" sz="1100" u="sng">
              <a:solidFill>
                <a:srgbClr val="1E00AA"/>
              </a:solidFill>
              <a:latin typeface="Arial"/>
              <a:ea typeface="Arial"/>
              <a:cs typeface="Arial"/>
              <a:sym typeface="Arial"/>
            </a:endParaRPr>
          </a:p>
          <a:p>
            <a:pPr indent="-228600" lvl="0" marL="228600" rtl="0" algn="l">
              <a:lnSpc>
                <a:spcPct val="100000"/>
              </a:lnSpc>
              <a:spcBef>
                <a:spcPts val="520"/>
              </a:spcBef>
              <a:spcAft>
                <a:spcPts val="0"/>
              </a:spcAft>
              <a:buClr>
                <a:srgbClr val="1E00AA"/>
              </a:buClr>
              <a:buSzPts val="2600"/>
              <a:buNone/>
            </a:pPr>
            <a:r>
              <a:rPr b="1" i="0" lang="en-US" sz="2600" u="sng">
                <a:solidFill>
                  <a:srgbClr val="1E00AA"/>
                </a:solidFill>
                <a:latin typeface="Arial"/>
                <a:ea typeface="Arial"/>
                <a:cs typeface="Arial"/>
                <a:sym typeface="Arial"/>
              </a:rPr>
              <a:t>izLrko </a:t>
            </a:r>
            <a:r>
              <a:rPr b="1" i="0" lang="en-US" sz="2600" u="none">
                <a:solidFill>
                  <a:srgbClr val="1E00AA"/>
                </a:solidFill>
                <a:latin typeface="Arial"/>
                <a:ea typeface="Arial"/>
                <a:cs typeface="Arial"/>
                <a:sym typeface="Arial"/>
              </a:rPr>
              <a:t>gS ¼</a:t>
            </a:r>
            <a:r>
              <a:rPr b="1" i="0" lang="en-US" sz="2600" u="none">
                <a:solidFill>
                  <a:srgbClr val="FF0000"/>
                </a:solidFill>
                <a:latin typeface="Arial"/>
                <a:ea typeface="Arial"/>
                <a:cs typeface="Arial"/>
                <a:sym typeface="Arial"/>
              </a:rPr>
              <a:t>ekuas ugha</a:t>
            </a:r>
            <a:r>
              <a:rPr b="1" i="0" lang="en-US" sz="2600" u="none">
                <a:solidFill>
                  <a:srgbClr val="1E00AA"/>
                </a:solidFill>
                <a:latin typeface="Arial"/>
                <a:ea typeface="Arial"/>
                <a:cs typeface="Arial"/>
                <a:sym typeface="Arial"/>
              </a:rPr>
              <a:t>½</a:t>
            </a:r>
            <a:endParaRPr b="1" i="0" sz="2600" u="none">
              <a:solidFill>
                <a:srgbClr val="1E00AA"/>
              </a:solidFill>
              <a:latin typeface="Arial"/>
              <a:ea typeface="Arial"/>
              <a:cs typeface="Arial"/>
              <a:sym typeface="Arial"/>
            </a:endParaRPr>
          </a:p>
          <a:p>
            <a:pPr indent="-228600" lvl="0" marL="228600" rtl="0" algn="l">
              <a:lnSpc>
                <a:spcPct val="100000"/>
              </a:lnSpc>
              <a:spcBef>
                <a:spcPts val="520"/>
              </a:spcBef>
              <a:spcAft>
                <a:spcPts val="0"/>
              </a:spcAft>
              <a:buClr>
                <a:srgbClr val="1E00AA"/>
              </a:buClr>
              <a:buSzPts val="2600"/>
              <a:buNone/>
            </a:pPr>
            <a:r>
              <a:rPr b="1" i="0" lang="en-US" sz="2600" u="none">
                <a:solidFill>
                  <a:srgbClr val="1E00AA"/>
                </a:solidFill>
                <a:latin typeface="Arial"/>
                <a:ea typeface="Arial"/>
                <a:cs typeface="Arial"/>
                <a:sym typeface="Arial"/>
              </a:rPr>
              <a:t>tk¡pas </a:t>
            </a:r>
            <a:r>
              <a:rPr b="0" i="0" lang="en-US" sz="2600" u="none">
                <a:solidFill>
                  <a:srgbClr val="1E00AA"/>
                </a:solidFill>
                <a:latin typeface="Arial"/>
                <a:ea typeface="Arial"/>
                <a:cs typeface="Arial"/>
                <a:sym typeface="Arial"/>
              </a:rPr>
              <a:t>&amp; Lo;a ds vf/kdkj ijA</a:t>
            </a:r>
            <a:endParaRPr/>
          </a:p>
          <a:p>
            <a:pPr indent="-228600" lvl="0" marL="228600" rtl="0" algn="l">
              <a:lnSpc>
                <a:spcPct val="100000"/>
              </a:lnSpc>
              <a:spcBef>
                <a:spcPts val="520"/>
              </a:spcBef>
              <a:spcAft>
                <a:spcPts val="0"/>
              </a:spcAft>
              <a:buClr>
                <a:srgbClr val="1E00AA"/>
              </a:buClr>
              <a:buSzPts val="2600"/>
              <a:buNone/>
            </a:pPr>
            <a:r>
              <a:rPr b="0" i="0" lang="en-US" sz="2600" u="none">
                <a:solidFill>
                  <a:srgbClr val="1E00AA"/>
                </a:solidFill>
                <a:latin typeface="Arial"/>
                <a:ea typeface="Arial"/>
                <a:cs typeface="Arial"/>
                <a:sym typeface="Arial"/>
              </a:rPr>
              <a:t>viuh </a:t>
            </a:r>
            <a:r>
              <a:rPr b="1" i="0" lang="en-US" sz="2600" u="sng">
                <a:solidFill>
                  <a:srgbClr val="1E00AA"/>
                </a:solidFill>
                <a:latin typeface="Arial"/>
                <a:ea typeface="Arial"/>
                <a:cs typeface="Arial"/>
                <a:sym typeface="Arial"/>
              </a:rPr>
              <a:t>lgt LohÑfr </a:t>
            </a:r>
            <a:r>
              <a:rPr b="0" i="0" lang="en-US" sz="2600" u="none">
                <a:solidFill>
                  <a:srgbClr val="1E00AA"/>
                </a:solidFill>
                <a:latin typeface="Arial"/>
                <a:ea typeface="Arial"/>
                <a:cs typeface="Arial"/>
                <a:sym typeface="Arial"/>
              </a:rPr>
              <a:t>ds vk/kkj ijA</a:t>
            </a:r>
            <a:endParaRPr b="0" i="0" sz="2600" u="none">
              <a:solidFill>
                <a:srgbClr val="1E00AA"/>
              </a:solidFill>
              <a:latin typeface="Arial"/>
              <a:ea typeface="Arial"/>
              <a:cs typeface="Arial"/>
              <a:sym typeface="Arial"/>
            </a:endParaRPr>
          </a:p>
          <a:p>
            <a:pPr indent="-228600" lvl="0" marL="228600" rtl="0" algn="l">
              <a:lnSpc>
                <a:spcPct val="100000"/>
              </a:lnSpc>
              <a:spcBef>
                <a:spcPts val="180"/>
              </a:spcBef>
              <a:spcAft>
                <a:spcPts val="0"/>
              </a:spcAft>
              <a:buClr>
                <a:schemeClr val="dk1"/>
              </a:buClr>
              <a:buSzPts val="900"/>
              <a:buNone/>
            </a:pPr>
            <a:r>
              <a:t/>
            </a:r>
            <a:endParaRPr b="0" i="0" sz="900" u="none">
              <a:solidFill>
                <a:schemeClr val="dk1"/>
              </a:solidFill>
              <a:latin typeface="Arial"/>
              <a:ea typeface="Arial"/>
              <a:cs typeface="Arial"/>
              <a:sym typeface="Arial"/>
            </a:endParaRPr>
          </a:p>
          <a:p>
            <a:pPr indent="-228600" lvl="0" marL="228600" rtl="0" algn="l">
              <a:lnSpc>
                <a:spcPct val="100000"/>
              </a:lnSpc>
              <a:spcBef>
                <a:spcPts val="520"/>
              </a:spcBef>
              <a:spcAft>
                <a:spcPts val="0"/>
              </a:spcAft>
              <a:buClr>
                <a:srgbClr val="1E00AA"/>
              </a:buClr>
              <a:buSzPts val="2600"/>
              <a:buNone/>
            </a:pPr>
            <a:r>
              <a:rPr b="0" i="0" lang="en-US" sz="2600" u="none">
                <a:solidFill>
                  <a:srgbClr val="1E00AA"/>
                </a:solidFill>
                <a:latin typeface="Arial"/>
                <a:ea typeface="Arial"/>
                <a:cs typeface="Arial"/>
                <a:sym typeface="Arial"/>
              </a:rPr>
              <a:t>;g </a:t>
            </a:r>
            <a:r>
              <a:rPr b="1" i="0" lang="en-US" sz="2600" u="none">
                <a:solidFill>
                  <a:srgbClr val="1E00AA"/>
                </a:solidFill>
                <a:latin typeface="Arial"/>
                <a:ea typeface="Arial"/>
                <a:cs typeface="Arial"/>
                <a:sym typeface="Arial"/>
              </a:rPr>
              <a:t>laokn </a:t>
            </a:r>
            <a:r>
              <a:rPr b="0" i="0" lang="en-US" sz="2600" u="none">
                <a:solidFill>
                  <a:srgbClr val="1E00AA"/>
                </a:solidFill>
                <a:latin typeface="Arial"/>
                <a:ea typeface="Arial"/>
                <a:cs typeface="Arial"/>
                <a:sym typeface="Arial"/>
              </a:rPr>
              <a:t>dh izfØ;k gSA</a:t>
            </a:r>
            <a:endParaRPr/>
          </a:p>
          <a:p>
            <a:pPr indent="-228600" lvl="0" marL="228600" rtl="0" algn="l">
              <a:lnSpc>
                <a:spcPct val="100000"/>
              </a:lnSpc>
              <a:spcBef>
                <a:spcPts val="520"/>
              </a:spcBef>
              <a:spcAft>
                <a:spcPts val="0"/>
              </a:spcAft>
              <a:buClr>
                <a:srgbClr val="1E00AA"/>
              </a:buClr>
              <a:buSzPts val="2600"/>
              <a:buNone/>
            </a:pPr>
            <a:r>
              <a:rPr b="0" i="0" lang="en-US" sz="2600" u="none">
                <a:solidFill>
                  <a:srgbClr val="1E00AA"/>
                </a:solidFill>
                <a:latin typeface="Arial"/>
                <a:ea typeface="Arial"/>
                <a:cs typeface="Arial"/>
                <a:sym typeface="Arial"/>
              </a:rPr>
              <a:t>;g laokn vkids vkSj esjs chp 'kq: gksrk gS] fQj </a:t>
            </a:r>
            <a:r>
              <a:rPr b="1" i="0" lang="en-US" sz="2600" u="none">
                <a:solidFill>
                  <a:srgbClr val="1E00AA"/>
                </a:solidFill>
                <a:latin typeface="Arial"/>
                <a:ea typeface="Arial"/>
                <a:cs typeface="Arial"/>
                <a:sym typeface="Arial"/>
              </a:rPr>
              <a:t>vki eas</a:t>
            </a:r>
            <a:r>
              <a:rPr b="0" i="0" lang="en-US" sz="2600" u="none">
                <a:solidFill>
                  <a:srgbClr val="1E00AA"/>
                </a:solidFill>
                <a:latin typeface="Arial"/>
                <a:ea typeface="Arial"/>
                <a:cs typeface="Arial"/>
                <a:sym typeface="Arial"/>
              </a:rPr>
              <a:t> pyus yxrk gSA</a:t>
            </a:r>
            <a:endParaRPr/>
          </a:p>
        </p:txBody>
      </p:sp>
      <p:sp>
        <p:nvSpPr>
          <p:cNvPr id="111" name="Google Shape;111;p4"/>
          <p:cNvSpPr txBox="1"/>
          <p:nvPr/>
        </p:nvSpPr>
        <p:spPr>
          <a:xfrm>
            <a:off x="7924800" y="6553200"/>
            <a:ext cx="7112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sng">
                <a:solidFill>
                  <a:schemeClr val="dk1"/>
                </a:solidFill>
                <a:latin typeface="Arial"/>
                <a:ea typeface="Arial"/>
                <a:cs typeface="Arial"/>
                <a:sym typeface="Arial"/>
                <a:hlinkClick r:id="rId3">
                  <a:extLst>
                    <a:ext uri="{A12FA001-AC4F-418D-AE19-62706E023703}">
                      <ahyp:hlinkClr val="tx"/>
                    </a:ext>
                  </a:extLst>
                </a:hlinkClick>
              </a:rPr>
              <a:t>More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9"/>
          <p:cNvSpPr txBox="1"/>
          <p:nvPr>
            <p:ph idx="1" type="body"/>
          </p:nvPr>
        </p:nvSpPr>
        <p:spPr>
          <a:xfrm>
            <a:off x="0" y="609600"/>
            <a:ext cx="4505325" cy="5943600"/>
          </a:xfrm>
          <a:prstGeom prst="rect">
            <a:avLst/>
          </a:prstGeom>
          <a:noFill/>
          <a:ln>
            <a:noFill/>
          </a:ln>
        </p:spPr>
        <p:txBody>
          <a:bodyPr anchorCtr="0" anchor="t" bIns="45700" lIns="91425" spcFirstLastPara="1" rIns="91425" wrap="square" tIns="45700">
            <a:normAutofit/>
          </a:bodyPr>
          <a:lstStyle/>
          <a:p>
            <a:pPr indent="-457200" lvl="1" marL="685800" marR="0" rtl="0" algn="l">
              <a:lnSpc>
                <a:spcPct val="100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Arial"/>
                <a:ea typeface="Arial"/>
                <a:cs typeface="Arial"/>
                <a:sym typeface="Arial"/>
              </a:rPr>
              <a:t>Right understanding in every child</a:t>
            </a:r>
            <a:endParaRPr/>
          </a:p>
          <a:p>
            <a:pPr indent="-412750" lvl="1" marL="685800" marR="0" rtl="0" algn="l">
              <a:lnSpc>
                <a:spcPct val="100000"/>
              </a:lnSpc>
              <a:spcBef>
                <a:spcPts val="140"/>
              </a:spcBef>
              <a:spcAft>
                <a:spcPts val="0"/>
              </a:spcAft>
              <a:buClr>
                <a:schemeClr val="dk1"/>
              </a:buClr>
              <a:buSzPts val="700"/>
              <a:buFont typeface="Calibri"/>
              <a:buNone/>
            </a:pPr>
            <a:r>
              <a:t/>
            </a:r>
            <a:endParaRPr b="0" i="0" sz="700" u="none" cap="none" strike="noStrike">
              <a:solidFill>
                <a:schemeClr val="dk1"/>
              </a:solidFill>
              <a:latin typeface="Arial"/>
              <a:ea typeface="Arial"/>
              <a:cs typeface="Arial"/>
              <a:sym typeface="Arial"/>
            </a:endParaRPr>
          </a:p>
          <a:p>
            <a:pPr indent="-457200" lvl="1" marL="685800" marR="0" rtl="0" algn="l">
              <a:lnSpc>
                <a:spcPct val="100000"/>
              </a:lnSpc>
              <a:spcBef>
                <a:spcPts val="440"/>
              </a:spcBef>
              <a:spcAft>
                <a:spcPts val="0"/>
              </a:spcAft>
              <a:buClr>
                <a:schemeClr val="dk1"/>
              </a:buClr>
              <a:buSzPts val="2200"/>
              <a:buFont typeface="Calibri"/>
              <a:buAutoNum type="arabicPeriod"/>
            </a:pPr>
            <a:r>
              <a:rPr b="0" i="0" lang="en-US" sz="2200" u="none" cap="none" strike="noStrike">
                <a:solidFill>
                  <a:schemeClr val="dk1"/>
                </a:solidFill>
                <a:latin typeface="Arial"/>
                <a:ea typeface="Arial"/>
                <a:cs typeface="Arial"/>
                <a:sym typeface="Arial"/>
              </a:rPr>
              <a:t>The capacity to live in relationship with the other human being</a:t>
            </a:r>
            <a:endParaRPr/>
          </a:p>
          <a:p>
            <a:pPr indent="-393700" lvl="1" marL="685800" marR="0" rtl="0" algn="l">
              <a:lnSpc>
                <a:spcPct val="100000"/>
              </a:lnSpc>
              <a:spcBef>
                <a:spcPts val="200"/>
              </a:spcBef>
              <a:spcAft>
                <a:spcPts val="0"/>
              </a:spcAft>
              <a:buClr>
                <a:schemeClr val="dk1"/>
              </a:buClr>
              <a:buSzPts val="1000"/>
              <a:buFont typeface="Calibri"/>
              <a:buNone/>
            </a:pPr>
            <a:r>
              <a:t/>
            </a:r>
            <a:endParaRPr b="0" i="0" sz="1000" u="none" cap="none" strike="noStrike">
              <a:solidFill>
                <a:schemeClr val="dk1"/>
              </a:solidFill>
              <a:latin typeface="Arial"/>
              <a:ea typeface="Arial"/>
              <a:cs typeface="Arial"/>
              <a:sym typeface="Arial"/>
            </a:endParaRPr>
          </a:p>
          <a:p>
            <a:pPr indent="-457200" lvl="1" marL="685800" marR="0" rtl="0" algn="l">
              <a:lnSpc>
                <a:spcPct val="100000"/>
              </a:lnSpc>
              <a:spcBef>
                <a:spcPts val="440"/>
              </a:spcBef>
              <a:spcAft>
                <a:spcPts val="0"/>
              </a:spcAft>
              <a:buClr>
                <a:schemeClr val="dk1"/>
              </a:buClr>
              <a:buSzPts val="2200"/>
              <a:buFont typeface="Calibri"/>
              <a:buAutoNum type="arabicPeriod"/>
            </a:pPr>
            <a:r>
              <a:rPr b="0" i="0" lang="en-US" sz="2200" u="none" cap="none" strike="noStrike">
                <a:solidFill>
                  <a:schemeClr val="dk1"/>
                </a:solidFill>
                <a:latin typeface="Arial"/>
                <a:ea typeface="Arial"/>
                <a:cs typeface="Arial"/>
                <a:sym typeface="Arial"/>
              </a:rPr>
              <a:t>The capacity to identify the need of physical facility,</a:t>
            </a:r>
            <a:endParaRPr/>
          </a:p>
          <a:p>
            <a:pPr indent="0" lvl="3" marL="671512"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the skills and practice for sustainable production of more than what is required</a:t>
            </a:r>
            <a:endParaRPr/>
          </a:p>
          <a:p>
            <a:pPr indent="0" lvl="3" marL="671512"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leading to the feeling of prosperity</a:t>
            </a:r>
            <a:endParaRPr/>
          </a:p>
        </p:txBody>
      </p:sp>
      <p:sp>
        <p:nvSpPr>
          <p:cNvPr id="470" name="Google Shape;470;p39"/>
          <p:cNvSpPr txBox="1"/>
          <p:nvPr>
            <p:ph idx="2" type="body"/>
          </p:nvPr>
        </p:nvSpPr>
        <p:spPr>
          <a:xfrm>
            <a:off x="4343400" y="609600"/>
            <a:ext cx="4800600" cy="5943600"/>
          </a:xfrm>
          <a:prstGeom prst="rect">
            <a:avLst/>
          </a:prstGeom>
          <a:noFill/>
          <a:ln>
            <a:noFill/>
          </a:ln>
        </p:spPr>
        <p:txBody>
          <a:bodyPr anchorCtr="0" anchor="t" bIns="45700" lIns="91425" spcFirstLastPara="1" rIns="91425" wrap="square" tIns="45700">
            <a:noAutofit/>
          </a:bodyPr>
          <a:lstStyle/>
          <a:p>
            <a:pPr indent="0" lvl="1" marL="22860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Missing</a:t>
            </a:r>
            <a:endParaRPr/>
          </a:p>
          <a:p>
            <a:pPr indent="0" lvl="1" marL="228600" marR="0" rtl="0" algn="l">
              <a:lnSpc>
                <a:spcPct val="100000"/>
              </a:lnSpc>
              <a:spcBef>
                <a:spcPts val="440"/>
              </a:spcBef>
              <a:spcAft>
                <a:spcPts val="0"/>
              </a:spcAft>
              <a:buClr>
                <a:schemeClr val="dk1"/>
              </a:buClr>
              <a:buSzPts val="2200"/>
              <a:buFont typeface="Calibri"/>
              <a:buNone/>
            </a:pPr>
            <a:r>
              <a:t/>
            </a:r>
            <a:endParaRPr b="0" i="0" sz="2200" u="none" cap="none" strike="noStrike">
              <a:solidFill>
                <a:schemeClr val="dk1"/>
              </a:solidFill>
              <a:latin typeface="Arial"/>
              <a:ea typeface="Arial"/>
              <a:cs typeface="Arial"/>
              <a:sym typeface="Arial"/>
            </a:endParaRPr>
          </a:p>
          <a:p>
            <a:pPr indent="0" lvl="1" marL="2286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Missing</a:t>
            </a:r>
            <a:endParaRPr/>
          </a:p>
          <a:p>
            <a:pPr indent="0" lvl="1" marL="228600" marR="0" rtl="0" algn="l">
              <a:lnSpc>
                <a:spcPct val="100000"/>
              </a:lnSpc>
              <a:spcBef>
                <a:spcPts val="440"/>
              </a:spcBef>
              <a:spcAft>
                <a:spcPts val="0"/>
              </a:spcAft>
              <a:buClr>
                <a:schemeClr val="dk1"/>
              </a:buClr>
              <a:buSzPts val="2200"/>
              <a:buFont typeface="Calibri"/>
              <a:buNone/>
            </a:pPr>
            <a:r>
              <a:t/>
            </a:r>
            <a:endParaRPr b="0" i="0" sz="2200" u="none" cap="none" strike="noStrike">
              <a:solidFill>
                <a:schemeClr val="dk1"/>
              </a:solidFill>
              <a:latin typeface="Arial"/>
              <a:ea typeface="Arial"/>
              <a:cs typeface="Arial"/>
              <a:sym typeface="Arial"/>
            </a:endParaRPr>
          </a:p>
          <a:p>
            <a:pPr indent="0" lvl="1" marL="228600" marR="0" rtl="0" algn="l">
              <a:lnSpc>
                <a:spcPct val="100000"/>
              </a:lnSpc>
              <a:spcBef>
                <a:spcPts val="560"/>
              </a:spcBef>
              <a:spcAft>
                <a:spcPts val="0"/>
              </a:spcAft>
              <a:buClr>
                <a:schemeClr val="dk1"/>
              </a:buClr>
              <a:buSzPts val="2800"/>
              <a:buFont typeface="Calibri"/>
              <a:buNone/>
            </a:pPr>
            <a:r>
              <a:t/>
            </a:r>
            <a:endParaRPr b="0" i="0" sz="2800" u="none" cap="none" strike="noStrike">
              <a:solidFill>
                <a:schemeClr val="dk1"/>
              </a:solidFill>
              <a:latin typeface="Arial"/>
              <a:ea typeface="Arial"/>
              <a:cs typeface="Arial"/>
              <a:sym typeface="Arial"/>
            </a:endParaRPr>
          </a:p>
          <a:p>
            <a:pPr indent="0" lvl="1" marL="2286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Identification of need of physical facility is missing.</a:t>
            </a:r>
            <a:endParaRPr/>
          </a:p>
          <a:p>
            <a:pPr indent="0" lvl="1" marL="2286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The willingness to produce by way of labour is also missing. </a:t>
            </a:r>
            <a:endParaRPr/>
          </a:p>
          <a:p>
            <a:pPr indent="0" lvl="1" marL="2286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The core feeling generated is </a:t>
            </a:r>
            <a:endParaRPr/>
          </a:p>
          <a:p>
            <a:pPr indent="0" lvl="3" marL="671512"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to accumulate more &amp; more, </a:t>
            </a:r>
            <a:endParaRPr/>
          </a:p>
          <a:p>
            <a:pPr indent="0" lvl="3" marL="671512"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to consume more &amp; more,</a:t>
            </a:r>
            <a:endParaRPr/>
          </a:p>
          <a:p>
            <a:pPr indent="0" lvl="3" marL="671512"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(rather than to produce more &amp; more…)</a:t>
            </a:r>
            <a:endParaRPr/>
          </a:p>
          <a:p>
            <a:pPr indent="-88900" lvl="0" marL="22860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p:txBody>
      </p:sp>
      <p:sp>
        <p:nvSpPr>
          <p:cNvPr id="471" name="Google Shape;471;p39"/>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Required for Transformation	Present State</a:t>
            </a:r>
            <a:endParaRPr/>
          </a:p>
        </p:txBody>
      </p:sp>
      <p:cxnSp>
        <p:nvCxnSpPr>
          <p:cNvPr id="472" name="Google Shape;472;p39"/>
          <p:cNvCxnSpPr/>
          <p:nvPr/>
        </p:nvCxnSpPr>
        <p:spPr>
          <a:xfrm>
            <a:off x="4572000" y="457200"/>
            <a:ext cx="0" cy="6096000"/>
          </a:xfrm>
          <a:prstGeom prst="straightConnector1">
            <a:avLst/>
          </a:prstGeom>
          <a:noFill/>
          <a:ln cap="flat" cmpd="sng" w="9525">
            <a:solidFill>
              <a:srgbClr val="8AC6E4"/>
            </a:solidFill>
            <a:prstDash val="solid"/>
            <a:miter lim="800000"/>
            <a:headEnd len="med" w="med" type="none"/>
            <a:tailEnd len="med" w="med"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0"/>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Present State</a:t>
            </a:r>
            <a:endParaRPr/>
          </a:p>
        </p:txBody>
      </p:sp>
      <p:sp>
        <p:nvSpPr>
          <p:cNvPr id="478" name="Google Shape;478;p40"/>
          <p:cNvSpPr txBox="1"/>
          <p:nvPr/>
        </p:nvSpPr>
        <p:spPr>
          <a:xfrm>
            <a:off x="-185737" y="2659062"/>
            <a:ext cx="3473450" cy="769937"/>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Wrong</a:t>
            </a:r>
            <a:endParaRPr/>
          </a:p>
          <a:p>
            <a:pPr indent="-342900" lvl="0" marL="342900" marR="0" rtl="0" algn="ctr">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Assumptions</a:t>
            </a:r>
            <a:endParaRPr/>
          </a:p>
        </p:txBody>
      </p:sp>
      <p:sp>
        <p:nvSpPr>
          <p:cNvPr id="479" name="Google Shape;479;p40"/>
          <p:cNvSpPr txBox="1"/>
          <p:nvPr/>
        </p:nvSpPr>
        <p:spPr>
          <a:xfrm>
            <a:off x="2693987" y="3276600"/>
            <a:ext cx="2819400" cy="2124075"/>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Science</a:t>
            </a:r>
            <a:endParaRPr/>
          </a:p>
          <a:p>
            <a:pPr indent="-342900" lvl="0" marL="342900" marR="0" rtl="0" algn="ctr">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Technology</a:t>
            </a:r>
            <a:endParaRPr/>
          </a:p>
          <a:p>
            <a:pPr indent="-342900" lvl="0" marL="342900" marR="0" rtl="0" algn="ctr">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Skills</a:t>
            </a:r>
            <a:endParaRPr/>
          </a:p>
          <a:p>
            <a:pPr indent="-342900" lvl="0" marL="342900" marR="0" rtl="0" algn="ctr">
              <a:lnSpc>
                <a:spcPct val="100000"/>
              </a:lnSpc>
              <a:spcBef>
                <a:spcPts val="0"/>
              </a:spcBef>
              <a:spcAft>
                <a:spcPts val="0"/>
              </a:spcAft>
              <a:buClr>
                <a:schemeClr val="dk1"/>
              </a:buClr>
              <a:buSzPts val="2200"/>
              <a:buFont typeface="Arial"/>
              <a:buNone/>
            </a:pPr>
            <a:r>
              <a:t/>
            </a:r>
            <a:endParaRPr b="1" i="0" sz="2200" u="none">
              <a:solidFill>
                <a:srgbClr val="000000"/>
              </a:solidFill>
              <a:latin typeface="Arial"/>
              <a:ea typeface="Arial"/>
              <a:cs typeface="Arial"/>
              <a:sym typeface="Arial"/>
            </a:endParaRPr>
          </a:p>
          <a:p>
            <a:pPr indent="-342900" lvl="0" marL="342900" marR="0" rtl="0" algn="ctr">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Living in Disharmony</a:t>
            </a:r>
            <a:endParaRPr/>
          </a:p>
        </p:txBody>
      </p:sp>
      <p:cxnSp>
        <p:nvCxnSpPr>
          <p:cNvPr id="480" name="Google Shape;480;p40"/>
          <p:cNvCxnSpPr/>
          <p:nvPr/>
        </p:nvCxnSpPr>
        <p:spPr>
          <a:xfrm>
            <a:off x="2163762" y="5030787"/>
            <a:ext cx="0" cy="684212"/>
          </a:xfrm>
          <a:prstGeom prst="straightConnector1">
            <a:avLst/>
          </a:prstGeom>
          <a:noFill/>
          <a:ln cap="flat" cmpd="sng" w="38100">
            <a:solidFill>
              <a:srgbClr val="4B0082"/>
            </a:solidFill>
            <a:prstDash val="solid"/>
            <a:miter lim="800000"/>
            <a:headEnd len="med" w="med" type="none"/>
            <a:tailEnd len="med" w="med" type="stealth"/>
          </a:ln>
        </p:spPr>
      </p:cxnSp>
      <p:cxnSp>
        <p:nvCxnSpPr>
          <p:cNvPr id="481" name="Google Shape;481;p40"/>
          <p:cNvCxnSpPr/>
          <p:nvPr/>
        </p:nvCxnSpPr>
        <p:spPr>
          <a:xfrm>
            <a:off x="6169025" y="5030787"/>
            <a:ext cx="0" cy="684212"/>
          </a:xfrm>
          <a:prstGeom prst="straightConnector1">
            <a:avLst/>
          </a:prstGeom>
          <a:noFill/>
          <a:ln cap="flat" cmpd="sng" w="38100">
            <a:solidFill>
              <a:srgbClr val="0046AD"/>
            </a:solidFill>
            <a:prstDash val="solid"/>
            <a:miter lim="800000"/>
            <a:headEnd len="med" w="med" type="none"/>
            <a:tailEnd len="med" w="med" type="stealth"/>
          </a:ln>
        </p:spPr>
      </p:cxnSp>
      <p:cxnSp>
        <p:nvCxnSpPr>
          <p:cNvPr id="482" name="Google Shape;482;p40"/>
          <p:cNvCxnSpPr/>
          <p:nvPr/>
        </p:nvCxnSpPr>
        <p:spPr>
          <a:xfrm>
            <a:off x="3962400" y="3044825"/>
            <a:ext cx="0" cy="384175"/>
          </a:xfrm>
          <a:prstGeom prst="straightConnector1">
            <a:avLst/>
          </a:prstGeom>
          <a:noFill/>
          <a:ln cap="flat" cmpd="sng" w="38100">
            <a:solidFill>
              <a:srgbClr val="FF0000"/>
            </a:solidFill>
            <a:prstDash val="solid"/>
            <a:miter lim="800000"/>
            <a:headEnd len="med" w="med" type="none"/>
            <a:tailEnd len="med" w="med" type="stealth"/>
          </a:ln>
        </p:spPr>
      </p:cxnSp>
      <p:sp>
        <p:nvSpPr>
          <p:cNvPr id="483" name="Google Shape;483;p40"/>
          <p:cNvSpPr/>
          <p:nvPr/>
        </p:nvSpPr>
        <p:spPr>
          <a:xfrm>
            <a:off x="228600" y="457200"/>
            <a:ext cx="7772400" cy="4953000"/>
          </a:xfrm>
          <a:prstGeom prst="ellipse">
            <a:avLst/>
          </a:prstGeom>
          <a:noFill/>
          <a:ln cap="flat" cmpd="sng" w="76200">
            <a:solidFill>
              <a:srgbClr val="4B00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4" name="Google Shape;484;p40"/>
          <p:cNvSpPr/>
          <p:nvPr/>
        </p:nvSpPr>
        <p:spPr>
          <a:xfrm>
            <a:off x="4251833" y="2971800"/>
            <a:ext cx="4583371" cy="369332"/>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Skills motivated by Wrong Assumptions</a:t>
            </a:r>
            <a:endParaRPr/>
          </a:p>
        </p:txBody>
      </p:sp>
      <p:sp>
        <p:nvSpPr>
          <p:cNvPr id="485" name="Google Shape;485;p40"/>
          <p:cNvSpPr txBox="1"/>
          <p:nvPr/>
        </p:nvSpPr>
        <p:spPr>
          <a:xfrm>
            <a:off x="2362200" y="665162"/>
            <a:ext cx="3471862" cy="2154237"/>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A6A6A6"/>
              </a:buClr>
              <a:buSzPts val="2400"/>
              <a:buFont typeface="Arial"/>
              <a:buNone/>
            </a:pPr>
            <a:r>
              <a:rPr b="1" i="0" lang="en-US" sz="2400" u="none">
                <a:solidFill>
                  <a:srgbClr val="A6A6A6"/>
                </a:solidFill>
                <a:latin typeface="Arial"/>
                <a:ea typeface="Arial"/>
                <a:cs typeface="Arial"/>
                <a:sym typeface="Arial"/>
              </a:rPr>
              <a:t>VALUES</a:t>
            </a:r>
            <a:endParaRPr/>
          </a:p>
          <a:p>
            <a:pPr indent="-342900" lvl="0" marL="342900" marR="0" rtl="0" algn="ctr">
              <a:lnSpc>
                <a:spcPct val="100000"/>
              </a:lnSpc>
              <a:spcBef>
                <a:spcPts val="0"/>
              </a:spcBef>
              <a:spcAft>
                <a:spcPts val="0"/>
              </a:spcAft>
              <a:buClr>
                <a:srgbClr val="A6A6A6"/>
              </a:buClr>
              <a:buSzPts val="2200"/>
              <a:buFont typeface="Arial"/>
              <a:buNone/>
            </a:pPr>
            <a:r>
              <a:rPr b="1" i="0" lang="en-US" sz="2200" u="none">
                <a:solidFill>
                  <a:srgbClr val="A6A6A6"/>
                </a:solidFill>
                <a:latin typeface="Arial"/>
                <a:ea typeface="Arial"/>
                <a:cs typeface="Arial"/>
                <a:sym typeface="Arial"/>
              </a:rPr>
              <a:t>CULTURE</a:t>
            </a:r>
            <a:endParaRPr/>
          </a:p>
          <a:p>
            <a:pPr indent="-342900" lvl="0" marL="342900" marR="0" rtl="0" algn="ctr">
              <a:lnSpc>
                <a:spcPct val="100000"/>
              </a:lnSpc>
              <a:spcBef>
                <a:spcPts val="0"/>
              </a:spcBef>
              <a:spcAft>
                <a:spcPts val="0"/>
              </a:spcAft>
              <a:buClr>
                <a:srgbClr val="A6A6A6"/>
              </a:buClr>
              <a:buSzPts val="2200"/>
              <a:buFont typeface="Arial"/>
              <a:buNone/>
            </a:pPr>
            <a:r>
              <a:rPr b="1" i="0" lang="en-US" sz="2200" u="none">
                <a:solidFill>
                  <a:srgbClr val="A6A6A6"/>
                </a:solidFill>
                <a:latin typeface="Arial"/>
                <a:ea typeface="Arial"/>
                <a:cs typeface="Arial"/>
                <a:sym typeface="Arial"/>
              </a:rPr>
              <a:t>WISDOM</a:t>
            </a:r>
            <a:endParaRPr/>
          </a:p>
          <a:p>
            <a:pPr indent="-342900" lvl="0" marL="342900" marR="0" rtl="0" algn="ctr">
              <a:lnSpc>
                <a:spcPct val="100000"/>
              </a:lnSpc>
              <a:spcBef>
                <a:spcPts val="0"/>
              </a:spcBef>
              <a:spcAft>
                <a:spcPts val="0"/>
              </a:spcAft>
              <a:buClr>
                <a:schemeClr val="dk1"/>
              </a:buClr>
              <a:buSzPts val="2200"/>
              <a:buFont typeface="Arial"/>
              <a:buNone/>
            </a:pPr>
            <a:r>
              <a:t/>
            </a:r>
            <a:endParaRPr b="1" i="0" sz="2200" u="none">
              <a:solidFill>
                <a:srgbClr val="A6A6A6"/>
              </a:solidFill>
              <a:latin typeface="Arial"/>
              <a:ea typeface="Arial"/>
              <a:cs typeface="Arial"/>
              <a:sym typeface="Arial"/>
            </a:endParaRPr>
          </a:p>
          <a:p>
            <a:pPr indent="-342900" lvl="0" marL="342900" marR="0" rtl="0" algn="ctr">
              <a:lnSpc>
                <a:spcPct val="100000"/>
              </a:lnSpc>
              <a:spcBef>
                <a:spcPts val="0"/>
              </a:spcBef>
              <a:spcAft>
                <a:spcPts val="0"/>
              </a:spcAft>
              <a:buClr>
                <a:srgbClr val="A6A6A6"/>
              </a:buClr>
              <a:buSzPts val="2200"/>
              <a:buFont typeface="Arial"/>
              <a:buNone/>
            </a:pPr>
            <a:r>
              <a:rPr b="1" i="0" lang="en-US" sz="2200" u="none">
                <a:solidFill>
                  <a:srgbClr val="A6A6A6"/>
                </a:solidFill>
                <a:latin typeface="Arial"/>
                <a:ea typeface="Arial"/>
                <a:cs typeface="Arial"/>
                <a:sym typeface="Arial"/>
              </a:rPr>
              <a:t>Understanding of Harmony</a:t>
            </a:r>
            <a:endParaRPr/>
          </a:p>
        </p:txBody>
      </p:sp>
      <p:cxnSp>
        <p:nvCxnSpPr>
          <p:cNvPr id="486" name="Google Shape;486;p40"/>
          <p:cNvCxnSpPr/>
          <p:nvPr/>
        </p:nvCxnSpPr>
        <p:spPr>
          <a:xfrm rot="10800000">
            <a:off x="2590800" y="3048000"/>
            <a:ext cx="1371600" cy="0"/>
          </a:xfrm>
          <a:prstGeom prst="straightConnector1">
            <a:avLst/>
          </a:prstGeom>
          <a:noFill/>
          <a:ln cap="flat" cmpd="sng" w="38100">
            <a:solidFill>
              <a:srgbClr val="FF0000"/>
            </a:solidFill>
            <a:prstDash val="solid"/>
            <a:miter lim="800000"/>
            <a:headEnd len="med" w="med" type="none"/>
            <a:tailEnd len="med" w="med" type="none"/>
          </a:ln>
        </p:spPr>
      </p:cxnSp>
      <p:sp>
        <p:nvSpPr>
          <p:cNvPr id="487" name="Google Shape;487;p40"/>
          <p:cNvSpPr txBox="1"/>
          <p:nvPr/>
        </p:nvSpPr>
        <p:spPr>
          <a:xfrm>
            <a:off x="587375" y="5692775"/>
            <a:ext cx="3092450" cy="7080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UNHAPPINESS</a:t>
            </a:r>
            <a:endParaRPr/>
          </a:p>
          <a:p>
            <a:pPr indent="0" lvl="0" marL="0" marR="0" rtl="0" algn="ctr">
              <a:lnSpc>
                <a:spcPct val="9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Making others Unhappy</a:t>
            </a:r>
            <a:endParaRPr/>
          </a:p>
        </p:txBody>
      </p:sp>
      <p:sp>
        <p:nvSpPr>
          <p:cNvPr id="488" name="Google Shape;488;p40"/>
          <p:cNvSpPr txBox="1"/>
          <p:nvPr/>
        </p:nvSpPr>
        <p:spPr>
          <a:xfrm>
            <a:off x="4140200" y="5638800"/>
            <a:ext cx="4057650" cy="7080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DEPRIVATION</a:t>
            </a:r>
            <a:endParaRPr/>
          </a:p>
          <a:p>
            <a:pPr indent="0" lvl="0" marL="0" marR="0" rtl="0" algn="ctr">
              <a:lnSpc>
                <a:spcPct val="9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Exploiting and Depriving others</a:t>
            </a:r>
            <a:endParaRPr/>
          </a:p>
        </p:txBody>
      </p:sp>
      <p:sp>
        <p:nvSpPr>
          <p:cNvPr id="489" name="Google Shape;489;p40"/>
          <p:cNvSpPr/>
          <p:nvPr/>
        </p:nvSpPr>
        <p:spPr>
          <a:xfrm>
            <a:off x="2971800" y="762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2800"/>
              <a:buFont typeface="Calibri"/>
              <a:buNone/>
            </a:pPr>
            <a:r>
              <a:rPr b="0" i="0" lang="en-US" sz="2800" u="none">
                <a:solidFill>
                  <a:srgbClr val="800080"/>
                </a:solidFill>
                <a:latin typeface="Calibri"/>
                <a:ea typeface="Calibri"/>
                <a:cs typeface="Calibri"/>
                <a:sym typeface="Calibri"/>
              </a:rPr>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1"/>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Problems = Indication of Lack of Effort for Holistic Development</a:t>
            </a:r>
            <a:endParaRPr/>
          </a:p>
        </p:txBody>
      </p:sp>
      <p:sp>
        <p:nvSpPr>
          <p:cNvPr id="495" name="Google Shape;495;p41"/>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Most of the problems we see around us are really only the symptoms of human beings not living with human consciousness</a:t>
            </a:r>
            <a:endParaRPr/>
          </a:p>
          <a:p>
            <a:pPr indent="0" lvl="0" marL="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0" lvl="0" marL="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The basic effort is required to ensure human consciousness</a:t>
            </a:r>
            <a:endParaRPr/>
          </a:p>
          <a:p>
            <a:pPr indent="0" lvl="0" marL="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(through human education)</a:t>
            </a:r>
            <a:endParaRPr/>
          </a:p>
          <a:p>
            <a:pPr indent="0" lvl="0" marL="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0" lvl="0" marL="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0" lvl="0" marL="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0" lvl="0" marL="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0" lvl="0" marL="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0" lvl="0" marL="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0" lvl="0" marL="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0" lvl="0" marL="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0" lvl="0" marL="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Ultimately it will result in a human tradition, </a:t>
            </a:r>
            <a:endParaRPr/>
          </a:p>
          <a:p>
            <a:pPr indent="0" lvl="0" marL="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in which the human goal is fulfilled for all, </a:t>
            </a:r>
            <a:endParaRPr/>
          </a:p>
          <a:p>
            <a:pPr indent="0" lvl="0" marL="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generation after generation</a:t>
            </a:r>
            <a:endParaRPr/>
          </a:p>
        </p:txBody>
      </p:sp>
      <p:grpSp>
        <p:nvGrpSpPr>
          <p:cNvPr id="496" name="Google Shape;496;p41"/>
          <p:cNvGrpSpPr/>
          <p:nvPr/>
        </p:nvGrpSpPr>
        <p:grpSpPr>
          <a:xfrm>
            <a:off x="5715000" y="2286000"/>
            <a:ext cx="3282950" cy="2892425"/>
            <a:chOff x="-146007" y="119896"/>
            <a:chExt cx="3282315" cy="2398955"/>
          </a:xfrm>
        </p:grpSpPr>
        <p:sp>
          <p:nvSpPr>
            <p:cNvPr id="497" name="Google Shape;497;p41"/>
            <p:cNvSpPr txBox="1"/>
            <p:nvPr/>
          </p:nvSpPr>
          <p:spPr>
            <a:xfrm>
              <a:off x="-146007" y="119896"/>
              <a:ext cx="3282315" cy="23989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Human Education</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Human Consciousness</a:t>
              </a:r>
              <a:endParaRPr/>
            </a:p>
            <a:p>
              <a:pPr indent="0" lvl="0" marL="0" marR="0" rtl="0" algn="l">
                <a:lnSpc>
                  <a:spcPct val="100000"/>
                </a:lnSpc>
                <a:spcBef>
                  <a:spcPts val="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Human Values</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Human Conduct</a:t>
              </a:r>
              <a:endParaRPr/>
            </a:p>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	Human Character</a:t>
              </a:r>
              <a:endParaRPr/>
            </a:p>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Human Society</a:t>
              </a:r>
              <a:endParaRPr/>
            </a:p>
          </p:txBody>
        </p:sp>
        <p:cxnSp>
          <p:nvCxnSpPr>
            <p:cNvPr id="498" name="Google Shape;498;p41"/>
            <p:cNvCxnSpPr/>
            <p:nvPr/>
          </p:nvCxnSpPr>
          <p:spPr>
            <a:xfrm>
              <a:off x="1228502" y="435894"/>
              <a:ext cx="0" cy="229099"/>
            </a:xfrm>
            <a:prstGeom prst="straightConnector1">
              <a:avLst/>
            </a:prstGeom>
            <a:noFill/>
            <a:ln cap="flat" cmpd="sng" w="9525">
              <a:solidFill>
                <a:srgbClr val="FF0000"/>
              </a:solidFill>
              <a:prstDash val="solid"/>
              <a:miter lim="800000"/>
              <a:headEnd len="med" w="med" type="none"/>
              <a:tailEnd len="med" w="med" type="stealth"/>
            </a:ln>
          </p:spPr>
        </p:cxnSp>
        <p:cxnSp>
          <p:nvCxnSpPr>
            <p:cNvPr id="499" name="Google Shape;499;p41"/>
            <p:cNvCxnSpPr/>
            <p:nvPr/>
          </p:nvCxnSpPr>
          <p:spPr>
            <a:xfrm>
              <a:off x="1228502" y="1447090"/>
              <a:ext cx="0" cy="227783"/>
            </a:xfrm>
            <a:prstGeom prst="straightConnector1">
              <a:avLst/>
            </a:prstGeom>
            <a:noFill/>
            <a:ln cap="flat" cmpd="sng" w="9525">
              <a:solidFill>
                <a:srgbClr val="FF0000"/>
              </a:solidFill>
              <a:prstDash val="solid"/>
              <a:miter lim="800000"/>
              <a:headEnd len="med" w="med" type="none"/>
              <a:tailEnd len="med" w="med" type="stealth"/>
            </a:ln>
          </p:spPr>
        </p:cxnSp>
      </p:grpSp>
      <p:cxnSp>
        <p:nvCxnSpPr>
          <p:cNvPr id="500" name="Google Shape;500;p41"/>
          <p:cNvCxnSpPr/>
          <p:nvPr/>
        </p:nvCxnSpPr>
        <p:spPr>
          <a:xfrm>
            <a:off x="7086600" y="3276600"/>
            <a:ext cx="0" cy="276225"/>
          </a:xfrm>
          <a:prstGeom prst="straightConnector1">
            <a:avLst/>
          </a:prstGeom>
          <a:noFill/>
          <a:ln cap="flat" cmpd="sng" w="9525">
            <a:solidFill>
              <a:srgbClr val="FF0000"/>
            </a:solidFill>
            <a:prstDash val="solid"/>
            <a:miter lim="800000"/>
            <a:headEnd len="med" w="med" type="none"/>
            <a:tailEnd len="med" w="med" type="stealth"/>
          </a:ln>
        </p:spPr>
      </p:cxnSp>
      <p:cxnSp>
        <p:nvCxnSpPr>
          <p:cNvPr id="501" name="Google Shape;501;p41"/>
          <p:cNvCxnSpPr/>
          <p:nvPr/>
        </p:nvCxnSpPr>
        <p:spPr>
          <a:xfrm>
            <a:off x="6553200" y="4495800"/>
            <a:ext cx="0" cy="276225"/>
          </a:xfrm>
          <a:prstGeom prst="straightConnector1">
            <a:avLst/>
          </a:prstGeom>
          <a:noFill/>
          <a:ln cap="flat" cmpd="sng" w="9525">
            <a:solidFill>
              <a:srgbClr val="FF0000"/>
            </a:solidFill>
            <a:prstDash val="solid"/>
            <a:miter lim="800000"/>
            <a:headEnd len="med" w="med" type="none"/>
            <a:tailEnd len="med" w="med" type="stealth"/>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2"/>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Education-Sanskar required for Human Consciousness</a:t>
            </a:r>
            <a:endParaRPr/>
          </a:p>
        </p:txBody>
      </p:sp>
      <p:sp>
        <p:nvSpPr>
          <p:cNvPr id="507" name="Google Shape;507;p42"/>
          <p:cNvSpPr txBox="1"/>
          <p:nvPr/>
        </p:nvSpPr>
        <p:spPr>
          <a:xfrm>
            <a:off x="228600" y="5715000"/>
            <a:ext cx="3868737" cy="10890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7030A0"/>
              </a:buClr>
              <a:buSzPts val="2800"/>
              <a:buFont typeface="Arial"/>
              <a:buNone/>
            </a:pPr>
            <a:r>
              <a:rPr b="1" i="0" lang="en-US" sz="2800" u="none">
                <a:solidFill>
                  <a:srgbClr val="7030A0"/>
                </a:solidFill>
                <a:latin typeface="Arial"/>
                <a:ea typeface="Arial"/>
                <a:cs typeface="Arial"/>
                <a:sym typeface="Arial"/>
              </a:rPr>
              <a:t>MUTUAL HAPPINESS</a:t>
            </a:r>
            <a:endParaRPr/>
          </a:p>
          <a:p>
            <a:pPr indent="0" lvl="0" marL="0" marR="0" rtl="0" algn="ctr">
              <a:lnSpc>
                <a:spcPct val="90000"/>
              </a:lnSpc>
              <a:spcBef>
                <a:spcPts val="720"/>
              </a:spcBef>
              <a:spcAft>
                <a:spcPts val="0"/>
              </a:spcAft>
              <a:buClr>
                <a:srgbClr val="7030A0"/>
              </a:buClr>
              <a:buSzPts val="2800"/>
              <a:buFont typeface="Arial"/>
              <a:buNone/>
            </a:pPr>
            <a:r>
              <a:rPr b="1" i="1" lang="en-US" sz="2800" u="none">
                <a:solidFill>
                  <a:srgbClr val="7030A0"/>
                </a:solidFill>
                <a:latin typeface="Arial"/>
                <a:ea typeface="Arial"/>
                <a:cs typeface="Arial"/>
                <a:sym typeface="Arial"/>
              </a:rPr>
              <a:t>(</a:t>
            </a:r>
            <a:r>
              <a:rPr b="1" i="0" lang="en-US" sz="3600" u="none">
                <a:solidFill>
                  <a:srgbClr val="800080"/>
                </a:solidFill>
                <a:latin typeface="Arial"/>
                <a:ea typeface="Arial"/>
                <a:cs typeface="Arial"/>
                <a:sym typeface="Arial"/>
              </a:rPr>
              <a:t>mHk; lq[k</a:t>
            </a:r>
            <a:r>
              <a:rPr b="1" i="1" lang="en-US" sz="2800" u="none">
                <a:solidFill>
                  <a:srgbClr val="7030A0"/>
                </a:solidFill>
                <a:latin typeface="Arial"/>
                <a:ea typeface="Arial"/>
                <a:cs typeface="Arial"/>
                <a:sym typeface="Arial"/>
              </a:rPr>
              <a:t>)</a:t>
            </a:r>
            <a:endParaRPr/>
          </a:p>
        </p:txBody>
      </p:sp>
      <p:sp>
        <p:nvSpPr>
          <p:cNvPr id="508" name="Google Shape;508;p42"/>
          <p:cNvSpPr txBox="1"/>
          <p:nvPr/>
        </p:nvSpPr>
        <p:spPr>
          <a:xfrm>
            <a:off x="4114800" y="5715000"/>
            <a:ext cx="4106862" cy="10890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MUTUAL PROSPERITY</a:t>
            </a:r>
            <a:endParaRPr/>
          </a:p>
          <a:p>
            <a:pPr indent="0" lvl="0" marL="0" marR="0" rtl="0" algn="ctr">
              <a:lnSpc>
                <a:spcPct val="90000"/>
              </a:lnSpc>
              <a:spcBef>
                <a:spcPts val="720"/>
              </a:spcBef>
              <a:spcAft>
                <a:spcPts val="0"/>
              </a:spcAft>
              <a:buClr>
                <a:srgbClr val="0000FF"/>
              </a:buClr>
              <a:buSzPts val="2800"/>
              <a:buFont typeface="Arial"/>
              <a:buNone/>
            </a:pPr>
            <a:r>
              <a:rPr b="1" i="1" lang="en-US" sz="2800" u="none">
                <a:solidFill>
                  <a:srgbClr val="0000FF"/>
                </a:solidFill>
                <a:latin typeface="Arial"/>
                <a:ea typeface="Arial"/>
                <a:cs typeface="Arial"/>
                <a:sym typeface="Arial"/>
              </a:rPr>
              <a:t>(</a:t>
            </a:r>
            <a:r>
              <a:rPr b="1" i="0" lang="en-US" sz="3600" u="none">
                <a:solidFill>
                  <a:srgbClr val="0000FF"/>
                </a:solidFill>
                <a:latin typeface="Arial"/>
                <a:ea typeface="Arial"/>
                <a:cs typeface="Arial"/>
                <a:sym typeface="Arial"/>
              </a:rPr>
              <a:t>mHk; le`f)</a:t>
            </a:r>
            <a:r>
              <a:rPr b="1" i="1" lang="en-US" sz="2800" u="none">
                <a:solidFill>
                  <a:srgbClr val="0000FF"/>
                </a:solidFill>
                <a:latin typeface="Arial"/>
                <a:ea typeface="Arial"/>
                <a:cs typeface="Arial"/>
                <a:sym typeface="Arial"/>
              </a:rPr>
              <a:t>)</a:t>
            </a:r>
            <a:endParaRPr/>
          </a:p>
        </p:txBody>
      </p:sp>
      <p:sp>
        <p:nvSpPr>
          <p:cNvPr id="509" name="Google Shape;509;p42"/>
          <p:cNvSpPr txBox="1"/>
          <p:nvPr/>
        </p:nvSpPr>
        <p:spPr>
          <a:xfrm>
            <a:off x="2362200" y="685800"/>
            <a:ext cx="3471862" cy="2154237"/>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Understanding of Harmony</a:t>
            </a:r>
            <a:endParaRPr/>
          </a:p>
          <a:p>
            <a:pPr indent="-342900" lvl="0" marL="34290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Harmony in Human Being</a:t>
            </a:r>
            <a:endParaRPr/>
          </a:p>
          <a:p>
            <a:pPr indent="-342900" lvl="0" marL="34290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Harmony in  Family</a:t>
            </a:r>
            <a:endParaRPr/>
          </a:p>
          <a:p>
            <a:pPr indent="-342900" lvl="0" marL="34290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Harmony in  Society</a:t>
            </a:r>
            <a:endParaRPr/>
          </a:p>
          <a:p>
            <a:pPr indent="-342900" lvl="0" marL="34290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Harmony in Nature/Existence</a:t>
            </a:r>
            <a:endParaRPr/>
          </a:p>
          <a:p>
            <a:pPr indent="-342900" lvl="0" marL="342900" marR="0" rtl="0" algn="ctr">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VALUES</a:t>
            </a:r>
            <a:endParaRPr/>
          </a:p>
        </p:txBody>
      </p:sp>
      <p:sp>
        <p:nvSpPr>
          <p:cNvPr id="510" name="Google Shape;510;p42"/>
          <p:cNvSpPr txBox="1"/>
          <p:nvPr/>
        </p:nvSpPr>
        <p:spPr>
          <a:xfrm>
            <a:off x="2693987" y="3276600"/>
            <a:ext cx="2819400" cy="1816100"/>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Living in Harmony</a:t>
            </a:r>
            <a:endParaRPr/>
          </a:p>
          <a:p>
            <a:pPr indent="-342900" lvl="0" marL="34290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As an Individual</a:t>
            </a:r>
            <a:endParaRPr/>
          </a:p>
          <a:p>
            <a:pPr indent="-342900" lvl="0" marL="34290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In the Family</a:t>
            </a:r>
            <a:endParaRPr/>
          </a:p>
          <a:p>
            <a:pPr indent="-342900" lvl="0" marL="34290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In the Society</a:t>
            </a:r>
            <a:endParaRPr/>
          </a:p>
          <a:p>
            <a:pPr indent="-342900" lvl="0" marL="34290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In Nature/Existence</a:t>
            </a:r>
            <a:endParaRPr/>
          </a:p>
          <a:p>
            <a:pPr indent="-342900" lvl="0" marL="342900" marR="0" rtl="0" algn="ctr">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SKILLS</a:t>
            </a:r>
            <a:endParaRPr/>
          </a:p>
        </p:txBody>
      </p:sp>
      <p:cxnSp>
        <p:nvCxnSpPr>
          <p:cNvPr id="511" name="Google Shape;511;p42"/>
          <p:cNvCxnSpPr/>
          <p:nvPr/>
        </p:nvCxnSpPr>
        <p:spPr>
          <a:xfrm>
            <a:off x="2163762" y="5030787"/>
            <a:ext cx="0" cy="684212"/>
          </a:xfrm>
          <a:prstGeom prst="straightConnector1">
            <a:avLst/>
          </a:prstGeom>
          <a:noFill/>
          <a:ln cap="flat" cmpd="sng" w="38100">
            <a:solidFill>
              <a:srgbClr val="4B0082"/>
            </a:solidFill>
            <a:prstDash val="solid"/>
            <a:miter lim="800000"/>
            <a:headEnd len="med" w="med" type="none"/>
            <a:tailEnd len="med" w="med" type="stealth"/>
          </a:ln>
        </p:spPr>
      </p:cxnSp>
      <p:cxnSp>
        <p:nvCxnSpPr>
          <p:cNvPr id="512" name="Google Shape;512;p42"/>
          <p:cNvCxnSpPr/>
          <p:nvPr/>
        </p:nvCxnSpPr>
        <p:spPr>
          <a:xfrm>
            <a:off x="6169025" y="5030787"/>
            <a:ext cx="0" cy="684212"/>
          </a:xfrm>
          <a:prstGeom prst="straightConnector1">
            <a:avLst/>
          </a:prstGeom>
          <a:noFill/>
          <a:ln cap="flat" cmpd="sng" w="38100">
            <a:solidFill>
              <a:srgbClr val="0046AD"/>
            </a:solidFill>
            <a:prstDash val="solid"/>
            <a:miter lim="800000"/>
            <a:headEnd len="med" w="med" type="none"/>
            <a:tailEnd len="med" w="med" type="stealth"/>
          </a:ln>
        </p:spPr>
      </p:cxnSp>
      <p:cxnSp>
        <p:nvCxnSpPr>
          <p:cNvPr id="513" name="Google Shape;513;p42"/>
          <p:cNvCxnSpPr/>
          <p:nvPr/>
        </p:nvCxnSpPr>
        <p:spPr>
          <a:xfrm>
            <a:off x="4097337" y="2840037"/>
            <a:ext cx="6350" cy="436562"/>
          </a:xfrm>
          <a:prstGeom prst="straightConnector1">
            <a:avLst/>
          </a:prstGeom>
          <a:noFill/>
          <a:ln cap="flat" cmpd="sng" w="38100">
            <a:solidFill>
              <a:srgbClr val="FF0000"/>
            </a:solidFill>
            <a:prstDash val="solid"/>
            <a:miter lim="800000"/>
            <a:headEnd len="med" w="med" type="none"/>
            <a:tailEnd len="med" w="med" type="stealth"/>
          </a:ln>
        </p:spPr>
      </p:cxnSp>
      <p:sp>
        <p:nvSpPr>
          <p:cNvPr id="514" name="Google Shape;514;p42"/>
          <p:cNvSpPr/>
          <p:nvPr/>
        </p:nvSpPr>
        <p:spPr>
          <a:xfrm>
            <a:off x="228600" y="457200"/>
            <a:ext cx="7772400" cy="4953000"/>
          </a:xfrm>
          <a:prstGeom prst="ellipse">
            <a:avLst/>
          </a:prstGeom>
          <a:noFill/>
          <a:ln cap="flat" cmpd="sng" w="76200">
            <a:solidFill>
              <a:srgbClr val="4B00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5" name="Google Shape;515;p42"/>
          <p:cNvSpPr txBox="1"/>
          <p:nvPr/>
        </p:nvSpPr>
        <p:spPr>
          <a:xfrm>
            <a:off x="4108450" y="2830512"/>
            <a:ext cx="9286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Guided</a:t>
            </a:r>
            <a:endParaRPr/>
          </a:p>
        </p:txBody>
      </p:sp>
      <p:sp>
        <p:nvSpPr>
          <p:cNvPr id="516" name="Google Shape;516;p42"/>
          <p:cNvSpPr/>
          <p:nvPr/>
        </p:nvSpPr>
        <p:spPr>
          <a:xfrm>
            <a:off x="5181600" y="2831068"/>
            <a:ext cx="2723823" cy="369332"/>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Skills guided by values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3"/>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Human Being Living with Human Consciousness</a:t>
            </a:r>
            <a:endParaRPr/>
          </a:p>
        </p:txBody>
      </p:sp>
      <p:sp>
        <p:nvSpPr>
          <p:cNvPr id="522" name="Google Shape;522;p43"/>
          <p:cNvSpPr txBox="1"/>
          <p:nvPr/>
        </p:nvSpPr>
        <p:spPr>
          <a:xfrm>
            <a:off x="1066800" y="3124200"/>
            <a:ext cx="2209800" cy="1676400"/>
          </a:xfrm>
          <a:prstGeom prst="rect">
            <a:avLst/>
          </a:prstGeom>
          <a:solidFill>
            <a:srgbClr val="4B0082"/>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RELATIONSHIP  (</a:t>
            </a:r>
            <a:r>
              <a:rPr b="1" i="0" lang="en-US" sz="3000" u="none">
                <a:solidFill>
                  <a:srgbClr val="FFFFFF"/>
                </a:solidFill>
                <a:latin typeface="Arial"/>
                <a:ea typeface="Arial"/>
                <a:cs typeface="Arial"/>
                <a:sym typeface="Arial"/>
              </a:rPr>
              <a:t>laca/k</a:t>
            </a:r>
            <a:r>
              <a:rPr b="1" i="0" lang="en-US" sz="2400" u="none">
                <a:solidFill>
                  <a:srgbClr val="FFFFFF"/>
                </a:solidFill>
                <a:latin typeface="Calibri"/>
                <a:ea typeface="Calibri"/>
                <a:cs typeface="Calibri"/>
                <a:sym typeface="Calibri"/>
              </a:rPr>
              <a:t>)</a:t>
            </a:r>
            <a:endParaRPr b="1" i="1" sz="2400" u="none">
              <a:solidFill>
                <a:srgbClr val="FFFFFF"/>
              </a:solidFill>
              <a:latin typeface="Calibri"/>
              <a:ea typeface="Calibri"/>
              <a:cs typeface="Calibri"/>
              <a:sym typeface="Calibri"/>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with human being</a:t>
            </a:r>
            <a:endParaRPr/>
          </a:p>
        </p:txBody>
      </p:sp>
      <p:sp>
        <p:nvSpPr>
          <p:cNvPr id="523" name="Google Shape;523;p43"/>
          <p:cNvSpPr txBox="1"/>
          <p:nvPr/>
        </p:nvSpPr>
        <p:spPr>
          <a:xfrm>
            <a:off x="4038600" y="3124200"/>
            <a:ext cx="2667000" cy="1752600"/>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PHYSICAL FACILITY</a:t>
            </a:r>
            <a:endParaRPr/>
          </a:p>
          <a:p>
            <a:pPr indent="0" lvl="0" marL="0" marR="0" rtl="0" algn="ctr">
              <a:lnSpc>
                <a:spcPct val="90000"/>
              </a:lnSpc>
              <a:spcBef>
                <a:spcPts val="60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a:t>
            </a:r>
            <a:r>
              <a:rPr b="1" i="0" lang="en-US" sz="3000" u="none">
                <a:solidFill>
                  <a:srgbClr val="FFFFFF"/>
                </a:solidFill>
                <a:latin typeface="Arial"/>
                <a:ea typeface="Arial"/>
                <a:cs typeface="Arial"/>
                <a:sym typeface="Arial"/>
              </a:rPr>
              <a:t>lqfo/kk</a:t>
            </a:r>
            <a:r>
              <a:rPr b="1" i="0" lang="en-US" sz="2400" u="none">
                <a:solidFill>
                  <a:srgbClr val="FFFFFF"/>
                </a:solidFill>
                <a:latin typeface="Calibri"/>
                <a:ea typeface="Calibri"/>
                <a:cs typeface="Calibri"/>
                <a:sym typeface="Calibri"/>
              </a:rPr>
              <a:t>)</a:t>
            </a:r>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with rest of nature</a:t>
            </a:r>
            <a:endParaRPr/>
          </a:p>
        </p:txBody>
      </p:sp>
      <p:sp>
        <p:nvSpPr>
          <p:cNvPr id="524" name="Google Shape;524;p43"/>
          <p:cNvSpPr txBox="1"/>
          <p:nvPr/>
        </p:nvSpPr>
        <p:spPr>
          <a:xfrm>
            <a:off x="1905000" y="990600"/>
            <a:ext cx="3733800" cy="1524000"/>
          </a:xfrm>
          <a:prstGeom prst="rect">
            <a:avLst/>
          </a:prstGeom>
          <a:solidFill>
            <a:srgbClr val="80008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RIGHT UNDERSTANDING</a:t>
            </a:r>
            <a:endParaRPr/>
          </a:p>
          <a:p>
            <a:pPr indent="0" lvl="0" marL="0" marR="0" rtl="0" algn="ctr">
              <a:lnSpc>
                <a:spcPct val="90000"/>
              </a:lnSpc>
              <a:spcBef>
                <a:spcPts val="600"/>
              </a:spcBef>
              <a:spcAft>
                <a:spcPts val="0"/>
              </a:spcAft>
              <a:buClr>
                <a:srgbClr val="FFFFFF"/>
              </a:buClr>
              <a:buSzPts val="2400"/>
              <a:buFont typeface="Calibri"/>
              <a:buNone/>
            </a:pPr>
            <a:r>
              <a:rPr b="1" i="1" lang="en-US" sz="2400" u="none">
                <a:solidFill>
                  <a:srgbClr val="FFFFFF"/>
                </a:solidFill>
                <a:latin typeface="Calibri"/>
                <a:ea typeface="Calibri"/>
                <a:cs typeface="Calibri"/>
                <a:sym typeface="Calibri"/>
              </a:rPr>
              <a:t>(</a:t>
            </a:r>
            <a:r>
              <a:rPr b="1" i="0" lang="en-US" sz="3000" u="none">
                <a:solidFill>
                  <a:srgbClr val="FFFFFF"/>
                </a:solidFill>
                <a:latin typeface="Arial"/>
                <a:ea typeface="Arial"/>
                <a:cs typeface="Arial"/>
                <a:sym typeface="Arial"/>
              </a:rPr>
              <a:t>le&gt;</a:t>
            </a:r>
            <a:r>
              <a:rPr b="1" i="1" lang="en-US" sz="2400" u="none">
                <a:solidFill>
                  <a:srgbClr val="FFFFFF"/>
                </a:solidFill>
                <a:latin typeface="Calibri"/>
                <a:ea typeface="Calibri"/>
                <a:cs typeface="Calibri"/>
                <a:sym typeface="Calibri"/>
              </a:rPr>
              <a:t>)</a:t>
            </a:r>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in the self</a:t>
            </a:r>
            <a:endParaRPr/>
          </a:p>
        </p:txBody>
      </p:sp>
      <p:cxnSp>
        <p:nvCxnSpPr>
          <p:cNvPr id="525" name="Google Shape;525;p43"/>
          <p:cNvCxnSpPr/>
          <p:nvPr/>
        </p:nvCxnSpPr>
        <p:spPr>
          <a:xfrm flipH="1">
            <a:off x="2171700" y="2527300"/>
            <a:ext cx="1600200" cy="584200"/>
          </a:xfrm>
          <a:prstGeom prst="straightConnector1">
            <a:avLst/>
          </a:prstGeom>
          <a:noFill/>
          <a:ln cap="flat" cmpd="sng" w="38100">
            <a:solidFill>
              <a:srgbClr val="4B0082"/>
            </a:solidFill>
            <a:prstDash val="solid"/>
            <a:miter lim="800000"/>
            <a:headEnd len="med" w="med" type="none"/>
            <a:tailEnd len="med" w="med" type="stealth"/>
          </a:ln>
        </p:spPr>
      </p:cxnSp>
      <p:cxnSp>
        <p:nvCxnSpPr>
          <p:cNvPr id="526" name="Google Shape;526;p43"/>
          <p:cNvCxnSpPr/>
          <p:nvPr/>
        </p:nvCxnSpPr>
        <p:spPr>
          <a:xfrm rot="5400000">
            <a:off x="1710531" y="5253831"/>
            <a:ext cx="914400" cy="7937"/>
          </a:xfrm>
          <a:prstGeom prst="straightConnector1">
            <a:avLst/>
          </a:prstGeom>
          <a:noFill/>
          <a:ln cap="flat" cmpd="sng" w="38100">
            <a:solidFill>
              <a:srgbClr val="4B0082"/>
            </a:solidFill>
            <a:prstDash val="solid"/>
            <a:miter lim="800000"/>
            <a:headEnd len="med" w="med" type="none"/>
            <a:tailEnd len="med" w="med" type="stealth"/>
          </a:ln>
        </p:spPr>
      </p:cxnSp>
      <p:sp>
        <p:nvSpPr>
          <p:cNvPr id="527" name="Google Shape;527;p43"/>
          <p:cNvSpPr txBox="1"/>
          <p:nvPr/>
        </p:nvSpPr>
        <p:spPr>
          <a:xfrm>
            <a:off x="228600" y="5715000"/>
            <a:ext cx="3868737" cy="10890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7030A0"/>
              </a:buClr>
              <a:buSzPts val="2800"/>
              <a:buFont typeface="Arial"/>
              <a:buNone/>
            </a:pPr>
            <a:r>
              <a:rPr b="1" i="0" lang="en-US" sz="2800" u="none">
                <a:solidFill>
                  <a:srgbClr val="7030A0"/>
                </a:solidFill>
                <a:latin typeface="Arial"/>
                <a:ea typeface="Arial"/>
                <a:cs typeface="Arial"/>
                <a:sym typeface="Arial"/>
              </a:rPr>
              <a:t>MUTUAL HAPPINESS</a:t>
            </a:r>
            <a:endParaRPr/>
          </a:p>
          <a:p>
            <a:pPr indent="0" lvl="0" marL="0" marR="0" rtl="0" algn="ctr">
              <a:lnSpc>
                <a:spcPct val="90000"/>
              </a:lnSpc>
              <a:spcBef>
                <a:spcPts val="720"/>
              </a:spcBef>
              <a:spcAft>
                <a:spcPts val="0"/>
              </a:spcAft>
              <a:buClr>
                <a:srgbClr val="7030A0"/>
              </a:buClr>
              <a:buSzPts val="2800"/>
              <a:buFont typeface="Arial"/>
              <a:buNone/>
            </a:pPr>
            <a:r>
              <a:rPr b="1" i="1" lang="en-US" sz="2800" u="none">
                <a:solidFill>
                  <a:srgbClr val="7030A0"/>
                </a:solidFill>
                <a:latin typeface="Arial"/>
                <a:ea typeface="Arial"/>
                <a:cs typeface="Arial"/>
                <a:sym typeface="Arial"/>
              </a:rPr>
              <a:t>(</a:t>
            </a:r>
            <a:r>
              <a:rPr b="1" i="0" lang="en-US" sz="3600" u="none">
                <a:solidFill>
                  <a:srgbClr val="800080"/>
                </a:solidFill>
                <a:latin typeface="Arial"/>
                <a:ea typeface="Arial"/>
                <a:cs typeface="Arial"/>
                <a:sym typeface="Arial"/>
              </a:rPr>
              <a:t>mHk; lq[k</a:t>
            </a:r>
            <a:r>
              <a:rPr b="1" i="1" lang="en-US" sz="2800" u="none">
                <a:solidFill>
                  <a:srgbClr val="7030A0"/>
                </a:solidFill>
                <a:latin typeface="Arial"/>
                <a:ea typeface="Arial"/>
                <a:cs typeface="Arial"/>
                <a:sym typeface="Arial"/>
              </a:rPr>
              <a:t>)</a:t>
            </a:r>
            <a:endParaRPr/>
          </a:p>
        </p:txBody>
      </p:sp>
      <p:cxnSp>
        <p:nvCxnSpPr>
          <p:cNvPr id="528" name="Google Shape;528;p43"/>
          <p:cNvCxnSpPr/>
          <p:nvPr/>
        </p:nvCxnSpPr>
        <p:spPr>
          <a:xfrm>
            <a:off x="3771900" y="2527300"/>
            <a:ext cx="1600200" cy="584200"/>
          </a:xfrm>
          <a:prstGeom prst="straightConnector1">
            <a:avLst/>
          </a:prstGeom>
          <a:noFill/>
          <a:ln cap="flat" cmpd="sng" w="38100">
            <a:solidFill>
              <a:srgbClr val="0046AD"/>
            </a:solidFill>
            <a:prstDash val="solid"/>
            <a:miter lim="800000"/>
            <a:headEnd len="med" w="med" type="none"/>
            <a:tailEnd len="med" w="med" type="stealth"/>
          </a:ln>
        </p:spPr>
      </p:cxnSp>
      <p:cxnSp>
        <p:nvCxnSpPr>
          <p:cNvPr id="529" name="Google Shape;529;p43"/>
          <p:cNvCxnSpPr/>
          <p:nvPr/>
        </p:nvCxnSpPr>
        <p:spPr>
          <a:xfrm rot="5400000">
            <a:off x="5751512" y="5294312"/>
            <a:ext cx="838200" cy="3175"/>
          </a:xfrm>
          <a:prstGeom prst="straightConnector1">
            <a:avLst/>
          </a:prstGeom>
          <a:noFill/>
          <a:ln cap="flat" cmpd="sng" w="38100">
            <a:solidFill>
              <a:srgbClr val="0046AD"/>
            </a:solidFill>
            <a:prstDash val="solid"/>
            <a:miter lim="800000"/>
            <a:headEnd len="med" w="med" type="none"/>
            <a:tailEnd len="med" w="med" type="stealth"/>
          </a:ln>
        </p:spPr>
      </p:cxnSp>
      <p:sp>
        <p:nvSpPr>
          <p:cNvPr id="530" name="Google Shape;530;p43"/>
          <p:cNvSpPr txBox="1"/>
          <p:nvPr/>
        </p:nvSpPr>
        <p:spPr>
          <a:xfrm>
            <a:off x="4114800" y="5715000"/>
            <a:ext cx="4106862" cy="10890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MUTUAL PROSPERITY</a:t>
            </a:r>
            <a:endParaRPr/>
          </a:p>
          <a:p>
            <a:pPr indent="0" lvl="0" marL="0" marR="0" rtl="0" algn="ctr">
              <a:lnSpc>
                <a:spcPct val="90000"/>
              </a:lnSpc>
              <a:spcBef>
                <a:spcPts val="720"/>
              </a:spcBef>
              <a:spcAft>
                <a:spcPts val="0"/>
              </a:spcAft>
              <a:buClr>
                <a:srgbClr val="0000FF"/>
              </a:buClr>
              <a:buSzPts val="2800"/>
              <a:buFont typeface="Arial"/>
              <a:buNone/>
            </a:pPr>
            <a:r>
              <a:rPr b="1" i="1" lang="en-US" sz="2800" u="none">
                <a:solidFill>
                  <a:srgbClr val="0000FF"/>
                </a:solidFill>
                <a:latin typeface="Arial"/>
                <a:ea typeface="Arial"/>
                <a:cs typeface="Arial"/>
                <a:sym typeface="Arial"/>
              </a:rPr>
              <a:t>(</a:t>
            </a:r>
            <a:r>
              <a:rPr b="1" i="0" lang="en-US" sz="3600" u="none">
                <a:solidFill>
                  <a:srgbClr val="0000FF"/>
                </a:solidFill>
                <a:latin typeface="Arial"/>
                <a:ea typeface="Arial"/>
                <a:cs typeface="Arial"/>
                <a:sym typeface="Arial"/>
              </a:rPr>
              <a:t>mHk; le`f)</a:t>
            </a:r>
            <a:r>
              <a:rPr b="1" i="1" lang="en-US" sz="2800" u="none">
                <a:solidFill>
                  <a:srgbClr val="0000FF"/>
                </a:solidFill>
                <a:latin typeface="Arial"/>
                <a:ea typeface="Arial"/>
                <a:cs typeface="Arial"/>
                <a:sym typeface="Arial"/>
              </a:rPr>
              <a:t>)</a:t>
            </a:r>
            <a:endParaRPr/>
          </a:p>
        </p:txBody>
      </p:sp>
      <p:sp>
        <p:nvSpPr>
          <p:cNvPr id="531" name="Google Shape;531;p43"/>
          <p:cNvSpPr/>
          <p:nvPr/>
        </p:nvSpPr>
        <p:spPr>
          <a:xfrm>
            <a:off x="3886200" y="32004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3</a:t>
            </a:r>
            <a:endParaRPr/>
          </a:p>
        </p:txBody>
      </p:sp>
      <p:sp>
        <p:nvSpPr>
          <p:cNvPr id="532" name="Google Shape;532;p43"/>
          <p:cNvSpPr/>
          <p:nvPr/>
        </p:nvSpPr>
        <p:spPr>
          <a:xfrm>
            <a:off x="685800" y="3179762"/>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2</a:t>
            </a:r>
            <a:endParaRPr/>
          </a:p>
        </p:txBody>
      </p:sp>
      <p:sp>
        <p:nvSpPr>
          <p:cNvPr id="533" name="Google Shape;533;p43"/>
          <p:cNvSpPr/>
          <p:nvPr/>
        </p:nvSpPr>
        <p:spPr>
          <a:xfrm>
            <a:off x="0" y="762000"/>
            <a:ext cx="7772400" cy="4953000"/>
          </a:xfrm>
          <a:prstGeom prst="ellipse">
            <a:avLst/>
          </a:prstGeom>
          <a:noFill/>
          <a:ln cap="flat" cmpd="sng" w="76200">
            <a:solidFill>
              <a:srgbClr val="4B00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4" name="Google Shape;534;p43"/>
          <p:cNvSpPr/>
          <p:nvPr/>
        </p:nvSpPr>
        <p:spPr>
          <a:xfrm>
            <a:off x="1733550" y="1143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1</a:t>
            </a:r>
            <a:endParaRPr/>
          </a:p>
        </p:txBody>
      </p:sp>
      <p:sp>
        <p:nvSpPr>
          <p:cNvPr id="535" name="Google Shape;535;p43"/>
          <p:cNvSpPr txBox="1"/>
          <p:nvPr/>
        </p:nvSpPr>
        <p:spPr>
          <a:xfrm>
            <a:off x="5672137" y="990600"/>
            <a:ext cx="3471862" cy="1754187"/>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Understanding Harmony:</a:t>
            </a:r>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a:solidFill>
                  <a:srgbClr val="000000"/>
                </a:solidFill>
                <a:latin typeface="Arial"/>
                <a:ea typeface="Arial"/>
                <a:cs typeface="Arial"/>
                <a:sym typeface="Arial"/>
              </a:rPr>
              <a:t>Harmony in Human Being</a:t>
            </a:r>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a:solidFill>
                  <a:srgbClr val="000000"/>
                </a:solidFill>
                <a:latin typeface="Arial"/>
                <a:ea typeface="Arial"/>
                <a:cs typeface="Arial"/>
                <a:sym typeface="Arial"/>
              </a:rPr>
              <a:t>Harmony in  Family</a:t>
            </a:r>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a:solidFill>
                  <a:srgbClr val="000000"/>
                </a:solidFill>
                <a:latin typeface="Arial"/>
                <a:ea typeface="Arial"/>
                <a:cs typeface="Arial"/>
                <a:sym typeface="Arial"/>
              </a:rPr>
              <a:t>Harmony in  Society</a:t>
            </a:r>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a:solidFill>
                  <a:srgbClr val="000000"/>
                </a:solidFill>
                <a:latin typeface="Arial"/>
                <a:ea typeface="Arial"/>
                <a:cs typeface="Arial"/>
                <a:sym typeface="Arial"/>
              </a:rPr>
              <a:t>Harmony in Nature/Existence</a:t>
            </a:r>
            <a:endParaRPr/>
          </a:p>
        </p:txBody>
      </p:sp>
      <p:sp>
        <p:nvSpPr>
          <p:cNvPr id="536" name="Google Shape;536;p43"/>
          <p:cNvSpPr txBox="1"/>
          <p:nvPr/>
        </p:nvSpPr>
        <p:spPr>
          <a:xfrm>
            <a:off x="6718300" y="3152775"/>
            <a:ext cx="2422525" cy="1754187"/>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Living in Harmony </a:t>
            </a:r>
            <a:endParaRPr/>
          </a:p>
          <a:p>
            <a:pPr indent="-342900" lvl="0" marL="34290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at all levels of being:</a:t>
            </a:r>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a:solidFill>
                  <a:srgbClr val="000000"/>
                </a:solidFill>
                <a:latin typeface="Arial"/>
                <a:ea typeface="Arial"/>
                <a:cs typeface="Arial"/>
                <a:sym typeface="Arial"/>
              </a:rPr>
              <a:t>Individual</a:t>
            </a:r>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a:solidFill>
                  <a:srgbClr val="000000"/>
                </a:solidFill>
                <a:latin typeface="Arial"/>
                <a:ea typeface="Arial"/>
                <a:cs typeface="Arial"/>
                <a:sym typeface="Arial"/>
              </a:rPr>
              <a:t>Family</a:t>
            </a:r>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a:solidFill>
                  <a:srgbClr val="000000"/>
                </a:solidFill>
                <a:latin typeface="Arial"/>
                <a:ea typeface="Arial"/>
                <a:cs typeface="Arial"/>
                <a:sym typeface="Arial"/>
              </a:rPr>
              <a:t>Society</a:t>
            </a:r>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a:solidFill>
                  <a:srgbClr val="000000"/>
                </a:solidFill>
                <a:latin typeface="Arial"/>
                <a:ea typeface="Arial"/>
                <a:cs typeface="Arial"/>
                <a:sym typeface="Arial"/>
              </a:rPr>
              <a:t>Nature/Existence</a:t>
            </a:r>
            <a:endParaRPr/>
          </a:p>
        </p:txBody>
      </p:sp>
      <p:sp>
        <p:nvSpPr>
          <p:cNvPr id="537" name="Google Shape;537;p43"/>
          <p:cNvSpPr txBox="1"/>
          <p:nvPr/>
        </p:nvSpPr>
        <p:spPr>
          <a:xfrm>
            <a:off x="5672137" y="954087"/>
            <a:ext cx="3471862" cy="369887"/>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Understanding Harmony</a:t>
            </a:r>
            <a:endParaRPr/>
          </a:p>
        </p:txBody>
      </p:sp>
      <p:sp>
        <p:nvSpPr>
          <p:cNvPr id="538" name="Google Shape;538;p43"/>
          <p:cNvSpPr txBox="1"/>
          <p:nvPr/>
        </p:nvSpPr>
        <p:spPr>
          <a:xfrm>
            <a:off x="6742112" y="3124200"/>
            <a:ext cx="2497137" cy="369887"/>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Living in Harmony</a:t>
            </a:r>
            <a:endParaRPr/>
          </a:p>
        </p:txBody>
      </p:sp>
      <p:sp>
        <p:nvSpPr>
          <p:cNvPr id="539" name="Google Shape;539;p43"/>
          <p:cNvSpPr txBox="1"/>
          <p:nvPr/>
        </p:nvSpPr>
        <p:spPr>
          <a:xfrm rot="-5400000">
            <a:off x="-507206" y="1269206"/>
            <a:ext cx="1812925" cy="646112"/>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Education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Understanding</a:t>
            </a:r>
            <a:endParaRPr/>
          </a:p>
        </p:txBody>
      </p:sp>
      <p:sp>
        <p:nvSpPr>
          <p:cNvPr id="540" name="Google Shape;540;p43"/>
          <p:cNvSpPr txBox="1"/>
          <p:nvPr/>
        </p:nvSpPr>
        <p:spPr>
          <a:xfrm rot="-5400000">
            <a:off x="-624681" y="3825081"/>
            <a:ext cx="2017712" cy="615950"/>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Sanskar – Living</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4"/>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Societal implications of living with Human Consciousness</a:t>
            </a:r>
            <a:endParaRPr/>
          </a:p>
        </p:txBody>
      </p:sp>
      <p:sp>
        <p:nvSpPr>
          <p:cNvPr id="546" name="Google Shape;546;p44"/>
          <p:cNvSpPr txBox="1"/>
          <p:nvPr/>
        </p:nvSpPr>
        <p:spPr>
          <a:xfrm>
            <a:off x="1066800" y="3124200"/>
            <a:ext cx="2209800" cy="2181225"/>
          </a:xfrm>
          <a:prstGeom prst="rect">
            <a:avLst/>
          </a:prstGeom>
          <a:solidFill>
            <a:srgbClr val="4B0082"/>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JUSTICE in RELATIONSHIP</a:t>
            </a:r>
            <a:endParaRPr b="1" i="1" sz="2400" u="none">
              <a:solidFill>
                <a:srgbClr val="FFFFFF"/>
              </a:solidFill>
              <a:latin typeface="Calibri"/>
              <a:ea typeface="Calibri"/>
              <a:cs typeface="Calibri"/>
              <a:sym typeface="Calibri"/>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with Human Being </a:t>
            </a:r>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 from Family to World Family</a:t>
            </a:r>
            <a:endParaRPr/>
          </a:p>
        </p:txBody>
      </p:sp>
      <p:sp>
        <p:nvSpPr>
          <p:cNvPr id="547" name="Google Shape;547;p44"/>
          <p:cNvSpPr txBox="1"/>
          <p:nvPr/>
        </p:nvSpPr>
        <p:spPr>
          <a:xfrm>
            <a:off x="4038600" y="3157537"/>
            <a:ext cx="2667000" cy="2100262"/>
          </a:xfrm>
          <a:prstGeom prst="rect">
            <a:avLst/>
          </a:prstGeom>
          <a:solidFill>
            <a:srgbClr val="0000FF"/>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PARTICIPATION in LARGER ORDER</a:t>
            </a:r>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with Nature</a:t>
            </a:r>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 From Family Order to World Family Order</a:t>
            </a:r>
            <a:endParaRPr/>
          </a:p>
        </p:txBody>
      </p:sp>
      <p:sp>
        <p:nvSpPr>
          <p:cNvPr id="548" name="Google Shape;548;p44"/>
          <p:cNvSpPr txBox="1"/>
          <p:nvPr/>
        </p:nvSpPr>
        <p:spPr>
          <a:xfrm>
            <a:off x="1905000" y="990600"/>
            <a:ext cx="3810000" cy="1828800"/>
          </a:xfrm>
          <a:prstGeom prst="rect">
            <a:avLst/>
          </a:prstGeom>
          <a:solidFill>
            <a:srgbClr val="80008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RIGHT UNDERSTANDING</a:t>
            </a:r>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in the Self</a:t>
            </a:r>
            <a:endParaRPr/>
          </a:p>
          <a:p>
            <a:pPr indent="0" lvl="0" marL="0" marR="0" rtl="0" algn="ctr">
              <a:lnSpc>
                <a:spcPct val="90000"/>
              </a:lnSpc>
              <a:spcBef>
                <a:spcPts val="48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 Understanding Harmony in Human Being, Family, Society, Nature/Existence</a:t>
            </a:r>
            <a:endParaRPr/>
          </a:p>
        </p:txBody>
      </p:sp>
      <p:cxnSp>
        <p:nvCxnSpPr>
          <p:cNvPr id="549" name="Google Shape;549;p44"/>
          <p:cNvCxnSpPr/>
          <p:nvPr/>
        </p:nvCxnSpPr>
        <p:spPr>
          <a:xfrm rot="5400000">
            <a:off x="2838450" y="2152650"/>
            <a:ext cx="304800" cy="1638300"/>
          </a:xfrm>
          <a:prstGeom prst="straightConnector1">
            <a:avLst/>
          </a:prstGeom>
          <a:noFill/>
          <a:ln cap="flat" cmpd="sng" w="38100">
            <a:solidFill>
              <a:srgbClr val="4B0082"/>
            </a:solidFill>
            <a:prstDash val="solid"/>
            <a:miter lim="800000"/>
            <a:headEnd len="med" w="med" type="none"/>
            <a:tailEnd len="med" w="med" type="stealth"/>
          </a:ln>
        </p:spPr>
      </p:cxnSp>
      <p:cxnSp>
        <p:nvCxnSpPr>
          <p:cNvPr id="550" name="Google Shape;550;p44"/>
          <p:cNvCxnSpPr/>
          <p:nvPr/>
        </p:nvCxnSpPr>
        <p:spPr>
          <a:xfrm rot="5400000">
            <a:off x="1447800" y="5486400"/>
            <a:ext cx="381000" cy="228600"/>
          </a:xfrm>
          <a:prstGeom prst="straightConnector1">
            <a:avLst/>
          </a:prstGeom>
          <a:noFill/>
          <a:ln cap="flat" cmpd="sng" w="38100">
            <a:solidFill>
              <a:srgbClr val="4B0082"/>
            </a:solidFill>
            <a:prstDash val="solid"/>
            <a:miter lim="800000"/>
            <a:headEnd len="med" w="med" type="none"/>
            <a:tailEnd len="med" w="med" type="stealth"/>
          </a:ln>
        </p:spPr>
      </p:cxnSp>
      <p:sp>
        <p:nvSpPr>
          <p:cNvPr id="551" name="Google Shape;551;p44"/>
          <p:cNvSpPr txBox="1"/>
          <p:nvPr/>
        </p:nvSpPr>
        <p:spPr>
          <a:xfrm>
            <a:off x="0" y="5757862"/>
            <a:ext cx="3868737" cy="95408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7030A0"/>
              </a:buClr>
              <a:buSzPts val="2800"/>
              <a:buFont typeface="Arial"/>
              <a:buNone/>
            </a:pPr>
            <a:r>
              <a:rPr b="1" i="0" lang="en-US" sz="2800" u="none">
                <a:solidFill>
                  <a:srgbClr val="7030A0"/>
                </a:solidFill>
                <a:latin typeface="Arial"/>
                <a:ea typeface="Arial"/>
                <a:cs typeface="Arial"/>
                <a:sym typeface="Arial"/>
              </a:rPr>
              <a:t>MUTUAL HAPPINESS</a:t>
            </a:r>
            <a:endParaRPr/>
          </a:p>
          <a:p>
            <a:pPr indent="0" lvl="0" marL="0" marR="0" rtl="0" algn="ctr">
              <a:lnSpc>
                <a:spcPct val="90000"/>
              </a:lnSpc>
              <a:spcBef>
                <a:spcPts val="560"/>
              </a:spcBef>
              <a:spcAft>
                <a:spcPts val="0"/>
              </a:spcAft>
              <a:buClr>
                <a:srgbClr val="7030A0"/>
              </a:buClr>
              <a:buSzPts val="2800"/>
              <a:buFont typeface="Arial"/>
              <a:buNone/>
            </a:pPr>
            <a:r>
              <a:rPr b="1" i="0" lang="en-US" sz="2800" u="none">
                <a:solidFill>
                  <a:srgbClr val="7030A0"/>
                </a:solidFill>
                <a:latin typeface="Arial"/>
                <a:ea typeface="Arial"/>
                <a:cs typeface="Arial"/>
                <a:sym typeface="Arial"/>
              </a:rPr>
              <a:t>UNDIVIDED SOCIETY</a:t>
            </a:r>
            <a:endParaRPr/>
          </a:p>
        </p:txBody>
      </p:sp>
      <p:cxnSp>
        <p:nvCxnSpPr>
          <p:cNvPr id="552" name="Google Shape;552;p44"/>
          <p:cNvCxnSpPr/>
          <p:nvPr/>
        </p:nvCxnSpPr>
        <p:spPr>
          <a:xfrm flipH="1" rot="-5400000">
            <a:off x="4421981" y="2207418"/>
            <a:ext cx="338137" cy="1562100"/>
          </a:xfrm>
          <a:prstGeom prst="straightConnector1">
            <a:avLst/>
          </a:prstGeom>
          <a:noFill/>
          <a:ln cap="flat" cmpd="sng" w="38100">
            <a:solidFill>
              <a:srgbClr val="0046AD"/>
            </a:solidFill>
            <a:prstDash val="solid"/>
            <a:miter lim="800000"/>
            <a:headEnd len="med" w="med" type="none"/>
            <a:tailEnd len="med" w="med" type="stealth"/>
          </a:ln>
        </p:spPr>
      </p:cxnSp>
      <p:cxnSp>
        <p:nvCxnSpPr>
          <p:cNvPr id="553" name="Google Shape;553;p44"/>
          <p:cNvCxnSpPr/>
          <p:nvPr/>
        </p:nvCxnSpPr>
        <p:spPr>
          <a:xfrm flipH="1" rot="-5400000">
            <a:off x="6164262" y="5461000"/>
            <a:ext cx="457200" cy="136525"/>
          </a:xfrm>
          <a:prstGeom prst="straightConnector1">
            <a:avLst/>
          </a:prstGeom>
          <a:noFill/>
          <a:ln cap="flat" cmpd="sng" w="38100">
            <a:solidFill>
              <a:srgbClr val="0046AD"/>
            </a:solidFill>
            <a:prstDash val="solid"/>
            <a:miter lim="800000"/>
            <a:headEnd len="med" w="med" type="none"/>
            <a:tailEnd len="med" w="med" type="stealth"/>
          </a:ln>
        </p:spPr>
      </p:cxnSp>
      <p:sp>
        <p:nvSpPr>
          <p:cNvPr id="554" name="Google Shape;554;p44"/>
          <p:cNvSpPr txBox="1"/>
          <p:nvPr/>
        </p:nvSpPr>
        <p:spPr>
          <a:xfrm>
            <a:off x="3810000" y="5757862"/>
            <a:ext cx="5453062" cy="95408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FULFILMENT of HUMAN GOAL</a:t>
            </a:r>
            <a:endParaRPr/>
          </a:p>
          <a:p>
            <a:pPr indent="0" lvl="0" marL="0" marR="0" rtl="0" algn="ctr">
              <a:lnSpc>
                <a:spcPct val="90000"/>
              </a:lnSpc>
              <a:spcBef>
                <a:spcPts val="56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UNIVERSAL HUMAN ORDER</a:t>
            </a:r>
            <a:endParaRPr/>
          </a:p>
        </p:txBody>
      </p:sp>
      <p:sp>
        <p:nvSpPr>
          <p:cNvPr id="555" name="Google Shape;555;p44"/>
          <p:cNvSpPr/>
          <p:nvPr/>
        </p:nvSpPr>
        <p:spPr>
          <a:xfrm>
            <a:off x="3810000" y="32004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3</a:t>
            </a:r>
            <a:endParaRPr/>
          </a:p>
        </p:txBody>
      </p:sp>
      <p:sp>
        <p:nvSpPr>
          <p:cNvPr id="556" name="Google Shape;556;p44"/>
          <p:cNvSpPr/>
          <p:nvPr/>
        </p:nvSpPr>
        <p:spPr>
          <a:xfrm>
            <a:off x="762000" y="31242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2</a:t>
            </a:r>
            <a:endParaRPr/>
          </a:p>
        </p:txBody>
      </p:sp>
      <p:sp>
        <p:nvSpPr>
          <p:cNvPr id="557" name="Google Shape;557;p44"/>
          <p:cNvSpPr/>
          <p:nvPr/>
        </p:nvSpPr>
        <p:spPr>
          <a:xfrm>
            <a:off x="0" y="762000"/>
            <a:ext cx="7772400" cy="5029200"/>
          </a:xfrm>
          <a:prstGeom prst="ellipse">
            <a:avLst/>
          </a:prstGeom>
          <a:noFill/>
          <a:ln cap="flat" cmpd="sng" w="76200">
            <a:solidFill>
              <a:srgbClr val="4B00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8" name="Google Shape;558;p44"/>
          <p:cNvSpPr txBox="1"/>
          <p:nvPr/>
        </p:nvSpPr>
        <p:spPr>
          <a:xfrm>
            <a:off x="6781800" y="538162"/>
            <a:ext cx="2362200" cy="1138237"/>
          </a:xfrm>
          <a:prstGeom prst="rect">
            <a:avLst/>
          </a:prstGeom>
          <a:solidFill>
            <a:srgbClr val="4B008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Human Consciousness</a:t>
            </a:r>
            <a:endParaRPr/>
          </a:p>
          <a:p>
            <a:pPr indent="0" lvl="0" marL="0" marR="0" rtl="0" algn="l">
              <a:lnSpc>
                <a:spcPct val="100000"/>
              </a:lnSpc>
              <a:spcBef>
                <a:spcPts val="0"/>
              </a:spcBef>
              <a:spcAft>
                <a:spcPts val="0"/>
              </a:spcAft>
              <a:buClr>
                <a:srgbClr val="FFFFFF"/>
              </a:buClr>
              <a:buSzPts val="2800"/>
              <a:buFont typeface="Arial"/>
              <a:buNone/>
            </a:pPr>
            <a:r>
              <a:rPr b="1" i="0" lang="en-US" sz="2800" u="none">
                <a:solidFill>
                  <a:srgbClr val="FFFFFF"/>
                </a:solidFill>
                <a:latin typeface="Arial"/>
                <a:ea typeface="Arial"/>
                <a:cs typeface="Arial"/>
                <a:sym typeface="Arial"/>
              </a:rPr>
              <a:t>ekuo psruk</a:t>
            </a:r>
            <a:endParaRPr/>
          </a:p>
        </p:txBody>
      </p:sp>
      <p:sp>
        <p:nvSpPr>
          <p:cNvPr id="559" name="Google Shape;559;p44"/>
          <p:cNvSpPr/>
          <p:nvPr/>
        </p:nvSpPr>
        <p:spPr>
          <a:xfrm>
            <a:off x="1733550" y="1143000"/>
            <a:ext cx="457200" cy="381000"/>
          </a:xfrm>
          <a:prstGeom prst="ellipse">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80"/>
              </a:buClr>
              <a:buSzPts val="1800"/>
              <a:buFont typeface="Calibri"/>
              <a:buNone/>
            </a:pPr>
            <a:r>
              <a:rPr b="0" i="0" lang="en-US" sz="1800" u="none">
                <a:solidFill>
                  <a:srgbClr val="800080"/>
                </a:solidFill>
                <a:latin typeface="Calibri"/>
                <a:ea typeface="Calibri"/>
                <a:cs typeface="Calibri"/>
                <a:sym typeface="Calibri"/>
              </a:rPr>
              <a:t>1</a:t>
            </a:r>
            <a:endParaRPr/>
          </a:p>
        </p:txBody>
      </p:sp>
      <p:cxnSp>
        <p:nvCxnSpPr>
          <p:cNvPr id="560" name="Google Shape;560;p44"/>
          <p:cNvCxnSpPr/>
          <p:nvPr/>
        </p:nvCxnSpPr>
        <p:spPr>
          <a:xfrm flipH="1" rot="10800000">
            <a:off x="3276600" y="4208462"/>
            <a:ext cx="762000" cy="6350"/>
          </a:xfrm>
          <a:prstGeom prst="straightConnector1">
            <a:avLst/>
          </a:prstGeom>
          <a:noFill/>
          <a:ln cap="flat" cmpd="sng" w="38100">
            <a:solidFill>
              <a:srgbClr val="0046AD"/>
            </a:solidFill>
            <a:prstDash val="solid"/>
            <a:miter lim="800000"/>
            <a:headEnd len="med" w="med" type="stealth"/>
            <a:tailEnd len="med" w="med" type="stealth"/>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4" name="Shape 564"/>
        <p:cNvGrpSpPr/>
        <p:nvPr/>
      </p:nvGrpSpPr>
      <p:grpSpPr>
        <a:xfrm>
          <a:off x="0" y="0"/>
          <a:ext cx="0" cy="0"/>
          <a:chOff x="0" y="0"/>
          <a:chExt cx="0" cy="0"/>
        </a:xfrm>
      </p:grpSpPr>
      <p:sp>
        <p:nvSpPr>
          <p:cNvPr id="565" name="Google Shape;565;p45"/>
          <p:cNvSpPr/>
          <p:nvPr/>
        </p:nvSpPr>
        <p:spPr>
          <a:xfrm rot="2100000">
            <a:off x="4719637" y="3440112"/>
            <a:ext cx="838200" cy="2073275"/>
          </a:xfrm>
          <a:prstGeom prst="upArrow">
            <a:avLst>
              <a:gd fmla="val 4366" name="adj1"/>
              <a:gd fmla="val 50000" name="adj2"/>
            </a:avLst>
          </a:prstGeom>
          <a:gradFill>
            <a:gsLst>
              <a:gs pos="0">
                <a:srgbClr val="000082"/>
              </a:gs>
              <a:gs pos="30000">
                <a:srgbClr val="66008F"/>
              </a:gs>
              <a:gs pos="64999">
                <a:srgbClr val="BA0066"/>
              </a:gs>
              <a:gs pos="89999">
                <a:srgbClr val="FF0000"/>
              </a:gs>
              <a:gs pos="100000">
                <a:srgbClr val="FF8200"/>
              </a:gs>
            </a:gsLst>
            <a:lin ang="5400000" scaled="0"/>
          </a:gra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6" name="Google Shape;566;p45"/>
          <p:cNvSpPr txBox="1"/>
          <p:nvPr/>
        </p:nvSpPr>
        <p:spPr>
          <a:xfrm rot="-3300000">
            <a:off x="3847306" y="4671218"/>
            <a:ext cx="3429000" cy="7381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Transformation&amp; Progress</a:t>
            </a:r>
            <a:endParaRPr/>
          </a:p>
          <a:p>
            <a:pPr indent="0" lvl="0" marL="0" marR="0" rtl="0" algn="ct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laØe.k&amp;fodkl</a:t>
            </a:r>
            <a:endParaRPr/>
          </a:p>
        </p:txBody>
      </p:sp>
      <p:pic>
        <p:nvPicPr>
          <p:cNvPr id="567" name="Google Shape;567;p45"/>
          <p:cNvPicPr preferRelativeResize="0"/>
          <p:nvPr/>
        </p:nvPicPr>
        <p:blipFill rotWithShape="1">
          <a:blip r:embed="rId3">
            <a:alphaModFix/>
          </a:blip>
          <a:srcRect b="0" l="0" r="0" t="0"/>
          <a:stretch/>
        </p:blipFill>
        <p:spPr>
          <a:xfrm>
            <a:off x="633412" y="2438400"/>
            <a:ext cx="3265487" cy="2125662"/>
          </a:xfrm>
          <a:prstGeom prst="rect">
            <a:avLst/>
          </a:prstGeom>
          <a:noFill/>
          <a:ln>
            <a:noFill/>
          </a:ln>
        </p:spPr>
      </p:pic>
      <p:pic>
        <p:nvPicPr>
          <p:cNvPr id="568" name="Google Shape;568;p45"/>
          <p:cNvPicPr preferRelativeResize="0"/>
          <p:nvPr/>
        </p:nvPicPr>
        <p:blipFill rotWithShape="1">
          <a:blip r:embed="rId4">
            <a:alphaModFix/>
          </a:blip>
          <a:srcRect b="0" l="0" r="0" t="0"/>
          <a:stretch/>
        </p:blipFill>
        <p:spPr>
          <a:xfrm>
            <a:off x="5445125" y="0"/>
            <a:ext cx="3165475" cy="2349500"/>
          </a:xfrm>
          <a:prstGeom prst="rect">
            <a:avLst/>
          </a:prstGeom>
          <a:noFill/>
          <a:ln>
            <a:noFill/>
          </a:ln>
        </p:spPr>
      </p:pic>
      <p:pic>
        <p:nvPicPr>
          <p:cNvPr id="569" name="Google Shape;569;p45"/>
          <p:cNvPicPr preferRelativeResize="0"/>
          <p:nvPr/>
        </p:nvPicPr>
        <p:blipFill rotWithShape="1">
          <a:blip r:embed="rId5">
            <a:alphaModFix/>
          </a:blip>
          <a:srcRect b="0" l="0" r="0" t="0"/>
          <a:stretch/>
        </p:blipFill>
        <p:spPr>
          <a:xfrm>
            <a:off x="69850" y="4800600"/>
            <a:ext cx="4643437" cy="3092450"/>
          </a:xfrm>
          <a:prstGeom prst="rect">
            <a:avLst/>
          </a:prstGeom>
          <a:noFill/>
          <a:ln>
            <a:noFill/>
          </a:ln>
        </p:spPr>
      </p:pic>
      <p:pic>
        <p:nvPicPr>
          <p:cNvPr id="570" name="Google Shape;570;p45"/>
          <p:cNvPicPr preferRelativeResize="0"/>
          <p:nvPr/>
        </p:nvPicPr>
        <p:blipFill rotWithShape="1">
          <a:blip r:embed="rId6">
            <a:alphaModFix/>
          </a:blip>
          <a:srcRect b="0" l="0" r="0" t="0"/>
          <a:stretch/>
        </p:blipFill>
        <p:spPr>
          <a:xfrm>
            <a:off x="4884737" y="2438400"/>
            <a:ext cx="4259262" cy="2989262"/>
          </a:xfrm>
          <a:prstGeom prst="rect">
            <a:avLst/>
          </a:prstGeom>
          <a:noFill/>
          <a:ln>
            <a:noFill/>
          </a:ln>
        </p:spPr>
      </p:pic>
      <p:sp>
        <p:nvSpPr>
          <p:cNvPr id="571" name="Google Shape;571;p45"/>
          <p:cNvSpPr/>
          <p:nvPr/>
        </p:nvSpPr>
        <p:spPr>
          <a:xfrm flipH="1" rot="10800000">
            <a:off x="4572000" y="762000"/>
            <a:ext cx="773112" cy="1676400"/>
          </a:xfrm>
          <a:prstGeom prst="curvedRightArrow">
            <a:avLst>
              <a:gd fmla="val 16835" name="adj1"/>
              <a:gd fmla="val 20463" name="adj2"/>
              <a:gd fmla="val 14809" name="adj3"/>
            </a:avLst>
          </a:prstGeom>
          <a:solidFill>
            <a:srgbClr val="FFC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2" name="Google Shape;572;p45"/>
          <p:cNvSpPr/>
          <p:nvPr/>
        </p:nvSpPr>
        <p:spPr>
          <a:xfrm flipH="1">
            <a:off x="8299450" y="914400"/>
            <a:ext cx="774700" cy="1676400"/>
          </a:xfrm>
          <a:prstGeom prst="curvedRightArrow">
            <a:avLst>
              <a:gd fmla="val 16825" name="adj1"/>
              <a:gd fmla="val 20460" name="adj2"/>
              <a:gd fmla="val 14809" name="adj3"/>
            </a:avLst>
          </a:prstGeom>
          <a:solidFill>
            <a:srgbClr val="FFFF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3" name="Google Shape;573;p45"/>
          <p:cNvSpPr/>
          <p:nvPr/>
        </p:nvSpPr>
        <p:spPr>
          <a:xfrm flipH="1" rot="10800000">
            <a:off x="69850" y="3124200"/>
            <a:ext cx="774700" cy="1676400"/>
          </a:xfrm>
          <a:prstGeom prst="curvedRightArrow">
            <a:avLst>
              <a:gd fmla="val 16825" name="adj1"/>
              <a:gd fmla="val 20460" name="adj2"/>
              <a:gd fmla="val 14809" name="adj3"/>
            </a:avLst>
          </a:prstGeom>
          <a:solidFill>
            <a:schemeClr val="dk1"/>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4" name="Google Shape;574;p45"/>
          <p:cNvSpPr/>
          <p:nvPr/>
        </p:nvSpPr>
        <p:spPr>
          <a:xfrm flipH="1">
            <a:off x="3446462" y="3276600"/>
            <a:ext cx="773112" cy="1676400"/>
          </a:xfrm>
          <a:prstGeom prst="curvedRightArrow">
            <a:avLst>
              <a:gd fmla="val 16835" name="adj1"/>
              <a:gd fmla="val 20463" name="adj2"/>
              <a:gd fmla="val 14809" name="adj3"/>
            </a:avLst>
          </a:prstGeom>
          <a:solidFill>
            <a:srgbClr val="595959"/>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5" name="Google Shape;575;p45"/>
          <p:cNvSpPr txBox="1"/>
          <p:nvPr>
            <p:ph idx="1" type="body"/>
          </p:nvPr>
        </p:nvSpPr>
        <p:spPr>
          <a:xfrm>
            <a:off x="0" y="0"/>
            <a:ext cx="9144000" cy="655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rPr b="1" i="0" lang="en-US" sz="2000" u="none">
                <a:solidFill>
                  <a:schemeClr val="dk1"/>
                </a:solidFill>
                <a:latin typeface="Arial"/>
                <a:ea typeface="Arial"/>
                <a:cs typeface="Arial"/>
                <a:sym typeface="Arial"/>
              </a:rPr>
              <a:t>	     Living with Human Consciousness</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 Humane Family, Humane Society</a:t>
            </a:r>
            <a:br>
              <a:rPr b="1" i="0" lang="en-US" sz="2000" u="none">
                <a:solidFill>
                  <a:schemeClr val="dk1"/>
                </a:solidFill>
                <a:latin typeface="Arial"/>
                <a:ea typeface="Arial"/>
                <a:cs typeface="Arial"/>
                <a:sym typeface="Arial"/>
              </a:rPr>
            </a:br>
            <a:br>
              <a:rPr b="1" i="0" lang="en-US" sz="2000" u="none">
                <a:solidFill>
                  <a:schemeClr val="dk1"/>
                </a:solidFill>
                <a:latin typeface="Arial"/>
                <a:ea typeface="Arial"/>
                <a:cs typeface="Arial"/>
                <a:sym typeface="Arial"/>
              </a:rPr>
            </a:br>
            <a:br>
              <a:rPr b="1" i="0" lang="en-US" sz="2000" u="none">
                <a:solidFill>
                  <a:schemeClr val="dk1"/>
                </a:solidFill>
                <a:latin typeface="Arial"/>
                <a:ea typeface="Arial"/>
                <a:cs typeface="Arial"/>
                <a:sym typeface="Arial"/>
              </a:rPr>
            </a:br>
            <a:endParaRPr/>
          </a:p>
          <a:p>
            <a:pPr indent="0" lvl="0" marL="0" rtl="0" algn="l">
              <a:lnSpc>
                <a:spcPct val="100000"/>
              </a:lnSpc>
              <a:spcBef>
                <a:spcPts val="400"/>
              </a:spcBef>
              <a:spcAft>
                <a:spcPts val="0"/>
              </a:spcAft>
              <a:buClr>
                <a:schemeClr val="dk1"/>
              </a:buClr>
              <a:buSzPts val="1400"/>
              <a:buNone/>
            </a:pPr>
            <a:br>
              <a:rPr b="1" i="0" lang="en-US" sz="1400" u="none">
                <a:solidFill>
                  <a:schemeClr val="dk1"/>
                </a:solidFill>
                <a:latin typeface="Arial"/>
                <a:ea typeface="Arial"/>
                <a:cs typeface="Arial"/>
                <a:sym typeface="Arial"/>
              </a:rPr>
            </a:br>
            <a:r>
              <a:rPr b="1" i="0" lang="en-US" sz="2000" u="none">
                <a:solidFill>
                  <a:srgbClr val="FF0000"/>
                </a:solidFill>
                <a:latin typeface="Arial"/>
                <a:ea typeface="Arial"/>
                <a:cs typeface="Arial"/>
                <a:sym typeface="Arial"/>
              </a:rPr>
              <a:t>Living with Animal Consciousness</a:t>
            </a:r>
            <a:br>
              <a:rPr b="1" i="0" lang="en-US" sz="2000" u="none">
                <a:solidFill>
                  <a:srgbClr val="FF0000"/>
                </a:solidFill>
                <a:latin typeface="Arial"/>
                <a:ea typeface="Arial"/>
                <a:cs typeface="Arial"/>
                <a:sym typeface="Arial"/>
              </a:rPr>
            </a:br>
            <a:r>
              <a:rPr b="1" i="0" lang="en-US" sz="2000" u="none">
                <a:solidFill>
                  <a:srgbClr val="FF0000"/>
                </a:solidFill>
                <a:latin typeface="Arial"/>
                <a:ea typeface="Arial"/>
                <a:cs typeface="Arial"/>
                <a:sym typeface="Arial"/>
              </a:rPr>
              <a:t>🡪 Inhuman Family, Inhuman Society</a:t>
            </a:r>
            <a:endParaRPr b="1" i="0" sz="2000" u="none">
              <a:solidFill>
                <a:srgbClr val="FF0000"/>
              </a:solidFill>
              <a:latin typeface="Arial"/>
              <a:ea typeface="Arial"/>
              <a:cs typeface="Arial"/>
              <a:sym typeface="Arial"/>
            </a:endParaRPr>
          </a:p>
          <a:p>
            <a:pPr indent="-101600" lvl="0" marL="228600" rtl="0" algn="l">
              <a:spcBef>
                <a:spcPts val="400"/>
              </a:spcBef>
              <a:spcAft>
                <a:spcPts val="0"/>
              </a:spcAft>
              <a:buClr>
                <a:schemeClr val="dk1"/>
              </a:buClr>
              <a:buSzPts val="2000"/>
              <a:buFont typeface="Noto Sans Symbols"/>
              <a:buNone/>
            </a:pPr>
            <a:r>
              <a:t/>
            </a:r>
            <a:endParaRPr b="1" i="0" sz="2000" u="none">
              <a:solidFill>
                <a:srgbClr val="FF0000"/>
              </a:solidFill>
              <a:latin typeface="Arial"/>
              <a:ea typeface="Arial"/>
              <a:cs typeface="Arial"/>
              <a:sym typeface="Arial"/>
            </a:endParaRPr>
          </a:p>
        </p:txBody>
      </p:sp>
      <p:grpSp>
        <p:nvGrpSpPr>
          <p:cNvPr id="576" name="Google Shape;576;p45"/>
          <p:cNvGrpSpPr/>
          <p:nvPr/>
        </p:nvGrpSpPr>
        <p:grpSpPr>
          <a:xfrm>
            <a:off x="6172200" y="3962400"/>
            <a:ext cx="3282950" cy="2892425"/>
            <a:chOff x="-146007" y="119896"/>
            <a:chExt cx="3282315" cy="2398955"/>
          </a:xfrm>
        </p:grpSpPr>
        <p:sp>
          <p:nvSpPr>
            <p:cNvPr id="577" name="Google Shape;577;p45"/>
            <p:cNvSpPr txBox="1"/>
            <p:nvPr/>
          </p:nvSpPr>
          <p:spPr>
            <a:xfrm>
              <a:off x="-146007" y="119896"/>
              <a:ext cx="3282315" cy="23989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Human Education</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Human Consciousness</a:t>
              </a:r>
              <a:endParaRPr/>
            </a:p>
            <a:p>
              <a:pPr indent="0" lvl="0" marL="0" marR="0" rtl="0" algn="l">
                <a:lnSpc>
                  <a:spcPct val="100000"/>
                </a:lnSpc>
                <a:spcBef>
                  <a:spcPts val="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Human Values</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Human Conduct</a:t>
              </a:r>
              <a:endParaRPr/>
            </a:p>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	Human Character</a:t>
              </a:r>
              <a:endParaRPr/>
            </a:p>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Human Society</a:t>
              </a:r>
              <a:endParaRPr/>
            </a:p>
          </p:txBody>
        </p:sp>
        <p:cxnSp>
          <p:nvCxnSpPr>
            <p:cNvPr id="578" name="Google Shape;578;p45"/>
            <p:cNvCxnSpPr/>
            <p:nvPr/>
          </p:nvCxnSpPr>
          <p:spPr>
            <a:xfrm>
              <a:off x="1228502" y="435894"/>
              <a:ext cx="0" cy="229099"/>
            </a:xfrm>
            <a:prstGeom prst="straightConnector1">
              <a:avLst/>
            </a:prstGeom>
            <a:noFill/>
            <a:ln cap="flat" cmpd="sng" w="9525">
              <a:solidFill>
                <a:srgbClr val="FF0000"/>
              </a:solidFill>
              <a:prstDash val="solid"/>
              <a:miter lim="800000"/>
              <a:headEnd len="med" w="med" type="none"/>
              <a:tailEnd len="med" w="med" type="stealth"/>
            </a:ln>
          </p:spPr>
        </p:cxnSp>
        <p:cxnSp>
          <p:nvCxnSpPr>
            <p:cNvPr id="579" name="Google Shape;579;p45"/>
            <p:cNvCxnSpPr/>
            <p:nvPr/>
          </p:nvCxnSpPr>
          <p:spPr>
            <a:xfrm>
              <a:off x="1228502" y="1447090"/>
              <a:ext cx="0" cy="227783"/>
            </a:xfrm>
            <a:prstGeom prst="straightConnector1">
              <a:avLst/>
            </a:prstGeom>
            <a:noFill/>
            <a:ln cap="flat" cmpd="sng" w="9525">
              <a:solidFill>
                <a:srgbClr val="FF0000"/>
              </a:solidFill>
              <a:prstDash val="solid"/>
              <a:miter lim="800000"/>
              <a:headEnd len="med" w="med" type="none"/>
              <a:tailEnd len="med" w="med" type="stealth"/>
            </a:ln>
          </p:spPr>
        </p:cxnSp>
      </p:grpSp>
      <p:cxnSp>
        <p:nvCxnSpPr>
          <p:cNvPr id="580" name="Google Shape;580;p45"/>
          <p:cNvCxnSpPr/>
          <p:nvPr/>
        </p:nvCxnSpPr>
        <p:spPr>
          <a:xfrm>
            <a:off x="7543800" y="4953000"/>
            <a:ext cx="0" cy="276225"/>
          </a:xfrm>
          <a:prstGeom prst="straightConnector1">
            <a:avLst/>
          </a:prstGeom>
          <a:noFill/>
          <a:ln cap="flat" cmpd="sng" w="9525">
            <a:solidFill>
              <a:srgbClr val="FF0000"/>
            </a:solidFill>
            <a:prstDash val="solid"/>
            <a:miter lim="800000"/>
            <a:headEnd len="med" w="med" type="none"/>
            <a:tailEnd len="med" w="med" type="stealth"/>
          </a:ln>
        </p:spPr>
      </p:cxnSp>
      <p:cxnSp>
        <p:nvCxnSpPr>
          <p:cNvPr id="581" name="Google Shape;581;p45"/>
          <p:cNvCxnSpPr/>
          <p:nvPr/>
        </p:nvCxnSpPr>
        <p:spPr>
          <a:xfrm>
            <a:off x="7010400" y="6172200"/>
            <a:ext cx="0" cy="276225"/>
          </a:xfrm>
          <a:prstGeom prst="straightConnector1">
            <a:avLst/>
          </a:prstGeom>
          <a:noFill/>
          <a:ln cap="flat" cmpd="sng" w="9525">
            <a:solidFill>
              <a:srgbClr val="FF0000"/>
            </a:solidFill>
            <a:prstDash val="solid"/>
            <a:miter lim="800000"/>
            <a:headEnd len="med" w="med" type="none"/>
            <a:tailEnd len="med" w="med" type="stealth"/>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5" name="Shape 585"/>
        <p:cNvGrpSpPr/>
        <p:nvPr/>
      </p:nvGrpSpPr>
      <p:grpSpPr>
        <a:xfrm>
          <a:off x="0" y="0"/>
          <a:ext cx="0" cy="0"/>
          <a:chOff x="0" y="0"/>
          <a:chExt cx="0" cy="0"/>
        </a:xfrm>
      </p:grpSpPr>
      <p:sp>
        <p:nvSpPr>
          <p:cNvPr id="586" name="Google Shape;586;p46"/>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2200">
              <a:solidFill>
                <a:schemeClr val="lt1"/>
              </a:solidFill>
              <a:latin typeface="Arial"/>
              <a:ea typeface="Arial"/>
              <a:cs typeface="Arial"/>
              <a:sym typeface="Arial"/>
            </a:endParaRPr>
          </a:p>
        </p:txBody>
      </p:sp>
      <p:sp>
        <p:nvSpPr>
          <p:cNvPr id="587" name="Google Shape;587;p46"/>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88900" lvl="0" marL="228600" rtl="0" algn="l">
              <a:spcBef>
                <a:spcPts val="0"/>
              </a:spcBef>
              <a:spcAft>
                <a:spcPts val="0"/>
              </a:spcAft>
              <a:buClr>
                <a:schemeClr val="dk1"/>
              </a:buClr>
              <a:buSzPts val="2200"/>
              <a:buFont typeface="Noto Sans Symbols"/>
              <a:buNone/>
            </a:pPr>
            <a:r>
              <a:t/>
            </a:r>
            <a:endParaRPr b="0" sz="2200">
              <a:solidFill>
                <a:schemeClr val="dk1"/>
              </a:solidFill>
              <a:latin typeface="Arial"/>
              <a:ea typeface="Arial"/>
              <a:cs typeface="Arial"/>
              <a:sym typeface="Arial"/>
            </a:endParaRPr>
          </a:p>
        </p:txBody>
      </p:sp>
      <p:pic>
        <p:nvPicPr>
          <p:cNvPr id="588" name="Google Shape;588;p46"/>
          <p:cNvPicPr preferRelativeResize="0"/>
          <p:nvPr/>
        </p:nvPicPr>
        <p:blipFill rotWithShape="1">
          <a:blip r:embed="rId3">
            <a:alphaModFix/>
          </a:blip>
          <a:srcRect b="0" l="0" r="0" t="0"/>
          <a:stretch/>
        </p:blipFill>
        <p:spPr>
          <a:xfrm>
            <a:off x="69850" y="3003550"/>
            <a:ext cx="9105900" cy="6064250"/>
          </a:xfrm>
          <a:prstGeom prst="rect">
            <a:avLst/>
          </a:prstGeom>
          <a:noFill/>
          <a:ln>
            <a:noFill/>
          </a:ln>
        </p:spPr>
      </p:pic>
      <p:pic>
        <p:nvPicPr>
          <p:cNvPr id="589" name="Google Shape;589;p46"/>
          <p:cNvPicPr preferRelativeResize="0"/>
          <p:nvPr/>
        </p:nvPicPr>
        <p:blipFill rotWithShape="1">
          <a:blip r:embed="rId4">
            <a:alphaModFix/>
          </a:blip>
          <a:srcRect b="0" l="0" r="0" t="0"/>
          <a:stretch/>
        </p:blipFill>
        <p:spPr>
          <a:xfrm>
            <a:off x="0" y="0"/>
            <a:ext cx="9144000" cy="641826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3" name="Shape 593"/>
        <p:cNvGrpSpPr/>
        <p:nvPr/>
      </p:nvGrpSpPr>
      <p:grpSpPr>
        <a:xfrm>
          <a:off x="0" y="0"/>
          <a:ext cx="0" cy="0"/>
          <a:chOff x="0" y="0"/>
          <a:chExt cx="0" cy="0"/>
        </a:xfrm>
      </p:grpSpPr>
      <p:sp>
        <p:nvSpPr>
          <p:cNvPr id="594" name="Google Shape;594;p47"/>
          <p:cNvSpPr txBox="1"/>
          <p:nvPr/>
        </p:nvSpPr>
        <p:spPr>
          <a:xfrm>
            <a:off x="914400" y="2362200"/>
            <a:ext cx="2133600" cy="609600"/>
          </a:xfrm>
          <a:prstGeom prst="rect">
            <a:avLst/>
          </a:prstGeom>
          <a:solidFill>
            <a:srgbClr val="FFFF0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5" name="Google Shape;595;p47"/>
          <p:cNvSpPr txBox="1"/>
          <p:nvPr/>
        </p:nvSpPr>
        <p:spPr>
          <a:xfrm>
            <a:off x="914400" y="3657600"/>
            <a:ext cx="2133600" cy="609600"/>
          </a:xfrm>
          <a:prstGeom prst="rect">
            <a:avLst/>
          </a:prstGeom>
          <a:solidFill>
            <a:schemeClr val="lt1"/>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96" name="Google Shape;596;p47"/>
          <p:cNvCxnSpPr/>
          <p:nvPr/>
        </p:nvCxnSpPr>
        <p:spPr>
          <a:xfrm>
            <a:off x="1828800" y="2043112"/>
            <a:ext cx="0" cy="471487"/>
          </a:xfrm>
          <a:prstGeom prst="straightConnector1">
            <a:avLst/>
          </a:prstGeom>
          <a:noFill/>
          <a:ln cap="flat" cmpd="sng" w="25400">
            <a:solidFill>
              <a:srgbClr val="FF0000"/>
            </a:solidFill>
            <a:prstDash val="solid"/>
            <a:miter lim="800000"/>
            <a:headEnd len="med" w="med" type="none"/>
            <a:tailEnd len="med" w="med" type="stealth"/>
          </a:ln>
        </p:spPr>
      </p:cxnSp>
      <p:cxnSp>
        <p:nvCxnSpPr>
          <p:cNvPr id="597" name="Google Shape;597;p47"/>
          <p:cNvCxnSpPr/>
          <p:nvPr/>
        </p:nvCxnSpPr>
        <p:spPr>
          <a:xfrm>
            <a:off x="1828800" y="2895600"/>
            <a:ext cx="0" cy="762000"/>
          </a:xfrm>
          <a:prstGeom prst="straightConnector1">
            <a:avLst/>
          </a:prstGeom>
          <a:noFill/>
          <a:ln cap="flat" cmpd="sng" w="25400">
            <a:solidFill>
              <a:srgbClr val="FF0000"/>
            </a:solidFill>
            <a:prstDash val="solid"/>
            <a:miter lim="800000"/>
            <a:headEnd len="med" w="med" type="none"/>
            <a:tailEnd len="med" w="med" type="stealth"/>
          </a:ln>
        </p:spPr>
      </p:cxnSp>
      <p:sp>
        <p:nvSpPr>
          <p:cNvPr id="598" name="Google Shape;598;p47"/>
          <p:cNvSpPr txBox="1"/>
          <p:nvPr/>
        </p:nvSpPr>
        <p:spPr>
          <a:xfrm>
            <a:off x="914400" y="1585912"/>
            <a:ext cx="2133600" cy="609600"/>
          </a:xfrm>
          <a:prstGeom prst="rect">
            <a:avLst/>
          </a:prstGeom>
          <a:solidFill>
            <a:srgbClr val="80008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9" name="Google Shape;599;p47"/>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Perspective based on Assumptions (without Knowing)</a:t>
            </a:r>
            <a:endParaRPr/>
          </a:p>
        </p:txBody>
      </p:sp>
      <p:sp>
        <p:nvSpPr>
          <p:cNvPr id="600" name="Google Shape;600;p47"/>
          <p:cNvSpPr txBox="1"/>
          <p:nvPr>
            <p:ph idx="1" type="body"/>
          </p:nvPr>
        </p:nvSpPr>
        <p:spPr>
          <a:xfrm>
            <a:off x="0" y="609600"/>
            <a:ext cx="9144000" cy="62484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Our perception (perspective) drives our thoughts, actions</a:t>
            </a:r>
            <a:endParaRPr/>
          </a:p>
          <a:p>
            <a:pPr indent="0" lvl="0" marL="0" rtl="0" algn="l">
              <a:lnSpc>
                <a:spcPct val="100000"/>
              </a:lnSpc>
              <a:spcBef>
                <a:spcPts val="440"/>
              </a:spcBef>
              <a:spcAft>
                <a:spcPts val="0"/>
              </a:spcAft>
              <a:buClr>
                <a:schemeClr val="dk1"/>
              </a:buClr>
              <a:buSzPts val="2200"/>
              <a:buFont typeface="Noto Sans Symbols"/>
              <a:buNone/>
            </a:pPr>
            <a:r>
              <a:t/>
            </a:r>
            <a:endParaRPr b="1" i="0" sz="2200" u="none">
              <a:solidFill>
                <a:schemeClr val="lt1"/>
              </a:solidFill>
              <a:latin typeface="Arial"/>
              <a:ea typeface="Arial"/>
              <a:cs typeface="Arial"/>
              <a:sym typeface="Arial"/>
            </a:endParaRPr>
          </a:p>
          <a:p>
            <a:pPr indent="0" lvl="0" marL="0" rtl="0" algn="l">
              <a:lnSpc>
                <a:spcPct val="100000"/>
              </a:lnSpc>
              <a:spcBef>
                <a:spcPts val="240"/>
              </a:spcBef>
              <a:spcAft>
                <a:spcPts val="0"/>
              </a:spcAft>
              <a:buClr>
                <a:schemeClr val="dk1"/>
              </a:buClr>
              <a:buSzPts val="1200"/>
              <a:buFont typeface="Noto Sans Symbols"/>
              <a:buNone/>
            </a:pPr>
            <a:r>
              <a:t/>
            </a:r>
            <a:endParaRPr b="1" i="0" sz="1200" u="none">
              <a:solidFill>
                <a:schemeClr val="lt1"/>
              </a:solidFill>
              <a:latin typeface="Arial"/>
              <a:ea typeface="Arial"/>
              <a:cs typeface="Arial"/>
              <a:sym typeface="Arial"/>
            </a:endParaRPr>
          </a:p>
          <a:p>
            <a:pPr indent="0" lvl="0" marL="0" rtl="0" algn="l">
              <a:lnSpc>
                <a:spcPct val="100000"/>
              </a:lnSpc>
              <a:spcBef>
                <a:spcPts val="440"/>
              </a:spcBef>
              <a:spcAft>
                <a:spcPts val="0"/>
              </a:spcAft>
              <a:buClr>
                <a:schemeClr val="lt1"/>
              </a:buClr>
              <a:buSzPts val="2200"/>
              <a:buNone/>
            </a:pPr>
            <a:r>
              <a:rPr b="1" i="0" lang="en-US" sz="2200" u="none">
                <a:solidFill>
                  <a:schemeClr val="lt1"/>
                </a:solidFill>
                <a:latin typeface="Arial"/>
                <a:ea typeface="Arial"/>
                <a:cs typeface="Arial"/>
                <a:sym typeface="Arial"/>
              </a:rPr>
              <a:t>	Perception 	</a:t>
            </a:r>
            <a:r>
              <a:rPr b="0" i="0" lang="en-US" sz="2200" u="none">
                <a:solidFill>
                  <a:schemeClr val="lt1"/>
                </a:solidFill>
                <a:latin typeface="Arial"/>
                <a:ea typeface="Arial"/>
                <a:cs typeface="Arial"/>
                <a:sym typeface="Arial"/>
              </a:rPr>
              <a:t>     (one's view of the world – about self, others…)</a:t>
            </a:r>
            <a:endParaRPr b="0" i="0" sz="2000" u="none">
              <a:solidFill>
                <a:schemeClr val="lt1"/>
              </a:solidFill>
              <a:latin typeface="Arial"/>
              <a:ea typeface="Arial"/>
              <a:cs typeface="Arial"/>
              <a:sym typeface="Arial"/>
            </a:endParaRPr>
          </a:p>
          <a:p>
            <a:pPr indent="0" lvl="0" marL="0" rtl="0" algn="l">
              <a:lnSpc>
                <a:spcPct val="100000"/>
              </a:lnSpc>
              <a:spcBef>
                <a:spcPts val="440"/>
              </a:spcBef>
              <a:spcAft>
                <a:spcPts val="0"/>
              </a:spcAft>
              <a:buClr>
                <a:schemeClr val="dk1"/>
              </a:buClr>
              <a:buSzPts val="2200"/>
              <a:buNone/>
            </a:pPr>
            <a:r>
              <a:t/>
            </a:r>
            <a:endParaRPr b="0" i="0" sz="2200" u="none">
              <a:solidFill>
                <a:schemeClr val="lt1"/>
              </a:solidFill>
              <a:latin typeface="Arial"/>
              <a:ea typeface="Arial"/>
              <a:cs typeface="Arial"/>
              <a:sym typeface="Arial"/>
            </a:endParaRPr>
          </a:p>
          <a:p>
            <a:pPr indent="0" lvl="0" marL="0" rtl="0" algn="l">
              <a:lnSpc>
                <a:spcPct val="100000"/>
              </a:lnSpc>
              <a:spcBef>
                <a:spcPts val="440"/>
              </a:spcBef>
              <a:spcAft>
                <a:spcPts val="0"/>
              </a:spcAft>
              <a:buClr>
                <a:schemeClr val="lt1"/>
              </a:buClr>
              <a:buSzPts val="2200"/>
              <a:buNone/>
            </a:pPr>
            <a:r>
              <a:rPr b="0" i="0" lang="en-US" sz="2200" u="none">
                <a:solidFill>
                  <a:schemeClr val="lt1"/>
                </a:solidFill>
                <a:latin typeface="Arial"/>
                <a:ea typeface="Arial"/>
                <a:cs typeface="Arial"/>
                <a:sym typeface="Arial"/>
              </a:rPr>
              <a:t>	</a:t>
            </a:r>
            <a:r>
              <a:rPr b="0" i="0" lang="en-US" sz="2200" u="none">
                <a:solidFill>
                  <a:schemeClr val="dk1"/>
                </a:solidFill>
                <a:latin typeface="Arial"/>
                <a:ea typeface="Arial"/>
                <a:cs typeface="Arial"/>
                <a:sym typeface="Arial"/>
              </a:rPr>
              <a:t>Thoughts	</a:t>
            </a:r>
            <a:r>
              <a:rPr b="0" i="0" lang="en-US" sz="2200" u="none">
                <a:solidFill>
                  <a:schemeClr val="lt1"/>
                </a:solidFill>
                <a:latin typeface="Arial"/>
                <a:ea typeface="Arial"/>
                <a:cs typeface="Arial"/>
                <a:sym typeface="Arial"/>
              </a:rPr>
              <a:t>     (depend on one's perception)</a:t>
            </a:r>
            <a:endParaRPr/>
          </a:p>
          <a:p>
            <a:pPr indent="0" lvl="0" marL="0" rtl="0" algn="l">
              <a:lnSpc>
                <a:spcPct val="100000"/>
              </a:lnSpc>
              <a:spcBef>
                <a:spcPts val="440"/>
              </a:spcBef>
              <a:spcAft>
                <a:spcPts val="0"/>
              </a:spcAft>
              <a:buClr>
                <a:schemeClr val="dk1"/>
              </a:buClr>
              <a:buSzPts val="2200"/>
              <a:buNone/>
            </a:pPr>
            <a:r>
              <a:t/>
            </a:r>
            <a:endParaRPr b="0" i="0" sz="2200" u="none">
              <a:solidFill>
                <a:schemeClr val="lt1"/>
              </a:solidFill>
              <a:latin typeface="Arial"/>
              <a:ea typeface="Arial"/>
              <a:cs typeface="Arial"/>
              <a:sym typeface="Arial"/>
            </a:endParaRPr>
          </a:p>
          <a:p>
            <a:pPr indent="0" lvl="0" marL="0" rtl="0" algn="l">
              <a:lnSpc>
                <a:spcPct val="100000"/>
              </a:lnSpc>
              <a:spcBef>
                <a:spcPts val="440"/>
              </a:spcBef>
              <a:spcAft>
                <a:spcPts val="0"/>
              </a:spcAft>
              <a:buClr>
                <a:schemeClr val="lt1"/>
              </a:buClr>
              <a:buSzPts val="2200"/>
              <a:buNone/>
            </a:pPr>
            <a:r>
              <a:rPr b="0" i="0" lang="en-US" sz="2200" u="none">
                <a:solidFill>
                  <a:schemeClr val="lt1"/>
                </a:solidFill>
                <a:latin typeface="Arial"/>
                <a:ea typeface="Arial"/>
                <a:cs typeface="Arial"/>
                <a:sym typeface="Arial"/>
              </a:rPr>
              <a:t>  		</a:t>
            </a:r>
            <a:r>
              <a:rPr b="0" i="0" lang="en-US" sz="2000" u="none">
                <a:solidFill>
                  <a:schemeClr val="lt1"/>
                </a:solidFill>
                <a:latin typeface="Arial"/>
                <a:ea typeface="Arial"/>
                <a:cs typeface="Arial"/>
                <a:sym typeface="Arial"/>
              </a:rPr>
              <a:t>expression (depends on one's thoughts)</a:t>
            </a:r>
            <a:endParaRPr/>
          </a:p>
          <a:p>
            <a:pPr indent="0" lvl="0" marL="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	Actions</a:t>
            </a:r>
            <a:endParaRPr/>
          </a:p>
          <a:p>
            <a:pPr indent="0" lvl="0" marL="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0" lvl="0" marL="0" rtl="0" algn="l">
              <a:lnSpc>
                <a:spcPct val="100000"/>
              </a:lnSpc>
              <a:spcBef>
                <a:spcPts val="320"/>
              </a:spcBef>
              <a:spcAft>
                <a:spcPts val="0"/>
              </a:spcAft>
              <a:buClr>
                <a:schemeClr val="dk1"/>
              </a:buClr>
              <a:buSzPts val="1600"/>
              <a:buNone/>
            </a:pPr>
            <a:r>
              <a:t/>
            </a:r>
            <a:endParaRPr b="0" i="0" sz="1600" u="none">
              <a:solidFill>
                <a:schemeClr val="dk1"/>
              </a:solidFill>
              <a:latin typeface="Arial"/>
              <a:ea typeface="Arial"/>
              <a:cs typeface="Arial"/>
              <a:sym typeface="Arial"/>
            </a:endParaRPr>
          </a:p>
          <a:p>
            <a:pPr indent="0" lvl="0" marL="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Without right understanding, our perspective is based on assumptions like:</a:t>
            </a:r>
            <a:endParaRPr/>
          </a:p>
          <a:p>
            <a:pPr indent="-228600" lvl="1" marL="45720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I am special</a:t>
            </a:r>
            <a:endParaRPr/>
          </a:p>
          <a:p>
            <a:pPr indent="-228600" lvl="1" marL="45720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The other is hell (I am OK)</a:t>
            </a:r>
            <a:endParaRPr/>
          </a:p>
          <a:p>
            <a:pPr indent="-228600" lvl="1" marL="45720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Money is everything…</a:t>
            </a:r>
            <a:endParaRPr/>
          </a:p>
        </p:txBody>
      </p:sp>
      <p:cxnSp>
        <p:nvCxnSpPr>
          <p:cNvPr id="601" name="Google Shape;601;p47"/>
          <p:cNvCxnSpPr/>
          <p:nvPr/>
        </p:nvCxnSpPr>
        <p:spPr>
          <a:xfrm>
            <a:off x="152400" y="2727325"/>
            <a:ext cx="685800" cy="14287"/>
          </a:xfrm>
          <a:prstGeom prst="straightConnector1">
            <a:avLst/>
          </a:prstGeom>
          <a:noFill/>
          <a:ln cap="flat" cmpd="sng" w="25400">
            <a:solidFill>
              <a:schemeClr val="dk1"/>
            </a:solidFill>
            <a:prstDash val="solid"/>
            <a:miter lim="800000"/>
            <a:headEnd len="med" w="med" type="none"/>
            <a:tailEnd len="med" w="med" type="stealth"/>
          </a:ln>
        </p:spPr>
      </p:cxnSp>
      <p:sp>
        <p:nvSpPr>
          <p:cNvPr id="602" name="Google Shape;602;p47"/>
          <p:cNvSpPr txBox="1"/>
          <p:nvPr/>
        </p:nvSpPr>
        <p:spPr>
          <a:xfrm rot="-5400000">
            <a:off x="-199231" y="3090068"/>
            <a:ext cx="109537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Proposal</a:t>
            </a:r>
            <a:endParaRPr/>
          </a:p>
        </p:txBody>
      </p:sp>
      <p:cxnSp>
        <p:nvCxnSpPr>
          <p:cNvPr id="603" name="Google Shape;603;p47"/>
          <p:cNvCxnSpPr/>
          <p:nvPr/>
        </p:nvCxnSpPr>
        <p:spPr>
          <a:xfrm flipH="1" rot="10800000">
            <a:off x="2998787" y="1371600"/>
            <a:ext cx="1498600" cy="214312"/>
          </a:xfrm>
          <a:prstGeom prst="straightConnector1">
            <a:avLst/>
          </a:prstGeom>
          <a:noFill/>
          <a:ln cap="flat" cmpd="sng" w="9525">
            <a:solidFill>
              <a:srgbClr val="000000"/>
            </a:solidFill>
            <a:prstDash val="solid"/>
            <a:miter lim="800000"/>
            <a:headEnd len="med" w="med" type="none"/>
            <a:tailEnd len="med" w="med" type="none"/>
          </a:ln>
        </p:spPr>
      </p:cxnSp>
      <p:cxnSp>
        <p:nvCxnSpPr>
          <p:cNvPr id="604" name="Google Shape;604;p47"/>
          <p:cNvCxnSpPr/>
          <p:nvPr/>
        </p:nvCxnSpPr>
        <p:spPr>
          <a:xfrm>
            <a:off x="3024187" y="2193925"/>
            <a:ext cx="1547812" cy="0"/>
          </a:xfrm>
          <a:prstGeom prst="straightConnector1">
            <a:avLst/>
          </a:prstGeom>
          <a:noFill/>
          <a:ln cap="flat" cmpd="sng" w="9525">
            <a:solidFill>
              <a:srgbClr val="000000"/>
            </a:solidFill>
            <a:prstDash val="solid"/>
            <a:miter lim="800000"/>
            <a:headEnd len="med" w="med" type="none"/>
            <a:tailEnd len="med" w="med" type="none"/>
          </a:ln>
        </p:spPr>
      </p:cxnSp>
      <p:cxnSp>
        <p:nvCxnSpPr>
          <p:cNvPr id="605" name="Google Shape;605;p47"/>
          <p:cNvCxnSpPr/>
          <p:nvPr/>
        </p:nvCxnSpPr>
        <p:spPr>
          <a:xfrm>
            <a:off x="2998787" y="2362200"/>
            <a:ext cx="1039812" cy="220662"/>
          </a:xfrm>
          <a:prstGeom prst="straightConnector1">
            <a:avLst/>
          </a:prstGeom>
          <a:noFill/>
          <a:ln cap="flat" cmpd="sng" w="9525">
            <a:solidFill>
              <a:srgbClr val="000000"/>
            </a:solidFill>
            <a:prstDash val="solid"/>
            <a:miter lim="800000"/>
            <a:headEnd len="med" w="med" type="none"/>
            <a:tailEnd len="med" w="med" type="none"/>
          </a:ln>
        </p:spPr>
      </p:cxnSp>
      <p:cxnSp>
        <p:nvCxnSpPr>
          <p:cNvPr id="606" name="Google Shape;606;p47"/>
          <p:cNvCxnSpPr/>
          <p:nvPr/>
        </p:nvCxnSpPr>
        <p:spPr>
          <a:xfrm flipH="1" rot="10800000">
            <a:off x="3048000" y="3630612"/>
            <a:ext cx="990600" cy="636587"/>
          </a:xfrm>
          <a:prstGeom prst="straightConnector1">
            <a:avLst/>
          </a:prstGeom>
          <a:noFill/>
          <a:ln cap="flat" cmpd="sng" w="9525">
            <a:solidFill>
              <a:srgbClr val="000000"/>
            </a:solidFill>
            <a:prstDash val="solid"/>
            <a:miter lim="800000"/>
            <a:headEnd len="med" w="med" type="none"/>
            <a:tailEnd len="med" w="med" type="none"/>
          </a:ln>
        </p:spPr>
      </p:cxnSp>
      <p:cxnSp>
        <p:nvCxnSpPr>
          <p:cNvPr id="607" name="Google Shape;607;p47"/>
          <p:cNvCxnSpPr/>
          <p:nvPr/>
        </p:nvCxnSpPr>
        <p:spPr>
          <a:xfrm flipH="1" rot="10800000">
            <a:off x="5334000" y="2582862"/>
            <a:ext cx="533400" cy="7937"/>
          </a:xfrm>
          <a:prstGeom prst="straightConnector1">
            <a:avLst/>
          </a:prstGeom>
          <a:noFill/>
          <a:ln cap="flat" cmpd="sng" w="9525">
            <a:solidFill>
              <a:srgbClr val="000000"/>
            </a:solidFill>
            <a:prstDash val="solid"/>
            <a:miter lim="800000"/>
            <a:headEnd len="med" w="med" type="none"/>
            <a:tailEnd len="med" w="med" type="none"/>
          </a:ln>
        </p:spPr>
      </p:cxnSp>
      <p:cxnSp>
        <p:nvCxnSpPr>
          <p:cNvPr id="608" name="Google Shape;608;p47"/>
          <p:cNvCxnSpPr/>
          <p:nvPr/>
        </p:nvCxnSpPr>
        <p:spPr>
          <a:xfrm>
            <a:off x="5334000" y="3630612"/>
            <a:ext cx="533400" cy="0"/>
          </a:xfrm>
          <a:prstGeom prst="straightConnector1">
            <a:avLst/>
          </a:prstGeom>
          <a:noFill/>
          <a:ln cap="flat" cmpd="sng" w="9525">
            <a:solidFill>
              <a:srgbClr val="000000"/>
            </a:solidFill>
            <a:prstDash val="solid"/>
            <a:miter lim="800000"/>
            <a:headEnd len="med" w="med" type="none"/>
            <a:tailEnd len="med" w="med" type="none"/>
          </a:ln>
        </p:spPr>
      </p:cxnSp>
      <p:cxnSp>
        <p:nvCxnSpPr>
          <p:cNvPr id="609" name="Google Shape;609;p47"/>
          <p:cNvCxnSpPr/>
          <p:nvPr/>
        </p:nvCxnSpPr>
        <p:spPr>
          <a:xfrm>
            <a:off x="2590800" y="2195512"/>
            <a:ext cx="0" cy="319087"/>
          </a:xfrm>
          <a:prstGeom prst="straightConnector1">
            <a:avLst/>
          </a:prstGeom>
          <a:noFill/>
          <a:ln cap="flat" cmpd="sng" w="25400">
            <a:solidFill>
              <a:schemeClr val="dk1"/>
            </a:solidFill>
            <a:prstDash val="solid"/>
            <a:miter lim="800000"/>
            <a:headEnd len="med" w="med" type="stealth"/>
            <a:tailEnd len="med" w="med" type="none"/>
          </a:ln>
        </p:spPr>
      </p:cxnSp>
      <p:cxnSp>
        <p:nvCxnSpPr>
          <p:cNvPr id="610" name="Google Shape;610;p47"/>
          <p:cNvCxnSpPr/>
          <p:nvPr/>
        </p:nvCxnSpPr>
        <p:spPr>
          <a:xfrm>
            <a:off x="2590800" y="2909887"/>
            <a:ext cx="0" cy="747712"/>
          </a:xfrm>
          <a:prstGeom prst="straightConnector1">
            <a:avLst/>
          </a:prstGeom>
          <a:noFill/>
          <a:ln cap="flat" cmpd="sng" w="25400">
            <a:solidFill>
              <a:schemeClr val="dk1"/>
            </a:solidFill>
            <a:prstDash val="solid"/>
            <a:miter lim="800000"/>
            <a:headEnd len="med" w="med" type="stealth"/>
            <a:tailEnd len="med" w="med" type="none"/>
          </a:ln>
        </p:spPr>
      </p:cxnSp>
      <p:sp>
        <p:nvSpPr>
          <p:cNvPr id="611" name="Google Shape;611;p47"/>
          <p:cNvSpPr/>
          <p:nvPr/>
        </p:nvSpPr>
        <p:spPr>
          <a:xfrm>
            <a:off x="5334000" y="2193925"/>
            <a:ext cx="2592387" cy="1739900"/>
          </a:xfrm>
          <a:prstGeom prst="ellipse">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612" name="Google Shape;612;p47"/>
          <p:cNvPicPr preferRelativeResize="0"/>
          <p:nvPr/>
        </p:nvPicPr>
        <p:blipFill rotWithShape="1">
          <a:blip r:embed="rId3">
            <a:alphaModFix/>
          </a:blip>
          <a:srcRect b="0" l="0" r="0" t="0"/>
          <a:stretch/>
        </p:blipFill>
        <p:spPr>
          <a:xfrm>
            <a:off x="3352800" y="1295400"/>
            <a:ext cx="5573712" cy="33686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16" name="Shape 616"/>
        <p:cNvGrpSpPr/>
        <p:nvPr/>
      </p:nvGrpSpPr>
      <p:grpSpPr>
        <a:xfrm>
          <a:off x="0" y="0"/>
          <a:ext cx="0" cy="0"/>
          <a:chOff x="0" y="0"/>
          <a:chExt cx="0" cy="0"/>
        </a:xfrm>
      </p:grpSpPr>
      <p:sp>
        <p:nvSpPr>
          <p:cNvPr id="617" name="Google Shape;617;p48"/>
          <p:cNvSpPr txBox="1"/>
          <p:nvPr/>
        </p:nvSpPr>
        <p:spPr>
          <a:xfrm>
            <a:off x="914400" y="2362200"/>
            <a:ext cx="2133600" cy="609600"/>
          </a:xfrm>
          <a:prstGeom prst="rect">
            <a:avLst/>
          </a:prstGeom>
          <a:solidFill>
            <a:srgbClr val="FFFF0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8" name="Google Shape;618;p48"/>
          <p:cNvSpPr txBox="1"/>
          <p:nvPr/>
        </p:nvSpPr>
        <p:spPr>
          <a:xfrm>
            <a:off x="914400" y="3657600"/>
            <a:ext cx="2133600" cy="609600"/>
          </a:xfrm>
          <a:prstGeom prst="rect">
            <a:avLst/>
          </a:prstGeom>
          <a:solidFill>
            <a:schemeClr val="lt1"/>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19" name="Google Shape;619;p48"/>
          <p:cNvCxnSpPr/>
          <p:nvPr/>
        </p:nvCxnSpPr>
        <p:spPr>
          <a:xfrm>
            <a:off x="1828800" y="2043112"/>
            <a:ext cx="0" cy="471487"/>
          </a:xfrm>
          <a:prstGeom prst="straightConnector1">
            <a:avLst/>
          </a:prstGeom>
          <a:noFill/>
          <a:ln cap="flat" cmpd="sng" w="25400">
            <a:solidFill>
              <a:srgbClr val="FF0000"/>
            </a:solidFill>
            <a:prstDash val="solid"/>
            <a:miter lim="800000"/>
            <a:headEnd len="med" w="med" type="none"/>
            <a:tailEnd len="med" w="med" type="stealth"/>
          </a:ln>
        </p:spPr>
      </p:cxnSp>
      <p:cxnSp>
        <p:nvCxnSpPr>
          <p:cNvPr id="620" name="Google Shape;620;p48"/>
          <p:cNvCxnSpPr/>
          <p:nvPr/>
        </p:nvCxnSpPr>
        <p:spPr>
          <a:xfrm>
            <a:off x="1828800" y="2895600"/>
            <a:ext cx="0" cy="762000"/>
          </a:xfrm>
          <a:prstGeom prst="straightConnector1">
            <a:avLst/>
          </a:prstGeom>
          <a:noFill/>
          <a:ln cap="flat" cmpd="sng" w="25400">
            <a:solidFill>
              <a:srgbClr val="FF0000"/>
            </a:solidFill>
            <a:prstDash val="solid"/>
            <a:miter lim="800000"/>
            <a:headEnd len="med" w="med" type="none"/>
            <a:tailEnd len="med" w="med" type="stealth"/>
          </a:ln>
        </p:spPr>
      </p:cxnSp>
      <p:sp>
        <p:nvSpPr>
          <p:cNvPr id="621" name="Google Shape;621;p48"/>
          <p:cNvSpPr txBox="1"/>
          <p:nvPr/>
        </p:nvSpPr>
        <p:spPr>
          <a:xfrm>
            <a:off x="914400" y="1585912"/>
            <a:ext cx="2133600" cy="609600"/>
          </a:xfrm>
          <a:prstGeom prst="rect">
            <a:avLst/>
          </a:prstGeom>
          <a:solidFill>
            <a:srgbClr val="80008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2" name="Google Shape;622;p48"/>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Holistic Perspective – based on Right Understanding</a:t>
            </a:r>
            <a:endParaRPr/>
          </a:p>
        </p:txBody>
      </p:sp>
      <p:sp>
        <p:nvSpPr>
          <p:cNvPr id="623" name="Google Shape;623;p48"/>
          <p:cNvSpPr txBox="1"/>
          <p:nvPr>
            <p:ph idx="1" type="body"/>
          </p:nvPr>
        </p:nvSpPr>
        <p:spPr>
          <a:xfrm>
            <a:off x="0" y="609600"/>
            <a:ext cx="9144000" cy="62484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Our perception (perspective) drives our thoughts, actions</a:t>
            </a:r>
            <a:endParaRPr/>
          </a:p>
          <a:p>
            <a:pPr indent="0" lvl="0" marL="0" rtl="0" algn="l">
              <a:lnSpc>
                <a:spcPct val="100000"/>
              </a:lnSpc>
              <a:spcBef>
                <a:spcPts val="440"/>
              </a:spcBef>
              <a:spcAft>
                <a:spcPts val="0"/>
              </a:spcAft>
              <a:buClr>
                <a:schemeClr val="dk1"/>
              </a:buClr>
              <a:buSzPts val="2200"/>
              <a:buFont typeface="Noto Sans Symbols"/>
              <a:buNone/>
            </a:pPr>
            <a:r>
              <a:t/>
            </a:r>
            <a:endParaRPr b="1" i="0" sz="2200" u="none">
              <a:solidFill>
                <a:schemeClr val="lt1"/>
              </a:solidFill>
              <a:latin typeface="Arial"/>
              <a:ea typeface="Arial"/>
              <a:cs typeface="Arial"/>
              <a:sym typeface="Arial"/>
            </a:endParaRPr>
          </a:p>
          <a:p>
            <a:pPr indent="0" lvl="0" marL="0" rtl="0" algn="l">
              <a:lnSpc>
                <a:spcPct val="100000"/>
              </a:lnSpc>
              <a:spcBef>
                <a:spcPts val="240"/>
              </a:spcBef>
              <a:spcAft>
                <a:spcPts val="0"/>
              </a:spcAft>
              <a:buClr>
                <a:schemeClr val="dk1"/>
              </a:buClr>
              <a:buSzPts val="1200"/>
              <a:buFont typeface="Noto Sans Symbols"/>
              <a:buNone/>
            </a:pPr>
            <a:r>
              <a:t/>
            </a:r>
            <a:endParaRPr b="1" i="0" sz="1200" u="none">
              <a:solidFill>
                <a:schemeClr val="lt1"/>
              </a:solidFill>
              <a:latin typeface="Arial"/>
              <a:ea typeface="Arial"/>
              <a:cs typeface="Arial"/>
              <a:sym typeface="Arial"/>
            </a:endParaRPr>
          </a:p>
          <a:p>
            <a:pPr indent="0" lvl="0" marL="0" rtl="0" algn="l">
              <a:lnSpc>
                <a:spcPct val="100000"/>
              </a:lnSpc>
              <a:spcBef>
                <a:spcPts val="440"/>
              </a:spcBef>
              <a:spcAft>
                <a:spcPts val="0"/>
              </a:spcAft>
              <a:buClr>
                <a:schemeClr val="lt1"/>
              </a:buClr>
              <a:buSzPts val="2200"/>
              <a:buNone/>
            </a:pPr>
            <a:r>
              <a:rPr b="1" i="0" lang="en-US" sz="2200" u="none">
                <a:solidFill>
                  <a:schemeClr val="lt1"/>
                </a:solidFill>
                <a:latin typeface="Arial"/>
                <a:ea typeface="Arial"/>
                <a:cs typeface="Arial"/>
                <a:sym typeface="Arial"/>
              </a:rPr>
              <a:t>	Perception 	</a:t>
            </a:r>
            <a:r>
              <a:rPr b="0" i="0" lang="en-US" sz="2200" u="none">
                <a:solidFill>
                  <a:schemeClr val="lt1"/>
                </a:solidFill>
                <a:latin typeface="Arial"/>
                <a:ea typeface="Arial"/>
                <a:cs typeface="Arial"/>
                <a:sym typeface="Arial"/>
              </a:rPr>
              <a:t>     (one's view of the world – about self, others…)</a:t>
            </a:r>
            <a:endParaRPr b="0" i="0" sz="2000" u="none">
              <a:solidFill>
                <a:schemeClr val="lt1"/>
              </a:solidFill>
              <a:latin typeface="Arial"/>
              <a:ea typeface="Arial"/>
              <a:cs typeface="Arial"/>
              <a:sym typeface="Arial"/>
            </a:endParaRPr>
          </a:p>
          <a:p>
            <a:pPr indent="0" lvl="0" marL="0" rtl="0" algn="l">
              <a:lnSpc>
                <a:spcPct val="100000"/>
              </a:lnSpc>
              <a:spcBef>
                <a:spcPts val="440"/>
              </a:spcBef>
              <a:spcAft>
                <a:spcPts val="0"/>
              </a:spcAft>
              <a:buClr>
                <a:schemeClr val="dk1"/>
              </a:buClr>
              <a:buSzPts val="2200"/>
              <a:buNone/>
            </a:pPr>
            <a:r>
              <a:t/>
            </a:r>
            <a:endParaRPr b="0" i="0" sz="2200" u="none">
              <a:solidFill>
                <a:schemeClr val="lt1"/>
              </a:solidFill>
              <a:latin typeface="Arial"/>
              <a:ea typeface="Arial"/>
              <a:cs typeface="Arial"/>
              <a:sym typeface="Arial"/>
            </a:endParaRPr>
          </a:p>
          <a:p>
            <a:pPr indent="0" lvl="0" marL="0" rtl="0" algn="l">
              <a:lnSpc>
                <a:spcPct val="100000"/>
              </a:lnSpc>
              <a:spcBef>
                <a:spcPts val="440"/>
              </a:spcBef>
              <a:spcAft>
                <a:spcPts val="0"/>
              </a:spcAft>
              <a:buClr>
                <a:schemeClr val="lt1"/>
              </a:buClr>
              <a:buSzPts val="2200"/>
              <a:buNone/>
            </a:pPr>
            <a:r>
              <a:rPr b="0" i="0" lang="en-US" sz="2200" u="none">
                <a:solidFill>
                  <a:schemeClr val="lt1"/>
                </a:solidFill>
                <a:latin typeface="Arial"/>
                <a:ea typeface="Arial"/>
                <a:cs typeface="Arial"/>
                <a:sym typeface="Arial"/>
              </a:rPr>
              <a:t>	</a:t>
            </a:r>
            <a:r>
              <a:rPr b="0" i="0" lang="en-US" sz="2200" u="none">
                <a:solidFill>
                  <a:schemeClr val="dk1"/>
                </a:solidFill>
                <a:latin typeface="Arial"/>
                <a:ea typeface="Arial"/>
                <a:cs typeface="Arial"/>
                <a:sym typeface="Arial"/>
              </a:rPr>
              <a:t>Thoughts	</a:t>
            </a:r>
            <a:r>
              <a:rPr b="0" i="0" lang="en-US" sz="2200" u="none">
                <a:solidFill>
                  <a:schemeClr val="lt1"/>
                </a:solidFill>
                <a:latin typeface="Arial"/>
                <a:ea typeface="Arial"/>
                <a:cs typeface="Arial"/>
                <a:sym typeface="Arial"/>
              </a:rPr>
              <a:t>     (depend on one's perception)</a:t>
            </a:r>
            <a:endParaRPr/>
          </a:p>
          <a:p>
            <a:pPr indent="0" lvl="0" marL="0" rtl="0" algn="l">
              <a:lnSpc>
                <a:spcPct val="100000"/>
              </a:lnSpc>
              <a:spcBef>
                <a:spcPts val="440"/>
              </a:spcBef>
              <a:spcAft>
                <a:spcPts val="0"/>
              </a:spcAft>
              <a:buClr>
                <a:schemeClr val="dk1"/>
              </a:buClr>
              <a:buSzPts val="2200"/>
              <a:buNone/>
            </a:pPr>
            <a:r>
              <a:t/>
            </a:r>
            <a:endParaRPr b="0" i="0" sz="2200" u="none">
              <a:solidFill>
                <a:schemeClr val="lt1"/>
              </a:solidFill>
              <a:latin typeface="Arial"/>
              <a:ea typeface="Arial"/>
              <a:cs typeface="Arial"/>
              <a:sym typeface="Arial"/>
            </a:endParaRPr>
          </a:p>
          <a:p>
            <a:pPr indent="0" lvl="0" marL="0" rtl="0" algn="l">
              <a:lnSpc>
                <a:spcPct val="100000"/>
              </a:lnSpc>
              <a:spcBef>
                <a:spcPts val="440"/>
              </a:spcBef>
              <a:spcAft>
                <a:spcPts val="0"/>
              </a:spcAft>
              <a:buClr>
                <a:schemeClr val="lt1"/>
              </a:buClr>
              <a:buSzPts val="2200"/>
              <a:buNone/>
            </a:pPr>
            <a:r>
              <a:rPr b="0" i="0" lang="en-US" sz="2200" u="none">
                <a:solidFill>
                  <a:schemeClr val="lt1"/>
                </a:solidFill>
                <a:latin typeface="Arial"/>
                <a:ea typeface="Arial"/>
                <a:cs typeface="Arial"/>
                <a:sym typeface="Arial"/>
              </a:rPr>
              <a:t>  		</a:t>
            </a:r>
            <a:r>
              <a:rPr b="0" i="0" lang="en-US" sz="2000" u="none">
                <a:solidFill>
                  <a:schemeClr val="lt1"/>
                </a:solidFill>
                <a:latin typeface="Arial"/>
                <a:ea typeface="Arial"/>
                <a:cs typeface="Arial"/>
                <a:sym typeface="Arial"/>
              </a:rPr>
              <a:t>expression (depends on one's thoughts)</a:t>
            </a:r>
            <a:endParaRPr/>
          </a:p>
          <a:p>
            <a:pPr indent="0" lvl="0" marL="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	Actions</a:t>
            </a:r>
            <a:endParaRPr/>
          </a:p>
          <a:p>
            <a:pPr indent="0" lvl="0" marL="0" rtl="0" algn="l">
              <a:lnSpc>
                <a:spcPct val="100000"/>
              </a:lnSpc>
              <a:spcBef>
                <a:spcPts val="280"/>
              </a:spcBef>
              <a:spcAft>
                <a:spcPts val="0"/>
              </a:spcAft>
              <a:buClr>
                <a:schemeClr val="dk1"/>
              </a:buClr>
              <a:buSzPts val="1400"/>
              <a:buNone/>
            </a:pPr>
            <a:r>
              <a:t/>
            </a:r>
            <a:endParaRPr b="0" i="0" sz="1400" u="none">
              <a:solidFill>
                <a:schemeClr val="dk1"/>
              </a:solidFill>
              <a:latin typeface="Arial"/>
              <a:ea typeface="Arial"/>
              <a:cs typeface="Arial"/>
              <a:sym typeface="Arial"/>
            </a:endParaRPr>
          </a:p>
          <a:p>
            <a:pPr indent="0" lvl="0" marL="0" rtl="0" algn="l">
              <a:lnSpc>
                <a:spcPct val="100000"/>
              </a:lnSpc>
              <a:spcBef>
                <a:spcPts val="280"/>
              </a:spcBef>
              <a:spcAft>
                <a:spcPts val="0"/>
              </a:spcAft>
              <a:buClr>
                <a:schemeClr val="dk1"/>
              </a:buClr>
              <a:buSzPts val="1400"/>
              <a:buNone/>
            </a:pPr>
            <a:r>
              <a:t/>
            </a:r>
            <a:endParaRPr b="0" i="0" sz="1400" u="none">
              <a:solidFill>
                <a:schemeClr val="dk1"/>
              </a:solidFill>
              <a:latin typeface="Arial"/>
              <a:ea typeface="Arial"/>
              <a:cs typeface="Arial"/>
              <a:sym typeface="Arial"/>
            </a:endParaRPr>
          </a:p>
          <a:p>
            <a:pPr indent="0" lvl="0" marL="0" rtl="0" algn="l">
              <a:lnSpc>
                <a:spcPct val="100000"/>
              </a:lnSpc>
              <a:spcBef>
                <a:spcPts val="280"/>
              </a:spcBef>
              <a:spcAft>
                <a:spcPts val="0"/>
              </a:spcAft>
              <a:buClr>
                <a:schemeClr val="dk1"/>
              </a:buClr>
              <a:buSzPts val="1400"/>
              <a:buNone/>
            </a:pPr>
            <a:r>
              <a:t/>
            </a:r>
            <a:endParaRPr b="0" i="0" sz="1400" u="none">
              <a:solidFill>
                <a:schemeClr val="dk1"/>
              </a:solidFill>
              <a:latin typeface="Arial"/>
              <a:ea typeface="Arial"/>
              <a:cs typeface="Arial"/>
              <a:sym typeface="Arial"/>
            </a:endParaRPr>
          </a:p>
          <a:p>
            <a:pPr indent="-139700" lvl="0" marL="0" rtl="0" algn="ctr">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We need to develop the right understanding (of harmony)</a:t>
            </a:r>
            <a:endParaRPr/>
          </a:p>
          <a:p>
            <a:pPr indent="0" lvl="0" marL="0" rtl="0" algn="ctr">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   (and a holistic perspective based on it)</a:t>
            </a:r>
            <a:endParaRPr/>
          </a:p>
          <a:p>
            <a:pPr indent="-139700" lvl="0" marL="0" rtl="0" algn="ctr">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We need to develop the skills to live accordingly (in harmony)</a:t>
            </a:r>
            <a:endParaRPr/>
          </a:p>
          <a:p>
            <a:pPr indent="0" lvl="0" marL="0" rtl="0" algn="l">
              <a:lnSpc>
                <a:spcPct val="100000"/>
              </a:lnSpc>
              <a:spcBef>
                <a:spcPts val="160"/>
              </a:spcBef>
              <a:spcAft>
                <a:spcPts val="0"/>
              </a:spcAft>
              <a:buClr>
                <a:schemeClr val="dk1"/>
              </a:buClr>
              <a:buSzPts val="800"/>
              <a:buFont typeface="Noto Sans Symbols"/>
              <a:buNone/>
            </a:pPr>
            <a:r>
              <a:t/>
            </a:r>
            <a:endParaRPr b="0" i="0" sz="800" u="none">
              <a:solidFill>
                <a:schemeClr val="dk1"/>
              </a:solidFill>
              <a:latin typeface="Arial"/>
              <a:ea typeface="Arial"/>
              <a:cs typeface="Arial"/>
              <a:sym typeface="Arial"/>
            </a:endParaRPr>
          </a:p>
          <a:p>
            <a:pPr indent="0" lvl="0" marL="0" rtl="0" algn="ctr">
              <a:lnSpc>
                <a:spcPct val="100000"/>
              </a:lnSpc>
              <a:spcBef>
                <a:spcPts val="440"/>
              </a:spcBef>
              <a:spcAft>
                <a:spcPts val="0"/>
              </a:spcAft>
              <a:buClr>
                <a:schemeClr val="dk1"/>
              </a:buClr>
              <a:buSzPts val="2200"/>
              <a:buNone/>
            </a:pPr>
            <a:r>
              <a:rPr b="1" i="0" lang="en-US" sz="2200" u="none">
                <a:solidFill>
                  <a:schemeClr val="dk1"/>
                </a:solidFill>
                <a:latin typeface="Arial"/>
                <a:ea typeface="Arial"/>
                <a:cs typeface="Arial"/>
                <a:sym typeface="Arial"/>
              </a:rPr>
              <a:t>Education is expected to facilitate in this process</a:t>
            </a:r>
            <a:endParaRPr/>
          </a:p>
        </p:txBody>
      </p:sp>
      <p:cxnSp>
        <p:nvCxnSpPr>
          <p:cNvPr id="624" name="Google Shape;624;p48"/>
          <p:cNvCxnSpPr/>
          <p:nvPr/>
        </p:nvCxnSpPr>
        <p:spPr>
          <a:xfrm>
            <a:off x="152400" y="2727325"/>
            <a:ext cx="685800" cy="14287"/>
          </a:xfrm>
          <a:prstGeom prst="straightConnector1">
            <a:avLst/>
          </a:prstGeom>
          <a:noFill/>
          <a:ln cap="flat" cmpd="sng" w="25400">
            <a:solidFill>
              <a:schemeClr val="dk1"/>
            </a:solidFill>
            <a:prstDash val="solid"/>
            <a:miter lim="800000"/>
            <a:headEnd len="med" w="med" type="none"/>
            <a:tailEnd len="med" w="med" type="stealth"/>
          </a:ln>
        </p:spPr>
      </p:cxnSp>
      <p:sp>
        <p:nvSpPr>
          <p:cNvPr id="625" name="Google Shape;625;p48"/>
          <p:cNvSpPr txBox="1"/>
          <p:nvPr/>
        </p:nvSpPr>
        <p:spPr>
          <a:xfrm rot="-5400000">
            <a:off x="-199231" y="3090068"/>
            <a:ext cx="109537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Proposal</a:t>
            </a:r>
            <a:endParaRPr/>
          </a:p>
        </p:txBody>
      </p:sp>
      <p:cxnSp>
        <p:nvCxnSpPr>
          <p:cNvPr id="626" name="Google Shape;626;p48"/>
          <p:cNvCxnSpPr/>
          <p:nvPr/>
        </p:nvCxnSpPr>
        <p:spPr>
          <a:xfrm flipH="1" rot="10800000">
            <a:off x="2998787" y="1271587"/>
            <a:ext cx="1444625" cy="314325"/>
          </a:xfrm>
          <a:prstGeom prst="straightConnector1">
            <a:avLst/>
          </a:prstGeom>
          <a:noFill/>
          <a:ln cap="flat" cmpd="sng" w="9525">
            <a:solidFill>
              <a:srgbClr val="000000"/>
            </a:solidFill>
            <a:prstDash val="solid"/>
            <a:miter lim="800000"/>
            <a:headEnd len="med" w="med" type="none"/>
            <a:tailEnd len="med" w="med" type="none"/>
          </a:ln>
        </p:spPr>
      </p:cxnSp>
      <p:cxnSp>
        <p:nvCxnSpPr>
          <p:cNvPr id="627" name="Google Shape;627;p48"/>
          <p:cNvCxnSpPr/>
          <p:nvPr/>
        </p:nvCxnSpPr>
        <p:spPr>
          <a:xfrm>
            <a:off x="3024187" y="2193925"/>
            <a:ext cx="1498600" cy="0"/>
          </a:xfrm>
          <a:prstGeom prst="straightConnector1">
            <a:avLst/>
          </a:prstGeom>
          <a:noFill/>
          <a:ln cap="flat" cmpd="sng" w="9525">
            <a:solidFill>
              <a:srgbClr val="000000"/>
            </a:solidFill>
            <a:prstDash val="solid"/>
            <a:miter lim="800000"/>
            <a:headEnd len="med" w="med" type="none"/>
            <a:tailEnd len="med" w="med" type="none"/>
          </a:ln>
        </p:spPr>
      </p:cxnSp>
      <p:cxnSp>
        <p:nvCxnSpPr>
          <p:cNvPr id="628" name="Google Shape;628;p48"/>
          <p:cNvCxnSpPr/>
          <p:nvPr/>
        </p:nvCxnSpPr>
        <p:spPr>
          <a:xfrm>
            <a:off x="2998787" y="2362200"/>
            <a:ext cx="1039812" cy="220662"/>
          </a:xfrm>
          <a:prstGeom prst="straightConnector1">
            <a:avLst/>
          </a:prstGeom>
          <a:noFill/>
          <a:ln cap="flat" cmpd="sng" w="9525">
            <a:solidFill>
              <a:srgbClr val="000000"/>
            </a:solidFill>
            <a:prstDash val="solid"/>
            <a:miter lim="800000"/>
            <a:headEnd len="med" w="med" type="none"/>
            <a:tailEnd len="med" w="med" type="none"/>
          </a:ln>
        </p:spPr>
      </p:cxnSp>
      <p:cxnSp>
        <p:nvCxnSpPr>
          <p:cNvPr id="629" name="Google Shape;629;p48"/>
          <p:cNvCxnSpPr/>
          <p:nvPr/>
        </p:nvCxnSpPr>
        <p:spPr>
          <a:xfrm flipH="1" rot="10800000">
            <a:off x="3048000" y="3657600"/>
            <a:ext cx="914400" cy="609600"/>
          </a:xfrm>
          <a:prstGeom prst="straightConnector1">
            <a:avLst/>
          </a:prstGeom>
          <a:noFill/>
          <a:ln cap="flat" cmpd="sng" w="9525">
            <a:solidFill>
              <a:srgbClr val="000000"/>
            </a:solidFill>
            <a:prstDash val="solid"/>
            <a:miter lim="800000"/>
            <a:headEnd len="med" w="med" type="none"/>
            <a:tailEnd len="med" w="med" type="none"/>
          </a:ln>
        </p:spPr>
      </p:cxnSp>
      <p:cxnSp>
        <p:nvCxnSpPr>
          <p:cNvPr id="630" name="Google Shape;630;p48"/>
          <p:cNvCxnSpPr/>
          <p:nvPr/>
        </p:nvCxnSpPr>
        <p:spPr>
          <a:xfrm flipH="1" rot="10800000">
            <a:off x="5334000" y="2582862"/>
            <a:ext cx="533400" cy="7937"/>
          </a:xfrm>
          <a:prstGeom prst="straightConnector1">
            <a:avLst/>
          </a:prstGeom>
          <a:noFill/>
          <a:ln cap="flat" cmpd="sng" w="9525">
            <a:solidFill>
              <a:srgbClr val="000000"/>
            </a:solidFill>
            <a:prstDash val="solid"/>
            <a:miter lim="800000"/>
            <a:headEnd len="med" w="med" type="none"/>
            <a:tailEnd len="med" w="med" type="none"/>
          </a:ln>
        </p:spPr>
      </p:cxnSp>
      <p:cxnSp>
        <p:nvCxnSpPr>
          <p:cNvPr id="631" name="Google Shape;631;p48"/>
          <p:cNvCxnSpPr/>
          <p:nvPr/>
        </p:nvCxnSpPr>
        <p:spPr>
          <a:xfrm>
            <a:off x="5334000" y="3630612"/>
            <a:ext cx="533400" cy="0"/>
          </a:xfrm>
          <a:prstGeom prst="straightConnector1">
            <a:avLst/>
          </a:prstGeom>
          <a:noFill/>
          <a:ln cap="flat" cmpd="sng" w="9525">
            <a:solidFill>
              <a:srgbClr val="000000"/>
            </a:solidFill>
            <a:prstDash val="solid"/>
            <a:miter lim="800000"/>
            <a:headEnd len="med" w="med" type="none"/>
            <a:tailEnd len="med" w="med" type="none"/>
          </a:ln>
        </p:spPr>
      </p:cxnSp>
      <p:cxnSp>
        <p:nvCxnSpPr>
          <p:cNvPr id="632" name="Google Shape;632;p48"/>
          <p:cNvCxnSpPr/>
          <p:nvPr/>
        </p:nvCxnSpPr>
        <p:spPr>
          <a:xfrm>
            <a:off x="2590800" y="2195512"/>
            <a:ext cx="0" cy="319087"/>
          </a:xfrm>
          <a:prstGeom prst="straightConnector1">
            <a:avLst/>
          </a:prstGeom>
          <a:noFill/>
          <a:ln cap="flat" cmpd="sng" w="25400">
            <a:solidFill>
              <a:schemeClr val="dk1"/>
            </a:solidFill>
            <a:prstDash val="solid"/>
            <a:miter lim="800000"/>
            <a:headEnd len="med" w="med" type="stealth"/>
            <a:tailEnd len="med" w="med" type="none"/>
          </a:ln>
        </p:spPr>
      </p:cxnSp>
      <p:cxnSp>
        <p:nvCxnSpPr>
          <p:cNvPr id="633" name="Google Shape;633;p48"/>
          <p:cNvCxnSpPr/>
          <p:nvPr/>
        </p:nvCxnSpPr>
        <p:spPr>
          <a:xfrm>
            <a:off x="2590800" y="2909887"/>
            <a:ext cx="0" cy="747712"/>
          </a:xfrm>
          <a:prstGeom prst="straightConnector1">
            <a:avLst/>
          </a:prstGeom>
          <a:noFill/>
          <a:ln cap="flat" cmpd="sng" w="25400">
            <a:solidFill>
              <a:schemeClr val="dk1"/>
            </a:solidFill>
            <a:prstDash val="solid"/>
            <a:miter lim="800000"/>
            <a:headEnd len="med" w="med" type="stealth"/>
            <a:tailEnd len="med" w="med" type="none"/>
          </a:ln>
        </p:spPr>
      </p:cxnSp>
      <p:pic>
        <p:nvPicPr>
          <p:cNvPr id="634" name="Google Shape;634;p48"/>
          <p:cNvPicPr preferRelativeResize="0"/>
          <p:nvPr/>
        </p:nvPicPr>
        <p:blipFill rotWithShape="1">
          <a:blip r:embed="rId3">
            <a:alphaModFix/>
          </a:blip>
          <a:srcRect b="0" l="0" r="0" t="0"/>
          <a:stretch/>
        </p:blipFill>
        <p:spPr>
          <a:xfrm>
            <a:off x="3276600" y="1066800"/>
            <a:ext cx="5795962" cy="39608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idx="1" type="body"/>
          </p:nvPr>
        </p:nvSpPr>
        <p:spPr>
          <a:xfrm>
            <a:off x="0" y="609600"/>
            <a:ext cx="4505325" cy="5943600"/>
          </a:xfrm>
          <a:prstGeom prst="rect">
            <a:avLst/>
          </a:prstGeom>
          <a:noFill/>
          <a:ln>
            <a:noFill/>
          </a:ln>
        </p:spPr>
        <p:txBody>
          <a:bodyPr anchorCtr="0" anchor="t" bIns="45700" lIns="91425" spcFirstLastPara="1" rIns="91425" wrap="square" tIns="45700">
            <a:noAutofit/>
          </a:bodyPr>
          <a:lstStyle/>
          <a:p>
            <a:pPr indent="-457200" lvl="1" marL="68580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Do we want to be happy?</a:t>
            </a:r>
            <a:endParaRPr/>
          </a:p>
          <a:p>
            <a:pPr indent="-457200" lvl="1" marL="685800" marR="0" rtl="0" algn="l">
              <a:lnSpc>
                <a:spcPct val="100000"/>
              </a:lnSpc>
              <a:spcBef>
                <a:spcPts val="480"/>
              </a:spcBef>
              <a:spcAft>
                <a:spcPts val="0"/>
              </a:spcAft>
              <a:buClr>
                <a:srgbClr val="1E00AA"/>
              </a:buClr>
              <a:buSzPts val="2400"/>
              <a:buFont typeface="Arial"/>
              <a:buNone/>
            </a:pPr>
            <a:r>
              <a:rPr b="1" i="0" lang="en-US" sz="2400" u="none" cap="none" strike="noStrike">
                <a:solidFill>
                  <a:srgbClr val="1E00AA"/>
                </a:solidFill>
                <a:latin typeface="Arial"/>
                <a:ea typeface="Arial"/>
                <a:cs typeface="Arial"/>
                <a:sym typeface="Arial"/>
              </a:rPr>
              <a:t>D;k ge lq[kh gksuk pkgrs gSa\</a:t>
            </a:r>
            <a:endParaRPr b="1" i="0" sz="2200" u="none" cap="none" strike="noStrike">
              <a:solidFill>
                <a:srgbClr val="1E00AA"/>
              </a:solidFill>
              <a:latin typeface="Arial"/>
              <a:ea typeface="Arial"/>
              <a:cs typeface="Arial"/>
              <a:sym typeface="Arial"/>
            </a:endParaRPr>
          </a:p>
          <a:p>
            <a:pPr indent="-457200" lvl="1" marL="6858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457200" lvl="1" marL="6858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Do we want to be prosperous?</a:t>
            </a:r>
            <a:endParaRPr b="0" i="0" sz="2400" u="none" cap="none" strike="noStrike">
              <a:solidFill>
                <a:schemeClr val="dk1"/>
              </a:solidFill>
              <a:latin typeface="Arial"/>
              <a:ea typeface="Arial"/>
              <a:cs typeface="Arial"/>
              <a:sym typeface="Arial"/>
            </a:endParaRPr>
          </a:p>
          <a:p>
            <a:pPr indent="-457200" lvl="1" marL="685800" marR="0" rtl="0" algn="l">
              <a:lnSpc>
                <a:spcPct val="100000"/>
              </a:lnSpc>
              <a:spcBef>
                <a:spcPts val="480"/>
              </a:spcBef>
              <a:spcAft>
                <a:spcPts val="0"/>
              </a:spcAft>
              <a:buClr>
                <a:srgbClr val="1E00AA"/>
              </a:buClr>
              <a:buSzPts val="2400"/>
              <a:buFont typeface="Arial"/>
              <a:buNone/>
            </a:pPr>
            <a:r>
              <a:rPr b="1" i="0" lang="en-US" sz="2400" u="none" cap="none" strike="noStrike">
                <a:solidFill>
                  <a:srgbClr val="1E00AA"/>
                </a:solidFill>
                <a:latin typeface="Arial"/>
                <a:ea typeface="Arial"/>
                <a:cs typeface="Arial"/>
                <a:sym typeface="Arial"/>
              </a:rPr>
              <a:t>D;k ge le`) gksuk pkgrs gSa\</a:t>
            </a:r>
            <a:endParaRPr/>
          </a:p>
          <a:p>
            <a:pPr indent="-457200" lvl="1" marL="6858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457200" lvl="1" marL="6858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Do we want the continuity of happiness and prosperity?</a:t>
            </a:r>
            <a:endParaRPr b="0" i="0" sz="2600" u="none" cap="none" strike="noStrike">
              <a:solidFill>
                <a:schemeClr val="dk1"/>
              </a:solidFill>
              <a:latin typeface="Arial"/>
              <a:ea typeface="Arial"/>
              <a:cs typeface="Arial"/>
              <a:sym typeface="Arial"/>
            </a:endParaRPr>
          </a:p>
          <a:p>
            <a:pPr indent="-457200" lvl="1" marL="685800" marR="0" rtl="0" algn="l">
              <a:lnSpc>
                <a:spcPct val="100000"/>
              </a:lnSpc>
              <a:spcBef>
                <a:spcPts val="520"/>
              </a:spcBef>
              <a:spcAft>
                <a:spcPts val="0"/>
              </a:spcAft>
              <a:buClr>
                <a:srgbClr val="1E00AA"/>
              </a:buClr>
              <a:buSzPts val="2600"/>
              <a:buFont typeface="Arial"/>
              <a:buNone/>
            </a:pPr>
            <a:r>
              <a:rPr b="1" i="0" lang="en-US" sz="2600" u="none" cap="none" strike="noStrike">
                <a:solidFill>
                  <a:srgbClr val="1E00AA"/>
                </a:solidFill>
                <a:latin typeface="Arial"/>
                <a:ea typeface="Arial"/>
                <a:cs typeface="Arial"/>
                <a:sym typeface="Arial"/>
              </a:rPr>
              <a:t>D;k ge lq[k] le`f) dh fujarjrk pkgrs gSa\</a:t>
            </a:r>
            <a:endParaRPr/>
          </a:p>
        </p:txBody>
      </p:sp>
      <p:sp>
        <p:nvSpPr>
          <p:cNvPr id="117" name="Google Shape;117;p5"/>
          <p:cNvSpPr txBox="1"/>
          <p:nvPr>
            <p:ph idx="2" type="body"/>
          </p:nvPr>
        </p:nvSpPr>
        <p:spPr>
          <a:xfrm>
            <a:off x="4657725" y="609600"/>
            <a:ext cx="4486275" cy="5943600"/>
          </a:xfrm>
          <a:prstGeom prst="rect">
            <a:avLst/>
          </a:prstGeom>
          <a:noFill/>
          <a:ln>
            <a:noFill/>
          </a:ln>
        </p:spPr>
        <p:txBody>
          <a:bodyPr anchorCtr="0" anchor="t" bIns="45700" lIns="91425" spcFirstLastPara="1" rIns="91425" wrap="square" tIns="45700">
            <a:noAutofit/>
          </a:bodyPr>
          <a:lstStyle/>
          <a:p>
            <a:pPr indent="-25400" lvl="0" marL="228600" marR="0" rtl="0" algn="l">
              <a:spcBef>
                <a:spcPts val="0"/>
              </a:spcBef>
              <a:spcAft>
                <a:spcPts val="0"/>
              </a:spcAft>
              <a:buClr>
                <a:schemeClr val="dk1"/>
              </a:buClr>
              <a:buSzPts val="3200"/>
              <a:buFont typeface="Arial"/>
              <a:buNone/>
            </a:pPr>
            <a:r>
              <a:t/>
            </a:r>
            <a:endParaRPr b="1" sz="3200">
              <a:solidFill>
                <a:schemeClr val="dk1"/>
              </a:solidFill>
              <a:latin typeface="Arial"/>
              <a:ea typeface="Arial"/>
              <a:cs typeface="Arial"/>
              <a:sym typeface="Arial"/>
            </a:endParaRPr>
          </a:p>
        </p:txBody>
      </p:sp>
      <p:sp>
        <p:nvSpPr>
          <p:cNvPr id="118" name="Google Shape;118;p5"/>
          <p:cNvSpPr txBox="1"/>
          <p:nvPr>
            <p:ph type="title"/>
          </p:nvPr>
        </p:nvSpPr>
        <p:spPr>
          <a:xfrm>
            <a:off x="0" y="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Desire </a:t>
            </a:r>
            <a:r>
              <a:rPr b="1" i="0" lang="en-US" sz="2800" u="none">
                <a:solidFill>
                  <a:schemeClr val="lt1"/>
                </a:solidFill>
                <a:latin typeface="Arial"/>
                <a:ea typeface="Arial"/>
                <a:cs typeface="Arial"/>
                <a:sym typeface="Arial"/>
              </a:rPr>
              <a:t>pkguk </a:t>
            </a:r>
            <a:r>
              <a:rPr b="1" i="0" lang="en-US" sz="2200" u="none">
                <a:solidFill>
                  <a:schemeClr val="lt1"/>
                </a:solidFill>
                <a:latin typeface="Arial"/>
                <a:ea typeface="Arial"/>
                <a:cs typeface="Arial"/>
                <a:sym typeface="Arial"/>
              </a:rPr>
              <a:t>	</a:t>
            </a:r>
            <a:endParaRPr/>
          </a:p>
        </p:txBody>
      </p:sp>
      <p:cxnSp>
        <p:nvCxnSpPr>
          <p:cNvPr id="119" name="Google Shape;119;p5"/>
          <p:cNvCxnSpPr/>
          <p:nvPr/>
        </p:nvCxnSpPr>
        <p:spPr>
          <a:xfrm rot="5400000">
            <a:off x="1524000" y="3562350"/>
            <a:ext cx="6096000" cy="0"/>
          </a:xfrm>
          <a:prstGeom prst="straightConnector1">
            <a:avLst/>
          </a:prstGeom>
          <a:noFill/>
          <a:ln cap="flat" cmpd="sng" w="9525">
            <a:solidFill>
              <a:srgbClr val="8AC6E4"/>
            </a:solidFill>
            <a:prstDash val="solid"/>
            <a:miter lim="800000"/>
            <a:headEnd len="med" w="med" type="none"/>
            <a:tailEnd len="med" w="med"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8" name="Shape 638"/>
        <p:cNvGrpSpPr/>
        <p:nvPr/>
      </p:nvGrpSpPr>
      <p:grpSpPr>
        <a:xfrm>
          <a:off x="0" y="0"/>
          <a:ext cx="0" cy="0"/>
          <a:chOff x="0" y="0"/>
          <a:chExt cx="0" cy="0"/>
        </a:xfrm>
      </p:grpSpPr>
      <p:sp>
        <p:nvSpPr>
          <p:cNvPr id="639" name="Google Shape;639;p49"/>
          <p:cNvSpPr txBox="1"/>
          <p:nvPr>
            <p:ph idx="1" type="body"/>
          </p:nvPr>
        </p:nvSpPr>
        <p:spPr>
          <a:xfrm>
            <a:off x="0" y="609600"/>
            <a:ext cx="4505325" cy="594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Myself – What am I, who am I, my purpose, my program</a:t>
            </a:r>
            <a:endParaRPr/>
          </a:p>
          <a:p>
            <a:pPr indent="0" lvl="0" marL="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				      Clarity about happiness and prosperity</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Family – What is family, its purpose, my participation in it</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Society – What is society, its purpose, my participation in it</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Nature/Existence – What, why, how, my participation…</a:t>
            </a:r>
            <a:endParaRPr/>
          </a:p>
        </p:txBody>
      </p:sp>
      <p:sp>
        <p:nvSpPr>
          <p:cNvPr id="640" name="Google Shape;640;p49"/>
          <p:cNvSpPr txBox="1"/>
          <p:nvPr>
            <p:ph idx="2" type="body"/>
          </p:nvPr>
        </p:nvSpPr>
        <p:spPr>
          <a:xfrm>
            <a:off x="4657725" y="609600"/>
            <a:ext cx="4486275" cy="594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We have a self-image</a:t>
            </a:r>
            <a:endParaRPr/>
          </a:p>
          <a:p>
            <a:pPr indent="0" lvl="0" marL="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I am special (ego)</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Happiness is outside, something to get</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The other is hell</a:t>
            </a:r>
            <a:endParaRPr/>
          </a:p>
          <a:p>
            <a:pPr indent="0" lvl="0" marL="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Life is a struggle, a conflict…</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Money is everything…</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Life is about job, skills…</a:t>
            </a:r>
            <a:endParaRPr/>
          </a:p>
        </p:txBody>
      </p:sp>
      <p:sp>
        <p:nvSpPr>
          <p:cNvPr id="641" name="Google Shape;641;p49"/>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Holistic Perspective			Typical Perspective</a:t>
            </a:r>
            <a:endParaRPr/>
          </a:p>
        </p:txBody>
      </p:sp>
      <p:cxnSp>
        <p:nvCxnSpPr>
          <p:cNvPr id="642" name="Google Shape;642;p49"/>
          <p:cNvCxnSpPr/>
          <p:nvPr/>
        </p:nvCxnSpPr>
        <p:spPr>
          <a:xfrm>
            <a:off x="4572000" y="457200"/>
            <a:ext cx="0" cy="6096000"/>
          </a:xfrm>
          <a:prstGeom prst="straightConnector1">
            <a:avLst/>
          </a:prstGeom>
          <a:noFill/>
          <a:ln cap="flat" cmpd="sng" w="9525">
            <a:solidFill>
              <a:srgbClr val="000000"/>
            </a:solidFill>
            <a:prstDash val="solid"/>
            <a:miter lim="800000"/>
            <a:headEnd len="med" w="med" type="none"/>
            <a:tailEnd len="med" w="med" type="non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0"/>
          <p:cNvSpPr txBox="1"/>
          <p:nvPr/>
        </p:nvSpPr>
        <p:spPr>
          <a:xfrm>
            <a:off x="4591050" y="1841500"/>
            <a:ext cx="4552950" cy="381000"/>
          </a:xfrm>
          <a:prstGeom prst="rect">
            <a:avLst/>
          </a:prstGeom>
          <a:solidFill>
            <a:srgbClr val="4B00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8" name="Google Shape;648;p50"/>
          <p:cNvSpPr txBox="1"/>
          <p:nvPr>
            <p:ph idx="1" type="body"/>
          </p:nvPr>
        </p:nvSpPr>
        <p:spPr>
          <a:xfrm>
            <a:off x="0" y="609600"/>
            <a:ext cx="4505325" cy="594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Proposals</a:t>
            </a:r>
            <a:endParaRPr/>
          </a:p>
          <a:p>
            <a:pPr indent="0" lvl="0" marL="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(about harmony at various levels </a:t>
            </a:r>
            <a:endParaRPr/>
          </a:p>
          <a:p>
            <a:pPr indent="0" lvl="0" marL="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for your self-exploration)</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139700" lvl="0" marL="0" marR="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Harmony in Human Being</a:t>
            </a:r>
            <a:endParaRPr/>
          </a:p>
          <a:p>
            <a:pPr indent="-139700" lvl="0" marL="0" marR="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Harmony in  Family</a:t>
            </a:r>
            <a:endParaRPr/>
          </a:p>
          <a:p>
            <a:pPr indent="-139700" lvl="0" marL="0" marR="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Harmony in  Society</a:t>
            </a:r>
            <a:endParaRPr/>
          </a:p>
          <a:p>
            <a:pPr indent="-139700" lvl="0" marL="0" marR="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Harmony in Nature/Existence</a:t>
            </a:r>
            <a:endParaRPr/>
          </a:p>
          <a:p>
            <a:pPr indent="-88900" lvl="0" marL="228600" marR="0" rtl="0" algn="l">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p:txBody>
      </p:sp>
      <p:sp>
        <p:nvSpPr>
          <p:cNvPr id="649" name="Google Shape;649;p50"/>
          <p:cNvSpPr txBox="1"/>
          <p:nvPr>
            <p:ph idx="2" type="body"/>
          </p:nvPr>
        </p:nvSpPr>
        <p:spPr>
          <a:xfrm>
            <a:off x="4657725" y="609600"/>
            <a:ext cx="4486275" cy="594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Self-exploration</a:t>
            </a:r>
            <a:r>
              <a:rPr b="0" i="0" lang="en-US" sz="2200" u="none">
                <a:solidFill>
                  <a:schemeClr val="dk1"/>
                </a:solidFill>
                <a:latin typeface="Arial"/>
                <a:ea typeface="Arial"/>
                <a:cs typeface="Arial"/>
                <a:sym typeface="Arial"/>
              </a:rPr>
              <a:t>, self-verification</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Desired Achievement</a:t>
            </a:r>
            <a:endParaRPr/>
          </a:p>
          <a:p>
            <a:pPr indent="0" lvl="0" marL="0" marR="0" rtl="0" algn="l">
              <a:lnSpc>
                <a:spcPct val="100000"/>
              </a:lnSpc>
              <a:spcBef>
                <a:spcPts val="20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Individual Transformation</a:t>
            </a:r>
            <a:endParaRPr/>
          </a:p>
          <a:p>
            <a:pPr indent="-228600" lvl="1" marL="4572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Right Understanding</a:t>
            </a:r>
            <a:endParaRPr/>
          </a:p>
          <a:p>
            <a:pPr indent="-228600" lvl="1" marL="4572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(Understanding Harmony)</a:t>
            </a:r>
            <a:endParaRPr/>
          </a:p>
          <a:p>
            <a:pPr indent="-228600" lvl="1" marL="4572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Happiness &amp; Prosperity</a:t>
            </a:r>
            <a:endParaRPr/>
          </a:p>
          <a:p>
            <a:pPr indent="-228600" lvl="1" marL="4572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(Living in Harmony)</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Societal Transformation</a:t>
            </a:r>
            <a:endParaRPr/>
          </a:p>
          <a:p>
            <a:pPr indent="-228600" lvl="1" marL="4572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Humane Society</a:t>
            </a:r>
            <a:endParaRPr/>
          </a:p>
          <a:p>
            <a:pPr indent="-101600" lvl="0" marL="2286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50" name="Google Shape;650;p50"/>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Workshop/Course Content		Process</a:t>
            </a:r>
            <a:endParaRPr/>
          </a:p>
        </p:txBody>
      </p:sp>
      <p:cxnSp>
        <p:nvCxnSpPr>
          <p:cNvPr id="651" name="Google Shape;651;p50"/>
          <p:cNvCxnSpPr/>
          <p:nvPr/>
        </p:nvCxnSpPr>
        <p:spPr>
          <a:xfrm>
            <a:off x="4572000" y="457200"/>
            <a:ext cx="0" cy="6096000"/>
          </a:xfrm>
          <a:prstGeom prst="straightConnector1">
            <a:avLst/>
          </a:prstGeom>
          <a:noFill/>
          <a:ln cap="flat" cmpd="sng" w="9525">
            <a:solidFill>
              <a:srgbClr val="000000"/>
            </a:solidFill>
            <a:prstDash val="solid"/>
            <a:miter lim="800000"/>
            <a:headEnd len="med" w="med" type="none"/>
            <a:tailEnd len="med" w="med" type="none"/>
          </a:ln>
        </p:spPr>
      </p:cxnSp>
      <p:cxnSp>
        <p:nvCxnSpPr>
          <p:cNvPr id="652" name="Google Shape;652;p50"/>
          <p:cNvCxnSpPr/>
          <p:nvPr/>
        </p:nvCxnSpPr>
        <p:spPr>
          <a:xfrm>
            <a:off x="4572000" y="76200"/>
            <a:ext cx="0" cy="381000"/>
          </a:xfrm>
          <a:prstGeom prst="straightConnector1">
            <a:avLst/>
          </a:prstGeom>
          <a:noFill/>
          <a:ln cap="flat" cmpd="sng" w="9525">
            <a:solidFill>
              <a:srgbClr val="FBD14A"/>
            </a:solidFill>
            <a:prstDash val="solid"/>
            <a:miter lim="800000"/>
            <a:headEnd len="med" w="med" type="none"/>
            <a:tailEnd len="med" w="med" type="none"/>
          </a:ln>
        </p:spPr>
      </p:cxnSp>
      <p:sp>
        <p:nvSpPr>
          <p:cNvPr id="653" name="Google Shape;653;p50"/>
          <p:cNvSpPr/>
          <p:nvPr/>
        </p:nvSpPr>
        <p:spPr>
          <a:xfrm>
            <a:off x="6019800" y="4343400"/>
            <a:ext cx="152400" cy="292100"/>
          </a:xfrm>
          <a:prstGeom prst="downArrow">
            <a:avLst>
              <a:gd fmla="val 15965" name="adj1"/>
              <a:gd fmla="val 50000" name="adj2"/>
            </a:avLst>
          </a:prstGeom>
          <a:solidFill>
            <a:schemeClr val="dk1"/>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51"/>
          <p:cNvSpPr txBox="1"/>
          <p:nvPr>
            <p:ph type="ctrTitle"/>
          </p:nvPr>
        </p:nvSpPr>
        <p:spPr>
          <a:xfrm>
            <a:off x="304800" y="0"/>
            <a:ext cx="8610600" cy="6324600"/>
          </a:xfrm>
          <a:prstGeom prst="rect">
            <a:avLst/>
          </a:prstGeom>
          <a:noFill/>
          <a:ln>
            <a:noFill/>
          </a:ln>
        </p:spPr>
        <p:txBody>
          <a:bodyPr anchorCtr="0" anchor="b" bIns="45700" lIns="91425" spcFirstLastPara="1" rIns="91425" wrap="square" tIns="45700">
            <a:noAutofit/>
          </a:bodyPr>
          <a:lstStyle/>
          <a:p>
            <a:pPr indent="-457200" lvl="0" marL="457200" rtl="0" algn="ctr">
              <a:lnSpc>
                <a:spcPct val="100000"/>
              </a:lnSpc>
              <a:spcBef>
                <a:spcPts val="0"/>
              </a:spcBef>
              <a:spcAft>
                <a:spcPts val="0"/>
              </a:spcAft>
              <a:buClr>
                <a:schemeClr val="lt1"/>
              </a:buClr>
              <a:buSzPts val="3600"/>
              <a:buFont typeface="Arial"/>
              <a:buNone/>
            </a:pPr>
            <a:r>
              <a:rPr b="1" i="0" lang="en-US" sz="3600" u="none">
                <a:solidFill>
                  <a:schemeClr val="lt1"/>
                </a:solidFill>
                <a:latin typeface="Arial"/>
                <a:ea typeface="Arial"/>
                <a:cs typeface="Arial"/>
                <a:sym typeface="Arial"/>
              </a:rPr>
              <a:t>Self Reflection</a:t>
            </a:r>
            <a:br>
              <a:rPr b="1" i="0" lang="en-US" sz="3600" u="none">
                <a:solidFill>
                  <a:schemeClr val="lt1"/>
                </a:solidFill>
                <a:latin typeface="Arial"/>
                <a:ea typeface="Arial"/>
                <a:cs typeface="Arial"/>
                <a:sym typeface="Arial"/>
              </a:rPr>
            </a:br>
            <a:br>
              <a:rPr b="1" i="0" lang="en-US" sz="3600" u="none">
                <a:solidFill>
                  <a:schemeClr val="lt1"/>
                </a:solidFill>
                <a:latin typeface="Arial"/>
                <a:ea typeface="Arial"/>
                <a:cs typeface="Arial"/>
                <a:sym typeface="Arial"/>
              </a:rPr>
            </a:br>
            <a:br>
              <a:rPr b="1" i="0" lang="en-US" sz="3600" u="none">
                <a:solidFill>
                  <a:schemeClr val="lt1"/>
                </a:solidFill>
                <a:latin typeface="Arial"/>
                <a:ea typeface="Arial"/>
                <a:cs typeface="Arial"/>
                <a:sym typeface="Arial"/>
              </a:rPr>
            </a:br>
            <a:br>
              <a:rPr b="1" i="0" lang="en-US" sz="3600" u="none">
                <a:solidFill>
                  <a:schemeClr val="lt1"/>
                </a:solidFill>
                <a:latin typeface="Arial"/>
                <a:ea typeface="Arial"/>
                <a:cs typeface="Arial"/>
                <a:sym typeface="Arial"/>
              </a:rPr>
            </a:br>
            <a:br>
              <a:rPr b="1" i="0" lang="en-US" sz="3600" u="none">
                <a:solidFill>
                  <a:schemeClr val="lt1"/>
                </a:solidFill>
                <a:latin typeface="Arial"/>
                <a:ea typeface="Arial"/>
                <a:cs typeface="Arial"/>
                <a:sym typeface="Arial"/>
              </a:rPr>
            </a:b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52"/>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Self Reflection</a:t>
            </a:r>
            <a:endParaRPr/>
          </a:p>
        </p:txBody>
      </p:sp>
      <p:sp>
        <p:nvSpPr>
          <p:cNvPr id="664" name="Google Shape;664;p52"/>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1900"/>
              <a:buNone/>
            </a:pPr>
            <a:r>
              <a:rPr b="0" i="0" lang="en-US" sz="1900" u="none">
                <a:solidFill>
                  <a:schemeClr val="dk1"/>
                </a:solidFill>
                <a:latin typeface="Arial"/>
                <a:ea typeface="Arial"/>
                <a:cs typeface="Arial"/>
                <a:sym typeface="Arial"/>
              </a:rPr>
              <a:t>Make a list of your wants, desires… Find out what is needed to fulfill them:</a:t>
            </a:r>
            <a:endParaRPr/>
          </a:p>
          <a:p>
            <a:pPr indent="-228600" lvl="1" marL="457200" rtl="0" algn="l">
              <a:lnSpc>
                <a:spcPct val="80000"/>
              </a:lnSpc>
              <a:spcBef>
                <a:spcPts val="340"/>
              </a:spcBef>
              <a:spcAft>
                <a:spcPts val="0"/>
              </a:spcAft>
              <a:buClr>
                <a:schemeClr val="dk1"/>
              </a:buClr>
              <a:buSzPts val="1700"/>
              <a:buNone/>
            </a:pPr>
            <a:r>
              <a:rPr b="0" i="0" lang="en-US" sz="1700" u="none">
                <a:solidFill>
                  <a:schemeClr val="dk1"/>
                </a:solidFill>
                <a:latin typeface="Arial"/>
                <a:ea typeface="Arial"/>
                <a:cs typeface="Arial"/>
                <a:sym typeface="Arial"/>
              </a:rPr>
              <a:t>– right understanding (clarity)</a:t>
            </a:r>
            <a:endParaRPr/>
          </a:p>
          <a:p>
            <a:pPr indent="-228600" lvl="1" marL="457200" rtl="0" algn="l">
              <a:lnSpc>
                <a:spcPct val="80000"/>
              </a:lnSpc>
              <a:spcBef>
                <a:spcPts val="340"/>
              </a:spcBef>
              <a:spcAft>
                <a:spcPts val="0"/>
              </a:spcAft>
              <a:buClr>
                <a:schemeClr val="dk1"/>
              </a:buClr>
              <a:buSzPts val="1700"/>
              <a:buNone/>
            </a:pPr>
            <a:r>
              <a:rPr b="0" i="0" lang="en-US" sz="1700" u="none">
                <a:solidFill>
                  <a:schemeClr val="dk1"/>
                </a:solidFill>
                <a:latin typeface="Arial"/>
                <a:ea typeface="Arial"/>
                <a:cs typeface="Arial"/>
                <a:sym typeface="Arial"/>
              </a:rPr>
              <a:t>– relationship (right feeling – trust, respect … love)</a:t>
            </a:r>
            <a:endParaRPr/>
          </a:p>
          <a:p>
            <a:pPr indent="-228600" lvl="1" marL="457200" rtl="0" algn="l">
              <a:lnSpc>
                <a:spcPct val="80000"/>
              </a:lnSpc>
              <a:spcBef>
                <a:spcPts val="340"/>
              </a:spcBef>
              <a:spcAft>
                <a:spcPts val="0"/>
              </a:spcAft>
              <a:buClr>
                <a:schemeClr val="dk1"/>
              </a:buClr>
              <a:buSzPts val="1700"/>
              <a:buNone/>
            </a:pPr>
            <a:r>
              <a:rPr b="0" i="0" lang="en-US" sz="1700" u="none">
                <a:solidFill>
                  <a:schemeClr val="dk1"/>
                </a:solidFill>
                <a:latin typeface="Arial"/>
                <a:ea typeface="Arial"/>
                <a:cs typeface="Arial"/>
                <a:sym typeface="Arial"/>
              </a:rPr>
              <a:t>– physical facility (money…)</a:t>
            </a:r>
            <a:endParaRPr/>
          </a:p>
          <a:p>
            <a:pPr indent="-228600" lvl="0" marL="228600" rtl="0" algn="l">
              <a:lnSpc>
                <a:spcPct val="80000"/>
              </a:lnSpc>
              <a:spcBef>
                <a:spcPts val="380"/>
              </a:spcBef>
              <a:spcAft>
                <a:spcPts val="0"/>
              </a:spcAft>
              <a:buClr>
                <a:srgbClr val="1E00AA"/>
              </a:buClr>
              <a:buSzPts val="1900"/>
              <a:buNone/>
            </a:pPr>
            <a:r>
              <a:rPr b="0" i="0" lang="en-US" sz="1900" u="none">
                <a:solidFill>
                  <a:srgbClr val="1E00AA"/>
                </a:solidFill>
                <a:latin typeface="Arial"/>
                <a:ea typeface="Arial"/>
                <a:cs typeface="Arial"/>
                <a:sym typeface="Arial"/>
              </a:rPr>
              <a:t>eg. 			</a:t>
            </a:r>
            <a:r>
              <a:rPr b="0" i="0" lang="en-US" sz="1900" u="sng">
                <a:solidFill>
                  <a:srgbClr val="1E00AA"/>
                </a:solidFill>
                <a:latin typeface="Arial"/>
                <a:ea typeface="Arial"/>
                <a:cs typeface="Arial"/>
                <a:sym typeface="Arial"/>
              </a:rPr>
              <a:t>right und</a:t>
            </a:r>
            <a:r>
              <a:rPr b="0" i="0" lang="en-US" sz="1900" u="none">
                <a:solidFill>
                  <a:srgbClr val="1E00AA"/>
                </a:solidFill>
                <a:latin typeface="Arial"/>
                <a:ea typeface="Arial"/>
                <a:cs typeface="Arial"/>
                <a:sym typeface="Arial"/>
              </a:rPr>
              <a:t>	</a:t>
            </a:r>
            <a:r>
              <a:rPr b="0" i="0" lang="en-US" sz="1900" u="sng">
                <a:solidFill>
                  <a:srgbClr val="1E00AA"/>
                </a:solidFill>
                <a:latin typeface="Arial"/>
                <a:ea typeface="Arial"/>
                <a:cs typeface="Arial"/>
                <a:sym typeface="Arial"/>
              </a:rPr>
              <a:t>relationship</a:t>
            </a:r>
            <a:r>
              <a:rPr b="0" i="0" lang="en-US" sz="1900" u="none">
                <a:solidFill>
                  <a:srgbClr val="1E00AA"/>
                </a:solidFill>
                <a:latin typeface="Arial"/>
                <a:ea typeface="Arial"/>
                <a:cs typeface="Arial"/>
                <a:sym typeface="Arial"/>
              </a:rPr>
              <a:t>	</a:t>
            </a:r>
            <a:r>
              <a:rPr b="0" i="0" lang="en-US" sz="1900" u="sng">
                <a:solidFill>
                  <a:srgbClr val="1E00AA"/>
                </a:solidFill>
                <a:latin typeface="Arial"/>
                <a:ea typeface="Arial"/>
                <a:cs typeface="Arial"/>
                <a:sym typeface="Arial"/>
              </a:rPr>
              <a:t>physical facility, body</a:t>
            </a:r>
            <a:endParaRPr/>
          </a:p>
          <a:p>
            <a:pPr indent="-228600" lvl="0" marL="228600" rtl="0" algn="l">
              <a:lnSpc>
                <a:spcPct val="80000"/>
              </a:lnSpc>
              <a:spcBef>
                <a:spcPts val="380"/>
              </a:spcBef>
              <a:spcAft>
                <a:spcPts val="0"/>
              </a:spcAft>
              <a:buClr>
                <a:srgbClr val="1E00AA"/>
              </a:buClr>
              <a:buSzPts val="1900"/>
              <a:buNone/>
            </a:pPr>
            <a:r>
              <a:rPr b="0" i="0" lang="en-US" sz="1900" u="none">
                <a:solidFill>
                  <a:srgbClr val="1E00AA"/>
                </a:solidFill>
                <a:latin typeface="Arial"/>
                <a:ea typeface="Arial"/>
                <a:cs typeface="Arial"/>
                <a:sym typeface="Arial"/>
              </a:rPr>
              <a:t>	Money						</a:t>
            </a:r>
            <a:r>
              <a:rPr b="0" i="0" lang="en-US" sz="1700" u="none">
                <a:solidFill>
                  <a:schemeClr val="dk1"/>
                </a:solidFill>
                <a:latin typeface="Arial"/>
                <a:ea typeface="Arial"/>
                <a:cs typeface="Arial"/>
                <a:sym typeface="Arial"/>
              </a:rPr>
              <a:t>√</a:t>
            </a:r>
            <a:r>
              <a:rPr b="0" i="0" lang="en-US" sz="1900" u="none">
                <a:solidFill>
                  <a:srgbClr val="1E00AA"/>
                </a:solidFill>
                <a:latin typeface="Arial"/>
                <a:ea typeface="Arial"/>
                <a:cs typeface="Arial"/>
                <a:sym typeface="Arial"/>
              </a:rPr>
              <a:t> (salary…)</a:t>
            </a:r>
            <a:endParaRPr/>
          </a:p>
          <a:p>
            <a:pPr indent="-228600" lvl="0" marL="228600" rtl="0" algn="l">
              <a:lnSpc>
                <a:spcPct val="80000"/>
              </a:lnSpc>
              <a:spcBef>
                <a:spcPts val="400"/>
              </a:spcBef>
              <a:spcAft>
                <a:spcPts val="0"/>
              </a:spcAft>
              <a:buClr>
                <a:srgbClr val="1E00AA"/>
              </a:buClr>
              <a:buSzPts val="1900"/>
              <a:buNone/>
            </a:pPr>
            <a:r>
              <a:rPr b="0" i="0" lang="en-US" sz="1900" u="none">
                <a:solidFill>
                  <a:srgbClr val="1E00AA"/>
                </a:solidFill>
                <a:latin typeface="Arial"/>
                <a:ea typeface="Arial"/>
                <a:cs typeface="Arial"/>
                <a:sym typeface="Arial"/>
              </a:rPr>
              <a:t>	Name, fame, attention		</a:t>
            </a:r>
            <a:r>
              <a:rPr b="0" i="0" lang="en-US" sz="2000" u="none">
                <a:solidFill>
                  <a:schemeClr val="dk1"/>
                </a:solidFill>
                <a:latin typeface="Arial"/>
                <a:ea typeface="Arial"/>
                <a:cs typeface="Arial"/>
                <a:sym typeface="Arial"/>
              </a:rPr>
              <a:t>√</a:t>
            </a:r>
            <a:r>
              <a:rPr b="0" i="0" lang="en-US" sz="1900" u="none">
                <a:solidFill>
                  <a:srgbClr val="1E00AA"/>
                </a:solidFill>
                <a:latin typeface="Arial"/>
                <a:ea typeface="Arial"/>
                <a:cs typeface="Arial"/>
                <a:sym typeface="Arial"/>
              </a:rPr>
              <a:t>	</a:t>
            </a:r>
            <a:r>
              <a:rPr b="0" i="0" lang="en-US" sz="1700" u="none">
                <a:solidFill>
                  <a:schemeClr val="dk1"/>
                </a:solidFill>
                <a:latin typeface="Arial"/>
                <a:ea typeface="Arial"/>
                <a:cs typeface="Arial"/>
                <a:sym typeface="Arial"/>
              </a:rPr>
              <a:t> √ </a:t>
            </a:r>
            <a:r>
              <a:rPr b="0" i="0" lang="en-US" sz="1900" u="none">
                <a:solidFill>
                  <a:srgbClr val="1E00AA"/>
                </a:solidFill>
                <a:latin typeface="Arial"/>
                <a:ea typeface="Arial"/>
                <a:cs typeface="Arial"/>
                <a:sym typeface="Arial"/>
              </a:rPr>
              <a:t>		</a:t>
            </a:r>
            <a:r>
              <a:rPr b="0" i="0" lang="en-US" sz="1700" u="none">
                <a:solidFill>
                  <a:schemeClr val="dk1"/>
                </a:solidFill>
                <a:latin typeface="Arial"/>
                <a:ea typeface="Arial"/>
                <a:cs typeface="Arial"/>
                <a:sym typeface="Arial"/>
              </a:rPr>
              <a:t>√</a:t>
            </a:r>
            <a:endParaRPr b="0" i="0" sz="1900" u="none">
              <a:solidFill>
                <a:srgbClr val="1E00AA"/>
              </a:solidFill>
              <a:latin typeface="Arial"/>
              <a:ea typeface="Arial"/>
              <a:cs typeface="Arial"/>
              <a:sym typeface="Arial"/>
            </a:endParaRPr>
          </a:p>
          <a:p>
            <a:pPr indent="-228600" lvl="0" marL="228600" rtl="0" algn="l">
              <a:lnSpc>
                <a:spcPct val="80000"/>
              </a:lnSpc>
              <a:spcBef>
                <a:spcPts val="380"/>
              </a:spcBef>
              <a:spcAft>
                <a:spcPts val="0"/>
              </a:spcAft>
              <a:buClr>
                <a:srgbClr val="1E00AA"/>
              </a:buClr>
              <a:buSzPts val="1900"/>
              <a:buNone/>
            </a:pPr>
            <a:r>
              <a:rPr b="0" i="0" lang="en-US" sz="1900" u="none">
                <a:solidFill>
                  <a:srgbClr val="1E00AA"/>
                </a:solidFill>
                <a:latin typeface="Arial"/>
                <a:ea typeface="Arial"/>
                <a:cs typeface="Arial"/>
                <a:sym typeface="Arial"/>
              </a:rPr>
              <a:t>	good food						</a:t>
            </a:r>
            <a:r>
              <a:rPr b="0" i="0" lang="en-US" sz="1700" u="none">
                <a:solidFill>
                  <a:schemeClr val="dk1"/>
                </a:solidFill>
                <a:latin typeface="Arial"/>
                <a:ea typeface="Arial"/>
                <a:cs typeface="Arial"/>
                <a:sym typeface="Arial"/>
              </a:rPr>
              <a:t>√</a:t>
            </a:r>
            <a:r>
              <a:rPr b="0" i="0" lang="en-US" sz="1900" u="none">
                <a:solidFill>
                  <a:srgbClr val="1E00AA"/>
                </a:solidFill>
                <a:latin typeface="Arial"/>
                <a:ea typeface="Arial"/>
                <a:cs typeface="Arial"/>
                <a:sym typeface="Arial"/>
              </a:rPr>
              <a:t> (food)</a:t>
            </a:r>
            <a:endParaRPr/>
          </a:p>
          <a:p>
            <a:pPr indent="-228600" lvl="0" marL="228600" rtl="0" algn="l">
              <a:lnSpc>
                <a:spcPct val="80000"/>
              </a:lnSpc>
              <a:spcBef>
                <a:spcPts val="380"/>
              </a:spcBef>
              <a:spcAft>
                <a:spcPts val="0"/>
              </a:spcAft>
              <a:buClr>
                <a:srgbClr val="1E00AA"/>
              </a:buClr>
              <a:buSzPts val="1900"/>
              <a:buNone/>
            </a:pPr>
            <a:r>
              <a:rPr b="0" i="0" lang="en-US" sz="1900" u="none">
                <a:solidFill>
                  <a:srgbClr val="1E00AA"/>
                </a:solidFill>
                <a:latin typeface="Arial"/>
                <a:ea typeface="Arial"/>
                <a:cs typeface="Arial"/>
                <a:sym typeface="Arial"/>
              </a:rPr>
              <a:t>	big car						</a:t>
            </a:r>
            <a:r>
              <a:rPr b="0" i="0" lang="en-US" sz="1700" u="none">
                <a:solidFill>
                  <a:schemeClr val="dk1"/>
                </a:solidFill>
                <a:latin typeface="Arial"/>
                <a:ea typeface="Arial"/>
                <a:cs typeface="Arial"/>
                <a:sym typeface="Arial"/>
              </a:rPr>
              <a:t>√</a:t>
            </a:r>
            <a:r>
              <a:rPr b="0" i="0" lang="en-US" sz="1900" u="none">
                <a:solidFill>
                  <a:srgbClr val="1E00AA"/>
                </a:solidFill>
                <a:latin typeface="Arial"/>
                <a:ea typeface="Arial"/>
                <a:cs typeface="Arial"/>
                <a:sym typeface="Arial"/>
              </a:rPr>
              <a:t> (car)</a:t>
            </a:r>
            <a:endParaRPr/>
          </a:p>
          <a:p>
            <a:pPr indent="-228600" lvl="0" marL="228600" rtl="0" algn="l">
              <a:lnSpc>
                <a:spcPct val="80000"/>
              </a:lnSpc>
              <a:spcBef>
                <a:spcPts val="380"/>
              </a:spcBef>
              <a:spcAft>
                <a:spcPts val="0"/>
              </a:spcAft>
              <a:buClr>
                <a:srgbClr val="1E00AA"/>
              </a:buClr>
              <a:buSzPts val="1900"/>
              <a:buNone/>
            </a:pPr>
            <a:r>
              <a:rPr b="0" i="0" lang="en-US" sz="1900" u="none">
                <a:solidFill>
                  <a:srgbClr val="1E00AA"/>
                </a:solidFill>
                <a:latin typeface="Arial"/>
                <a:ea typeface="Arial"/>
                <a:cs typeface="Arial"/>
                <a:sym typeface="Arial"/>
              </a:rPr>
              <a:t>	peace of mind			</a:t>
            </a:r>
            <a:r>
              <a:rPr b="0" i="0" lang="en-US" sz="1700" u="none">
                <a:solidFill>
                  <a:schemeClr val="dk1"/>
                </a:solidFill>
                <a:latin typeface="Arial"/>
                <a:ea typeface="Arial"/>
                <a:cs typeface="Arial"/>
                <a:sym typeface="Arial"/>
              </a:rPr>
              <a:t>√ </a:t>
            </a:r>
            <a:r>
              <a:rPr b="0" i="0" lang="en-US" sz="1900" u="none">
                <a:solidFill>
                  <a:srgbClr val="1E00AA"/>
                </a:solidFill>
                <a:latin typeface="Arial"/>
                <a:ea typeface="Arial"/>
                <a:cs typeface="Arial"/>
                <a:sym typeface="Arial"/>
              </a:rPr>
              <a:t>	</a:t>
            </a:r>
            <a:r>
              <a:rPr b="0" i="0" lang="en-US" sz="1700" u="none">
                <a:solidFill>
                  <a:schemeClr val="dk1"/>
                </a:solidFill>
                <a:latin typeface="Arial"/>
                <a:ea typeface="Arial"/>
                <a:cs typeface="Arial"/>
                <a:sym typeface="Arial"/>
              </a:rPr>
              <a:t>√</a:t>
            </a:r>
            <a:r>
              <a:rPr b="0" i="0" lang="en-US" sz="1900" u="none">
                <a:solidFill>
                  <a:srgbClr val="1E00AA"/>
                </a:solidFill>
                <a:latin typeface="Arial"/>
                <a:ea typeface="Arial"/>
                <a:cs typeface="Arial"/>
                <a:sym typeface="Arial"/>
              </a:rPr>
              <a:t> (family &amp; friends)	</a:t>
            </a:r>
            <a:endParaRPr/>
          </a:p>
          <a:p>
            <a:pPr indent="-228600" lvl="0" marL="228600" rtl="0" algn="l">
              <a:lnSpc>
                <a:spcPct val="80000"/>
              </a:lnSpc>
              <a:spcBef>
                <a:spcPts val="380"/>
              </a:spcBef>
              <a:spcAft>
                <a:spcPts val="0"/>
              </a:spcAft>
              <a:buClr>
                <a:srgbClr val="1E00AA"/>
              </a:buClr>
              <a:buSzPts val="1900"/>
              <a:buNone/>
            </a:pPr>
            <a:r>
              <a:rPr b="0" i="0" lang="en-US" sz="1900" u="none">
                <a:solidFill>
                  <a:srgbClr val="1E00AA"/>
                </a:solidFill>
                <a:latin typeface="Arial"/>
                <a:ea typeface="Arial"/>
                <a:cs typeface="Arial"/>
                <a:sym typeface="Arial"/>
              </a:rPr>
              <a:t>	good health			</a:t>
            </a:r>
            <a:r>
              <a:rPr b="0" i="0" lang="en-US" sz="1700" u="none">
                <a:solidFill>
                  <a:schemeClr val="dk1"/>
                </a:solidFill>
                <a:latin typeface="Arial"/>
                <a:ea typeface="Arial"/>
                <a:cs typeface="Arial"/>
                <a:sym typeface="Arial"/>
              </a:rPr>
              <a:t>√ </a:t>
            </a:r>
            <a:r>
              <a:rPr b="0" i="0" lang="en-US" sz="1900" u="none">
                <a:solidFill>
                  <a:srgbClr val="1E00AA"/>
                </a:solidFill>
                <a:latin typeface="Arial"/>
                <a:ea typeface="Arial"/>
                <a:cs typeface="Arial"/>
                <a:sym typeface="Arial"/>
              </a:rPr>
              <a:t>	</a:t>
            </a:r>
            <a:r>
              <a:rPr b="0" i="0" lang="en-US" sz="1700" u="none">
                <a:solidFill>
                  <a:schemeClr val="dk1"/>
                </a:solidFill>
                <a:latin typeface="Arial"/>
                <a:ea typeface="Arial"/>
                <a:cs typeface="Arial"/>
                <a:sym typeface="Arial"/>
              </a:rPr>
              <a:t>√ </a:t>
            </a:r>
            <a:r>
              <a:rPr b="0" i="0" lang="en-US" sz="1900" u="none">
                <a:solidFill>
                  <a:srgbClr val="1E00AA"/>
                </a:solidFill>
                <a:latin typeface="Arial"/>
                <a:ea typeface="Arial"/>
                <a:cs typeface="Arial"/>
                <a:sym typeface="Arial"/>
              </a:rPr>
              <a:t>		</a:t>
            </a:r>
            <a:r>
              <a:rPr b="0" i="0" lang="en-US" sz="1700" u="none">
                <a:solidFill>
                  <a:schemeClr val="dk1"/>
                </a:solidFill>
                <a:latin typeface="Arial"/>
                <a:ea typeface="Arial"/>
                <a:cs typeface="Arial"/>
                <a:sym typeface="Arial"/>
              </a:rPr>
              <a:t>√</a:t>
            </a:r>
            <a:endParaRPr b="0" i="0" sz="1900" u="none">
              <a:solidFill>
                <a:srgbClr val="1E00AA"/>
              </a:solidFill>
              <a:latin typeface="Arial"/>
              <a:ea typeface="Arial"/>
              <a:cs typeface="Arial"/>
              <a:sym typeface="Arial"/>
            </a:endParaRPr>
          </a:p>
          <a:p>
            <a:pPr indent="-228600" lvl="0" marL="228600" rtl="0" algn="l">
              <a:lnSpc>
                <a:spcPct val="80000"/>
              </a:lnSpc>
              <a:spcBef>
                <a:spcPts val="380"/>
              </a:spcBef>
              <a:spcAft>
                <a:spcPts val="0"/>
              </a:spcAft>
              <a:buClr>
                <a:schemeClr val="dk1"/>
              </a:buClr>
              <a:buSzPts val="1900"/>
              <a:buNone/>
            </a:pPr>
            <a:r>
              <a:t/>
            </a:r>
            <a:endParaRPr b="0" i="0" sz="1900" u="none">
              <a:solidFill>
                <a:schemeClr val="dk1"/>
              </a:solidFill>
              <a:latin typeface="Arial"/>
              <a:ea typeface="Arial"/>
              <a:cs typeface="Arial"/>
              <a:sym typeface="Arial"/>
            </a:endParaRPr>
          </a:p>
          <a:p>
            <a:pPr indent="-228600" lvl="0" marL="228600" rtl="0" algn="l">
              <a:lnSpc>
                <a:spcPct val="80000"/>
              </a:lnSpc>
              <a:spcBef>
                <a:spcPts val="380"/>
              </a:spcBef>
              <a:spcAft>
                <a:spcPts val="0"/>
              </a:spcAft>
              <a:buClr>
                <a:schemeClr val="dk1"/>
              </a:buClr>
              <a:buSzPts val="1900"/>
              <a:buNone/>
            </a:pPr>
            <a:r>
              <a:rPr b="0" i="0" lang="en-US" sz="1900" u="none">
                <a:solidFill>
                  <a:schemeClr val="dk1"/>
                </a:solidFill>
                <a:latin typeface="Arial"/>
                <a:ea typeface="Arial"/>
                <a:cs typeface="Arial"/>
                <a:sym typeface="Arial"/>
              </a:rPr>
              <a:t>Also find out how much time and effort you put in every day in these 3 areas</a:t>
            </a:r>
            <a:endParaRPr/>
          </a:p>
          <a:p>
            <a:pPr indent="-228600" lvl="0" marL="228600" rtl="0" algn="l">
              <a:lnSpc>
                <a:spcPct val="80000"/>
              </a:lnSpc>
              <a:spcBef>
                <a:spcPts val="380"/>
              </a:spcBef>
              <a:spcAft>
                <a:spcPts val="0"/>
              </a:spcAft>
              <a:buClr>
                <a:srgbClr val="1E00AA"/>
              </a:buClr>
              <a:buSzPts val="1900"/>
              <a:buNone/>
            </a:pPr>
            <a:r>
              <a:rPr b="0" i="0" lang="en-US" sz="1900" u="none">
                <a:solidFill>
                  <a:srgbClr val="1E00AA"/>
                </a:solidFill>
                <a:latin typeface="Arial"/>
                <a:ea typeface="Arial"/>
                <a:cs typeface="Arial"/>
                <a:sym typeface="Arial"/>
              </a:rPr>
              <a:t>eg.			</a:t>
            </a:r>
            <a:r>
              <a:rPr b="0" i="0" lang="en-US" sz="1900" u="sng">
                <a:solidFill>
                  <a:srgbClr val="1E00AA"/>
                </a:solidFill>
                <a:latin typeface="Arial"/>
                <a:ea typeface="Arial"/>
                <a:cs typeface="Arial"/>
                <a:sym typeface="Arial"/>
              </a:rPr>
              <a:t>right und</a:t>
            </a:r>
            <a:r>
              <a:rPr b="0" i="0" lang="en-US" sz="1900" u="none">
                <a:solidFill>
                  <a:srgbClr val="1E00AA"/>
                </a:solidFill>
                <a:latin typeface="Arial"/>
                <a:ea typeface="Arial"/>
                <a:cs typeface="Arial"/>
                <a:sym typeface="Arial"/>
              </a:rPr>
              <a:t>	</a:t>
            </a:r>
            <a:r>
              <a:rPr b="0" i="0" lang="en-US" sz="1900" u="sng">
                <a:solidFill>
                  <a:srgbClr val="1E00AA"/>
                </a:solidFill>
                <a:latin typeface="Arial"/>
                <a:ea typeface="Arial"/>
                <a:cs typeface="Arial"/>
                <a:sym typeface="Arial"/>
              </a:rPr>
              <a:t>relationship</a:t>
            </a:r>
            <a:r>
              <a:rPr b="0" i="0" lang="en-US" sz="1900" u="none">
                <a:solidFill>
                  <a:srgbClr val="1E00AA"/>
                </a:solidFill>
                <a:latin typeface="Arial"/>
                <a:ea typeface="Arial"/>
                <a:cs typeface="Arial"/>
                <a:sym typeface="Arial"/>
              </a:rPr>
              <a:t>	</a:t>
            </a:r>
            <a:r>
              <a:rPr b="0" i="0" lang="en-US" sz="1900" u="sng">
                <a:solidFill>
                  <a:srgbClr val="1E00AA"/>
                </a:solidFill>
                <a:latin typeface="Arial"/>
                <a:ea typeface="Arial"/>
                <a:cs typeface="Arial"/>
                <a:sym typeface="Arial"/>
              </a:rPr>
              <a:t>physical facility, body</a:t>
            </a:r>
            <a:endParaRPr/>
          </a:p>
          <a:p>
            <a:pPr indent="-228600" lvl="0" marL="228600" rtl="0" algn="l">
              <a:lnSpc>
                <a:spcPct val="80000"/>
              </a:lnSpc>
              <a:spcBef>
                <a:spcPts val="380"/>
              </a:spcBef>
              <a:spcAft>
                <a:spcPts val="0"/>
              </a:spcAft>
              <a:buClr>
                <a:srgbClr val="1E00AA"/>
              </a:buClr>
              <a:buSzPts val="1900"/>
              <a:buNone/>
            </a:pPr>
            <a:r>
              <a:rPr b="0" i="0" lang="en-US" sz="1900" u="none">
                <a:solidFill>
                  <a:srgbClr val="1E00AA"/>
                </a:solidFill>
                <a:latin typeface="Arial"/>
                <a:ea typeface="Arial"/>
                <a:cs typeface="Arial"/>
                <a:sym typeface="Arial"/>
              </a:rPr>
              <a:t>	work		10 hrs	1 hr (learning)	2 hrs (talking)	7 hrs (salary)</a:t>
            </a:r>
            <a:endParaRPr/>
          </a:p>
          <a:p>
            <a:pPr indent="-228600" lvl="0" marL="228600" rtl="0" algn="l">
              <a:lnSpc>
                <a:spcPct val="80000"/>
              </a:lnSpc>
              <a:spcBef>
                <a:spcPts val="380"/>
              </a:spcBef>
              <a:spcAft>
                <a:spcPts val="0"/>
              </a:spcAft>
              <a:buClr>
                <a:srgbClr val="1E00AA"/>
              </a:buClr>
              <a:buSzPts val="1900"/>
              <a:buNone/>
            </a:pPr>
            <a:r>
              <a:rPr b="0" i="0" lang="en-US" sz="1900" u="none">
                <a:solidFill>
                  <a:srgbClr val="1E00AA"/>
                </a:solidFill>
                <a:latin typeface="Arial"/>
                <a:ea typeface="Arial"/>
                <a:cs typeface="Arial"/>
                <a:sym typeface="Arial"/>
              </a:rPr>
              <a:t>	eating	  2 hrs					2 hrs</a:t>
            </a:r>
            <a:endParaRPr/>
          </a:p>
          <a:p>
            <a:pPr indent="-228600" lvl="0" marL="228600" rtl="0" algn="l">
              <a:lnSpc>
                <a:spcPct val="80000"/>
              </a:lnSpc>
              <a:spcBef>
                <a:spcPts val="380"/>
              </a:spcBef>
              <a:spcAft>
                <a:spcPts val="0"/>
              </a:spcAft>
              <a:buClr>
                <a:srgbClr val="1E00AA"/>
              </a:buClr>
              <a:buSzPts val="1900"/>
              <a:buNone/>
            </a:pPr>
            <a:r>
              <a:rPr b="0" i="0" lang="en-US" sz="1900" u="none">
                <a:solidFill>
                  <a:srgbClr val="1E00AA"/>
                </a:solidFill>
                <a:latin typeface="Arial"/>
                <a:ea typeface="Arial"/>
                <a:cs typeface="Arial"/>
                <a:sym typeface="Arial"/>
              </a:rPr>
              <a:t>	sleeping	  8 hrs					8 hrs</a:t>
            </a:r>
            <a:endParaRPr/>
          </a:p>
          <a:p>
            <a:pPr indent="-228600" lvl="0" marL="228600" rtl="0" algn="l">
              <a:lnSpc>
                <a:spcPct val="80000"/>
              </a:lnSpc>
              <a:spcBef>
                <a:spcPts val="380"/>
              </a:spcBef>
              <a:spcAft>
                <a:spcPts val="0"/>
              </a:spcAft>
              <a:buClr>
                <a:srgbClr val="1E00AA"/>
              </a:buClr>
              <a:buSzPts val="1900"/>
              <a:buNone/>
            </a:pPr>
            <a:r>
              <a:rPr b="0" i="0" lang="en-US" sz="1900" u="none">
                <a:solidFill>
                  <a:srgbClr val="1E00AA"/>
                </a:solidFill>
                <a:latin typeface="Arial"/>
                <a:ea typeface="Arial"/>
                <a:cs typeface="Arial"/>
                <a:sym typeface="Arial"/>
              </a:rPr>
              <a:t>	other activity	  4 hrs	3 hrs (worship, TV)		1 hr (bath, gym etc.)</a:t>
            </a:r>
            <a:endParaRPr/>
          </a:p>
          <a:p>
            <a:pPr indent="-228600" lvl="0" marL="228600" rtl="0" algn="l">
              <a:lnSpc>
                <a:spcPct val="80000"/>
              </a:lnSpc>
              <a:spcBef>
                <a:spcPts val="380"/>
              </a:spcBef>
              <a:spcAft>
                <a:spcPts val="0"/>
              </a:spcAft>
              <a:buClr>
                <a:srgbClr val="1E00AA"/>
              </a:buClr>
              <a:buSzPts val="1900"/>
              <a:buNone/>
            </a:pPr>
            <a:r>
              <a:rPr b="1" i="0" lang="en-US" sz="1900" u="none">
                <a:solidFill>
                  <a:srgbClr val="1E00AA"/>
                </a:solidFill>
                <a:latin typeface="Arial"/>
                <a:ea typeface="Arial"/>
                <a:cs typeface="Arial"/>
                <a:sym typeface="Arial"/>
              </a:rPr>
              <a:t>				4 hrs		2 hrs	           18 hrs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53"/>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Self Reflection – Conclusions</a:t>
            </a:r>
            <a:endParaRPr/>
          </a:p>
        </p:txBody>
      </p:sp>
      <p:sp>
        <p:nvSpPr>
          <p:cNvPr id="670" name="Google Shape;670;p53"/>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None/>
            </a:pPr>
            <a:r>
              <a:rPr b="0" i="0" lang="en-US" sz="2000" u="none">
                <a:solidFill>
                  <a:schemeClr val="dk1"/>
                </a:solidFill>
                <a:latin typeface="Arial"/>
                <a:ea typeface="Arial"/>
                <a:cs typeface="Arial"/>
                <a:sym typeface="Arial"/>
              </a:rPr>
              <a:t>Analyse your list of your desires… Find out what is needed to fulfill them:</a:t>
            </a:r>
            <a:endParaRPr/>
          </a:p>
          <a:p>
            <a:pPr indent="-228600" lvl="1" marL="457200" rtl="0" algn="l">
              <a:lnSpc>
                <a:spcPct val="100000"/>
              </a:lnSpc>
              <a:spcBef>
                <a:spcPts val="380"/>
              </a:spcBef>
              <a:spcAft>
                <a:spcPts val="0"/>
              </a:spcAft>
              <a:buClr>
                <a:schemeClr val="dk1"/>
              </a:buClr>
              <a:buSzPts val="1900"/>
              <a:buNone/>
            </a:pPr>
            <a:r>
              <a:rPr b="0" i="0" lang="en-US" sz="1900" u="none">
                <a:solidFill>
                  <a:schemeClr val="dk1"/>
                </a:solidFill>
                <a:latin typeface="Arial"/>
                <a:ea typeface="Arial"/>
                <a:cs typeface="Arial"/>
                <a:sym typeface="Arial"/>
              </a:rPr>
              <a:t>– right understanding (clarity)</a:t>
            </a:r>
            <a:endParaRPr/>
          </a:p>
          <a:p>
            <a:pPr indent="-228600" lvl="1" marL="457200" rtl="0" algn="l">
              <a:lnSpc>
                <a:spcPct val="100000"/>
              </a:lnSpc>
              <a:spcBef>
                <a:spcPts val="380"/>
              </a:spcBef>
              <a:spcAft>
                <a:spcPts val="0"/>
              </a:spcAft>
              <a:buClr>
                <a:schemeClr val="dk1"/>
              </a:buClr>
              <a:buSzPts val="1900"/>
              <a:buNone/>
            </a:pPr>
            <a:r>
              <a:rPr b="0" i="0" lang="en-US" sz="1900" u="none">
                <a:solidFill>
                  <a:schemeClr val="dk1"/>
                </a:solidFill>
                <a:latin typeface="Arial"/>
                <a:ea typeface="Arial"/>
                <a:cs typeface="Arial"/>
                <a:sym typeface="Arial"/>
              </a:rPr>
              <a:t>– relationship (right feeling)</a:t>
            </a:r>
            <a:endParaRPr/>
          </a:p>
          <a:p>
            <a:pPr indent="-228600" lvl="1" marL="457200" rtl="0" algn="l">
              <a:lnSpc>
                <a:spcPct val="100000"/>
              </a:lnSpc>
              <a:spcBef>
                <a:spcPts val="380"/>
              </a:spcBef>
              <a:spcAft>
                <a:spcPts val="0"/>
              </a:spcAft>
              <a:buClr>
                <a:schemeClr val="dk1"/>
              </a:buClr>
              <a:buSzPts val="1900"/>
              <a:buNone/>
            </a:pPr>
            <a:r>
              <a:rPr b="0" i="0" lang="en-US" sz="1900" u="none">
                <a:solidFill>
                  <a:schemeClr val="dk1"/>
                </a:solidFill>
                <a:latin typeface="Arial"/>
                <a:ea typeface="Arial"/>
                <a:cs typeface="Arial"/>
                <a:sym typeface="Arial"/>
              </a:rPr>
              <a:t>– physical facility (money…)</a:t>
            </a:r>
            <a:endParaRPr/>
          </a:p>
          <a:p>
            <a:pPr indent="-228600" lvl="0" marL="228600" rtl="0" algn="l">
              <a:lnSpc>
                <a:spcPct val="100000"/>
              </a:lnSpc>
              <a:spcBef>
                <a:spcPts val="400"/>
              </a:spcBef>
              <a:spcAft>
                <a:spcPts val="0"/>
              </a:spcAft>
              <a:buClr>
                <a:schemeClr val="dk1"/>
              </a:buClr>
              <a:buSzPts val="2000"/>
              <a:buNone/>
            </a:pPr>
            <a:r>
              <a:t/>
            </a:r>
            <a:endParaRPr b="0" i="0" sz="2000" u="none">
              <a:solidFill>
                <a:srgbClr val="1E00AA"/>
              </a:solidFill>
              <a:latin typeface="Arial"/>
              <a:ea typeface="Arial"/>
              <a:cs typeface="Arial"/>
              <a:sym typeface="Arial"/>
            </a:endParaRPr>
          </a:p>
          <a:p>
            <a:pPr indent="-228600" lvl="0" marL="228600" rtl="0" algn="l">
              <a:lnSpc>
                <a:spcPct val="100000"/>
              </a:lnSpc>
              <a:spcBef>
                <a:spcPts val="400"/>
              </a:spcBef>
              <a:spcAft>
                <a:spcPts val="0"/>
              </a:spcAft>
              <a:buClr>
                <a:srgbClr val="1E00AA"/>
              </a:buClr>
              <a:buSzPts val="2000"/>
              <a:buNone/>
            </a:pPr>
            <a:r>
              <a:rPr b="0" i="0" lang="en-US" sz="2000" u="none">
                <a:solidFill>
                  <a:srgbClr val="1E00AA"/>
                </a:solidFill>
                <a:latin typeface="Arial"/>
                <a:ea typeface="Arial"/>
                <a:cs typeface="Arial"/>
                <a:sym typeface="Arial"/>
              </a:rPr>
              <a:t>eg. 		</a:t>
            </a:r>
            <a:r>
              <a:rPr b="0" i="0" lang="en-US" sz="2000" u="sng">
                <a:solidFill>
                  <a:srgbClr val="1E00AA"/>
                </a:solidFill>
                <a:latin typeface="Arial"/>
                <a:ea typeface="Arial"/>
                <a:cs typeface="Arial"/>
                <a:sym typeface="Arial"/>
              </a:rPr>
              <a:t>right und</a:t>
            </a:r>
            <a:r>
              <a:rPr b="0" i="0" lang="en-US" sz="2000" u="none">
                <a:solidFill>
                  <a:srgbClr val="1E00AA"/>
                </a:solidFill>
                <a:latin typeface="Arial"/>
                <a:ea typeface="Arial"/>
                <a:cs typeface="Arial"/>
                <a:sym typeface="Arial"/>
              </a:rPr>
              <a:t>	</a:t>
            </a:r>
            <a:r>
              <a:rPr b="0" i="0" lang="en-US" sz="2000" u="sng">
                <a:solidFill>
                  <a:srgbClr val="1E00AA"/>
                </a:solidFill>
                <a:latin typeface="Arial"/>
                <a:ea typeface="Arial"/>
                <a:cs typeface="Arial"/>
                <a:sym typeface="Arial"/>
              </a:rPr>
              <a:t>relationship</a:t>
            </a:r>
            <a:r>
              <a:rPr b="0" i="0" lang="en-US" sz="2000" u="none">
                <a:solidFill>
                  <a:srgbClr val="1E00AA"/>
                </a:solidFill>
                <a:latin typeface="Arial"/>
                <a:ea typeface="Arial"/>
                <a:cs typeface="Arial"/>
                <a:sym typeface="Arial"/>
              </a:rPr>
              <a:t>	</a:t>
            </a:r>
            <a:r>
              <a:rPr b="0" i="0" lang="en-US" sz="2000" u="sng">
                <a:solidFill>
                  <a:srgbClr val="1E00AA"/>
                </a:solidFill>
                <a:latin typeface="Arial"/>
                <a:ea typeface="Arial"/>
                <a:cs typeface="Arial"/>
                <a:sym typeface="Arial"/>
              </a:rPr>
              <a:t>physical facility, body</a:t>
            </a:r>
            <a:endParaRPr/>
          </a:p>
          <a:p>
            <a:pPr indent="-228600" lvl="0" marL="228600" rtl="0" algn="l">
              <a:lnSpc>
                <a:spcPct val="100000"/>
              </a:lnSpc>
              <a:spcBef>
                <a:spcPts val="400"/>
              </a:spcBef>
              <a:spcAft>
                <a:spcPts val="0"/>
              </a:spcAft>
              <a:buClr>
                <a:srgbClr val="1E00AA"/>
              </a:buClr>
              <a:buSzPts val="2000"/>
              <a:buNone/>
            </a:pPr>
            <a:r>
              <a:rPr b="0" i="0" lang="en-US" sz="2000" u="none">
                <a:solidFill>
                  <a:srgbClr val="1E00AA"/>
                </a:solidFill>
                <a:latin typeface="Arial"/>
                <a:ea typeface="Arial"/>
                <a:cs typeface="Arial"/>
                <a:sym typeface="Arial"/>
              </a:rPr>
              <a:t>	Money						x (salary…)</a:t>
            </a:r>
            <a:endParaRPr/>
          </a:p>
          <a:p>
            <a:pPr indent="-228600" lvl="0" marL="228600" rtl="0" algn="l">
              <a:lnSpc>
                <a:spcPct val="100000"/>
              </a:lnSpc>
              <a:spcBef>
                <a:spcPts val="400"/>
              </a:spcBef>
              <a:spcAft>
                <a:spcPts val="0"/>
              </a:spcAft>
              <a:buClr>
                <a:srgbClr val="FF0000"/>
              </a:buClr>
              <a:buSzPts val="2000"/>
              <a:buNone/>
            </a:pPr>
            <a:r>
              <a:rPr b="0" i="0" lang="en-US" sz="2000" u="none">
                <a:solidFill>
                  <a:srgbClr val="FF0000"/>
                </a:solidFill>
                <a:latin typeface="Arial"/>
                <a:ea typeface="Arial"/>
                <a:cs typeface="Arial"/>
                <a:sym typeface="Arial"/>
              </a:rPr>
              <a:t>			But with a base of relationship &amp; right understanding</a:t>
            </a:r>
            <a:endParaRPr/>
          </a:p>
          <a:p>
            <a:pPr indent="-228600" lvl="0" marL="228600" rtl="0" algn="l">
              <a:lnSpc>
                <a:spcPct val="100000"/>
              </a:lnSpc>
              <a:spcBef>
                <a:spcPts val="400"/>
              </a:spcBef>
              <a:spcAft>
                <a:spcPts val="0"/>
              </a:spcAft>
              <a:buClr>
                <a:srgbClr val="1E00AA"/>
              </a:buClr>
              <a:buSzPts val="2000"/>
              <a:buNone/>
            </a:pPr>
            <a:r>
              <a:rPr b="0" i="0" lang="en-US" sz="2000" u="none">
                <a:solidFill>
                  <a:srgbClr val="1E00AA"/>
                </a:solidFill>
                <a:latin typeface="Arial"/>
                <a:ea typeface="Arial"/>
                <a:cs typeface="Arial"/>
                <a:sym typeface="Arial"/>
              </a:rPr>
              <a:t>	Good friends			x</a:t>
            </a:r>
            <a:endParaRPr/>
          </a:p>
          <a:p>
            <a:pPr indent="-228600" lvl="0" marL="228600" rtl="0" algn="l">
              <a:lnSpc>
                <a:spcPct val="100000"/>
              </a:lnSpc>
              <a:spcBef>
                <a:spcPts val="400"/>
              </a:spcBef>
              <a:spcAft>
                <a:spcPts val="0"/>
              </a:spcAft>
              <a:buClr>
                <a:srgbClr val="FF0000"/>
              </a:buClr>
              <a:buSzPts val="2000"/>
              <a:buNone/>
            </a:pPr>
            <a:r>
              <a:rPr b="0" i="0" lang="en-US" sz="2000" u="none">
                <a:solidFill>
                  <a:srgbClr val="FF0000"/>
                </a:solidFill>
                <a:latin typeface="Arial"/>
                <a:ea typeface="Arial"/>
                <a:cs typeface="Arial"/>
                <a:sym typeface="Arial"/>
              </a:rPr>
              <a:t>			But with a base of right understanding</a:t>
            </a:r>
            <a:r>
              <a:rPr b="0" i="0" lang="en-US" sz="2000" u="none">
                <a:solidFill>
                  <a:srgbClr val="1E00AA"/>
                </a:solidFill>
                <a:latin typeface="Arial"/>
                <a:ea typeface="Arial"/>
                <a:cs typeface="Arial"/>
                <a:sym typeface="Arial"/>
              </a:rPr>
              <a:t>	</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	</a:t>
            </a:r>
            <a:r>
              <a:rPr b="0" i="0" lang="en-US" sz="2000" u="none">
                <a:solidFill>
                  <a:srgbClr val="1E00AA"/>
                </a:solidFill>
                <a:latin typeface="Arial"/>
                <a:ea typeface="Arial"/>
                <a:cs typeface="Arial"/>
                <a:sym typeface="Arial"/>
              </a:rPr>
              <a:t>Peace of mind	x 	x (right feeling in oneself)</a:t>
            </a:r>
            <a:endParaRPr/>
          </a:p>
          <a:p>
            <a:pPr indent="-228600" lvl="0" marL="228600" rtl="0" algn="l">
              <a:lnSpc>
                <a:spcPct val="10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100000"/>
              </a:lnSpc>
              <a:spcBef>
                <a:spcPts val="400"/>
              </a:spcBef>
              <a:spcAft>
                <a:spcPts val="0"/>
              </a:spcAft>
              <a:buClr>
                <a:srgbClr val="FF0000"/>
              </a:buClr>
              <a:buSzPts val="2000"/>
              <a:buNone/>
            </a:pPr>
            <a:r>
              <a:rPr b="0" i="0" lang="en-US" sz="2000" u="sng">
                <a:solidFill>
                  <a:srgbClr val="FF0000"/>
                </a:solidFill>
                <a:latin typeface="Arial"/>
                <a:ea typeface="Arial"/>
                <a:cs typeface="Arial"/>
                <a:sym typeface="Arial"/>
              </a:rPr>
              <a:t>CONCLUSIONS:</a:t>
            </a:r>
            <a:endParaRPr/>
          </a:p>
          <a:p>
            <a:pPr indent="-228600" lvl="0" marL="228600" rtl="0" algn="l">
              <a:lnSpc>
                <a:spcPct val="100000"/>
              </a:lnSpc>
              <a:spcBef>
                <a:spcPts val="400"/>
              </a:spcBef>
              <a:spcAft>
                <a:spcPts val="0"/>
              </a:spcAft>
              <a:buClr>
                <a:srgbClr val="FF0000"/>
              </a:buClr>
              <a:buSzPts val="2000"/>
              <a:buNone/>
            </a:pPr>
            <a:r>
              <a:rPr b="0" i="0" lang="en-US" sz="2000" u="none">
                <a:solidFill>
                  <a:srgbClr val="FF0000"/>
                </a:solidFill>
                <a:latin typeface="Arial"/>
                <a:ea typeface="Arial"/>
                <a:cs typeface="Arial"/>
                <a:sym typeface="Arial"/>
              </a:rPr>
              <a:t>	The base of right understanding is required for any desire to be fulfilled. The base of right feeling in relationship is required for any desire, where others are involved. Physical facility is required for fulfilment of the needs of the body</a:t>
            </a:r>
            <a:endParaRPr/>
          </a:p>
        </p:txBody>
      </p:sp>
      <p:cxnSp>
        <p:nvCxnSpPr>
          <p:cNvPr id="671" name="Google Shape;671;p53"/>
          <p:cNvCxnSpPr/>
          <p:nvPr/>
        </p:nvCxnSpPr>
        <p:spPr>
          <a:xfrm>
            <a:off x="76200" y="3429000"/>
            <a:ext cx="8991600" cy="0"/>
          </a:xfrm>
          <a:prstGeom prst="straightConnector1">
            <a:avLst/>
          </a:prstGeom>
          <a:noFill/>
          <a:ln cap="flat" cmpd="sng" w="9525">
            <a:solidFill>
              <a:srgbClr val="8AC6E4"/>
            </a:solidFill>
            <a:prstDash val="solid"/>
            <a:miter lim="800000"/>
            <a:headEnd len="med" w="med" type="none"/>
            <a:tailEnd len="med" w="med" type="none"/>
          </a:ln>
        </p:spPr>
      </p:cxnSp>
      <p:cxnSp>
        <p:nvCxnSpPr>
          <p:cNvPr id="672" name="Google Shape;672;p53"/>
          <p:cNvCxnSpPr/>
          <p:nvPr/>
        </p:nvCxnSpPr>
        <p:spPr>
          <a:xfrm>
            <a:off x="76200" y="4191000"/>
            <a:ext cx="8991600" cy="0"/>
          </a:xfrm>
          <a:prstGeom prst="straightConnector1">
            <a:avLst/>
          </a:prstGeom>
          <a:noFill/>
          <a:ln cap="flat" cmpd="sng" w="9525">
            <a:solidFill>
              <a:srgbClr val="8AC6E4"/>
            </a:solidFill>
            <a:prstDash val="solid"/>
            <a:miter lim="800000"/>
            <a:headEnd len="med" w="med" type="none"/>
            <a:tailEnd len="med" w="med" type="none"/>
          </a:ln>
        </p:spPr>
      </p:cxnSp>
      <p:cxnSp>
        <p:nvCxnSpPr>
          <p:cNvPr id="673" name="Google Shape;673;p53"/>
          <p:cNvCxnSpPr/>
          <p:nvPr/>
        </p:nvCxnSpPr>
        <p:spPr>
          <a:xfrm>
            <a:off x="76200" y="4648200"/>
            <a:ext cx="8991600" cy="0"/>
          </a:xfrm>
          <a:prstGeom prst="straightConnector1">
            <a:avLst/>
          </a:prstGeom>
          <a:noFill/>
          <a:ln cap="flat" cmpd="sng" w="9525">
            <a:solidFill>
              <a:srgbClr val="8AC6E4"/>
            </a:solidFill>
            <a:prstDash val="solid"/>
            <a:miter lim="800000"/>
            <a:headEnd len="med" w="med" type="none"/>
            <a:tailEnd len="med" w="med" type="non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4"/>
          <p:cNvSpPr txBox="1"/>
          <p:nvPr>
            <p:ph type="ctrTitle"/>
          </p:nvPr>
        </p:nvSpPr>
        <p:spPr>
          <a:xfrm>
            <a:off x="304800" y="0"/>
            <a:ext cx="8610600" cy="6324600"/>
          </a:xfrm>
          <a:prstGeom prst="rect">
            <a:avLst/>
          </a:prstGeom>
          <a:noFill/>
          <a:ln>
            <a:noFill/>
          </a:ln>
        </p:spPr>
        <p:txBody>
          <a:bodyPr anchorCtr="0" anchor="b" bIns="45700" lIns="91425" spcFirstLastPara="1" rIns="91425" wrap="square" tIns="45700">
            <a:noAutofit/>
          </a:bodyPr>
          <a:lstStyle/>
          <a:p>
            <a:pPr indent="-457200" lvl="0" marL="457200" rtl="0" algn="ctr">
              <a:lnSpc>
                <a:spcPct val="100000"/>
              </a:lnSpc>
              <a:spcBef>
                <a:spcPts val="0"/>
              </a:spcBef>
              <a:spcAft>
                <a:spcPts val="0"/>
              </a:spcAft>
              <a:buClr>
                <a:schemeClr val="lt1"/>
              </a:buClr>
              <a:buSzPts val="3600"/>
              <a:buFont typeface="Arial"/>
              <a:buNone/>
            </a:pPr>
            <a:r>
              <a:rPr b="1" i="0" lang="en-US" sz="3600" u="none">
                <a:solidFill>
                  <a:schemeClr val="lt1"/>
                </a:solidFill>
                <a:latin typeface="Arial"/>
                <a:ea typeface="Arial"/>
                <a:cs typeface="Arial"/>
                <a:sym typeface="Arial"/>
              </a:rPr>
              <a:t>Questions?</a:t>
            </a:r>
            <a:br>
              <a:rPr b="1" i="0" lang="en-US" sz="3600" u="none">
                <a:solidFill>
                  <a:schemeClr val="lt1"/>
                </a:solidFill>
                <a:latin typeface="Arial"/>
                <a:ea typeface="Arial"/>
                <a:cs typeface="Arial"/>
                <a:sym typeface="Arial"/>
              </a:rPr>
            </a:br>
            <a:br>
              <a:rPr b="1" i="0" lang="en-US" sz="3600" u="none">
                <a:solidFill>
                  <a:schemeClr val="lt1"/>
                </a:solidFill>
                <a:latin typeface="Arial"/>
                <a:ea typeface="Arial"/>
                <a:cs typeface="Arial"/>
                <a:sym typeface="Arial"/>
              </a:rPr>
            </a:br>
            <a:br>
              <a:rPr b="1" i="0" lang="en-US" sz="3600" u="none">
                <a:solidFill>
                  <a:schemeClr val="lt1"/>
                </a:solidFill>
                <a:latin typeface="Arial"/>
                <a:ea typeface="Arial"/>
                <a:cs typeface="Arial"/>
                <a:sym typeface="Arial"/>
              </a:rPr>
            </a:br>
            <a:br>
              <a:rPr b="1" i="0" lang="en-US" sz="3600" u="none">
                <a:solidFill>
                  <a:schemeClr val="lt1"/>
                </a:solidFill>
                <a:latin typeface="Arial"/>
                <a:ea typeface="Arial"/>
                <a:cs typeface="Arial"/>
                <a:sym typeface="Arial"/>
              </a:rPr>
            </a:b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55"/>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2200">
              <a:solidFill>
                <a:schemeClr val="lt1"/>
              </a:solidFill>
              <a:latin typeface="Arial"/>
              <a:ea typeface="Arial"/>
              <a:cs typeface="Arial"/>
              <a:sym typeface="Arial"/>
            </a:endParaRPr>
          </a:p>
        </p:txBody>
      </p:sp>
      <p:sp>
        <p:nvSpPr>
          <p:cNvPr id="684" name="Google Shape;684;p55"/>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88900" lvl="0" marL="228600" rtl="0" algn="l">
              <a:spcBef>
                <a:spcPts val="0"/>
              </a:spcBef>
              <a:spcAft>
                <a:spcPts val="0"/>
              </a:spcAft>
              <a:buClr>
                <a:schemeClr val="dk1"/>
              </a:buClr>
              <a:buSzPts val="2200"/>
              <a:buFont typeface="Noto Sans Symbols"/>
              <a:buNone/>
            </a:pPr>
            <a:r>
              <a:t/>
            </a:r>
            <a:endParaRPr b="0" sz="2200">
              <a:solidFill>
                <a:schemeClr val="dk1"/>
              </a:solidFill>
              <a:latin typeface="Arial"/>
              <a:ea typeface="Arial"/>
              <a:cs typeface="Arial"/>
              <a:sym typeface="Arial"/>
            </a:endParaRPr>
          </a:p>
        </p:txBody>
      </p:sp>
      <p:graphicFrame>
        <p:nvGraphicFramePr>
          <p:cNvPr id="685" name="Google Shape;685;p55"/>
          <p:cNvGraphicFramePr/>
          <p:nvPr/>
        </p:nvGraphicFramePr>
        <p:xfrm>
          <a:off x="15875" y="609600"/>
          <a:ext cx="3000000" cy="3000000"/>
        </p:xfrm>
        <a:graphic>
          <a:graphicData uri="http://schemas.openxmlformats.org/drawingml/2006/table">
            <a:tbl>
              <a:tblPr>
                <a:noFill/>
                <a:tableStyleId>{8A3E9ED7-8F73-4A20-9562-BB1C535EA503}</a:tableStyleId>
              </a:tblPr>
              <a:tblGrid>
                <a:gridCol w="3641725"/>
                <a:gridCol w="3429000"/>
                <a:gridCol w="2057400"/>
              </a:tblGrid>
              <a:tr h="1050925">
                <a:tc>
                  <a:txBody>
                    <a:bodyPr/>
                    <a:lstStyle/>
                    <a:p>
                      <a:pPr indent="0" lvl="0" marL="0" marR="0" rtl="0" algn="l">
                        <a:lnSpc>
                          <a:spcPct val="107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Animals living with </a:t>
                      </a:r>
                      <a:endParaRPr/>
                    </a:p>
                    <a:p>
                      <a:pPr indent="0" lvl="0" marL="0" marR="0" rtl="0" algn="l">
                        <a:lnSpc>
                          <a:spcPct val="107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animal consciousness</a:t>
                      </a:r>
                      <a:endParaRPr/>
                    </a:p>
                    <a:p>
                      <a:pPr indent="0" lvl="0" marL="0" marR="0" rtl="0" algn="l">
                        <a:spcBef>
                          <a:spcPts val="0"/>
                        </a:spcBef>
                        <a:spcAft>
                          <a:spcPts val="0"/>
                        </a:spcAft>
                        <a:buNone/>
                      </a:pPr>
                      <a:r>
                        <a:t/>
                      </a:r>
                      <a:endParaRPr b="0" i="0" sz="2200" u="none">
                        <a:solidFill>
                          <a:schemeClr val="dk1"/>
                        </a:solidFill>
                        <a:latin typeface="Arial"/>
                        <a:ea typeface="Arial"/>
                        <a:cs typeface="Arial"/>
                        <a:sym typeface="Arial"/>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marR="0" rtl="0" algn="l">
                        <a:lnSpc>
                          <a:spcPct val="107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they are in harmony</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marR="0" rtl="0" algn="l">
                        <a:lnSpc>
                          <a:spcPct val="107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this is fine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1049325">
                <a:tc>
                  <a:txBody>
                    <a:bodyPr/>
                    <a:lstStyle/>
                    <a:p>
                      <a:pPr indent="0" lvl="0" marL="0" marR="0" rtl="0" algn="l">
                        <a:lnSpc>
                          <a:spcPct val="107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Human being living with human consciousness</a:t>
                      </a:r>
                      <a:endParaRPr/>
                    </a:p>
                    <a:p>
                      <a:pPr indent="0" lvl="0" marL="0" marR="0" rtl="0" algn="l">
                        <a:spcBef>
                          <a:spcPts val="0"/>
                        </a:spcBef>
                        <a:spcAft>
                          <a:spcPts val="0"/>
                        </a:spcAft>
                        <a:buNone/>
                      </a:pPr>
                      <a:r>
                        <a:t/>
                      </a:r>
                      <a:endParaRPr b="0" i="0" sz="2200" u="none">
                        <a:solidFill>
                          <a:schemeClr val="dk1"/>
                        </a:solidFill>
                        <a:latin typeface="Arial"/>
                        <a:ea typeface="Arial"/>
                        <a:cs typeface="Arial"/>
                        <a:sym typeface="Arial"/>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marR="0" rtl="0" algn="l">
                        <a:lnSpc>
                          <a:spcPct val="107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they are in harmony</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marR="0" rtl="0" algn="l">
                        <a:lnSpc>
                          <a:spcPct val="107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this is fine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r>
              <a:tr h="847725">
                <a:tc>
                  <a:txBody>
                    <a:bodyPr/>
                    <a:lstStyle/>
                    <a:p>
                      <a:pPr indent="0" lvl="0" marL="0" marR="0" rtl="0" algn="l">
                        <a:lnSpc>
                          <a:spcPct val="107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Human being living with animal consciousness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marR="0" rtl="0" algn="l">
                        <a:lnSpc>
                          <a:spcPct val="107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they are in disharmony</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marR="0" rtl="0" algn="l">
                        <a:lnSpc>
                          <a:spcPct val="107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this is the problem</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56"/>
          <p:cNvSpPr txBox="1"/>
          <p:nvPr>
            <p:ph type="ctrTitle"/>
          </p:nvPr>
        </p:nvSpPr>
        <p:spPr>
          <a:xfrm>
            <a:off x="304800" y="0"/>
            <a:ext cx="8610600" cy="6324600"/>
          </a:xfrm>
          <a:prstGeom prst="rect">
            <a:avLst/>
          </a:prstGeom>
          <a:noFill/>
          <a:ln>
            <a:noFill/>
          </a:ln>
        </p:spPr>
        <p:txBody>
          <a:bodyPr anchorCtr="0" anchor="b" bIns="45700" lIns="91425" spcFirstLastPara="1" rIns="91425" wrap="square" tIns="45700">
            <a:noAutofit/>
          </a:bodyPr>
          <a:lstStyle/>
          <a:p>
            <a:pPr indent="-457200" lvl="0" marL="457200" rtl="0" algn="ctr">
              <a:lnSpc>
                <a:spcPct val="100000"/>
              </a:lnSpc>
              <a:spcBef>
                <a:spcPts val="0"/>
              </a:spcBef>
              <a:spcAft>
                <a:spcPts val="0"/>
              </a:spcAft>
              <a:buClr>
                <a:schemeClr val="lt1"/>
              </a:buClr>
              <a:buSzPts val="3600"/>
              <a:buFont typeface="Arial"/>
              <a:buNone/>
            </a:pPr>
            <a:r>
              <a:rPr b="1" i="0" lang="en-US" sz="3600" u="none">
                <a:solidFill>
                  <a:schemeClr val="lt1"/>
                </a:solidFill>
                <a:latin typeface="Arial"/>
                <a:ea typeface="Arial"/>
                <a:cs typeface="Arial"/>
                <a:sym typeface="Arial"/>
              </a:rPr>
              <a:t>More about </a:t>
            </a:r>
            <a:br>
              <a:rPr b="1" i="0" lang="en-US" sz="3600" u="none">
                <a:solidFill>
                  <a:schemeClr val="lt1"/>
                </a:solidFill>
                <a:latin typeface="Arial"/>
                <a:ea typeface="Arial"/>
                <a:cs typeface="Arial"/>
                <a:sym typeface="Arial"/>
              </a:rPr>
            </a:br>
            <a:r>
              <a:rPr b="1" i="0" lang="en-US" sz="3600" u="none">
                <a:solidFill>
                  <a:schemeClr val="lt1"/>
                </a:solidFill>
                <a:latin typeface="Arial"/>
                <a:ea typeface="Arial"/>
                <a:cs typeface="Arial"/>
                <a:sym typeface="Arial"/>
              </a:rPr>
              <a:t>Basic Human Aspiration</a:t>
            </a:r>
            <a:br>
              <a:rPr b="1" i="0" lang="en-US" sz="3600" u="none">
                <a:solidFill>
                  <a:schemeClr val="lt1"/>
                </a:solidFill>
                <a:latin typeface="Arial"/>
                <a:ea typeface="Arial"/>
                <a:cs typeface="Arial"/>
                <a:sym typeface="Arial"/>
              </a:rPr>
            </a:br>
            <a:br>
              <a:rPr b="1" i="0" lang="en-US" sz="3600" u="none">
                <a:solidFill>
                  <a:schemeClr val="lt1"/>
                </a:solidFill>
                <a:latin typeface="Arial"/>
                <a:ea typeface="Arial"/>
                <a:cs typeface="Arial"/>
                <a:sym typeface="Arial"/>
              </a:rPr>
            </a:br>
            <a:br>
              <a:rPr b="1" i="0" lang="en-US" sz="3600" u="none">
                <a:solidFill>
                  <a:schemeClr val="lt1"/>
                </a:solidFill>
                <a:latin typeface="Arial"/>
                <a:ea typeface="Arial"/>
                <a:cs typeface="Arial"/>
                <a:sym typeface="Arial"/>
              </a:rPr>
            </a:br>
            <a:br>
              <a:rPr b="1" i="0" lang="en-US" sz="3600" u="none">
                <a:solidFill>
                  <a:schemeClr val="lt1"/>
                </a:solidFill>
                <a:latin typeface="Arial"/>
                <a:ea typeface="Arial"/>
                <a:cs typeface="Arial"/>
                <a:sym typeface="Arial"/>
              </a:rPr>
            </a:b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57"/>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Human Endeavour</a:t>
            </a:r>
            <a:endParaRPr/>
          </a:p>
        </p:txBody>
      </p:sp>
      <p:sp>
        <p:nvSpPr>
          <p:cNvPr id="696" name="Google Shape;696;p57"/>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Since time immemorial, human beings have been searching for answers to two fundamental questions</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457200" lvl="1" marL="685800" rtl="0" algn="l">
              <a:lnSpc>
                <a:spcPct val="100000"/>
              </a:lnSpc>
              <a:spcBef>
                <a:spcPts val="440"/>
              </a:spcBef>
              <a:spcAft>
                <a:spcPts val="0"/>
              </a:spcAft>
              <a:buClr>
                <a:schemeClr val="dk1"/>
              </a:buClr>
              <a:buSzPts val="2200"/>
              <a:buFont typeface="Calibri"/>
              <a:buAutoNum type="arabicPeriod"/>
            </a:pPr>
            <a:r>
              <a:rPr b="0" i="0" lang="en-US" sz="2200" u="none">
                <a:solidFill>
                  <a:schemeClr val="dk1"/>
                </a:solidFill>
                <a:latin typeface="Arial"/>
                <a:ea typeface="Arial"/>
                <a:cs typeface="Arial"/>
                <a:sym typeface="Arial"/>
              </a:rPr>
              <a:t>What is the basic human desire (purpose)?</a:t>
            </a:r>
            <a:endParaRPr/>
          </a:p>
          <a:p>
            <a:pPr indent="-457200" lvl="1" marL="685800" rtl="0" algn="l">
              <a:lnSpc>
                <a:spcPct val="100000"/>
              </a:lnSpc>
              <a:spcBef>
                <a:spcPts val="440"/>
              </a:spcBef>
              <a:spcAft>
                <a:spcPts val="0"/>
              </a:spcAft>
              <a:buClr>
                <a:schemeClr val="dk1"/>
              </a:buClr>
              <a:buSzPts val="2200"/>
              <a:buFont typeface="Calibri"/>
              <a:buAutoNum type="arabicPeriod"/>
            </a:pPr>
            <a:r>
              <a:rPr b="0" i="0" lang="en-US" sz="2200" u="none">
                <a:solidFill>
                  <a:schemeClr val="dk1"/>
                </a:solidFill>
                <a:latin typeface="Arial"/>
                <a:ea typeface="Arial"/>
                <a:cs typeface="Arial"/>
                <a:sym typeface="Arial"/>
              </a:rPr>
              <a:t>What is the program for its fulfillment?</a:t>
            </a:r>
            <a:endParaRPr/>
          </a:p>
          <a:p>
            <a:pPr indent="-317500" lvl="1" marL="685800" rtl="0" algn="l">
              <a:lnSpc>
                <a:spcPct val="100000"/>
              </a:lnSpc>
              <a:spcBef>
                <a:spcPts val="440"/>
              </a:spcBef>
              <a:spcAft>
                <a:spcPts val="0"/>
              </a:spcAft>
              <a:buClr>
                <a:schemeClr val="dk1"/>
              </a:buClr>
              <a:buSzPts val="2200"/>
              <a:buFont typeface="Calibri"/>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so that they can live a fulfilling life</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The answers to both these questions have been dependent on what we think of:</a:t>
            </a:r>
            <a:endParaRPr/>
          </a:p>
          <a:p>
            <a:pPr indent="-457200" lvl="1" marL="685800" rtl="0" algn="l">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Human being (what am I, who am I)</a:t>
            </a:r>
            <a:endParaRPr/>
          </a:p>
          <a:p>
            <a:pPr indent="-457200" lvl="1" marL="685800" rtl="0" algn="l">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Nature/existence</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88900" lvl="0" marL="228600" rtl="0" algn="l">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0" name="Shape 700"/>
        <p:cNvGrpSpPr/>
        <p:nvPr/>
      </p:nvGrpSpPr>
      <p:grpSpPr>
        <a:xfrm>
          <a:off x="0" y="0"/>
          <a:ext cx="0" cy="0"/>
          <a:chOff x="0" y="0"/>
          <a:chExt cx="0" cy="0"/>
        </a:xfrm>
      </p:grpSpPr>
      <p:sp>
        <p:nvSpPr>
          <p:cNvPr id="701" name="Google Shape;701;p58"/>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2200">
              <a:solidFill>
                <a:schemeClr val="lt1"/>
              </a:solidFill>
              <a:latin typeface="Arial"/>
              <a:ea typeface="Arial"/>
              <a:cs typeface="Arial"/>
              <a:sym typeface="Arial"/>
            </a:endParaRPr>
          </a:p>
        </p:txBody>
      </p:sp>
      <p:sp>
        <p:nvSpPr>
          <p:cNvPr id="702" name="Google Shape;702;p58"/>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All great people of the world have tried to realise the truth</a:t>
            </a:r>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and to live by it. They have tried to:</a:t>
            </a:r>
            <a:endParaRPr/>
          </a:p>
          <a:p>
            <a:pPr indent="-457200" lvl="1" marL="685800" rtl="0" algn="l">
              <a:lnSpc>
                <a:spcPct val="100000"/>
              </a:lnSpc>
              <a:spcBef>
                <a:spcPts val="400"/>
              </a:spcBef>
              <a:spcAft>
                <a:spcPts val="0"/>
              </a:spcAft>
              <a:buClr>
                <a:schemeClr val="dk1"/>
              </a:buClr>
              <a:buSzPts val="2000"/>
              <a:buFont typeface="Noto Sans Symbols"/>
              <a:buAutoNum type="arabicPeriod"/>
            </a:pPr>
            <a:r>
              <a:rPr b="0" i="0" lang="en-US" sz="2000" u="none">
                <a:solidFill>
                  <a:schemeClr val="dk1"/>
                </a:solidFill>
                <a:latin typeface="Arial"/>
                <a:ea typeface="Arial"/>
                <a:cs typeface="Arial"/>
                <a:sym typeface="Arial"/>
              </a:rPr>
              <a:t>Understand the underlying harmony in nature/existence</a:t>
            </a:r>
            <a:endParaRPr/>
          </a:p>
          <a:p>
            <a:pPr indent="-457200" lvl="1" marL="685800" rtl="0" algn="l">
              <a:lnSpc>
                <a:spcPct val="100000"/>
              </a:lnSpc>
              <a:spcBef>
                <a:spcPts val="400"/>
              </a:spcBef>
              <a:spcAft>
                <a:spcPts val="0"/>
              </a:spcAft>
              <a:buClr>
                <a:schemeClr val="dk1"/>
              </a:buClr>
              <a:buSzPts val="2000"/>
              <a:buFont typeface="Noto Sans Symbols"/>
              <a:buAutoNum type="arabicPeriod"/>
            </a:pPr>
            <a:r>
              <a:rPr b="0" i="0" lang="en-US" sz="2000" u="none">
                <a:solidFill>
                  <a:schemeClr val="dk1"/>
                </a:solidFill>
                <a:latin typeface="Arial"/>
                <a:ea typeface="Arial"/>
                <a:cs typeface="Arial"/>
                <a:sym typeface="Arial"/>
              </a:rPr>
              <a:t>Understand the human being in nature/existence</a:t>
            </a:r>
            <a:endParaRPr/>
          </a:p>
          <a:p>
            <a:pPr indent="-457200" lvl="1" marL="685800" rtl="0" algn="l">
              <a:lnSpc>
                <a:spcPct val="100000"/>
              </a:lnSpc>
              <a:spcBef>
                <a:spcPts val="400"/>
              </a:spcBef>
              <a:spcAft>
                <a:spcPts val="0"/>
              </a:spcAft>
              <a:buClr>
                <a:schemeClr val="dk1"/>
              </a:buClr>
              <a:buSzPts val="2000"/>
              <a:buFont typeface="Noto Sans Symbols"/>
              <a:buAutoNum type="arabicPeriod"/>
            </a:pPr>
            <a:r>
              <a:rPr b="0" i="0" lang="en-US" sz="2000" u="none">
                <a:solidFill>
                  <a:schemeClr val="dk1"/>
                </a:solidFill>
                <a:latin typeface="Arial"/>
                <a:ea typeface="Arial"/>
                <a:cs typeface="Arial"/>
                <a:sym typeface="Arial"/>
              </a:rPr>
              <a:t>Understand the role of the human being in nature/existence</a:t>
            </a:r>
            <a:endParaRPr/>
          </a:p>
          <a:p>
            <a:pPr indent="-228600" lvl="0" marL="228600" rtl="0" algn="l">
              <a:lnSpc>
                <a:spcPct val="100000"/>
              </a:lnSpc>
              <a:spcBef>
                <a:spcPts val="220"/>
              </a:spcBef>
              <a:spcAft>
                <a:spcPts val="0"/>
              </a:spcAft>
              <a:buClr>
                <a:schemeClr val="dk1"/>
              </a:buClr>
              <a:buSzPts val="1100"/>
              <a:buNone/>
            </a:pPr>
            <a:r>
              <a:t/>
            </a:r>
            <a:endParaRPr b="0" i="0" sz="11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So that we can find the meaning, the purpose of human existence and it can be realised (fulfilled) by living in accordance with the underlying harmony… for them, we have a deep feeling of gratitude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idx="1" type="body"/>
          </p:nvPr>
        </p:nvSpPr>
        <p:spPr>
          <a:xfrm>
            <a:off x="0" y="609600"/>
            <a:ext cx="4505325" cy="5943600"/>
          </a:xfrm>
          <a:prstGeom prst="rect">
            <a:avLst/>
          </a:prstGeom>
          <a:noFill/>
          <a:ln>
            <a:noFill/>
          </a:ln>
        </p:spPr>
        <p:txBody>
          <a:bodyPr anchorCtr="0" anchor="t" bIns="45700" lIns="91425" spcFirstLastPara="1" rIns="91425" wrap="square" tIns="45700">
            <a:noAutofit/>
          </a:bodyPr>
          <a:lstStyle/>
          <a:p>
            <a:pPr indent="-457200" lvl="1" marL="68580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Do we want to be happy?</a:t>
            </a:r>
            <a:endParaRPr/>
          </a:p>
          <a:p>
            <a:pPr indent="-457200" lvl="1" marL="685800" marR="0" rtl="0" algn="l">
              <a:lnSpc>
                <a:spcPct val="100000"/>
              </a:lnSpc>
              <a:spcBef>
                <a:spcPts val="480"/>
              </a:spcBef>
              <a:spcAft>
                <a:spcPts val="0"/>
              </a:spcAft>
              <a:buClr>
                <a:srgbClr val="1E00AA"/>
              </a:buClr>
              <a:buSzPts val="2400"/>
              <a:buFont typeface="Arial"/>
              <a:buNone/>
            </a:pPr>
            <a:r>
              <a:rPr b="1" i="0" lang="en-US" sz="2400" u="none" cap="none" strike="noStrike">
                <a:solidFill>
                  <a:srgbClr val="1E00AA"/>
                </a:solidFill>
                <a:latin typeface="Arial"/>
                <a:ea typeface="Arial"/>
                <a:cs typeface="Arial"/>
                <a:sym typeface="Arial"/>
              </a:rPr>
              <a:t>D;k ge lq[kh gksuk pkgrs gSa\</a:t>
            </a:r>
            <a:endParaRPr b="1" i="0" sz="2200" u="none" cap="none" strike="noStrike">
              <a:solidFill>
                <a:srgbClr val="1E00AA"/>
              </a:solidFill>
              <a:latin typeface="Arial"/>
              <a:ea typeface="Arial"/>
              <a:cs typeface="Arial"/>
              <a:sym typeface="Arial"/>
            </a:endParaRPr>
          </a:p>
          <a:p>
            <a:pPr indent="-457200" lvl="1" marL="6858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457200" lvl="1" marL="6858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Do we want to be prosperous?</a:t>
            </a:r>
            <a:endParaRPr b="0" i="0" sz="2400" u="none" cap="none" strike="noStrike">
              <a:solidFill>
                <a:schemeClr val="dk1"/>
              </a:solidFill>
              <a:latin typeface="Arial"/>
              <a:ea typeface="Arial"/>
              <a:cs typeface="Arial"/>
              <a:sym typeface="Arial"/>
            </a:endParaRPr>
          </a:p>
          <a:p>
            <a:pPr indent="-457200" lvl="1" marL="685800" marR="0" rtl="0" algn="l">
              <a:lnSpc>
                <a:spcPct val="100000"/>
              </a:lnSpc>
              <a:spcBef>
                <a:spcPts val="480"/>
              </a:spcBef>
              <a:spcAft>
                <a:spcPts val="0"/>
              </a:spcAft>
              <a:buClr>
                <a:srgbClr val="1E00AA"/>
              </a:buClr>
              <a:buSzPts val="2400"/>
              <a:buFont typeface="Arial"/>
              <a:buNone/>
            </a:pPr>
            <a:r>
              <a:rPr b="1" i="0" lang="en-US" sz="2400" u="none" cap="none" strike="noStrike">
                <a:solidFill>
                  <a:srgbClr val="1E00AA"/>
                </a:solidFill>
                <a:latin typeface="Arial"/>
                <a:ea typeface="Arial"/>
                <a:cs typeface="Arial"/>
                <a:sym typeface="Arial"/>
              </a:rPr>
              <a:t>D;k ge le`) gksuk pkgrs gSa\</a:t>
            </a:r>
            <a:endParaRPr/>
          </a:p>
          <a:p>
            <a:pPr indent="-457200" lvl="1" marL="6858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457200" lvl="1" marL="6858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Do we want the continuity of happiness and prosperity?</a:t>
            </a:r>
            <a:endParaRPr b="0" i="0" sz="2600" u="none" cap="none" strike="noStrike">
              <a:solidFill>
                <a:schemeClr val="dk1"/>
              </a:solidFill>
              <a:latin typeface="Arial"/>
              <a:ea typeface="Arial"/>
              <a:cs typeface="Arial"/>
              <a:sym typeface="Arial"/>
            </a:endParaRPr>
          </a:p>
          <a:p>
            <a:pPr indent="-457200" lvl="1" marL="685800" marR="0" rtl="0" algn="l">
              <a:lnSpc>
                <a:spcPct val="100000"/>
              </a:lnSpc>
              <a:spcBef>
                <a:spcPts val="520"/>
              </a:spcBef>
              <a:spcAft>
                <a:spcPts val="0"/>
              </a:spcAft>
              <a:buClr>
                <a:srgbClr val="1E00AA"/>
              </a:buClr>
              <a:buSzPts val="2600"/>
              <a:buFont typeface="Arial"/>
              <a:buNone/>
            </a:pPr>
            <a:r>
              <a:rPr b="1" i="0" lang="en-US" sz="2600" u="none" cap="none" strike="noStrike">
                <a:solidFill>
                  <a:srgbClr val="1E00AA"/>
                </a:solidFill>
                <a:latin typeface="Arial"/>
                <a:ea typeface="Arial"/>
                <a:cs typeface="Arial"/>
                <a:sym typeface="Arial"/>
              </a:rPr>
              <a:t>D;k ge lq[k] le`f) dh fujarjrk pkgrs gSa\</a:t>
            </a:r>
            <a:endParaRPr/>
          </a:p>
        </p:txBody>
      </p:sp>
      <p:sp>
        <p:nvSpPr>
          <p:cNvPr id="125" name="Google Shape;125;p6"/>
          <p:cNvSpPr txBox="1"/>
          <p:nvPr>
            <p:ph idx="2" type="body"/>
          </p:nvPr>
        </p:nvSpPr>
        <p:spPr>
          <a:xfrm>
            <a:off x="4657725" y="609600"/>
            <a:ext cx="4486275" cy="5943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Are we happy?</a:t>
            </a:r>
            <a:endParaRPr/>
          </a:p>
          <a:p>
            <a:pPr indent="-228600" lvl="0" marL="228600" marR="0" rtl="0" algn="l">
              <a:lnSpc>
                <a:spcPct val="100000"/>
              </a:lnSpc>
              <a:spcBef>
                <a:spcPts val="480"/>
              </a:spcBef>
              <a:spcAft>
                <a:spcPts val="0"/>
              </a:spcAft>
              <a:buClr>
                <a:srgbClr val="1E00AA"/>
              </a:buClr>
              <a:buSzPts val="2400"/>
              <a:buFont typeface="Arial"/>
              <a:buNone/>
            </a:pPr>
            <a:r>
              <a:rPr b="1" i="0" lang="en-US" sz="2400" u="none">
                <a:solidFill>
                  <a:srgbClr val="1E00AA"/>
                </a:solidFill>
                <a:latin typeface="Arial"/>
                <a:ea typeface="Arial"/>
                <a:cs typeface="Arial"/>
                <a:sym typeface="Arial"/>
              </a:rPr>
              <a:t>D;k ge lq[kh gSa\</a:t>
            </a:r>
            <a:endParaRPr b="1" i="0" sz="2000" u="none">
              <a:solidFill>
                <a:srgbClr val="1E00AA"/>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Are we prosperous?</a:t>
            </a:r>
            <a:endParaRPr/>
          </a:p>
          <a:p>
            <a:pPr indent="-228600" lvl="0" marL="228600" marR="0" rtl="0" algn="l">
              <a:lnSpc>
                <a:spcPct val="100000"/>
              </a:lnSpc>
              <a:spcBef>
                <a:spcPts val="480"/>
              </a:spcBef>
              <a:spcAft>
                <a:spcPts val="0"/>
              </a:spcAft>
              <a:buClr>
                <a:srgbClr val="1E00AA"/>
              </a:buClr>
              <a:buSzPts val="2400"/>
              <a:buFont typeface="Arial"/>
              <a:buNone/>
            </a:pPr>
            <a:r>
              <a:rPr b="1" i="0" lang="en-US" sz="2400" u="none">
                <a:solidFill>
                  <a:srgbClr val="1E00AA"/>
                </a:solidFill>
                <a:latin typeface="Arial"/>
                <a:ea typeface="Arial"/>
                <a:cs typeface="Arial"/>
                <a:sym typeface="Arial"/>
              </a:rPr>
              <a:t>D;k ge le`) gSa\</a:t>
            </a:r>
            <a:endParaRPr b="1" i="0" sz="2200" u="none">
              <a:solidFill>
                <a:srgbClr val="1E00AA"/>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Is there continuity of our happiness and prosperity?</a:t>
            </a:r>
            <a:endParaRPr/>
          </a:p>
          <a:p>
            <a:pPr indent="-228600" lvl="0" marL="228600" marR="0" rtl="0" algn="l">
              <a:lnSpc>
                <a:spcPct val="100000"/>
              </a:lnSpc>
              <a:spcBef>
                <a:spcPts val="480"/>
              </a:spcBef>
              <a:spcAft>
                <a:spcPts val="0"/>
              </a:spcAft>
              <a:buClr>
                <a:srgbClr val="1E00AA"/>
              </a:buClr>
              <a:buSzPts val="2400"/>
              <a:buFont typeface="Arial"/>
              <a:buNone/>
            </a:pPr>
            <a:r>
              <a:rPr b="1" i="0" lang="en-US" sz="2400" u="none">
                <a:solidFill>
                  <a:srgbClr val="1E00AA"/>
                </a:solidFill>
                <a:latin typeface="Arial"/>
                <a:ea typeface="Arial"/>
                <a:cs typeface="Arial"/>
                <a:sym typeface="Arial"/>
              </a:rPr>
              <a:t>D;k gekjs lq[k] le`f) dh fujarjrk gS\</a:t>
            </a:r>
            <a:endParaRPr/>
          </a:p>
          <a:p>
            <a:pPr indent="-228600" lvl="0" marL="228600" marR="0" rtl="0" algn="l">
              <a:lnSpc>
                <a:spcPct val="100000"/>
              </a:lnSpc>
              <a:spcBef>
                <a:spcPts val="480"/>
              </a:spcBef>
              <a:spcAft>
                <a:spcPts val="0"/>
              </a:spcAft>
              <a:buClr>
                <a:schemeClr val="dk1"/>
              </a:buClr>
              <a:buSzPts val="2400"/>
              <a:buFont typeface="Arial"/>
              <a:buNone/>
            </a:pPr>
            <a:r>
              <a:t/>
            </a:r>
            <a:endParaRPr b="1" i="0" sz="2400" u="none">
              <a:solidFill>
                <a:srgbClr val="1E00AA"/>
              </a:solidFill>
              <a:latin typeface="Arial"/>
              <a:ea typeface="Arial"/>
              <a:cs typeface="Arial"/>
              <a:sym typeface="Arial"/>
            </a:endParaRPr>
          </a:p>
          <a:p>
            <a:pPr indent="-76200" lvl="0" marL="228600" marR="0" rtl="0" algn="l">
              <a:spcBef>
                <a:spcPts val="480"/>
              </a:spcBef>
              <a:spcAft>
                <a:spcPts val="0"/>
              </a:spcAft>
              <a:buClr>
                <a:schemeClr val="dk1"/>
              </a:buClr>
              <a:buSzPts val="2400"/>
              <a:buFont typeface="Arial"/>
              <a:buNone/>
            </a:pPr>
            <a:r>
              <a:t/>
            </a:r>
            <a:endParaRPr b="1" i="0" sz="2400" u="none">
              <a:solidFill>
                <a:srgbClr val="1E00AA"/>
              </a:solidFill>
              <a:latin typeface="Arial"/>
              <a:ea typeface="Arial"/>
              <a:cs typeface="Arial"/>
              <a:sym typeface="Arial"/>
            </a:endParaRPr>
          </a:p>
        </p:txBody>
      </p:sp>
      <p:sp>
        <p:nvSpPr>
          <p:cNvPr id="126" name="Google Shape;126;p6"/>
          <p:cNvSpPr txBox="1"/>
          <p:nvPr>
            <p:ph type="title"/>
          </p:nvPr>
        </p:nvSpPr>
        <p:spPr>
          <a:xfrm>
            <a:off x="0" y="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Desire, What We Want to Be</a:t>
            </a:r>
            <a:r>
              <a:rPr b="1" i="0" lang="en-US" sz="2400" u="none">
                <a:solidFill>
                  <a:schemeClr val="lt1"/>
                </a:solidFill>
                <a:latin typeface="Arial"/>
                <a:ea typeface="Arial"/>
                <a:cs typeface="Arial"/>
                <a:sym typeface="Arial"/>
              </a:rPr>
              <a:t>	</a:t>
            </a:r>
            <a:r>
              <a:rPr b="1" i="0" lang="en-US" sz="2200" u="none">
                <a:solidFill>
                  <a:schemeClr val="lt1"/>
                </a:solidFill>
                <a:latin typeface="Arial"/>
                <a:ea typeface="Arial"/>
                <a:cs typeface="Arial"/>
                <a:sym typeface="Arial"/>
              </a:rPr>
              <a:t>State of Being, What We Are</a:t>
            </a:r>
            <a:endParaRPr/>
          </a:p>
        </p:txBody>
      </p:sp>
      <p:cxnSp>
        <p:nvCxnSpPr>
          <p:cNvPr id="127" name="Google Shape;127;p6"/>
          <p:cNvCxnSpPr/>
          <p:nvPr/>
        </p:nvCxnSpPr>
        <p:spPr>
          <a:xfrm rot="5400000">
            <a:off x="1524000" y="3562350"/>
            <a:ext cx="6096000" cy="0"/>
          </a:xfrm>
          <a:prstGeom prst="straightConnector1">
            <a:avLst/>
          </a:prstGeom>
          <a:noFill/>
          <a:ln cap="flat" cmpd="sng" w="9525">
            <a:solidFill>
              <a:srgbClr val="8AC6E4"/>
            </a:solidFill>
            <a:prstDash val="solid"/>
            <a:miter lim="800000"/>
            <a:headEnd len="med" w="med" type="none"/>
            <a:tailEnd len="med" w="med" type="none"/>
          </a:ln>
        </p:spPr>
      </p:cxnSp>
      <p:sp>
        <p:nvSpPr>
          <p:cNvPr id="128" name="Google Shape;128;p6"/>
          <p:cNvSpPr/>
          <p:nvPr/>
        </p:nvSpPr>
        <p:spPr>
          <a:xfrm>
            <a:off x="534091" y="4826675"/>
            <a:ext cx="8109912" cy="2031325"/>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Why this gap?</a:t>
            </a:r>
            <a:endParaRPr/>
          </a:p>
          <a:p>
            <a:pPr indent="-285750" lvl="0" marL="285750" marR="0" rtl="0" algn="ctr">
              <a:lnSpc>
                <a:spcPct val="100000"/>
              </a:lnSpc>
              <a:spcBef>
                <a:spcPts val="0"/>
              </a:spcBef>
              <a:spcAft>
                <a:spcPts val="0"/>
              </a:spcAft>
              <a:buClr>
                <a:schemeClr val="lt1"/>
              </a:buClr>
              <a:buSzPts val="1800"/>
              <a:buFont typeface="Arial"/>
              <a:buChar char="-"/>
            </a:pPr>
            <a:r>
              <a:rPr b="1" i="0" lang="en-US" sz="1800" u="none" cap="none" strike="noStrike">
                <a:solidFill>
                  <a:schemeClr val="lt1"/>
                </a:solidFill>
                <a:latin typeface="Arial"/>
                <a:ea typeface="Arial"/>
                <a:cs typeface="Arial"/>
                <a:sym typeface="Arial"/>
              </a:rPr>
              <a:t>between our desire and our state of being</a:t>
            </a:r>
            <a:endParaRPr/>
          </a:p>
          <a:p>
            <a:pPr indent="-285750" lvl="0" marL="285750" marR="0" rtl="0" algn="ctr">
              <a:lnSpc>
                <a:spcPct val="100000"/>
              </a:lnSpc>
              <a:spcBef>
                <a:spcPts val="0"/>
              </a:spcBef>
              <a:spcAft>
                <a:spcPts val="0"/>
              </a:spcAft>
              <a:buClr>
                <a:schemeClr val="lt1"/>
              </a:buClr>
              <a:buSzPts val="1800"/>
              <a:buFont typeface="Arial"/>
              <a:buChar char="-"/>
            </a:pPr>
            <a:r>
              <a:rPr b="1" i="0" lang="en-US" sz="1800" u="none" cap="none" strike="noStrike">
                <a:solidFill>
                  <a:schemeClr val="lt1"/>
                </a:solidFill>
                <a:latin typeface="Arial"/>
                <a:ea typeface="Arial"/>
                <a:cs typeface="Arial"/>
                <a:sym typeface="Arial"/>
              </a:rPr>
              <a:t>between what we really want to be and what we are</a:t>
            </a:r>
            <a:endParaRPr/>
          </a:p>
          <a:p>
            <a:pPr indent="-171450" lvl="0" marL="285750" marR="0" rtl="0" algn="ctr">
              <a:lnSpc>
                <a:spcPct val="100000"/>
              </a:lnSpc>
              <a:spcBef>
                <a:spcPts val="0"/>
              </a:spcBef>
              <a:spcAft>
                <a:spcPts val="0"/>
              </a:spcAft>
              <a:buClr>
                <a:schemeClr val="dk1"/>
              </a:buClr>
              <a:buSzPts val="1800"/>
              <a:buFont typeface="Arial"/>
              <a:buNone/>
            </a:pPr>
            <a:r>
              <a:t/>
            </a:r>
            <a:endParaRPr b="1"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What are we doing to fill this gap? Is it getting filled up or getting wider?</a:t>
            </a:r>
            <a:endParaRPr/>
          </a:p>
          <a:p>
            <a:pPr indent="0" lvl="0" marL="0" marR="0" rtl="0" algn="ctr">
              <a:lnSpc>
                <a:spcPct val="100000"/>
              </a:lnSpc>
              <a:spcBef>
                <a:spcPts val="0"/>
              </a:spcBef>
              <a:spcAft>
                <a:spcPts val="0"/>
              </a:spcAft>
              <a:buClr>
                <a:schemeClr val="dk1"/>
              </a:buClr>
              <a:buSzPts val="1800"/>
              <a:buFont typeface="Arial"/>
              <a:buNone/>
            </a:pPr>
            <a:r>
              <a:t/>
            </a:r>
            <a:endParaRPr b="1"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We will explore into this</a:t>
            </a:r>
            <a:endParaRPr b="1" i="0" sz="1800" u="none" cap="none" strike="noStrike">
              <a:solidFill>
                <a:schemeClr val="lt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59"/>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Effort for Fulfillment</a:t>
            </a:r>
            <a:endParaRPr/>
          </a:p>
        </p:txBody>
      </p:sp>
      <p:sp>
        <p:nvSpPr>
          <p:cNvPr id="708" name="Google Shape;708;p59"/>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Depending upon the understanding or assumption about</a:t>
            </a:r>
            <a:endParaRPr/>
          </a:p>
          <a:p>
            <a:pPr indent="-457200" lvl="1" marL="6858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human being and nature/existence:</a:t>
            </a:r>
            <a:endParaRPr/>
          </a:p>
          <a:p>
            <a:pPr indent="-457200" lvl="1" marL="685800" rtl="0" algn="l">
              <a:lnSpc>
                <a:spcPct val="9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the desire, aspiration of human being is formulated and</a:t>
            </a:r>
            <a:endParaRPr/>
          </a:p>
          <a:p>
            <a:pPr indent="-457200" lvl="1" marL="685800" rtl="0" algn="l">
              <a:lnSpc>
                <a:spcPct val="9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a program for its fulfillment is worked out</a:t>
            </a:r>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The culture, civilisation </a:t>
            </a:r>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is characterized by this</a:t>
            </a:r>
            <a:endParaRPr/>
          </a:p>
        </p:txBody>
      </p:sp>
      <p:grpSp>
        <p:nvGrpSpPr>
          <p:cNvPr id="709" name="Google Shape;709;p59"/>
          <p:cNvGrpSpPr/>
          <p:nvPr/>
        </p:nvGrpSpPr>
        <p:grpSpPr>
          <a:xfrm>
            <a:off x="3733800" y="2133600"/>
            <a:ext cx="5257800" cy="4524375"/>
            <a:chOff x="3733800" y="2133600"/>
            <a:chExt cx="5257800" cy="4524315"/>
          </a:xfrm>
        </p:grpSpPr>
        <p:sp>
          <p:nvSpPr>
            <p:cNvPr id="710" name="Google Shape;710;p59"/>
            <p:cNvSpPr/>
            <p:nvPr/>
          </p:nvSpPr>
          <p:spPr>
            <a:xfrm>
              <a:off x="3733800" y="2133600"/>
              <a:ext cx="5257800" cy="4524315"/>
            </a:xfrm>
            <a:prstGeom prst="rect">
              <a:avLst/>
            </a:prstGeom>
            <a:solidFill>
              <a:srgbClr val="FFC000"/>
            </a:solidFill>
            <a:ln>
              <a:noFill/>
            </a:ln>
          </p:spPr>
          <p:txBody>
            <a:bodyPr anchorCtr="0" anchor="t" bIns="45700" lIns="91425" spcFirstLastPara="1" rIns="91425" wrap="square" tIns="45700">
              <a:spAutoFit/>
            </a:bodyPr>
            <a:lstStyle/>
            <a:p>
              <a:pPr indent="-457200" lvl="1" marL="68580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understanding or assumption about</a:t>
              </a:r>
              <a:endParaRPr/>
            </a:p>
            <a:p>
              <a:pPr indent="-457200" lvl="3" marL="160020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Human being</a:t>
              </a:r>
              <a:endParaRPr/>
            </a:p>
            <a:p>
              <a:pPr indent="-457200" lvl="3" marL="160020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Nature/existence</a:t>
              </a:r>
              <a:endParaRPr/>
            </a:p>
            <a:p>
              <a:pPr indent="0" lvl="1" marL="228600" marR="0" rtl="0" algn="ctr">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1" marL="228600" marR="0" rtl="0" algn="ctr">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1" marL="228600" marR="0" rtl="0" algn="ctr">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457200" lvl="3" marL="160020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Basic human desire</a:t>
              </a:r>
              <a:endParaRPr/>
            </a:p>
            <a:p>
              <a:pPr indent="-457200" lvl="3" marL="160020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Program for fulfilment</a:t>
              </a:r>
              <a:endParaRPr/>
            </a:p>
            <a:p>
              <a:pPr indent="-457200" lvl="1" marL="685800" marR="0" rtl="0" algn="ctr">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457200" lvl="1" marL="685800" marR="0" rtl="0" algn="ctr">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457200" lvl="1" marL="685800" marR="0" rtl="0" algn="ctr">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457200" lvl="1" marL="68580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			Outcome</a:t>
              </a:r>
              <a:endParaRPr/>
            </a:p>
            <a:p>
              <a:pPr indent="-457200" lvl="1" marL="685800" marR="0" rtl="0" algn="ctr">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(fulfilment or lack of fulfilment)</a:t>
              </a:r>
              <a:endParaRPr/>
            </a:p>
          </p:txBody>
        </p:sp>
        <p:sp>
          <p:nvSpPr>
            <p:cNvPr id="711" name="Google Shape;711;p59"/>
            <p:cNvSpPr/>
            <p:nvPr/>
          </p:nvSpPr>
          <p:spPr>
            <a:xfrm>
              <a:off x="6248400" y="3276585"/>
              <a:ext cx="152400" cy="914388"/>
            </a:xfrm>
            <a:prstGeom prst="downArrow">
              <a:avLst>
                <a:gd fmla="val 19800" name="adj1"/>
                <a:gd fmla="val 50000" name="adj2"/>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2" name="Google Shape;712;p59"/>
            <p:cNvSpPr/>
            <p:nvPr/>
          </p:nvSpPr>
          <p:spPr>
            <a:xfrm>
              <a:off x="6248400" y="4952963"/>
              <a:ext cx="152400" cy="914388"/>
            </a:xfrm>
            <a:prstGeom prst="downArrow">
              <a:avLst>
                <a:gd fmla="val 19800" name="adj1"/>
                <a:gd fmla="val 50000" name="adj2"/>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60"/>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Current View</a:t>
            </a:r>
            <a:endParaRPr/>
          </a:p>
        </p:txBody>
      </p:sp>
      <p:sp>
        <p:nvSpPr>
          <p:cNvPr id="718" name="Google Shape;718;p60"/>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In today’s civilisation what do we think is the</a:t>
            </a:r>
            <a:endParaRPr/>
          </a:p>
          <a:p>
            <a:pPr indent="-228600" lvl="1" marL="457200" rtl="0" algn="l">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Basic human desire (aspiration)?</a:t>
            </a:r>
            <a:endParaRPr/>
          </a:p>
          <a:p>
            <a:pPr indent="-228600" lvl="1" marL="457200" rtl="0" algn="l">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Program for its fulfilment?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61"/>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Current View</a:t>
            </a:r>
            <a:endParaRPr/>
          </a:p>
        </p:txBody>
      </p:sp>
      <p:sp>
        <p:nvSpPr>
          <p:cNvPr id="724" name="Google Shape;724;p61"/>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In today’s civilisation what do we think about </a:t>
            </a:r>
            <a:endParaRPr/>
          </a:p>
          <a:p>
            <a:pPr indent="-228600" lvl="1" marL="457200" rtl="0" algn="l">
              <a:lnSpc>
                <a:spcPct val="9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Human being?</a:t>
            </a:r>
            <a:endParaRPr/>
          </a:p>
          <a:p>
            <a:pPr indent="-228600" lvl="1" marL="457200" rtl="0" algn="l">
              <a:lnSpc>
                <a:spcPct val="90000"/>
              </a:lnSpc>
              <a:spcBef>
                <a:spcPts val="44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Nature/existence?</a:t>
            </a:r>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Is human being just the body?</a:t>
            </a:r>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Is human being more than body?</a:t>
            </a:r>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Is physical facility alone sufficient for fulfillment of human being?</a:t>
            </a:r>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Of course physical facility is required; but is something more, over and above physical facility, also required for fulfillment?</a:t>
            </a:r>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What is our effort for – accumulation of physical facility or something more?</a:t>
            </a:r>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We will explore further into what is required for fulfillment of human being – physical facility + something more…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8" name="Shape 728"/>
        <p:cNvGrpSpPr/>
        <p:nvPr/>
      </p:nvGrpSpPr>
      <p:grpSpPr>
        <a:xfrm>
          <a:off x="0" y="0"/>
          <a:ext cx="0" cy="0"/>
          <a:chOff x="0" y="0"/>
          <a:chExt cx="0" cy="0"/>
        </a:xfrm>
      </p:grpSpPr>
      <p:sp>
        <p:nvSpPr>
          <p:cNvPr id="729" name="Google Shape;729;p62"/>
          <p:cNvSpPr/>
          <p:nvPr/>
        </p:nvSpPr>
        <p:spPr>
          <a:xfrm>
            <a:off x="5313362" y="3167062"/>
            <a:ext cx="3035300" cy="2811462"/>
          </a:xfrm>
          <a:custGeom>
            <a:rect b="b" l="l" r="r" t="t"/>
            <a:pathLst>
              <a:path extrusionOk="0" h="2811924" w="3034748">
                <a:moveTo>
                  <a:pt x="0" y="2610678"/>
                </a:moveTo>
                <a:cubicBezTo>
                  <a:pt x="906669" y="2795104"/>
                  <a:pt x="1813339" y="2979530"/>
                  <a:pt x="2319130" y="2544417"/>
                </a:cubicBezTo>
                <a:cubicBezTo>
                  <a:pt x="2824921" y="2109304"/>
                  <a:pt x="2929834" y="1054652"/>
                  <a:pt x="3034748" y="0"/>
                </a:cubicBezTo>
              </a:path>
            </a:pathLst>
          </a:custGeom>
          <a:noFill/>
          <a:ln cap="flat" cmpd="sng" w="1016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0" name="Google Shape;730;p62"/>
          <p:cNvSpPr/>
          <p:nvPr/>
        </p:nvSpPr>
        <p:spPr>
          <a:xfrm>
            <a:off x="5313362" y="3154362"/>
            <a:ext cx="2570162" cy="639762"/>
          </a:xfrm>
          <a:custGeom>
            <a:rect b="b" l="l" r="r" t="t"/>
            <a:pathLst>
              <a:path extrusionOk="0" h="639473" w="2569943">
                <a:moveTo>
                  <a:pt x="0" y="609600"/>
                </a:moveTo>
                <a:cubicBezTo>
                  <a:pt x="906669" y="640522"/>
                  <a:pt x="1813339" y="671444"/>
                  <a:pt x="2239617" y="569844"/>
                </a:cubicBezTo>
                <a:cubicBezTo>
                  <a:pt x="2665895" y="468244"/>
                  <a:pt x="2557669" y="0"/>
                  <a:pt x="2557669" y="0"/>
                </a:cubicBezTo>
                <a:lnTo>
                  <a:pt x="2557669" y="0"/>
                </a:lnTo>
              </a:path>
            </a:pathLst>
          </a:custGeom>
          <a:noFill/>
          <a:ln cap="flat" cmpd="sng" w="1016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1" name="Google Shape;731;p62"/>
          <p:cNvSpPr/>
          <p:nvPr/>
        </p:nvSpPr>
        <p:spPr>
          <a:xfrm>
            <a:off x="3621087" y="715962"/>
            <a:ext cx="1295400" cy="533400"/>
          </a:xfrm>
          <a:prstGeom prst="leftRightArrow">
            <a:avLst>
              <a:gd fmla="val 4447" name="adj1"/>
              <a:gd fmla="val 50000" name="adj2"/>
            </a:avLst>
          </a:prstGeom>
          <a:solidFill>
            <a:srgbClr val="80008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Dialog</a:t>
            </a:r>
            <a:endParaRPr/>
          </a:p>
        </p:txBody>
      </p:sp>
      <p:cxnSp>
        <p:nvCxnSpPr>
          <p:cNvPr id="732" name="Google Shape;732;p62"/>
          <p:cNvCxnSpPr/>
          <p:nvPr/>
        </p:nvCxnSpPr>
        <p:spPr>
          <a:xfrm flipH="1">
            <a:off x="1139825" y="1597025"/>
            <a:ext cx="1268412" cy="838200"/>
          </a:xfrm>
          <a:prstGeom prst="straightConnector1">
            <a:avLst/>
          </a:prstGeom>
          <a:noFill/>
          <a:ln cap="flat" cmpd="sng" w="12700">
            <a:solidFill>
              <a:srgbClr val="000000"/>
            </a:solidFill>
            <a:prstDash val="solid"/>
            <a:miter lim="800000"/>
            <a:headEnd len="med" w="med" type="none"/>
            <a:tailEnd len="med" w="med" type="stealth"/>
          </a:ln>
        </p:spPr>
      </p:cxnSp>
      <p:cxnSp>
        <p:nvCxnSpPr>
          <p:cNvPr id="733" name="Google Shape;733;p62"/>
          <p:cNvCxnSpPr/>
          <p:nvPr/>
        </p:nvCxnSpPr>
        <p:spPr>
          <a:xfrm>
            <a:off x="2411412" y="1584325"/>
            <a:ext cx="1246187" cy="838200"/>
          </a:xfrm>
          <a:prstGeom prst="straightConnector1">
            <a:avLst/>
          </a:prstGeom>
          <a:noFill/>
          <a:ln cap="flat" cmpd="sng" w="12700">
            <a:solidFill>
              <a:srgbClr val="000000"/>
            </a:solidFill>
            <a:prstDash val="solid"/>
            <a:miter lim="800000"/>
            <a:headEnd len="med" w="med" type="none"/>
            <a:tailEnd len="med" w="med" type="stealth"/>
          </a:ln>
        </p:spPr>
      </p:cxnSp>
      <p:cxnSp>
        <p:nvCxnSpPr>
          <p:cNvPr id="734" name="Google Shape;734;p62"/>
          <p:cNvCxnSpPr/>
          <p:nvPr/>
        </p:nvCxnSpPr>
        <p:spPr>
          <a:xfrm>
            <a:off x="7835900" y="1584325"/>
            <a:ext cx="0" cy="762000"/>
          </a:xfrm>
          <a:prstGeom prst="straightConnector1">
            <a:avLst/>
          </a:prstGeom>
          <a:noFill/>
          <a:ln cap="flat" cmpd="sng" w="12700">
            <a:solidFill>
              <a:srgbClr val="000000"/>
            </a:solidFill>
            <a:prstDash val="solid"/>
            <a:miter lim="800000"/>
            <a:headEnd len="med" w="med" type="none"/>
            <a:tailEnd len="med" w="med" type="stealth"/>
          </a:ln>
        </p:spPr>
      </p:cxnSp>
      <p:sp>
        <p:nvSpPr>
          <p:cNvPr id="735" name="Google Shape;735;p62"/>
          <p:cNvSpPr txBox="1"/>
          <p:nvPr/>
        </p:nvSpPr>
        <p:spPr>
          <a:xfrm>
            <a:off x="6858000" y="2422525"/>
            <a:ext cx="2286000" cy="769937"/>
          </a:xfrm>
          <a:prstGeom prst="rect">
            <a:avLst/>
          </a:prstGeom>
          <a:solidFill>
            <a:srgbClr val="80008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Always</a:t>
            </a:r>
            <a:endParaRPr/>
          </a:p>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Relationship</a:t>
            </a:r>
            <a:endParaRPr/>
          </a:p>
        </p:txBody>
      </p:sp>
      <p:sp>
        <p:nvSpPr>
          <p:cNvPr id="736" name="Google Shape;736;p62"/>
          <p:cNvSpPr txBox="1"/>
          <p:nvPr/>
        </p:nvSpPr>
        <p:spPr>
          <a:xfrm>
            <a:off x="2514600" y="2422525"/>
            <a:ext cx="2286000" cy="769937"/>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Sometimes</a:t>
            </a:r>
            <a:endParaRPr/>
          </a:p>
          <a:p>
            <a:pPr indent="0" lvl="0" marL="0" marR="0" rtl="0" algn="ctr">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Relationship</a:t>
            </a:r>
            <a:endParaRPr/>
          </a:p>
        </p:txBody>
      </p:sp>
      <p:sp>
        <p:nvSpPr>
          <p:cNvPr id="737" name="Google Shape;737;p62"/>
          <p:cNvSpPr txBox="1"/>
          <p:nvPr/>
        </p:nvSpPr>
        <p:spPr>
          <a:xfrm>
            <a:off x="-3175" y="2435225"/>
            <a:ext cx="2286000" cy="76835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Sometimes</a:t>
            </a:r>
            <a:endParaRPr/>
          </a:p>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Opposition</a:t>
            </a:r>
            <a:endParaRPr/>
          </a:p>
        </p:txBody>
      </p:sp>
      <p:sp>
        <p:nvSpPr>
          <p:cNvPr id="738" name="Google Shape;738;p62"/>
          <p:cNvSpPr txBox="1"/>
          <p:nvPr/>
        </p:nvSpPr>
        <p:spPr>
          <a:xfrm>
            <a:off x="-17462" y="-25400"/>
            <a:ext cx="3638550" cy="1785937"/>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What I am</a:t>
            </a:r>
            <a:endParaRPr/>
          </a:p>
          <a:p>
            <a:pPr indent="0" lvl="0" marL="0" marR="0" rtl="0" algn="ctr">
              <a:lnSpc>
                <a:spcPct val="100000"/>
              </a:lnSpc>
              <a:spcBef>
                <a:spcPts val="0"/>
              </a:spcBef>
              <a:spcAft>
                <a:spcPts val="0"/>
              </a:spcAft>
              <a:buClr>
                <a:schemeClr val="dk1"/>
              </a:buClr>
              <a:buSzPts val="2200"/>
              <a:buFont typeface="Arial"/>
              <a:buNone/>
            </a:pPr>
            <a:r>
              <a:t/>
            </a:r>
            <a:endParaRPr b="1" i="0" sz="2200" u="non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My Desires, Thoughts…</a:t>
            </a:r>
            <a:endParaRPr/>
          </a:p>
          <a:p>
            <a:pPr indent="0" lvl="0" marL="0" marR="0" rtl="0" algn="ctr">
              <a:lnSpc>
                <a:spcPct val="100000"/>
              </a:lnSpc>
              <a:spcBef>
                <a:spcPts val="0"/>
              </a:spcBef>
              <a:spcAft>
                <a:spcPts val="0"/>
              </a:spcAft>
              <a:buClr>
                <a:schemeClr val="dk1"/>
              </a:buClr>
              <a:buSzPts val="2200"/>
              <a:buFont typeface="Arial"/>
              <a:buNone/>
            </a:pPr>
            <a:r>
              <a:t/>
            </a:r>
            <a:endParaRPr b="1" i="0" sz="2200" u="non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My Competence</a:t>
            </a:r>
            <a:endParaRPr/>
          </a:p>
        </p:txBody>
      </p:sp>
      <p:sp>
        <p:nvSpPr>
          <p:cNvPr id="739" name="Google Shape;739;p62"/>
          <p:cNvSpPr txBox="1"/>
          <p:nvPr/>
        </p:nvSpPr>
        <p:spPr>
          <a:xfrm>
            <a:off x="4916487" y="-30162"/>
            <a:ext cx="4286250" cy="1785937"/>
          </a:xfrm>
          <a:prstGeom prst="rect">
            <a:avLst/>
          </a:prstGeom>
          <a:solidFill>
            <a:srgbClr val="80008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My Natural Acceptance</a:t>
            </a:r>
            <a:endParaRPr/>
          </a:p>
          <a:p>
            <a:pPr indent="0" lvl="0" marL="0" marR="0" rtl="0" algn="ctr">
              <a:lnSpc>
                <a:spcPct val="100000"/>
              </a:lnSpc>
              <a:spcBef>
                <a:spcPts val="0"/>
              </a:spcBef>
              <a:spcAft>
                <a:spcPts val="0"/>
              </a:spcAft>
              <a:buClr>
                <a:schemeClr val="dk1"/>
              </a:buClr>
              <a:buSzPts val="2200"/>
              <a:buFont typeface="Arial"/>
              <a:buNone/>
            </a:pPr>
            <a:r>
              <a:t/>
            </a:r>
            <a:endParaRPr b="1" i="0" sz="2200" u="non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What I Really Want to Be</a:t>
            </a:r>
            <a:endParaRPr/>
          </a:p>
          <a:p>
            <a:pPr indent="0" lvl="0" marL="0" marR="0" rtl="0" algn="ctr">
              <a:lnSpc>
                <a:spcPct val="100000"/>
              </a:lnSpc>
              <a:spcBef>
                <a:spcPts val="0"/>
              </a:spcBef>
              <a:spcAft>
                <a:spcPts val="0"/>
              </a:spcAft>
              <a:buClr>
                <a:schemeClr val="dk1"/>
              </a:buClr>
              <a:buSzPts val="2200"/>
              <a:buFont typeface="Arial"/>
              <a:buNone/>
            </a:pPr>
            <a:r>
              <a:t/>
            </a:r>
            <a:endParaRPr b="1" i="0" sz="2200" u="non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My Intention</a:t>
            </a:r>
            <a:endParaRPr/>
          </a:p>
        </p:txBody>
      </p:sp>
      <p:sp>
        <p:nvSpPr>
          <p:cNvPr id="740" name="Google Shape;740;p62"/>
          <p:cNvSpPr txBox="1"/>
          <p:nvPr/>
        </p:nvSpPr>
        <p:spPr>
          <a:xfrm>
            <a:off x="3505200" y="3581400"/>
            <a:ext cx="2286000" cy="1447800"/>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These are in Harmony</a:t>
            </a:r>
            <a:endParaRPr/>
          </a:p>
          <a:p>
            <a:pPr indent="0" lvl="0" marL="0" marR="0" rtl="0" algn="ctr">
              <a:lnSpc>
                <a:spcPct val="100000"/>
              </a:lnSpc>
              <a:spcBef>
                <a:spcPts val="0"/>
              </a:spcBef>
              <a:spcAft>
                <a:spcPts val="0"/>
              </a:spcAft>
              <a:buClr>
                <a:schemeClr val="dk1"/>
              </a:buClr>
              <a:buSzPts val="2200"/>
              <a:buFont typeface="Arial"/>
              <a:buNone/>
            </a:pPr>
            <a:r>
              <a:t/>
            </a:r>
            <a:endParaRPr b="1" i="0" sz="2200" u="non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Happiness</a:t>
            </a:r>
            <a:endParaRPr/>
          </a:p>
        </p:txBody>
      </p:sp>
      <p:sp>
        <p:nvSpPr>
          <p:cNvPr id="741" name="Google Shape;741;p62"/>
          <p:cNvSpPr txBox="1"/>
          <p:nvPr/>
        </p:nvSpPr>
        <p:spPr>
          <a:xfrm>
            <a:off x="3505200" y="5334000"/>
            <a:ext cx="2286000" cy="144780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These are in Contradiction</a:t>
            </a:r>
            <a:endParaRPr/>
          </a:p>
          <a:p>
            <a:pPr indent="0" lvl="0" marL="0" marR="0" rtl="0" algn="ctr">
              <a:lnSpc>
                <a:spcPct val="100000"/>
              </a:lnSpc>
              <a:spcBef>
                <a:spcPts val="0"/>
              </a:spcBef>
              <a:spcAft>
                <a:spcPts val="0"/>
              </a:spcAft>
              <a:buClr>
                <a:schemeClr val="dk1"/>
              </a:buClr>
              <a:buSzPts val="2200"/>
              <a:buFont typeface="Arial"/>
              <a:buNone/>
            </a:pPr>
            <a:r>
              <a:t/>
            </a:r>
            <a:endParaRPr b="1" i="0" sz="2200" u="non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Unhappiness</a:t>
            </a:r>
            <a:endParaRPr/>
          </a:p>
        </p:txBody>
      </p:sp>
      <p:sp>
        <p:nvSpPr>
          <p:cNvPr id="742" name="Google Shape;742;p62"/>
          <p:cNvSpPr/>
          <p:nvPr/>
        </p:nvSpPr>
        <p:spPr>
          <a:xfrm>
            <a:off x="2860675" y="3179762"/>
            <a:ext cx="608012" cy="557212"/>
          </a:xfrm>
          <a:custGeom>
            <a:rect b="b" l="l" r="r" t="t"/>
            <a:pathLst>
              <a:path extrusionOk="0" h="556575" w="608869">
                <a:moveTo>
                  <a:pt x="608869" y="516835"/>
                </a:moveTo>
                <a:cubicBezTo>
                  <a:pt x="393521" y="553278"/>
                  <a:pt x="178173" y="589721"/>
                  <a:pt x="78782" y="503582"/>
                </a:cubicBezTo>
                <a:cubicBezTo>
                  <a:pt x="-20609" y="417443"/>
                  <a:pt x="-4044" y="208721"/>
                  <a:pt x="12521" y="0"/>
                </a:cubicBezTo>
              </a:path>
            </a:pathLst>
          </a:custGeom>
          <a:noFill/>
          <a:ln cap="flat" cmpd="sng" w="1016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3" name="Google Shape;743;p62"/>
          <p:cNvSpPr/>
          <p:nvPr/>
        </p:nvSpPr>
        <p:spPr>
          <a:xfrm>
            <a:off x="4572000" y="4305300"/>
            <a:ext cx="228600" cy="350837"/>
          </a:xfrm>
          <a:prstGeom prst="downArrow">
            <a:avLst>
              <a:gd fmla="val 14563"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4" name="Google Shape;744;p62"/>
          <p:cNvSpPr/>
          <p:nvPr/>
        </p:nvSpPr>
        <p:spPr>
          <a:xfrm>
            <a:off x="4572000" y="6057900"/>
            <a:ext cx="228600" cy="350837"/>
          </a:xfrm>
          <a:prstGeom prst="downArrow">
            <a:avLst>
              <a:gd fmla="val 14563"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5" name="Google Shape;745;p62"/>
          <p:cNvSpPr/>
          <p:nvPr/>
        </p:nvSpPr>
        <p:spPr>
          <a:xfrm>
            <a:off x="23812" y="3194050"/>
            <a:ext cx="3481387" cy="2779712"/>
          </a:xfrm>
          <a:custGeom>
            <a:rect b="b" l="l" r="r" t="t"/>
            <a:pathLst>
              <a:path extrusionOk="0" h="2779412" w="3774546">
                <a:moveTo>
                  <a:pt x="268319" y="0"/>
                </a:moveTo>
                <a:cubicBezTo>
                  <a:pt x="27571" y="1049130"/>
                  <a:pt x="-213176" y="2098261"/>
                  <a:pt x="321328" y="2544417"/>
                </a:cubicBezTo>
                <a:cubicBezTo>
                  <a:pt x="855832" y="2990573"/>
                  <a:pt x="2951884" y="2661478"/>
                  <a:pt x="3475345" y="2676939"/>
                </a:cubicBezTo>
                <a:cubicBezTo>
                  <a:pt x="3998806" y="2692400"/>
                  <a:pt x="3730449" y="2664791"/>
                  <a:pt x="3462093" y="2637183"/>
                </a:cubicBezTo>
              </a:path>
            </a:pathLst>
          </a:custGeom>
          <a:noFill/>
          <a:ln cap="flat" cmpd="sng" w="1016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6" name="Google Shape;746;p62"/>
          <p:cNvSpPr txBox="1"/>
          <p:nvPr/>
        </p:nvSpPr>
        <p:spPr>
          <a:xfrm rot="-1920000">
            <a:off x="5337175" y="1671637"/>
            <a:ext cx="2263775" cy="1422400"/>
          </a:xfrm>
          <a:prstGeom prst="rect">
            <a:avLst/>
          </a:prstGeom>
          <a:solidFill>
            <a:schemeClr val="lt1"/>
          </a:solidFill>
          <a:ln cap="flat" cmpd="sng" w="25400">
            <a:solidFill>
              <a:srgbClr val="B2541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1. We have to discover our natural acceptance</a:t>
            </a:r>
            <a:endParaRPr/>
          </a:p>
          <a:p>
            <a:pPr indent="0" lvl="0" marL="0" marR="0" rtl="0" algn="ctr">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(where we want to reach)</a:t>
            </a:r>
            <a:endParaRPr/>
          </a:p>
        </p:txBody>
      </p:sp>
      <p:sp>
        <p:nvSpPr>
          <p:cNvPr id="747" name="Google Shape;747;p62"/>
          <p:cNvSpPr txBox="1"/>
          <p:nvPr/>
        </p:nvSpPr>
        <p:spPr>
          <a:xfrm rot="-1920000">
            <a:off x="-74612" y="1681162"/>
            <a:ext cx="2093912" cy="911225"/>
          </a:xfrm>
          <a:prstGeom prst="rect">
            <a:avLst/>
          </a:prstGeom>
          <a:solidFill>
            <a:schemeClr val="lt1"/>
          </a:solidFill>
          <a:ln cap="flat" cmpd="sng" w="25400">
            <a:solidFill>
              <a:srgbClr val="B2541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2. We have to find out what I am </a:t>
            </a:r>
            <a:endParaRPr/>
          </a:p>
          <a:p>
            <a:pPr indent="0" lvl="0" marL="0" marR="0" rtl="0" algn="ctr">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(where we are now)</a:t>
            </a:r>
            <a:endParaRPr/>
          </a:p>
        </p:txBody>
      </p:sp>
      <p:sp>
        <p:nvSpPr>
          <p:cNvPr id="748" name="Google Shape;748;p62"/>
          <p:cNvSpPr txBox="1"/>
          <p:nvPr/>
        </p:nvSpPr>
        <p:spPr>
          <a:xfrm rot="-1920000">
            <a:off x="2649537" y="1601787"/>
            <a:ext cx="2093912" cy="1979612"/>
          </a:xfrm>
          <a:prstGeom prst="rect">
            <a:avLst/>
          </a:prstGeom>
          <a:solidFill>
            <a:schemeClr val="lt1"/>
          </a:solidFill>
          <a:ln cap="flat" cmpd="sng" w="25400">
            <a:solidFill>
              <a:srgbClr val="B2541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3. We have to ensure this dialog and ensure harmony within</a:t>
            </a:r>
            <a:endParaRPr/>
          </a:p>
          <a:p>
            <a:pPr indent="0" lvl="0" marL="0" marR="0" rtl="0" algn="ctr">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(evaluate our desires vis-à-vis our natural acceptance)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63"/>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Our Aspiration</a:t>
            </a:r>
            <a:endParaRPr/>
          </a:p>
        </p:txBody>
      </p:sp>
      <p:sp>
        <p:nvSpPr>
          <p:cNvPr id="754" name="Google Shape;754;p63"/>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स्वभाव में जीना 			(प्रभाव, दबाव से मुक्त)</a:t>
            </a:r>
            <a:endParaRPr/>
          </a:p>
          <a:p>
            <a:pPr indent="0" lvl="0" marL="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स्वतंत्रता			(भय, प्रलोभन (परतंत्रता) से मुक्त)</a:t>
            </a:r>
            <a:endParaRPr/>
          </a:p>
          <a:p>
            <a:pPr indent="0" lvl="0" marL="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जानना				मानना</a:t>
            </a:r>
            <a:endParaRPr/>
          </a:p>
          <a:p>
            <a:pPr indent="0" lvl="0" marL="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निश्चित आचरण			अनिश्चित आचरण</a:t>
            </a:r>
            <a:endParaRPr/>
          </a:p>
          <a:p>
            <a:pPr indent="0" lvl="0" marL="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संबंध पूर्वक			विरोध</a:t>
            </a:r>
            <a:endParaRPr/>
          </a:p>
          <a:p>
            <a:pPr indent="0" lvl="0" marL="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0" lvl="0" marL="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0" lvl="0" marL="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0" lvl="0" marL="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संबंध, व्यवस्था, सह-अस्तित्व</a:t>
            </a:r>
            <a:endParaRPr/>
          </a:p>
          <a:p>
            <a:pPr indent="0" lvl="0" marL="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जीने के हर आयाम में, फैल कर</a:t>
            </a:r>
            <a:endParaRPr/>
          </a:p>
          <a:p>
            <a:pPr indent="0" lvl="0" marL="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वैभव पूर्वक		</a:t>
            </a:r>
            <a:endParaRPr/>
          </a:p>
          <a:p>
            <a:pPr indent="0" lvl="0" marL="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0" lvl="0" marL="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सह-अस्तित्व	</a:t>
            </a:r>
            <a:endParaRPr/>
          </a:p>
          <a:p>
            <a:pPr indent="0" lvl="0" marL="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0" lvl="0" marL="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सुख				दुःख			INDICATORS</a:t>
            </a:r>
            <a:endParaRPr/>
          </a:p>
          <a:p>
            <a:pPr indent="-88900" lvl="0" marL="228600" rtl="0" algn="l">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8" name="Shape 758"/>
        <p:cNvGrpSpPr/>
        <p:nvPr/>
      </p:nvGrpSpPr>
      <p:grpSpPr>
        <a:xfrm>
          <a:off x="0" y="0"/>
          <a:ext cx="0" cy="0"/>
          <a:chOff x="0" y="0"/>
          <a:chExt cx="0" cy="0"/>
        </a:xfrm>
      </p:grpSpPr>
      <p:sp>
        <p:nvSpPr>
          <p:cNvPr id="759" name="Google Shape;759;p64"/>
          <p:cNvSpPr txBox="1"/>
          <p:nvPr/>
        </p:nvSpPr>
        <p:spPr>
          <a:xfrm>
            <a:off x="6629400" y="5324475"/>
            <a:ext cx="160020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Temporary</a:t>
            </a:r>
            <a:endParaRPr/>
          </a:p>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Escape from</a:t>
            </a:r>
            <a:endParaRPr/>
          </a:p>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Unhappiness</a:t>
            </a:r>
            <a:endParaRPr/>
          </a:p>
        </p:txBody>
      </p:sp>
      <p:sp>
        <p:nvSpPr>
          <p:cNvPr id="760" name="Google Shape;760;p64"/>
          <p:cNvSpPr txBox="1"/>
          <p:nvPr/>
        </p:nvSpPr>
        <p:spPr>
          <a:xfrm>
            <a:off x="6648450" y="3733800"/>
            <a:ext cx="16002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Temporary</a:t>
            </a:r>
            <a:endParaRPr/>
          </a:p>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Excitement</a:t>
            </a:r>
            <a:endParaRPr/>
          </a:p>
        </p:txBody>
      </p:sp>
      <p:sp>
        <p:nvSpPr>
          <p:cNvPr id="761" name="Google Shape;761;p64"/>
          <p:cNvSpPr txBox="1"/>
          <p:nvPr/>
        </p:nvSpPr>
        <p:spPr>
          <a:xfrm>
            <a:off x="6537325" y="244475"/>
            <a:ext cx="1600200" cy="1846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Continuous</a:t>
            </a:r>
            <a:endParaRPr/>
          </a:p>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Happiness</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AUTONOMY</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स्वतंत्रता</a:t>
            </a:r>
            <a:endParaRPr/>
          </a:p>
        </p:txBody>
      </p:sp>
      <p:pic>
        <p:nvPicPr>
          <p:cNvPr id="762" name="Google Shape;762;p64"/>
          <p:cNvPicPr preferRelativeResize="0"/>
          <p:nvPr/>
        </p:nvPicPr>
        <p:blipFill rotWithShape="1">
          <a:blip r:embed="rId3">
            <a:alphaModFix/>
          </a:blip>
          <a:srcRect b="0" l="0" r="0" t="0"/>
          <a:stretch/>
        </p:blipFill>
        <p:spPr>
          <a:xfrm>
            <a:off x="6540500" y="4291012"/>
            <a:ext cx="1622425" cy="1066800"/>
          </a:xfrm>
          <a:prstGeom prst="rect">
            <a:avLst/>
          </a:prstGeom>
          <a:noFill/>
          <a:ln>
            <a:noFill/>
          </a:ln>
        </p:spPr>
      </p:pic>
      <p:pic>
        <p:nvPicPr>
          <p:cNvPr id="763" name="Google Shape;763;p64"/>
          <p:cNvPicPr preferRelativeResize="0"/>
          <p:nvPr/>
        </p:nvPicPr>
        <p:blipFill rotWithShape="1">
          <a:blip r:embed="rId4">
            <a:alphaModFix/>
          </a:blip>
          <a:srcRect b="50420" l="0" r="0" t="0"/>
          <a:stretch/>
        </p:blipFill>
        <p:spPr>
          <a:xfrm>
            <a:off x="155575" y="26987"/>
            <a:ext cx="6384925" cy="2054225"/>
          </a:xfrm>
          <a:prstGeom prst="rect">
            <a:avLst/>
          </a:prstGeom>
          <a:noFill/>
          <a:ln>
            <a:noFill/>
          </a:ln>
        </p:spPr>
      </p:pic>
      <p:cxnSp>
        <p:nvCxnSpPr>
          <p:cNvPr id="764" name="Google Shape;764;p64"/>
          <p:cNvCxnSpPr/>
          <p:nvPr/>
        </p:nvCxnSpPr>
        <p:spPr>
          <a:xfrm flipH="1" rot="10800000">
            <a:off x="0" y="2465387"/>
            <a:ext cx="9067800" cy="22225"/>
          </a:xfrm>
          <a:prstGeom prst="straightConnector1">
            <a:avLst/>
          </a:prstGeom>
          <a:noFill/>
          <a:ln cap="flat" cmpd="sng" w="12700">
            <a:solidFill>
              <a:schemeClr val="dk1"/>
            </a:solidFill>
            <a:prstDash val="solid"/>
            <a:miter lim="800000"/>
            <a:headEnd len="med" w="med" type="none"/>
            <a:tailEnd len="med" w="med" type="none"/>
          </a:ln>
        </p:spPr>
      </p:cxnSp>
      <p:pic>
        <p:nvPicPr>
          <p:cNvPr id="765" name="Google Shape;765;p64"/>
          <p:cNvPicPr preferRelativeResize="0"/>
          <p:nvPr/>
        </p:nvPicPr>
        <p:blipFill rotWithShape="1">
          <a:blip r:embed="rId5">
            <a:alphaModFix/>
          </a:blip>
          <a:srcRect b="2580" l="0" r="0" t="0"/>
          <a:stretch/>
        </p:blipFill>
        <p:spPr>
          <a:xfrm>
            <a:off x="155575" y="2667000"/>
            <a:ext cx="6424612" cy="4397375"/>
          </a:xfrm>
          <a:prstGeom prst="rect">
            <a:avLst/>
          </a:prstGeom>
          <a:noFill/>
          <a:ln>
            <a:noFill/>
          </a:ln>
        </p:spPr>
      </p:pic>
      <p:sp>
        <p:nvSpPr>
          <p:cNvPr id="766" name="Google Shape;766;p64"/>
          <p:cNvSpPr txBox="1"/>
          <p:nvPr/>
        </p:nvSpPr>
        <p:spPr>
          <a:xfrm>
            <a:off x="6553200" y="2982912"/>
            <a:ext cx="1981200" cy="738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DEPENDENCE</a:t>
            </a:r>
            <a:endParaRPr b="0" i="0" sz="1800" u="non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परतंत्रता</a:t>
            </a:r>
            <a:endParaRPr/>
          </a:p>
        </p:txBody>
      </p:sp>
      <p:sp>
        <p:nvSpPr>
          <p:cNvPr id="767" name="Google Shape;767;p64"/>
          <p:cNvSpPr txBox="1"/>
          <p:nvPr/>
        </p:nvSpPr>
        <p:spPr>
          <a:xfrm>
            <a:off x="3935412" y="2286000"/>
            <a:ext cx="3303587" cy="3698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Transformation / Development</a:t>
            </a:r>
            <a:endParaRPr/>
          </a:p>
        </p:txBody>
      </p:sp>
      <p:sp>
        <p:nvSpPr>
          <p:cNvPr id="768" name="Google Shape;768;p64"/>
          <p:cNvSpPr/>
          <p:nvPr/>
        </p:nvSpPr>
        <p:spPr>
          <a:xfrm>
            <a:off x="3494087" y="2133600"/>
            <a:ext cx="315912" cy="609600"/>
          </a:xfrm>
          <a:prstGeom prst="upArrow">
            <a:avLst>
              <a:gd fmla="val 5597" name="adj1"/>
              <a:gd fmla="val 50000" name="adj2"/>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9" name="Google Shape;769;p64"/>
          <p:cNvSpPr txBox="1"/>
          <p:nvPr/>
        </p:nvSpPr>
        <p:spPr>
          <a:xfrm rot="-5400000">
            <a:off x="7837487" y="889000"/>
            <a:ext cx="1814512" cy="646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Human Consciousness</a:t>
            </a:r>
            <a:endParaRPr/>
          </a:p>
        </p:txBody>
      </p:sp>
      <p:sp>
        <p:nvSpPr>
          <p:cNvPr id="770" name="Google Shape;770;p64"/>
          <p:cNvSpPr txBox="1"/>
          <p:nvPr/>
        </p:nvSpPr>
        <p:spPr>
          <a:xfrm rot="-5400000">
            <a:off x="7837487" y="4408487"/>
            <a:ext cx="1814512" cy="646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Animal Consciousness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65"/>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Effort with Clarity</a:t>
            </a:r>
            <a:endParaRPr/>
          </a:p>
        </p:txBody>
      </p:sp>
      <p:sp>
        <p:nvSpPr>
          <p:cNvPr id="776" name="Google Shape;776;p65"/>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#1 Clarity of our Natural Acceptance, Goal – Destination</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#2 Right Evaluation of What I am – Current State</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#3 Direction, Effort in Right Direction</a:t>
            </a:r>
            <a:endParaRPr/>
          </a:p>
        </p:txBody>
      </p:sp>
      <p:cxnSp>
        <p:nvCxnSpPr>
          <p:cNvPr id="777" name="Google Shape;777;p65"/>
          <p:cNvCxnSpPr/>
          <p:nvPr/>
        </p:nvCxnSpPr>
        <p:spPr>
          <a:xfrm flipH="1" rot="10800000">
            <a:off x="1468437" y="1798637"/>
            <a:ext cx="5943600" cy="3740150"/>
          </a:xfrm>
          <a:prstGeom prst="straightConnector1">
            <a:avLst/>
          </a:prstGeom>
          <a:noFill/>
          <a:ln cap="flat" cmpd="sng" w="25400">
            <a:solidFill>
              <a:schemeClr val="dk1"/>
            </a:solidFill>
            <a:prstDash val="solid"/>
            <a:miter lim="800000"/>
            <a:headEnd len="med" w="med" type="none"/>
            <a:tailEnd len="med" w="med" type="oval"/>
          </a:ln>
        </p:spPr>
      </p:cxnSp>
      <p:sp>
        <p:nvSpPr>
          <p:cNvPr id="778" name="Google Shape;778;p65"/>
          <p:cNvSpPr txBox="1"/>
          <p:nvPr/>
        </p:nvSpPr>
        <p:spPr>
          <a:xfrm>
            <a:off x="7467600" y="1143000"/>
            <a:ext cx="1771650" cy="3478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1-Goal</a:t>
            </a:r>
            <a:endParaRPr/>
          </a:p>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Destination</a:t>
            </a:r>
            <a:endParaRPr/>
          </a:p>
          <a:p>
            <a:pPr indent="0" lvl="0" marL="0" marR="0" rtl="0" algn="l">
              <a:lnSpc>
                <a:spcPct val="100000"/>
              </a:lnSpc>
              <a:spcBef>
                <a:spcPts val="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My Natural </a:t>
            </a:r>
            <a:endParaRPr/>
          </a:p>
          <a:p>
            <a:pPr indent="0" lvl="0" marL="0" marR="0" rtl="0" algn="l">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Acceptance</a:t>
            </a:r>
            <a:endParaRPr/>
          </a:p>
          <a:p>
            <a:pPr indent="0" lvl="0" marL="0" marR="0" rtl="0" algn="l">
              <a:lnSpc>
                <a:spcPct val="100000"/>
              </a:lnSpc>
              <a:spcBef>
                <a:spcPts val="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To be </a:t>
            </a:r>
            <a:endParaRPr/>
          </a:p>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happy and </a:t>
            </a:r>
            <a:endParaRPr/>
          </a:p>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prosperous</a:t>
            </a:r>
            <a:endParaRPr/>
          </a:p>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In continuity</a:t>
            </a:r>
            <a:endParaRPr/>
          </a:p>
        </p:txBody>
      </p:sp>
      <p:sp>
        <p:nvSpPr>
          <p:cNvPr id="779" name="Google Shape;779;p65"/>
          <p:cNvSpPr txBox="1"/>
          <p:nvPr/>
        </p:nvSpPr>
        <p:spPr>
          <a:xfrm>
            <a:off x="1143000" y="5562600"/>
            <a:ext cx="2116137" cy="769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2-Current State</a:t>
            </a:r>
            <a:endParaRPr/>
          </a:p>
          <a:p>
            <a:pPr indent="0" lvl="0" marL="0" marR="0" rtl="0" algn="l">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What I Am</a:t>
            </a:r>
            <a:endParaRPr/>
          </a:p>
        </p:txBody>
      </p:sp>
      <p:sp>
        <p:nvSpPr>
          <p:cNvPr id="780" name="Google Shape;780;p65"/>
          <p:cNvSpPr txBox="1"/>
          <p:nvPr/>
        </p:nvSpPr>
        <p:spPr>
          <a:xfrm rot="-1920000">
            <a:off x="3124200" y="3871912"/>
            <a:ext cx="3413125" cy="43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3-</a:t>
            </a:r>
            <a:r>
              <a:rPr b="0" i="0" lang="en-US" sz="2200" u="none">
                <a:solidFill>
                  <a:schemeClr val="dk1"/>
                </a:solidFill>
                <a:latin typeface="Arial"/>
                <a:ea typeface="Arial"/>
                <a:cs typeface="Arial"/>
                <a:sym typeface="Arial"/>
              </a:rPr>
              <a:t>Effort in Right Direction</a:t>
            </a:r>
            <a:endParaRPr/>
          </a:p>
        </p:txBody>
      </p:sp>
      <p:sp>
        <p:nvSpPr>
          <p:cNvPr id="781" name="Google Shape;781;p65"/>
          <p:cNvSpPr/>
          <p:nvPr/>
        </p:nvSpPr>
        <p:spPr>
          <a:xfrm>
            <a:off x="1885950" y="3627437"/>
            <a:ext cx="2457450" cy="1706562"/>
          </a:xfrm>
          <a:custGeom>
            <a:rect b="b" l="l" r="r" t="t"/>
            <a:pathLst>
              <a:path extrusionOk="0" h="1696212" w="2830805">
                <a:moveTo>
                  <a:pt x="0" y="1544595"/>
                </a:moveTo>
                <a:cubicBezTo>
                  <a:pt x="20595" y="1524000"/>
                  <a:pt x="43341" y="1505353"/>
                  <a:pt x="61784" y="1482811"/>
                </a:cubicBezTo>
                <a:cubicBezTo>
                  <a:pt x="80592" y="1459823"/>
                  <a:pt x="111211" y="1408671"/>
                  <a:pt x="111211" y="1408671"/>
                </a:cubicBezTo>
                <a:cubicBezTo>
                  <a:pt x="115330" y="1396314"/>
                  <a:pt x="123567" y="1384625"/>
                  <a:pt x="123567" y="1371600"/>
                </a:cubicBezTo>
                <a:cubicBezTo>
                  <a:pt x="123567" y="1346546"/>
                  <a:pt x="86905" y="1291383"/>
                  <a:pt x="111211" y="1297460"/>
                </a:cubicBezTo>
                <a:cubicBezTo>
                  <a:pt x="145585" y="1306054"/>
                  <a:pt x="154571" y="1353691"/>
                  <a:pt x="172994" y="1383957"/>
                </a:cubicBezTo>
                <a:cubicBezTo>
                  <a:pt x="212309" y="1448546"/>
                  <a:pt x="242262" y="1518751"/>
                  <a:pt x="284205" y="1581665"/>
                </a:cubicBezTo>
                <a:lnTo>
                  <a:pt x="308919" y="1618735"/>
                </a:lnTo>
                <a:cubicBezTo>
                  <a:pt x="313038" y="1631092"/>
                  <a:pt x="315451" y="1644156"/>
                  <a:pt x="321276" y="1655806"/>
                </a:cubicBezTo>
                <a:cubicBezTo>
                  <a:pt x="327917" y="1669089"/>
                  <a:pt x="345165" y="1707704"/>
                  <a:pt x="345989" y="1692876"/>
                </a:cubicBezTo>
                <a:cubicBezTo>
                  <a:pt x="350792" y="1606414"/>
                  <a:pt x="349400" y="1518532"/>
                  <a:pt x="333632" y="1433384"/>
                </a:cubicBezTo>
                <a:cubicBezTo>
                  <a:pt x="328224" y="1404179"/>
                  <a:pt x="284205" y="1359244"/>
                  <a:pt x="284205" y="1359244"/>
                </a:cubicBezTo>
                <a:cubicBezTo>
                  <a:pt x="280086" y="1346887"/>
                  <a:pt x="262639" y="1331383"/>
                  <a:pt x="271849" y="1322173"/>
                </a:cubicBezTo>
                <a:cubicBezTo>
                  <a:pt x="281059" y="1312963"/>
                  <a:pt x="296947" y="1329399"/>
                  <a:pt x="308919" y="1334530"/>
                </a:cubicBezTo>
                <a:cubicBezTo>
                  <a:pt x="325850" y="1341786"/>
                  <a:pt x="342353" y="1350105"/>
                  <a:pt x="358346" y="1359244"/>
                </a:cubicBezTo>
                <a:cubicBezTo>
                  <a:pt x="371240" y="1366612"/>
                  <a:pt x="381511" y="1378743"/>
                  <a:pt x="395416" y="1383957"/>
                </a:cubicBezTo>
                <a:cubicBezTo>
                  <a:pt x="415081" y="1391331"/>
                  <a:pt x="436825" y="1391220"/>
                  <a:pt x="457200" y="1396314"/>
                </a:cubicBezTo>
                <a:cubicBezTo>
                  <a:pt x="469836" y="1399473"/>
                  <a:pt x="481913" y="1404552"/>
                  <a:pt x="494270" y="1408671"/>
                </a:cubicBezTo>
                <a:cubicBezTo>
                  <a:pt x="544599" y="1341566"/>
                  <a:pt x="556661" y="1348707"/>
                  <a:pt x="518984" y="1235676"/>
                </a:cubicBezTo>
                <a:cubicBezTo>
                  <a:pt x="514288" y="1221587"/>
                  <a:pt x="494270" y="1219200"/>
                  <a:pt x="481913" y="1210962"/>
                </a:cubicBezTo>
                <a:cubicBezTo>
                  <a:pt x="424248" y="1215081"/>
                  <a:pt x="365944" y="1213815"/>
                  <a:pt x="308919" y="1223319"/>
                </a:cubicBezTo>
                <a:cubicBezTo>
                  <a:pt x="290749" y="1226347"/>
                  <a:pt x="276423" y="1240777"/>
                  <a:pt x="259492" y="1248033"/>
                </a:cubicBezTo>
                <a:cubicBezTo>
                  <a:pt x="247520" y="1253164"/>
                  <a:pt x="234778" y="1256270"/>
                  <a:pt x="222421" y="1260389"/>
                </a:cubicBezTo>
                <a:cubicBezTo>
                  <a:pt x="200707" y="1325537"/>
                  <a:pt x="224417" y="1272823"/>
                  <a:pt x="172994" y="1334530"/>
                </a:cubicBezTo>
                <a:cubicBezTo>
                  <a:pt x="121505" y="1396316"/>
                  <a:pt x="179176" y="1351003"/>
                  <a:pt x="111211" y="1396314"/>
                </a:cubicBezTo>
                <a:cubicBezTo>
                  <a:pt x="123568" y="1355125"/>
                  <a:pt x="125743" y="1309370"/>
                  <a:pt x="148281" y="1272746"/>
                </a:cubicBezTo>
                <a:cubicBezTo>
                  <a:pt x="160681" y="1252597"/>
                  <a:pt x="250941" y="1218429"/>
                  <a:pt x="271849" y="1210962"/>
                </a:cubicBezTo>
                <a:cubicBezTo>
                  <a:pt x="442904" y="1149871"/>
                  <a:pt x="321384" y="1190638"/>
                  <a:pt x="457200" y="1161535"/>
                </a:cubicBezTo>
                <a:cubicBezTo>
                  <a:pt x="647864" y="1120679"/>
                  <a:pt x="467933" y="1149411"/>
                  <a:pt x="642551" y="1124465"/>
                </a:cubicBezTo>
                <a:cubicBezTo>
                  <a:pt x="712573" y="1128584"/>
                  <a:pt x="786939" y="1112193"/>
                  <a:pt x="852616" y="1136822"/>
                </a:cubicBezTo>
                <a:cubicBezTo>
                  <a:pt x="872281" y="1144197"/>
                  <a:pt x="845353" y="1178231"/>
                  <a:pt x="840259" y="1198606"/>
                </a:cubicBezTo>
                <a:cubicBezTo>
                  <a:pt x="837100" y="1211242"/>
                  <a:pt x="837113" y="1226466"/>
                  <a:pt x="827903" y="1235676"/>
                </a:cubicBezTo>
                <a:cubicBezTo>
                  <a:pt x="818693" y="1244886"/>
                  <a:pt x="803189" y="1243914"/>
                  <a:pt x="790832" y="1248033"/>
                </a:cubicBezTo>
                <a:cubicBezTo>
                  <a:pt x="770238" y="1243914"/>
                  <a:pt x="746859" y="1246807"/>
                  <a:pt x="729049" y="1235676"/>
                </a:cubicBezTo>
                <a:cubicBezTo>
                  <a:pt x="705715" y="1221092"/>
                  <a:pt x="679016" y="1160325"/>
                  <a:pt x="667265" y="1136822"/>
                </a:cubicBezTo>
                <a:cubicBezTo>
                  <a:pt x="671384" y="1107990"/>
                  <a:pt x="652156" y="1060018"/>
                  <a:pt x="679621" y="1050325"/>
                </a:cubicBezTo>
                <a:cubicBezTo>
                  <a:pt x="881322" y="979136"/>
                  <a:pt x="869779" y="1024921"/>
                  <a:pt x="889686" y="1124465"/>
                </a:cubicBezTo>
                <a:cubicBezTo>
                  <a:pt x="897924" y="1107989"/>
                  <a:pt x="907932" y="1092286"/>
                  <a:pt x="914400" y="1075038"/>
                </a:cubicBezTo>
                <a:cubicBezTo>
                  <a:pt x="920363" y="1059137"/>
                  <a:pt x="922092" y="1041940"/>
                  <a:pt x="926757" y="1025611"/>
                </a:cubicBezTo>
                <a:cubicBezTo>
                  <a:pt x="930335" y="1013087"/>
                  <a:pt x="934994" y="1000898"/>
                  <a:pt x="939113" y="988541"/>
                </a:cubicBezTo>
                <a:cubicBezTo>
                  <a:pt x="955589" y="996779"/>
                  <a:pt x="973551" y="1002547"/>
                  <a:pt x="988540" y="1013254"/>
                </a:cubicBezTo>
                <a:cubicBezTo>
                  <a:pt x="1002760" y="1023411"/>
                  <a:pt x="1012186" y="1039138"/>
                  <a:pt x="1025611" y="1050325"/>
                </a:cubicBezTo>
                <a:cubicBezTo>
                  <a:pt x="1037020" y="1059832"/>
                  <a:pt x="1050324" y="1066800"/>
                  <a:pt x="1062681" y="1075038"/>
                </a:cubicBezTo>
                <a:cubicBezTo>
                  <a:pt x="1083276" y="1054443"/>
                  <a:pt x="1107763" y="1037114"/>
                  <a:pt x="1124465" y="1013254"/>
                </a:cubicBezTo>
                <a:cubicBezTo>
                  <a:pt x="1137185" y="995083"/>
                  <a:pt x="1139258" y="971310"/>
                  <a:pt x="1149178" y="951471"/>
                </a:cubicBezTo>
                <a:cubicBezTo>
                  <a:pt x="1155820" y="938188"/>
                  <a:pt x="1166021" y="926994"/>
                  <a:pt x="1173892" y="914400"/>
                </a:cubicBezTo>
                <a:cubicBezTo>
                  <a:pt x="1212682" y="852336"/>
                  <a:pt x="1206171" y="862199"/>
                  <a:pt x="1235676" y="803189"/>
                </a:cubicBezTo>
                <a:cubicBezTo>
                  <a:pt x="1260588" y="902844"/>
                  <a:pt x="1226071" y="830714"/>
                  <a:pt x="1285103" y="827903"/>
                </a:cubicBezTo>
                <a:cubicBezTo>
                  <a:pt x="1531993" y="816146"/>
                  <a:pt x="1779373" y="819665"/>
                  <a:pt x="2026508" y="815546"/>
                </a:cubicBezTo>
                <a:cubicBezTo>
                  <a:pt x="2040901" y="810748"/>
                  <a:pt x="2094661" y="796440"/>
                  <a:pt x="2100649" y="778476"/>
                </a:cubicBezTo>
                <a:cubicBezTo>
                  <a:pt x="2106020" y="762365"/>
                  <a:pt x="2092958" y="745378"/>
                  <a:pt x="2088292" y="729049"/>
                </a:cubicBezTo>
                <a:cubicBezTo>
                  <a:pt x="2084714" y="716525"/>
                  <a:pt x="2079094" y="704615"/>
                  <a:pt x="2075935" y="691979"/>
                </a:cubicBezTo>
                <a:cubicBezTo>
                  <a:pt x="2070841" y="671604"/>
                  <a:pt x="2068134" y="650697"/>
                  <a:pt x="2063578" y="630195"/>
                </a:cubicBezTo>
                <a:cubicBezTo>
                  <a:pt x="2059894" y="613617"/>
                  <a:pt x="2055340" y="597244"/>
                  <a:pt x="2051221" y="580768"/>
                </a:cubicBezTo>
                <a:cubicBezTo>
                  <a:pt x="2047102" y="535460"/>
                  <a:pt x="2044181" y="490027"/>
                  <a:pt x="2038865" y="444844"/>
                </a:cubicBezTo>
                <a:cubicBezTo>
                  <a:pt x="2035938" y="419961"/>
                  <a:pt x="2026508" y="395758"/>
                  <a:pt x="2026508" y="370703"/>
                </a:cubicBezTo>
                <a:cubicBezTo>
                  <a:pt x="2026508" y="247067"/>
                  <a:pt x="2034746" y="123568"/>
                  <a:pt x="2038865" y="0"/>
                </a:cubicBezTo>
                <a:cubicBezTo>
                  <a:pt x="2042984" y="20595"/>
                  <a:pt x="2030323" y="59694"/>
                  <a:pt x="2051221" y="61784"/>
                </a:cubicBezTo>
                <a:cubicBezTo>
                  <a:pt x="2620229" y="118685"/>
                  <a:pt x="3028433" y="12099"/>
                  <a:pt x="2730843" y="86498"/>
                </a:cubicBezTo>
                <a:cubicBezTo>
                  <a:pt x="2728037" y="86030"/>
                  <a:pt x="2619634" y="86493"/>
                  <a:pt x="2631989" y="37071"/>
                </a:cubicBezTo>
                <a:cubicBezTo>
                  <a:pt x="2635148" y="24435"/>
                  <a:pt x="2669059" y="24714"/>
                  <a:pt x="2669059" y="24714"/>
                </a:cubicBezTo>
              </a:path>
            </a:pathLst>
          </a:cu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2" name="Google Shape;782;p65"/>
          <p:cNvSpPr txBox="1"/>
          <p:nvPr/>
        </p:nvSpPr>
        <p:spPr>
          <a:xfrm>
            <a:off x="6592887" y="1646237"/>
            <a:ext cx="874712" cy="487362"/>
          </a:xfrm>
          <a:prstGeom prst="rect">
            <a:avLst/>
          </a:prstGeom>
          <a:solidFill>
            <a:srgbClr val="80008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3" name="Google Shape;783;p65"/>
          <p:cNvSpPr txBox="1"/>
          <p:nvPr/>
        </p:nvSpPr>
        <p:spPr>
          <a:xfrm>
            <a:off x="1173162" y="5237162"/>
            <a:ext cx="855662" cy="381000"/>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87" name="Shape 787"/>
        <p:cNvGrpSpPr/>
        <p:nvPr/>
      </p:nvGrpSpPr>
      <p:grpSpPr>
        <a:xfrm>
          <a:off x="0" y="0"/>
          <a:ext cx="0" cy="0"/>
          <a:chOff x="0" y="0"/>
          <a:chExt cx="0" cy="0"/>
        </a:xfrm>
      </p:grpSpPr>
      <p:sp>
        <p:nvSpPr>
          <p:cNvPr id="788" name="Google Shape;788;p66"/>
          <p:cNvSpPr txBox="1"/>
          <p:nvPr>
            <p:ph idx="1" type="body"/>
          </p:nvPr>
        </p:nvSpPr>
        <p:spPr>
          <a:xfrm>
            <a:off x="0" y="609600"/>
            <a:ext cx="4505325" cy="594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To have clarity, solution within</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To be in harmony with family members</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To be in harmony with the society</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To be in harmony in nature/existence</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	= </a:t>
            </a:r>
            <a:r>
              <a:rPr b="1" i="0" lang="en-US" sz="2200" u="none" cap="none" strike="noStrike">
                <a:solidFill>
                  <a:schemeClr val="dk1"/>
                </a:solidFill>
                <a:latin typeface="Arial"/>
                <a:ea typeface="Arial"/>
                <a:cs typeface="Arial"/>
                <a:sym typeface="Arial"/>
              </a:rPr>
              <a:t>Happiness</a:t>
            </a:r>
            <a:endParaRPr/>
          </a:p>
        </p:txBody>
      </p:sp>
      <p:sp>
        <p:nvSpPr>
          <p:cNvPr id="789" name="Google Shape;789;p66"/>
          <p:cNvSpPr txBox="1"/>
          <p:nvPr>
            <p:ph idx="2" type="body"/>
          </p:nvPr>
        </p:nvSpPr>
        <p:spPr>
          <a:xfrm>
            <a:off x="4657725" y="609600"/>
            <a:ext cx="4486275" cy="594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To have confusion, problem within</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To be in conflict with family members</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To be in opposition with society</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To struggle for survival</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	= </a:t>
            </a:r>
            <a:r>
              <a:rPr b="1" i="0" lang="en-US" sz="2200" u="none" cap="none" strike="noStrike">
                <a:solidFill>
                  <a:schemeClr val="dk1"/>
                </a:solidFill>
                <a:latin typeface="Arial"/>
                <a:ea typeface="Arial"/>
                <a:cs typeface="Arial"/>
                <a:sym typeface="Arial"/>
              </a:rPr>
              <a:t>Unhappiness</a:t>
            </a:r>
            <a:endParaRPr/>
          </a:p>
        </p:txBody>
      </p:sp>
      <p:sp>
        <p:nvSpPr>
          <p:cNvPr id="790" name="Google Shape;790;p66"/>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Happiness = Harmony		Unhappiness = Disharmony</a:t>
            </a:r>
            <a:endParaRPr/>
          </a:p>
        </p:txBody>
      </p:sp>
      <p:cxnSp>
        <p:nvCxnSpPr>
          <p:cNvPr id="791" name="Google Shape;791;p66"/>
          <p:cNvCxnSpPr/>
          <p:nvPr/>
        </p:nvCxnSpPr>
        <p:spPr>
          <a:xfrm>
            <a:off x="4572000" y="457200"/>
            <a:ext cx="0" cy="609600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795" name="Shape 795"/>
        <p:cNvGrpSpPr/>
        <p:nvPr/>
      </p:nvGrpSpPr>
      <p:grpSpPr>
        <a:xfrm>
          <a:off x="0" y="0"/>
          <a:ext cx="0" cy="0"/>
          <a:chOff x="0" y="0"/>
          <a:chExt cx="0" cy="0"/>
        </a:xfrm>
      </p:grpSpPr>
      <p:sp>
        <p:nvSpPr>
          <p:cNvPr id="796" name="Google Shape;796;p67"/>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2200">
              <a:solidFill>
                <a:schemeClr val="lt1"/>
              </a:solidFill>
              <a:latin typeface="Arial"/>
              <a:ea typeface="Arial"/>
              <a:cs typeface="Arial"/>
              <a:sym typeface="Arial"/>
            </a:endParaRPr>
          </a:p>
        </p:txBody>
      </p:sp>
      <p:sp>
        <p:nvSpPr>
          <p:cNvPr id="797" name="Google Shape;797;p67"/>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88900" lvl="0" marL="228600" rtl="0" algn="l">
              <a:spcBef>
                <a:spcPts val="0"/>
              </a:spcBef>
              <a:spcAft>
                <a:spcPts val="0"/>
              </a:spcAft>
              <a:buClr>
                <a:schemeClr val="dk1"/>
              </a:buClr>
              <a:buSzPts val="2200"/>
              <a:buFont typeface="Noto Sans Symbols"/>
              <a:buNone/>
            </a:pPr>
            <a:r>
              <a:t/>
            </a:r>
            <a:endParaRPr b="0" sz="2200">
              <a:solidFill>
                <a:schemeClr val="dk1"/>
              </a:solidFill>
              <a:latin typeface="Arial"/>
              <a:ea typeface="Arial"/>
              <a:cs typeface="Arial"/>
              <a:sym typeface="Arial"/>
            </a:endParaRPr>
          </a:p>
        </p:txBody>
      </p:sp>
      <p:sp>
        <p:nvSpPr>
          <p:cNvPr id="798" name="Google Shape;798;p67"/>
          <p:cNvSpPr txBox="1"/>
          <p:nvPr/>
        </p:nvSpPr>
        <p:spPr>
          <a:xfrm>
            <a:off x="-76200" y="0"/>
            <a:ext cx="4286250" cy="1446212"/>
          </a:xfrm>
          <a:prstGeom prst="rect">
            <a:avLst/>
          </a:prstGeom>
          <a:solidFill>
            <a:srgbClr val="80008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HARMONY</a:t>
            </a:r>
            <a:endParaRPr/>
          </a:p>
          <a:p>
            <a:pPr indent="0" lvl="0" marL="0" marR="0" rtl="0" algn="ctr">
              <a:lnSpc>
                <a:spcPct val="100000"/>
              </a:lnSpc>
              <a:spcBef>
                <a:spcPts val="0"/>
              </a:spcBef>
              <a:spcAft>
                <a:spcPts val="0"/>
              </a:spcAft>
              <a:buClr>
                <a:schemeClr val="dk1"/>
              </a:buClr>
              <a:buSzPts val="2200"/>
              <a:buFont typeface="Arial"/>
              <a:buNone/>
            </a:pPr>
            <a:r>
              <a:t/>
            </a:r>
            <a:endParaRPr b="1" i="0" sz="2200" u="non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(I think/do what is </a:t>
            </a:r>
            <a:endParaRPr/>
          </a:p>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Naturally Acceptable to me)</a:t>
            </a:r>
            <a:endParaRPr/>
          </a:p>
        </p:txBody>
      </p:sp>
      <p:sp>
        <p:nvSpPr>
          <p:cNvPr id="799" name="Google Shape;799;p67"/>
          <p:cNvSpPr txBox="1"/>
          <p:nvPr/>
        </p:nvSpPr>
        <p:spPr>
          <a:xfrm>
            <a:off x="0" y="3589337"/>
            <a:ext cx="4210050" cy="1446212"/>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CONSUMPTION / MY WAY /</a:t>
            </a:r>
            <a:endParaRPr/>
          </a:p>
          <a:p>
            <a:pPr indent="0" lvl="0" marL="0" marR="0" rtl="0" algn="ctr">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Indulgence</a:t>
            </a:r>
            <a:endParaRPr/>
          </a:p>
          <a:p>
            <a:pPr indent="0" lvl="0" marL="0" marR="0" rtl="0" algn="ctr">
              <a:lnSpc>
                <a:spcPct val="100000"/>
              </a:lnSpc>
              <a:spcBef>
                <a:spcPts val="0"/>
              </a:spcBef>
              <a:spcAft>
                <a:spcPts val="0"/>
              </a:spcAft>
              <a:buClr>
                <a:schemeClr val="dk1"/>
              </a:buClr>
              <a:buSzPts val="2200"/>
              <a:buFont typeface="Arial"/>
              <a:buNone/>
            </a:pPr>
            <a:r>
              <a:t/>
            </a:r>
            <a:endParaRPr b="1" i="0" sz="2200" u="non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(I think/do whatever I want)</a:t>
            </a:r>
            <a:endParaRPr/>
          </a:p>
        </p:txBody>
      </p:sp>
      <p:sp>
        <p:nvSpPr>
          <p:cNvPr id="800" name="Google Shape;800;p67"/>
          <p:cNvSpPr txBox="1"/>
          <p:nvPr/>
        </p:nvSpPr>
        <p:spPr>
          <a:xfrm>
            <a:off x="0" y="5749925"/>
            <a:ext cx="4210050" cy="110807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RELIEF from PROBLEMS</a:t>
            </a:r>
            <a:endParaRPr/>
          </a:p>
          <a:p>
            <a:pPr indent="0" lvl="0" marL="0" marR="0" rtl="0" algn="ctr">
              <a:lnSpc>
                <a:spcPct val="100000"/>
              </a:lnSpc>
              <a:spcBef>
                <a:spcPts val="0"/>
              </a:spcBef>
              <a:spcAft>
                <a:spcPts val="0"/>
              </a:spcAft>
              <a:buClr>
                <a:schemeClr val="dk1"/>
              </a:buClr>
              <a:buSzPts val="2200"/>
              <a:buFont typeface="Arial"/>
              <a:buNone/>
            </a:pPr>
            <a:r>
              <a:t/>
            </a:r>
            <a:endParaRPr b="1" i="0" sz="2200" u="non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200" u="none">
              <a:solidFill>
                <a:srgbClr val="FFFFFF"/>
              </a:solidFill>
              <a:latin typeface="Arial"/>
              <a:ea typeface="Arial"/>
              <a:cs typeface="Arial"/>
              <a:sym typeface="Arial"/>
            </a:endParaRPr>
          </a:p>
        </p:txBody>
      </p:sp>
      <p:sp>
        <p:nvSpPr>
          <p:cNvPr id="801" name="Google Shape;801;p67"/>
          <p:cNvSpPr txBox="1"/>
          <p:nvPr/>
        </p:nvSpPr>
        <p:spPr>
          <a:xfrm>
            <a:off x="4419600" y="0"/>
            <a:ext cx="4286250" cy="1446212"/>
          </a:xfrm>
          <a:prstGeom prst="rect">
            <a:avLst/>
          </a:prstGeom>
          <a:solidFill>
            <a:srgbClr val="80008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Soothing effect on Body</a:t>
            </a:r>
            <a:endParaRPr/>
          </a:p>
          <a:p>
            <a:pPr indent="0" lvl="0" marL="0" marR="0" rtl="0" algn="ctr">
              <a:lnSpc>
                <a:spcPct val="100000"/>
              </a:lnSpc>
              <a:spcBef>
                <a:spcPts val="0"/>
              </a:spcBef>
              <a:spcAft>
                <a:spcPts val="0"/>
              </a:spcAft>
              <a:buClr>
                <a:schemeClr val="dk1"/>
              </a:buClr>
              <a:buSzPts val="2200"/>
              <a:buFont typeface="Arial"/>
              <a:buNone/>
            </a:pPr>
            <a:r>
              <a:t/>
            </a:r>
            <a:endParaRPr b="1" i="0" sz="2200" u="non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Can be continuous</a:t>
            </a:r>
            <a:endParaRPr/>
          </a:p>
          <a:p>
            <a:pPr indent="0" lvl="0" marL="0" marR="0" rtl="0" algn="l">
              <a:lnSpc>
                <a:spcPct val="100000"/>
              </a:lnSpc>
              <a:spcBef>
                <a:spcPts val="0"/>
              </a:spcBef>
              <a:spcAft>
                <a:spcPts val="0"/>
              </a:spcAft>
              <a:buNone/>
            </a:pPr>
            <a:r>
              <a:t/>
            </a:r>
            <a:endParaRPr b="1" i="0" sz="2200" u="none">
              <a:solidFill>
                <a:srgbClr val="FFFFFF"/>
              </a:solidFill>
              <a:latin typeface="Arial"/>
              <a:ea typeface="Arial"/>
              <a:cs typeface="Arial"/>
              <a:sym typeface="Arial"/>
            </a:endParaRPr>
          </a:p>
        </p:txBody>
      </p:sp>
      <p:sp>
        <p:nvSpPr>
          <p:cNvPr id="802" name="Google Shape;802;p67"/>
          <p:cNvSpPr txBox="1"/>
          <p:nvPr/>
        </p:nvSpPr>
        <p:spPr>
          <a:xfrm>
            <a:off x="4495800" y="3589337"/>
            <a:ext cx="4210050" cy="1446212"/>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Body is excited</a:t>
            </a:r>
            <a:endParaRPr/>
          </a:p>
          <a:p>
            <a:pPr indent="0" lvl="0" marL="0" marR="0" rtl="0" algn="ctr">
              <a:lnSpc>
                <a:spcPct val="100000"/>
              </a:lnSpc>
              <a:spcBef>
                <a:spcPts val="0"/>
              </a:spcBef>
              <a:spcAft>
                <a:spcPts val="0"/>
              </a:spcAft>
              <a:buClr>
                <a:schemeClr val="dk1"/>
              </a:buClr>
              <a:buSzPts val="2200"/>
              <a:buFont typeface="Arial"/>
              <a:buNone/>
            </a:pPr>
            <a:r>
              <a:t/>
            </a:r>
            <a:endParaRPr b="1" i="0" sz="2200" u="non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Can’t be continuous</a:t>
            </a:r>
            <a:endParaRPr/>
          </a:p>
          <a:p>
            <a:pPr indent="0" lvl="0" marL="0" marR="0" rtl="0" algn="l">
              <a:lnSpc>
                <a:spcPct val="100000"/>
              </a:lnSpc>
              <a:spcBef>
                <a:spcPts val="0"/>
              </a:spcBef>
              <a:spcAft>
                <a:spcPts val="0"/>
              </a:spcAft>
              <a:buNone/>
            </a:pPr>
            <a:r>
              <a:t/>
            </a:r>
            <a:endParaRPr b="1" i="0" sz="2200" u="none">
              <a:solidFill>
                <a:srgbClr val="000000"/>
              </a:solidFill>
              <a:latin typeface="Arial"/>
              <a:ea typeface="Arial"/>
              <a:cs typeface="Arial"/>
              <a:sym typeface="Arial"/>
            </a:endParaRPr>
          </a:p>
        </p:txBody>
      </p:sp>
      <p:sp>
        <p:nvSpPr>
          <p:cNvPr id="803" name="Google Shape;803;p67"/>
          <p:cNvSpPr txBox="1"/>
          <p:nvPr/>
        </p:nvSpPr>
        <p:spPr>
          <a:xfrm>
            <a:off x="4514850" y="5722937"/>
            <a:ext cx="4210050" cy="110807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Harmful effect on Body</a:t>
            </a:r>
            <a:endParaRPr/>
          </a:p>
          <a:p>
            <a:pPr indent="0" lvl="0" marL="0" marR="0" rtl="0" algn="ctr">
              <a:lnSpc>
                <a:spcPct val="100000"/>
              </a:lnSpc>
              <a:spcBef>
                <a:spcPts val="0"/>
              </a:spcBef>
              <a:spcAft>
                <a:spcPts val="0"/>
              </a:spcAft>
              <a:buClr>
                <a:schemeClr val="dk1"/>
              </a:buClr>
              <a:buSzPts val="2200"/>
              <a:buFont typeface="Arial"/>
              <a:buNone/>
            </a:pPr>
            <a:r>
              <a:t/>
            </a:r>
            <a:endParaRPr b="1" i="0" sz="2200" u="non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200" u="none">
              <a:solidFill>
                <a:srgbClr val="FFFFFF"/>
              </a:solidFill>
              <a:latin typeface="Arial"/>
              <a:ea typeface="Arial"/>
              <a:cs typeface="Arial"/>
              <a:sym typeface="Arial"/>
            </a:endParaRPr>
          </a:p>
        </p:txBody>
      </p:sp>
      <p:sp>
        <p:nvSpPr>
          <p:cNvPr id="804" name="Google Shape;804;p67"/>
          <p:cNvSpPr txBox="1"/>
          <p:nvPr/>
        </p:nvSpPr>
        <p:spPr>
          <a:xfrm>
            <a:off x="4876800" y="0"/>
            <a:ext cx="4286250" cy="1446212"/>
          </a:xfrm>
          <a:prstGeom prst="rect">
            <a:avLst/>
          </a:prstGeom>
          <a:solidFill>
            <a:srgbClr val="80008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Starts out as difficult</a:t>
            </a:r>
            <a:endParaRPr/>
          </a:p>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Impact is satisfying</a:t>
            </a:r>
            <a:endParaRPr/>
          </a:p>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Impact can be continuous</a:t>
            </a:r>
            <a:endParaRPr/>
          </a:p>
          <a:p>
            <a:pPr indent="0" lvl="0" marL="0" marR="0" rtl="0" algn="l">
              <a:lnSpc>
                <a:spcPct val="100000"/>
              </a:lnSpc>
              <a:spcBef>
                <a:spcPts val="0"/>
              </a:spcBef>
              <a:spcAft>
                <a:spcPts val="0"/>
              </a:spcAft>
              <a:buNone/>
            </a:pPr>
            <a:r>
              <a:t/>
            </a:r>
            <a:endParaRPr b="1" i="0" sz="2200" u="none">
              <a:solidFill>
                <a:srgbClr val="FFFFFF"/>
              </a:solidFill>
              <a:latin typeface="Arial"/>
              <a:ea typeface="Arial"/>
              <a:cs typeface="Arial"/>
              <a:sym typeface="Arial"/>
            </a:endParaRPr>
          </a:p>
        </p:txBody>
      </p:sp>
      <p:sp>
        <p:nvSpPr>
          <p:cNvPr id="805" name="Google Shape;805;p67"/>
          <p:cNvSpPr txBox="1"/>
          <p:nvPr/>
        </p:nvSpPr>
        <p:spPr>
          <a:xfrm>
            <a:off x="4953000" y="3589337"/>
            <a:ext cx="4210050" cy="1446212"/>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“Instant gratification”</a:t>
            </a:r>
            <a:endParaRPr/>
          </a:p>
          <a:p>
            <a:pPr indent="0" lvl="0" marL="0" marR="0" rtl="0" algn="ctr">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Impact is not satisfying in long run</a:t>
            </a:r>
            <a:endParaRPr/>
          </a:p>
          <a:p>
            <a:pPr indent="0" lvl="0" marL="0" marR="0" rtl="0" algn="ctr">
              <a:lnSpc>
                <a:spcPct val="100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Impact can’t be continuous</a:t>
            </a:r>
            <a:endParaRPr/>
          </a:p>
        </p:txBody>
      </p:sp>
      <p:sp>
        <p:nvSpPr>
          <p:cNvPr id="806" name="Google Shape;806;p67"/>
          <p:cNvSpPr txBox="1"/>
          <p:nvPr/>
        </p:nvSpPr>
        <p:spPr>
          <a:xfrm>
            <a:off x="4972050" y="5722937"/>
            <a:ext cx="4210050" cy="110807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Starts out problematic</a:t>
            </a:r>
            <a:endParaRPr/>
          </a:p>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Impact is also problematic</a:t>
            </a:r>
            <a:endParaRPr/>
          </a:p>
          <a:p>
            <a:pPr indent="0" lvl="0" marL="0" marR="0" rtl="0" algn="ctr">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(but I am not able to see that)</a:t>
            </a:r>
            <a:endParaRPr/>
          </a:p>
        </p:txBody>
      </p:sp>
      <p:sp>
        <p:nvSpPr>
          <p:cNvPr id="807" name="Google Shape;807;p67"/>
          <p:cNvSpPr/>
          <p:nvPr/>
        </p:nvSpPr>
        <p:spPr>
          <a:xfrm>
            <a:off x="3494087" y="2133600"/>
            <a:ext cx="315912" cy="609600"/>
          </a:xfrm>
          <a:prstGeom prst="upArrow">
            <a:avLst>
              <a:gd fmla="val 5597" name="adj1"/>
              <a:gd fmla="val 50000" name="adj2"/>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8" name="Google Shape;808;p67"/>
          <p:cNvSpPr txBox="1"/>
          <p:nvPr/>
        </p:nvSpPr>
        <p:spPr>
          <a:xfrm>
            <a:off x="3706812" y="2286000"/>
            <a:ext cx="33035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Transformation / Development</a:t>
            </a:r>
            <a:endParaRPr/>
          </a:p>
        </p:txBody>
      </p:sp>
      <p:cxnSp>
        <p:nvCxnSpPr>
          <p:cNvPr id="809" name="Google Shape;809;p67"/>
          <p:cNvCxnSpPr/>
          <p:nvPr/>
        </p:nvCxnSpPr>
        <p:spPr>
          <a:xfrm flipH="1" rot="10800000">
            <a:off x="0" y="2081212"/>
            <a:ext cx="9067800" cy="22225"/>
          </a:xfrm>
          <a:prstGeom prst="straightConnector1">
            <a:avLst/>
          </a:prstGeom>
          <a:noFill/>
          <a:ln cap="flat" cmpd="sng" w="12700">
            <a:solidFill>
              <a:schemeClr val="dk1"/>
            </a:solidFill>
            <a:prstDash val="solid"/>
            <a:miter lim="800000"/>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idx="1" type="body"/>
          </p:nvPr>
        </p:nvSpPr>
        <p:spPr>
          <a:xfrm>
            <a:off x="0" y="609600"/>
            <a:ext cx="4505325" cy="5943600"/>
          </a:xfrm>
          <a:prstGeom prst="rect">
            <a:avLst/>
          </a:prstGeom>
          <a:noFill/>
          <a:ln>
            <a:noFill/>
          </a:ln>
        </p:spPr>
        <p:txBody>
          <a:bodyPr anchorCtr="0" anchor="t" bIns="45700" lIns="91425" spcFirstLastPara="1" rIns="91425" wrap="square" tIns="45700">
            <a:noAutofit/>
          </a:bodyPr>
          <a:lstStyle/>
          <a:p>
            <a:pPr indent="-457200" lvl="1" marL="68580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Do we want to be happy?</a:t>
            </a:r>
            <a:endParaRPr/>
          </a:p>
          <a:p>
            <a:pPr indent="-457200" lvl="1" marL="685800" marR="0" rtl="0" algn="l">
              <a:lnSpc>
                <a:spcPct val="100000"/>
              </a:lnSpc>
              <a:spcBef>
                <a:spcPts val="480"/>
              </a:spcBef>
              <a:spcAft>
                <a:spcPts val="0"/>
              </a:spcAft>
              <a:buClr>
                <a:srgbClr val="1E00AA"/>
              </a:buClr>
              <a:buSzPts val="2400"/>
              <a:buFont typeface="Arial"/>
              <a:buNone/>
            </a:pPr>
            <a:r>
              <a:rPr b="1" i="0" lang="en-US" sz="2400" u="none" cap="none" strike="noStrike">
                <a:solidFill>
                  <a:srgbClr val="1E00AA"/>
                </a:solidFill>
                <a:latin typeface="Arial"/>
                <a:ea typeface="Arial"/>
                <a:cs typeface="Arial"/>
                <a:sym typeface="Arial"/>
              </a:rPr>
              <a:t>D;k ge lq[kh gksuk pkgrs gSa\</a:t>
            </a:r>
            <a:endParaRPr b="1" i="0" sz="2200" u="none" cap="none" strike="noStrike">
              <a:solidFill>
                <a:srgbClr val="1E00AA"/>
              </a:solidFill>
              <a:latin typeface="Arial"/>
              <a:ea typeface="Arial"/>
              <a:cs typeface="Arial"/>
              <a:sym typeface="Arial"/>
            </a:endParaRPr>
          </a:p>
          <a:p>
            <a:pPr indent="-457200" lvl="1" marL="6858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457200" lvl="1" marL="6858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Do we want to be prosperous?</a:t>
            </a:r>
            <a:endParaRPr b="0" i="0" sz="2400" u="none" cap="none" strike="noStrike">
              <a:solidFill>
                <a:schemeClr val="dk1"/>
              </a:solidFill>
              <a:latin typeface="Arial"/>
              <a:ea typeface="Arial"/>
              <a:cs typeface="Arial"/>
              <a:sym typeface="Arial"/>
            </a:endParaRPr>
          </a:p>
          <a:p>
            <a:pPr indent="-457200" lvl="1" marL="685800" marR="0" rtl="0" algn="l">
              <a:lnSpc>
                <a:spcPct val="100000"/>
              </a:lnSpc>
              <a:spcBef>
                <a:spcPts val="480"/>
              </a:spcBef>
              <a:spcAft>
                <a:spcPts val="0"/>
              </a:spcAft>
              <a:buClr>
                <a:srgbClr val="1E00AA"/>
              </a:buClr>
              <a:buSzPts val="2400"/>
              <a:buFont typeface="Arial"/>
              <a:buNone/>
            </a:pPr>
            <a:r>
              <a:rPr b="1" i="0" lang="en-US" sz="2400" u="none" cap="none" strike="noStrike">
                <a:solidFill>
                  <a:srgbClr val="1E00AA"/>
                </a:solidFill>
                <a:latin typeface="Arial"/>
                <a:ea typeface="Arial"/>
                <a:cs typeface="Arial"/>
                <a:sym typeface="Arial"/>
              </a:rPr>
              <a:t>D;k ge le`) gksuk pkgrs gSa\</a:t>
            </a:r>
            <a:endParaRPr/>
          </a:p>
          <a:p>
            <a:pPr indent="-457200" lvl="1" marL="6858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457200" lvl="1" marL="6858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Do we want the continuity of happiness and prosperity?</a:t>
            </a:r>
            <a:endParaRPr b="0" i="0" sz="2600" u="none" cap="none" strike="noStrike">
              <a:solidFill>
                <a:schemeClr val="dk1"/>
              </a:solidFill>
              <a:latin typeface="Arial"/>
              <a:ea typeface="Arial"/>
              <a:cs typeface="Arial"/>
              <a:sym typeface="Arial"/>
            </a:endParaRPr>
          </a:p>
          <a:p>
            <a:pPr indent="-457200" lvl="1" marL="685800" marR="0" rtl="0" algn="l">
              <a:lnSpc>
                <a:spcPct val="100000"/>
              </a:lnSpc>
              <a:spcBef>
                <a:spcPts val="520"/>
              </a:spcBef>
              <a:spcAft>
                <a:spcPts val="0"/>
              </a:spcAft>
              <a:buClr>
                <a:srgbClr val="1E00AA"/>
              </a:buClr>
              <a:buSzPts val="2600"/>
              <a:buFont typeface="Arial"/>
              <a:buNone/>
            </a:pPr>
            <a:r>
              <a:rPr b="1" i="0" lang="en-US" sz="2600" u="none" cap="none" strike="noStrike">
                <a:solidFill>
                  <a:srgbClr val="1E00AA"/>
                </a:solidFill>
                <a:latin typeface="Arial"/>
                <a:ea typeface="Arial"/>
                <a:cs typeface="Arial"/>
                <a:sym typeface="Arial"/>
              </a:rPr>
              <a:t>D;k ge lq[k] le`f) dh fujarjrk pkgrs gSa\</a:t>
            </a:r>
            <a:endParaRPr/>
          </a:p>
        </p:txBody>
      </p:sp>
      <p:sp>
        <p:nvSpPr>
          <p:cNvPr id="134" name="Google Shape;134;p7"/>
          <p:cNvSpPr txBox="1"/>
          <p:nvPr>
            <p:ph idx="2" type="body"/>
          </p:nvPr>
        </p:nvSpPr>
        <p:spPr>
          <a:xfrm>
            <a:off x="4657725" y="609600"/>
            <a:ext cx="4486275" cy="5943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Is our effort (</a:t>
            </a:r>
            <a:r>
              <a:rPr b="1" i="0" lang="en-US" sz="2400" u="none">
                <a:solidFill>
                  <a:srgbClr val="1E00AA"/>
                </a:solidFill>
                <a:latin typeface="Arial"/>
                <a:ea typeface="Arial"/>
                <a:cs typeface="Arial"/>
                <a:sym typeface="Arial"/>
              </a:rPr>
              <a:t>gekjk iz;kl</a:t>
            </a:r>
            <a:r>
              <a:rPr b="0" i="0" lang="en-US" sz="2200" u="none">
                <a:solidFill>
                  <a:schemeClr val="dk1"/>
                </a:solidFill>
                <a:latin typeface="Arial"/>
                <a:ea typeface="Arial"/>
                <a:cs typeface="Arial"/>
                <a:sym typeface="Arial"/>
              </a:rPr>
              <a:t>):</a:t>
            </a:r>
            <a:endParaRPr/>
          </a:p>
          <a:p>
            <a:pPr indent="-228600" lvl="1" marL="4572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For continuity of happiness and prosperity?</a:t>
            </a:r>
            <a:endParaRPr/>
          </a:p>
          <a:p>
            <a:pPr indent="-228600" lvl="1" marL="457200" marR="0" rtl="0" algn="l">
              <a:lnSpc>
                <a:spcPct val="100000"/>
              </a:lnSpc>
              <a:spcBef>
                <a:spcPts val="480"/>
              </a:spcBef>
              <a:spcAft>
                <a:spcPts val="0"/>
              </a:spcAft>
              <a:buClr>
                <a:srgbClr val="1E00AA"/>
              </a:buClr>
              <a:buSzPts val="2200"/>
              <a:buFont typeface="Arial"/>
              <a:buNone/>
            </a:pPr>
            <a:r>
              <a:rPr b="1" i="0" lang="en-US" sz="2200" u="none" cap="none" strike="noStrike">
                <a:solidFill>
                  <a:srgbClr val="1E00AA"/>
                </a:solidFill>
                <a:latin typeface="Arial"/>
                <a:ea typeface="Arial"/>
                <a:cs typeface="Arial"/>
                <a:sym typeface="Arial"/>
              </a:rPr>
              <a:t>	</a:t>
            </a:r>
            <a:r>
              <a:rPr b="1" i="0" lang="en-US" sz="2400" u="none" cap="none" strike="noStrike">
                <a:solidFill>
                  <a:srgbClr val="1E00AA"/>
                </a:solidFill>
                <a:latin typeface="Arial"/>
                <a:ea typeface="Arial"/>
                <a:cs typeface="Arial"/>
                <a:sym typeface="Arial"/>
              </a:rPr>
              <a:t>lq[k] le`f) dh fujarjrk ds vFkZ esa gS</a:t>
            </a:r>
            <a:r>
              <a:rPr b="0" i="0" lang="en-US" sz="2400" u="none" cap="none" strike="noStrike">
                <a:solidFill>
                  <a:srgbClr val="1E00AA"/>
                </a:solidFill>
                <a:latin typeface="Arial"/>
                <a:ea typeface="Arial"/>
                <a:cs typeface="Arial"/>
                <a:sym typeface="Arial"/>
              </a:rPr>
              <a:t> </a:t>
            </a:r>
            <a:r>
              <a:rPr b="0" i="0" lang="en-US" sz="2200" u="none" cap="none" strike="noStrike">
                <a:solidFill>
                  <a:schemeClr val="dk1"/>
                </a:solidFill>
                <a:latin typeface="Arial"/>
                <a:ea typeface="Arial"/>
                <a:cs typeface="Arial"/>
                <a:sym typeface="Arial"/>
              </a:rPr>
              <a:t>or </a:t>
            </a:r>
            <a:r>
              <a:rPr b="1" i="0" lang="en-US" sz="2400" u="none" cap="none" strike="noStrike">
                <a:solidFill>
                  <a:srgbClr val="1E00AA"/>
                </a:solidFill>
                <a:latin typeface="Arial"/>
                <a:ea typeface="Arial"/>
                <a:cs typeface="Arial"/>
                <a:sym typeface="Arial"/>
              </a:rPr>
              <a:t>;k</a:t>
            </a:r>
            <a:endParaRPr b="1" i="0" sz="2200" u="none" cap="none" strike="noStrike">
              <a:solidFill>
                <a:schemeClr val="dk1"/>
              </a:solidFill>
              <a:latin typeface="Arial"/>
              <a:ea typeface="Arial"/>
              <a:cs typeface="Arial"/>
              <a:sym typeface="Arial"/>
            </a:endParaRPr>
          </a:p>
          <a:p>
            <a:pPr indent="-228600" lvl="1" marL="4572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Just for accumulation of physical facility?</a:t>
            </a:r>
            <a:endParaRPr/>
          </a:p>
          <a:p>
            <a:pPr indent="-228600" lvl="1" marL="457200" marR="0" rtl="0" algn="l">
              <a:lnSpc>
                <a:spcPct val="100000"/>
              </a:lnSpc>
              <a:spcBef>
                <a:spcPts val="480"/>
              </a:spcBef>
              <a:spcAft>
                <a:spcPts val="0"/>
              </a:spcAft>
              <a:buClr>
                <a:srgbClr val="1E00AA"/>
              </a:buClr>
              <a:buSzPts val="2200"/>
              <a:buFont typeface="Arial"/>
              <a:buNone/>
            </a:pPr>
            <a:r>
              <a:rPr b="1" i="0" lang="en-US" sz="2200" u="none" cap="none" strike="noStrike">
                <a:solidFill>
                  <a:srgbClr val="1E00AA"/>
                </a:solidFill>
                <a:latin typeface="Arial"/>
                <a:ea typeface="Arial"/>
                <a:cs typeface="Arial"/>
                <a:sym typeface="Arial"/>
              </a:rPr>
              <a:t>	</a:t>
            </a:r>
            <a:r>
              <a:rPr b="1" i="0" lang="en-US" sz="2400" u="none" cap="none" strike="noStrike">
                <a:solidFill>
                  <a:srgbClr val="1E00AA"/>
                </a:solidFill>
                <a:latin typeface="Arial"/>
                <a:ea typeface="Arial"/>
                <a:cs typeface="Arial"/>
                <a:sym typeface="Arial"/>
              </a:rPr>
              <a:t>dsoy lqfo/kk&amp;laxzg ds vFkZ esa\</a:t>
            </a:r>
            <a:endParaRPr/>
          </a:p>
        </p:txBody>
      </p:sp>
      <p:sp>
        <p:nvSpPr>
          <p:cNvPr id="135" name="Google Shape;135;p7"/>
          <p:cNvSpPr txBox="1"/>
          <p:nvPr>
            <p:ph type="title"/>
          </p:nvPr>
        </p:nvSpPr>
        <p:spPr>
          <a:xfrm>
            <a:off x="0" y="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Desire </a:t>
            </a:r>
            <a:r>
              <a:rPr b="1" i="0" lang="en-US" sz="2800" u="none">
                <a:solidFill>
                  <a:schemeClr val="lt1"/>
                </a:solidFill>
                <a:latin typeface="Arial"/>
                <a:ea typeface="Arial"/>
                <a:cs typeface="Arial"/>
                <a:sym typeface="Arial"/>
              </a:rPr>
              <a:t>pkguk</a:t>
            </a:r>
            <a:r>
              <a:rPr b="1" i="0" lang="en-US" sz="2400" u="none">
                <a:solidFill>
                  <a:schemeClr val="lt1"/>
                </a:solidFill>
                <a:latin typeface="Arial"/>
                <a:ea typeface="Arial"/>
                <a:cs typeface="Arial"/>
                <a:sym typeface="Arial"/>
              </a:rPr>
              <a:t> </a:t>
            </a:r>
            <a:r>
              <a:rPr b="1" i="0" lang="en-US" sz="2200" u="none">
                <a:solidFill>
                  <a:schemeClr val="lt1"/>
                </a:solidFill>
                <a:latin typeface="Arial"/>
                <a:ea typeface="Arial"/>
                <a:cs typeface="Arial"/>
                <a:sym typeface="Arial"/>
              </a:rPr>
              <a:t>				Effort </a:t>
            </a:r>
            <a:r>
              <a:rPr b="1" i="0" lang="en-US" sz="2800" u="none">
                <a:solidFill>
                  <a:schemeClr val="lt1"/>
                </a:solidFill>
                <a:latin typeface="Arial"/>
                <a:ea typeface="Arial"/>
                <a:cs typeface="Arial"/>
                <a:sym typeface="Arial"/>
              </a:rPr>
              <a:t>djuk</a:t>
            </a:r>
            <a:endParaRPr/>
          </a:p>
        </p:txBody>
      </p:sp>
      <p:cxnSp>
        <p:nvCxnSpPr>
          <p:cNvPr id="136" name="Google Shape;136;p7"/>
          <p:cNvCxnSpPr/>
          <p:nvPr/>
        </p:nvCxnSpPr>
        <p:spPr>
          <a:xfrm rot="5400000">
            <a:off x="1524000" y="3562350"/>
            <a:ext cx="6096000" cy="0"/>
          </a:xfrm>
          <a:prstGeom prst="straightConnector1">
            <a:avLst/>
          </a:prstGeom>
          <a:noFill/>
          <a:ln cap="flat" cmpd="sng" w="9525">
            <a:solidFill>
              <a:srgbClr val="8AC6E4"/>
            </a:solidFill>
            <a:prstDash val="solid"/>
            <a:miter lim="800000"/>
            <a:headEnd len="med" w="med" type="none"/>
            <a:tailEnd len="med" w="med" type="none"/>
          </a:ln>
        </p:spPr>
      </p:cxnSp>
      <p:sp>
        <p:nvSpPr>
          <p:cNvPr id="137" name="Google Shape;137;p7"/>
          <p:cNvSpPr/>
          <p:nvPr/>
        </p:nvSpPr>
        <p:spPr>
          <a:xfrm>
            <a:off x="779673" y="4876800"/>
            <a:ext cx="7451720" cy="1261884"/>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Noto Sans Symbols"/>
              <a:buNone/>
            </a:pPr>
            <a:r>
              <a:rPr b="0" i="0" lang="en-US" sz="1800" u="none" cap="none" strike="noStrike">
                <a:solidFill>
                  <a:schemeClr val="lt1"/>
                </a:solidFill>
                <a:latin typeface="Arial"/>
                <a:ea typeface="Arial"/>
                <a:cs typeface="Arial"/>
                <a:sym typeface="Arial"/>
              </a:rPr>
              <a:t>Have we assumed  that  happiness and prosperity will be ensured </a:t>
            </a:r>
            <a:endParaRPr/>
          </a:p>
          <a:p>
            <a:pPr indent="0" lvl="0" marL="0" marR="0" rtl="0" algn="l">
              <a:lnSpc>
                <a:spcPct val="100000"/>
              </a:lnSpc>
              <a:spcBef>
                <a:spcPts val="0"/>
              </a:spcBef>
              <a:spcAft>
                <a:spcPts val="0"/>
              </a:spcAft>
              <a:buClr>
                <a:schemeClr val="lt1"/>
              </a:buClr>
              <a:buSzPts val="1800"/>
              <a:buFont typeface="Noto Sans Symbols"/>
              <a:buNone/>
            </a:pPr>
            <a:r>
              <a:rPr b="0" i="0" lang="en-US" sz="1800" u="none" cap="none" strike="noStrike">
                <a:solidFill>
                  <a:schemeClr val="lt1"/>
                </a:solidFill>
                <a:latin typeface="Arial"/>
                <a:ea typeface="Arial"/>
                <a:cs typeface="Arial"/>
                <a:sym typeface="Arial"/>
              </a:rPr>
              <a:t>when we have enough physical facility?</a:t>
            </a:r>
            <a:endParaRPr/>
          </a:p>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
              <a:buFont typeface="Noto Sans Symbols"/>
              <a:buNone/>
            </a:pPr>
            <a:r>
              <a:t/>
            </a:r>
            <a:endParaRPr b="0" i="0" sz="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
              <a:buFont typeface="Noto Sans Symbols"/>
              <a:buNone/>
            </a:pPr>
            <a:r>
              <a:t/>
            </a:r>
            <a:endParaRPr b="0" i="0" sz="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Noto Sans Symbols"/>
              <a:buNone/>
            </a:pPr>
            <a:r>
              <a:rPr b="0" i="0" lang="en-US" sz="1800" u="none" cap="none" strike="noStrike">
                <a:solidFill>
                  <a:schemeClr val="lt1"/>
                </a:solidFill>
                <a:latin typeface="Arial"/>
                <a:ea typeface="Arial"/>
                <a:cs typeface="Arial"/>
                <a:sym typeface="Arial"/>
              </a:rPr>
              <a:t>What effort are we making, other than accumulation of physical facility?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Physical Facility is Necessary…</a:t>
            </a:r>
            <a:endParaRPr/>
          </a:p>
        </p:txBody>
      </p:sp>
      <p:sp>
        <p:nvSpPr>
          <p:cNvPr id="143" name="Google Shape;143;p8"/>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None/>
            </a:pPr>
            <a:r>
              <a:rPr b="0" i="0" lang="en-US" sz="2000" u="none">
                <a:solidFill>
                  <a:schemeClr val="dk1"/>
                </a:solidFill>
                <a:latin typeface="Arial"/>
                <a:ea typeface="Arial"/>
                <a:cs typeface="Arial"/>
                <a:sym typeface="Arial"/>
              </a:rPr>
              <a:t>When an animal has lack of physical facility it becomes uncomfortable, when it gets physical facility it becomes comfortable</a:t>
            </a:r>
            <a:endParaRPr/>
          </a:p>
          <a:p>
            <a:pPr indent="-228600" lvl="0" marL="2286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Eg. When a cow gets a stomach-full of grass, it becomes comfortable, sits and chews the cud</a:t>
            </a:r>
            <a:endParaRPr/>
          </a:p>
          <a:p>
            <a:pPr indent="-228600" lvl="0" marL="228600" rtl="0" algn="l">
              <a:lnSpc>
                <a:spcPct val="90000"/>
              </a:lnSpc>
              <a:spcBef>
                <a:spcPts val="400"/>
              </a:spcBef>
              <a:spcAft>
                <a:spcPts val="0"/>
              </a:spcAft>
              <a:buClr>
                <a:srgbClr val="1E00AA"/>
              </a:buClr>
              <a:buSzPts val="2000"/>
              <a:buNone/>
            </a:pPr>
            <a:r>
              <a:rPr b="1" i="0" lang="en-US" sz="2000" u="none">
                <a:solidFill>
                  <a:srgbClr val="1E00AA"/>
                </a:solidFill>
                <a:latin typeface="Arial"/>
                <a:ea typeface="Arial"/>
                <a:cs typeface="Arial"/>
                <a:sym typeface="Arial"/>
              </a:rPr>
              <a:t>i’kq dks lqfo/kk dk vHkko gksrk gS] rks og ijs’kku gksrk gS] lqfo/kk fey tk, rks og vkjke esa vk tkrk gS] (tSls isV Hkj ?kkl fey tk, rks xk; vkjke ls tqxkyh djrh gS)A</a:t>
            </a:r>
            <a:endParaRPr/>
          </a:p>
          <a:p>
            <a:pPr indent="-228600" lvl="0" marL="228600" rtl="0" algn="l">
              <a:lnSpc>
                <a:spcPct val="9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When a human being has lack of physical facility, he becomes uncomfortable and unhappy</a:t>
            </a:r>
            <a:endParaRPr/>
          </a:p>
          <a:p>
            <a:pPr indent="-228600" lvl="0" marL="2286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But once he gets the physical facility, he forgets about it and starts thinking about hundred other things</a:t>
            </a:r>
            <a:endParaRPr/>
          </a:p>
          <a:p>
            <a:pPr indent="-228600" lvl="0" marL="228600" rtl="0" algn="l">
              <a:lnSpc>
                <a:spcPct val="90000"/>
              </a:lnSpc>
              <a:spcBef>
                <a:spcPts val="400"/>
              </a:spcBef>
              <a:spcAft>
                <a:spcPts val="0"/>
              </a:spcAft>
              <a:buClr>
                <a:srgbClr val="1E00AA"/>
              </a:buClr>
              <a:buSzPts val="2000"/>
              <a:buNone/>
            </a:pPr>
            <a:r>
              <a:rPr b="1" i="0" lang="en-US" sz="2000" u="none">
                <a:solidFill>
                  <a:srgbClr val="1E00AA"/>
                </a:solidFill>
                <a:latin typeface="Arial"/>
                <a:ea typeface="Arial"/>
                <a:cs typeface="Arial"/>
                <a:sym typeface="Arial"/>
              </a:rPr>
              <a:t>euq”; dks lqfo/kk dk vHkko gksrk gS] rks og ijs’kku o nq%[kh gksrk gS]</a:t>
            </a:r>
            <a:endParaRPr/>
          </a:p>
          <a:p>
            <a:pPr indent="-228600" lvl="0" marL="228600" rtl="0" algn="l">
              <a:lnSpc>
                <a:spcPct val="90000"/>
              </a:lnSpc>
              <a:spcBef>
                <a:spcPts val="400"/>
              </a:spcBef>
              <a:spcAft>
                <a:spcPts val="0"/>
              </a:spcAft>
              <a:buClr>
                <a:srgbClr val="1E00AA"/>
              </a:buClr>
              <a:buSzPts val="2000"/>
              <a:buNone/>
            </a:pPr>
            <a:r>
              <a:rPr b="1" i="0" lang="en-US" sz="2000" u="none">
                <a:solidFill>
                  <a:srgbClr val="1E00AA"/>
                </a:solidFill>
                <a:latin typeface="Arial"/>
                <a:ea typeface="Arial"/>
                <a:cs typeface="Arial"/>
                <a:sym typeface="Arial"/>
              </a:rPr>
              <a:t>ijarq lqfo/kk fey tk, rks mlds ckjs rks Hkwy gh tkrk gS] mlds vykok lkS vkSj phtsa lkspus yxrk gSA</a:t>
            </a:r>
            <a:endParaRPr b="1" i="0" sz="1900" u="none">
              <a:solidFill>
                <a:srgbClr val="1E00AA"/>
              </a:solidFill>
              <a:latin typeface="Arial"/>
              <a:ea typeface="Arial"/>
              <a:cs typeface="Arial"/>
              <a:sym typeface="Arial"/>
            </a:endParaRPr>
          </a:p>
          <a:p>
            <a:pPr indent="-228600" lvl="0" marL="228600" rtl="0" algn="l">
              <a:lnSpc>
                <a:spcPct val="9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(Check for yourself if you feel happy every day that you are getting enough to eat?)</a:t>
            </a:r>
            <a:endParaRPr/>
          </a:p>
          <a:p>
            <a:pPr indent="-228600" lvl="0" marL="228600" rtl="0" algn="l">
              <a:lnSpc>
                <a:spcPct val="90000"/>
              </a:lnSpc>
              <a:spcBef>
                <a:spcPts val="400"/>
              </a:spcBef>
              <a:spcAft>
                <a:spcPts val="0"/>
              </a:spcAft>
              <a:buClr>
                <a:srgbClr val="1E00AA"/>
              </a:buClr>
              <a:buSzPts val="2000"/>
              <a:buNone/>
            </a:pPr>
            <a:r>
              <a:rPr b="0" i="0" lang="en-US" sz="2000" u="none">
                <a:solidFill>
                  <a:srgbClr val="1E00AA"/>
                </a:solidFill>
                <a:latin typeface="Arial"/>
                <a:ea typeface="Arial"/>
                <a:cs typeface="Arial"/>
                <a:sym typeface="Arial"/>
              </a:rPr>
              <a:t>(</a:t>
            </a:r>
            <a:r>
              <a:rPr b="1" i="0" lang="en-US" sz="2000" u="none">
                <a:solidFill>
                  <a:srgbClr val="1E00AA"/>
                </a:solidFill>
                <a:latin typeface="Arial"/>
                <a:ea typeface="Arial"/>
                <a:cs typeface="Arial"/>
                <a:sym typeface="Arial"/>
              </a:rPr>
              <a:t>vki gh vius esa tkap dj ns[ksa] D;k vki bl ckr ij jkst [kq’k gksrs gSa fd vkidks isV Hkj Hkkstu fey jgk gS\</a:t>
            </a:r>
            <a:r>
              <a:rPr b="0" i="0" lang="en-US" sz="2000" u="none">
                <a:solidFill>
                  <a:srgbClr val="1E00AA"/>
                </a:solidFill>
                <a:latin typeface="Arial"/>
                <a:ea typeface="Arial"/>
                <a:cs typeface="Arial"/>
                <a:sym typeface="Arial"/>
              </a:rPr>
              <a:t>)</a:t>
            </a:r>
            <a:endParaRPr b="0" i="0" sz="2200" u="none">
              <a:solidFill>
                <a:srgbClr val="1E00AA"/>
              </a:solidFill>
              <a:latin typeface="Arial"/>
              <a:ea typeface="Arial"/>
              <a:cs typeface="Arial"/>
              <a:sym typeface="Arial"/>
            </a:endParaRPr>
          </a:p>
          <a:p>
            <a:pPr indent="-88900" lvl="0" marL="228600" rtl="0" algn="l">
              <a:spcBef>
                <a:spcPts val="440"/>
              </a:spcBef>
              <a:spcAft>
                <a:spcPts val="0"/>
              </a:spcAft>
              <a:buClr>
                <a:schemeClr val="dk1"/>
              </a:buClr>
              <a:buSzPts val="2200"/>
              <a:buFont typeface="Noto Sans Symbols"/>
              <a:buNone/>
            </a:pPr>
            <a:r>
              <a:t/>
            </a:r>
            <a:endParaRPr b="0" i="0" sz="2200" u="none">
              <a:solidFill>
                <a:srgbClr val="1E00AA"/>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7" name="Shape 147"/>
        <p:cNvGrpSpPr/>
        <p:nvPr/>
      </p:nvGrpSpPr>
      <p:grpSpPr>
        <a:xfrm>
          <a:off x="0" y="0"/>
          <a:ext cx="0" cy="0"/>
          <a:chOff x="0" y="0"/>
          <a:chExt cx="0" cy="0"/>
        </a:xfrm>
      </p:grpSpPr>
      <p:sp>
        <p:nvSpPr>
          <p:cNvPr id="148" name="Google Shape;148;p9"/>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Physical Facility is Necessary…  but it is not Adequate</a:t>
            </a:r>
            <a:endParaRPr/>
          </a:p>
        </p:txBody>
      </p:sp>
      <p:sp>
        <p:nvSpPr>
          <p:cNvPr id="149" name="Google Shape;149;p9"/>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When a human being has lack of physical facility, s(he) becomes uncomfortable and unhappy</a:t>
            </a:r>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But once s(he) gets the physical facility, s(he) forgets about it and starts thinking about hundred other things</a:t>
            </a:r>
            <a:endParaRPr/>
          </a:p>
          <a:p>
            <a:pPr indent="-228600" lvl="0" marL="228600" rtl="0" algn="l">
              <a:lnSpc>
                <a:spcPct val="90000"/>
              </a:lnSpc>
              <a:spcBef>
                <a:spcPts val="440"/>
              </a:spcBef>
              <a:spcAft>
                <a:spcPts val="0"/>
              </a:spcAft>
              <a:buClr>
                <a:srgbClr val="1E00AA"/>
              </a:buClr>
              <a:buSzPts val="2200"/>
              <a:buNone/>
            </a:pPr>
            <a:r>
              <a:rPr b="1" i="0" lang="en-US" sz="2200" u="none">
                <a:solidFill>
                  <a:srgbClr val="1E00AA"/>
                </a:solidFill>
                <a:latin typeface="Arial"/>
                <a:ea typeface="Arial"/>
                <a:cs typeface="Arial"/>
                <a:sym typeface="Arial"/>
              </a:rPr>
              <a:t>euq”; dks lqfo/kk dk vHkko gksrk gS] rks og ijs’kku o nq%[kh gksrk gS]</a:t>
            </a:r>
            <a:endParaRPr/>
          </a:p>
          <a:p>
            <a:pPr indent="-228600" lvl="0" marL="228600" rtl="0" algn="l">
              <a:lnSpc>
                <a:spcPct val="90000"/>
              </a:lnSpc>
              <a:spcBef>
                <a:spcPts val="440"/>
              </a:spcBef>
              <a:spcAft>
                <a:spcPts val="0"/>
              </a:spcAft>
              <a:buClr>
                <a:srgbClr val="1E00AA"/>
              </a:buClr>
              <a:buSzPts val="2200"/>
              <a:buNone/>
            </a:pPr>
            <a:r>
              <a:rPr b="1" i="0" lang="en-US" sz="2200" u="none">
                <a:solidFill>
                  <a:srgbClr val="1E00AA"/>
                </a:solidFill>
                <a:latin typeface="Arial"/>
                <a:ea typeface="Arial"/>
                <a:cs typeface="Arial"/>
                <a:sym typeface="Arial"/>
              </a:rPr>
              <a:t>ijarq lqfo/kk fey tk, rks mlds ckjs rks Hkwy gh tkrk gS] mlds vykok lkS vkSj phtsa lkspus yxrk gSA</a:t>
            </a:r>
            <a:endParaRPr b="1" i="0" sz="2000" u="none">
              <a:solidFill>
                <a:srgbClr val="1E00AA"/>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Lets see if we know how many pairs of clothes we have</a:t>
            </a:r>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If there were a shortage of clothes it would be a problem for us, but now that we have clothes, we may not even know how many we have… </a:t>
            </a:r>
            <a:r>
              <a:rPr b="0" i="0" lang="en-US" sz="2200" u="none">
                <a:solidFill>
                  <a:srgbClr val="FF0000"/>
                </a:solidFill>
                <a:latin typeface="Arial"/>
                <a:ea typeface="Arial"/>
                <a:cs typeface="Arial"/>
                <a:sym typeface="Arial"/>
              </a:rPr>
              <a:t>(and yet we may keep collecting more and more…)</a:t>
            </a:r>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When we don’t know how many clothes we really need, we can be in this situation</a:t>
            </a:r>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We have a problem when we don’t have clarity about our needs!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5_SLW PPT Template">
  <a:themeElements>
    <a:clrScheme name="Corporate Template V1">
      <a:dk1>
        <a:srgbClr val="000000"/>
      </a:dk1>
      <a:lt1>
        <a:srgbClr val="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SLW PPT Template">
  <a:themeElements>
    <a:clrScheme name="Corporate Template V1">
      <a:dk1>
        <a:srgbClr val="000000"/>
      </a:dk1>
      <a:lt1>
        <a:srgbClr val="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LW PPT Template">
  <a:themeElements>
    <a:clrScheme name="Corporate Template V1">
      <a:dk1>
        <a:srgbClr val="000000"/>
      </a:dk1>
      <a:lt1>
        <a:srgbClr val="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7_SLW PPT Template">
  <a:themeElements>
    <a:clrScheme name="Corporate Template V1">
      <a:dk1>
        <a:srgbClr val="000000"/>
      </a:dk1>
      <a:lt1>
        <a:srgbClr val="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SLW PPT Template">
  <a:themeElements>
    <a:clrScheme name="Corporate Template V1">
      <a:dk1>
        <a:srgbClr val="000000"/>
      </a:dk1>
      <a:lt1>
        <a:srgbClr val="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_SLW PPT Template">
  <a:themeElements>
    <a:clrScheme name="Corporate Template V1">
      <a:dk1>
        <a:srgbClr val="000000"/>
      </a:dk1>
      <a:lt1>
        <a:srgbClr val="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6_SLW PPT Template">
  <a:themeElements>
    <a:clrScheme name="Corporate Template V1">
      <a:dk1>
        <a:srgbClr val="000000"/>
      </a:dk1>
      <a:lt1>
        <a:srgbClr val="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4_SLW PPT Template">
  <a:themeElements>
    <a:clrScheme name="Corporate Template V1">
      <a:dk1>
        <a:srgbClr val="000000"/>
      </a:dk1>
      <a:lt1>
        <a:srgbClr val="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2009-12-17T14:12:44Z</dcterms:created>
  <dc:creator/>
</cp:coreProperties>
</file>

<file path=docProps/custom.xml><?xml version="1.0" encoding="utf-8"?>
<Properties xmlns="http://schemas.openxmlformats.org/officeDocument/2006/custom-properties" xmlns:vt="http://schemas.openxmlformats.org/officeDocument/2006/docPropsVTypes"/>
</file>