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orient="horz" pos="323">
          <p15:clr>
            <a:srgbClr val="000000"/>
          </p15:clr>
        </p15:guide>
        <p15:guide id="3" orient="horz" pos="3888">
          <p15:clr>
            <a:srgbClr val="000000"/>
          </p15:clr>
        </p15:guide>
        <p15:guide id="4" orient="horz" pos="659">
          <p15:clr>
            <a:srgbClr val="000000"/>
          </p15:clr>
        </p15:guide>
        <p15:guide id="5" orient="horz" pos="1344">
          <p15:clr>
            <a:srgbClr val="000000"/>
          </p15:clr>
        </p15:guide>
        <p15:guide id="6" pos="5568">
          <p15:clr>
            <a:srgbClr val="000000"/>
          </p15:clr>
        </p15:guide>
        <p15:guide id="7" pos="192">
          <p15:clr>
            <a:srgbClr val="000000"/>
          </p15:clr>
        </p15:guide>
        <p15:guide id="8" pos="4512">
          <p15:clr>
            <a:srgbClr val="000000"/>
          </p15:clr>
        </p15:guide>
        <p15:guide id="9">
          <p15:clr>
            <a:srgbClr val="000000"/>
          </p15:clr>
        </p15:guide>
        <p15:guide id="10" pos="2936">
          <p15:clr>
            <a:srgbClr val="000000"/>
          </p15:clr>
        </p15:guide>
        <p15:guide id="11" pos="2825">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63" roundtripDataSignature="AMtx7mjcCfFJpJNOidF8RrcSs7ms2ZB6y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itha Sandeep"/>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23" orient="horz"/>
        <p:guide pos="3888" orient="horz"/>
        <p:guide pos="659" orient="horz"/>
        <p:guide pos="1344" orient="horz"/>
        <p:guide pos="5568"/>
        <p:guide pos="192"/>
        <p:guide pos="4512"/>
        <p:guide/>
        <p:guide pos="2936"/>
        <p:guide pos="2825"/>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6-19T09:35:04.985">
    <p:pos x="0" y="384"/>
    <p:text>the ability to do something successfully or efficiently</p:text>
    <p:extLst>
      <p:ext uri="{C676402C-5697-4E1C-873F-D02D1690AC5C}">
        <p15:threadingInfo timeZoneBias="0"/>
      </p:ext>
      <p:ext uri="http://customooxmlschemas.google.com/">
        <go:slidesCustomData xmlns:go="http://customooxmlschemas.google.com/" commentPostId="AAAAzaKOp4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 name="Google Shape;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 name="Google Shape;3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 name="Google Shape;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3" name="Google Shape;53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 name="Google Shape;5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6" name="Google Shape;56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5" name="Google Shape;62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1" name="Google Shape;63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8" name="Google Shape;64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5" name="Google Shape;65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13" name="Shape 13"/>
        <p:cNvGrpSpPr/>
        <p:nvPr/>
      </p:nvGrpSpPr>
      <p:grpSpPr>
        <a:xfrm>
          <a:off x="0" y="0"/>
          <a:ext cx="0" cy="0"/>
          <a:chOff x="0" y="0"/>
          <a:chExt cx="0" cy="0"/>
        </a:xfrm>
      </p:grpSpPr>
      <p:sp>
        <p:nvSpPr>
          <p:cNvPr id="14" name="Google Shape;14;p59"/>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5" name="Google Shape;15;p59"/>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60"/>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8" name="Google Shape;18;p60"/>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9" name="Shape 19"/>
        <p:cNvGrpSpPr/>
        <p:nvPr/>
      </p:nvGrpSpPr>
      <p:grpSpPr>
        <a:xfrm>
          <a:off x="0" y="0"/>
          <a:ext cx="0" cy="0"/>
          <a:chOff x="0" y="0"/>
          <a:chExt cx="0" cy="0"/>
        </a:xfrm>
      </p:grpSpPr>
      <p:sp>
        <p:nvSpPr>
          <p:cNvPr id="20" name="Google Shape;20;p61"/>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61"/>
          <p:cNvSpPr txBox="1"/>
          <p:nvPr>
            <p:ph idx="2" type="body"/>
          </p:nvPr>
        </p:nvSpPr>
        <p:spPr>
          <a:xfrm>
            <a:off x="4657724" y="609600"/>
            <a:ext cx="4486275" cy="59436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61"/>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sp>
        <p:nvSpPr>
          <p:cNvPr id="24" name="Google Shape;24;p62"/>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8"/>
          <p:cNvSpPr txBox="1"/>
          <p:nvPr/>
        </p:nvSpPr>
        <p:spPr>
          <a:xfrm>
            <a:off x="0" y="0"/>
            <a:ext cx="9144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 name="Google Shape;11;p58"/>
          <p:cNvSpPr txBox="1"/>
          <p:nvPr/>
        </p:nvSpPr>
        <p:spPr>
          <a:xfrm flipH="1" rot="10800000">
            <a:off x="0" y="6572250"/>
            <a:ext cx="9144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 name="Google Shape;12;p58"/>
          <p:cNvSpPr txBox="1"/>
          <p:nvPr/>
        </p:nvSpPr>
        <p:spPr>
          <a:xfrm>
            <a:off x="8715375" y="6572250"/>
            <a:ext cx="428625"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www.fao.org/fileadmin/user_upload/ags/publications/GFL_web.pdf" TargetMode="External"/><Relationship Id="rId4" Type="http://schemas.openxmlformats.org/officeDocument/2006/relationships/hyperlink" Target="http://www.fao.org/" TargetMode="External"/><Relationship Id="rId5" Type="http://schemas.openxmlformats.org/officeDocument/2006/relationships/hyperlink" Target="http://www.un.org/apps/news/story.asp?NewsID=38344&amp;Cr=fao&amp;Cr1" TargetMode="External"/><Relationship Id="rId6" Type="http://schemas.openxmlformats.org/officeDocument/2006/relationships/image" Target="../media/image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proposal.pp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2200">
              <a:solidFill>
                <a:schemeClr val="lt1"/>
              </a:solidFill>
              <a:latin typeface="Arial"/>
              <a:ea typeface="Arial"/>
              <a:cs typeface="Arial"/>
              <a:sym typeface="Arial"/>
            </a:endParaRPr>
          </a:p>
        </p:txBody>
      </p:sp>
      <p:sp>
        <p:nvSpPr>
          <p:cNvPr id="30" name="Google Shape;30;p2"/>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Whatever is said is a </a:t>
            </a:r>
            <a:r>
              <a:rPr b="1" i="0" lang="en-US" sz="2200" u="sng">
                <a:solidFill>
                  <a:schemeClr val="dk1"/>
                </a:solidFill>
                <a:latin typeface="Arial"/>
                <a:ea typeface="Arial"/>
                <a:cs typeface="Arial"/>
                <a:sym typeface="Arial"/>
              </a:rPr>
              <a:t>Proposal</a:t>
            </a:r>
            <a:r>
              <a:rPr b="0" i="0" lang="en-US" sz="2200" u="none">
                <a:solidFill>
                  <a:schemeClr val="dk1"/>
                </a:solidFill>
                <a:latin typeface="Arial"/>
                <a:ea typeface="Arial"/>
                <a:cs typeface="Arial"/>
                <a:sym typeface="Arial"/>
              </a:rPr>
              <a:t> (</a:t>
            </a:r>
            <a:r>
              <a:rPr b="1" i="0" lang="en-US" sz="2200" u="none">
                <a:solidFill>
                  <a:srgbClr val="FF0000"/>
                </a:solidFill>
                <a:latin typeface="Arial"/>
                <a:ea typeface="Arial"/>
                <a:cs typeface="Arial"/>
                <a:sym typeface="Arial"/>
              </a:rPr>
              <a:t>Do not assume it to be true or false</a:t>
            </a:r>
            <a:r>
              <a:rPr b="0" i="0" lang="en-US" sz="2200" u="none">
                <a:solidFill>
                  <a:schemeClr val="dk1"/>
                </a:solidFill>
                <a:latin typeface="Arial"/>
                <a:ea typeface="Arial"/>
                <a:cs typeface="Arial"/>
                <a:sym typeface="Arial"/>
              </a:rPr>
              <a:t>)</a:t>
            </a:r>
            <a:endParaRPr/>
          </a:p>
          <a:p>
            <a:pPr indent="-228600" lvl="0" marL="228600" rtl="0" algn="l">
              <a:lnSpc>
                <a:spcPct val="100000"/>
              </a:lnSpc>
              <a:spcBef>
                <a:spcPts val="440"/>
              </a:spcBef>
              <a:spcAft>
                <a:spcPts val="0"/>
              </a:spcAft>
              <a:buClr>
                <a:schemeClr val="dk1"/>
              </a:buClr>
              <a:buSzPts val="2200"/>
              <a:buNone/>
            </a:pPr>
            <a:r>
              <a:rPr b="1" i="0" lang="en-US" sz="2200" u="none">
                <a:solidFill>
                  <a:schemeClr val="dk1"/>
                </a:solidFill>
                <a:latin typeface="Arial"/>
                <a:ea typeface="Arial"/>
                <a:cs typeface="Arial"/>
                <a:sym typeface="Arial"/>
              </a:rPr>
              <a:t>Verify </a:t>
            </a:r>
            <a:r>
              <a:rPr b="0" i="0" lang="en-US" sz="2200" u="none">
                <a:solidFill>
                  <a:schemeClr val="dk1"/>
                </a:solidFill>
                <a:latin typeface="Arial"/>
                <a:ea typeface="Arial"/>
                <a:cs typeface="Arial"/>
                <a:sym typeface="Arial"/>
              </a:rPr>
              <a:t>it on Your Own Right – on the basis of your </a:t>
            </a:r>
            <a:r>
              <a:rPr b="1" i="0" lang="en-US" sz="2200" u="sng">
                <a:solidFill>
                  <a:schemeClr val="dk1"/>
                </a:solidFill>
                <a:latin typeface="Arial"/>
                <a:ea typeface="Arial"/>
                <a:cs typeface="Arial"/>
                <a:sym typeface="Arial"/>
              </a:rPr>
              <a:t>Natural Acceptance</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It is a process of </a:t>
            </a:r>
            <a:r>
              <a:rPr b="1" i="0" lang="en-US" sz="2200" u="none">
                <a:solidFill>
                  <a:schemeClr val="dk1"/>
                </a:solidFill>
                <a:latin typeface="Arial"/>
                <a:ea typeface="Arial"/>
                <a:cs typeface="Arial"/>
                <a:sym typeface="Arial"/>
              </a:rPr>
              <a:t>Dialogue</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A dialogue between me and you, to start with</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It soon becomes a dialogue </a:t>
            </a:r>
            <a:r>
              <a:rPr b="1" i="0" lang="en-US" sz="2200" u="none">
                <a:solidFill>
                  <a:schemeClr val="dk1"/>
                </a:solidFill>
                <a:latin typeface="Arial"/>
                <a:ea typeface="Arial"/>
                <a:cs typeface="Arial"/>
                <a:sym typeface="Arial"/>
              </a:rPr>
              <a:t>within </a:t>
            </a:r>
            <a:r>
              <a:rPr b="1" i="0" lang="en-US" sz="2200" u="none">
                <a:solidFill>
                  <a:schemeClr val="dk1"/>
                </a:solidFill>
                <a:latin typeface="Arial"/>
                <a:ea typeface="Arial"/>
                <a:cs typeface="Arial"/>
                <a:sym typeface="Arial"/>
              </a:rPr>
              <a:t>your own self</a:t>
            </a:r>
            <a:endParaRPr/>
          </a:p>
          <a:p>
            <a:pPr indent="-88900" lvl="0" marL="228600" rtl="0" algn="l">
              <a:lnSpc>
                <a:spcPct val="100000"/>
              </a:lnSpc>
              <a:spcBef>
                <a:spcPts val="440"/>
              </a:spcBef>
              <a:spcAft>
                <a:spcPts val="0"/>
              </a:spcAft>
              <a:buClr>
                <a:schemeClr val="dk1"/>
              </a:buClr>
              <a:buSzPts val="2200"/>
              <a:buFont typeface="Noto Sans Symbols"/>
              <a:buNone/>
            </a:pPr>
            <a:r>
              <a:t/>
            </a:r>
            <a:endParaRPr b="1" i="0" sz="220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Check within Yourself! </a:t>
            </a:r>
            <a:endParaRPr/>
          </a:p>
        </p:txBody>
      </p:sp>
      <p:sp>
        <p:nvSpPr>
          <p:cNvPr id="89" name="Google Shape;89;p11"/>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The unhappiness in your family is</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More due to lack of physical facility or</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More due to lack of fulfillment in relationship?</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How much time and effort are you investing:</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For physical facility</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For fulfillment in relationship</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unhappiness is more due to lack of fulfillment in relationship</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Most of the time and effort is spent for physical facility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Check within Yourself! </a:t>
            </a:r>
            <a:endParaRPr/>
          </a:p>
        </p:txBody>
      </p:sp>
      <p:sp>
        <p:nvSpPr>
          <p:cNvPr id="95" name="Google Shape;95;p12"/>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For human beings physical facility is necessary but relationship is also necessary</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On examining carefully, we find that this is a fundamental difference between animals and human beings</a:t>
            </a:r>
            <a:endParaRPr/>
          </a:p>
          <a:p>
            <a:pPr indent="-228600" lvl="0" marL="228600" rtl="0" algn="l">
              <a:lnSpc>
                <a:spcPct val="100000"/>
              </a:lnSpc>
              <a:spcBef>
                <a:spcPts val="480"/>
              </a:spcBef>
              <a:spcAft>
                <a:spcPts val="0"/>
              </a:spcAft>
              <a:buClr>
                <a:schemeClr val="dk1"/>
              </a:buClr>
              <a:buSzPts val="2400"/>
              <a:buNone/>
            </a:pPr>
            <a:r>
              <a:t/>
            </a:r>
            <a:endParaRPr b="0" i="0" sz="2400" u="none">
              <a:solidFill>
                <a:srgbClr val="1E00AA"/>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Physical facility is necessary for animals and necessary for human beings also</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However, For animals physical facility is necessary as well as adequate</a:t>
            </a:r>
            <a:endParaRPr/>
          </a:p>
          <a:p>
            <a:pPr indent="-228600" lvl="0" marL="228600" rtl="0" algn="l">
              <a:lnSpc>
                <a:spcPct val="100000"/>
              </a:lnSpc>
              <a:spcBef>
                <a:spcPts val="480"/>
              </a:spcBef>
              <a:spcAft>
                <a:spcPts val="0"/>
              </a:spcAft>
              <a:buClr>
                <a:schemeClr val="dk1"/>
              </a:buClr>
              <a:buSzPts val="2400"/>
              <a:buNone/>
            </a:pPr>
            <a:r>
              <a:t/>
            </a:r>
            <a:endParaRPr b="1" i="0" sz="2400" u="none">
              <a:solidFill>
                <a:srgbClr val="1E00AA"/>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For human beings physical facility is necessary but not adequate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2200">
              <a:solidFill>
                <a:schemeClr val="lt1"/>
              </a:solidFill>
              <a:latin typeface="Arial"/>
              <a:ea typeface="Arial"/>
              <a:cs typeface="Arial"/>
              <a:sym typeface="Arial"/>
            </a:endParaRPr>
          </a:p>
        </p:txBody>
      </p:sp>
      <p:sp>
        <p:nvSpPr>
          <p:cNvPr id="101" name="Google Shape;101;p13"/>
          <p:cNvSpPr txBox="1"/>
          <p:nvPr>
            <p:ph idx="1" type="body"/>
          </p:nvPr>
        </p:nvSpPr>
        <p:spPr>
          <a:xfrm>
            <a:off x="76200" y="4572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When an animal has lack of physical facility it becomes uncomfortable, when it gets physical facility it becomes comfortable</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Eg. When a cow gets a stomach-full of grass, it becomes comfortable, sits and chews the cud</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When a human being has lack of physical facility, he becomes uncomfortable and unhappy</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But once he gets the physical facility, he forgets about it and starts thinking about hundred other things</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(Check for yourself if you feel happy every day that you are getting enough to eat?)</a:t>
            </a:r>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nvSpPr>
        <p:spPr>
          <a:xfrm>
            <a:off x="914400" y="2066925"/>
            <a:ext cx="2514600" cy="27432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RELATIONSHIP</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720"/>
              </a:spcBef>
              <a:spcAft>
                <a:spcPts val="0"/>
              </a:spcAft>
              <a:buClr>
                <a:schemeClr val="lt1"/>
              </a:buClr>
              <a:buSzPts val="3600"/>
              <a:buFont typeface="Arial"/>
              <a:buNone/>
            </a:pPr>
            <a:r>
              <a:rPr b="1" i="0" lang="en-US" sz="3600" u="none" cap="none" strike="noStrike">
                <a:solidFill>
                  <a:schemeClr val="lt1"/>
                </a:solidFill>
                <a:latin typeface="Arial"/>
                <a:ea typeface="Arial"/>
                <a:cs typeface="Arial"/>
                <a:sym typeface="Arial"/>
              </a:rPr>
              <a:t>laca/k</a:t>
            </a:r>
            <a:endParaRPr b="1" i="1" sz="3600" u="none" cap="none" strike="noStrike">
              <a:solidFill>
                <a:schemeClr val="lt1"/>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human beings</a:t>
            </a:r>
            <a:endParaRPr b="0" i="0" sz="1400" u="none" cap="none" strike="noStrike">
              <a:solidFill>
                <a:srgbClr val="000000"/>
              </a:solidFill>
              <a:latin typeface="Arial"/>
              <a:ea typeface="Arial"/>
              <a:cs typeface="Arial"/>
              <a:sym typeface="Arial"/>
            </a:endParaRPr>
          </a:p>
        </p:txBody>
      </p:sp>
      <p:sp>
        <p:nvSpPr>
          <p:cNvPr id="107" name="Google Shape;107;p14"/>
          <p:cNvSpPr txBox="1"/>
          <p:nvPr/>
        </p:nvSpPr>
        <p:spPr>
          <a:xfrm>
            <a:off x="3886200" y="2047875"/>
            <a:ext cx="2667000" cy="276225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PHYSICAL FACILITY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720"/>
              </a:spcBef>
              <a:spcAft>
                <a:spcPts val="0"/>
              </a:spcAft>
              <a:buClr>
                <a:schemeClr val="lt1"/>
              </a:buClr>
              <a:buSzPts val="3600"/>
              <a:buFont typeface="Arial"/>
              <a:buNone/>
            </a:pPr>
            <a:r>
              <a:rPr b="1" i="0" lang="en-US" sz="3600" u="none" cap="none" strike="noStrike">
                <a:solidFill>
                  <a:schemeClr val="lt1"/>
                </a:solidFill>
                <a:latin typeface="Arial"/>
                <a:ea typeface="Arial"/>
                <a:cs typeface="Arial"/>
                <a:sym typeface="Arial"/>
              </a:rPr>
              <a:t>lqfo/kk</a:t>
            </a:r>
            <a:endParaRPr b="1" i="0" sz="3600" u="none" cap="none" strike="noStrike">
              <a:solidFill>
                <a:schemeClr val="lt1"/>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nature</a:t>
            </a:r>
            <a:endParaRPr b="0" i="0" sz="1400" u="none" cap="none" strike="noStrike">
              <a:solidFill>
                <a:srgbClr val="000000"/>
              </a:solidFill>
              <a:latin typeface="Arial"/>
              <a:ea typeface="Arial"/>
              <a:cs typeface="Arial"/>
              <a:sym typeface="Arial"/>
            </a:endParaRPr>
          </a:p>
        </p:txBody>
      </p:sp>
      <p:sp>
        <p:nvSpPr>
          <p:cNvPr id="108" name="Google Shape;108;p14"/>
          <p:cNvSpPr txBox="1"/>
          <p:nvPr/>
        </p:nvSpPr>
        <p:spPr>
          <a:xfrm>
            <a:off x="6629400" y="3724275"/>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sng" cap="none" strike="noStrike">
                <a:solidFill>
                  <a:schemeClr val="lt1"/>
                </a:solidFill>
                <a:latin typeface="Arial"/>
                <a:ea typeface="Arial"/>
                <a:cs typeface="Arial"/>
                <a:sym typeface="Arial"/>
              </a:rPr>
              <a:t>For human beings: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necessary but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not adequate</a:t>
            </a:r>
            <a:endParaRPr b="0" i="0" sz="1400" u="none" cap="none" strike="noStrike">
              <a:solidFill>
                <a:srgbClr val="000000"/>
              </a:solidFill>
              <a:latin typeface="Arial"/>
              <a:ea typeface="Arial"/>
              <a:cs typeface="Arial"/>
              <a:sym typeface="Arial"/>
            </a:endParaRPr>
          </a:p>
        </p:txBody>
      </p:sp>
      <p:sp>
        <p:nvSpPr>
          <p:cNvPr id="109" name="Google Shape;109;p14"/>
          <p:cNvSpPr txBox="1"/>
          <p:nvPr/>
        </p:nvSpPr>
        <p:spPr>
          <a:xfrm>
            <a:off x="6627812" y="1828800"/>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sng" cap="none" strike="noStrike">
                <a:solidFill>
                  <a:schemeClr val="lt1"/>
                </a:solidFill>
                <a:latin typeface="Arial"/>
                <a:ea typeface="Arial"/>
                <a:cs typeface="Arial"/>
                <a:sym typeface="Arial"/>
              </a:rPr>
              <a:t>For animals: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necessary &amp; adequate</a:t>
            </a:r>
            <a:endParaRPr b="0" i="0" sz="1400" u="none" cap="none" strike="noStrike">
              <a:solidFill>
                <a:srgbClr val="000000"/>
              </a:solidFill>
              <a:latin typeface="Arial"/>
              <a:ea typeface="Arial"/>
              <a:cs typeface="Arial"/>
              <a:sym typeface="Arial"/>
            </a:endParaRPr>
          </a:p>
        </p:txBody>
      </p:sp>
      <p:sp>
        <p:nvSpPr>
          <p:cNvPr id="110" name="Google Shape;110;p14"/>
          <p:cNvSpPr txBox="1"/>
          <p:nvPr/>
        </p:nvSpPr>
        <p:spPr>
          <a:xfrm>
            <a:off x="6629400" y="4648200"/>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sng" cap="none" strike="noStrike">
                <a:solidFill>
                  <a:schemeClr val="lt1"/>
                </a:solidFill>
                <a:latin typeface="Arial"/>
                <a:ea typeface="Arial"/>
                <a:cs typeface="Arial"/>
                <a:sym typeface="Arial"/>
              </a:rPr>
              <a:t>ekuo ds fy,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vko’;d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ijarq iw.kZ ugha</a:t>
            </a:r>
            <a:endParaRPr b="0" i="0" sz="1400" u="none" cap="none" strike="noStrike">
              <a:solidFill>
                <a:srgbClr val="000000"/>
              </a:solidFill>
              <a:latin typeface="Arial"/>
              <a:ea typeface="Arial"/>
              <a:cs typeface="Arial"/>
              <a:sym typeface="Arial"/>
            </a:endParaRPr>
          </a:p>
        </p:txBody>
      </p:sp>
      <p:sp>
        <p:nvSpPr>
          <p:cNvPr id="111" name="Google Shape;111;p14"/>
          <p:cNvSpPr txBox="1"/>
          <p:nvPr/>
        </p:nvSpPr>
        <p:spPr>
          <a:xfrm>
            <a:off x="6627812" y="2743200"/>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sng" cap="none" strike="noStrike">
                <a:solidFill>
                  <a:schemeClr val="lt1"/>
                </a:solidFill>
                <a:latin typeface="Arial"/>
                <a:ea typeface="Arial"/>
                <a:cs typeface="Arial"/>
                <a:sym typeface="Arial"/>
              </a:rPr>
              <a:t>i’kq ds fy,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vko’;d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,oa iw.kZ</a:t>
            </a:r>
            <a:endParaRPr b="0" i="0" sz="1400" u="none" cap="none" strike="noStrike">
              <a:solidFill>
                <a:srgbClr val="000000"/>
              </a:solidFill>
              <a:latin typeface="Arial"/>
              <a:ea typeface="Arial"/>
              <a:cs typeface="Arial"/>
              <a:sym typeface="Arial"/>
            </a:endParaRPr>
          </a:p>
        </p:txBody>
      </p:sp>
      <p:sp>
        <p:nvSpPr>
          <p:cNvPr id="112" name="Google Shape;112;p1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2200">
              <a:solidFill>
                <a:schemeClr val="lt1"/>
              </a:solidFill>
              <a:latin typeface="Arial"/>
              <a:ea typeface="Arial"/>
              <a:cs typeface="Arial"/>
              <a:sym typeface="Arial"/>
            </a:endParaRPr>
          </a:p>
        </p:txBody>
      </p:sp>
      <p:sp>
        <p:nvSpPr>
          <p:cNvPr id="113" name="Google Shape;113;p14"/>
          <p:cNvSpPr txBox="1"/>
          <p:nvPr>
            <p:ph idx="1" type="body"/>
          </p:nvPr>
        </p:nvSpPr>
        <p:spPr>
          <a:xfrm>
            <a:off x="14287"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For human beings, physical facility is necessary but relationship is also necessary</a:t>
            </a:r>
            <a:endParaRPr/>
          </a:p>
          <a:p>
            <a:pPr indent="-228600" lvl="0" marL="228600" rtl="0" algn="l">
              <a:lnSpc>
                <a:spcPct val="100000"/>
              </a:lnSpc>
              <a:spcBef>
                <a:spcPts val="480"/>
              </a:spcBef>
              <a:spcAft>
                <a:spcPts val="0"/>
              </a:spcAft>
              <a:buClr>
                <a:schemeClr val="dk1"/>
              </a:buClr>
              <a:buSzPts val="2400"/>
              <a:buNone/>
            </a:pPr>
            <a:r>
              <a:t/>
            </a:r>
            <a:endParaRPr b="1" i="0" sz="2400" u="none">
              <a:solidFill>
                <a:srgbClr val="1E00AA"/>
              </a:solidFill>
              <a:latin typeface="Arial"/>
              <a:ea typeface="Arial"/>
              <a:cs typeface="Arial"/>
              <a:sym typeface="Arial"/>
            </a:endParaRPr>
          </a:p>
          <a:p>
            <a:pPr indent="-228600" lvl="0" marL="228600" rtl="0" algn="l">
              <a:lnSpc>
                <a:spcPct val="100000"/>
              </a:lnSpc>
              <a:spcBef>
                <a:spcPts val="480"/>
              </a:spcBef>
              <a:spcAft>
                <a:spcPts val="0"/>
              </a:spcAft>
              <a:buClr>
                <a:schemeClr val="dk1"/>
              </a:buClr>
              <a:buSzPts val="2400"/>
              <a:buNone/>
            </a:pPr>
            <a:r>
              <a:t/>
            </a:r>
            <a:endParaRPr b="1" i="0" sz="2400" u="none">
              <a:solidFill>
                <a:srgbClr val="1E00AA"/>
              </a:solidFill>
              <a:latin typeface="Arial"/>
              <a:ea typeface="Arial"/>
              <a:cs typeface="Arial"/>
              <a:sym typeface="Arial"/>
            </a:endParaRPr>
          </a:p>
          <a:p>
            <a:pPr indent="-228600" lvl="0" marL="228600" rtl="0" algn="l">
              <a:lnSpc>
                <a:spcPct val="100000"/>
              </a:lnSpc>
              <a:spcBef>
                <a:spcPts val="480"/>
              </a:spcBef>
              <a:spcAft>
                <a:spcPts val="0"/>
              </a:spcAft>
              <a:buClr>
                <a:schemeClr val="dk1"/>
              </a:buClr>
              <a:buSzPts val="2400"/>
              <a:buNone/>
            </a:pPr>
            <a:r>
              <a:t/>
            </a:r>
            <a:endParaRPr b="1" i="0" sz="2400" u="none">
              <a:solidFill>
                <a:srgbClr val="1E00AA"/>
              </a:solidFill>
              <a:latin typeface="Arial"/>
              <a:ea typeface="Arial"/>
              <a:cs typeface="Arial"/>
              <a:sym typeface="Arial"/>
            </a:endParaRPr>
          </a:p>
          <a:p>
            <a:pPr indent="-228600" lvl="0" marL="228600" rtl="0" algn="l">
              <a:lnSpc>
                <a:spcPct val="100000"/>
              </a:lnSpc>
              <a:spcBef>
                <a:spcPts val="480"/>
              </a:spcBef>
              <a:spcAft>
                <a:spcPts val="0"/>
              </a:spcAft>
              <a:buClr>
                <a:schemeClr val="dk1"/>
              </a:buClr>
              <a:buSzPts val="2400"/>
              <a:buNone/>
            </a:pPr>
            <a:r>
              <a:t/>
            </a:r>
            <a:endParaRPr b="1" i="0" sz="2400" u="none">
              <a:solidFill>
                <a:srgbClr val="1E00AA"/>
              </a:solidFill>
              <a:latin typeface="Arial"/>
              <a:ea typeface="Arial"/>
              <a:cs typeface="Arial"/>
              <a:sym typeface="Arial"/>
            </a:endParaRPr>
          </a:p>
          <a:p>
            <a:pPr indent="-228600" lvl="0" marL="228600" rtl="0" algn="l">
              <a:lnSpc>
                <a:spcPct val="100000"/>
              </a:lnSpc>
              <a:spcBef>
                <a:spcPts val="480"/>
              </a:spcBef>
              <a:spcAft>
                <a:spcPts val="0"/>
              </a:spcAft>
              <a:buClr>
                <a:schemeClr val="dk1"/>
              </a:buClr>
              <a:buSzPts val="2400"/>
              <a:buNone/>
            </a:pPr>
            <a:r>
              <a:t/>
            </a:r>
            <a:endParaRPr b="1" i="0" sz="2400" u="none">
              <a:solidFill>
                <a:srgbClr val="1E00AA"/>
              </a:solidFill>
              <a:latin typeface="Arial"/>
              <a:ea typeface="Arial"/>
              <a:cs typeface="Arial"/>
              <a:sym typeface="Arial"/>
            </a:endParaRPr>
          </a:p>
          <a:p>
            <a:pPr indent="-228600" lvl="0" marL="228600" rtl="0" algn="l">
              <a:lnSpc>
                <a:spcPct val="100000"/>
              </a:lnSpc>
              <a:spcBef>
                <a:spcPts val="480"/>
              </a:spcBef>
              <a:spcAft>
                <a:spcPts val="0"/>
              </a:spcAft>
              <a:buClr>
                <a:schemeClr val="dk1"/>
              </a:buClr>
              <a:buSzPts val="2400"/>
              <a:buNone/>
            </a:pPr>
            <a:r>
              <a:t/>
            </a:r>
            <a:endParaRPr b="1" i="0" sz="2400" u="none">
              <a:solidFill>
                <a:srgbClr val="1E00AA"/>
              </a:solidFill>
              <a:latin typeface="Arial"/>
              <a:ea typeface="Arial"/>
              <a:cs typeface="Arial"/>
              <a:sym typeface="Arial"/>
            </a:endParaRPr>
          </a:p>
          <a:p>
            <a:pPr indent="-228600" lvl="0" marL="228600" rtl="0" algn="l">
              <a:lnSpc>
                <a:spcPct val="100000"/>
              </a:lnSpc>
              <a:spcBef>
                <a:spcPts val="480"/>
              </a:spcBef>
              <a:spcAft>
                <a:spcPts val="0"/>
              </a:spcAft>
              <a:buClr>
                <a:schemeClr val="dk1"/>
              </a:buClr>
              <a:buSzPts val="2400"/>
              <a:buNone/>
            </a:pPr>
            <a:r>
              <a:t/>
            </a:r>
            <a:endParaRPr b="1" i="0" sz="2400" u="none">
              <a:solidFill>
                <a:srgbClr val="1E00AA"/>
              </a:solidFill>
              <a:latin typeface="Arial"/>
              <a:ea typeface="Arial"/>
              <a:cs typeface="Arial"/>
              <a:sym typeface="Arial"/>
            </a:endParaRPr>
          </a:p>
          <a:p>
            <a:pPr indent="-228600" lvl="0" marL="228600" rtl="0" algn="l">
              <a:lnSpc>
                <a:spcPct val="100000"/>
              </a:lnSpc>
              <a:spcBef>
                <a:spcPts val="480"/>
              </a:spcBef>
              <a:spcAft>
                <a:spcPts val="0"/>
              </a:spcAft>
              <a:buClr>
                <a:schemeClr val="dk1"/>
              </a:buClr>
              <a:buSzPts val="2400"/>
              <a:buNone/>
            </a:pPr>
            <a:r>
              <a:t/>
            </a:r>
            <a:endParaRPr b="1" i="0" sz="2400" u="none">
              <a:solidFill>
                <a:srgbClr val="1E00AA"/>
              </a:solidFill>
              <a:latin typeface="Arial"/>
              <a:ea typeface="Arial"/>
              <a:cs typeface="Arial"/>
              <a:sym typeface="Arial"/>
            </a:endParaRPr>
          </a:p>
          <a:p>
            <a:pPr indent="-228600" lvl="0" marL="228600" rtl="0" algn="l">
              <a:lnSpc>
                <a:spcPct val="100000"/>
              </a:lnSpc>
              <a:spcBef>
                <a:spcPts val="480"/>
              </a:spcBef>
              <a:spcAft>
                <a:spcPts val="0"/>
              </a:spcAft>
              <a:buClr>
                <a:schemeClr val="dk1"/>
              </a:buClr>
              <a:buSzPts val="2400"/>
              <a:buNone/>
            </a:pPr>
            <a:r>
              <a:t/>
            </a:r>
            <a:endParaRPr b="1" i="0" sz="2400" u="none">
              <a:solidFill>
                <a:srgbClr val="1E00AA"/>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t/>
            </a:r>
            <a:endParaRPr b="1" i="0" sz="2000" u="none">
              <a:solidFill>
                <a:srgbClr val="1E00AA"/>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For animals, physical facility is necessary as well as adequate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2200">
              <a:solidFill>
                <a:schemeClr val="lt1"/>
              </a:solidFill>
              <a:latin typeface="Arial"/>
              <a:ea typeface="Arial"/>
              <a:cs typeface="Arial"/>
              <a:sym typeface="Arial"/>
            </a:endParaRPr>
          </a:p>
        </p:txBody>
      </p:sp>
      <p:sp>
        <p:nvSpPr>
          <p:cNvPr id="119" name="Google Shape;119;p15"/>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Other than physical facility what else does a human being think about?</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On close examination, the list of thoughts can be classified into two categories:</a:t>
            </a:r>
            <a:endParaRPr/>
          </a:p>
          <a:p>
            <a:pPr indent="-457200" lvl="1" marL="6858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Feelings in relationship with other human beings</a:t>
            </a:r>
            <a:endParaRPr/>
          </a:p>
          <a:p>
            <a:pPr indent="-457200" lvl="1" marL="6858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Right understanding in the self, or knowledge</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Human beings think about ensuring these, in addition to physical facility</a:t>
            </a:r>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2200">
              <a:solidFill>
                <a:schemeClr val="lt1"/>
              </a:solidFill>
              <a:latin typeface="Arial"/>
              <a:ea typeface="Arial"/>
              <a:cs typeface="Arial"/>
              <a:sym typeface="Arial"/>
            </a:endParaRPr>
          </a:p>
        </p:txBody>
      </p:sp>
      <p:sp>
        <p:nvSpPr>
          <p:cNvPr id="125" name="Google Shape;125;p16"/>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If we recognize human beings’ aspiration, we find that they want to live in relationship with all and feel happy living in relationship, therefore relationship is necessary for human beings</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Examine within yourself if</a:t>
            </a:r>
            <a:endParaRPr/>
          </a:p>
          <a:p>
            <a:pPr indent="-457200" lvl="1" marL="6858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You want to live in relationship (harmony) with others or</a:t>
            </a:r>
            <a:endParaRPr/>
          </a:p>
          <a:p>
            <a:pPr indent="-457200" lvl="1" marL="6858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You want to live in opposition with others or </a:t>
            </a:r>
            <a:endParaRPr/>
          </a:p>
          <a:p>
            <a:pPr indent="-457200" lvl="1" marL="6858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You believe living has to be necessarily in opposition with others, ie. There is 'struggle for survival' ,  ‘survival of the fittest’ and  check if you feel happy living this way?</a:t>
            </a:r>
            <a:endParaRPr/>
          </a:p>
          <a:p>
            <a:pPr indent="-228600" lvl="0" marL="228600" rtl="0" algn="l">
              <a:lnSpc>
                <a:spcPct val="90000"/>
              </a:lnSpc>
              <a:spcBef>
                <a:spcPts val="480"/>
              </a:spcBef>
              <a:spcAft>
                <a:spcPts val="0"/>
              </a:spcAft>
              <a:buClr>
                <a:schemeClr val="dk1"/>
              </a:buClr>
              <a:buSzPts val="2400"/>
              <a:buNone/>
            </a:pPr>
            <a:r>
              <a:t/>
            </a:r>
            <a:endParaRPr b="0" i="0" sz="2400" u="none">
              <a:solidFill>
                <a:srgbClr val="1E00AA"/>
              </a:solidFill>
              <a:latin typeface="Arial"/>
              <a:ea typeface="Arial"/>
              <a:cs typeface="Arial"/>
              <a:sym typeface="Arial"/>
            </a:endParaRPr>
          </a:p>
          <a:p>
            <a:pPr indent="-228600" lvl="0" marL="228600" rtl="0" algn="l">
              <a:lnSpc>
                <a:spcPct val="90000"/>
              </a:lnSpc>
              <a:spcBef>
                <a:spcPts val="480"/>
              </a:spcBef>
              <a:spcAft>
                <a:spcPts val="0"/>
              </a:spcAft>
              <a:buClr>
                <a:schemeClr val="dk1"/>
              </a:buClr>
              <a:buSzPts val="2400"/>
              <a:buNone/>
            </a:pPr>
            <a:r>
              <a:rPr b="0" i="0" lang="en-US" sz="2400" u="none">
                <a:solidFill>
                  <a:schemeClr val="dk1"/>
                </a:solidFill>
                <a:latin typeface="Arial"/>
                <a:ea typeface="Arial"/>
                <a:cs typeface="Arial"/>
                <a:sym typeface="Arial"/>
              </a:rPr>
              <a:t>Thus: for human beings, both physical facility and relationship are necessary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nvSpPr>
        <p:spPr>
          <a:xfrm>
            <a:off x="914400" y="1828800"/>
            <a:ext cx="2514600" cy="27432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RELATIONSHIP</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human beings</a:t>
            </a:r>
            <a:endParaRPr b="0" i="0" sz="1400" u="none" cap="none" strike="noStrike">
              <a:solidFill>
                <a:srgbClr val="000000"/>
              </a:solidFill>
              <a:latin typeface="Arial"/>
              <a:ea typeface="Arial"/>
              <a:cs typeface="Arial"/>
              <a:sym typeface="Arial"/>
            </a:endParaRPr>
          </a:p>
        </p:txBody>
      </p:sp>
      <p:sp>
        <p:nvSpPr>
          <p:cNvPr id="131" name="Google Shape;131;p17"/>
          <p:cNvSpPr txBox="1"/>
          <p:nvPr/>
        </p:nvSpPr>
        <p:spPr>
          <a:xfrm>
            <a:off x="3886200" y="1809750"/>
            <a:ext cx="2667000" cy="276225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PHYSICAL FACILITY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nature</a:t>
            </a:r>
            <a:endParaRPr b="0" i="0" sz="1400" u="none" cap="none" strike="noStrike">
              <a:solidFill>
                <a:srgbClr val="000000"/>
              </a:solidFill>
              <a:latin typeface="Arial"/>
              <a:ea typeface="Arial"/>
              <a:cs typeface="Arial"/>
              <a:sym typeface="Arial"/>
            </a:endParaRPr>
          </a:p>
        </p:txBody>
      </p:sp>
      <p:sp>
        <p:nvSpPr>
          <p:cNvPr id="132" name="Google Shape;132;p17"/>
          <p:cNvSpPr txBox="1"/>
          <p:nvPr/>
        </p:nvSpPr>
        <p:spPr>
          <a:xfrm>
            <a:off x="6629400" y="3486150"/>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sng" cap="none" strike="noStrike">
                <a:solidFill>
                  <a:schemeClr val="lt1"/>
                </a:solidFill>
                <a:latin typeface="Arial"/>
                <a:ea typeface="Arial"/>
                <a:cs typeface="Arial"/>
                <a:sym typeface="Arial"/>
              </a:rPr>
              <a:t>For human beings: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necessary but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not adequate</a:t>
            </a:r>
            <a:endParaRPr b="0" i="0" sz="1400" u="none" cap="none" strike="noStrike">
              <a:solidFill>
                <a:srgbClr val="000000"/>
              </a:solidFill>
              <a:latin typeface="Arial"/>
              <a:ea typeface="Arial"/>
              <a:cs typeface="Arial"/>
              <a:sym typeface="Arial"/>
            </a:endParaRPr>
          </a:p>
        </p:txBody>
      </p:sp>
      <p:sp>
        <p:nvSpPr>
          <p:cNvPr id="133" name="Google Shape;133;p17"/>
          <p:cNvSpPr txBox="1"/>
          <p:nvPr/>
        </p:nvSpPr>
        <p:spPr>
          <a:xfrm>
            <a:off x="6627812" y="1590675"/>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sng" cap="none" strike="noStrike">
                <a:solidFill>
                  <a:schemeClr val="lt1"/>
                </a:solidFill>
                <a:latin typeface="Arial"/>
                <a:ea typeface="Arial"/>
                <a:cs typeface="Arial"/>
                <a:sym typeface="Arial"/>
              </a:rPr>
              <a:t>For animals: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necessary &amp; adequate</a:t>
            </a:r>
            <a:endParaRPr b="0" i="0" sz="1400" u="none" cap="none" strike="noStrike">
              <a:solidFill>
                <a:srgbClr val="000000"/>
              </a:solidFill>
              <a:latin typeface="Arial"/>
              <a:ea typeface="Arial"/>
              <a:cs typeface="Arial"/>
              <a:sym typeface="Arial"/>
            </a:endParaRPr>
          </a:p>
        </p:txBody>
      </p:sp>
      <p:sp>
        <p:nvSpPr>
          <p:cNvPr id="134" name="Google Shape;134;p17"/>
          <p:cNvSpPr txBox="1"/>
          <p:nvPr/>
        </p:nvSpPr>
        <p:spPr>
          <a:xfrm>
            <a:off x="6629400" y="4410075"/>
            <a:ext cx="2362200" cy="369887"/>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17"/>
          <p:cNvSpPr txBox="1"/>
          <p:nvPr/>
        </p:nvSpPr>
        <p:spPr>
          <a:xfrm>
            <a:off x="6627812" y="2505075"/>
            <a:ext cx="2363787" cy="369887"/>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1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For Human Being, both Physical Facility and Relationship are Necessary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2200">
              <a:solidFill>
                <a:schemeClr val="lt1"/>
              </a:solidFill>
              <a:latin typeface="Arial"/>
              <a:ea typeface="Arial"/>
              <a:cs typeface="Arial"/>
              <a:sym typeface="Arial"/>
            </a:endParaRPr>
          </a:p>
        </p:txBody>
      </p:sp>
      <p:sp>
        <p:nvSpPr>
          <p:cNvPr id="142" name="Google Shape;142;p18"/>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On further examination, we find that we all do want to live in relationship with others</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Every night when there is a fight, we want to resolve it. We start the next day with the thought that we don’t want to fight today, but due to lack of right understanding about fulfillment of relationship, a fight takes place by night</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For fulfillment in relationship, it is necessary to have right understanding about relationship. i.e. Right understanding is also necessary for human beings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nvSpPr>
        <p:spPr>
          <a:xfrm>
            <a:off x="6781800" y="4105275"/>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For human beings: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necessary but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not adequate</a:t>
            </a:r>
            <a:endParaRPr b="0" i="0" sz="1400" u="none" cap="none" strike="noStrike">
              <a:solidFill>
                <a:srgbClr val="000000"/>
              </a:solidFill>
              <a:latin typeface="Arial"/>
              <a:ea typeface="Arial"/>
              <a:cs typeface="Arial"/>
              <a:sym typeface="Arial"/>
            </a:endParaRPr>
          </a:p>
        </p:txBody>
      </p:sp>
      <p:sp>
        <p:nvSpPr>
          <p:cNvPr id="148" name="Google Shape;148;p19"/>
          <p:cNvSpPr txBox="1"/>
          <p:nvPr/>
        </p:nvSpPr>
        <p:spPr>
          <a:xfrm>
            <a:off x="6780212" y="3114675"/>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For animals: necessary &amp; adequate</a:t>
            </a:r>
            <a:endParaRPr b="0" i="0" sz="1400" u="none" cap="none" strike="noStrike">
              <a:solidFill>
                <a:srgbClr val="000000"/>
              </a:solidFill>
              <a:latin typeface="Arial"/>
              <a:ea typeface="Arial"/>
              <a:cs typeface="Arial"/>
              <a:sym typeface="Arial"/>
            </a:endParaRPr>
          </a:p>
        </p:txBody>
      </p:sp>
      <p:sp>
        <p:nvSpPr>
          <p:cNvPr id="149" name="Google Shape;149;p19"/>
          <p:cNvSpPr txBox="1"/>
          <p:nvPr/>
        </p:nvSpPr>
        <p:spPr>
          <a:xfrm>
            <a:off x="1905000" y="1143000"/>
            <a:ext cx="3810000" cy="13716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RIGHT UNDERSTANDING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in the self</a:t>
            </a:r>
            <a:endParaRPr b="0" i="0" sz="1400" u="none" cap="none" strike="noStrike">
              <a:solidFill>
                <a:srgbClr val="000000"/>
              </a:solidFill>
              <a:latin typeface="Arial"/>
              <a:ea typeface="Arial"/>
              <a:cs typeface="Arial"/>
              <a:sym typeface="Arial"/>
            </a:endParaRPr>
          </a:p>
        </p:txBody>
      </p:sp>
      <p:sp>
        <p:nvSpPr>
          <p:cNvPr id="150" name="Google Shape;150;p19"/>
          <p:cNvSpPr txBox="1"/>
          <p:nvPr/>
        </p:nvSpPr>
        <p:spPr>
          <a:xfrm>
            <a:off x="1066800" y="321945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RELATIONSHIP  with human beings</a:t>
            </a:r>
            <a:endParaRPr b="0" i="0" sz="1400" u="none" cap="none" strike="noStrike">
              <a:solidFill>
                <a:srgbClr val="000000"/>
              </a:solidFill>
              <a:latin typeface="Arial"/>
              <a:ea typeface="Arial"/>
              <a:cs typeface="Arial"/>
              <a:sym typeface="Arial"/>
            </a:endParaRPr>
          </a:p>
        </p:txBody>
      </p:sp>
      <p:sp>
        <p:nvSpPr>
          <p:cNvPr id="151" name="Google Shape;151;p19"/>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PHYSICAL FACILITY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chemeClr val="dk1"/>
              </a:buClr>
              <a:buSzPts val="2400"/>
              <a:buFont typeface="Arial"/>
              <a:buNone/>
            </a:pPr>
            <a:r>
              <a:t/>
            </a:r>
            <a:endParaRPr b="1" i="0" sz="2400" u="none" cap="none" strike="noStrik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rest of nature</a:t>
            </a:r>
            <a:endParaRPr b="0" i="0" sz="1400" u="none" cap="none" strike="noStrike">
              <a:solidFill>
                <a:srgbClr val="000000"/>
              </a:solidFill>
              <a:latin typeface="Arial"/>
              <a:ea typeface="Arial"/>
              <a:cs typeface="Arial"/>
              <a:sym typeface="Arial"/>
            </a:endParaRPr>
          </a:p>
        </p:txBody>
      </p:sp>
      <p:sp>
        <p:nvSpPr>
          <p:cNvPr id="152" name="Google Shape;152;p19"/>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Right Understanding is also Necessary for Human Being</a:t>
            </a:r>
            <a:endParaRPr/>
          </a:p>
        </p:txBody>
      </p:sp>
      <p:sp>
        <p:nvSpPr>
          <p:cNvPr id="153" name="Google Shape;153;p19"/>
          <p:cNvSpPr txBox="1"/>
          <p:nvPr>
            <p:ph idx="1" type="body"/>
          </p:nvPr>
        </p:nvSpPr>
        <p:spPr>
          <a:xfrm>
            <a:off x="0" y="5029200"/>
            <a:ext cx="9144000" cy="1524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Are all 3 required? Is something redundant? Is anything more required?</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Are we working on all 3?</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If all 3 are required, what would be the priority*?</a:t>
            </a:r>
            <a:endParaRPr/>
          </a:p>
          <a:p>
            <a:pPr indent="-228600" lvl="0" marL="228600" rtl="0" algn="l">
              <a:lnSpc>
                <a:spcPct val="100000"/>
              </a:lnSpc>
              <a:spcBef>
                <a:spcPts val="400"/>
              </a:spcBef>
              <a:spcAft>
                <a:spcPts val="0"/>
              </a:spcAft>
              <a:buClr>
                <a:srgbClr val="1E00AA"/>
              </a:buClr>
              <a:buSzPts val="2000"/>
              <a:buNone/>
            </a:pPr>
            <a:r>
              <a:rPr b="0" i="0" lang="en-US" sz="2000" u="none">
                <a:solidFill>
                  <a:srgbClr val="1E00AA"/>
                </a:solidFill>
                <a:latin typeface="Arial"/>
                <a:ea typeface="Arial"/>
                <a:cs typeface="Arial"/>
                <a:sym typeface="Arial"/>
              </a:rPr>
              <a:t>*Working on the high priority makes it easier to deal with the lower priority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nvSpPr>
        <p:spPr>
          <a:xfrm>
            <a:off x="1066800" y="321945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RELATIONSHIP  with human beings</a:t>
            </a:r>
            <a:endParaRPr b="0" i="0" sz="1400" u="none" cap="none" strike="noStrike">
              <a:solidFill>
                <a:srgbClr val="000000"/>
              </a:solidFill>
              <a:latin typeface="Arial"/>
              <a:ea typeface="Arial"/>
              <a:cs typeface="Arial"/>
              <a:sym typeface="Arial"/>
            </a:endParaRPr>
          </a:p>
        </p:txBody>
      </p:sp>
      <p:sp>
        <p:nvSpPr>
          <p:cNvPr id="159" name="Google Shape;159;p20"/>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PHYSICAL FACILITY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rest of nature</a:t>
            </a:r>
            <a:endParaRPr b="0" i="0" sz="1400" u="none" cap="none" strike="noStrike">
              <a:solidFill>
                <a:srgbClr val="000000"/>
              </a:solidFill>
              <a:latin typeface="Arial"/>
              <a:ea typeface="Arial"/>
              <a:cs typeface="Arial"/>
              <a:sym typeface="Arial"/>
            </a:endParaRPr>
          </a:p>
        </p:txBody>
      </p:sp>
      <p:sp>
        <p:nvSpPr>
          <p:cNvPr id="160" name="Google Shape;160;p20"/>
          <p:cNvSpPr txBox="1"/>
          <p:nvPr/>
        </p:nvSpPr>
        <p:spPr>
          <a:xfrm>
            <a:off x="1905000" y="1143000"/>
            <a:ext cx="3810000" cy="13716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RIGHT UNDERSTANDING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in the self</a:t>
            </a:r>
            <a:endParaRPr b="0" i="0" sz="1400" u="none" cap="none" strike="noStrike">
              <a:solidFill>
                <a:srgbClr val="000000"/>
              </a:solidFill>
              <a:latin typeface="Arial"/>
              <a:ea typeface="Arial"/>
              <a:cs typeface="Arial"/>
              <a:sym typeface="Arial"/>
            </a:endParaRPr>
          </a:p>
        </p:txBody>
      </p:sp>
      <p:cxnSp>
        <p:nvCxnSpPr>
          <p:cNvPr id="161" name="Google Shape;161;p20"/>
          <p:cNvCxnSpPr/>
          <p:nvPr/>
        </p:nvCxnSpPr>
        <p:spPr>
          <a:xfrm rot="5400000">
            <a:off x="2638425" y="2047875"/>
            <a:ext cx="704850" cy="1638300"/>
          </a:xfrm>
          <a:prstGeom prst="straightConnector1">
            <a:avLst/>
          </a:prstGeom>
          <a:noFill/>
          <a:ln cap="flat" cmpd="sng" w="38100">
            <a:solidFill>
              <a:srgbClr val="4B0082"/>
            </a:solidFill>
            <a:prstDash val="solid"/>
            <a:miter lim="800000"/>
            <a:headEnd len="sm" w="sm" type="none"/>
            <a:tailEnd len="med" w="med" type="stealth"/>
          </a:ln>
        </p:spPr>
      </p:cxnSp>
      <p:cxnSp>
        <p:nvCxnSpPr>
          <p:cNvPr id="162" name="Google Shape;162;p20"/>
          <p:cNvCxnSpPr/>
          <p:nvPr/>
        </p:nvCxnSpPr>
        <p:spPr>
          <a:xfrm flipH="1">
            <a:off x="2163762" y="4895850"/>
            <a:ext cx="7937" cy="819150"/>
          </a:xfrm>
          <a:prstGeom prst="straightConnector1">
            <a:avLst/>
          </a:prstGeom>
          <a:noFill/>
          <a:ln cap="flat" cmpd="sng" w="38100">
            <a:solidFill>
              <a:srgbClr val="4B0082"/>
            </a:solidFill>
            <a:prstDash val="solid"/>
            <a:miter lim="800000"/>
            <a:headEnd len="sm" w="sm" type="none"/>
            <a:tailEnd len="med" w="med" type="stealth"/>
          </a:ln>
        </p:spPr>
      </p:cxnSp>
      <p:sp>
        <p:nvSpPr>
          <p:cNvPr id="163" name="Google Shape;163;p20"/>
          <p:cNvSpPr txBox="1"/>
          <p:nvPr/>
        </p:nvSpPr>
        <p:spPr>
          <a:xfrm>
            <a:off x="228600" y="5715000"/>
            <a:ext cx="3868737" cy="9540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cap="none" strike="noStrike">
                <a:solidFill>
                  <a:srgbClr val="7030A0"/>
                </a:solidFill>
                <a:latin typeface="Arial"/>
                <a:ea typeface="Arial"/>
                <a:cs typeface="Arial"/>
                <a:sym typeface="Arial"/>
              </a:rPr>
              <a:t>MUTUAL HAPPINESS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7030A0"/>
              </a:solidFill>
              <a:latin typeface="Arial"/>
              <a:ea typeface="Arial"/>
              <a:cs typeface="Arial"/>
              <a:sym typeface="Arial"/>
            </a:endParaRPr>
          </a:p>
        </p:txBody>
      </p:sp>
      <p:cxnSp>
        <p:nvCxnSpPr>
          <p:cNvPr id="164" name="Google Shape;164;p20"/>
          <p:cNvCxnSpPr/>
          <p:nvPr/>
        </p:nvCxnSpPr>
        <p:spPr>
          <a:xfrm flipH="1" rot="-5400000">
            <a:off x="4248150" y="2076450"/>
            <a:ext cx="685800" cy="1562100"/>
          </a:xfrm>
          <a:prstGeom prst="straightConnector1">
            <a:avLst/>
          </a:prstGeom>
          <a:noFill/>
          <a:ln cap="flat" cmpd="sng" w="38100">
            <a:solidFill>
              <a:srgbClr val="0046AD"/>
            </a:solidFill>
            <a:prstDash val="solid"/>
            <a:miter lim="800000"/>
            <a:headEnd len="sm" w="sm" type="none"/>
            <a:tailEnd len="med" w="med" type="stealth"/>
          </a:ln>
        </p:spPr>
      </p:cxnSp>
      <p:cxnSp>
        <p:nvCxnSpPr>
          <p:cNvPr id="165" name="Google Shape;165;p20"/>
          <p:cNvCxnSpPr/>
          <p:nvPr/>
        </p:nvCxnSpPr>
        <p:spPr>
          <a:xfrm flipH="1">
            <a:off x="6169025" y="4876800"/>
            <a:ext cx="3175" cy="838200"/>
          </a:xfrm>
          <a:prstGeom prst="straightConnector1">
            <a:avLst/>
          </a:prstGeom>
          <a:noFill/>
          <a:ln cap="flat" cmpd="sng" w="38100">
            <a:solidFill>
              <a:srgbClr val="0046AD"/>
            </a:solidFill>
            <a:prstDash val="solid"/>
            <a:miter lim="800000"/>
            <a:headEnd len="sm" w="sm" type="none"/>
            <a:tailEnd len="med" w="med" type="stealth"/>
          </a:ln>
        </p:spPr>
      </p:cxnSp>
      <p:sp>
        <p:nvSpPr>
          <p:cNvPr id="166" name="Google Shape;166;p20"/>
          <p:cNvSpPr txBox="1"/>
          <p:nvPr/>
        </p:nvSpPr>
        <p:spPr>
          <a:xfrm>
            <a:off x="4114800" y="5715000"/>
            <a:ext cx="4106862" cy="4794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MUTUAL PROSPERITY</a:t>
            </a:r>
            <a:endParaRPr b="0" i="0" sz="1400" u="none" cap="none" strike="noStrike">
              <a:solidFill>
                <a:srgbClr val="000000"/>
              </a:solidFill>
              <a:latin typeface="Arial"/>
              <a:ea typeface="Arial"/>
              <a:cs typeface="Arial"/>
              <a:sym typeface="Arial"/>
            </a:endParaRPr>
          </a:p>
        </p:txBody>
      </p:sp>
      <p:sp>
        <p:nvSpPr>
          <p:cNvPr id="167" name="Google Shape;167;p20"/>
          <p:cNvSpPr/>
          <p:nvPr/>
        </p:nvSpPr>
        <p:spPr>
          <a:xfrm>
            <a:off x="3886200" y="3068637"/>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68" name="Google Shape;168;p20"/>
          <p:cNvSpPr/>
          <p:nvPr/>
        </p:nvSpPr>
        <p:spPr>
          <a:xfrm>
            <a:off x="685800" y="3048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69" name="Google Shape;169;p20"/>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70" name="Google Shape;170;p20"/>
          <p:cNvSpPr txBox="1"/>
          <p:nvPr/>
        </p:nvSpPr>
        <p:spPr>
          <a:xfrm>
            <a:off x="6781800" y="4105275"/>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For human beings: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necessary but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not adequate</a:t>
            </a:r>
            <a:endParaRPr b="0" i="0" sz="1400" u="none" cap="none" strike="noStrike">
              <a:solidFill>
                <a:srgbClr val="000000"/>
              </a:solidFill>
              <a:latin typeface="Arial"/>
              <a:ea typeface="Arial"/>
              <a:cs typeface="Arial"/>
              <a:sym typeface="Arial"/>
            </a:endParaRPr>
          </a:p>
        </p:txBody>
      </p:sp>
      <p:sp>
        <p:nvSpPr>
          <p:cNvPr id="171" name="Google Shape;171;p20"/>
          <p:cNvSpPr txBox="1"/>
          <p:nvPr/>
        </p:nvSpPr>
        <p:spPr>
          <a:xfrm>
            <a:off x="6780212" y="3114675"/>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For animals: necessary &amp; adequate</a:t>
            </a:r>
            <a:endParaRPr b="0" i="0" sz="1400" u="none" cap="none" strike="noStrike">
              <a:solidFill>
                <a:srgbClr val="000000"/>
              </a:solidFill>
              <a:latin typeface="Arial"/>
              <a:ea typeface="Arial"/>
              <a:cs typeface="Arial"/>
              <a:sym typeface="Arial"/>
            </a:endParaRPr>
          </a:p>
        </p:txBody>
      </p:sp>
      <p:sp>
        <p:nvSpPr>
          <p:cNvPr id="172" name="Google Shape;172;p20"/>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Priority: Right Understanding, Relationship &amp; Physical Facility</a:t>
            </a:r>
            <a:endParaRPr/>
          </a:p>
        </p:txBody>
      </p:sp>
      <p:sp>
        <p:nvSpPr>
          <p:cNvPr id="173" name="Google Shape;173;p20"/>
          <p:cNvSpPr txBox="1"/>
          <p:nvPr/>
        </p:nvSpPr>
        <p:spPr>
          <a:xfrm>
            <a:off x="228600" y="3581400"/>
            <a:ext cx="990600" cy="8302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Feelings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Trust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Respect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3"/>
          <p:cNvSpPr txBox="1"/>
          <p:nvPr>
            <p:ph type="title"/>
          </p:nvPr>
        </p:nvSpPr>
        <p:spPr>
          <a:xfrm>
            <a:off x="0" y="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The Role of Education</a:t>
            </a:r>
            <a:endParaRPr/>
          </a:p>
        </p:txBody>
      </p:sp>
      <p:sp>
        <p:nvSpPr>
          <p:cNvPr id="36" name="Google Shape;36;p3"/>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What is the Role of Education-The role of education is to facilitate the development of the competence to live with Definite Human Conduct*</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*Conduct in accordance with one's Natural Acceptance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Priority: Physical Facility</a:t>
            </a:r>
            <a:endParaRPr/>
          </a:p>
        </p:txBody>
      </p:sp>
      <p:sp>
        <p:nvSpPr>
          <p:cNvPr id="179" name="Google Shape;179;p21"/>
          <p:cNvSpPr/>
          <p:nvPr/>
        </p:nvSpPr>
        <p:spPr>
          <a:xfrm>
            <a:off x="3524250" y="2819400"/>
            <a:ext cx="3733800" cy="2362200"/>
          </a:xfrm>
          <a:prstGeom prst="ellipse">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21"/>
          <p:cNvSpPr txBox="1"/>
          <p:nvPr/>
        </p:nvSpPr>
        <p:spPr>
          <a:xfrm>
            <a:off x="1066800" y="3219450"/>
            <a:ext cx="2209800" cy="16764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62626"/>
              </a:buClr>
              <a:buSzPts val="2400"/>
              <a:buFont typeface="Calibri"/>
              <a:buNone/>
            </a:pPr>
            <a:r>
              <a:rPr b="1" i="0" lang="en-US" sz="2400" u="none" cap="none" strike="noStrike">
                <a:solidFill>
                  <a:srgbClr val="262626"/>
                </a:solidFill>
                <a:latin typeface="Calibri"/>
                <a:ea typeface="Calibri"/>
                <a:cs typeface="Calibri"/>
                <a:sym typeface="Calibri"/>
              </a:rPr>
              <a:t>RELATIONSHIP  with human beings</a:t>
            </a:r>
            <a:endParaRPr b="0" i="0" sz="1400" u="none" cap="none" strike="noStrike">
              <a:solidFill>
                <a:srgbClr val="000000"/>
              </a:solidFill>
              <a:latin typeface="Arial"/>
              <a:ea typeface="Arial"/>
              <a:cs typeface="Arial"/>
              <a:sym typeface="Arial"/>
            </a:endParaRPr>
          </a:p>
        </p:txBody>
      </p:sp>
      <p:sp>
        <p:nvSpPr>
          <p:cNvPr id="181" name="Google Shape;181;p21"/>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PHYSICAL FACILITY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rest of nature</a:t>
            </a:r>
            <a:endParaRPr b="0" i="0" sz="1400" u="none" cap="none" strike="noStrike">
              <a:solidFill>
                <a:srgbClr val="000000"/>
              </a:solidFill>
              <a:latin typeface="Arial"/>
              <a:ea typeface="Arial"/>
              <a:cs typeface="Arial"/>
              <a:sym typeface="Arial"/>
            </a:endParaRPr>
          </a:p>
        </p:txBody>
      </p:sp>
      <p:sp>
        <p:nvSpPr>
          <p:cNvPr id="182" name="Google Shape;182;p21"/>
          <p:cNvSpPr txBox="1"/>
          <p:nvPr/>
        </p:nvSpPr>
        <p:spPr>
          <a:xfrm>
            <a:off x="1905000" y="1143000"/>
            <a:ext cx="3810000" cy="13716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62626"/>
              </a:buClr>
              <a:buSzPts val="2400"/>
              <a:buFont typeface="Calibri"/>
              <a:buNone/>
            </a:pPr>
            <a:r>
              <a:rPr b="1" i="0" lang="en-US" sz="2400" u="none" cap="none" strike="noStrike">
                <a:solidFill>
                  <a:srgbClr val="262626"/>
                </a:solidFill>
                <a:latin typeface="Calibri"/>
                <a:ea typeface="Calibri"/>
                <a:cs typeface="Calibri"/>
                <a:sym typeface="Calibri"/>
              </a:rPr>
              <a:t>RIGHT UNDERSTANDING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262626"/>
              </a:buClr>
              <a:buSzPts val="2400"/>
              <a:buFont typeface="Calibri"/>
              <a:buNone/>
            </a:pPr>
            <a:r>
              <a:rPr b="1" i="0" lang="en-US" sz="2400" u="none" cap="none" strike="noStrike">
                <a:solidFill>
                  <a:srgbClr val="262626"/>
                </a:solidFill>
                <a:latin typeface="Calibri"/>
                <a:ea typeface="Calibri"/>
                <a:cs typeface="Calibri"/>
                <a:sym typeface="Calibri"/>
              </a:rPr>
              <a:t>in the self</a:t>
            </a:r>
            <a:endParaRPr b="0" i="0" sz="1400" u="none" cap="none" strike="noStrike">
              <a:solidFill>
                <a:srgbClr val="000000"/>
              </a:solidFill>
              <a:latin typeface="Arial"/>
              <a:ea typeface="Arial"/>
              <a:cs typeface="Arial"/>
              <a:sym typeface="Arial"/>
            </a:endParaRPr>
          </a:p>
        </p:txBody>
      </p:sp>
      <p:cxnSp>
        <p:nvCxnSpPr>
          <p:cNvPr id="183" name="Google Shape;183;p21"/>
          <p:cNvCxnSpPr/>
          <p:nvPr/>
        </p:nvCxnSpPr>
        <p:spPr>
          <a:xfrm rot="5400000">
            <a:off x="2638425" y="2047875"/>
            <a:ext cx="704850" cy="1638300"/>
          </a:xfrm>
          <a:prstGeom prst="straightConnector1">
            <a:avLst/>
          </a:prstGeom>
          <a:noFill/>
          <a:ln cap="flat" cmpd="sng" w="38100">
            <a:solidFill>
              <a:srgbClr val="595959"/>
            </a:solidFill>
            <a:prstDash val="solid"/>
            <a:miter lim="800000"/>
            <a:headEnd len="sm" w="sm" type="none"/>
            <a:tailEnd len="med" w="med" type="stealth"/>
          </a:ln>
        </p:spPr>
      </p:cxnSp>
      <p:cxnSp>
        <p:nvCxnSpPr>
          <p:cNvPr id="184" name="Google Shape;184;p21"/>
          <p:cNvCxnSpPr/>
          <p:nvPr/>
        </p:nvCxnSpPr>
        <p:spPr>
          <a:xfrm flipH="1" rot="-5400000">
            <a:off x="4248150" y="2076450"/>
            <a:ext cx="685800" cy="1562100"/>
          </a:xfrm>
          <a:prstGeom prst="straightConnector1">
            <a:avLst/>
          </a:prstGeom>
          <a:noFill/>
          <a:ln cap="flat" cmpd="sng" w="38100">
            <a:solidFill>
              <a:srgbClr val="595959"/>
            </a:solidFill>
            <a:prstDash val="solid"/>
            <a:miter lim="800000"/>
            <a:headEnd len="sm" w="sm" type="none"/>
            <a:tailEnd len="med" w="med" type="stealth"/>
          </a:ln>
        </p:spPr>
      </p:cxnSp>
      <p:sp>
        <p:nvSpPr>
          <p:cNvPr id="185" name="Google Shape;185;p21"/>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6" name="Google Shape;186;p21"/>
          <p:cNvSpPr/>
          <p:nvPr/>
        </p:nvSpPr>
        <p:spPr>
          <a:xfrm>
            <a:off x="6858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87" name="Google Shape;187;p21"/>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188" name="Google Shape;188;p21"/>
          <p:cNvCxnSpPr/>
          <p:nvPr/>
        </p:nvCxnSpPr>
        <p:spPr>
          <a:xfrm rot="5400000">
            <a:off x="1291431" y="5253831"/>
            <a:ext cx="609600" cy="7937"/>
          </a:xfrm>
          <a:prstGeom prst="straightConnector1">
            <a:avLst/>
          </a:prstGeom>
          <a:noFill/>
          <a:ln cap="flat" cmpd="sng" w="38100">
            <a:solidFill>
              <a:srgbClr val="595959"/>
            </a:solidFill>
            <a:prstDash val="solid"/>
            <a:miter lim="800000"/>
            <a:headEnd len="sm" w="sm" type="none"/>
            <a:tailEnd len="med" w="med" type="stealth"/>
          </a:ln>
        </p:spPr>
      </p:cxnSp>
      <p:sp>
        <p:nvSpPr>
          <p:cNvPr id="189" name="Google Shape;189;p21"/>
          <p:cNvSpPr txBox="1"/>
          <p:nvPr/>
        </p:nvSpPr>
        <p:spPr>
          <a:xfrm>
            <a:off x="46037" y="5562600"/>
            <a:ext cx="309245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UNHAPPINESS</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Making others Unhappy</a:t>
            </a:r>
            <a:endParaRPr b="0" i="0" sz="1400" u="none" cap="none" strike="noStrike">
              <a:solidFill>
                <a:srgbClr val="000000"/>
              </a:solidFill>
              <a:latin typeface="Arial"/>
              <a:ea typeface="Arial"/>
              <a:cs typeface="Arial"/>
              <a:sym typeface="Arial"/>
            </a:endParaRPr>
          </a:p>
        </p:txBody>
      </p:sp>
      <p:cxnSp>
        <p:nvCxnSpPr>
          <p:cNvPr id="190" name="Google Shape;190;p21"/>
          <p:cNvCxnSpPr/>
          <p:nvPr/>
        </p:nvCxnSpPr>
        <p:spPr>
          <a:xfrm flipH="1" rot="-5400000">
            <a:off x="5040312" y="5208587"/>
            <a:ext cx="685800" cy="22225"/>
          </a:xfrm>
          <a:prstGeom prst="straightConnector1">
            <a:avLst/>
          </a:prstGeom>
          <a:noFill/>
          <a:ln cap="flat" cmpd="sng" w="38100">
            <a:solidFill>
              <a:srgbClr val="595959"/>
            </a:solidFill>
            <a:prstDash val="solid"/>
            <a:miter lim="800000"/>
            <a:headEnd len="sm" w="sm" type="none"/>
            <a:tailEnd len="med" w="med" type="stealth"/>
          </a:ln>
        </p:spPr>
      </p:cxnSp>
      <p:sp>
        <p:nvSpPr>
          <p:cNvPr id="191" name="Google Shape;191;p21"/>
          <p:cNvSpPr txBox="1"/>
          <p:nvPr/>
        </p:nvSpPr>
        <p:spPr>
          <a:xfrm>
            <a:off x="4283075" y="5562600"/>
            <a:ext cx="2222500" cy="104616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DEPRIVATION</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Exploiting and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Depriving others</a:t>
            </a:r>
            <a:endParaRPr b="0" i="0" sz="1400" u="none" cap="none" strike="noStrike">
              <a:solidFill>
                <a:srgbClr val="000000"/>
              </a:solidFill>
              <a:latin typeface="Arial"/>
              <a:ea typeface="Arial"/>
              <a:cs typeface="Arial"/>
              <a:sym typeface="Arial"/>
            </a:endParaRPr>
          </a:p>
        </p:txBody>
      </p:sp>
      <p:sp>
        <p:nvSpPr>
          <p:cNvPr id="192" name="Google Shape;192;p21"/>
          <p:cNvSpPr txBox="1"/>
          <p:nvPr/>
        </p:nvSpPr>
        <p:spPr>
          <a:xfrm>
            <a:off x="6781800" y="4105275"/>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For human beings: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necessary but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not adequate</a:t>
            </a:r>
            <a:endParaRPr b="0" i="0" sz="1400" u="none" cap="none" strike="noStrike">
              <a:solidFill>
                <a:srgbClr val="000000"/>
              </a:solidFill>
              <a:latin typeface="Arial"/>
              <a:ea typeface="Arial"/>
              <a:cs typeface="Arial"/>
              <a:sym typeface="Arial"/>
            </a:endParaRPr>
          </a:p>
        </p:txBody>
      </p:sp>
      <p:sp>
        <p:nvSpPr>
          <p:cNvPr id="193" name="Google Shape;193;p21"/>
          <p:cNvSpPr txBox="1"/>
          <p:nvPr/>
        </p:nvSpPr>
        <p:spPr>
          <a:xfrm>
            <a:off x="6780212" y="3114675"/>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For animals: necessary &amp; adequate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2200">
              <a:solidFill>
                <a:schemeClr val="lt1"/>
              </a:solidFill>
              <a:latin typeface="Arial"/>
              <a:ea typeface="Arial"/>
              <a:cs typeface="Arial"/>
              <a:sym typeface="Arial"/>
            </a:endParaRPr>
          </a:p>
        </p:txBody>
      </p:sp>
      <p:sp>
        <p:nvSpPr>
          <p:cNvPr id="199" name="Google Shape;199;p22"/>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I desire for happiness</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If I am not aware that right feelings (trust respect … love) in me is a source of happiness for me</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Expressing these feelings to the other can be a source of happiness for the other</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Leading to mutual happiness</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Then</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 have only option, i.e. to draw happiness from physical facility (includes sensation) even though it is not continuous (tasty &amp; necessary… intolerable)</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Once I become aware that right feelings (trust respect … love) in me is a source of happiness for me, I start paying attention to it</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Then</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My dependence on physical facility (including sensation) reduces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2200">
              <a:solidFill>
                <a:schemeClr val="lt1"/>
              </a:solidFill>
              <a:latin typeface="Arial"/>
              <a:ea typeface="Arial"/>
              <a:cs typeface="Arial"/>
              <a:sym typeface="Arial"/>
            </a:endParaRPr>
          </a:p>
        </p:txBody>
      </p:sp>
      <p:sp>
        <p:nvSpPr>
          <p:cNvPr id="205" name="Google Shape;205;p23"/>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While I do not want to fight, a fight takes place… </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 try to resolve it by giving a gift (tasty food, nice clothes etc.). Sometimes this works… Now I can see that it only shifts the attention from the fight to the gift, and only for a short time… In a few days, another fight takes place, and this time it is of greater intensity… Now I can see that it is due to lack of right understanding about relationship</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 have been trying to fill this gap by more and more sensation</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The happiness I draw out of physical facility (including sensation) is not long lasting; I get bored by one sensation… so I go for another</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The happiness I get from feelings is long lasting, continuous. My need for getting these feelings from the other is also continuous</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Right feelings (trust respect … love) in me is a source of happiness for me</a:t>
            </a:r>
            <a:endParaRPr/>
          </a:p>
          <a:p>
            <a:pPr indent="-101600" lvl="0" marL="228600" rtl="0" algn="l">
              <a:lnSpc>
                <a:spcPct val="100000"/>
              </a:lnSpc>
              <a:spcBef>
                <a:spcPts val="400"/>
              </a:spcBef>
              <a:spcAft>
                <a:spcPts val="0"/>
              </a:spcAft>
              <a:buClr>
                <a:schemeClr val="dk1"/>
              </a:buClr>
              <a:buSzPts val="20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2200">
              <a:solidFill>
                <a:schemeClr val="lt1"/>
              </a:solidFill>
              <a:latin typeface="Arial"/>
              <a:ea typeface="Arial"/>
              <a:cs typeface="Arial"/>
              <a:sym typeface="Arial"/>
            </a:endParaRPr>
          </a:p>
        </p:txBody>
      </p:sp>
      <p:sp>
        <p:nvSpPr>
          <p:cNvPr id="211" name="Google Shape;211;p24"/>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With insufficient understanding and insufficient fulfilment in relationship, when we put in effort only for physical facility</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Font typeface="Noto Sans Symbols"/>
              <a:buAutoNum type="arabicPeriod"/>
            </a:pPr>
            <a:r>
              <a:rPr b="0" i="0" lang="en-US" sz="2200" u="none">
                <a:solidFill>
                  <a:schemeClr val="dk1"/>
                </a:solidFill>
                <a:latin typeface="Arial"/>
                <a:ea typeface="Arial"/>
                <a:cs typeface="Arial"/>
                <a:sym typeface="Arial"/>
              </a:rPr>
              <a:t>Firstly, we do not experience happiness</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Font typeface="Noto Sans Symbols"/>
              <a:buAutoNum type="arabicPeriod"/>
            </a:pPr>
            <a:r>
              <a:rPr b="0" i="0" lang="en-US" sz="2200" u="none">
                <a:solidFill>
                  <a:schemeClr val="dk1"/>
                </a:solidFill>
                <a:latin typeface="Arial"/>
                <a:ea typeface="Arial"/>
                <a:cs typeface="Arial"/>
                <a:sym typeface="Arial"/>
              </a:rPr>
              <a:t>Secondly, without right understanding, we are never able to rightly determine our requirement of physical facility</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2" marL="9144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Therefore, in-spite of having accumulation of physical facility, we feel that we do not have sufficient physical facility and we continually have the feeling of deprivation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2200">
              <a:solidFill>
                <a:schemeClr val="lt1"/>
              </a:solidFill>
              <a:latin typeface="Arial"/>
              <a:ea typeface="Arial"/>
              <a:cs typeface="Arial"/>
              <a:sym typeface="Arial"/>
            </a:endParaRPr>
          </a:p>
        </p:txBody>
      </p:sp>
      <p:sp>
        <p:nvSpPr>
          <p:cNvPr id="217" name="Google Shape;217;p25"/>
          <p:cNvSpPr txBox="1"/>
          <p:nvPr>
            <p:ph idx="1" type="body"/>
          </p:nvPr>
        </p:nvSpPr>
        <p:spPr>
          <a:xfrm>
            <a:off x="-635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Therefore we can observe two categories of human beings</a:t>
            </a:r>
            <a:endParaRPr/>
          </a:p>
          <a:p>
            <a:pPr indent="-228600" lvl="0" marL="2286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Lacking physical facility, unhappy deprived (Having physical facility, unhappy deprived </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While we want to be –Having physical facility, happy prosperous</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Check within yourself</a:t>
            </a:r>
            <a:endParaRPr b="1" i="0" sz="2200" u="none">
              <a:solidFill>
                <a:schemeClr val="dk1"/>
              </a:solidFill>
              <a:latin typeface="Arial"/>
              <a:ea typeface="Arial"/>
              <a:cs typeface="Arial"/>
              <a:sym typeface="Arial"/>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Where are you now – at 1, 2 or 3 and</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Where do you want to be?</a:t>
            </a:r>
            <a:endParaRPr/>
          </a:p>
          <a:p>
            <a:pPr indent="-88900" lvl="1" marL="4572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228600" lvl="1" marL="457200" rtl="0" algn="l">
              <a:lnSpc>
                <a:spcPct val="100000"/>
              </a:lnSpc>
              <a:spcBef>
                <a:spcPts val="480"/>
              </a:spcBef>
              <a:spcAft>
                <a:spcPts val="0"/>
              </a:spcAft>
              <a:buClr>
                <a:schemeClr val="dk1"/>
              </a:buClr>
              <a:buSzPts val="2400"/>
              <a:buNone/>
            </a:pPr>
            <a:r>
              <a:rPr b="0" i="0" lang="en-US" sz="2400" u="none">
                <a:solidFill>
                  <a:schemeClr val="dk1"/>
                </a:solidFill>
                <a:latin typeface="Arial"/>
                <a:ea typeface="Arial"/>
                <a:cs typeface="Arial"/>
                <a:sym typeface="Arial"/>
              </a:rPr>
              <a:t>If our living is only for physical facility, then we are living with animal consciousness, because animals live only for physical facility and are fulfilled by that, not human beings</a:t>
            </a:r>
            <a:endParaRPr/>
          </a:p>
          <a:p>
            <a:pPr indent="-76200" lvl="0" marL="228600" rtl="0" algn="l">
              <a:lnSpc>
                <a:spcPct val="100000"/>
              </a:lnSpc>
              <a:spcBef>
                <a:spcPts val="480"/>
              </a:spcBef>
              <a:spcAft>
                <a:spcPts val="0"/>
              </a:spcAft>
              <a:buClr>
                <a:schemeClr val="dk1"/>
              </a:buClr>
              <a:buSzPts val="2400"/>
              <a:buFont typeface="Noto Sans Symbols"/>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Animal Consciousness, Indefinite Conduct</a:t>
            </a:r>
            <a:endParaRPr/>
          </a:p>
        </p:txBody>
      </p:sp>
      <p:sp>
        <p:nvSpPr>
          <p:cNvPr id="223" name="Google Shape;223;p26"/>
          <p:cNvSpPr/>
          <p:nvPr/>
        </p:nvSpPr>
        <p:spPr>
          <a:xfrm>
            <a:off x="3524250" y="2819400"/>
            <a:ext cx="3733800" cy="2362200"/>
          </a:xfrm>
          <a:prstGeom prst="ellipse">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26"/>
          <p:cNvSpPr txBox="1"/>
          <p:nvPr/>
        </p:nvSpPr>
        <p:spPr>
          <a:xfrm>
            <a:off x="1066800" y="3219450"/>
            <a:ext cx="2209800" cy="16764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62626"/>
              </a:buClr>
              <a:buSzPts val="2400"/>
              <a:buFont typeface="Calibri"/>
              <a:buNone/>
            </a:pPr>
            <a:r>
              <a:rPr b="1" i="0" lang="en-US" sz="2400" u="none" cap="none" strike="noStrike">
                <a:solidFill>
                  <a:srgbClr val="262626"/>
                </a:solidFill>
                <a:latin typeface="Calibri"/>
                <a:ea typeface="Calibri"/>
                <a:cs typeface="Calibri"/>
                <a:sym typeface="Calibri"/>
              </a:rPr>
              <a:t>RELATIONSHIP  with human beings</a:t>
            </a:r>
            <a:endParaRPr b="0" i="0" sz="1400" u="none" cap="none" strike="noStrike">
              <a:solidFill>
                <a:srgbClr val="000000"/>
              </a:solidFill>
              <a:latin typeface="Arial"/>
              <a:ea typeface="Arial"/>
              <a:cs typeface="Arial"/>
              <a:sym typeface="Arial"/>
            </a:endParaRPr>
          </a:p>
        </p:txBody>
      </p:sp>
      <p:sp>
        <p:nvSpPr>
          <p:cNvPr id="225" name="Google Shape;225;p26"/>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PHYSICAL FACILITY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rest of nature</a:t>
            </a:r>
            <a:endParaRPr b="0" i="0" sz="1400" u="none" cap="none" strike="noStrike">
              <a:solidFill>
                <a:srgbClr val="000000"/>
              </a:solidFill>
              <a:latin typeface="Arial"/>
              <a:ea typeface="Arial"/>
              <a:cs typeface="Arial"/>
              <a:sym typeface="Arial"/>
            </a:endParaRPr>
          </a:p>
        </p:txBody>
      </p:sp>
      <p:sp>
        <p:nvSpPr>
          <p:cNvPr id="226" name="Google Shape;226;p26"/>
          <p:cNvSpPr txBox="1"/>
          <p:nvPr/>
        </p:nvSpPr>
        <p:spPr>
          <a:xfrm>
            <a:off x="1905000" y="1143000"/>
            <a:ext cx="3810000" cy="13716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62626"/>
              </a:buClr>
              <a:buSzPts val="2400"/>
              <a:buFont typeface="Calibri"/>
              <a:buNone/>
            </a:pPr>
            <a:r>
              <a:rPr b="1" i="0" lang="en-US" sz="2400" u="none" cap="none" strike="noStrike">
                <a:solidFill>
                  <a:srgbClr val="262626"/>
                </a:solidFill>
                <a:latin typeface="Calibri"/>
                <a:ea typeface="Calibri"/>
                <a:cs typeface="Calibri"/>
                <a:sym typeface="Calibri"/>
              </a:rPr>
              <a:t>RIGHT UNDERSTANDING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262626"/>
              </a:buClr>
              <a:buSzPts val="2400"/>
              <a:buFont typeface="Calibri"/>
              <a:buNone/>
            </a:pPr>
            <a:r>
              <a:rPr b="1" i="0" lang="en-US" sz="2400" u="none" cap="none" strike="noStrike">
                <a:solidFill>
                  <a:srgbClr val="262626"/>
                </a:solidFill>
                <a:latin typeface="Calibri"/>
                <a:ea typeface="Calibri"/>
                <a:cs typeface="Calibri"/>
                <a:sym typeface="Calibri"/>
              </a:rPr>
              <a:t>in the self</a:t>
            </a:r>
            <a:endParaRPr b="0" i="0" sz="1400" u="none" cap="none" strike="noStrike">
              <a:solidFill>
                <a:srgbClr val="000000"/>
              </a:solidFill>
              <a:latin typeface="Arial"/>
              <a:ea typeface="Arial"/>
              <a:cs typeface="Arial"/>
              <a:sym typeface="Arial"/>
            </a:endParaRPr>
          </a:p>
        </p:txBody>
      </p:sp>
      <p:cxnSp>
        <p:nvCxnSpPr>
          <p:cNvPr id="227" name="Google Shape;227;p26"/>
          <p:cNvCxnSpPr/>
          <p:nvPr/>
        </p:nvCxnSpPr>
        <p:spPr>
          <a:xfrm rot="5400000">
            <a:off x="2638425" y="2047875"/>
            <a:ext cx="704850" cy="1638300"/>
          </a:xfrm>
          <a:prstGeom prst="straightConnector1">
            <a:avLst/>
          </a:prstGeom>
          <a:noFill/>
          <a:ln cap="flat" cmpd="sng" w="38100">
            <a:solidFill>
              <a:srgbClr val="595959"/>
            </a:solidFill>
            <a:prstDash val="solid"/>
            <a:miter lim="800000"/>
            <a:headEnd len="sm" w="sm" type="none"/>
            <a:tailEnd len="med" w="med" type="stealth"/>
          </a:ln>
        </p:spPr>
      </p:cxnSp>
      <p:cxnSp>
        <p:nvCxnSpPr>
          <p:cNvPr id="228" name="Google Shape;228;p26"/>
          <p:cNvCxnSpPr/>
          <p:nvPr/>
        </p:nvCxnSpPr>
        <p:spPr>
          <a:xfrm flipH="1" rot="-5400000">
            <a:off x="4248150" y="2076450"/>
            <a:ext cx="685800" cy="1562100"/>
          </a:xfrm>
          <a:prstGeom prst="straightConnector1">
            <a:avLst/>
          </a:prstGeom>
          <a:noFill/>
          <a:ln cap="flat" cmpd="sng" w="38100">
            <a:solidFill>
              <a:srgbClr val="595959"/>
            </a:solidFill>
            <a:prstDash val="solid"/>
            <a:miter lim="800000"/>
            <a:headEnd len="sm" w="sm" type="none"/>
            <a:tailEnd len="med" w="med" type="stealth"/>
          </a:ln>
        </p:spPr>
      </p:cxnSp>
      <p:sp>
        <p:nvSpPr>
          <p:cNvPr id="229" name="Google Shape;229;p26"/>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30" name="Google Shape;230;p26"/>
          <p:cNvSpPr/>
          <p:nvPr/>
        </p:nvSpPr>
        <p:spPr>
          <a:xfrm>
            <a:off x="6858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31" name="Google Shape;231;p26"/>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232" name="Google Shape;232;p26"/>
          <p:cNvCxnSpPr/>
          <p:nvPr/>
        </p:nvCxnSpPr>
        <p:spPr>
          <a:xfrm rot="5400000">
            <a:off x="1291431" y="5253831"/>
            <a:ext cx="609600" cy="7937"/>
          </a:xfrm>
          <a:prstGeom prst="straightConnector1">
            <a:avLst/>
          </a:prstGeom>
          <a:noFill/>
          <a:ln cap="flat" cmpd="sng" w="38100">
            <a:solidFill>
              <a:srgbClr val="595959"/>
            </a:solidFill>
            <a:prstDash val="solid"/>
            <a:miter lim="800000"/>
            <a:headEnd len="sm" w="sm" type="none"/>
            <a:tailEnd len="med" w="med" type="stealth"/>
          </a:ln>
        </p:spPr>
      </p:cxnSp>
      <p:sp>
        <p:nvSpPr>
          <p:cNvPr id="233" name="Google Shape;233;p26"/>
          <p:cNvSpPr txBox="1"/>
          <p:nvPr/>
        </p:nvSpPr>
        <p:spPr>
          <a:xfrm>
            <a:off x="46037" y="5562600"/>
            <a:ext cx="309245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UNHAPPINESS</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Making others Unhappy</a:t>
            </a:r>
            <a:endParaRPr b="0" i="0" sz="1400" u="none" cap="none" strike="noStrike">
              <a:solidFill>
                <a:srgbClr val="000000"/>
              </a:solidFill>
              <a:latin typeface="Arial"/>
              <a:ea typeface="Arial"/>
              <a:cs typeface="Arial"/>
              <a:sym typeface="Arial"/>
            </a:endParaRPr>
          </a:p>
        </p:txBody>
      </p:sp>
      <p:cxnSp>
        <p:nvCxnSpPr>
          <p:cNvPr id="234" name="Google Shape;234;p26"/>
          <p:cNvCxnSpPr/>
          <p:nvPr/>
        </p:nvCxnSpPr>
        <p:spPr>
          <a:xfrm flipH="1" rot="-5400000">
            <a:off x="5040312" y="5208587"/>
            <a:ext cx="685800" cy="22225"/>
          </a:xfrm>
          <a:prstGeom prst="straightConnector1">
            <a:avLst/>
          </a:prstGeom>
          <a:noFill/>
          <a:ln cap="flat" cmpd="sng" w="38100">
            <a:solidFill>
              <a:srgbClr val="595959"/>
            </a:solidFill>
            <a:prstDash val="solid"/>
            <a:miter lim="800000"/>
            <a:headEnd len="sm" w="sm" type="none"/>
            <a:tailEnd len="med" w="med" type="stealth"/>
          </a:ln>
        </p:spPr>
      </p:cxnSp>
      <p:sp>
        <p:nvSpPr>
          <p:cNvPr id="235" name="Google Shape;235;p26"/>
          <p:cNvSpPr txBox="1"/>
          <p:nvPr/>
        </p:nvSpPr>
        <p:spPr>
          <a:xfrm>
            <a:off x="4283075" y="5562600"/>
            <a:ext cx="2222500" cy="104616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DEPRIVATION</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Exploiting and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Depriving others</a:t>
            </a:r>
            <a:endParaRPr b="0" i="0" sz="1400" u="none" cap="none" strike="noStrike">
              <a:solidFill>
                <a:srgbClr val="000000"/>
              </a:solidFill>
              <a:latin typeface="Arial"/>
              <a:ea typeface="Arial"/>
              <a:cs typeface="Arial"/>
              <a:sym typeface="Arial"/>
            </a:endParaRPr>
          </a:p>
        </p:txBody>
      </p:sp>
      <p:sp>
        <p:nvSpPr>
          <p:cNvPr id="236" name="Google Shape;236;p26"/>
          <p:cNvSpPr txBox="1"/>
          <p:nvPr/>
        </p:nvSpPr>
        <p:spPr>
          <a:xfrm>
            <a:off x="6781800" y="4514850"/>
            <a:ext cx="2362200" cy="7080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Animal Consciousness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2200">
              <a:solidFill>
                <a:schemeClr val="lt1"/>
              </a:solidFill>
              <a:latin typeface="Arial"/>
              <a:ea typeface="Arial"/>
              <a:cs typeface="Arial"/>
              <a:sym typeface="Arial"/>
            </a:endParaRPr>
          </a:p>
        </p:txBody>
      </p:sp>
      <p:sp>
        <p:nvSpPr>
          <p:cNvPr id="242" name="Google Shape;242;p27"/>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If we are living for all three (right understanding, relationship and physical facility) then we are living with human consciousness</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Human beings can be fulfilled by being happy and prosperous on the basis of these three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Human Consciousness, Definite Human Conduct</a:t>
            </a:r>
            <a:endParaRPr/>
          </a:p>
        </p:txBody>
      </p:sp>
      <p:sp>
        <p:nvSpPr>
          <p:cNvPr id="248" name="Google Shape;248;p28"/>
          <p:cNvSpPr txBox="1"/>
          <p:nvPr/>
        </p:nvSpPr>
        <p:spPr>
          <a:xfrm>
            <a:off x="1066800" y="312420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RELATIONSHIP  with human beings</a:t>
            </a:r>
            <a:endParaRPr b="0" i="0" sz="1400" u="none" cap="none" strike="noStrike">
              <a:solidFill>
                <a:srgbClr val="000000"/>
              </a:solidFill>
              <a:latin typeface="Arial"/>
              <a:ea typeface="Arial"/>
              <a:cs typeface="Arial"/>
              <a:sym typeface="Arial"/>
            </a:endParaRPr>
          </a:p>
        </p:txBody>
      </p:sp>
      <p:sp>
        <p:nvSpPr>
          <p:cNvPr id="249" name="Google Shape;249;p28"/>
          <p:cNvSpPr txBox="1"/>
          <p:nvPr/>
        </p:nvSpPr>
        <p:spPr>
          <a:xfrm>
            <a:off x="4038600" y="3124200"/>
            <a:ext cx="2667000" cy="17526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PHYSICAL FACILITY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rest of nature</a:t>
            </a:r>
            <a:endParaRPr b="0" i="0" sz="1400" u="none" cap="none" strike="noStrike">
              <a:solidFill>
                <a:srgbClr val="000000"/>
              </a:solidFill>
              <a:latin typeface="Arial"/>
              <a:ea typeface="Arial"/>
              <a:cs typeface="Arial"/>
              <a:sym typeface="Arial"/>
            </a:endParaRPr>
          </a:p>
        </p:txBody>
      </p:sp>
      <p:sp>
        <p:nvSpPr>
          <p:cNvPr id="250" name="Google Shape;250;p28"/>
          <p:cNvSpPr txBox="1"/>
          <p:nvPr/>
        </p:nvSpPr>
        <p:spPr>
          <a:xfrm>
            <a:off x="1905000" y="990600"/>
            <a:ext cx="3733800" cy="15240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RIGHT UNDERSTANDING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in the self</a:t>
            </a:r>
            <a:endParaRPr b="0" i="0" sz="1400" u="none" cap="none" strike="noStrike">
              <a:solidFill>
                <a:srgbClr val="000000"/>
              </a:solidFill>
              <a:latin typeface="Arial"/>
              <a:ea typeface="Arial"/>
              <a:cs typeface="Arial"/>
              <a:sym typeface="Arial"/>
            </a:endParaRPr>
          </a:p>
        </p:txBody>
      </p:sp>
      <p:cxnSp>
        <p:nvCxnSpPr>
          <p:cNvPr id="251" name="Google Shape;251;p28"/>
          <p:cNvCxnSpPr/>
          <p:nvPr/>
        </p:nvCxnSpPr>
        <p:spPr>
          <a:xfrm flipH="1">
            <a:off x="2171700" y="2527300"/>
            <a:ext cx="1600200" cy="584200"/>
          </a:xfrm>
          <a:prstGeom prst="straightConnector1">
            <a:avLst/>
          </a:prstGeom>
          <a:noFill/>
          <a:ln cap="flat" cmpd="sng" w="38100">
            <a:solidFill>
              <a:srgbClr val="4B0082"/>
            </a:solidFill>
            <a:prstDash val="solid"/>
            <a:miter lim="800000"/>
            <a:headEnd len="sm" w="sm" type="none"/>
            <a:tailEnd len="med" w="med" type="stealth"/>
          </a:ln>
        </p:spPr>
      </p:cxnSp>
      <p:cxnSp>
        <p:nvCxnSpPr>
          <p:cNvPr id="252" name="Google Shape;252;p28"/>
          <p:cNvCxnSpPr/>
          <p:nvPr/>
        </p:nvCxnSpPr>
        <p:spPr>
          <a:xfrm flipH="1">
            <a:off x="2163762" y="4800600"/>
            <a:ext cx="7937" cy="914400"/>
          </a:xfrm>
          <a:prstGeom prst="straightConnector1">
            <a:avLst/>
          </a:prstGeom>
          <a:noFill/>
          <a:ln cap="flat" cmpd="sng" w="38100">
            <a:solidFill>
              <a:srgbClr val="4B0082"/>
            </a:solidFill>
            <a:prstDash val="solid"/>
            <a:miter lim="800000"/>
            <a:headEnd len="sm" w="sm" type="none"/>
            <a:tailEnd len="med" w="med" type="stealth"/>
          </a:ln>
        </p:spPr>
      </p:cxnSp>
      <p:sp>
        <p:nvSpPr>
          <p:cNvPr id="253" name="Google Shape;253;p28"/>
          <p:cNvSpPr txBox="1"/>
          <p:nvPr/>
        </p:nvSpPr>
        <p:spPr>
          <a:xfrm>
            <a:off x="228600" y="5715000"/>
            <a:ext cx="3868737" cy="4794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cap="none" strike="noStrike">
                <a:solidFill>
                  <a:srgbClr val="7030A0"/>
                </a:solidFill>
                <a:latin typeface="Arial"/>
                <a:ea typeface="Arial"/>
                <a:cs typeface="Arial"/>
                <a:sym typeface="Arial"/>
              </a:rPr>
              <a:t>MUTUAL HAPPINESS</a:t>
            </a:r>
            <a:endParaRPr b="0" i="0" sz="1400" u="none" cap="none" strike="noStrike">
              <a:solidFill>
                <a:srgbClr val="000000"/>
              </a:solidFill>
              <a:latin typeface="Arial"/>
              <a:ea typeface="Arial"/>
              <a:cs typeface="Arial"/>
              <a:sym typeface="Arial"/>
            </a:endParaRPr>
          </a:p>
        </p:txBody>
      </p:sp>
      <p:cxnSp>
        <p:nvCxnSpPr>
          <p:cNvPr id="254" name="Google Shape;254;p28"/>
          <p:cNvCxnSpPr/>
          <p:nvPr/>
        </p:nvCxnSpPr>
        <p:spPr>
          <a:xfrm>
            <a:off x="3771900" y="2527300"/>
            <a:ext cx="1600200" cy="584200"/>
          </a:xfrm>
          <a:prstGeom prst="straightConnector1">
            <a:avLst/>
          </a:prstGeom>
          <a:noFill/>
          <a:ln cap="flat" cmpd="sng" w="38100">
            <a:solidFill>
              <a:srgbClr val="0046AD"/>
            </a:solidFill>
            <a:prstDash val="solid"/>
            <a:miter lim="800000"/>
            <a:headEnd len="sm" w="sm" type="none"/>
            <a:tailEnd len="med" w="med" type="stealth"/>
          </a:ln>
        </p:spPr>
      </p:cxnSp>
      <p:cxnSp>
        <p:nvCxnSpPr>
          <p:cNvPr id="255" name="Google Shape;255;p28"/>
          <p:cNvCxnSpPr/>
          <p:nvPr/>
        </p:nvCxnSpPr>
        <p:spPr>
          <a:xfrm flipH="1">
            <a:off x="6169025" y="4876800"/>
            <a:ext cx="3175" cy="838200"/>
          </a:xfrm>
          <a:prstGeom prst="straightConnector1">
            <a:avLst/>
          </a:prstGeom>
          <a:noFill/>
          <a:ln cap="flat" cmpd="sng" w="38100">
            <a:solidFill>
              <a:srgbClr val="0046AD"/>
            </a:solidFill>
            <a:prstDash val="solid"/>
            <a:miter lim="800000"/>
            <a:headEnd len="sm" w="sm" type="none"/>
            <a:tailEnd len="med" w="med" type="stealth"/>
          </a:ln>
        </p:spPr>
      </p:cxnSp>
      <p:sp>
        <p:nvSpPr>
          <p:cNvPr id="256" name="Google Shape;256;p28"/>
          <p:cNvSpPr txBox="1"/>
          <p:nvPr/>
        </p:nvSpPr>
        <p:spPr>
          <a:xfrm>
            <a:off x="4114800" y="5715000"/>
            <a:ext cx="4106862" cy="4794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MUTUAL PROSPERITY</a:t>
            </a:r>
            <a:endParaRPr b="0" i="0" sz="1400" u="none" cap="none" strike="noStrike">
              <a:solidFill>
                <a:srgbClr val="000000"/>
              </a:solidFill>
              <a:latin typeface="Arial"/>
              <a:ea typeface="Arial"/>
              <a:cs typeface="Arial"/>
              <a:sym typeface="Arial"/>
            </a:endParaRPr>
          </a:p>
        </p:txBody>
      </p:sp>
      <p:sp>
        <p:nvSpPr>
          <p:cNvPr id="257" name="Google Shape;257;p28"/>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258" name="Google Shape;258;p28"/>
          <p:cNvSpPr/>
          <p:nvPr/>
        </p:nvSpPr>
        <p:spPr>
          <a:xfrm>
            <a:off x="6858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59" name="Google Shape;259;p28"/>
          <p:cNvSpPr/>
          <p:nvPr/>
        </p:nvSpPr>
        <p:spPr>
          <a:xfrm>
            <a:off x="0" y="762000"/>
            <a:ext cx="7772400" cy="4953000"/>
          </a:xfrm>
          <a:prstGeom prst="ellipse">
            <a:avLst/>
          </a:prstGeom>
          <a:noFill/>
          <a:ln cap="flat" cmpd="sng" w="76200">
            <a:solidFill>
              <a:srgbClr val="4B00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p28"/>
          <p:cNvSpPr txBox="1"/>
          <p:nvPr/>
        </p:nvSpPr>
        <p:spPr>
          <a:xfrm>
            <a:off x="6781800" y="538162"/>
            <a:ext cx="2362200" cy="7080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Human Consciousness</a:t>
            </a:r>
            <a:endParaRPr b="0" i="0" sz="1400" u="none" cap="none" strike="noStrike">
              <a:solidFill>
                <a:srgbClr val="000000"/>
              </a:solidFill>
              <a:latin typeface="Arial"/>
              <a:ea typeface="Arial"/>
              <a:cs typeface="Arial"/>
              <a:sym typeface="Arial"/>
            </a:endParaRPr>
          </a:p>
        </p:txBody>
      </p:sp>
      <p:sp>
        <p:nvSpPr>
          <p:cNvPr id="261" name="Google Shape;261;p28"/>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62" name="Google Shape;262;p28"/>
          <p:cNvSpPr txBox="1"/>
          <p:nvPr/>
        </p:nvSpPr>
        <p:spPr>
          <a:xfrm>
            <a:off x="228600" y="3581400"/>
            <a:ext cx="990600" cy="8302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Feelings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Trust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Respect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Transformation (</a:t>
            </a:r>
            <a:r>
              <a:rPr b="1" i="0" lang="en-US" sz="2800" u="none">
                <a:solidFill>
                  <a:schemeClr val="lt1"/>
                </a:solidFill>
                <a:latin typeface="Arial"/>
                <a:ea typeface="Arial"/>
                <a:cs typeface="Arial"/>
                <a:sym typeface="Arial"/>
              </a:rPr>
              <a:t>ladze.k</a:t>
            </a:r>
            <a:r>
              <a:rPr b="1" i="0" lang="en-US" sz="2200" u="none">
                <a:solidFill>
                  <a:schemeClr val="lt1"/>
                </a:solidFill>
                <a:latin typeface="Arial"/>
                <a:ea typeface="Arial"/>
                <a:cs typeface="Arial"/>
                <a:sym typeface="Arial"/>
              </a:rPr>
              <a:t>) = Development (</a:t>
            </a:r>
            <a:r>
              <a:rPr b="1" i="0" lang="en-US" sz="2800" u="none">
                <a:solidFill>
                  <a:schemeClr val="lt1"/>
                </a:solidFill>
                <a:latin typeface="Arial"/>
                <a:ea typeface="Arial"/>
                <a:cs typeface="Arial"/>
                <a:sym typeface="Arial"/>
              </a:rPr>
              <a:t>fodkl</a:t>
            </a:r>
            <a:r>
              <a:rPr b="1" i="0" lang="en-US" sz="2200" u="none">
                <a:solidFill>
                  <a:schemeClr val="lt1"/>
                </a:solidFill>
                <a:latin typeface="Arial"/>
                <a:ea typeface="Arial"/>
                <a:cs typeface="Arial"/>
                <a:sym typeface="Arial"/>
              </a:rPr>
              <a:t>)</a:t>
            </a:r>
            <a:endParaRPr/>
          </a:p>
        </p:txBody>
      </p:sp>
      <p:sp>
        <p:nvSpPr>
          <p:cNvPr id="268" name="Google Shape;268;p29"/>
          <p:cNvSpPr/>
          <p:nvPr/>
        </p:nvSpPr>
        <p:spPr>
          <a:xfrm rot="2100000">
            <a:off x="4730750" y="3522662"/>
            <a:ext cx="838200" cy="2073275"/>
          </a:xfrm>
          <a:prstGeom prst="upArrow">
            <a:avLst>
              <a:gd fmla="val 4366" name="adj1"/>
              <a:gd fmla="val 50000" name="adj2"/>
            </a:avLst>
          </a:prstGeom>
          <a:gradFill>
            <a:gsLst>
              <a:gs pos="0">
                <a:srgbClr val="000082"/>
              </a:gs>
              <a:gs pos="30000">
                <a:srgbClr val="66008F"/>
              </a:gs>
              <a:gs pos="64999">
                <a:srgbClr val="BA0066"/>
              </a:gs>
              <a:gs pos="89999">
                <a:srgbClr val="FF0000"/>
              </a:gs>
              <a:gs pos="100000">
                <a:srgbClr val="FF8200"/>
              </a:gs>
            </a:gsLst>
            <a:lin ang="5400000" scaled="0"/>
          </a:gra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p29"/>
          <p:cNvSpPr txBox="1"/>
          <p:nvPr/>
        </p:nvSpPr>
        <p:spPr>
          <a:xfrm rot="-3300000">
            <a:off x="4040187" y="4738687"/>
            <a:ext cx="3429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Transformation&amp; Progress</a:t>
            </a:r>
            <a:endParaRPr b="0" i="0" sz="1400" u="none" cap="none" strike="noStrike">
              <a:solidFill>
                <a:srgbClr val="000000"/>
              </a:solidFill>
              <a:latin typeface="Arial"/>
              <a:ea typeface="Arial"/>
              <a:cs typeface="Arial"/>
              <a:sym typeface="Arial"/>
            </a:endParaRPr>
          </a:p>
        </p:txBody>
      </p:sp>
      <p:pic>
        <p:nvPicPr>
          <p:cNvPr descr="H - AC.png" id="270" name="Google Shape;270;p29"/>
          <p:cNvPicPr preferRelativeResize="0"/>
          <p:nvPr/>
        </p:nvPicPr>
        <p:blipFill rotWithShape="1">
          <a:blip r:embed="rId3">
            <a:alphaModFix/>
          </a:blip>
          <a:srcRect b="0" l="0" r="0" t="0"/>
          <a:stretch/>
        </p:blipFill>
        <p:spPr>
          <a:xfrm>
            <a:off x="0" y="3738562"/>
            <a:ext cx="4724400" cy="2855912"/>
          </a:xfrm>
          <a:prstGeom prst="rect">
            <a:avLst/>
          </a:prstGeom>
          <a:noFill/>
          <a:ln>
            <a:noFill/>
          </a:ln>
        </p:spPr>
      </p:pic>
      <p:pic>
        <p:nvPicPr>
          <p:cNvPr descr="H - HC.png" id="271" name="Google Shape;271;p29"/>
          <p:cNvPicPr preferRelativeResize="0"/>
          <p:nvPr/>
        </p:nvPicPr>
        <p:blipFill rotWithShape="1">
          <a:blip r:embed="rId4">
            <a:alphaModFix/>
          </a:blip>
          <a:srcRect b="0" l="0" r="0" t="0"/>
          <a:stretch/>
        </p:blipFill>
        <p:spPr>
          <a:xfrm>
            <a:off x="4349750" y="457200"/>
            <a:ext cx="4794250" cy="32845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0" y="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Transformation (</a:t>
            </a:r>
            <a:r>
              <a:rPr b="1" i="0" lang="en-US" sz="2800" u="none">
                <a:solidFill>
                  <a:schemeClr val="lt1"/>
                </a:solidFill>
                <a:latin typeface="Arial"/>
                <a:ea typeface="Arial"/>
                <a:cs typeface="Arial"/>
                <a:sym typeface="Arial"/>
              </a:rPr>
              <a:t>ladze.k</a:t>
            </a:r>
            <a:r>
              <a:rPr b="1" i="0" lang="en-US" sz="2200" u="none">
                <a:solidFill>
                  <a:schemeClr val="lt1"/>
                </a:solidFill>
                <a:latin typeface="Arial"/>
                <a:ea typeface="Arial"/>
                <a:cs typeface="Arial"/>
                <a:sym typeface="Arial"/>
              </a:rPr>
              <a:t>) = Development (</a:t>
            </a:r>
            <a:r>
              <a:rPr b="1" i="0" lang="en-US" sz="2800" u="none">
                <a:solidFill>
                  <a:schemeClr val="lt1"/>
                </a:solidFill>
                <a:latin typeface="Arial"/>
                <a:ea typeface="Arial"/>
                <a:cs typeface="Arial"/>
                <a:sym typeface="Arial"/>
              </a:rPr>
              <a:t>fodkl</a:t>
            </a:r>
            <a:r>
              <a:rPr b="1" i="0" lang="en-US" sz="2200" u="none">
                <a:solidFill>
                  <a:schemeClr val="lt1"/>
                </a:solidFill>
                <a:latin typeface="Arial"/>
                <a:ea typeface="Arial"/>
                <a:cs typeface="Arial"/>
                <a:sym typeface="Arial"/>
              </a:rPr>
              <a:t>)</a:t>
            </a:r>
            <a:endParaRPr/>
          </a:p>
        </p:txBody>
      </p:sp>
      <p:sp>
        <p:nvSpPr>
          <p:cNvPr id="277" name="Google Shape;277;p30"/>
          <p:cNvSpPr txBox="1"/>
          <p:nvPr/>
        </p:nvSpPr>
        <p:spPr>
          <a:xfrm>
            <a:off x="1066800" y="312420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RELATIONSHIP  with human beings</a:t>
            </a:r>
            <a:endParaRPr b="0" i="0" sz="1400" u="none" cap="none" strike="noStrike">
              <a:solidFill>
                <a:srgbClr val="000000"/>
              </a:solidFill>
              <a:latin typeface="Arial"/>
              <a:ea typeface="Arial"/>
              <a:cs typeface="Arial"/>
              <a:sym typeface="Arial"/>
            </a:endParaRPr>
          </a:p>
        </p:txBody>
      </p:sp>
      <p:sp>
        <p:nvSpPr>
          <p:cNvPr id="278" name="Google Shape;278;p30"/>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PHYSICAL FACILITY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rest of nature</a:t>
            </a:r>
            <a:endParaRPr b="0" i="0" sz="1400" u="none" cap="none" strike="noStrike">
              <a:solidFill>
                <a:srgbClr val="000000"/>
              </a:solidFill>
              <a:latin typeface="Arial"/>
              <a:ea typeface="Arial"/>
              <a:cs typeface="Arial"/>
              <a:sym typeface="Arial"/>
            </a:endParaRPr>
          </a:p>
        </p:txBody>
      </p:sp>
      <p:sp>
        <p:nvSpPr>
          <p:cNvPr id="279" name="Google Shape;279;p30"/>
          <p:cNvSpPr txBox="1"/>
          <p:nvPr/>
        </p:nvSpPr>
        <p:spPr>
          <a:xfrm>
            <a:off x="1905000" y="1143000"/>
            <a:ext cx="3810000" cy="13716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RIGHT UNDERSTANDING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in the self</a:t>
            </a:r>
            <a:endParaRPr b="0" i="0" sz="1400" u="none" cap="none" strike="noStrike">
              <a:solidFill>
                <a:srgbClr val="000000"/>
              </a:solidFill>
              <a:latin typeface="Arial"/>
              <a:ea typeface="Arial"/>
              <a:cs typeface="Arial"/>
              <a:sym typeface="Arial"/>
            </a:endParaRPr>
          </a:p>
        </p:txBody>
      </p:sp>
      <p:cxnSp>
        <p:nvCxnSpPr>
          <p:cNvPr id="280" name="Google Shape;280;p30"/>
          <p:cNvCxnSpPr/>
          <p:nvPr/>
        </p:nvCxnSpPr>
        <p:spPr>
          <a:xfrm rot="5400000">
            <a:off x="2686050" y="2000250"/>
            <a:ext cx="609600" cy="1638300"/>
          </a:xfrm>
          <a:prstGeom prst="straightConnector1">
            <a:avLst/>
          </a:prstGeom>
          <a:noFill/>
          <a:ln cap="flat" cmpd="sng" w="38100">
            <a:solidFill>
              <a:srgbClr val="4B0082"/>
            </a:solidFill>
            <a:prstDash val="solid"/>
            <a:miter lim="800000"/>
            <a:headEnd len="sm" w="sm" type="none"/>
            <a:tailEnd len="med" w="med" type="stealth"/>
          </a:ln>
        </p:spPr>
      </p:cxnSp>
      <p:cxnSp>
        <p:nvCxnSpPr>
          <p:cNvPr id="281" name="Google Shape;281;p30"/>
          <p:cNvCxnSpPr/>
          <p:nvPr/>
        </p:nvCxnSpPr>
        <p:spPr>
          <a:xfrm flipH="1">
            <a:off x="2163762" y="4800600"/>
            <a:ext cx="7937" cy="914400"/>
          </a:xfrm>
          <a:prstGeom prst="straightConnector1">
            <a:avLst/>
          </a:prstGeom>
          <a:noFill/>
          <a:ln cap="flat" cmpd="sng" w="38100">
            <a:solidFill>
              <a:srgbClr val="4B0082"/>
            </a:solidFill>
            <a:prstDash val="solid"/>
            <a:miter lim="800000"/>
            <a:headEnd len="sm" w="sm" type="none"/>
            <a:tailEnd len="med" w="med" type="stealth"/>
          </a:ln>
        </p:spPr>
      </p:cxnSp>
      <p:sp>
        <p:nvSpPr>
          <p:cNvPr id="282" name="Google Shape;282;p30"/>
          <p:cNvSpPr txBox="1"/>
          <p:nvPr/>
        </p:nvSpPr>
        <p:spPr>
          <a:xfrm>
            <a:off x="228600" y="5715000"/>
            <a:ext cx="3868737" cy="4794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cap="none" strike="noStrike">
                <a:solidFill>
                  <a:srgbClr val="7030A0"/>
                </a:solidFill>
                <a:latin typeface="Arial"/>
                <a:ea typeface="Arial"/>
                <a:cs typeface="Arial"/>
                <a:sym typeface="Arial"/>
              </a:rPr>
              <a:t>MUTUAL HAPPINESS</a:t>
            </a:r>
            <a:endParaRPr b="0" i="0" sz="1400" u="none" cap="none" strike="noStrike">
              <a:solidFill>
                <a:srgbClr val="000000"/>
              </a:solidFill>
              <a:latin typeface="Arial"/>
              <a:ea typeface="Arial"/>
              <a:cs typeface="Arial"/>
              <a:sym typeface="Arial"/>
            </a:endParaRPr>
          </a:p>
        </p:txBody>
      </p:sp>
      <p:cxnSp>
        <p:nvCxnSpPr>
          <p:cNvPr id="283" name="Google Shape;283;p30"/>
          <p:cNvCxnSpPr/>
          <p:nvPr/>
        </p:nvCxnSpPr>
        <p:spPr>
          <a:xfrm flipH="1" rot="-5400000">
            <a:off x="4248150" y="2076450"/>
            <a:ext cx="685800" cy="1562100"/>
          </a:xfrm>
          <a:prstGeom prst="straightConnector1">
            <a:avLst/>
          </a:prstGeom>
          <a:noFill/>
          <a:ln cap="flat" cmpd="sng" w="38100">
            <a:solidFill>
              <a:srgbClr val="0046AD"/>
            </a:solidFill>
            <a:prstDash val="solid"/>
            <a:miter lim="800000"/>
            <a:headEnd len="sm" w="sm" type="none"/>
            <a:tailEnd len="med" w="med" type="stealth"/>
          </a:ln>
        </p:spPr>
      </p:cxnSp>
      <p:cxnSp>
        <p:nvCxnSpPr>
          <p:cNvPr id="284" name="Google Shape;284;p30"/>
          <p:cNvCxnSpPr/>
          <p:nvPr/>
        </p:nvCxnSpPr>
        <p:spPr>
          <a:xfrm flipH="1">
            <a:off x="6169025" y="4876800"/>
            <a:ext cx="3175" cy="838200"/>
          </a:xfrm>
          <a:prstGeom prst="straightConnector1">
            <a:avLst/>
          </a:prstGeom>
          <a:noFill/>
          <a:ln cap="flat" cmpd="sng" w="38100">
            <a:solidFill>
              <a:srgbClr val="0046AD"/>
            </a:solidFill>
            <a:prstDash val="solid"/>
            <a:miter lim="800000"/>
            <a:headEnd len="sm" w="sm" type="none"/>
            <a:tailEnd len="med" w="med" type="stealth"/>
          </a:ln>
        </p:spPr>
      </p:cxnSp>
      <p:sp>
        <p:nvSpPr>
          <p:cNvPr id="285" name="Google Shape;285;p30"/>
          <p:cNvSpPr txBox="1"/>
          <p:nvPr/>
        </p:nvSpPr>
        <p:spPr>
          <a:xfrm>
            <a:off x="4114800" y="5715000"/>
            <a:ext cx="4106862" cy="4794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MUTUAL PROSPERITY</a:t>
            </a:r>
            <a:endParaRPr b="0" i="0" sz="1400" u="none" cap="none" strike="noStrike">
              <a:solidFill>
                <a:srgbClr val="000000"/>
              </a:solidFill>
              <a:latin typeface="Arial"/>
              <a:ea typeface="Arial"/>
              <a:cs typeface="Arial"/>
              <a:sym typeface="Arial"/>
            </a:endParaRPr>
          </a:p>
        </p:txBody>
      </p:sp>
      <p:sp>
        <p:nvSpPr>
          <p:cNvPr id="286" name="Google Shape;286;p30"/>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287" name="Google Shape;287;p30"/>
          <p:cNvSpPr/>
          <p:nvPr/>
        </p:nvSpPr>
        <p:spPr>
          <a:xfrm>
            <a:off x="6858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88" name="Google Shape;288;p30"/>
          <p:cNvSpPr/>
          <p:nvPr/>
        </p:nvSpPr>
        <p:spPr>
          <a:xfrm>
            <a:off x="3524250" y="2819400"/>
            <a:ext cx="3733800" cy="2362200"/>
          </a:xfrm>
          <a:prstGeom prst="ellipse">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p30"/>
          <p:cNvSpPr/>
          <p:nvPr/>
        </p:nvSpPr>
        <p:spPr>
          <a:xfrm>
            <a:off x="0" y="762000"/>
            <a:ext cx="7772400" cy="4953000"/>
          </a:xfrm>
          <a:prstGeom prst="ellipse">
            <a:avLst/>
          </a:prstGeom>
          <a:noFill/>
          <a:ln cap="flat" cmpd="sng" w="76200">
            <a:solidFill>
              <a:srgbClr val="4B00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30"/>
          <p:cNvSpPr txBox="1"/>
          <p:nvPr/>
        </p:nvSpPr>
        <p:spPr>
          <a:xfrm>
            <a:off x="6781800" y="538162"/>
            <a:ext cx="2362200" cy="7080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Human Consciousness</a:t>
            </a:r>
            <a:endParaRPr b="0" i="0" sz="1400" u="none" cap="none" strike="noStrike">
              <a:solidFill>
                <a:srgbClr val="000000"/>
              </a:solidFill>
              <a:latin typeface="Arial"/>
              <a:ea typeface="Arial"/>
              <a:cs typeface="Arial"/>
              <a:sym typeface="Arial"/>
            </a:endParaRPr>
          </a:p>
        </p:txBody>
      </p:sp>
      <p:sp>
        <p:nvSpPr>
          <p:cNvPr id="291" name="Google Shape;291;p30"/>
          <p:cNvSpPr txBox="1"/>
          <p:nvPr/>
        </p:nvSpPr>
        <p:spPr>
          <a:xfrm>
            <a:off x="6781800" y="4514850"/>
            <a:ext cx="2362200" cy="7080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Animal Consciousness</a:t>
            </a:r>
            <a:endParaRPr b="0" i="0" sz="1400" u="none" cap="none" strike="noStrike">
              <a:solidFill>
                <a:srgbClr val="000000"/>
              </a:solidFill>
              <a:latin typeface="Arial"/>
              <a:ea typeface="Arial"/>
              <a:cs typeface="Arial"/>
              <a:sym typeface="Arial"/>
            </a:endParaRPr>
          </a:p>
        </p:txBody>
      </p:sp>
      <p:sp>
        <p:nvSpPr>
          <p:cNvPr id="292" name="Google Shape;292;p30"/>
          <p:cNvSpPr/>
          <p:nvPr/>
        </p:nvSpPr>
        <p:spPr>
          <a:xfrm>
            <a:off x="7543800" y="1696291"/>
            <a:ext cx="1371600" cy="2799707"/>
          </a:xfrm>
          <a:prstGeom prst="upArrow">
            <a:avLst>
              <a:gd fmla="val 50000" name="adj1"/>
              <a:gd fmla="val 50000" name="adj2"/>
            </a:avLst>
          </a:prstGeom>
          <a:noFill/>
          <a:ln cap="flat" cmpd="sng" w="25400">
            <a:solidFill>
              <a:srgbClr val="6893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0"/>
          <p:cNvSpPr txBox="1"/>
          <p:nvPr/>
        </p:nvSpPr>
        <p:spPr>
          <a:xfrm rot="-5400000">
            <a:off x="7001197" y="2924679"/>
            <a:ext cx="2456807"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Transformation</a:t>
            </a:r>
            <a:r>
              <a:rPr b="0" i="0" lang="en-US" sz="1800" u="none" cap="none" strike="noStrike">
                <a:solidFill>
                  <a:schemeClr val="dk1"/>
                </a:solidFill>
                <a:latin typeface="Arial"/>
                <a:ea typeface="Arial"/>
                <a:cs typeface="Arial"/>
                <a:sym typeface="Arial"/>
              </a:rPr>
              <a:t>&amp;</a:t>
            </a:r>
            <a:r>
              <a:rPr b="0" i="0" lang="en-US" sz="1800" u="none" cap="none" strike="noStrike">
                <a:solidFill>
                  <a:schemeClr val="dk1"/>
                </a:solidFill>
                <a:latin typeface="Calibri"/>
                <a:ea typeface="Calibri"/>
                <a:cs typeface="Calibri"/>
                <a:sym typeface="Calibri"/>
              </a:rPr>
              <a:t> Progress</a:t>
            </a:r>
            <a:endParaRPr b="0" i="0" sz="1800" u="none" cap="none" strike="noStrike">
              <a:solidFill>
                <a:schemeClr val="dk1"/>
              </a:solidFill>
              <a:latin typeface="Calibri"/>
              <a:ea typeface="Calibri"/>
              <a:cs typeface="Calibri"/>
              <a:sym typeface="Calibri"/>
            </a:endParaRPr>
          </a:p>
        </p:txBody>
      </p:sp>
      <p:sp>
        <p:nvSpPr>
          <p:cNvPr id="294" name="Google Shape;294;p30"/>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2200">
              <a:solidFill>
                <a:schemeClr val="lt1"/>
              </a:solidFill>
              <a:latin typeface="Arial"/>
              <a:ea typeface="Arial"/>
              <a:cs typeface="Arial"/>
              <a:sym typeface="Arial"/>
            </a:endParaRPr>
          </a:p>
        </p:txBody>
      </p:sp>
      <p:sp>
        <p:nvSpPr>
          <p:cNvPr id="42" name="Google Shape;42;p4"/>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Out of the three types of fear, which is predominant for you?</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Fear of Natural Calamities</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Fear of Wild Animals</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Fear of the Inhuman Behaviour of Human Being</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Is this on the increase or decrease?</a:t>
            </a:r>
            <a:endParaRPr/>
          </a:p>
          <a:p>
            <a:pPr indent="-228600" lvl="0" marL="228600" rtl="0" algn="l">
              <a:lnSpc>
                <a:spcPct val="100000"/>
              </a:lnSpc>
              <a:spcBef>
                <a:spcPts val="200"/>
              </a:spcBef>
              <a:spcAft>
                <a:spcPts val="0"/>
              </a:spcAft>
              <a:buClr>
                <a:schemeClr val="dk1"/>
              </a:buClr>
              <a:buSzPts val="1000"/>
              <a:buNone/>
            </a:pPr>
            <a:r>
              <a:t/>
            </a:r>
            <a:endParaRPr b="0" i="0" sz="10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Literacy is increasing</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fear of the Inhuman Behaviour of Human Being is also increasing…</a:t>
            </a:r>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1"/>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Role of Education-Sanskar: Enable Transformation</a:t>
            </a:r>
            <a:endParaRPr/>
          </a:p>
        </p:txBody>
      </p:sp>
      <p:sp>
        <p:nvSpPr>
          <p:cNvPr id="300" name="Google Shape;300;p31"/>
          <p:cNvSpPr txBox="1"/>
          <p:nvPr/>
        </p:nvSpPr>
        <p:spPr>
          <a:xfrm>
            <a:off x="0" y="609600"/>
            <a:ext cx="4572000" cy="1662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The role of education is to facilitate the development of the competence to live with Definite Human Conduct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p:txBody>
      </p:sp>
      <p:sp>
        <p:nvSpPr>
          <p:cNvPr id="301" name="Google Shape;301;p31"/>
          <p:cNvSpPr/>
          <p:nvPr/>
        </p:nvSpPr>
        <p:spPr>
          <a:xfrm rot="2100000">
            <a:off x="4730750" y="3522662"/>
            <a:ext cx="838200" cy="2073275"/>
          </a:xfrm>
          <a:prstGeom prst="upArrow">
            <a:avLst>
              <a:gd fmla="val 4366" name="adj1"/>
              <a:gd fmla="val 50000" name="adj2"/>
            </a:avLst>
          </a:prstGeom>
          <a:gradFill>
            <a:gsLst>
              <a:gs pos="0">
                <a:srgbClr val="000082"/>
              </a:gs>
              <a:gs pos="30000">
                <a:srgbClr val="66008F"/>
              </a:gs>
              <a:gs pos="64999">
                <a:srgbClr val="BA0066"/>
              </a:gs>
              <a:gs pos="89999">
                <a:srgbClr val="FF0000"/>
              </a:gs>
              <a:gs pos="100000">
                <a:srgbClr val="FF8200"/>
              </a:gs>
            </a:gsLst>
            <a:lin ang="5400000" scaled="0"/>
          </a:gra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31"/>
          <p:cNvSpPr txBox="1"/>
          <p:nvPr/>
        </p:nvSpPr>
        <p:spPr>
          <a:xfrm rot="-3300000">
            <a:off x="4040187" y="4738687"/>
            <a:ext cx="3429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Transformation&amp; Progress</a:t>
            </a:r>
            <a:endParaRPr b="0" i="0" sz="1400" u="none" cap="none" strike="noStrike">
              <a:solidFill>
                <a:srgbClr val="000000"/>
              </a:solidFill>
              <a:latin typeface="Arial"/>
              <a:ea typeface="Arial"/>
              <a:cs typeface="Arial"/>
              <a:sym typeface="Arial"/>
            </a:endParaRPr>
          </a:p>
        </p:txBody>
      </p:sp>
      <p:pic>
        <p:nvPicPr>
          <p:cNvPr descr="H - AC.png" id="303" name="Google Shape;303;p31"/>
          <p:cNvPicPr preferRelativeResize="0"/>
          <p:nvPr/>
        </p:nvPicPr>
        <p:blipFill rotWithShape="1">
          <a:blip r:embed="rId3">
            <a:alphaModFix/>
          </a:blip>
          <a:srcRect b="0" l="0" r="0" t="0"/>
          <a:stretch/>
        </p:blipFill>
        <p:spPr>
          <a:xfrm>
            <a:off x="0" y="3741737"/>
            <a:ext cx="4724400" cy="2855912"/>
          </a:xfrm>
          <a:prstGeom prst="rect">
            <a:avLst/>
          </a:prstGeom>
          <a:noFill/>
          <a:ln>
            <a:noFill/>
          </a:ln>
        </p:spPr>
      </p:pic>
      <p:pic>
        <p:nvPicPr>
          <p:cNvPr descr="H - HC.png" id="304" name="Google Shape;304;p31"/>
          <p:cNvPicPr preferRelativeResize="0"/>
          <p:nvPr/>
        </p:nvPicPr>
        <p:blipFill rotWithShape="1">
          <a:blip r:embed="rId4">
            <a:alphaModFix/>
          </a:blip>
          <a:srcRect b="0" l="0" r="0" t="0"/>
          <a:stretch/>
        </p:blipFill>
        <p:spPr>
          <a:xfrm>
            <a:off x="4349750" y="457200"/>
            <a:ext cx="4794250" cy="32845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Role of Education-Sanskar: Enable Transformation</a:t>
            </a:r>
            <a:endParaRPr/>
          </a:p>
        </p:txBody>
      </p:sp>
      <p:sp>
        <p:nvSpPr>
          <p:cNvPr id="310" name="Google Shape;310;p32"/>
          <p:cNvSpPr txBox="1"/>
          <p:nvPr/>
        </p:nvSpPr>
        <p:spPr>
          <a:xfrm>
            <a:off x="1066800" y="312420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RELATIONSHIP</a:t>
            </a:r>
            <a:endParaRPr b="1" i="1" sz="2400" u="none" cap="none" strike="noStrik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human beings</a:t>
            </a:r>
            <a:endParaRPr b="0" i="0" sz="1400" u="none" cap="none" strike="noStrike">
              <a:solidFill>
                <a:srgbClr val="000000"/>
              </a:solidFill>
              <a:latin typeface="Arial"/>
              <a:ea typeface="Arial"/>
              <a:cs typeface="Arial"/>
              <a:sym typeface="Arial"/>
            </a:endParaRPr>
          </a:p>
        </p:txBody>
      </p:sp>
      <p:sp>
        <p:nvSpPr>
          <p:cNvPr id="311" name="Google Shape;311;p32"/>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PHYSICAL FACILITY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rest of nature</a:t>
            </a:r>
            <a:endParaRPr b="0" i="0" sz="1400" u="none" cap="none" strike="noStrike">
              <a:solidFill>
                <a:srgbClr val="000000"/>
              </a:solidFill>
              <a:latin typeface="Arial"/>
              <a:ea typeface="Arial"/>
              <a:cs typeface="Arial"/>
              <a:sym typeface="Arial"/>
            </a:endParaRPr>
          </a:p>
        </p:txBody>
      </p:sp>
      <p:sp>
        <p:nvSpPr>
          <p:cNvPr id="312" name="Google Shape;312;p32"/>
          <p:cNvSpPr txBox="1"/>
          <p:nvPr/>
        </p:nvSpPr>
        <p:spPr>
          <a:xfrm>
            <a:off x="1905000" y="1143000"/>
            <a:ext cx="3810000" cy="13716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RIGHT UNDERSTANDING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in the self</a:t>
            </a:r>
            <a:endParaRPr b="0" i="0" sz="1400" u="none" cap="none" strike="noStrike">
              <a:solidFill>
                <a:srgbClr val="000000"/>
              </a:solidFill>
              <a:latin typeface="Arial"/>
              <a:ea typeface="Arial"/>
              <a:cs typeface="Arial"/>
              <a:sym typeface="Arial"/>
            </a:endParaRPr>
          </a:p>
        </p:txBody>
      </p:sp>
      <p:cxnSp>
        <p:nvCxnSpPr>
          <p:cNvPr id="313" name="Google Shape;313;p32"/>
          <p:cNvCxnSpPr/>
          <p:nvPr/>
        </p:nvCxnSpPr>
        <p:spPr>
          <a:xfrm rot="5400000">
            <a:off x="2686050" y="2000250"/>
            <a:ext cx="609600" cy="1638300"/>
          </a:xfrm>
          <a:prstGeom prst="straightConnector1">
            <a:avLst/>
          </a:prstGeom>
          <a:noFill/>
          <a:ln cap="flat" cmpd="sng" w="38100">
            <a:solidFill>
              <a:srgbClr val="4B0082"/>
            </a:solidFill>
            <a:prstDash val="solid"/>
            <a:miter lim="800000"/>
            <a:headEnd len="sm" w="sm" type="none"/>
            <a:tailEnd len="med" w="med" type="stealth"/>
          </a:ln>
        </p:spPr>
      </p:cxnSp>
      <p:cxnSp>
        <p:nvCxnSpPr>
          <p:cNvPr id="314" name="Google Shape;314;p32"/>
          <p:cNvCxnSpPr/>
          <p:nvPr/>
        </p:nvCxnSpPr>
        <p:spPr>
          <a:xfrm flipH="1">
            <a:off x="2163762" y="4800600"/>
            <a:ext cx="7937" cy="914400"/>
          </a:xfrm>
          <a:prstGeom prst="straightConnector1">
            <a:avLst/>
          </a:prstGeom>
          <a:noFill/>
          <a:ln cap="flat" cmpd="sng" w="38100">
            <a:solidFill>
              <a:srgbClr val="4B0082"/>
            </a:solidFill>
            <a:prstDash val="solid"/>
            <a:miter lim="800000"/>
            <a:headEnd len="sm" w="sm" type="none"/>
            <a:tailEnd len="med" w="med" type="stealth"/>
          </a:ln>
        </p:spPr>
      </p:cxnSp>
      <p:sp>
        <p:nvSpPr>
          <p:cNvPr id="315" name="Google Shape;315;p32"/>
          <p:cNvSpPr txBox="1"/>
          <p:nvPr/>
        </p:nvSpPr>
        <p:spPr>
          <a:xfrm>
            <a:off x="228600" y="5715000"/>
            <a:ext cx="3868737" cy="4794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cap="none" strike="noStrike">
                <a:solidFill>
                  <a:srgbClr val="7030A0"/>
                </a:solidFill>
                <a:latin typeface="Arial"/>
                <a:ea typeface="Arial"/>
                <a:cs typeface="Arial"/>
                <a:sym typeface="Arial"/>
              </a:rPr>
              <a:t>MUTUAL HAPPINESS</a:t>
            </a:r>
            <a:endParaRPr b="0" i="0" sz="1400" u="none" cap="none" strike="noStrike">
              <a:solidFill>
                <a:srgbClr val="000000"/>
              </a:solidFill>
              <a:latin typeface="Arial"/>
              <a:ea typeface="Arial"/>
              <a:cs typeface="Arial"/>
              <a:sym typeface="Arial"/>
            </a:endParaRPr>
          </a:p>
        </p:txBody>
      </p:sp>
      <p:cxnSp>
        <p:nvCxnSpPr>
          <p:cNvPr id="316" name="Google Shape;316;p32"/>
          <p:cNvCxnSpPr/>
          <p:nvPr/>
        </p:nvCxnSpPr>
        <p:spPr>
          <a:xfrm flipH="1" rot="-5400000">
            <a:off x="4248150" y="2076450"/>
            <a:ext cx="685800" cy="1562100"/>
          </a:xfrm>
          <a:prstGeom prst="straightConnector1">
            <a:avLst/>
          </a:prstGeom>
          <a:noFill/>
          <a:ln cap="flat" cmpd="sng" w="38100">
            <a:solidFill>
              <a:srgbClr val="0046AD"/>
            </a:solidFill>
            <a:prstDash val="solid"/>
            <a:miter lim="800000"/>
            <a:headEnd len="sm" w="sm" type="none"/>
            <a:tailEnd len="med" w="med" type="stealth"/>
          </a:ln>
        </p:spPr>
      </p:cxnSp>
      <p:cxnSp>
        <p:nvCxnSpPr>
          <p:cNvPr id="317" name="Google Shape;317;p32"/>
          <p:cNvCxnSpPr/>
          <p:nvPr/>
        </p:nvCxnSpPr>
        <p:spPr>
          <a:xfrm flipH="1">
            <a:off x="6169025" y="4876800"/>
            <a:ext cx="3175" cy="838200"/>
          </a:xfrm>
          <a:prstGeom prst="straightConnector1">
            <a:avLst/>
          </a:prstGeom>
          <a:noFill/>
          <a:ln cap="flat" cmpd="sng" w="38100">
            <a:solidFill>
              <a:srgbClr val="0046AD"/>
            </a:solidFill>
            <a:prstDash val="solid"/>
            <a:miter lim="800000"/>
            <a:headEnd len="sm" w="sm" type="none"/>
            <a:tailEnd len="med" w="med" type="stealth"/>
          </a:ln>
        </p:spPr>
      </p:cxnSp>
      <p:sp>
        <p:nvSpPr>
          <p:cNvPr id="318" name="Google Shape;318;p32"/>
          <p:cNvSpPr txBox="1"/>
          <p:nvPr/>
        </p:nvSpPr>
        <p:spPr>
          <a:xfrm>
            <a:off x="4114800" y="5715000"/>
            <a:ext cx="4106862" cy="9540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MUTUAL PROSPERITY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00FF"/>
              </a:solidFill>
              <a:latin typeface="Arial"/>
              <a:ea typeface="Arial"/>
              <a:cs typeface="Arial"/>
              <a:sym typeface="Arial"/>
            </a:endParaRPr>
          </a:p>
        </p:txBody>
      </p:sp>
      <p:sp>
        <p:nvSpPr>
          <p:cNvPr id="319" name="Google Shape;319;p32"/>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320" name="Google Shape;320;p32"/>
          <p:cNvSpPr/>
          <p:nvPr/>
        </p:nvSpPr>
        <p:spPr>
          <a:xfrm>
            <a:off x="6858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21" name="Google Shape;321;p32"/>
          <p:cNvSpPr/>
          <p:nvPr/>
        </p:nvSpPr>
        <p:spPr>
          <a:xfrm>
            <a:off x="3524250" y="2819400"/>
            <a:ext cx="3733800" cy="2433637"/>
          </a:xfrm>
          <a:prstGeom prst="ellipse">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 name="Google Shape;322;p32"/>
          <p:cNvSpPr/>
          <p:nvPr/>
        </p:nvSpPr>
        <p:spPr>
          <a:xfrm>
            <a:off x="0" y="762000"/>
            <a:ext cx="7772400" cy="5029200"/>
          </a:xfrm>
          <a:prstGeom prst="ellipse">
            <a:avLst/>
          </a:prstGeom>
          <a:noFill/>
          <a:ln cap="flat" cmpd="sng" w="76200">
            <a:solidFill>
              <a:srgbClr val="4B00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 name="Google Shape;323;p32"/>
          <p:cNvSpPr txBox="1"/>
          <p:nvPr/>
        </p:nvSpPr>
        <p:spPr>
          <a:xfrm>
            <a:off x="6781800" y="538162"/>
            <a:ext cx="2362200" cy="7080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Human Consciousness</a:t>
            </a:r>
            <a:endParaRPr b="0" i="0" sz="1400" u="none" cap="none" strike="noStrike">
              <a:solidFill>
                <a:srgbClr val="000000"/>
              </a:solidFill>
              <a:latin typeface="Arial"/>
              <a:ea typeface="Arial"/>
              <a:cs typeface="Arial"/>
              <a:sym typeface="Arial"/>
            </a:endParaRPr>
          </a:p>
        </p:txBody>
      </p:sp>
      <p:sp>
        <p:nvSpPr>
          <p:cNvPr id="324" name="Google Shape;324;p32"/>
          <p:cNvSpPr txBox="1"/>
          <p:nvPr/>
        </p:nvSpPr>
        <p:spPr>
          <a:xfrm>
            <a:off x="6988175" y="4518025"/>
            <a:ext cx="2362200" cy="7080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Animal Consciousness</a:t>
            </a:r>
            <a:endParaRPr b="0" i="0" sz="1400" u="none" cap="none" strike="noStrike">
              <a:solidFill>
                <a:srgbClr val="000000"/>
              </a:solidFill>
              <a:latin typeface="Arial"/>
              <a:ea typeface="Arial"/>
              <a:cs typeface="Arial"/>
              <a:sym typeface="Arial"/>
            </a:endParaRPr>
          </a:p>
        </p:txBody>
      </p:sp>
      <p:sp>
        <p:nvSpPr>
          <p:cNvPr id="325" name="Google Shape;325;p32"/>
          <p:cNvSpPr/>
          <p:nvPr/>
        </p:nvSpPr>
        <p:spPr>
          <a:xfrm>
            <a:off x="7600950" y="1370481"/>
            <a:ext cx="1371600" cy="2875709"/>
          </a:xfrm>
          <a:prstGeom prst="upArrow">
            <a:avLst>
              <a:gd fmla="val 50000" name="adj1"/>
              <a:gd fmla="val 50000" name="adj2"/>
            </a:avLst>
          </a:prstGeom>
          <a:solidFill>
            <a:schemeClr val="lt1"/>
          </a:solidFill>
          <a:ln cap="flat" cmpd="sng" w="25400">
            <a:solidFill>
              <a:srgbClr val="6893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2"/>
          <p:cNvSpPr txBox="1"/>
          <p:nvPr/>
        </p:nvSpPr>
        <p:spPr>
          <a:xfrm rot="-5400000">
            <a:off x="7020346" y="2636880"/>
            <a:ext cx="2532809"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Transformation</a:t>
            </a:r>
            <a:r>
              <a:rPr b="1" i="0" lang="en-US" sz="1800" u="none" cap="none" strike="noStrike">
                <a:solidFill>
                  <a:schemeClr val="dk1"/>
                </a:solidFill>
                <a:latin typeface="Arial"/>
                <a:ea typeface="Arial"/>
                <a:cs typeface="Arial"/>
                <a:sym typeface="Arial"/>
              </a:rPr>
              <a:t>&amp;</a:t>
            </a:r>
            <a:r>
              <a:rPr b="1" i="0" lang="en-US" sz="1800" u="none" cap="none" strike="noStrike">
                <a:solidFill>
                  <a:schemeClr val="dk1"/>
                </a:solidFill>
                <a:latin typeface="Calibri"/>
                <a:ea typeface="Calibri"/>
                <a:cs typeface="Calibri"/>
                <a:sym typeface="Calibri"/>
              </a:rPr>
              <a:t> Progress</a:t>
            </a:r>
            <a:endParaRPr b="1" i="0" sz="1800" u="none" cap="none" strike="noStrike">
              <a:solidFill>
                <a:schemeClr val="dk1"/>
              </a:solidFill>
              <a:latin typeface="Calibri"/>
              <a:ea typeface="Calibri"/>
              <a:cs typeface="Calibri"/>
              <a:sym typeface="Calibri"/>
            </a:endParaRPr>
          </a:p>
        </p:txBody>
      </p:sp>
      <p:sp>
        <p:nvSpPr>
          <p:cNvPr id="327" name="Google Shape;327;p32"/>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Role of Education-Sanskar: To Enable Transformation</a:t>
            </a:r>
            <a:endParaRPr/>
          </a:p>
        </p:txBody>
      </p:sp>
      <p:sp>
        <p:nvSpPr>
          <p:cNvPr id="333" name="Google Shape;333;p33"/>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Holistic development is transformation to Human Consciousness.</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role of education-sanskar is to enable this transformation by way of ensuring the development of the competence to live with Definite Human Conduct</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For this, the education-sanskar has to ensure</a:t>
            </a:r>
            <a:endParaRPr/>
          </a:p>
          <a:p>
            <a:pPr indent="-457200" lvl="1" marL="685800" rtl="0" algn="l">
              <a:lnSpc>
                <a:spcPct val="10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Right understanding in the self of every child</a:t>
            </a:r>
            <a:endParaRPr/>
          </a:p>
          <a:p>
            <a:pPr indent="-457200" lvl="1" marL="685800" rtl="0" algn="l">
              <a:lnSpc>
                <a:spcPct val="10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The capacity to live in relationship with the other human beings</a:t>
            </a:r>
            <a:endParaRPr/>
          </a:p>
          <a:p>
            <a:pPr indent="-457200" lvl="1" marL="685800" rtl="0" algn="l">
              <a:lnSpc>
                <a:spcPct val="10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The capacity to identify the need of physical facility and the skills &amp; practice for sustainable production of more than what is required leading to the feeling of prosperity</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These are the 3 components of human eduction-sanskar, if it has to ensure development of definite human conduct</a:t>
            </a:r>
            <a:endParaRPr/>
          </a:p>
        </p:txBody>
      </p:sp>
      <p:pic>
        <p:nvPicPr>
          <p:cNvPr descr="AC to HC.png" id="334" name="Google Shape;334;p33"/>
          <p:cNvPicPr preferRelativeResize="0"/>
          <p:nvPr/>
        </p:nvPicPr>
        <p:blipFill rotWithShape="1">
          <a:blip r:embed="rId3">
            <a:alphaModFix/>
          </a:blip>
          <a:srcRect b="0" l="0" r="0" t="0"/>
          <a:stretch/>
        </p:blipFill>
        <p:spPr>
          <a:xfrm>
            <a:off x="6019800" y="4471987"/>
            <a:ext cx="3124200" cy="2098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Role of Education-Sanskar: Enable Transformation</a:t>
            </a:r>
            <a:endParaRPr/>
          </a:p>
        </p:txBody>
      </p:sp>
      <p:sp>
        <p:nvSpPr>
          <p:cNvPr id="340" name="Google Shape;340;p34"/>
          <p:cNvSpPr txBox="1"/>
          <p:nvPr>
            <p:ph idx="1" type="body"/>
          </p:nvPr>
        </p:nvSpPr>
        <p:spPr>
          <a:xfrm>
            <a:off x="0" y="533400"/>
            <a:ext cx="9144000" cy="62484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Holistic development is transformation to Human Consciousness.</a:t>
            </a:r>
            <a:endParaRPr/>
          </a:p>
          <a:p>
            <a:pPr indent="-457200" lvl="0" marL="4572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role of education-sanskar is to enable this transformation by way of ensuring the development of the competence to live with Definite Human Conduct</a:t>
            </a:r>
            <a:endParaRPr/>
          </a:p>
          <a:p>
            <a:pPr indent="-457200" lvl="0" marL="4572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For this, the education-sanskar has to ensure</a:t>
            </a:r>
            <a:endParaRPr/>
          </a:p>
          <a:p>
            <a:pPr indent="-457200" lvl="1" marL="685800" rtl="0" algn="l">
              <a:lnSpc>
                <a:spcPct val="9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Right understanding in the self of every child</a:t>
            </a:r>
            <a:endParaRPr/>
          </a:p>
          <a:p>
            <a:pPr indent="-457200" lvl="1" marL="685800" rtl="0" algn="l">
              <a:lnSpc>
                <a:spcPct val="9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The capacity to live in relationship with the other human beings</a:t>
            </a:r>
            <a:endParaRPr/>
          </a:p>
          <a:p>
            <a:pPr indent="-457200" lvl="1" marL="685800" rtl="0" algn="l">
              <a:lnSpc>
                <a:spcPct val="9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The capacity to identify the need of physical facility and the skills &amp; practice for sustainable production of more than what is required leading to the feeling of prosperity</a:t>
            </a:r>
            <a:endParaRPr/>
          </a:p>
          <a:p>
            <a:pPr indent="-457200" lvl="0" marL="4572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These are the 3 components of human eduction-sanskar, if it has to ensure development of definite human conduct</a:t>
            </a:r>
            <a:endParaRPr/>
          </a:p>
          <a:p>
            <a:pPr indent="-457200" lvl="0" marL="4572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If we look at the education we are giving today…</a:t>
            </a:r>
            <a:endParaRPr/>
          </a:p>
          <a:p>
            <a:pPr indent="-457200" lvl="1" marL="685800" rtl="0" algn="l">
              <a:lnSpc>
                <a:spcPct val="90000"/>
              </a:lnSpc>
              <a:spcBef>
                <a:spcPts val="400"/>
              </a:spcBef>
              <a:spcAft>
                <a:spcPts val="0"/>
              </a:spcAft>
              <a:buClr>
                <a:srgbClr val="FF0000"/>
              </a:buClr>
              <a:buSzPts val="2000"/>
              <a:buFont typeface="Calibri"/>
              <a:buAutoNum type="arabicPeriod"/>
            </a:pPr>
            <a:r>
              <a:rPr b="0" i="0" lang="en-US" sz="2000" u="none">
                <a:solidFill>
                  <a:srgbClr val="FF0000"/>
                </a:solidFill>
                <a:latin typeface="Arial"/>
                <a:ea typeface="Arial"/>
                <a:cs typeface="Arial"/>
                <a:sym typeface="Arial"/>
              </a:rPr>
              <a:t>First one is missing</a:t>
            </a:r>
            <a:endParaRPr/>
          </a:p>
          <a:p>
            <a:pPr indent="-457200" lvl="1" marL="685800" rtl="0" algn="l">
              <a:lnSpc>
                <a:spcPct val="90000"/>
              </a:lnSpc>
              <a:spcBef>
                <a:spcPts val="400"/>
              </a:spcBef>
              <a:spcAft>
                <a:spcPts val="0"/>
              </a:spcAft>
              <a:buClr>
                <a:srgbClr val="FF0000"/>
              </a:buClr>
              <a:buSzPts val="2000"/>
              <a:buFont typeface="Calibri"/>
              <a:buAutoNum type="arabicPeriod"/>
            </a:pPr>
            <a:r>
              <a:rPr b="0" i="0" lang="en-US" sz="2000" u="none">
                <a:solidFill>
                  <a:srgbClr val="FF0000"/>
                </a:solidFill>
                <a:latin typeface="Arial"/>
                <a:ea typeface="Arial"/>
                <a:cs typeface="Arial"/>
                <a:sym typeface="Arial"/>
              </a:rPr>
              <a:t>The second one is missing</a:t>
            </a:r>
            <a:endParaRPr/>
          </a:p>
          <a:p>
            <a:pPr indent="-457200" lvl="1" marL="685800" rtl="0" algn="l">
              <a:lnSpc>
                <a:spcPct val="90000"/>
              </a:lnSpc>
              <a:spcBef>
                <a:spcPts val="400"/>
              </a:spcBef>
              <a:spcAft>
                <a:spcPts val="0"/>
              </a:spcAft>
              <a:buClr>
                <a:srgbClr val="FF0000"/>
              </a:buClr>
              <a:buSzPts val="2000"/>
              <a:buFont typeface="Calibri"/>
              <a:buAutoNum type="arabicPeriod"/>
            </a:pPr>
            <a:r>
              <a:rPr b="0" i="0" lang="en-US" sz="2000" u="none">
                <a:solidFill>
                  <a:srgbClr val="FF0000"/>
                </a:solidFill>
                <a:latin typeface="Arial"/>
                <a:ea typeface="Arial"/>
                <a:cs typeface="Arial"/>
                <a:sym typeface="Arial"/>
              </a:rPr>
              <a:t>In the third one, identification of physical facility, is also missing.  The willingness to produce by way of labour is also missing. The core feeling that is generated is to accumulate more &amp; more rather than produce more &amp; more ; and to consume more &amp; more</a:t>
            </a:r>
            <a:r>
              <a:rPr b="0" i="0" lang="en-US" sz="2000" u="none">
                <a:solidFill>
                  <a:schemeClr val="dk1"/>
                </a:solidFill>
                <a:latin typeface="Arial"/>
                <a:ea typeface="Arial"/>
                <a:cs typeface="Arial"/>
                <a:sym typeface="Arial"/>
              </a:rPr>
              <a:t>	</a:t>
            </a:r>
            <a:endParaRPr/>
          </a:p>
          <a:p>
            <a:pPr indent="-101600" lvl="0" marL="228600" rtl="0" algn="l">
              <a:lnSpc>
                <a:spcPct val="100000"/>
              </a:lnSpc>
              <a:spcBef>
                <a:spcPts val="400"/>
              </a:spcBef>
              <a:spcAft>
                <a:spcPts val="0"/>
              </a:spcAft>
              <a:buClr>
                <a:schemeClr val="dk1"/>
              </a:buClr>
              <a:buSzPts val="20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5"/>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Role of Education-Sanskar: Enable Transformation</a:t>
            </a:r>
            <a:endParaRPr/>
          </a:p>
        </p:txBody>
      </p:sp>
      <p:sp>
        <p:nvSpPr>
          <p:cNvPr id="346" name="Google Shape;346;p35"/>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The role of education-sanskar is to facilitate the development of the competence to live with Definite Human Conduct by ensuring all 3 (Right Understanding, Relationship and Physical Facility) –  in every Human Being</a:t>
            </a:r>
            <a:endParaRPr b="1"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Parents, teachers &amp; society/environment have the responsibility of  providing such education-sanskar</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Education – Developing Right Understanding (WHAT TO DO)</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Sanskar – Commitment/ Preparation/ Practice for Right Living </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 		      Preparation includes Learning Right Skills &amp; Technology</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		     (HOW TO DO)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6"/>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Course/Workshop Content: Right Understanding</a:t>
            </a:r>
            <a:endParaRPr/>
          </a:p>
        </p:txBody>
      </p:sp>
      <p:sp>
        <p:nvSpPr>
          <p:cNvPr id="352" name="Google Shape;352;p36"/>
          <p:cNvSpPr txBox="1"/>
          <p:nvPr/>
        </p:nvSpPr>
        <p:spPr>
          <a:xfrm>
            <a:off x="1066800" y="312420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RELATIONSHIP  with human beings</a:t>
            </a:r>
            <a:endParaRPr b="0" i="0" sz="1400" u="none" cap="none" strike="noStrike">
              <a:solidFill>
                <a:srgbClr val="000000"/>
              </a:solidFill>
              <a:latin typeface="Arial"/>
              <a:ea typeface="Arial"/>
              <a:cs typeface="Arial"/>
              <a:sym typeface="Arial"/>
            </a:endParaRPr>
          </a:p>
        </p:txBody>
      </p:sp>
      <p:sp>
        <p:nvSpPr>
          <p:cNvPr id="353" name="Google Shape;353;p36"/>
          <p:cNvSpPr txBox="1"/>
          <p:nvPr/>
        </p:nvSpPr>
        <p:spPr>
          <a:xfrm>
            <a:off x="4038600" y="3124200"/>
            <a:ext cx="2667000" cy="17526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PHYSICAL FACILITY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rest of nature</a:t>
            </a:r>
            <a:endParaRPr b="0" i="0" sz="1400" u="none" cap="none" strike="noStrike">
              <a:solidFill>
                <a:srgbClr val="000000"/>
              </a:solidFill>
              <a:latin typeface="Arial"/>
              <a:ea typeface="Arial"/>
              <a:cs typeface="Arial"/>
              <a:sym typeface="Arial"/>
            </a:endParaRPr>
          </a:p>
        </p:txBody>
      </p:sp>
      <p:sp>
        <p:nvSpPr>
          <p:cNvPr id="354" name="Google Shape;354;p36"/>
          <p:cNvSpPr txBox="1"/>
          <p:nvPr/>
        </p:nvSpPr>
        <p:spPr>
          <a:xfrm>
            <a:off x="1905000" y="990600"/>
            <a:ext cx="3733800" cy="15240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RIGHT UNDERSTANDING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in the self</a:t>
            </a:r>
            <a:endParaRPr b="0" i="0" sz="1400" u="none" cap="none" strike="noStrike">
              <a:solidFill>
                <a:srgbClr val="000000"/>
              </a:solidFill>
              <a:latin typeface="Arial"/>
              <a:ea typeface="Arial"/>
              <a:cs typeface="Arial"/>
              <a:sym typeface="Arial"/>
            </a:endParaRPr>
          </a:p>
        </p:txBody>
      </p:sp>
      <p:cxnSp>
        <p:nvCxnSpPr>
          <p:cNvPr id="355" name="Google Shape;355;p36"/>
          <p:cNvCxnSpPr/>
          <p:nvPr/>
        </p:nvCxnSpPr>
        <p:spPr>
          <a:xfrm flipH="1">
            <a:off x="2171700" y="2527300"/>
            <a:ext cx="1600200" cy="584200"/>
          </a:xfrm>
          <a:prstGeom prst="straightConnector1">
            <a:avLst/>
          </a:prstGeom>
          <a:noFill/>
          <a:ln cap="flat" cmpd="sng" w="38100">
            <a:solidFill>
              <a:srgbClr val="4B0082"/>
            </a:solidFill>
            <a:prstDash val="solid"/>
            <a:miter lim="800000"/>
            <a:headEnd len="sm" w="sm" type="none"/>
            <a:tailEnd len="med" w="med" type="stealth"/>
          </a:ln>
        </p:spPr>
      </p:cxnSp>
      <p:cxnSp>
        <p:nvCxnSpPr>
          <p:cNvPr id="356" name="Google Shape;356;p36"/>
          <p:cNvCxnSpPr/>
          <p:nvPr/>
        </p:nvCxnSpPr>
        <p:spPr>
          <a:xfrm flipH="1">
            <a:off x="2163762" y="4800600"/>
            <a:ext cx="7937" cy="914400"/>
          </a:xfrm>
          <a:prstGeom prst="straightConnector1">
            <a:avLst/>
          </a:prstGeom>
          <a:noFill/>
          <a:ln cap="flat" cmpd="sng" w="38100">
            <a:solidFill>
              <a:srgbClr val="4B0082"/>
            </a:solidFill>
            <a:prstDash val="solid"/>
            <a:miter lim="800000"/>
            <a:headEnd len="sm" w="sm" type="none"/>
            <a:tailEnd len="med" w="med" type="stealth"/>
          </a:ln>
        </p:spPr>
      </p:cxnSp>
      <p:sp>
        <p:nvSpPr>
          <p:cNvPr id="357" name="Google Shape;357;p36"/>
          <p:cNvSpPr txBox="1"/>
          <p:nvPr/>
        </p:nvSpPr>
        <p:spPr>
          <a:xfrm>
            <a:off x="228600" y="5715000"/>
            <a:ext cx="3868737" cy="4794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cap="none" strike="noStrike">
                <a:solidFill>
                  <a:srgbClr val="7030A0"/>
                </a:solidFill>
                <a:latin typeface="Arial"/>
                <a:ea typeface="Arial"/>
                <a:cs typeface="Arial"/>
                <a:sym typeface="Arial"/>
              </a:rPr>
              <a:t>MUTUAL HAPPINESS</a:t>
            </a:r>
            <a:endParaRPr b="0" i="0" sz="1400" u="none" cap="none" strike="noStrike">
              <a:solidFill>
                <a:srgbClr val="000000"/>
              </a:solidFill>
              <a:latin typeface="Arial"/>
              <a:ea typeface="Arial"/>
              <a:cs typeface="Arial"/>
              <a:sym typeface="Arial"/>
            </a:endParaRPr>
          </a:p>
        </p:txBody>
      </p:sp>
      <p:cxnSp>
        <p:nvCxnSpPr>
          <p:cNvPr id="358" name="Google Shape;358;p36"/>
          <p:cNvCxnSpPr/>
          <p:nvPr/>
        </p:nvCxnSpPr>
        <p:spPr>
          <a:xfrm>
            <a:off x="3771900" y="2527300"/>
            <a:ext cx="1600200" cy="584200"/>
          </a:xfrm>
          <a:prstGeom prst="straightConnector1">
            <a:avLst/>
          </a:prstGeom>
          <a:noFill/>
          <a:ln cap="flat" cmpd="sng" w="38100">
            <a:solidFill>
              <a:srgbClr val="0046AD"/>
            </a:solidFill>
            <a:prstDash val="solid"/>
            <a:miter lim="800000"/>
            <a:headEnd len="sm" w="sm" type="none"/>
            <a:tailEnd len="med" w="med" type="stealth"/>
          </a:ln>
        </p:spPr>
      </p:cxnSp>
      <p:cxnSp>
        <p:nvCxnSpPr>
          <p:cNvPr id="359" name="Google Shape;359;p36"/>
          <p:cNvCxnSpPr/>
          <p:nvPr/>
        </p:nvCxnSpPr>
        <p:spPr>
          <a:xfrm flipH="1">
            <a:off x="6169025" y="4876800"/>
            <a:ext cx="3175" cy="838200"/>
          </a:xfrm>
          <a:prstGeom prst="straightConnector1">
            <a:avLst/>
          </a:prstGeom>
          <a:noFill/>
          <a:ln cap="flat" cmpd="sng" w="38100">
            <a:solidFill>
              <a:srgbClr val="0046AD"/>
            </a:solidFill>
            <a:prstDash val="solid"/>
            <a:miter lim="800000"/>
            <a:headEnd len="sm" w="sm" type="none"/>
            <a:tailEnd len="med" w="med" type="stealth"/>
          </a:ln>
        </p:spPr>
      </p:cxnSp>
      <p:sp>
        <p:nvSpPr>
          <p:cNvPr id="360" name="Google Shape;360;p36"/>
          <p:cNvSpPr txBox="1"/>
          <p:nvPr/>
        </p:nvSpPr>
        <p:spPr>
          <a:xfrm>
            <a:off x="4114800" y="5715000"/>
            <a:ext cx="4106862" cy="4794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MUTUAL PROSPERITY</a:t>
            </a:r>
            <a:endParaRPr b="0" i="0" sz="1400" u="none" cap="none" strike="noStrike">
              <a:solidFill>
                <a:srgbClr val="000000"/>
              </a:solidFill>
              <a:latin typeface="Arial"/>
              <a:ea typeface="Arial"/>
              <a:cs typeface="Arial"/>
              <a:sym typeface="Arial"/>
            </a:endParaRPr>
          </a:p>
        </p:txBody>
      </p:sp>
      <p:sp>
        <p:nvSpPr>
          <p:cNvPr id="361" name="Google Shape;361;p36"/>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362" name="Google Shape;362;p36"/>
          <p:cNvSpPr/>
          <p:nvPr/>
        </p:nvSpPr>
        <p:spPr>
          <a:xfrm>
            <a:off x="6858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63" name="Google Shape;363;p36"/>
          <p:cNvSpPr/>
          <p:nvPr/>
        </p:nvSpPr>
        <p:spPr>
          <a:xfrm>
            <a:off x="0" y="762000"/>
            <a:ext cx="7772400" cy="4953000"/>
          </a:xfrm>
          <a:prstGeom prst="ellipse">
            <a:avLst/>
          </a:prstGeom>
          <a:noFill/>
          <a:ln cap="flat" cmpd="sng" w="76200">
            <a:solidFill>
              <a:srgbClr val="4B00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 name="Google Shape;364;p36"/>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365" name="Google Shape;365;p36"/>
          <p:cNvSpPr txBox="1"/>
          <p:nvPr/>
        </p:nvSpPr>
        <p:spPr>
          <a:xfrm>
            <a:off x="5672137" y="990600"/>
            <a:ext cx="3471862" cy="1754187"/>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Understanding Harmony: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Harmony in the Individual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Harmony in  Family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Harmony in  Society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Harmony in Nature/Existence</a:t>
            </a:r>
            <a:endParaRPr b="0" i="0" sz="1400" u="none" cap="none" strike="noStrike">
              <a:solidFill>
                <a:srgbClr val="000000"/>
              </a:solidFill>
              <a:latin typeface="Arial"/>
              <a:ea typeface="Arial"/>
              <a:cs typeface="Arial"/>
              <a:sym typeface="Arial"/>
            </a:endParaRPr>
          </a:p>
        </p:txBody>
      </p:sp>
      <p:sp>
        <p:nvSpPr>
          <p:cNvPr id="366" name="Google Shape;366;p36"/>
          <p:cNvSpPr txBox="1"/>
          <p:nvPr/>
        </p:nvSpPr>
        <p:spPr>
          <a:xfrm>
            <a:off x="228600" y="3581400"/>
            <a:ext cx="990600" cy="8302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Feelings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Trust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Respect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67" name="Google Shape;367;p36"/>
          <p:cNvSpPr txBox="1"/>
          <p:nvPr/>
        </p:nvSpPr>
        <p:spPr>
          <a:xfrm>
            <a:off x="6781800" y="3048000"/>
            <a:ext cx="2362200" cy="1754187"/>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Living in Harmony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all 4 levels: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Individual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Family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Society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Nature/Existence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 Right Understanding</a:t>
            </a:r>
            <a:endParaRPr/>
          </a:p>
        </p:txBody>
      </p:sp>
      <p:sp>
        <p:nvSpPr>
          <p:cNvPr id="373" name="Google Shape;373;p37"/>
          <p:cNvSpPr txBox="1"/>
          <p:nvPr/>
        </p:nvSpPr>
        <p:spPr>
          <a:xfrm>
            <a:off x="1066800" y="3124200"/>
            <a:ext cx="2209800" cy="2181225"/>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JUSTICE in RELATIONSHIP</a:t>
            </a:r>
            <a:endParaRPr b="1" i="1" sz="2400" u="none" cap="none" strike="noStrik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Human Being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 from Family to World Family</a:t>
            </a:r>
            <a:endParaRPr b="0" i="0" sz="1400" u="none" cap="none" strike="noStrike">
              <a:solidFill>
                <a:srgbClr val="000000"/>
              </a:solidFill>
              <a:latin typeface="Arial"/>
              <a:ea typeface="Arial"/>
              <a:cs typeface="Arial"/>
              <a:sym typeface="Arial"/>
            </a:endParaRPr>
          </a:p>
        </p:txBody>
      </p:sp>
      <p:sp>
        <p:nvSpPr>
          <p:cNvPr id="374" name="Google Shape;374;p37"/>
          <p:cNvSpPr txBox="1"/>
          <p:nvPr/>
        </p:nvSpPr>
        <p:spPr>
          <a:xfrm>
            <a:off x="4038600" y="3157537"/>
            <a:ext cx="2667000" cy="2100262"/>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PARTICIPATION in LARGER ORDER</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Nature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 From Family Order to World Family Order</a:t>
            </a:r>
            <a:endParaRPr b="0" i="0" sz="1400" u="none" cap="none" strike="noStrike">
              <a:solidFill>
                <a:srgbClr val="000000"/>
              </a:solidFill>
              <a:latin typeface="Arial"/>
              <a:ea typeface="Arial"/>
              <a:cs typeface="Arial"/>
              <a:sym typeface="Arial"/>
            </a:endParaRPr>
          </a:p>
        </p:txBody>
      </p:sp>
      <p:sp>
        <p:nvSpPr>
          <p:cNvPr id="375" name="Google Shape;375;p37"/>
          <p:cNvSpPr txBox="1"/>
          <p:nvPr/>
        </p:nvSpPr>
        <p:spPr>
          <a:xfrm>
            <a:off x="1905000" y="990600"/>
            <a:ext cx="3810000" cy="18288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RIGHT UNDERSTANDING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in the Self</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 Understanding Harmony in Individual, Family, Society, Nature/Existence</a:t>
            </a:r>
            <a:endParaRPr b="0" i="0" sz="1400" u="none" cap="none" strike="noStrike">
              <a:solidFill>
                <a:srgbClr val="000000"/>
              </a:solidFill>
              <a:latin typeface="Arial"/>
              <a:ea typeface="Arial"/>
              <a:cs typeface="Arial"/>
              <a:sym typeface="Arial"/>
            </a:endParaRPr>
          </a:p>
        </p:txBody>
      </p:sp>
      <p:cxnSp>
        <p:nvCxnSpPr>
          <p:cNvPr id="376" name="Google Shape;376;p37"/>
          <p:cNvCxnSpPr/>
          <p:nvPr/>
        </p:nvCxnSpPr>
        <p:spPr>
          <a:xfrm rot="5400000">
            <a:off x="2838450" y="2152650"/>
            <a:ext cx="304800" cy="1638300"/>
          </a:xfrm>
          <a:prstGeom prst="straightConnector1">
            <a:avLst/>
          </a:prstGeom>
          <a:noFill/>
          <a:ln cap="flat" cmpd="sng" w="38100">
            <a:solidFill>
              <a:srgbClr val="4B0082"/>
            </a:solidFill>
            <a:prstDash val="solid"/>
            <a:miter lim="800000"/>
            <a:headEnd len="sm" w="sm" type="none"/>
            <a:tailEnd len="med" w="med" type="stealth"/>
          </a:ln>
        </p:spPr>
      </p:cxnSp>
      <p:cxnSp>
        <p:nvCxnSpPr>
          <p:cNvPr id="377" name="Google Shape;377;p37"/>
          <p:cNvCxnSpPr/>
          <p:nvPr/>
        </p:nvCxnSpPr>
        <p:spPr>
          <a:xfrm rot="5400000">
            <a:off x="1447800" y="5486400"/>
            <a:ext cx="381000" cy="228600"/>
          </a:xfrm>
          <a:prstGeom prst="straightConnector1">
            <a:avLst/>
          </a:prstGeom>
          <a:noFill/>
          <a:ln cap="flat" cmpd="sng" w="38100">
            <a:solidFill>
              <a:srgbClr val="4B0082"/>
            </a:solidFill>
            <a:prstDash val="solid"/>
            <a:miter lim="800000"/>
            <a:headEnd len="sm" w="sm" type="none"/>
            <a:tailEnd len="med" w="med" type="stealth"/>
          </a:ln>
        </p:spPr>
      </p:cxnSp>
      <p:sp>
        <p:nvSpPr>
          <p:cNvPr id="378" name="Google Shape;378;p37"/>
          <p:cNvSpPr txBox="1"/>
          <p:nvPr/>
        </p:nvSpPr>
        <p:spPr>
          <a:xfrm>
            <a:off x="0" y="5757862"/>
            <a:ext cx="3868737" cy="9540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cap="none" strike="noStrike">
                <a:solidFill>
                  <a:srgbClr val="7030A0"/>
                </a:solidFill>
                <a:latin typeface="Arial"/>
                <a:ea typeface="Arial"/>
                <a:cs typeface="Arial"/>
                <a:sym typeface="Arial"/>
              </a:rPr>
              <a:t>MUTUAL HAPPINESS</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560"/>
              </a:spcBef>
              <a:spcAft>
                <a:spcPts val="0"/>
              </a:spcAft>
              <a:buClr>
                <a:srgbClr val="7030A0"/>
              </a:buClr>
              <a:buSzPts val="2800"/>
              <a:buFont typeface="Arial"/>
              <a:buNone/>
            </a:pPr>
            <a:r>
              <a:rPr b="1" i="0" lang="en-US" sz="2800" u="none" cap="none" strike="noStrike">
                <a:solidFill>
                  <a:srgbClr val="7030A0"/>
                </a:solidFill>
                <a:latin typeface="Arial"/>
                <a:ea typeface="Arial"/>
                <a:cs typeface="Arial"/>
                <a:sym typeface="Arial"/>
              </a:rPr>
              <a:t>UNDIVIDED SOCIETY</a:t>
            </a:r>
            <a:endParaRPr b="0" i="0" sz="1400" u="none" cap="none" strike="noStrike">
              <a:solidFill>
                <a:srgbClr val="000000"/>
              </a:solidFill>
              <a:latin typeface="Arial"/>
              <a:ea typeface="Arial"/>
              <a:cs typeface="Arial"/>
              <a:sym typeface="Arial"/>
            </a:endParaRPr>
          </a:p>
        </p:txBody>
      </p:sp>
      <p:cxnSp>
        <p:nvCxnSpPr>
          <p:cNvPr id="379" name="Google Shape;379;p37"/>
          <p:cNvCxnSpPr/>
          <p:nvPr/>
        </p:nvCxnSpPr>
        <p:spPr>
          <a:xfrm flipH="1" rot="-5400000">
            <a:off x="4421981" y="2207418"/>
            <a:ext cx="338137" cy="1562100"/>
          </a:xfrm>
          <a:prstGeom prst="straightConnector1">
            <a:avLst/>
          </a:prstGeom>
          <a:noFill/>
          <a:ln cap="flat" cmpd="sng" w="38100">
            <a:solidFill>
              <a:srgbClr val="0046AD"/>
            </a:solidFill>
            <a:prstDash val="solid"/>
            <a:miter lim="800000"/>
            <a:headEnd len="sm" w="sm" type="none"/>
            <a:tailEnd len="med" w="med" type="stealth"/>
          </a:ln>
        </p:spPr>
      </p:cxnSp>
      <p:cxnSp>
        <p:nvCxnSpPr>
          <p:cNvPr id="380" name="Google Shape;380;p37"/>
          <p:cNvCxnSpPr/>
          <p:nvPr/>
        </p:nvCxnSpPr>
        <p:spPr>
          <a:xfrm flipH="1" rot="-5400000">
            <a:off x="6164262" y="5461000"/>
            <a:ext cx="457200" cy="136525"/>
          </a:xfrm>
          <a:prstGeom prst="straightConnector1">
            <a:avLst/>
          </a:prstGeom>
          <a:noFill/>
          <a:ln cap="flat" cmpd="sng" w="38100">
            <a:solidFill>
              <a:srgbClr val="0046AD"/>
            </a:solidFill>
            <a:prstDash val="solid"/>
            <a:miter lim="800000"/>
            <a:headEnd len="sm" w="sm" type="none"/>
            <a:tailEnd len="med" w="med" type="stealth"/>
          </a:ln>
        </p:spPr>
      </p:cxnSp>
      <p:sp>
        <p:nvSpPr>
          <p:cNvPr id="381" name="Google Shape;381;p37"/>
          <p:cNvSpPr txBox="1"/>
          <p:nvPr/>
        </p:nvSpPr>
        <p:spPr>
          <a:xfrm>
            <a:off x="3810000" y="5757862"/>
            <a:ext cx="5453062" cy="9540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FULFILMENT of HUMAN GOAL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56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UNIVERSAL HUMAN ORDER</a:t>
            </a:r>
            <a:endParaRPr b="0" i="0" sz="1400" u="none" cap="none" strike="noStrike">
              <a:solidFill>
                <a:srgbClr val="000000"/>
              </a:solidFill>
              <a:latin typeface="Arial"/>
              <a:ea typeface="Arial"/>
              <a:cs typeface="Arial"/>
              <a:sym typeface="Arial"/>
            </a:endParaRPr>
          </a:p>
        </p:txBody>
      </p:sp>
      <p:sp>
        <p:nvSpPr>
          <p:cNvPr id="382" name="Google Shape;382;p37"/>
          <p:cNvSpPr/>
          <p:nvPr/>
        </p:nvSpPr>
        <p:spPr>
          <a:xfrm>
            <a:off x="38100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383" name="Google Shape;383;p37"/>
          <p:cNvSpPr/>
          <p:nvPr/>
        </p:nvSpPr>
        <p:spPr>
          <a:xfrm>
            <a:off x="762000" y="31242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84" name="Google Shape;384;p37"/>
          <p:cNvSpPr/>
          <p:nvPr/>
        </p:nvSpPr>
        <p:spPr>
          <a:xfrm>
            <a:off x="0" y="762000"/>
            <a:ext cx="7772400" cy="5029200"/>
          </a:xfrm>
          <a:prstGeom prst="ellipse">
            <a:avLst/>
          </a:prstGeom>
          <a:noFill/>
          <a:ln cap="flat" cmpd="sng" w="76200">
            <a:solidFill>
              <a:srgbClr val="4B00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p37"/>
          <p:cNvSpPr txBox="1"/>
          <p:nvPr/>
        </p:nvSpPr>
        <p:spPr>
          <a:xfrm>
            <a:off x="6781800" y="538162"/>
            <a:ext cx="2362200" cy="7080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Human Consciousness</a:t>
            </a:r>
            <a:endParaRPr b="0" i="0" sz="1400" u="none" cap="none" strike="noStrike">
              <a:solidFill>
                <a:srgbClr val="000000"/>
              </a:solidFill>
              <a:latin typeface="Arial"/>
              <a:ea typeface="Arial"/>
              <a:cs typeface="Arial"/>
              <a:sym typeface="Arial"/>
            </a:endParaRPr>
          </a:p>
        </p:txBody>
      </p:sp>
      <p:sp>
        <p:nvSpPr>
          <p:cNvPr id="386" name="Google Shape;386;p37"/>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387" name="Google Shape;387;p37"/>
          <p:cNvCxnSpPr/>
          <p:nvPr/>
        </p:nvCxnSpPr>
        <p:spPr>
          <a:xfrm flipH="1" rot="10800000">
            <a:off x="3276600" y="4208462"/>
            <a:ext cx="762000" cy="6350"/>
          </a:xfrm>
          <a:prstGeom prst="straightConnector1">
            <a:avLst/>
          </a:prstGeom>
          <a:noFill/>
          <a:ln cap="flat" cmpd="sng" w="38100">
            <a:solidFill>
              <a:srgbClr val="0046AD"/>
            </a:solidFill>
            <a:prstDash val="solid"/>
            <a:miter lim="800000"/>
            <a:headEnd len="med" w="med" type="stealth"/>
            <a:tailEnd len="med" w="med" type="stealth"/>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Course/Workshop Methodology: Self Exploration</a:t>
            </a:r>
            <a:endParaRPr/>
          </a:p>
        </p:txBody>
      </p:sp>
      <p:sp>
        <p:nvSpPr>
          <p:cNvPr id="393" name="Google Shape;393;p38"/>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Whatever is said is a </a:t>
            </a:r>
            <a:r>
              <a:rPr b="1" i="0" lang="en-US" sz="2200" u="sng">
                <a:solidFill>
                  <a:schemeClr val="dk1"/>
                </a:solidFill>
                <a:latin typeface="Arial"/>
                <a:ea typeface="Arial"/>
                <a:cs typeface="Arial"/>
                <a:sym typeface="Arial"/>
              </a:rPr>
              <a:t>Proposal</a:t>
            </a:r>
            <a:r>
              <a:rPr b="0" i="0" lang="en-US" sz="2200" u="none">
                <a:solidFill>
                  <a:schemeClr val="dk1"/>
                </a:solidFill>
                <a:latin typeface="Arial"/>
                <a:ea typeface="Arial"/>
                <a:cs typeface="Arial"/>
                <a:sym typeface="Arial"/>
              </a:rPr>
              <a:t> (</a:t>
            </a:r>
            <a:r>
              <a:rPr b="1" i="0" lang="en-US" sz="2200" u="none">
                <a:solidFill>
                  <a:srgbClr val="FF0000"/>
                </a:solidFill>
                <a:latin typeface="Arial"/>
                <a:ea typeface="Arial"/>
                <a:cs typeface="Arial"/>
                <a:sym typeface="Arial"/>
              </a:rPr>
              <a:t>Do not assume it to be true or false</a:t>
            </a:r>
            <a:r>
              <a:rPr b="0" i="0" lang="en-US" sz="2200" u="none">
                <a:solidFill>
                  <a:schemeClr val="dk1"/>
                </a:solidFill>
                <a:latin typeface="Arial"/>
                <a:ea typeface="Arial"/>
                <a:cs typeface="Arial"/>
                <a:sym typeface="Arial"/>
              </a:rPr>
              <a:t>)</a:t>
            </a:r>
            <a:endParaRPr/>
          </a:p>
          <a:p>
            <a:pPr indent="-228600" lvl="0" marL="228600" rtl="0" algn="l">
              <a:lnSpc>
                <a:spcPct val="100000"/>
              </a:lnSpc>
              <a:spcBef>
                <a:spcPts val="440"/>
              </a:spcBef>
              <a:spcAft>
                <a:spcPts val="0"/>
              </a:spcAft>
              <a:buClr>
                <a:schemeClr val="dk1"/>
              </a:buClr>
              <a:buSzPts val="2200"/>
              <a:buNone/>
            </a:pPr>
            <a:r>
              <a:rPr b="1" i="0" lang="en-US" sz="2200" u="none">
                <a:solidFill>
                  <a:schemeClr val="dk1"/>
                </a:solidFill>
                <a:latin typeface="Arial"/>
                <a:ea typeface="Arial"/>
                <a:cs typeface="Arial"/>
                <a:sym typeface="Arial"/>
              </a:rPr>
              <a:t>Verify </a:t>
            </a:r>
            <a:r>
              <a:rPr b="0" i="0" lang="en-US" sz="2200" u="none">
                <a:solidFill>
                  <a:schemeClr val="dk1"/>
                </a:solidFill>
                <a:latin typeface="Arial"/>
                <a:ea typeface="Arial"/>
                <a:cs typeface="Arial"/>
                <a:sym typeface="Arial"/>
              </a:rPr>
              <a:t>it on Your Own Right – on the basis of your </a:t>
            </a:r>
            <a:r>
              <a:rPr b="1" i="0" lang="en-US" sz="2200" u="sng">
                <a:solidFill>
                  <a:schemeClr val="dk1"/>
                </a:solidFill>
                <a:latin typeface="Arial"/>
                <a:ea typeface="Arial"/>
                <a:cs typeface="Arial"/>
                <a:sym typeface="Arial"/>
              </a:rPr>
              <a:t>Natural Acceptance</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It is a process of </a:t>
            </a:r>
            <a:r>
              <a:rPr b="1" i="0" lang="en-US" sz="2200" u="none">
                <a:solidFill>
                  <a:schemeClr val="dk1"/>
                </a:solidFill>
                <a:latin typeface="Arial"/>
                <a:ea typeface="Arial"/>
                <a:cs typeface="Arial"/>
                <a:sym typeface="Arial"/>
              </a:rPr>
              <a:t>Dialogue</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A dialogue between me and you, to start with</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It soon becomes a dialogue </a:t>
            </a:r>
            <a:r>
              <a:rPr b="1" i="0" lang="en-US" sz="2200" u="none">
                <a:solidFill>
                  <a:schemeClr val="dk1"/>
                </a:solidFill>
                <a:latin typeface="Arial"/>
                <a:ea typeface="Arial"/>
                <a:cs typeface="Arial"/>
                <a:sym typeface="Arial"/>
              </a:rPr>
              <a:t>within your own self</a:t>
            </a:r>
            <a:endParaRPr/>
          </a:p>
          <a:p>
            <a:pPr indent="-88900" lvl="0" marL="228600" rtl="0" algn="l">
              <a:lnSpc>
                <a:spcPct val="100000"/>
              </a:lnSpc>
              <a:spcBef>
                <a:spcPts val="440"/>
              </a:spcBef>
              <a:spcAft>
                <a:spcPts val="0"/>
              </a:spcAft>
              <a:buClr>
                <a:schemeClr val="dk1"/>
              </a:buClr>
              <a:buSzPts val="2200"/>
              <a:buFont typeface="Noto Sans Symbols"/>
              <a:buNone/>
            </a:pPr>
            <a:r>
              <a:t/>
            </a:r>
            <a:endParaRPr b="1" i="0" sz="2200" u="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9"/>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Sum Up: Holistic Development &amp; The Role of Education </a:t>
            </a:r>
            <a:endParaRPr/>
          </a:p>
        </p:txBody>
      </p:sp>
      <p:sp>
        <p:nvSpPr>
          <p:cNvPr id="399" name="Google Shape;399;p39"/>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The role of education-sanskar is to enable the transformation to Human Consciousness (i.e. holistic development) by way of ensuring the development of the competence to live with Definite Human Conduct</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For this, the education-sanskar has to ensure</a:t>
            </a:r>
            <a:endParaRPr/>
          </a:p>
          <a:p>
            <a:pPr indent="-457200" lvl="1" marL="685800" rtl="0" algn="l">
              <a:lnSpc>
                <a:spcPct val="10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Right understanding in the self of every child</a:t>
            </a:r>
            <a:endParaRPr/>
          </a:p>
          <a:p>
            <a:pPr indent="-457200" lvl="1" marL="685800" rtl="0" algn="l">
              <a:lnSpc>
                <a:spcPct val="10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The capacity to live in relationship with the other human beings</a:t>
            </a:r>
            <a:endParaRPr/>
          </a:p>
          <a:p>
            <a:pPr indent="-457200" lvl="1" marL="685800" rtl="0" algn="l">
              <a:lnSpc>
                <a:spcPct val="10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The capacity to identify the need of physical facility and the skills &amp; practice for sustainable production of more than what is required leading to the feeling of prosperity</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These are the 3 components of human education-sanskar, if it has to ensure development of definite human conduct</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Parents, teachers &amp; society/environment have the</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	responsibility of  providing such</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	education-sanskar</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We will explore the steps necessary to ensure</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Human Education-Sanskar</a:t>
            </a:r>
            <a:endParaRPr/>
          </a:p>
        </p:txBody>
      </p:sp>
      <p:pic>
        <p:nvPicPr>
          <p:cNvPr descr="AC to HC.png" id="400" name="Google Shape;400;p39"/>
          <p:cNvPicPr preferRelativeResize="0"/>
          <p:nvPr/>
        </p:nvPicPr>
        <p:blipFill rotWithShape="1">
          <a:blip r:embed="rId3">
            <a:alphaModFix/>
          </a:blip>
          <a:srcRect b="0" l="0" r="0" t="0"/>
          <a:stretch/>
        </p:blipFill>
        <p:spPr>
          <a:xfrm>
            <a:off x="6019800" y="4471987"/>
            <a:ext cx="3124200" cy="2098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0"/>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Role of Education-Sanskar: Enable Transformation</a:t>
            </a:r>
            <a:endParaRPr/>
          </a:p>
        </p:txBody>
      </p:sp>
      <p:sp>
        <p:nvSpPr>
          <p:cNvPr id="406" name="Google Shape;406;p40"/>
          <p:cNvSpPr txBox="1"/>
          <p:nvPr/>
        </p:nvSpPr>
        <p:spPr>
          <a:xfrm>
            <a:off x="0" y="609600"/>
            <a:ext cx="4572000"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The role of education is to facilitate the development of the competence to live with Definite Human Conduct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07" name="Google Shape;407;p40"/>
          <p:cNvSpPr/>
          <p:nvPr/>
        </p:nvSpPr>
        <p:spPr>
          <a:xfrm rot="2100000">
            <a:off x="4730750" y="3522662"/>
            <a:ext cx="838200" cy="2073275"/>
          </a:xfrm>
          <a:prstGeom prst="upArrow">
            <a:avLst>
              <a:gd fmla="val 4366" name="adj1"/>
              <a:gd fmla="val 50000" name="adj2"/>
            </a:avLst>
          </a:prstGeom>
          <a:gradFill>
            <a:gsLst>
              <a:gs pos="0">
                <a:srgbClr val="000082"/>
              </a:gs>
              <a:gs pos="30000">
                <a:srgbClr val="66008F"/>
              </a:gs>
              <a:gs pos="64999">
                <a:srgbClr val="BA0066"/>
              </a:gs>
              <a:gs pos="89999">
                <a:srgbClr val="FF0000"/>
              </a:gs>
              <a:gs pos="100000">
                <a:srgbClr val="FF8200"/>
              </a:gs>
            </a:gsLst>
            <a:lin ang="5400000" scaled="0"/>
          </a:gra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8" name="Google Shape;408;p40"/>
          <p:cNvSpPr txBox="1"/>
          <p:nvPr/>
        </p:nvSpPr>
        <p:spPr>
          <a:xfrm rot="-3300000">
            <a:off x="4040187" y="4738687"/>
            <a:ext cx="3429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Transformation&amp; Progress</a:t>
            </a:r>
            <a:endParaRPr b="0" i="0" sz="1400" u="none" cap="none" strike="noStrike">
              <a:solidFill>
                <a:srgbClr val="000000"/>
              </a:solidFill>
              <a:latin typeface="Arial"/>
              <a:ea typeface="Arial"/>
              <a:cs typeface="Arial"/>
              <a:sym typeface="Arial"/>
            </a:endParaRPr>
          </a:p>
        </p:txBody>
      </p:sp>
      <p:pic>
        <p:nvPicPr>
          <p:cNvPr descr="H - AC.png" id="409" name="Google Shape;409;p40"/>
          <p:cNvPicPr preferRelativeResize="0"/>
          <p:nvPr/>
        </p:nvPicPr>
        <p:blipFill rotWithShape="1">
          <a:blip r:embed="rId3">
            <a:alphaModFix/>
          </a:blip>
          <a:srcRect b="0" l="0" r="0" t="0"/>
          <a:stretch/>
        </p:blipFill>
        <p:spPr>
          <a:xfrm>
            <a:off x="0" y="3738562"/>
            <a:ext cx="4724400" cy="2855912"/>
          </a:xfrm>
          <a:prstGeom prst="rect">
            <a:avLst/>
          </a:prstGeom>
          <a:noFill/>
          <a:ln>
            <a:noFill/>
          </a:ln>
        </p:spPr>
      </p:pic>
      <p:pic>
        <p:nvPicPr>
          <p:cNvPr descr="H - HC.png" id="410" name="Google Shape;410;p40"/>
          <p:cNvPicPr preferRelativeResize="0"/>
          <p:nvPr/>
        </p:nvPicPr>
        <p:blipFill rotWithShape="1">
          <a:blip r:embed="rId4">
            <a:alphaModFix/>
          </a:blip>
          <a:srcRect b="0" l="0" r="0" t="0"/>
          <a:stretch/>
        </p:blipFill>
        <p:spPr>
          <a:xfrm>
            <a:off x="4349750" y="457200"/>
            <a:ext cx="4794250" cy="32845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5"/>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Basis of Definiteness of Conduct</a:t>
            </a:r>
            <a:endParaRPr/>
          </a:p>
        </p:txBody>
      </p:sp>
      <p:sp>
        <p:nvSpPr>
          <p:cNvPr id="48" name="Google Shape;48;p5"/>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All units around us exhibit definite conduct... except human being</a:t>
            </a:r>
            <a:endParaRPr/>
          </a:p>
          <a:p>
            <a:pPr indent="-457200" lvl="1" marL="6858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Trees, Plants...	Conduct is based on their seed</a:t>
            </a:r>
            <a:endParaRPr/>
          </a:p>
          <a:p>
            <a:pPr indent="-457200" lvl="1" marL="6858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Cow....		Conduct is based on their breed</a:t>
            </a:r>
            <a:endParaRPr/>
          </a:p>
          <a:p>
            <a:pPr indent="-457200" lvl="1" marL="6858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Human Beings	Conduct is based on their education-sanskar</a:t>
            </a:r>
            <a:endParaRPr/>
          </a:p>
          <a:p>
            <a:pPr indent="-101600" lvl="0" marL="228600" rtl="0" algn="l">
              <a:lnSpc>
                <a:spcPct val="100000"/>
              </a:lnSpc>
              <a:spcBef>
                <a:spcPts val="400"/>
              </a:spcBef>
              <a:spcAft>
                <a:spcPts val="0"/>
              </a:spcAft>
              <a:buClr>
                <a:schemeClr val="dk1"/>
              </a:buClr>
              <a:buSzPts val="20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1"/>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Role of Education-Sanskar: Enable Transformation</a:t>
            </a:r>
            <a:endParaRPr/>
          </a:p>
        </p:txBody>
      </p:sp>
      <p:sp>
        <p:nvSpPr>
          <p:cNvPr id="416" name="Google Shape;416;p41"/>
          <p:cNvSpPr txBox="1"/>
          <p:nvPr/>
        </p:nvSpPr>
        <p:spPr>
          <a:xfrm>
            <a:off x="1066800" y="312420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RELATIONSHIP  </a:t>
            </a:r>
            <a:endParaRPr b="1" i="1" sz="2400" u="none" cap="none" strike="noStrik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human beings</a:t>
            </a:r>
            <a:endParaRPr b="0" i="0" sz="1400" u="none" cap="none" strike="noStrike">
              <a:solidFill>
                <a:srgbClr val="000000"/>
              </a:solidFill>
              <a:latin typeface="Arial"/>
              <a:ea typeface="Arial"/>
              <a:cs typeface="Arial"/>
              <a:sym typeface="Arial"/>
            </a:endParaRPr>
          </a:p>
        </p:txBody>
      </p:sp>
      <p:sp>
        <p:nvSpPr>
          <p:cNvPr id="417" name="Google Shape;417;p41"/>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PHYSICAL FACILITY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rest of nature</a:t>
            </a:r>
            <a:endParaRPr b="0" i="0" sz="1400" u="none" cap="none" strike="noStrike">
              <a:solidFill>
                <a:srgbClr val="000000"/>
              </a:solidFill>
              <a:latin typeface="Arial"/>
              <a:ea typeface="Arial"/>
              <a:cs typeface="Arial"/>
              <a:sym typeface="Arial"/>
            </a:endParaRPr>
          </a:p>
        </p:txBody>
      </p:sp>
      <p:sp>
        <p:nvSpPr>
          <p:cNvPr id="418" name="Google Shape;418;p41"/>
          <p:cNvSpPr txBox="1"/>
          <p:nvPr/>
        </p:nvSpPr>
        <p:spPr>
          <a:xfrm>
            <a:off x="1905000" y="1143000"/>
            <a:ext cx="3810000" cy="13716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RIGHT UNDERSTANDING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in the self</a:t>
            </a:r>
            <a:endParaRPr b="0" i="0" sz="1400" u="none" cap="none" strike="noStrike">
              <a:solidFill>
                <a:srgbClr val="000000"/>
              </a:solidFill>
              <a:latin typeface="Arial"/>
              <a:ea typeface="Arial"/>
              <a:cs typeface="Arial"/>
              <a:sym typeface="Arial"/>
            </a:endParaRPr>
          </a:p>
        </p:txBody>
      </p:sp>
      <p:cxnSp>
        <p:nvCxnSpPr>
          <p:cNvPr id="419" name="Google Shape;419;p41"/>
          <p:cNvCxnSpPr/>
          <p:nvPr/>
        </p:nvCxnSpPr>
        <p:spPr>
          <a:xfrm rot="5400000">
            <a:off x="2686050" y="2000250"/>
            <a:ext cx="609600" cy="1638300"/>
          </a:xfrm>
          <a:prstGeom prst="straightConnector1">
            <a:avLst/>
          </a:prstGeom>
          <a:noFill/>
          <a:ln cap="flat" cmpd="sng" w="38100">
            <a:solidFill>
              <a:srgbClr val="4B0082"/>
            </a:solidFill>
            <a:prstDash val="solid"/>
            <a:miter lim="800000"/>
            <a:headEnd len="sm" w="sm" type="none"/>
            <a:tailEnd len="med" w="med" type="stealth"/>
          </a:ln>
        </p:spPr>
      </p:cxnSp>
      <p:cxnSp>
        <p:nvCxnSpPr>
          <p:cNvPr id="420" name="Google Shape;420;p41"/>
          <p:cNvCxnSpPr/>
          <p:nvPr/>
        </p:nvCxnSpPr>
        <p:spPr>
          <a:xfrm flipH="1">
            <a:off x="2163762" y="4800600"/>
            <a:ext cx="7937" cy="914400"/>
          </a:xfrm>
          <a:prstGeom prst="straightConnector1">
            <a:avLst/>
          </a:prstGeom>
          <a:noFill/>
          <a:ln cap="flat" cmpd="sng" w="38100">
            <a:solidFill>
              <a:srgbClr val="4B0082"/>
            </a:solidFill>
            <a:prstDash val="solid"/>
            <a:miter lim="800000"/>
            <a:headEnd len="sm" w="sm" type="none"/>
            <a:tailEnd len="med" w="med" type="stealth"/>
          </a:ln>
        </p:spPr>
      </p:cxnSp>
      <p:sp>
        <p:nvSpPr>
          <p:cNvPr id="421" name="Google Shape;421;p41"/>
          <p:cNvSpPr txBox="1"/>
          <p:nvPr/>
        </p:nvSpPr>
        <p:spPr>
          <a:xfrm>
            <a:off x="228600" y="5715000"/>
            <a:ext cx="3868737" cy="4794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cap="none" strike="noStrike">
                <a:solidFill>
                  <a:srgbClr val="7030A0"/>
                </a:solidFill>
                <a:latin typeface="Arial"/>
                <a:ea typeface="Arial"/>
                <a:cs typeface="Arial"/>
                <a:sym typeface="Arial"/>
              </a:rPr>
              <a:t>MUTUAL HAPPINESS</a:t>
            </a:r>
            <a:endParaRPr b="0" i="0" sz="1400" u="none" cap="none" strike="noStrike">
              <a:solidFill>
                <a:srgbClr val="000000"/>
              </a:solidFill>
              <a:latin typeface="Arial"/>
              <a:ea typeface="Arial"/>
              <a:cs typeface="Arial"/>
              <a:sym typeface="Arial"/>
            </a:endParaRPr>
          </a:p>
        </p:txBody>
      </p:sp>
      <p:cxnSp>
        <p:nvCxnSpPr>
          <p:cNvPr id="422" name="Google Shape;422;p41"/>
          <p:cNvCxnSpPr/>
          <p:nvPr/>
        </p:nvCxnSpPr>
        <p:spPr>
          <a:xfrm flipH="1" rot="-5400000">
            <a:off x="4248150" y="2076450"/>
            <a:ext cx="685800" cy="1562100"/>
          </a:xfrm>
          <a:prstGeom prst="straightConnector1">
            <a:avLst/>
          </a:prstGeom>
          <a:noFill/>
          <a:ln cap="flat" cmpd="sng" w="38100">
            <a:solidFill>
              <a:srgbClr val="0046AD"/>
            </a:solidFill>
            <a:prstDash val="solid"/>
            <a:miter lim="800000"/>
            <a:headEnd len="sm" w="sm" type="none"/>
            <a:tailEnd len="med" w="med" type="stealth"/>
          </a:ln>
        </p:spPr>
      </p:cxnSp>
      <p:cxnSp>
        <p:nvCxnSpPr>
          <p:cNvPr id="423" name="Google Shape;423;p41"/>
          <p:cNvCxnSpPr/>
          <p:nvPr/>
        </p:nvCxnSpPr>
        <p:spPr>
          <a:xfrm flipH="1">
            <a:off x="6169025" y="4876800"/>
            <a:ext cx="3175" cy="838200"/>
          </a:xfrm>
          <a:prstGeom prst="straightConnector1">
            <a:avLst/>
          </a:prstGeom>
          <a:noFill/>
          <a:ln cap="flat" cmpd="sng" w="38100">
            <a:solidFill>
              <a:srgbClr val="0046AD"/>
            </a:solidFill>
            <a:prstDash val="solid"/>
            <a:miter lim="800000"/>
            <a:headEnd len="sm" w="sm" type="none"/>
            <a:tailEnd len="med" w="med" type="stealth"/>
          </a:ln>
        </p:spPr>
      </p:cxnSp>
      <p:sp>
        <p:nvSpPr>
          <p:cNvPr id="424" name="Google Shape;424;p41"/>
          <p:cNvSpPr txBox="1"/>
          <p:nvPr/>
        </p:nvSpPr>
        <p:spPr>
          <a:xfrm>
            <a:off x="4114800" y="5715000"/>
            <a:ext cx="4106862" cy="4794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MUTUAL PROSPERITY</a:t>
            </a:r>
            <a:endParaRPr b="0" i="0" sz="1400" u="none" cap="none" strike="noStrike">
              <a:solidFill>
                <a:srgbClr val="000000"/>
              </a:solidFill>
              <a:latin typeface="Arial"/>
              <a:ea typeface="Arial"/>
              <a:cs typeface="Arial"/>
              <a:sym typeface="Arial"/>
            </a:endParaRPr>
          </a:p>
        </p:txBody>
      </p:sp>
      <p:sp>
        <p:nvSpPr>
          <p:cNvPr id="425" name="Google Shape;425;p41"/>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426" name="Google Shape;426;p41"/>
          <p:cNvSpPr/>
          <p:nvPr/>
        </p:nvSpPr>
        <p:spPr>
          <a:xfrm>
            <a:off x="6858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27" name="Google Shape;427;p41"/>
          <p:cNvSpPr/>
          <p:nvPr/>
        </p:nvSpPr>
        <p:spPr>
          <a:xfrm>
            <a:off x="3524250" y="2819400"/>
            <a:ext cx="3733800" cy="2433637"/>
          </a:xfrm>
          <a:prstGeom prst="ellipse">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8" name="Google Shape;428;p41"/>
          <p:cNvSpPr/>
          <p:nvPr/>
        </p:nvSpPr>
        <p:spPr>
          <a:xfrm>
            <a:off x="0" y="762000"/>
            <a:ext cx="7772400" cy="5029200"/>
          </a:xfrm>
          <a:prstGeom prst="ellipse">
            <a:avLst/>
          </a:prstGeom>
          <a:noFill/>
          <a:ln cap="flat" cmpd="sng" w="76200">
            <a:solidFill>
              <a:srgbClr val="4B00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9" name="Google Shape;429;p41"/>
          <p:cNvSpPr txBox="1"/>
          <p:nvPr/>
        </p:nvSpPr>
        <p:spPr>
          <a:xfrm>
            <a:off x="6781800" y="538162"/>
            <a:ext cx="2362200" cy="1138237"/>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Human Consciousness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430" name="Google Shape;430;p41"/>
          <p:cNvSpPr txBox="1"/>
          <p:nvPr/>
        </p:nvSpPr>
        <p:spPr>
          <a:xfrm>
            <a:off x="6781800" y="4514850"/>
            <a:ext cx="2362200" cy="7080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Animal Consciousness</a:t>
            </a:r>
            <a:endParaRPr b="0" i="0" sz="1400" u="none" cap="none" strike="noStrike">
              <a:solidFill>
                <a:srgbClr val="000000"/>
              </a:solidFill>
              <a:latin typeface="Arial"/>
              <a:ea typeface="Arial"/>
              <a:cs typeface="Arial"/>
              <a:sym typeface="Arial"/>
            </a:endParaRPr>
          </a:p>
        </p:txBody>
      </p:sp>
      <p:sp>
        <p:nvSpPr>
          <p:cNvPr id="431" name="Google Shape;431;p41"/>
          <p:cNvSpPr/>
          <p:nvPr/>
        </p:nvSpPr>
        <p:spPr>
          <a:xfrm>
            <a:off x="7524750" y="1508593"/>
            <a:ext cx="1371600" cy="2875709"/>
          </a:xfrm>
          <a:prstGeom prst="upArrow">
            <a:avLst>
              <a:gd fmla="val 50000" name="adj1"/>
              <a:gd fmla="val 50000" name="adj2"/>
            </a:avLst>
          </a:prstGeom>
          <a:solidFill>
            <a:schemeClr val="lt1"/>
          </a:solidFill>
          <a:ln cap="flat" cmpd="sng" w="25400">
            <a:solidFill>
              <a:srgbClr val="6893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1"/>
          <p:cNvSpPr txBox="1"/>
          <p:nvPr/>
        </p:nvSpPr>
        <p:spPr>
          <a:xfrm rot="-5400000">
            <a:off x="6944146" y="2774980"/>
            <a:ext cx="2532809"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Transformation</a:t>
            </a:r>
            <a:r>
              <a:rPr b="1" i="0" lang="en-US" sz="1800" u="none" cap="none" strike="noStrike">
                <a:solidFill>
                  <a:schemeClr val="dk1"/>
                </a:solidFill>
                <a:latin typeface="Arial"/>
                <a:ea typeface="Arial"/>
                <a:cs typeface="Arial"/>
                <a:sym typeface="Arial"/>
              </a:rPr>
              <a:t>&amp;</a:t>
            </a:r>
            <a:r>
              <a:rPr b="1" i="0" lang="en-US" sz="1800" u="none" cap="none" strike="noStrike">
                <a:solidFill>
                  <a:schemeClr val="dk1"/>
                </a:solidFill>
                <a:latin typeface="Calibri"/>
                <a:ea typeface="Calibri"/>
                <a:cs typeface="Calibri"/>
                <a:sym typeface="Calibri"/>
              </a:rPr>
              <a:t> Progress</a:t>
            </a:r>
            <a:endParaRPr b="1" i="0" sz="1800" u="none" cap="none" strike="noStrike">
              <a:solidFill>
                <a:schemeClr val="dk1"/>
              </a:solidFill>
              <a:latin typeface="Calibri"/>
              <a:ea typeface="Calibri"/>
              <a:cs typeface="Calibri"/>
              <a:sym typeface="Calibri"/>
            </a:endParaRPr>
          </a:p>
        </p:txBody>
      </p:sp>
      <p:sp>
        <p:nvSpPr>
          <p:cNvPr id="433" name="Google Shape;433;p41"/>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Guidelines for Value Education</a:t>
            </a:r>
            <a:endParaRPr/>
          </a:p>
        </p:txBody>
      </p:sp>
      <p:sp>
        <p:nvSpPr>
          <p:cNvPr id="439" name="Google Shape;439;p42"/>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b="1" i="0" lang="en-US" sz="2000" u="none">
                <a:solidFill>
                  <a:schemeClr val="dk1"/>
                </a:solidFill>
                <a:latin typeface="Arial"/>
                <a:ea typeface="Arial"/>
                <a:cs typeface="Arial"/>
                <a:sym typeface="Arial"/>
              </a:rPr>
              <a:t>Universal</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Whatever is studied as value education needs to be universally applicable to all human beings and be true at all times and all places.</a:t>
            </a:r>
            <a:endParaRPr/>
          </a:p>
          <a:p>
            <a:pPr indent="-228600" lvl="0" marL="228600" rtl="0" algn="l">
              <a:lnSpc>
                <a:spcPct val="10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	It should not depend on sect, creed, nationality, race, gender, etc.</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a:t>
            </a:r>
            <a:endParaRPr/>
          </a:p>
          <a:p>
            <a:pPr indent="-228600" lvl="0" marL="228600" rtl="0" algn="l">
              <a:lnSpc>
                <a:spcPct val="100000"/>
              </a:lnSpc>
              <a:spcBef>
                <a:spcPts val="400"/>
              </a:spcBef>
              <a:spcAft>
                <a:spcPts val="0"/>
              </a:spcAft>
              <a:buClr>
                <a:schemeClr val="dk1"/>
              </a:buClr>
              <a:buSzPts val="2000"/>
              <a:buChar char="-"/>
            </a:pPr>
            <a:r>
              <a:rPr b="1" i="0" lang="en-US" sz="2000" u="none">
                <a:solidFill>
                  <a:schemeClr val="dk1"/>
                </a:solidFill>
                <a:latin typeface="Arial"/>
                <a:ea typeface="Arial"/>
                <a:cs typeface="Arial"/>
                <a:sym typeface="Arial"/>
              </a:rPr>
              <a:t>Rational</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It has to be amenable to logical reasoning.</a:t>
            </a:r>
            <a:endParaRPr/>
          </a:p>
          <a:p>
            <a:pPr indent="-228600" lvl="0" marL="228600" rtl="0" algn="l">
              <a:lnSpc>
                <a:spcPct val="10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	It should not be based on blind beliefs.</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a:t>
            </a:r>
            <a:endParaRPr/>
          </a:p>
          <a:p>
            <a:pPr indent="-228600" lvl="0" marL="228600" rtl="0" algn="l">
              <a:lnSpc>
                <a:spcPct val="100000"/>
              </a:lnSpc>
              <a:spcBef>
                <a:spcPts val="400"/>
              </a:spcBef>
              <a:spcAft>
                <a:spcPts val="0"/>
              </a:spcAft>
              <a:buClr>
                <a:schemeClr val="dk1"/>
              </a:buClr>
              <a:buSzPts val="2000"/>
              <a:buChar char="-"/>
            </a:pPr>
            <a:r>
              <a:rPr b="1" i="0" lang="en-US" sz="2000" u="none">
                <a:solidFill>
                  <a:schemeClr val="dk1"/>
                </a:solidFill>
                <a:latin typeface="Arial"/>
                <a:ea typeface="Arial"/>
                <a:cs typeface="Arial"/>
                <a:sym typeface="Arial"/>
              </a:rPr>
              <a:t>Verifiable</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The student should be able to verify the values by checking with one's own experience, </a:t>
            </a:r>
            <a:r>
              <a:rPr b="0" i="0" lang="en-US" sz="2000" u="none">
                <a:solidFill>
                  <a:srgbClr val="FF0000"/>
                </a:solidFill>
                <a:latin typeface="Arial"/>
                <a:ea typeface="Arial"/>
                <a:cs typeface="Arial"/>
                <a:sym typeface="Arial"/>
              </a:rPr>
              <a:t>and is not asked to believe just because it is stated in the course.</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a:t>
            </a:r>
            <a:endParaRPr/>
          </a:p>
          <a:p>
            <a:pPr indent="-228600" lvl="0" marL="228600" rtl="0" algn="l">
              <a:lnSpc>
                <a:spcPct val="100000"/>
              </a:lnSpc>
              <a:spcBef>
                <a:spcPts val="400"/>
              </a:spcBef>
              <a:spcAft>
                <a:spcPts val="0"/>
              </a:spcAft>
              <a:buClr>
                <a:schemeClr val="dk1"/>
              </a:buClr>
              <a:buSzPts val="2000"/>
              <a:buChar char="-"/>
            </a:pPr>
            <a:r>
              <a:rPr b="1" i="0" lang="en-US" sz="2000" u="none">
                <a:solidFill>
                  <a:schemeClr val="dk1"/>
                </a:solidFill>
                <a:latin typeface="Arial"/>
                <a:ea typeface="Arial"/>
                <a:cs typeface="Arial"/>
                <a:sym typeface="Arial"/>
              </a:rPr>
              <a:t>Leading to Harmony</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Values have to enable us to live in peace and harmony within our own self as well as with others (human being and rest of nature).</a:t>
            </a:r>
            <a:endParaRPr/>
          </a:p>
          <a:p>
            <a:pPr indent="-101600" lvl="0" marL="228600" rtl="0" algn="l">
              <a:lnSpc>
                <a:spcPct val="100000"/>
              </a:lnSpc>
              <a:spcBef>
                <a:spcPts val="400"/>
              </a:spcBef>
              <a:spcAft>
                <a:spcPts val="0"/>
              </a:spcAft>
              <a:buClr>
                <a:schemeClr val="dk1"/>
              </a:buClr>
              <a:buSzPts val="20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Content of Value Education (All Encompassing)</a:t>
            </a:r>
            <a:endParaRPr/>
          </a:p>
        </p:txBody>
      </p:sp>
      <p:sp>
        <p:nvSpPr>
          <p:cNvPr id="445" name="Google Shape;445;p43"/>
          <p:cNvSpPr txBox="1"/>
          <p:nvPr/>
        </p:nvSpPr>
        <p:spPr>
          <a:xfrm>
            <a:off x="1066800" y="3124200"/>
            <a:ext cx="2209800" cy="2181225"/>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JUSTICE in RELATIONSHIP</a:t>
            </a:r>
            <a:endParaRPr b="1" i="1" sz="2400" u="none" cap="none" strike="noStrik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Human Being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 from Family to World Family</a:t>
            </a:r>
            <a:endParaRPr b="0" i="0" sz="1400" u="none" cap="none" strike="noStrike">
              <a:solidFill>
                <a:srgbClr val="000000"/>
              </a:solidFill>
              <a:latin typeface="Arial"/>
              <a:ea typeface="Arial"/>
              <a:cs typeface="Arial"/>
              <a:sym typeface="Arial"/>
            </a:endParaRPr>
          </a:p>
        </p:txBody>
      </p:sp>
      <p:sp>
        <p:nvSpPr>
          <p:cNvPr id="446" name="Google Shape;446;p43"/>
          <p:cNvSpPr txBox="1"/>
          <p:nvPr/>
        </p:nvSpPr>
        <p:spPr>
          <a:xfrm>
            <a:off x="4038600" y="3157537"/>
            <a:ext cx="2667000" cy="2100262"/>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PARTICIPATION in LARGER ORDER</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with Nature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 From Family Order to World Family Order</a:t>
            </a:r>
            <a:endParaRPr b="0" i="0" sz="1400" u="none" cap="none" strike="noStrike">
              <a:solidFill>
                <a:srgbClr val="000000"/>
              </a:solidFill>
              <a:latin typeface="Arial"/>
              <a:ea typeface="Arial"/>
              <a:cs typeface="Arial"/>
              <a:sym typeface="Arial"/>
            </a:endParaRPr>
          </a:p>
        </p:txBody>
      </p:sp>
      <p:sp>
        <p:nvSpPr>
          <p:cNvPr id="447" name="Google Shape;447;p43"/>
          <p:cNvSpPr txBox="1"/>
          <p:nvPr/>
        </p:nvSpPr>
        <p:spPr>
          <a:xfrm>
            <a:off x="1905000" y="990600"/>
            <a:ext cx="3810000" cy="18288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RIGHT UNDERSTANDING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in the Self</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 Understanding Harmony in Individual, Family, Society, Nature/Existence</a:t>
            </a:r>
            <a:endParaRPr b="0" i="0" sz="1400" u="none" cap="none" strike="noStrike">
              <a:solidFill>
                <a:srgbClr val="000000"/>
              </a:solidFill>
              <a:latin typeface="Arial"/>
              <a:ea typeface="Arial"/>
              <a:cs typeface="Arial"/>
              <a:sym typeface="Arial"/>
            </a:endParaRPr>
          </a:p>
        </p:txBody>
      </p:sp>
      <p:cxnSp>
        <p:nvCxnSpPr>
          <p:cNvPr id="448" name="Google Shape;448;p43"/>
          <p:cNvCxnSpPr/>
          <p:nvPr/>
        </p:nvCxnSpPr>
        <p:spPr>
          <a:xfrm rot="5400000">
            <a:off x="2838450" y="2152650"/>
            <a:ext cx="304800" cy="1638300"/>
          </a:xfrm>
          <a:prstGeom prst="straightConnector1">
            <a:avLst/>
          </a:prstGeom>
          <a:noFill/>
          <a:ln cap="flat" cmpd="sng" w="38100">
            <a:solidFill>
              <a:srgbClr val="4B0082"/>
            </a:solidFill>
            <a:prstDash val="solid"/>
            <a:miter lim="800000"/>
            <a:headEnd len="sm" w="sm" type="none"/>
            <a:tailEnd len="med" w="med" type="stealth"/>
          </a:ln>
        </p:spPr>
      </p:cxnSp>
      <p:cxnSp>
        <p:nvCxnSpPr>
          <p:cNvPr id="449" name="Google Shape;449;p43"/>
          <p:cNvCxnSpPr/>
          <p:nvPr/>
        </p:nvCxnSpPr>
        <p:spPr>
          <a:xfrm rot="5400000">
            <a:off x="1447800" y="5486400"/>
            <a:ext cx="381000" cy="228600"/>
          </a:xfrm>
          <a:prstGeom prst="straightConnector1">
            <a:avLst/>
          </a:prstGeom>
          <a:noFill/>
          <a:ln cap="flat" cmpd="sng" w="38100">
            <a:solidFill>
              <a:srgbClr val="4B0082"/>
            </a:solidFill>
            <a:prstDash val="solid"/>
            <a:miter lim="800000"/>
            <a:headEnd len="sm" w="sm" type="none"/>
            <a:tailEnd len="med" w="med" type="stealth"/>
          </a:ln>
        </p:spPr>
      </p:cxnSp>
      <p:sp>
        <p:nvSpPr>
          <p:cNvPr id="450" name="Google Shape;450;p43"/>
          <p:cNvSpPr txBox="1"/>
          <p:nvPr/>
        </p:nvSpPr>
        <p:spPr>
          <a:xfrm>
            <a:off x="0" y="5757862"/>
            <a:ext cx="3868737" cy="9540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cap="none" strike="noStrike">
                <a:solidFill>
                  <a:srgbClr val="7030A0"/>
                </a:solidFill>
                <a:latin typeface="Arial"/>
                <a:ea typeface="Arial"/>
                <a:cs typeface="Arial"/>
                <a:sym typeface="Arial"/>
              </a:rPr>
              <a:t>MUTUAL HAPPINESS</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560"/>
              </a:spcBef>
              <a:spcAft>
                <a:spcPts val="0"/>
              </a:spcAft>
              <a:buClr>
                <a:srgbClr val="7030A0"/>
              </a:buClr>
              <a:buSzPts val="2800"/>
              <a:buFont typeface="Arial"/>
              <a:buNone/>
            </a:pPr>
            <a:r>
              <a:rPr b="1" i="0" lang="en-US" sz="2800" u="none" cap="none" strike="noStrike">
                <a:solidFill>
                  <a:srgbClr val="7030A0"/>
                </a:solidFill>
                <a:latin typeface="Arial"/>
                <a:ea typeface="Arial"/>
                <a:cs typeface="Arial"/>
                <a:sym typeface="Arial"/>
              </a:rPr>
              <a:t>UNDIVIDED SOCIETY</a:t>
            </a:r>
            <a:endParaRPr b="0" i="0" sz="1400" u="none" cap="none" strike="noStrike">
              <a:solidFill>
                <a:srgbClr val="000000"/>
              </a:solidFill>
              <a:latin typeface="Arial"/>
              <a:ea typeface="Arial"/>
              <a:cs typeface="Arial"/>
              <a:sym typeface="Arial"/>
            </a:endParaRPr>
          </a:p>
        </p:txBody>
      </p:sp>
      <p:cxnSp>
        <p:nvCxnSpPr>
          <p:cNvPr id="451" name="Google Shape;451;p43"/>
          <p:cNvCxnSpPr/>
          <p:nvPr/>
        </p:nvCxnSpPr>
        <p:spPr>
          <a:xfrm flipH="1" rot="-5400000">
            <a:off x="4421981" y="2207418"/>
            <a:ext cx="338137" cy="1562100"/>
          </a:xfrm>
          <a:prstGeom prst="straightConnector1">
            <a:avLst/>
          </a:prstGeom>
          <a:noFill/>
          <a:ln cap="flat" cmpd="sng" w="38100">
            <a:solidFill>
              <a:srgbClr val="0046AD"/>
            </a:solidFill>
            <a:prstDash val="solid"/>
            <a:miter lim="800000"/>
            <a:headEnd len="sm" w="sm" type="none"/>
            <a:tailEnd len="med" w="med" type="stealth"/>
          </a:ln>
        </p:spPr>
      </p:cxnSp>
      <p:cxnSp>
        <p:nvCxnSpPr>
          <p:cNvPr id="452" name="Google Shape;452;p43"/>
          <p:cNvCxnSpPr/>
          <p:nvPr/>
        </p:nvCxnSpPr>
        <p:spPr>
          <a:xfrm flipH="1" rot="-5400000">
            <a:off x="6164262" y="5461000"/>
            <a:ext cx="457200" cy="136525"/>
          </a:xfrm>
          <a:prstGeom prst="straightConnector1">
            <a:avLst/>
          </a:prstGeom>
          <a:noFill/>
          <a:ln cap="flat" cmpd="sng" w="38100">
            <a:solidFill>
              <a:srgbClr val="0046AD"/>
            </a:solidFill>
            <a:prstDash val="solid"/>
            <a:miter lim="800000"/>
            <a:headEnd len="sm" w="sm" type="none"/>
            <a:tailEnd len="med" w="med" type="stealth"/>
          </a:ln>
        </p:spPr>
      </p:cxnSp>
      <p:sp>
        <p:nvSpPr>
          <p:cNvPr id="453" name="Google Shape;453;p43"/>
          <p:cNvSpPr txBox="1"/>
          <p:nvPr/>
        </p:nvSpPr>
        <p:spPr>
          <a:xfrm>
            <a:off x="3810000" y="5757862"/>
            <a:ext cx="5453062" cy="9540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FULFILMENT of HUMAN GOAL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56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UNIVERSAL HUMAN ORDER</a:t>
            </a:r>
            <a:endParaRPr b="0" i="0" sz="1400" u="none" cap="none" strike="noStrike">
              <a:solidFill>
                <a:srgbClr val="000000"/>
              </a:solidFill>
              <a:latin typeface="Arial"/>
              <a:ea typeface="Arial"/>
              <a:cs typeface="Arial"/>
              <a:sym typeface="Arial"/>
            </a:endParaRPr>
          </a:p>
        </p:txBody>
      </p:sp>
      <p:sp>
        <p:nvSpPr>
          <p:cNvPr id="454" name="Google Shape;454;p43"/>
          <p:cNvSpPr/>
          <p:nvPr/>
        </p:nvSpPr>
        <p:spPr>
          <a:xfrm>
            <a:off x="38100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455" name="Google Shape;455;p43"/>
          <p:cNvSpPr/>
          <p:nvPr/>
        </p:nvSpPr>
        <p:spPr>
          <a:xfrm>
            <a:off x="762000" y="31242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56" name="Google Shape;456;p43"/>
          <p:cNvSpPr/>
          <p:nvPr/>
        </p:nvSpPr>
        <p:spPr>
          <a:xfrm>
            <a:off x="0" y="762000"/>
            <a:ext cx="7772400" cy="5029200"/>
          </a:xfrm>
          <a:prstGeom prst="ellipse">
            <a:avLst/>
          </a:prstGeom>
          <a:noFill/>
          <a:ln cap="flat" cmpd="sng" w="76200">
            <a:solidFill>
              <a:srgbClr val="4B00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7" name="Google Shape;457;p43"/>
          <p:cNvSpPr txBox="1"/>
          <p:nvPr/>
        </p:nvSpPr>
        <p:spPr>
          <a:xfrm>
            <a:off x="6781800" y="573087"/>
            <a:ext cx="2362200" cy="7080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Human Consciousness</a:t>
            </a:r>
            <a:endParaRPr b="0" i="0" sz="1400" u="none" cap="none" strike="noStrike">
              <a:solidFill>
                <a:srgbClr val="000000"/>
              </a:solidFill>
              <a:latin typeface="Arial"/>
              <a:ea typeface="Arial"/>
              <a:cs typeface="Arial"/>
              <a:sym typeface="Arial"/>
            </a:endParaRPr>
          </a:p>
        </p:txBody>
      </p:sp>
      <p:sp>
        <p:nvSpPr>
          <p:cNvPr id="458" name="Google Shape;458;p43"/>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459" name="Google Shape;459;p43"/>
          <p:cNvCxnSpPr/>
          <p:nvPr/>
        </p:nvCxnSpPr>
        <p:spPr>
          <a:xfrm flipH="1" rot="10800000">
            <a:off x="3276600" y="4208462"/>
            <a:ext cx="762000" cy="6350"/>
          </a:xfrm>
          <a:prstGeom prst="straightConnector1">
            <a:avLst/>
          </a:prstGeom>
          <a:noFill/>
          <a:ln cap="flat" cmpd="sng" w="38100">
            <a:solidFill>
              <a:srgbClr val="0046AD"/>
            </a:solidFill>
            <a:prstDash val="solid"/>
            <a:miter lim="800000"/>
            <a:headEnd len="med" w="med" type="stealth"/>
            <a:tailEnd len="med" w="med" type="stealth"/>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Process of Value Education (Self-verification)</a:t>
            </a:r>
            <a:endParaRPr/>
          </a:p>
        </p:txBody>
      </p:sp>
      <p:sp>
        <p:nvSpPr>
          <p:cNvPr id="465" name="Google Shape;465;p44"/>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Whatever is said is a </a:t>
            </a:r>
            <a:r>
              <a:rPr b="1" i="0" lang="en-US" sz="2200" u="none">
                <a:solidFill>
                  <a:schemeClr val="dk1"/>
                </a:solidFill>
                <a:latin typeface="Arial"/>
                <a:ea typeface="Arial"/>
                <a:cs typeface="Arial"/>
                <a:sym typeface="Arial"/>
              </a:rPr>
              <a:t>Proposal</a:t>
            </a:r>
            <a:r>
              <a:rPr b="0" i="0" lang="en-US" sz="2200" u="none">
                <a:solidFill>
                  <a:schemeClr val="dk1"/>
                </a:solidFill>
                <a:latin typeface="Arial"/>
                <a:ea typeface="Arial"/>
                <a:cs typeface="Arial"/>
                <a:sym typeface="Arial"/>
              </a:rPr>
              <a:t> (</a:t>
            </a:r>
            <a:r>
              <a:rPr b="1" i="0" lang="en-US" sz="2200" u="none">
                <a:solidFill>
                  <a:srgbClr val="FF0000"/>
                </a:solidFill>
                <a:latin typeface="Arial"/>
                <a:ea typeface="Arial"/>
                <a:cs typeface="Arial"/>
                <a:sym typeface="Arial"/>
              </a:rPr>
              <a:t>Do not accept it to be true or false</a:t>
            </a:r>
            <a:r>
              <a:rPr b="0" i="0" lang="en-US" sz="2200" u="none">
                <a:solidFill>
                  <a:schemeClr val="dk1"/>
                </a:solidFill>
                <a:latin typeface="Arial"/>
                <a:ea typeface="Arial"/>
                <a:cs typeface="Arial"/>
                <a:sym typeface="Arial"/>
              </a:rPr>
              <a:t>)</a:t>
            </a:r>
            <a:endParaRPr/>
          </a:p>
          <a:p>
            <a:pPr indent="-228600" lvl="0" marL="228600" rtl="0" algn="l">
              <a:lnSpc>
                <a:spcPct val="100000"/>
              </a:lnSpc>
              <a:spcBef>
                <a:spcPts val="440"/>
              </a:spcBef>
              <a:spcAft>
                <a:spcPts val="0"/>
              </a:spcAft>
              <a:buClr>
                <a:schemeClr val="dk1"/>
              </a:buClr>
              <a:buSzPts val="2200"/>
              <a:buNone/>
            </a:pPr>
            <a:r>
              <a:rPr b="1" i="0" lang="en-US" sz="2200" u="none">
                <a:solidFill>
                  <a:schemeClr val="dk1"/>
                </a:solidFill>
                <a:latin typeface="Arial"/>
                <a:ea typeface="Arial"/>
                <a:cs typeface="Arial"/>
                <a:sym typeface="Arial"/>
              </a:rPr>
              <a:t>Verify</a:t>
            </a:r>
            <a:r>
              <a:rPr b="0" i="0" lang="en-US" sz="2200" u="none">
                <a:solidFill>
                  <a:schemeClr val="dk1"/>
                </a:solidFill>
                <a:latin typeface="Arial"/>
                <a:ea typeface="Arial"/>
                <a:cs typeface="Arial"/>
                <a:sym typeface="Arial"/>
              </a:rPr>
              <a:t> it on your own right</a:t>
            </a:r>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p:txBody>
      </p:sp>
      <p:sp>
        <p:nvSpPr>
          <p:cNvPr id="466" name="Google Shape;466;p44"/>
          <p:cNvSpPr txBox="1"/>
          <p:nvPr/>
        </p:nvSpPr>
        <p:spPr>
          <a:xfrm>
            <a:off x="3027362" y="1828800"/>
            <a:ext cx="1420812" cy="4302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Proposal</a:t>
            </a:r>
            <a:endParaRPr b="0" i="0" sz="1400" u="none" cap="none" strike="noStrike">
              <a:solidFill>
                <a:srgbClr val="000000"/>
              </a:solidFill>
              <a:latin typeface="Arial"/>
              <a:ea typeface="Arial"/>
              <a:cs typeface="Arial"/>
              <a:sym typeface="Arial"/>
            </a:endParaRPr>
          </a:p>
        </p:txBody>
      </p:sp>
      <p:grpSp>
        <p:nvGrpSpPr>
          <p:cNvPr id="467" name="Google Shape;467;p44"/>
          <p:cNvGrpSpPr/>
          <p:nvPr/>
        </p:nvGrpSpPr>
        <p:grpSpPr>
          <a:xfrm>
            <a:off x="1984375" y="2070100"/>
            <a:ext cx="936625" cy="3836987"/>
            <a:chOff x="1393" y="1694"/>
            <a:chExt cx="374" cy="987"/>
          </a:xfrm>
        </p:grpSpPr>
        <p:sp>
          <p:nvSpPr>
            <p:cNvPr id="468" name="Google Shape;468;p44"/>
            <p:cNvSpPr/>
            <p:nvPr/>
          </p:nvSpPr>
          <p:spPr>
            <a:xfrm>
              <a:off x="1393" y="1694"/>
              <a:ext cx="374" cy="987"/>
            </a:xfrm>
            <a:custGeom>
              <a:rect b="b" l="l" r="r" t="t"/>
              <a:pathLst>
                <a:path extrusionOk="0" h="15903" w="5158">
                  <a:moveTo>
                    <a:pt x="5158" y="0"/>
                  </a:moveTo>
                  <a:cubicBezTo>
                    <a:pt x="2309" y="0"/>
                    <a:pt x="0" y="3026"/>
                    <a:pt x="0" y="6760"/>
                  </a:cubicBezTo>
                  <a:cubicBezTo>
                    <a:pt x="0" y="6760"/>
                    <a:pt x="0" y="6760"/>
                    <a:pt x="0" y="6760"/>
                  </a:cubicBezTo>
                  <a:lnTo>
                    <a:pt x="0" y="8086"/>
                  </a:lnTo>
                  <a:cubicBezTo>
                    <a:pt x="0" y="10976"/>
                    <a:pt x="1402" y="13546"/>
                    <a:pt x="3488" y="14482"/>
                  </a:cubicBezTo>
                  <a:lnTo>
                    <a:pt x="3488" y="15903"/>
                  </a:lnTo>
                  <a:lnTo>
                    <a:pt x="5158" y="14183"/>
                  </a:lnTo>
                  <a:lnTo>
                    <a:pt x="3488" y="11736"/>
                  </a:lnTo>
                  <a:lnTo>
                    <a:pt x="3488" y="13156"/>
                  </a:lnTo>
                  <a:cubicBezTo>
                    <a:pt x="1577" y="12299"/>
                    <a:pt x="223" y="10059"/>
                    <a:pt x="25" y="7424"/>
                  </a:cubicBezTo>
                  <a:lnTo>
                    <a:pt x="24" y="7423"/>
                  </a:lnTo>
                  <a:cubicBezTo>
                    <a:pt x="284" y="3963"/>
                    <a:pt x="2505" y="1326"/>
                    <a:pt x="5158" y="1326"/>
                  </a:cubicBezTo>
                  <a:lnTo>
                    <a:pt x="5158" y="0"/>
                  </a:lnTo>
                  <a:close/>
                </a:path>
              </a:pathLst>
            </a:custGeom>
            <a:solidFill>
              <a:srgbClr val="99CC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9" name="Google Shape;469;p44"/>
            <p:cNvSpPr/>
            <p:nvPr/>
          </p:nvSpPr>
          <p:spPr>
            <a:xfrm>
              <a:off x="1393" y="1694"/>
              <a:ext cx="374" cy="538"/>
            </a:xfrm>
            <a:custGeom>
              <a:rect b="b" l="l" r="r" t="t"/>
              <a:pathLst>
                <a:path extrusionOk="0" h="7424" w="5158">
                  <a:moveTo>
                    <a:pt x="5158" y="0"/>
                  </a:moveTo>
                  <a:cubicBezTo>
                    <a:pt x="2309" y="0"/>
                    <a:pt x="0" y="3026"/>
                    <a:pt x="0" y="6760"/>
                  </a:cubicBezTo>
                  <a:cubicBezTo>
                    <a:pt x="0" y="6982"/>
                    <a:pt x="8" y="7203"/>
                    <a:pt x="25" y="7424"/>
                  </a:cubicBezTo>
                  <a:lnTo>
                    <a:pt x="24" y="7423"/>
                  </a:lnTo>
                  <a:cubicBezTo>
                    <a:pt x="284" y="3963"/>
                    <a:pt x="2505" y="1326"/>
                    <a:pt x="5158" y="1326"/>
                  </a:cubicBezTo>
                  <a:lnTo>
                    <a:pt x="5158" y="0"/>
                  </a:lnTo>
                  <a:close/>
                </a:path>
              </a:pathLst>
            </a:custGeom>
            <a:solidFill>
              <a:srgbClr val="7BA4CD"/>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0" name="Google Shape;470;p44"/>
            <p:cNvSpPr/>
            <p:nvPr/>
          </p:nvSpPr>
          <p:spPr>
            <a:xfrm>
              <a:off x="1393" y="2184"/>
              <a:ext cx="2" cy="48"/>
            </a:xfrm>
            <a:custGeom>
              <a:rect b="b" l="l" r="r" t="t"/>
              <a:pathLst>
                <a:path extrusionOk="0" h="48" w="2">
                  <a:moveTo>
                    <a:pt x="0" y="0"/>
                  </a:moveTo>
                  <a:cubicBezTo>
                    <a:pt x="0" y="16"/>
                    <a:pt x="0" y="32"/>
                    <a:pt x="2" y="48"/>
                  </a:cubicBezTo>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471" name="Google Shape;471;p44"/>
          <p:cNvGrpSpPr/>
          <p:nvPr/>
        </p:nvGrpSpPr>
        <p:grpSpPr>
          <a:xfrm>
            <a:off x="4543425" y="2139950"/>
            <a:ext cx="733425" cy="3759200"/>
            <a:chOff x="2415" y="1712"/>
            <a:chExt cx="293" cy="967"/>
          </a:xfrm>
        </p:grpSpPr>
        <p:sp>
          <p:nvSpPr>
            <p:cNvPr id="472" name="Google Shape;472;p44"/>
            <p:cNvSpPr/>
            <p:nvPr/>
          </p:nvSpPr>
          <p:spPr>
            <a:xfrm>
              <a:off x="2415" y="1712"/>
              <a:ext cx="293" cy="967"/>
            </a:xfrm>
            <a:custGeom>
              <a:rect b="b" l="l" r="r" t="t"/>
              <a:pathLst>
                <a:path extrusionOk="0" h="15569" w="4042">
                  <a:moveTo>
                    <a:pt x="0" y="0"/>
                  </a:moveTo>
                  <a:cubicBezTo>
                    <a:pt x="2232" y="0"/>
                    <a:pt x="4041" y="2963"/>
                    <a:pt x="4041" y="6618"/>
                  </a:cubicBezTo>
                  <a:cubicBezTo>
                    <a:pt x="4042" y="6618"/>
                    <a:pt x="4041" y="6618"/>
                    <a:pt x="4041" y="6618"/>
                  </a:cubicBezTo>
                  <a:lnTo>
                    <a:pt x="4041" y="7916"/>
                  </a:lnTo>
                  <a:cubicBezTo>
                    <a:pt x="4041" y="10745"/>
                    <a:pt x="2943" y="13262"/>
                    <a:pt x="1308" y="14177"/>
                  </a:cubicBezTo>
                  <a:lnTo>
                    <a:pt x="1308" y="15569"/>
                  </a:lnTo>
                  <a:lnTo>
                    <a:pt x="0" y="13885"/>
                  </a:lnTo>
                  <a:lnTo>
                    <a:pt x="1308" y="11489"/>
                  </a:lnTo>
                  <a:lnTo>
                    <a:pt x="1308" y="12880"/>
                  </a:lnTo>
                  <a:cubicBezTo>
                    <a:pt x="2806" y="12041"/>
                    <a:pt x="3867" y="9847"/>
                    <a:pt x="4022" y="7268"/>
                  </a:cubicBezTo>
                  <a:lnTo>
                    <a:pt x="4022" y="7267"/>
                  </a:lnTo>
                  <a:cubicBezTo>
                    <a:pt x="3818" y="3880"/>
                    <a:pt x="2079" y="1298"/>
                    <a:pt x="0" y="1298"/>
                  </a:cubicBezTo>
                  <a:lnTo>
                    <a:pt x="0" y="0"/>
                  </a:lnTo>
                  <a:close/>
                </a:path>
              </a:pathLst>
            </a:custGeom>
            <a:solidFill>
              <a:srgbClr val="99CC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3" name="Google Shape;473;p44"/>
            <p:cNvSpPr/>
            <p:nvPr/>
          </p:nvSpPr>
          <p:spPr>
            <a:xfrm>
              <a:off x="2415" y="1712"/>
              <a:ext cx="293" cy="526"/>
            </a:xfrm>
            <a:custGeom>
              <a:rect b="b" l="l" r="r" t="t"/>
              <a:pathLst>
                <a:path extrusionOk="0" h="7268" w="4042">
                  <a:moveTo>
                    <a:pt x="0" y="0"/>
                  </a:moveTo>
                  <a:cubicBezTo>
                    <a:pt x="2232" y="0"/>
                    <a:pt x="4041" y="2963"/>
                    <a:pt x="4041" y="6618"/>
                  </a:cubicBezTo>
                  <a:cubicBezTo>
                    <a:pt x="4042" y="6835"/>
                    <a:pt x="4035" y="7052"/>
                    <a:pt x="4022" y="7268"/>
                  </a:cubicBezTo>
                  <a:lnTo>
                    <a:pt x="4022" y="7267"/>
                  </a:lnTo>
                  <a:cubicBezTo>
                    <a:pt x="3818" y="3880"/>
                    <a:pt x="2079" y="1298"/>
                    <a:pt x="0" y="1298"/>
                  </a:cubicBezTo>
                  <a:lnTo>
                    <a:pt x="0" y="0"/>
                  </a:lnTo>
                  <a:close/>
                </a:path>
              </a:pathLst>
            </a:custGeom>
            <a:solidFill>
              <a:srgbClr val="7BA4CD"/>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4" name="Google Shape;474;p44"/>
            <p:cNvSpPr/>
            <p:nvPr/>
          </p:nvSpPr>
          <p:spPr>
            <a:xfrm>
              <a:off x="2707" y="2191"/>
              <a:ext cx="1" cy="47"/>
            </a:xfrm>
            <a:custGeom>
              <a:rect b="b" l="l" r="r" t="t"/>
              <a:pathLst>
                <a:path extrusionOk="0" h="47" w="1">
                  <a:moveTo>
                    <a:pt x="1" y="0"/>
                  </a:moveTo>
                  <a:cubicBezTo>
                    <a:pt x="1" y="16"/>
                    <a:pt x="1" y="32"/>
                    <a:pt x="0" y="47"/>
                  </a:cubicBezTo>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75" name="Google Shape;475;p44"/>
          <p:cNvSpPr txBox="1"/>
          <p:nvPr/>
        </p:nvSpPr>
        <p:spPr>
          <a:xfrm>
            <a:off x="152400" y="2438400"/>
            <a:ext cx="1346200" cy="16621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3300"/>
              </a:buClr>
              <a:buSzPts val="1800"/>
              <a:buFont typeface="Arial"/>
              <a:buNone/>
            </a:pPr>
            <a:r>
              <a:rPr b="1" i="0" lang="en-US" sz="1800" u="none" cap="none" strike="noStrike">
                <a:solidFill>
                  <a:srgbClr val="FF3300"/>
                </a:solidFill>
                <a:latin typeface="Arial"/>
                <a:ea typeface="Arial"/>
                <a:cs typeface="Arial"/>
                <a:sym typeface="Arial"/>
              </a:rPr>
              <a:t>Verify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on the basis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Of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your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Natural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Acceptance</a:t>
            </a:r>
            <a:endParaRPr b="0" i="0" sz="1400" u="none" cap="none" strike="noStrike">
              <a:solidFill>
                <a:srgbClr val="000000"/>
              </a:solidFill>
              <a:latin typeface="Arial"/>
              <a:ea typeface="Arial"/>
              <a:cs typeface="Arial"/>
              <a:sym typeface="Arial"/>
            </a:endParaRPr>
          </a:p>
        </p:txBody>
      </p:sp>
      <p:grpSp>
        <p:nvGrpSpPr>
          <p:cNvPr id="476" name="Google Shape;476;p44"/>
          <p:cNvGrpSpPr/>
          <p:nvPr/>
        </p:nvGrpSpPr>
        <p:grpSpPr>
          <a:xfrm>
            <a:off x="6945312" y="3309937"/>
            <a:ext cx="1931987" cy="1576387"/>
            <a:chOff x="6944887" y="2286151"/>
            <a:chExt cx="1932413" cy="1576622"/>
          </a:xfrm>
        </p:grpSpPr>
        <p:sp>
          <p:nvSpPr>
            <p:cNvPr id="477" name="Google Shape;477;p44"/>
            <p:cNvSpPr txBox="1"/>
            <p:nvPr/>
          </p:nvSpPr>
          <p:spPr>
            <a:xfrm>
              <a:off x="7288517" y="2729398"/>
              <a:ext cx="1324373" cy="49238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66"/>
                </a:buClr>
                <a:buSzPts val="1600"/>
                <a:buFont typeface="Arial"/>
                <a:buNone/>
              </a:pPr>
              <a:r>
                <a:rPr b="0" i="0" lang="en-US" sz="1600" u="none" cap="none" strike="noStrike">
                  <a:solidFill>
                    <a:srgbClr val="000066"/>
                  </a:solidFill>
                  <a:latin typeface="Arial"/>
                  <a:ea typeface="Arial"/>
                  <a:cs typeface="Arial"/>
                  <a:sym typeface="Arial"/>
                </a:rPr>
                <a:t>Work with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66"/>
                </a:buClr>
                <a:buSzPts val="1600"/>
                <a:buFont typeface="Arial"/>
                <a:buNone/>
              </a:pPr>
              <a:r>
                <a:rPr b="0" i="0" lang="en-US" sz="1600" u="none" cap="none" strike="noStrike">
                  <a:solidFill>
                    <a:srgbClr val="000066"/>
                  </a:solidFill>
                  <a:latin typeface="Arial"/>
                  <a:ea typeface="Arial"/>
                  <a:cs typeface="Arial"/>
                  <a:sym typeface="Arial"/>
                </a:rPr>
                <a:t>Rest of Nature</a:t>
              </a:r>
              <a:endParaRPr b="0" i="0" sz="1400" u="none" cap="none" strike="noStrike">
                <a:solidFill>
                  <a:srgbClr val="000000"/>
                </a:solidFill>
                <a:latin typeface="Arial"/>
                <a:ea typeface="Arial"/>
                <a:cs typeface="Arial"/>
                <a:sym typeface="Arial"/>
              </a:endParaRPr>
            </a:p>
          </p:txBody>
        </p:sp>
        <p:sp>
          <p:nvSpPr>
            <p:cNvPr id="478" name="Google Shape;478;p44"/>
            <p:cNvSpPr/>
            <p:nvPr/>
          </p:nvSpPr>
          <p:spPr>
            <a:xfrm>
              <a:off x="6944887" y="2286151"/>
              <a:ext cx="510768" cy="357710"/>
            </a:xfrm>
            <a:custGeom>
              <a:rect b="b" l="l" r="r" t="t"/>
              <a:pathLst>
                <a:path extrusionOk="0" h="92" w="204">
                  <a:moveTo>
                    <a:pt x="3" y="0"/>
                  </a:moveTo>
                  <a:lnTo>
                    <a:pt x="184" y="77"/>
                  </a:lnTo>
                  <a:lnTo>
                    <a:pt x="181" y="84"/>
                  </a:lnTo>
                  <a:lnTo>
                    <a:pt x="0" y="7"/>
                  </a:lnTo>
                  <a:lnTo>
                    <a:pt x="3" y="0"/>
                  </a:lnTo>
                  <a:close/>
                  <a:moveTo>
                    <a:pt x="183" y="66"/>
                  </a:moveTo>
                  <a:lnTo>
                    <a:pt x="204" y="90"/>
                  </a:lnTo>
                  <a:lnTo>
                    <a:pt x="172" y="92"/>
                  </a:lnTo>
                  <a:lnTo>
                    <a:pt x="183" y="66"/>
                  </a:lnTo>
                  <a:close/>
                </a:path>
              </a:pathLst>
            </a:custGeom>
            <a:solidFill>
              <a:srgbClr val="000000"/>
            </a:solidFill>
            <a:ln cap="flat" cmpd="sng" w="9525">
              <a:solidFill>
                <a:srgbClr val="000000"/>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79" name="Google Shape;479;p44"/>
            <p:cNvCxnSpPr/>
            <p:nvPr/>
          </p:nvCxnSpPr>
          <p:spPr>
            <a:xfrm>
              <a:off x="7991459" y="3243307"/>
              <a:ext cx="0" cy="373263"/>
            </a:xfrm>
            <a:prstGeom prst="straightConnector1">
              <a:avLst/>
            </a:prstGeom>
            <a:noFill/>
            <a:ln cap="flat" cmpd="sng" w="28575">
              <a:solidFill>
                <a:schemeClr val="dk1"/>
              </a:solidFill>
              <a:prstDash val="solid"/>
              <a:miter lim="800000"/>
              <a:headEnd len="sm" w="sm" type="none"/>
              <a:tailEnd len="med" w="med" type="triangle"/>
            </a:ln>
          </p:spPr>
        </p:cxnSp>
        <p:sp>
          <p:nvSpPr>
            <p:cNvPr id="480" name="Google Shape;480;p44"/>
            <p:cNvSpPr txBox="1"/>
            <p:nvPr/>
          </p:nvSpPr>
          <p:spPr>
            <a:xfrm>
              <a:off x="7280390" y="3616572"/>
              <a:ext cx="1596910" cy="2462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Mutual Prosperity</a:t>
              </a:r>
              <a:endParaRPr b="0" i="0" sz="1400" u="none" cap="none" strike="noStrike">
                <a:solidFill>
                  <a:srgbClr val="000000"/>
                </a:solidFill>
                <a:latin typeface="Arial"/>
                <a:ea typeface="Arial"/>
                <a:cs typeface="Arial"/>
                <a:sym typeface="Arial"/>
              </a:endParaRPr>
            </a:p>
          </p:txBody>
        </p:sp>
      </p:grpSp>
      <p:grpSp>
        <p:nvGrpSpPr>
          <p:cNvPr id="481" name="Google Shape;481;p44"/>
          <p:cNvGrpSpPr/>
          <p:nvPr/>
        </p:nvGrpSpPr>
        <p:grpSpPr>
          <a:xfrm>
            <a:off x="5467350" y="2460625"/>
            <a:ext cx="2565400" cy="2425700"/>
            <a:chOff x="5467666" y="1436298"/>
            <a:chExt cx="2564111" cy="2426259"/>
          </a:xfrm>
        </p:grpSpPr>
        <p:sp>
          <p:nvSpPr>
            <p:cNvPr id="482" name="Google Shape;482;p44"/>
            <p:cNvSpPr txBox="1"/>
            <p:nvPr/>
          </p:nvSpPr>
          <p:spPr>
            <a:xfrm>
              <a:off x="5570398" y="1436298"/>
              <a:ext cx="2461379" cy="89275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3300"/>
                </a:buClr>
                <a:buSzPts val="1800"/>
                <a:buFont typeface="Arial"/>
                <a:buNone/>
              </a:pPr>
              <a:r>
                <a:rPr b="1" i="0" lang="en-US" sz="1800" u="none" cap="none" strike="noStrike">
                  <a:solidFill>
                    <a:srgbClr val="FF3300"/>
                  </a:solidFill>
                  <a:latin typeface="Arial"/>
                  <a:ea typeface="Arial"/>
                  <a:cs typeface="Arial"/>
                  <a:sym typeface="Arial"/>
                </a:rPr>
                <a:t>Experiential Validation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3300"/>
                </a:buClr>
                <a:buSzPts val="1800"/>
                <a:buFont typeface="Arial"/>
                <a:buNone/>
              </a:pPr>
              <a:r>
                <a:rPr b="1" i="0" lang="en-US" sz="1800" u="none" cap="none" strike="noStrike">
                  <a:solidFill>
                    <a:srgbClr val="FF3300"/>
                  </a:solidFill>
                  <a:latin typeface="Arial"/>
                  <a:ea typeface="Arial"/>
                  <a:cs typeface="Arial"/>
                  <a:sym typeface="Arial"/>
                </a:rPr>
                <a:t>Live according to it</a:t>
              </a:r>
              <a:endParaRPr b="0" i="0" sz="1400" u="none" cap="none" strike="noStrike">
                <a:solidFill>
                  <a:srgbClr val="000000"/>
                </a:solidFill>
                <a:latin typeface="Arial"/>
                <a:ea typeface="Arial"/>
                <a:cs typeface="Arial"/>
                <a:sym typeface="Arial"/>
              </a:endParaRPr>
            </a:p>
          </p:txBody>
        </p:sp>
        <p:sp>
          <p:nvSpPr>
            <p:cNvPr id="483" name="Google Shape;483;p44"/>
            <p:cNvSpPr txBox="1"/>
            <p:nvPr/>
          </p:nvSpPr>
          <p:spPr>
            <a:xfrm>
              <a:off x="5569537" y="2709626"/>
              <a:ext cx="1343584" cy="49240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66"/>
                </a:buClr>
                <a:buSzPts val="1600"/>
                <a:buFont typeface="Arial"/>
                <a:buNone/>
              </a:pPr>
              <a:r>
                <a:rPr b="0" i="0" lang="en-US" sz="1600" u="none" cap="none" strike="noStrike">
                  <a:solidFill>
                    <a:srgbClr val="000066"/>
                  </a:solidFill>
                  <a:latin typeface="Arial"/>
                  <a:ea typeface="Arial"/>
                  <a:cs typeface="Arial"/>
                  <a:sym typeface="Arial"/>
                </a:rPr>
                <a:t>Behaviour with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66"/>
                </a:buClr>
                <a:buSzPts val="1600"/>
                <a:buFont typeface="Arial"/>
                <a:buNone/>
              </a:pPr>
              <a:r>
                <a:rPr b="0" i="0" lang="en-US" sz="1600" u="none" cap="none" strike="noStrike">
                  <a:solidFill>
                    <a:srgbClr val="000066"/>
                  </a:solidFill>
                  <a:latin typeface="Arial"/>
                  <a:ea typeface="Arial"/>
                  <a:cs typeface="Arial"/>
                  <a:sym typeface="Arial"/>
                </a:rPr>
                <a:t>Human Beings</a:t>
              </a:r>
              <a:endParaRPr b="0" i="0" sz="1400" u="none" cap="none" strike="noStrike">
                <a:solidFill>
                  <a:srgbClr val="000000"/>
                </a:solidFill>
                <a:latin typeface="Arial"/>
                <a:ea typeface="Arial"/>
                <a:cs typeface="Arial"/>
                <a:sym typeface="Arial"/>
              </a:endParaRPr>
            </a:p>
          </p:txBody>
        </p:sp>
        <p:sp>
          <p:nvSpPr>
            <p:cNvPr id="484" name="Google Shape;484;p44"/>
            <p:cNvSpPr/>
            <p:nvPr/>
          </p:nvSpPr>
          <p:spPr>
            <a:xfrm>
              <a:off x="6148691" y="2286151"/>
              <a:ext cx="440662" cy="349934"/>
            </a:xfrm>
            <a:custGeom>
              <a:rect b="b" l="l" r="r" t="t"/>
              <a:pathLst>
                <a:path extrusionOk="0" h="90" w="176">
                  <a:moveTo>
                    <a:pt x="176" y="7"/>
                  </a:moveTo>
                  <a:lnTo>
                    <a:pt x="24" y="83"/>
                  </a:lnTo>
                  <a:lnTo>
                    <a:pt x="20" y="76"/>
                  </a:lnTo>
                  <a:lnTo>
                    <a:pt x="173" y="0"/>
                  </a:lnTo>
                  <a:lnTo>
                    <a:pt x="176" y="7"/>
                  </a:lnTo>
                  <a:close/>
                  <a:moveTo>
                    <a:pt x="33" y="90"/>
                  </a:moveTo>
                  <a:lnTo>
                    <a:pt x="0" y="90"/>
                  </a:lnTo>
                  <a:lnTo>
                    <a:pt x="20" y="64"/>
                  </a:lnTo>
                  <a:lnTo>
                    <a:pt x="33" y="90"/>
                  </a:lnTo>
                  <a:close/>
                </a:path>
              </a:pathLst>
            </a:custGeom>
            <a:solidFill>
              <a:srgbClr val="000000"/>
            </a:solidFill>
            <a:ln cap="flat" cmpd="sng" w="9525">
              <a:solidFill>
                <a:srgbClr val="000000"/>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5" name="Google Shape;485;p44"/>
            <p:cNvSpPr txBox="1"/>
            <p:nvPr/>
          </p:nvSpPr>
          <p:spPr>
            <a:xfrm>
              <a:off x="5467666" y="3616356"/>
              <a:ext cx="1640200" cy="2462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Mutual Happiness</a:t>
              </a:r>
              <a:endParaRPr b="0" i="0" sz="1400" u="none" cap="none" strike="noStrike">
                <a:solidFill>
                  <a:srgbClr val="000000"/>
                </a:solidFill>
                <a:latin typeface="Arial"/>
                <a:ea typeface="Arial"/>
                <a:cs typeface="Arial"/>
                <a:sym typeface="Arial"/>
              </a:endParaRPr>
            </a:p>
          </p:txBody>
        </p:sp>
        <p:cxnSp>
          <p:nvCxnSpPr>
            <p:cNvPr id="486" name="Google Shape;486;p44"/>
            <p:cNvCxnSpPr/>
            <p:nvPr/>
          </p:nvCxnSpPr>
          <p:spPr>
            <a:xfrm>
              <a:off x="6027616" y="3243090"/>
              <a:ext cx="0" cy="373263"/>
            </a:xfrm>
            <a:prstGeom prst="straightConnector1">
              <a:avLst/>
            </a:prstGeom>
            <a:noFill/>
            <a:ln cap="flat" cmpd="sng" w="28575">
              <a:solidFill>
                <a:schemeClr val="dk1"/>
              </a:solidFill>
              <a:prstDash val="solid"/>
              <a:miter lim="800000"/>
              <a:headEnd len="sm" w="sm" type="none"/>
              <a:tailEnd len="med" w="med" type="triangle"/>
            </a:ln>
          </p:spPr>
        </p:cxnSp>
      </p:grpSp>
      <p:sp>
        <p:nvSpPr>
          <p:cNvPr id="487" name="Google Shape;487;p44"/>
          <p:cNvSpPr/>
          <p:nvPr/>
        </p:nvSpPr>
        <p:spPr>
          <a:xfrm>
            <a:off x="5049837" y="23622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88" name="Google Shape;488;p44"/>
          <p:cNvSpPr/>
          <p:nvPr/>
        </p:nvSpPr>
        <p:spPr>
          <a:xfrm>
            <a:off x="0" y="23622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489" name="Google Shape;489;p44"/>
          <p:cNvSpPr/>
          <p:nvPr/>
        </p:nvSpPr>
        <p:spPr>
          <a:xfrm>
            <a:off x="5562600" y="3276600"/>
            <a:ext cx="533400" cy="4572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400"/>
              <a:buFont typeface="Calibri"/>
              <a:buNone/>
            </a:pPr>
            <a:r>
              <a:rPr b="0" i="0" lang="en-US" sz="1400" u="none" cap="none" strike="noStrike">
                <a:solidFill>
                  <a:srgbClr val="800080"/>
                </a:solidFill>
                <a:latin typeface="Calibri"/>
                <a:ea typeface="Calibri"/>
                <a:cs typeface="Calibri"/>
                <a:sym typeface="Calibri"/>
              </a:rPr>
              <a:t>2a</a:t>
            </a:r>
            <a:endParaRPr b="0" i="0" sz="1400" u="none" cap="none" strike="noStrike">
              <a:solidFill>
                <a:srgbClr val="000000"/>
              </a:solidFill>
              <a:latin typeface="Arial"/>
              <a:ea typeface="Arial"/>
              <a:cs typeface="Arial"/>
              <a:sym typeface="Arial"/>
            </a:endParaRPr>
          </a:p>
        </p:txBody>
      </p:sp>
      <p:sp>
        <p:nvSpPr>
          <p:cNvPr id="490" name="Google Shape;490;p44"/>
          <p:cNvSpPr/>
          <p:nvPr/>
        </p:nvSpPr>
        <p:spPr>
          <a:xfrm>
            <a:off x="7543800" y="3276600"/>
            <a:ext cx="533400" cy="4572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400"/>
              <a:buFont typeface="Calibri"/>
              <a:buNone/>
            </a:pPr>
            <a:r>
              <a:rPr b="0" i="0" lang="en-US" sz="1400" u="none" cap="none" strike="noStrike">
                <a:solidFill>
                  <a:srgbClr val="800080"/>
                </a:solidFill>
                <a:latin typeface="Calibri"/>
                <a:ea typeface="Calibri"/>
                <a:cs typeface="Calibri"/>
                <a:sym typeface="Calibri"/>
              </a:rPr>
              <a:t>2b</a:t>
            </a:r>
            <a:endParaRPr b="0" i="0" sz="1400" u="none" cap="none" strike="noStrike">
              <a:solidFill>
                <a:srgbClr val="000000"/>
              </a:solidFill>
              <a:latin typeface="Arial"/>
              <a:ea typeface="Arial"/>
              <a:cs typeface="Arial"/>
              <a:sym typeface="Arial"/>
            </a:endParaRPr>
          </a:p>
        </p:txBody>
      </p:sp>
      <p:sp>
        <p:nvSpPr>
          <p:cNvPr id="491" name="Google Shape;491;p44"/>
          <p:cNvSpPr txBox="1"/>
          <p:nvPr/>
        </p:nvSpPr>
        <p:spPr>
          <a:xfrm>
            <a:off x="2743200" y="5715000"/>
            <a:ext cx="1995487" cy="67786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Right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Understanding</a:t>
            </a:r>
            <a:endParaRPr b="0" i="0" sz="1400" u="none" cap="none" strike="noStrike">
              <a:solidFill>
                <a:srgbClr val="000000"/>
              </a:solidFill>
              <a:latin typeface="Arial"/>
              <a:ea typeface="Arial"/>
              <a:cs typeface="Arial"/>
              <a:sym typeface="Arial"/>
            </a:endParaRPr>
          </a:p>
        </p:txBody>
      </p:sp>
      <p:sp>
        <p:nvSpPr>
          <p:cNvPr id="492" name="Google Shape;492;p44"/>
          <p:cNvSpPr/>
          <p:nvPr/>
        </p:nvSpPr>
        <p:spPr>
          <a:xfrm>
            <a:off x="2667000" y="5351462"/>
            <a:ext cx="2133600" cy="1430337"/>
          </a:xfrm>
          <a:prstGeom prst="ellipse">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5"/>
          <p:cNvSpPr txBox="1"/>
          <p:nvPr>
            <p:ph idx="1" type="body"/>
          </p:nvPr>
        </p:nvSpPr>
        <p:spPr>
          <a:xfrm>
            <a:off x="0" y="3657600"/>
            <a:ext cx="4505325" cy="2895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Happiness</a:t>
            </a:r>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To be in a state of Harmony is Happiness</a:t>
            </a:r>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Harmony at all levels of my being – from self to entire existence</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p:txBody>
      </p:sp>
      <p:sp>
        <p:nvSpPr>
          <p:cNvPr id="498" name="Google Shape;498;p45"/>
          <p:cNvSpPr txBox="1"/>
          <p:nvPr>
            <p:ph idx="2" type="body"/>
          </p:nvPr>
        </p:nvSpPr>
        <p:spPr>
          <a:xfrm>
            <a:off x="4657725" y="3657600"/>
            <a:ext cx="4486275" cy="2895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Prosperity</a:t>
            </a:r>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The feeling of having more than required Physical Facility</a:t>
            </a:r>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Physical Facility is required only for nurturing, protection &amp; right utilisation of the Body</a:t>
            </a:r>
            <a:endParaRPr/>
          </a:p>
        </p:txBody>
      </p:sp>
      <p:sp>
        <p:nvSpPr>
          <p:cNvPr id="499" name="Google Shape;499;p45"/>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Basic Human Aspiration – Happiness, Prosperity 🡪 Continuity</a:t>
            </a:r>
            <a:endParaRPr/>
          </a:p>
        </p:txBody>
      </p:sp>
      <p:pic>
        <p:nvPicPr>
          <p:cNvPr descr="HC.png" id="500" name="Google Shape;500;p45"/>
          <p:cNvPicPr preferRelativeResize="0"/>
          <p:nvPr/>
        </p:nvPicPr>
        <p:blipFill rotWithShape="1">
          <a:blip r:embed="rId3">
            <a:alphaModFix/>
          </a:blip>
          <a:srcRect b="0" l="0" r="0" t="0"/>
          <a:stretch/>
        </p:blipFill>
        <p:spPr>
          <a:xfrm>
            <a:off x="0" y="457200"/>
            <a:ext cx="9144000" cy="3143250"/>
          </a:xfrm>
          <a:prstGeom prst="rect">
            <a:avLst/>
          </a:prstGeom>
          <a:noFill/>
          <a:ln>
            <a:noFill/>
          </a:ln>
        </p:spPr>
      </p:pic>
      <p:cxnSp>
        <p:nvCxnSpPr>
          <p:cNvPr id="501" name="Google Shape;501;p45"/>
          <p:cNvCxnSpPr/>
          <p:nvPr/>
        </p:nvCxnSpPr>
        <p:spPr>
          <a:xfrm rot="5400000">
            <a:off x="2525712" y="4943475"/>
            <a:ext cx="3332162" cy="1587"/>
          </a:xfrm>
          <a:prstGeom prst="straightConnector1">
            <a:avLst/>
          </a:prstGeom>
          <a:noFill/>
          <a:ln cap="flat" cmpd="sng" w="9525">
            <a:solidFill>
              <a:srgbClr val="8AC6E4"/>
            </a:solidFill>
            <a:prstDash val="solid"/>
            <a:miter lim="800000"/>
            <a:headEnd len="sm" w="sm" type="none"/>
            <a:tailEnd len="sm" w="sm"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5" name="Shape 505"/>
        <p:cNvGrpSpPr/>
        <p:nvPr/>
      </p:nvGrpSpPr>
      <p:grpSpPr>
        <a:xfrm>
          <a:off x="0" y="0"/>
          <a:ext cx="0" cy="0"/>
          <a:chOff x="0" y="0"/>
          <a:chExt cx="0" cy="0"/>
        </a:xfrm>
      </p:grpSpPr>
      <p:sp>
        <p:nvSpPr>
          <p:cNvPr id="506" name="Google Shape;506;p46"/>
          <p:cNvSpPr txBox="1"/>
          <p:nvPr>
            <p:ph idx="1" type="body"/>
          </p:nvPr>
        </p:nvSpPr>
        <p:spPr>
          <a:xfrm>
            <a:off x="4657725" y="609600"/>
            <a:ext cx="4486275"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The state or situation, in which I live,</a:t>
            </a:r>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if there is </a:t>
            </a:r>
            <a:r>
              <a:rPr b="0" i="0" lang="en-US" sz="2200" u="none">
                <a:solidFill>
                  <a:srgbClr val="FF0000"/>
                </a:solidFill>
                <a:latin typeface="Arial"/>
                <a:ea typeface="Arial"/>
                <a:cs typeface="Arial"/>
                <a:sym typeface="Arial"/>
              </a:rPr>
              <a:t>disharmony / contradiction </a:t>
            </a:r>
            <a:r>
              <a:rPr b="0" i="0" lang="en-US" sz="2200" u="none">
                <a:solidFill>
                  <a:schemeClr val="dk1"/>
                </a:solidFill>
                <a:latin typeface="Arial"/>
                <a:ea typeface="Arial"/>
                <a:cs typeface="Arial"/>
                <a:sym typeface="Arial"/>
              </a:rPr>
              <a:t>in it,</a:t>
            </a:r>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then it is </a:t>
            </a:r>
            <a:r>
              <a:rPr b="0" i="0" lang="en-US" sz="2200" u="none">
                <a:solidFill>
                  <a:srgbClr val="FF0000"/>
                </a:solidFill>
                <a:latin typeface="Arial"/>
                <a:ea typeface="Arial"/>
                <a:cs typeface="Arial"/>
                <a:sym typeface="Arial"/>
              </a:rPr>
              <a:t>not Naturally Acceptable </a:t>
            </a:r>
            <a:r>
              <a:rPr b="0" i="0" lang="en-US" sz="2200" u="none">
                <a:solidFill>
                  <a:schemeClr val="dk1"/>
                </a:solidFill>
                <a:latin typeface="Arial"/>
                <a:ea typeface="Arial"/>
                <a:cs typeface="Arial"/>
                <a:sym typeface="Arial"/>
              </a:rPr>
              <a:t>to me to be in that state / situation</a:t>
            </a:r>
            <a:endParaRPr/>
          </a:p>
          <a:p>
            <a:pPr indent="-228600" lvl="0" marL="228600" marR="0" rtl="0" algn="l">
              <a:lnSpc>
                <a:spcPct val="100000"/>
              </a:lnSpc>
              <a:spcBef>
                <a:spcPts val="440"/>
              </a:spcBef>
              <a:spcAft>
                <a:spcPts val="0"/>
              </a:spcAft>
              <a:buClr>
                <a:srgbClr val="FF0000"/>
              </a:buClr>
              <a:buSzPts val="2200"/>
              <a:buFont typeface="Arial"/>
              <a:buNone/>
            </a:pPr>
            <a:r>
              <a:rPr b="0" i="0" lang="en-US" sz="2200" u="none">
                <a:solidFill>
                  <a:srgbClr val="FF0000"/>
                </a:solidFill>
                <a:latin typeface="Arial"/>
                <a:ea typeface="Arial"/>
                <a:cs typeface="Arial"/>
                <a:sym typeface="Arial"/>
              </a:rPr>
              <a:t>To be forced </a:t>
            </a:r>
            <a:r>
              <a:rPr b="0" i="0" lang="en-US" sz="2200" u="none">
                <a:solidFill>
                  <a:schemeClr val="dk1"/>
                </a:solidFill>
                <a:latin typeface="Arial"/>
                <a:ea typeface="Arial"/>
                <a:cs typeface="Arial"/>
                <a:sym typeface="Arial"/>
              </a:rPr>
              <a:t>to be in a state / situation which is not Naturally Acceptable is </a:t>
            </a:r>
            <a:r>
              <a:rPr b="0" i="0" lang="en-US" sz="2200" u="none">
                <a:solidFill>
                  <a:srgbClr val="FF0000"/>
                </a:solidFill>
                <a:latin typeface="Arial"/>
                <a:ea typeface="Arial"/>
                <a:cs typeface="Arial"/>
                <a:sym typeface="Arial"/>
              </a:rPr>
              <a:t>Unhappiness</a:t>
            </a:r>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To be forced to be in a state of </a:t>
            </a:r>
            <a:r>
              <a:rPr b="0" i="0" lang="en-US" sz="2200" u="none">
                <a:solidFill>
                  <a:srgbClr val="FF0000"/>
                </a:solidFill>
                <a:latin typeface="Arial"/>
                <a:ea typeface="Arial"/>
                <a:cs typeface="Arial"/>
                <a:sym typeface="Arial"/>
              </a:rPr>
              <a:t>Disharmony / Contradiction </a:t>
            </a:r>
            <a:r>
              <a:rPr b="0" i="0" lang="en-US" sz="2200" u="none">
                <a:solidFill>
                  <a:schemeClr val="dk1"/>
                </a:solidFill>
                <a:latin typeface="Arial"/>
                <a:ea typeface="Arial"/>
                <a:cs typeface="Arial"/>
                <a:sym typeface="Arial"/>
              </a:rPr>
              <a:t>is </a:t>
            </a:r>
            <a:r>
              <a:rPr b="0" i="0" lang="en-US" sz="2200" u="none">
                <a:solidFill>
                  <a:srgbClr val="FF0000"/>
                </a:solidFill>
                <a:latin typeface="Arial"/>
                <a:ea typeface="Arial"/>
                <a:cs typeface="Arial"/>
                <a:sym typeface="Arial"/>
              </a:rPr>
              <a:t>Unhappiness</a:t>
            </a:r>
            <a:endParaRPr/>
          </a:p>
          <a:p>
            <a:pPr indent="-228600" lvl="0" marL="228600" marR="0" rtl="0" algn="l">
              <a:lnSpc>
                <a:spcPct val="100000"/>
              </a:lnSpc>
              <a:spcBef>
                <a:spcPts val="440"/>
              </a:spcBef>
              <a:spcAft>
                <a:spcPts val="0"/>
              </a:spcAft>
              <a:buClr>
                <a:srgbClr val="FF0000"/>
              </a:buClr>
              <a:buSzPts val="2200"/>
              <a:buFont typeface="Arial"/>
              <a:buNone/>
            </a:pPr>
            <a:r>
              <a:rPr b="0" i="0" lang="en-US" sz="2200" u="none">
                <a:solidFill>
                  <a:srgbClr val="FF0000"/>
                </a:solidFill>
                <a:latin typeface="Arial"/>
                <a:ea typeface="Arial"/>
                <a:cs typeface="Arial"/>
                <a:sym typeface="Arial"/>
              </a:rPr>
              <a:t>Unhappiness</a:t>
            </a:r>
            <a:r>
              <a:rPr b="0" i="0" lang="en-US" sz="2200" u="none">
                <a:solidFill>
                  <a:schemeClr val="dk1"/>
                </a:solidFill>
                <a:latin typeface="Arial"/>
                <a:ea typeface="Arial"/>
                <a:cs typeface="Arial"/>
                <a:sym typeface="Arial"/>
              </a:rPr>
              <a:t> =</a:t>
            </a:r>
            <a:r>
              <a:rPr b="0" i="0" lang="en-US" sz="2200" u="none">
                <a:solidFill>
                  <a:srgbClr val="FF0000"/>
                </a:solidFill>
                <a:latin typeface="Arial"/>
                <a:ea typeface="Arial"/>
                <a:cs typeface="Arial"/>
                <a:sym typeface="Arial"/>
              </a:rPr>
              <a:t> Disharmony</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a:solidFill>
                <a:srgbClr val="FF0000"/>
              </a:solidFill>
              <a:latin typeface="Arial"/>
              <a:ea typeface="Arial"/>
              <a:cs typeface="Arial"/>
              <a:sym typeface="Arial"/>
            </a:endParaRPr>
          </a:p>
        </p:txBody>
      </p:sp>
      <p:sp>
        <p:nvSpPr>
          <p:cNvPr id="507" name="Google Shape;507;p46"/>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Happiness				Unhappiness</a:t>
            </a:r>
            <a:endParaRPr/>
          </a:p>
        </p:txBody>
      </p:sp>
      <p:cxnSp>
        <p:nvCxnSpPr>
          <p:cNvPr id="508" name="Google Shape;508;p46"/>
          <p:cNvCxnSpPr/>
          <p:nvPr/>
        </p:nvCxnSpPr>
        <p:spPr>
          <a:xfrm rot="5400000">
            <a:off x="1516856" y="3532981"/>
            <a:ext cx="6151562" cy="41275"/>
          </a:xfrm>
          <a:prstGeom prst="straightConnector1">
            <a:avLst/>
          </a:prstGeom>
          <a:noFill/>
          <a:ln cap="flat" cmpd="sng" w="9525">
            <a:solidFill>
              <a:srgbClr val="8AC6E4"/>
            </a:solidFill>
            <a:prstDash val="solid"/>
            <a:miter lim="800000"/>
            <a:headEnd len="sm" w="sm" type="none"/>
            <a:tailEnd len="sm" w="sm" type="none"/>
          </a:ln>
        </p:spPr>
      </p:cxnSp>
      <p:sp>
        <p:nvSpPr>
          <p:cNvPr id="509" name="Google Shape;509;p46"/>
          <p:cNvSpPr txBox="1"/>
          <p:nvPr>
            <p:ph idx="2"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The state or situation, in which I live,</a:t>
            </a:r>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if there is harmony / synergy in it,</a:t>
            </a:r>
            <a:endParaRPr/>
          </a:p>
          <a:p>
            <a:pPr indent="-228600" lvl="0" marL="2286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then it is Naturally Acceptable to me to be in that state / situation</a:t>
            </a:r>
            <a:endParaRPr/>
          </a:p>
          <a:p>
            <a:pPr indent="-228600" lvl="0" marL="2286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To be in a state / situation which is Naturally Acceptable is Happiness</a:t>
            </a:r>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To be in in a state of Harmony / Synergy is Happiness</a:t>
            </a:r>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Happiness = Harmony</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p:txBody>
      </p:sp>
      <p:cxnSp>
        <p:nvCxnSpPr>
          <p:cNvPr id="510" name="Google Shape;510;p46"/>
          <p:cNvCxnSpPr/>
          <p:nvPr/>
        </p:nvCxnSpPr>
        <p:spPr>
          <a:xfrm rot="5400000">
            <a:off x="1866900" y="4838700"/>
            <a:ext cx="381000" cy="3175"/>
          </a:xfrm>
          <a:prstGeom prst="straightConnector1">
            <a:avLst/>
          </a:prstGeom>
          <a:noFill/>
          <a:ln cap="flat" cmpd="sng" w="9525">
            <a:solidFill>
              <a:schemeClr val="dk1"/>
            </a:solidFill>
            <a:prstDash val="solid"/>
            <a:miter lim="800000"/>
            <a:headEnd len="sm" w="sm" type="none"/>
            <a:tailEnd len="med" w="med" type="stealth"/>
          </a:ln>
        </p:spPr>
      </p:cxnSp>
      <p:cxnSp>
        <p:nvCxnSpPr>
          <p:cNvPr id="511" name="Google Shape;511;p46"/>
          <p:cNvCxnSpPr/>
          <p:nvPr/>
        </p:nvCxnSpPr>
        <p:spPr>
          <a:xfrm rot="5400000">
            <a:off x="6588918" y="4837906"/>
            <a:ext cx="381000" cy="1587"/>
          </a:xfrm>
          <a:prstGeom prst="straightConnector1">
            <a:avLst/>
          </a:prstGeom>
          <a:noFill/>
          <a:ln cap="flat" cmpd="sng" w="9525">
            <a:solidFill>
              <a:schemeClr val="dk1"/>
            </a:solidFill>
            <a:prstDash val="solid"/>
            <a:miter lim="800000"/>
            <a:headEnd len="sm" w="sm" type="none"/>
            <a:tailEnd len="med" w="med" type="stealth"/>
          </a:ln>
        </p:spPr>
      </p:cxnSp>
      <p:cxnSp>
        <p:nvCxnSpPr>
          <p:cNvPr id="512" name="Google Shape;512;p46"/>
          <p:cNvCxnSpPr/>
          <p:nvPr/>
        </p:nvCxnSpPr>
        <p:spPr>
          <a:xfrm rot="5400000">
            <a:off x="6590506" y="5980906"/>
            <a:ext cx="381000" cy="1587"/>
          </a:xfrm>
          <a:prstGeom prst="straightConnector1">
            <a:avLst/>
          </a:prstGeom>
          <a:noFill/>
          <a:ln cap="flat" cmpd="sng" w="9525">
            <a:solidFill>
              <a:schemeClr val="dk1"/>
            </a:solidFill>
            <a:prstDash val="solid"/>
            <a:miter lim="800000"/>
            <a:headEnd len="sm" w="sm" type="none"/>
            <a:tailEnd len="med" w="med" type="stealth"/>
          </a:ln>
        </p:spPr>
      </p:cxnSp>
      <p:cxnSp>
        <p:nvCxnSpPr>
          <p:cNvPr id="513" name="Google Shape;513;p46"/>
          <p:cNvCxnSpPr/>
          <p:nvPr/>
        </p:nvCxnSpPr>
        <p:spPr>
          <a:xfrm rot="5400000">
            <a:off x="1867693" y="5980906"/>
            <a:ext cx="381000" cy="1587"/>
          </a:xfrm>
          <a:prstGeom prst="straightConnector1">
            <a:avLst/>
          </a:prstGeom>
          <a:noFill/>
          <a:ln cap="flat" cmpd="sng" w="9525">
            <a:solidFill>
              <a:schemeClr val="dk1"/>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7" name="Shape 517"/>
        <p:cNvGrpSpPr/>
        <p:nvPr/>
      </p:nvGrpSpPr>
      <p:grpSpPr>
        <a:xfrm>
          <a:off x="0" y="0"/>
          <a:ext cx="0" cy="0"/>
          <a:chOff x="0" y="0"/>
          <a:chExt cx="0" cy="0"/>
        </a:xfrm>
      </p:grpSpPr>
      <p:sp>
        <p:nvSpPr>
          <p:cNvPr id="518" name="Google Shape;518;p47"/>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The state or situation, in which I live,</a:t>
            </a:r>
            <a:endParaRPr/>
          </a:p>
          <a:p>
            <a:pPr indent="-228600" lvl="0" marL="228600" marR="0" rtl="0" algn="l">
              <a:lnSpc>
                <a:spcPct val="9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9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if there is harmony / synergy in it,</a:t>
            </a:r>
            <a:endParaRPr/>
          </a:p>
          <a:p>
            <a:pPr indent="-228600" lvl="0" marL="2286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28600" lvl="0" marL="228600" marR="0" rtl="0" algn="l">
              <a:lnSpc>
                <a:spcPct val="9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then it is Naturally Acceptable to me to be in that state / situation</a:t>
            </a:r>
            <a:endParaRPr/>
          </a:p>
          <a:p>
            <a:pPr indent="-228600" lvl="0" marL="228600" marR="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28600" lvl="0" marL="228600" marR="0" rtl="0" algn="l">
              <a:lnSpc>
                <a:spcPct val="9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To be in a state / situation which is Naturally Acceptable is Happiness</a:t>
            </a:r>
            <a:endParaRPr/>
          </a:p>
          <a:p>
            <a:pPr indent="-228600" lvl="0" marL="228600" marR="0" rtl="0" algn="l">
              <a:lnSpc>
                <a:spcPct val="9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9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To be in a state of Harmony / Synergy is Happiness</a:t>
            </a:r>
            <a:endParaRPr/>
          </a:p>
          <a:p>
            <a:pPr indent="-228600" lvl="0" marL="228600" marR="0" rtl="0" algn="l">
              <a:lnSpc>
                <a:spcPct val="9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228600" marR="0" rtl="0" algn="l">
              <a:lnSpc>
                <a:spcPct val="9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Happiness = Harmony</a:t>
            </a:r>
            <a:endParaRPr/>
          </a:p>
        </p:txBody>
      </p:sp>
      <p:sp>
        <p:nvSpPr>
          <p:cNvPr id="519" name="Google Shape;519;p47"/>
          <p:cNvSpPr txBox="1"/>
          <p:nvPr>
            <p:ph idx="2" type="body"/>
          </p:nvPr>
        </p:nvSpPr>
        <p:spPr>
          <a:xfrm>
            <a:off x="4657725" y="609600"/>
            <a:ext cx="4714875" cy="59436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State / Situation in which I live or Expanse of my Being:</a:t>
            </a:r>
            <a:endParaRPr/>
          </a:p>
          <a:p>
            <a:pPr indent="-457200" lvl="1" marL="685800" marR="0" rtl="0" algn="l">
              <a:lnSpc>
                <a:spcPct val="100000"/>
              </a:lnSpc>
              <a:spcBef>
                <a:spcPts val="440"/>
              </a:spcBef>
              <a:spcAft>
                <a:spcPts val="0"/>
              </a:spcAft>
              <a:buClr>
                <a:schemeClr val="dk1"/>
              </a:buClr>
              <a:buSzPts val="2200"/>
              <a:buFont typeface="Calibri"/>
              <a:buAutoNum type="arabicPeriod"/>
            </a:pPr>
            <a:r>
              <a:rPr b="0" i="0" lang="en-US" sz="2200" u="none" cap="none" strike="noStrike">
                <a:solidFill>
                  <a:schemeClr val="dk1"/>
                </a:solidFill>
                <a:latin typeface="Arial"/>
                <a:ea typeface="Arial"/>
                <a:cs typeface="Arial"/>
                <a:sym typeface="Arial"/>
              </a:rPr>
              <a:t>As an Individual</a:t>
            </a:r>
            <a:endParaRPr/>
          </a:p>
          <a:p>
            <a:pPr indent="-457200" lvl="1" marL="685800" marR="0" rtl="0" algn="l">
              <a:lnSpc>
                <a:spcPct val="100000"/>
              </a:lnSpc>
              <a:spcBef>
                <a:spcPts val="440"/>
              </a:spcBef>
              <a:spcAft>
                <a:spcPts val="0"/>
              </a:spcAft>
              <a:buClr>
                <a:schemeClr val="dk1"/>
              </a:buClr>
              <a:buSzPts val="2200"/>
              <a:buFont typeface="Calibri"/>
              <a:buAutoNum type="arabicPeriod"/>
            </a:pPr>
            <a:r>
              <a:rPr b="0" i="0" lang="en-US" sz="2200" u="none" cap="none" strike="noStrike">
                <a:solidFill>
                  <a:schemeClr val="dk1"/>
                </a:solidFill>
                <a:latin typeface="Arial"/>
                <a:ea typeface="Arial"/>
                <a:cs typeface="Arial"/>
                <a:sym typeface="Arial"/>
              </a:rPr>
              <a:t>As a member of a Family</a:t>
            </a:r>
            <a:endParaRPr/>
          </a:p>
          <a:p>
            <a:pPr indent="-457200" lvl="1" marL="685800" marR="0" rtl="0" algn="l">
              <a:lnSpc>
                <a:spcPct val="100000"/>
              </a:lnSpc>
              <a:spcBef>
                <a:spcPts val="440"/>
              </a:spcBef>
              <a:spcAft>
                <a:spcPts val="0"/>
              </a:spcAft>
              <a:buClr>
                <a:schemeClr val="dk1"/>
              </a:buClr>
              <a:buSzPts val="2200"/>
              <a:buFont typeface="Calibri"/>
              <a:buAutoNum type="arabicPeriod"/>
            </a:pPr>
            <a:r>
              <a:rPr b="0" i="0" lang="en-US" sz="2200" u="none" cap="none" strike="noStrike">
                <a:solidFill>
                  <a:schemeClr val="dk1"/>
                </a:solidFill>
                <a:latin typeface="Arial"/>
                <a:ea typeface="Arial"/>
                <a:cs typeface="Arial"/>
                <a:sym typeface="Arial"/>
              </a:rPr>
              <a:t>As a member of Society</a:t>
            </a:r>
            <a:endParaRPr/>
          </a:p>
          <a:p>
            <a:pPr indent="-457200" lvl="1" marL="685800" marR="0" rtl="0" algn="l">
              <a:lnSpc>
                <a:spcPct val="100000"/>
              </a:lnSpc>
              <a:spcBef>
                <a:spcPts val="440"/>
              </a:spcBef>
              <a:spcAft>
                <a:spcPts val="0"/>
              </a:spcAft>
              <a:buClr>
                <a:schemeClr val="dk1"/>
              </a:buClr>
              <a:buSzPts val="2200"/>
              <a:buFont typeface="Calibri"/>
              <a:buAutoNum type="arabicPeriod"/>
            </a:pPr>
            <a:r>
              <a:rPr b="0" i="0" lang="en-US" sz="2200" u="none" cap="none" strike="noStrike">
                <a:solidFill>
                  <a:schemeClr val="dk1"/>
                </a:solidFill>
                <a:latin typeface="Arial"/>
                <a:ea typeface="Arial"/>
                <a:cs typeface="Arial"/>
                <a:sym typeface="Arial"/>
              </a:rPr>
              <a:t>As an unit in Nature/Existence</a:t>
            </a:r>
            <a:endParaRPr/>
          </a:p>
          <a:p>
            <a:pPr indent="-457200" lvl="0" marL="4572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457200" lvl="0" marL="457200" marR="0" rtl="0" algn="l">
              <a:lnSpc>
                <a:spcPct val="100000"/>
              </a:lnSpc>
              <a:spcBef>
                <a:spcPts val="44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Continuity of Happiness = Harmony at all levels of my Being</a:t>
            </a:r>
            <a:r>
              <a:rPr b="0" i="0" lang="en-US" sz="2200" u="none">
                <a:solidFill>
                  <a:schemeClr val="dk1"/>
                </a:solidFill>
                <a:latin typeface="Arial"/>
                <a:ea typeface="Arial"/>
                <a:cs typeface="Arial"/>
                <a:sym typeface="Arial"/>
              </a:rPr>
              <a:t>. i.e.</a:t>
            </a:r>
            <a:endParaRPr/>
          </a:p>
          <a:p>
            <a:pPr indent="-457200" lvl="1" marL="685800" marR="0" rtl="0" algn="l">
              <a:lnSpc>
                <a:spcPct val="100000"/>
              </a:lnSpc>
              <a:spcBef>
                <a:spcPts val="440"/>
              </a:spcBef>
              <a:spcAft>
                <a:spcPts val="0"/>
              </a:spcAft>
              <a:buClr>
                <a:schemeClr val="dk1"/>
              </a:buClr>
              <a:buSzPts val="2200"/>
              <a:buFont typeface="Calibri"/>
              <a:buAutoNum type="arabicPeriod"/>
            </a:pPr>
            <a:r>
              <a:rPr b="0" i="0" lang="en-US" sz="2200" u="none" cap="none" strike="noStrike">
                <a:solidFill>
                  <a:schemeClr val="dk1"/>
                </a:solidFill>
                <a:latin typeface="Arial"/>
                <a:ea typeface="Arial"/>
                <a:cs typeface="Arial"/>
                <a:sym typeface="Arial"/>
              </a:rPr>
              <a:t>Harmony in the Human Being</a:t>
            </a:r>
            <a:endParaRPr/>
          </a:p>
          <a:p>
            <a:pPr indent="-457200" lvl="1" marL="685800" marR="0" rtl="0" algn="l">
              <a:lnSpc>
                <a:spcPct val="100000"/>
              </a:lnSpc>
              <a:spcBef>
                <a:spcPts val="440"/>
              </a:spcBef>
              <a:spcAft>
                <a:spcPts val="0"/>
              </a:spcAft>
              <a:buClr>
                <a:schemeClr val="dk1"/>
              </a:buClr>
              <a:buSzPts val="2200"/>
              <a:buFont typeface="Calibri"/>
              <a:buAutoNum type="arabicPeriod"/>
            </a:pPr>
            <a:r>
              <a:rPr b="0" i="0" lang="en-US" sz="2200" u="none" cap="none" strike="noStrike">
                <a:solidFill>
                  <a:schemeClr val="dk1"/>
                </a:solidFill>
                <a:latin typeface="Arial"/>
                <a:ea typeface="Arial"/>
                <a:cs typeface="Arial"/>
                <a:sym typeface="Arial"/>
              </a:rPr>
              <a:t>Harmony in the Family</a:t>
            </a:r>
            <a:endParaRPr/>
          </a:p>
          <a:p>
            <a:pPr indent="-457200" lvl="1" marL="685800" marR="0" rtl="0" algn="l">
              <a:lnSpc>
                <a:spcPct val="100000"/>
              </a:lnSpc>
              <a:spcBef>
                <a:spcPts val="440"/>
              </a:spcBef>
              <a:spcAft>
                <a:spcPts val="0"/>
              </a:spcAft>
              <a:buClr>
                <a:schemeClr val="dk1"/>
              </a:buClr>
              <a:buSzPts val="2200"/>
              <a:buFont typeface="Calibri"/>
              <a:buAutoNum type="arabicPeriod"/>
            </a:pPr>
            <a:r>
              <a:rPr b="0" i="0" lang="en-US" sz="2200" u="none" cap="none" strike="noStrike">
                <a:solidFill>
                  <a:schemeClr val="dk1"/>
                </a:solidFill>
                <a:latin typeface="Arial"/>
                <a:ea typeface="Arial"/>
                <a:cs typeface="Arial"/>
                <a:sym typeface="Arial"/>
              </a:rPr>
              <a:t>Harmony in the Society</a:t>
            </a:r>
            <a:endParaRPr/>
          </a:p>
          <a:p>
            <a:pPr indent="-457200" lvl="1" marL="685800" marR="0" rtl="0" algn="l">
              <a:lnSpc>
                <a:spcPct val="100000"/>
              </a:lnSpc>
              <a:spcBef>
                <a:spcPts val="440"/>
              </a:spcBef>
              <a:spcAft>
                <a:spcPts val="0"/>
              </a:spcAft>
              <a:buClr>
                <a:schemeClr val="dk1"/>
              </a:buClr>
              <a:buSzPts val="2200"/>
              <a:buFont typeface="Calibri"/>
              <a:buAutoNum type="arabicPeriod"/>
            </a:pPr>
            <a:r>
              <a:rPr b="0" i="0" lang="en-US" sz="2200" u="none" cap="none" strike="noStrike">
                <a:solidFill>
                  <a:schemeClr val="dk1"/>
                </a:solidFill>
                <a:latin typeface="Arial"/>
                <a:ea typeface="Arial"/>
                <a:cs typeface="Arial"/>
                <a:sym typeface="Arial"/>
              </a:rPr>
              <a:t>Harmony in Nature/Existence</a:t>
            </a:r>
            <a:endParaRPr b="0" i="0" sz="2000" u="none" cap="none" strike="noStrike">
              <a:solidFill>
                <a:schemeClr val="dk1"/>
              </a:solidFill>
              <a:latin typeface="Arial"/>
              <a:ea typeface="Arial"/>
              <a:cs typeface="Arial"/>
              <a:sym typeface="Arial"/>
            </a:endParaRPr>
          </a:p>
          <a:p>
            <a:pPr indent="-101600" lvl="0" marL="2286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0" name="Google Shape;520;p4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Happiness				Continuity of Happiness</a:t>
            </a:r>
            <a:endParaRPr/>
          </a:p>
        </p:txBody>
      </p:sp>
      <p:cxnSp>
        <p:nvCxnSpPr>
          <p:cNvPr id="521" name="Google Shape;521;p47"/>
          <p:cNvCxnSpPr/>
          <p:nvPr/>
        </p:nvCxnSpPr>
        <p:spPr>
          <a:xfrm rot="5400000">
            <a:off x="1516856" y="3532981"/>
            <a:ext cx="6151562" cy="41275"/>
          </a:xfrm>
          <a:prstGeom prst="straightConnector1">
            <a:avLst/>
          </a:prstGeom>
          <a:noFill/>
          <a:ln cap="flat" cmpd="sng" w="9525">
            <a:solidFill>
              <a:srgbClr val="8AC6E4"/>
            </a:solidFill>
            <a:prstDash val="solid"/>
            <a:miter lim="800000"/>
            <a:headEnd len="sm" w="sm" type="none"/>
            <a:tailEnd len="sm" w="sm" type="none"/>
          </a:ln>
        </p:spPr>
      </p:cxnSp>
      <p:cxnSp>
        <p:nvCxnSpPr>
          <p:cNvPr id="522" name="Google Shape;522;p47"/>
          <p:cNvCxnSpPr/>
          <p:nvPr/>
        </p:nvCxnSpPr>
        <p:spPr>
          <a:xfrm rot="5400000">
            <a:off x="1866900" y="4379912"/>
            <a:ext cx="381000" cy="3175"/>
          </a:xfrm>
          <a:prstGeom prst="straightConnector1">
            <a:avLst/>
          </a:prstGeom>
          <a:noFill/>
          <a:ln cap="flat" cmpd="sng" w="9525">
            <a:solidFill>
              <a:schemeClr val="dk1"/>
            </a:solidFill>
            <a:prstDash val="solid"/>
            <a:miter lim="800000"/>
            <a:headEnd len="sm" w="sm" type="none"/>
            <a:tailEnd len="med" w="med" type="stealth"/>
          </a:ln>
        </p:spPr>
      </p:cxnSp>
      <p:cxnSp>
        <p:nvCxnSpPr>
          <p:cNvPr id="523" name="Google Shape;523;p47"/>
          <p:cNvCxnSpPr/>
          <p:nvPr/>
        </p:nvCxnSpPr>
        <p:spPr>
          <a:xfrm rot="5400000">
            <a:off x="1715293" y="5676106"/>
            <a:ext cx="685800" cy="1587"/>
          </a:xfrm>
          <a:prstGeom prst="straightConnector1">
            <a:avLst/>
          </a:prstGeom>
          <a:noFill/>
          <a:ln cap="flat" cmpd="sng" w="9525">
            <a:solidFill>
              <a:schemeClr val="dk1"/>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      Scope of Right Understanding in the Self</a:t>
            </a:r>
            <a:endParaRPr/>
          </a:p>
        </p:txBody>
      </p:sp>
      <p:sp>
        <p:nvSpPr>
          <p:cNvPr id="529" name="Google Shape;529;p48"/>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Right Understanding i.e. Understanding the reality, as it is</a:t>
            </a:r>
            <a:endParaRPr/>
          </a:p>
          <a:p>
            <a:pPr indent="-457200" lvl="0" marL="4572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Understanding the Human Being (Individual)				</a:t>
            </a:r>
            <a:r>
              <a:rPr b="0" i="0" lang="en-US" sz="2200" u="none">
                <a:solidFill>
                  <a:srgbClr val="1E00AA"/>
                </a:solidFill>
                <a:latin typeface="Arial"/>
                <a:ea typeface="Arial"/>
                <a:cs typeface="Arial"/>
                <a:sym typeface="Arial"/>
              </a:rPr>
              <a:t>– Harmony in the Human Being</a:t>
            </a:r>
            <a:endParaRPr/>
          </a:p>
          <a:p>
            <a:pPr indent="-317500" lvl="0" marL="457200" rtl="0" algn="l">
              <a:lnSpc>
                <a:spcPct val="100000"/>
              </a:lnSpc>
              <a:spcBef>
                <a:spcPts val="440"/>
              </a:spcBef>
              <a:spcAft>
                <a:spcPts val="0"/>
              </a:spcAft>
              <a:buClr>
                <a:schemeClr val="dk1"/>
              </a:buClr>
              <a:buSzPts val="2200"/>
              <a:buFont typeface="Calibri"/>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Understanding Human-Human Relationship				</a:t>
            </a:r>
            <a:r>
              <a:rPr b="0" i="0" lang="en-US" sz="2200" u="none">
                <a:solidFill>
                  <a:srgbClr val="1E00AA"/>
                </a:solidFill>
                <a:latin typeface="Arial"/>
                <a:ea typeface="Arial"/>
                <a:cs typeface="Arial"/>
                <a:sym typeface="Arial"/>
              </a:rPr>
              <a:t>– Harmony in the Family</a:t>
            </a:r>
            <a:endParaRPr/>
          </a:p>
          <a:p>
            <a:pPr indent="-317500" lvl="0" marL="457200" rtl="0" algn="l">
              <a:lnSpc>
                <a:spcPct val="100000"/>
              </a:lnSpc>
              <a:spcBef>
                <a:spcPts val="440"/>
              </a:spcBef>
              <a:spcAft>
                <a:spcPts val="0"/>
              </a:spcAft>
              <a:buClr>
                <a:schemeClr val="dk1"/>
              </a:buClr>
              <a:buSzPts val="2200"/>
              <a:buFont typeface="Calibri"/>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Understanding Society 							</a:t>
            </a:r>
            <a:r>
              <a:rPr b="0" i="0" lang="en-US" sz="2200" u="none">
                <a:solidFill>
                  <a:srgbClr val="1E00AA"/>
                </a:solidFill>
                <a:latin typeface="Arial"/>
                <a:ea typeface="Arial"/>
                <a:cs typeface="Arial"/>
                <a:sym typeface="Arial"/>
              </a:rPr>
              <a:t>– Harmony in the Society</a:t>
            </a:r>
            <a:endParaRPr/>
          </a:p>
          <a:p>
            <a:pPr indent="-317500" lvl="0" marL="457200" rtl="0" algn="l">
              <a:lnSpc>
                <a:spcPct val="100000"/>
              </a:lnSpc>
              <a:spcBef>
                <a:spcPts val="440"/>
              </a:spcBef>
              <a:spcAft>
                <a:spcPts val="0"/>
              </a:spcAft>
              <a:buClr>
                <a:schemeClr val="dk1"/>
              </a:buClr>
              <a:buSzPts val="2200"/>
              <a:buFont typeface="Calibri"/>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Understanding Human-Nature/Existence Relationship	 		</a:t>
            </a:r>
            <a:r>
              <a:rPr b="0" i="0" lang="en-US" sz="2200" u="none">
                <a:solidFill>
                  <a:srgbClr val="1E00AA"/>
                </a:solidFill>
                <a:latin typeface="Arial"/>
                <a:ea typeface="Arial"/>
                <a:cs typeface="Arial"/>
                <a:sym typeface="Arial"/>
              </a:rPr>
              <a:t>– Harmony in Nature/Existence</a:t>
            </a:r>
            <a:endParaRPr/>
          </a:p>
          <a:p>
            <a:pPr indent="-457200" lvl="0" marL="4572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440"/>
              </a:spcBef>
              <a:spcAft>
                <a:spcPts val="0"/>
              </a:spcAft>
              <a:buClr>
                <a:srgbClr val="FF0000"/>
              </a:buClr>
              <a:buSzPts val="2200"/>
              <a:buNone/>
            </a:pPr>
            <a:r>
              <a:rPr b="1" i="0" lang="en-US" sz="2200" u="none">
                <a:solidFill>
                  <a:srgbClr val="FF0000"/>
                </a:solidFill>
                <a:latin typeface="Arial"/>
                <a:ea typeface="Arial"/>
                <a:cs typeface="Arial"/>
                <a:sym typeface="Arial"/>
              </a:rPr>
              <a:t>Desirability</a:t>
            </a:r>
            <a:r>
              <a:rPr b="0" i="0" lang="en-US" sz="2200" u="none">
                <a:solidFill>
                  <a:srgbClr val="FF0000"/>
                </a:solidFill>
                <a:latin typeface="Arial"/>
                <a:ea typeface="Arial"/>
                <a:cs typeface="Arial"/>
                <a:sym typeface="Arial"/>
              </a:rPr>
              <a:t>: Right Understanding – in every human being</a:t>
            </a:r>
            <a:endParaRPr/>
          </a:p>
        </p:txBody>
      </p:sp>
      <p:sp>
        <p:nvSpPr>
          <p:cNvPr id="530" name="Google Shape;530;p48"/>
          <p:cNvSpPr/>
          <p:nvPr/>
        </p:nvSpPr>
        <p:spPr>
          <a:xfrm>
            <a:off x="42862" y="555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9"/>
          <p:cNvSpPr txBox="1"/>
          <p:nvPr>
            <p:ph type="title"/>
          </p:nvPr>
        </p:nvSpPr>
        <p:spPr>
          <a:xfrm>
            <a:off x="0" y="55562"/>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      Scope of Relationship with Human Being</a:t>
            </a:r>
            <a:endParaRPr/>
          </a:p>
        </p:txBody>
      </p:sp>
      <p:sp>
        <p:nvSpPr>
          <p:cNvPr id="536" name="Google Shape;536;p49"/>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Right Feelings in Relationship:</a:t>
            </a:r>
            <a:endParaRPr/>
          </a:p>
          <a:p>
            <a:pPr indent="-457200" lvl="0" marL="4572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Understanding these feelings, ensuring continuity of these feeling in the self leads to happiness. Expressing these feelings to the other leads to his/her happiness, i.e. mutual happiness</a:t>
            </a:r>
            <a:endParaRPr/>
          </a:p>
          <a:p>
            <a:pPr indent="-457200" lvl="0" marL="4572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Justice = Recognition, Fulfillment &amp; Evaluation of Human-Human Relationship, leading to Mutual Happiness</a:t>
            </a:r>
            <a:endParaRPr/>
          </a:p>
          <a:p>
            <a:pPr indent="-457200" lvl="0" marL="457200" rtl="0" algn="l">
              <a:lnSpc>
                <a:spcPct val="90000"/>
              </a:lnSpc>
              <a:spcBef>
                <a:spcPts val="440"/>
              </a:spcBef>
              <a:spcAft>
                <a:spcPts val="0"/>
              </a:spcAft>
              <a:buClr>
                <a:schemeClr val="dk1"/>
              </a:buClr>
              <a:buSzPts val="2200"/>
              <a:buNone/>
            </a:pPr>
            <a:r>
              <a:t/>
            </a:r>
            <a:endParaRPr b="0" i="0" sz="2200" u="none">
              <a:solidFill>
                <a:srgbClr val="FF0000"/>
              </a:solidFill>
              <a:latin typeface="Arial"/>
              <a:ea typeface="Arial"/>
              <a:cs typeface="Arial"/>
              <a:sym typeface="Arial"/>
            </a:endParaRPr>
          </a:p>
          <a:p>
            <a:pPr indent="-457200" lvl="0" marL="457200" rtl="0" algn="l">
              <a:lnSpc>
                <a:spcPct val="90000"/>
              </a:lnSpc>
              <a:spcBef>
                <a:spcPts val="440"/>
              </a:spcBef>
              <a:spcAft>
                <a:spcPts val="0"/>
              </a:spcAft>
              <a:buClr>
                <a:srgbClr val="FF0000"/>
              </a:buClr>
              <a:buSzPts val="2200"/>
              <a:buNone/>
            </a:pPr>
            <a:r>
              <a:rPr b="1" i="0" lang="en-US" sz="2200" u="none">
                <a:solidFill>
                  <a:srgbClr val="FF0000"/>
                </a:solidFill>
                <a:latin typeface="Arial"/>
                <a:ea typeface="Arial"/>
                <a:cs typeface="Arial"/>
                <a:sym typeface="Arial"/>
              </a:rPr>
              <a:t>Desirability</a:t>
            </a:r>
            <a:r>
              <a:rPr b="0" i="0" lang="en-US" sz="2200" u="none">
                <a:solidFill>
                  <a:srgbClr val="FF0000"/>
                </a:solidFill>
                <a:latin typeface="Arial"/>
                <a:ea typeface="Arial"/>
                <a:cs typeface="Arial"/>
                <a:sym typeface="Arial"/>
              </a:rPr>
              <a:t>: Right Feelings – in every human being &amp; sharing right feelings</a:t>
            </a:r>
            <a:endParaRPr/>
          </a:p>
          <a:p>
            <a:pPr indent="-457200" lvl="0" marL="457200" rtl="0" algn="l">
              <a:lnSpc>
                <a:spcPct val="90000"/>
              </a:lnSpc>
              <a:spcBef>
                <a:spcPts val="440"/>
              </a:spcBef>
              <a:spcAft>
                <a:spcPts val="0"/>
              </a:spcAft>
              <a:buClr>
                <a:srgbClr val="FF0000"/>
              </a:buClr>
              <a:buSzPts val="2200"/>
              <a:buNone/>
            </a:pPr>
            <a:r>
              <a:rPr b="0" i="0" lang="en-US" sz="2200" u="none">
                <a:solidFill>
                  <a:srgbClr val="FF0000"/>
                </a:solidFill>
                <a:latin typeface="Arial"/>
                <a:ea typeface="Arial"/>
                <a:cs typeface="Arial"/>
                <a:sym typeface="Arial"/>
              </a:rPr>
              <a:t>i.e. Justice – from Family to World Family 🡪 </a:t>
            </a:r>
            <a:r>
              <a:rPr b="1" i="0" lang="en-US" sz="2200" u="none">
                <a:solidFill>
                  <a:srgbClr val="FF0000"/>
                </a:solidFill>
                <a:latin typeface="Arial"/>
                <a:ea typeface="Arial"/>
                <a:cs typeface="Arial"/>
                <a:sym typeface="Arial"/>
              </a:rPr>
              <a:t>Undivided Society</a:t>
            </a:r>
            <a:endParaRPr/>
          </a:p>
        </p:txBody>
      </p:sp>
      <p:grpSp>
        <p:nvGrpSpPr>
          <p:cNvPr id="537" name="Google Shape;537;p49"/>
          <p:cNvGrpSpPr/>
          <p:nvPr/>
        </p:nvGrpSpPr>
        <p:grpSpPr>
          <a:xfrm>
            <a:off x="838200" y="985837"/>
            <a:ext cx="7210425" cy="1985962"/>
            <a:chOff x="381000" y="3195232"/>
            <a:chExt cx="7210647" cy="2138768"/>
          </a:xfrm>
        </p:grpSpPr>
        <p:sp>
          <p:nvSpPr>
            <p:cNvPr id="538" name="Google Shape;538;p49"/>
            <p:cNvSpPr txBox="1"/>
            <p:nvPr/>
          </p:nvSpPr>
          <p:spPr>
            <a:xfrm>
              <a:off x="381000" y="3214687"/>
              <a:ext cx="4191000" cy="2119313"/>
            </a:xfrm>
            <a:prstGeom prst="rect">
              <a:avLst/>
            </a:prstGeom>
            <a:noFill/>
            <a:ln>
              <a:noFill/>
            </a:ln>
          </p:spPr>
          <p:txBody>
            <a:bodyPr anchorCtr="0" anchor="t" bIns="45700" lIns="91425" spcFirstLastPara="1" rIns="91425" wrap="square" tIns="45700">
              <a:noAutofit/>
            </a:bodyPr>
            <a:lstStyle/>
            <a:p>
              <a:pPr indent="-533400" lvl="0" marL="533400" marR="0" rtl="0" algn="l">
                <a:lnSpc>
                  <a:spcPct val="8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 </a:t>
              </a:r>
              <a:r>
                <a:rPr b="0" i="0" lang="en-US" sz="2000" u="none" cap="none" strike="noStrike">
                  <a:solidFill>
                    <a:schemeClr val="dk1"/>
                  </a:solidFill>
                  <a:latin typeface="Arial"/>
                  <a:ea typeface="Arial"/>
                  <a:cs typeface="Arial"/>
                  <a:sym typeface="Arial"/>
                </a:rPr>
                <a:t>Trust </a:t>
              </a:r>
              <a:r>
                <a:rPr b="0" i="0" lang="en-US" sz="1400" u="none" cap="none" strike="noStrike">
                  <a:solidFill>
                    <a:srgbClr val="FF0000"/>
                  </a:solidFill>
                  <a:latin typeface="Arial"/>
                  <a:ea typeface="Arial"/>
                  <a:cs typeface="Arial"/>
                  <a:sym typeface="Arial"/>
                </a:rPr>
                <a:t>FOUNDATION VALUE</a:t>
              </a:r>
              <a:endParaRPr b="0" i="0" sz="1400" u="none" cap="none" strike="noStrike">
                <a:solidFill>
                  <a:srgbClr val="000000"/>
                </a:solidFill>
                <a:latin typeface="Arial"/>
                <a:ea typeface="Arial"/>
                <a:cs typeface="Arial"/>
                <a:sym typeface="Arial"/>
              </a:endParaRPr>
            </a:p>
            <a:p>
              <a:pPr indent="-533400" lvl="0" marL="53340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 Respect </a:t>
              </a:r>
              <a:endParaRPr b="0" i="0" sz="1400" u="none" cap="none" strike="noStrike">
                <a:solidFill>
                  <a:srgbClr val="000000"/>
                </a:solidFill>
                <a:latin typeface="Arial"/>
                <a:ea typeface="Arial"/>
                <a:cs typeface="Arial"/>
                <a:sym typeface="Arial"/>
              </a:endParaRPr>
            </a:p>
            <a:p>
              <a:pPr indent="-533400" lvl="0" marL="5334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 </a:t>
              </a:r>
              <a:r>
                <a:rPr b="0" i="0" lang="en-US" sz="2000" u="none" cap="none" strike="noStrike">
                  <a:solidFill>
                    <a:schemeClr val="dk1"/>
                  </a:solidFill>
                  <a:latin typeface="Arial"/>
                  <a:ea typeface="Arial"/>
                  <a:cs typeface="Arial"/>
                  <a:sym typeface="Arial"/>
                </a:rPr>
                <a:t>Affection </a:t>
              </a:r>
              <a:endParaRPr b="0" i="0" sz="1400" u="none" cap="none" strike="noStrike">
                <a:solidFill>
                  <a:srgbClr val="000000"/>
                </a:solidFill>
                <a:latin typeface="Arial"/>
                <a:ea typeface="Arial"/>
                <a:cs typeface="Arial"/>
                <a:sym typeface="Arial"/>
              </a:endParaRPr>
            </a:p>
            <a:p>
              <a:pPr indent="-533400" lvl="0" marL="5334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4- </a:t>
              </a:r>
              <a:r>
                <a:rPr b="0" i="0" lang="en-US" sz="2000" u="none" cap="none" strike="noStrike">
                  <a:solidFill>
                    <a:schemeClr val="dk1"/>
                  </a:solidFill>
                  <a:latin typeface="Arial"/>
                  <a:ea typeface="Arial"/>
                  <a:cs typeface="Arial"/>
                  <a:sym typeface="Arial"/>
                </a:rPr>
                <a:t>Care </a:t>
              </a:r>
              <a:endParaRPr b="0" i="0" sz="1400" u="none" cap="none" strike="noStrike">
                <a:solidFill>
                  <a:srgbClr val="000000"/>
                </a:solidFill>
                <a:latin typeface="Arial"/>
                <a:ea typeface="Arial"/>
                <a:cs typeface="Arial"/>
                <a:sym typeface="Arial"/>
              </a:endParaRPr>
            </a:p>
            <a:p>
              <a:pPr indent="-533400" lvl="0" marL="5334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5-</a:t>
              </a:r>
              <a:r>
                <a:rPr b="0" i="0" lang="en-US" sz="2000" u="none" cap="none" strike="noStrike">
                  <a:solidFill>
                    <a:schemeClr val="dk1"/>
                  </a:solidFill>
                  <a:latin typeface="Arial"/>
                  <a:ea typeface="Arial"/>
                  <a:cs typeface="Arial"/>
                  <a:sym typeface="Arial"/>
                </a:rPr>
                <a:t> Guidance</a:t>
              </a:r>
              <a:endParaRPr b="0" i="0" sz="1400" u="none" cap="none" strike="noStrike">
                <a:solidFill>
                  <a:srgbClr val="000000"/>
                </a:solidFill>
                <a:latin typeface="Arial"/>
                <a:ea typeface="Arial"/>
                <a:cs typeface="Arial"/>
                <a:sym typeface="Arial"/>
              </a:endParaRPr>
            </a:p>
          </p:txBody>
        </p:sp>
        <p:sp>
          <p:nvSpPr>
            <p:cNvPr id="539" name="Google Shape;539;p49"/>
            <p:cNvSpPr txBox="1"/>
            <p:nvPr/>
          </p:nvSpPr>
          <p:spPr>
            <a:xfrm>
              <a:off x="4038600" y="3195232"/>
              <a:ext cx="3553047" cy="2119313"/>
            </a:xfrm>
            <a:prstGeom prst="rect">
              <a:avLst/>
            </a:prstGeom>
            <a:noFill/>
            <a:ln>
              <a:noFill/>
            </a:ln>
          </p:spPr>
          <p:txBody>
            <a:bodyPr anchorCtr="0" anchor="t" bIns="45700" lIns="91425" spcFirstLastPara="1" rIns="91425" wrap="square" tIns="45700">
              <a:noAutofit/>
            </a:bodyPr>
            <a:lstStyle/>
            <a:p>
              <a:pPr indent="-533400" lvl="0" marL="533400" marR="0" rtl="0" algn="l">
                <a:lnSpc>
                  <a:spcPct val="8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6- </a:t>
              </a:r>
              <a:r>
                <a:rPr b="0" i="0" lang="en-US" sz="2000" u="none" cap="none" strike="noStrike">
                  <a:solidFill>
                    <a:schemeClr val="dk1"/>
                  </a:solidFill>
                  <a:latin typeface="Arial"/>
                  <a:ea typeface="Arial"/>
                  <a:cs typeface="Arial"/>
                  <a:sym typeface="Arial"/>
                </a:rPr>
                <a:t>Reverence</a:t>
              </a:r>
              <a:r>
                <a:rPr b="0" i="1"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533400" lvl="0" marL="5334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7-</a:t>
              </a:r>
              <a:r>
                <a:rPr b="0" i="0" lang="en-US" sz="2000" u="none" cap="none" strike="noStrike">
                  <a:solidFill>
                    <a:schemeClr val="dk1"/>
                  </a:solidFill>
                  <a:latin typeface="Arial"/>
                  <a:ea typeface="Arial"/>
                  <a:cs typeface="Arial"/>
                  <a:sym typeface="Arial"/>
                </a:rPr>
                <a:t> Glory</a:t>
              </a:r>
              <a:endParaRPr b="0" i="0" sz="1400" u="none" cap="none" strike="noStrike">
                <a:solidFill>
                  <a:srgbClr val="000000"/>
                </a:solidFill>
                <a:latin typeface="Arial"/>
                <a:ea typeface="Arial"/>
                <a:cs typeface="Arial"/>
                <a:sym typeface="Arial"/>
              </a:endParaRPr>
            </a:p>
            <a:p>
              <a:pPr indent="-533400" lvl="0" marL="533400" marR="0" rtl="0" algn="l">
                <a:lnSpc>
                  <a:spcPct val="80000"/>
                </a:lnSpc>
                <a:spcBef>
                  <a:spcPts val="480"/>
                </a:spcBef>
                <a:spcAft>
                  <a:spcPts val="0"/>
                </a:spcAft>
                <a:buClr>
                  <a:schemeClr val="dk1"/>
                </a:buClr>
                <a:buSzPts val="2000"/>
                <a:buFont typeface="Arial"/>
                <a:buNone/>
              </a:pPr>
              <a:r>
                <a:rPr b="0" i="1" lang="en-US" sz="20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8-</a:t>
              </a:r>
              <a:r>
                <a:rPr b="0" i="0" lang="en-US" sz="2000" u="none" cap="none" strike="noStrike">
                  <a:solidFill>
                    <a:schemeClr val="dk1"/>
                  </a:solidFill>
                  <a:latin typeface="Arial"/>
                  <a:ea typeface="Arial"/>
                  <a:cs typeface="Arial"/>
                  <a:sym typeface="Arial"/>
                </a:rPr>
                <a:t> Gratitude</a:t>
              </a:r>
              <a:endParaRPr b="0" i="1" sz="2400" u="none" cap="none" strike="noStrike">
                <a:solidFill>
                  <a:srgbClr val="1E00AA"/>
                </a:solidFill>
                <a:latin typeface="Arial"/>
                <a:ea typeface="Arial"/>
                <a:cs typeface="Arial"/>
                <a:sym typeface="Arial"/>
              </a:endParaRPr>
            </a:p>
            <a:p>
              <a:pPr indent="-533400" lvl="0" marL="5334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9-</a:t>
              </a:r>
              <a:r>
                <a:rPr b="0" i="0" lang="en-US" sz="2000" u="none" cap="none" strike="noStrike">
                  <a:solidFill>
                    <a:schemeClr val="dk1"/>
                  </a:solidFill>
                  <a:latin typeface="Arial"/>
                  <a:ea typeface="Arial"/>
                  <a:cs typeface="Arial"/>
                  <a:sym typeface="Arial"/>
                </a:rPr>
                <a:t> Love </a:t>
              </a:r>
              <a:r>
                <a:rPr b="0" i="0" lang="en-US" sz="1400" u="none" cap="none" strike="noStrike">
                  <a:solidFill>
                    <a:srgbClr val="FF0000"/>
                  </a:solidFill>
                  <a:latin typeface="Arial"/>
                  <a:ea typeface="Arial"/>
                  <a:cs typeface="Arial"/>
                  <a:sym typeface="Arial"/>
                </a:rPr>
                <a:t>COMPLETE VALUE</a:t>
              </a:r>
              <a:endParaRPr b="0" i="0" sz="1400" u="none" cap="none" strike="noStrike">
                <a:solidFill>
                  <a:srgbClr val="000000"/>
                </a:solidFill>
                <a:latin typeface="Arial"/>
                <a:ea typeface="Arial"/>
                <a:cs typeface="Arial"/>
                <a:sym typeface="Arial"/>
              </a:endParaRPr>
            </a:p>
          </p:txBody>
        </p:sp>
      </p:grpSp>
      <p:sp>
        <p:nvSpPr>
          <p:cNvPr id="540" name="Google Shape;540;p49"/>
          <p:cNvSpPr/>
          <p:nvPr/>
        </p:nvSpPr>
        <p:spPr>
          <a:xfrm>
            <a:off x="42862" y="555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0"/>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      Scope of Human Order</a:t>
            </a:r>
            <a:endParaRPr/>
          </a:p>
        </p:txBody>
      </p:sp>
      <p:sp>
        <p:nvSpPr>
          <p:cNvPr id="546" name="Google Shape;546;p50"/>
          <p:cNvSpPr txBox="1"/>
          <p:nvPr>
            <p:ph idx="1" type="body"/>
          </p:nvPr>
        </p:nvSpPr>
        <p:spPr>
          <a:xfrm>
            <a:off x="0" y="609600"/>
            <a:ext cx="9372600" cy="62484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1" i="0" lang="en-US" sz="2200" u="none">
                <a:solidFill>
                  <a:schemeClr val="dk1"/>
                </a:solidFill>
                <a:latin typeface="Arial"/>
                <a:ea typeface="Arial"/>
                <a:cs typeface="Arial"/>
                <a:sym typeface="Arial"/>
              </a:rPr>
              <a:t>Human Goal</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1"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1"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1" i="0" lang="en-US" sz="2200" u="none">
                <a:solidFill>
                  <a:schemeClr val="dk1"/>
                </a:solidFill>
                <a:latin typeface="Arial"/>
                <a:ea typeface="Arial"/>
                <a:cs typeface="Arial"/>
                <a:sym typeface="Arial"/>
              </a:rPr>
              <a:t>Five Dimensions of Human Order</a:t>
            </a:r>
            <a:endParaRPr b="0" i="0" sz="2200" u="none">
              <a:solidFill>
                <a:schemeClr val="dk1"/>
              </a:solidFill>
              <a:latin typeface="Arial"/>
              <a:ea typeface="Arial"/>
              <a:cs typeface="Arial"/>
              <a:sym typeface="Arial"/>
            </a:endParaRPr>
          </a:p>
          <a:p>
            <a:pPr indent="0" lvl="3" marL="214311" rtl="0" algn="l">
              <a:lnSpc>
                <a:spcPct val="100000"/>
              </a:lnSpc>
              <a:spcBef>
                <a:spcPts val="0"/>
              </a:spcBef>
              <a:spcAft>
                <a:spcPts val="0"/>
              </a:spcAft>
              <a:buClr>
                <a:schemeClr val="dk1"/>
              </a:buClr>
              <a:buSzPts val="1600"/>
              <a:buNone/>
            </a:pPr>
            <a:r>
              <a:rPr b="0" i="0" lang="en-US" sz="1600" u="none">
                <a:solidFill>
                  <a:schemeClr val="dk1"/>
                </a:solidFill>
                <a:latin typeface="Arial"/>
                <a:ea typeface="Arial"/>
                <a:cs typeface="Arial"/>
                <a:sym typeface="Arial"/>
              </a:rPr>
              <a:t>1. Education–Sanskar	</a:t>
            </a:r>
            <a:endParaRPr/>
          </a:p>
          <a:p>
            <a:pPr indent="0" lvl="3" marL="214311" rtl="0" algn="l">
              <a:lnSpc>
                <a:spcPct val="100000"/>
              </a:lnSpc>
              <a:spcBef>
                <a:spcPts val="0"/>
              </a:spcBef>
              <a:spcAft>
                <a:spcPts val="0"/>
              </a:spcAft>
              <a:buClr>
                <a:schemeClr val="dk1"/>
              </a:buClr>
              <a:buSzPts val="1600"/>
              <a:buNone/>
            </a:pPr>
            <a:r>
              <a:rPr b="0" i="0" lang="en-US" sz="1600" u="none">
                <a:solidFill>
                  <a:schemeClr val="dk1"/>
                </a:solidFill>
                <a:latin typeface="Arial"/>
                <a:ea typeface="Arial"/>
                <a:cs typeface="Arial"/>
                <a:sym typeface="Arial"/>
              </a:rPr>
              <a:t>2. Health–Sanyam 	</a:t>
            </a:r>
            <a:endParaRPr/>
          </a:p>
          <a:p>
            <a:pPr indent="0" lvl="3" marL="214311" rtl="0" algn="l">
              <a:lnSpc>
                <a:spcPct val="100000"/>
              </a:lnSpc>
              <a:spcBef>
                <a:spcPts val="0"/>
              </a:spcBef>
              <a:spcAft>
                <a:spcPts val="0"/>
              </a:spcAft>
              <a:buClr>
                <a:schemeClr val="dk1"/>
              </a:buClr>
              <a:buSzPts val="1600"/>
              <a:buNone/>
            </a:pPr>
            <a:r>
              <a:rPr b="0" i="0" lang="en-US" sz="1600" u="none">
                <a:solidFill>
                  <a:schemeClr val="dk1"/>
                </a:solidFill>
                <a:latin typeface="Arial"/>
                <a:ea typeface="Arial"/>
                <a:cs typeface="Arial"/>
                <a:sym typeface="Arial"/>
              </a:rPr>
              <a:t>3. Production–Work 	</a:t>
            </a:r>
            <a:endParaRPr/>
          </a:p>
          <a:p>
            <a:pPr indent="0" lvl="3" marL="214311" rtl="0" algn="l">
              <a:lnSpc>
                <a:spcPct val="100000"/>
              </a:lnSpc>
              <a:spcBef>
                <a:spcPts val="0"/>
              </a:spcBef>
              <a:spcAft>
                <a:spcPts val="0"/>
              </a:spcAft>
              <a:buClr>
                <a:schemeClr val="dk1"/>
              </a:buClr>
              <a:buSzPts val="1600"/>
              <a:buNone/>
            </a:pPr>
            <a:r>
              <a:rPr b="0" i="0" lang="en-US" sz="1600" u="none">
                <a:solidFill>
                  <a:schemeClr val="dk1"/>
                </a:solidFill>
                <a:latin typeface="Arial"/>
                <a:ea typeface="Arial"/>
                <a:cs typeface="Arial"/>
                <a:sym typeface="Arial"/>
              </a:rPr>
              <a:t>4. Justice–Suraksha 	</a:t>
            </a:r>
            <a:endParaRPr b="0" i="0" sz="2400" u="none">
              <a:solidFill>
                <a:schemeClr val="dk1"/>
              </a:solidFill>
              <a:latin typeface="Arial"/>
              <a:ea typeface="Arial"/>
              <a:cs typeface="Arial"/>
              <a:sym typeface="Arial"/>
            </a:endParaRPr>
          </a:p>
          <a:p>
            <a:pPr indent="0" lvl="3" marL="214311" rtl="0" algn="l">
              <a:lnSpc>
                <a:spcPct val="100000"/>
              </a:lnSpc>
              <a:spcBef>
                <a:spcPts val="0"/>
              </a:spcBef>
              <a:spcAft>
                <a:spcPts val="0"/>
              </a:spcAft>
              <a:buClr>
                <a:schemeClr val="dk1"/>
              </a:buClr>
              <a:buSzPts val="1600"/>
              <a:buNone/>
            </a:pPr>
            <a:r>
              <a:rPr b="0" i="0" lang="en-US" sz="1600" u="none">
                <a:solidFill>
                  <a:schemeClr val="dk1"/>
                </a:solidFill>
                <a:latin typeface="Arial"/>
                <a:ea typeface="Arial"/>
                <a:cs typeface="Arial"/>
                <a:sym typeface="Arial"/>
              </a:rPr>
              <a:t>5. Exchange–Storage		 </a:t>
            </a:r>
            <a:endParaRPr/>
          </a:p>
          <a:p>
            <a:pPr indent="-228600" lvl="0" marL="228600" rtl="0" algn="l">
              <a:lnSpc>
                <a:spcPct val="100000"/>
              </a:lnSpc>
              <a:spcBef>
                <a:spcPts val="240"/>
              </a:spcBef>
              <a:spcAft>
                <a:spcPts val="0"/>
              </a:spcAft>
              <a:buClr>
                <a:schemeClr val="dk1"/>
              </a:buClr>
              <a:buSzPts val="1200"/>
              <a:buNone/>
            </a:pPr>
            <a:r>
              <a:t/>
            </a:r>
            <a:endParaRPr b="0" i="0" sz="1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rgbClr val="FF0000"/>
              </a:buClr>
              <a:buSzPts val="2200"/>
              <a:buNone/>
            </a:pPr>
            <a:r>
              <a:rPr b="1" i="0" lang="en-US" sz="2200" u="none">
                <a:solidFill>
                  <a:srgbClr val="FF0000"/>
                </a:solidFill>
                <a:latin typeface="Arial"/>
                <a:ea typeface="Arial"/>
                <a:cs typeface="Arial"/>
                <a:sym typeface="Arial"/>
              </a:rPr>
              <a:t>Desirability</a:t>
            </a:r>
            <a:r>
              <a:rPr b="0" i="0" lang="en-US" sz="2200" u="none">
                <a:solidFill>
                  <a:srgbClr val="FF0000"/>
                </a:solidFill>
                <a:latin typeface="Arial"/>
                <a:ea typeface="Arial"/>
                <a:cs typeface="Arial"/>
                <a:sym typeface="Arial"/>
              </a:rPr>
              <a:t>: Fulfillment of Human Goal for all human beings</a:t>
            </a:r>
            <a:endParaRPr/>
          </a:p>
          <a:p>
            <a:pPr indent="-228600" lvl="0" marL="228600" rtl="0" algn="l">
              <a:lnSpc>
                <a:spcPct val="100000"/>
              </a:lnSpc>
              <a:spcBef>
                <a:spcPts val="440"/>
              </a:spcBef>
              <a:spcAft>
                <a:spcPts val="0"/>
              </a:spcAft>
              <a:buClr>
                <a:srgbClr val="FF0000"/>
              </a:buClr>
              <a:buSzPts val="2200"/>
              <a:buNone/>
            </a:pPr>
            <a:r>
              <a:rPr b="0" i="0" lang="en-US" sz="2200" u="none">
                <a:solidFill>
                  <a:srgbClr val="FF0000"/>
                </a:solidFill>
                <a:latin typeface="Arial"/>
                <a:ea typeface="Arial"/>
                <a:cs typeface="Arial"/>
                <a:sym typeface="Arial"/>
              </a:rPr>
              <a:t>i.e. Family Order to World Family Order 🡪 </a:t>
            </a:r>
            <a:r>
              <a:rPr b="1" i="0" lang="en-US" sz="2200" u="none">
                <a:solidFill>
                  <a:srgbClr val="FF0000"/>
                </a:solidFill>
                <a:latin typeface="Arial"/>
                <a:ea typeface="Arial"/>
                <a:cs typeface="Arial"/>
                <a:sym typeface="Arial"/>
              </a:rPr>
              <a:t>Universal Human Order</a:t>
            </a:r>
            <a:endParaRPr/>
          </a:p>
          <a:p>
            <a:pPr indent="-228600" lvl="0" marL="228600" rtl="0" algn="l">
              <a:lnSpc>
                <a:spcPct val="100000"/>
              </a:lnSpc>
              <a:spcBef>
                <a:spcPts val="440"/>
              </a:spcBef>
              <a:spcAft>
                <a:spcPts val="0"/>
              </a:spcAft>
              <a:buClr>
                <a:srgbClr val="FF0000"/>
              </a:buClr>
              <a:buSzPts val="2200"/>
              <a:buNone/>
            </a:pPr>
            <a:r>
              <a:rPr b="1" i="0" lang="en-US" sz="2200" u="none">
                <a:solidFill>
                  <a:srgbClr val="FF0000"/>
                </a:solidFill>
                <a:latin typeface="Arial"/>
                <a:ea typeface="Arial"/>
                <a:cs typeface="Arial"/>
                <a:sym typeface="Arial"/>
              </a:rPr>
              <a:t>Qs: </a:t>
            </a:r>
            <a:r>
              <a:rPr b="0" i="0" lang="en-US" sz="2200" u="none">
                <a:solidFill>
                  <a:srgbClr val="FF0000"/>
                </a:solidFill>
                <a:latin typeface="Arial"/>
                <a:ea typeface="Arial"/>
                <a:cs typeface="Arial"/>
                <a:sym typeface="Arial"/>
              </a:rPr>
              <a:t>Is there a provision in Nature for living thus? Is existence in chaos?</a:t>
            </a:r>
            <a:endParaRPr/>
          </a:p>
        </p:txBody>
      </p:sp>
      <p:grpSp>
        <p:nvGrpSpPr>
          <p:cNvPr id="547" name="Google Shape;547;p50"/>
          <p:cNvGrpSpPr/>
          <p:nvPr/>
        </p:nvGrpSpPr>
        <p:grpSpPr>
          <a:xfrm>
            <a:off x="1587" y="1058862"/>
            <a:ext cx="2379662" cy="1379537"/>
            <a:chOff x="1620" y="990600"/>
            <a:chExt cx="2380035" cy="1379387"/>
          </a:xfrm>
        </p:grpSpPr>
        <p:sp>
          <p:nvSpPr>
            <p:cNvPr id="548" name="Google Shape;548;p50"/>
            <p:cNvSpPr/>
            <p:nvPr/>
          </p:nvSpPr>
          <p:spPr>
            <a:xfrm>
              <a:off x="1086052" y="1676325"/>
              <a:ext cx="152424" cy="304767"/>
            </a:xfrm>
            <a:prstGeom prst="downArrow">
              <a:avLst>
                <a:gd fmla="val 16199"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9" name="Google Shape;549;p50"/>
            <p:cNvSpPr txBox="1"/>
            <p:nvPr/>
          </p:nvSpPr>
          <p:spPr>
            <a:xfrm>
              <a:off x="19455" y="990600"/>
              <a:ext cx="2362200" cy="646331"/>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Right Understanding &amp; Right Feelings</a:t>
              </a:r>
              <a:endParaRPr b="0" i="0" sz="1400" u="none" cap="none" strike="noStrike">
                <a:solidFill>
                  <a:srgbClr val="000000"/>
                </a:solidFill>
                <a:latin typeface="Arial"/>
                <a:ea typeface="Arial"/>
                <a:cs typeface="Arial"/>
                <a:sym typeface="Arial"/>
              </a:endParaRPr>
            </a:p>
          </p:txBody>
        </p:sp>
        <p:sp>
          <p:nvSpPr>
            <p:cNvPr id="550" name="Google Shape;550;p50"/>
            <p:cNvSpPr txBox="1"/>
            <p:nvPr/>
          </p:nvSpPr>
          <p:spPr>
            <a:xfrm>
              <a:off x="1620" y="2000655"/>
              <a:ext cx="2362200" cy="369332"/>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 Every Individual</a:t>
              </a:r>
              <a:endParaRPr b="0" i="0" sz="1400" u="none" cap="none" strike="noStrike">
                <a:solidFill>
                  <a:srgbClr val="000000"/>
                </a:solidFill>
                <a:latin typeface="Arial"/>
                <a:ea typeface="Arial"/>
                <a:cs typeface="Arial"/>
                <a:sym typeface="Arial"/>
              </a:endParaRPr>
            </a:p>
          </p:txBody>
        </p:sp>
      </p:grpSp>
      <p:grpSp>
        <p:nvGrpSpPr>
          <p:cNvPr id="551" name="Google Shape;551;p50"/>
          <p:cNvGrpSpPr/>
          <p:nvPr/>
        </p:nvGrpSpPr>
        <p:grpSpPr>
          <a:xfrm>
            <a:off x="2609850" y="1049337"/>
            <a:ext cx="2038350" cy="1379537"/>
            <a:chOff x="2610255" y="990600"/>
            <a:chExt cx="2037945" cy="1379387"/>
          </a:xfrm>
        </p:grpSpPr>
        <p:sp>
          <p:nvSpPr>
            <p:cNvPr id="552" name="Google Shape;552;p50"/>
            <p:cNvSpPr/>
            <p:nvPr/>
          </p:nvSpPr>
          <p:spPr>
            <a:xfrm>
              <a:off x="3524473" y="1676325"/>
              <a:ext cx="152370" cy="304767"/>
            </a:xfrm>
            <a:prstGeom prst="downArrow">
              <a:avLst>
                <a:gd fmla="val 50000"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3" name="Google Shape;553;p50"/>
            <p:cNvSpPr txBox="1"/>
            <p:nvPr/>
          </p:nvSpPr>
          <p:spPr>
            <a:xfrm>
              <a:off x="2647545" y="990600"/>
              <a:ext cx="2000655" cy="646331"/>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Prosperity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4" name="Google Shape;554;p50"/>
            <p:cNvSpPr txBox="1"/>
            <p:nvPr/>
          </p:nvSpPr>
          <p:spPr>
            <a:xfrm>
              <a:off x="2610255" y="2000655"/>
              <a:ext cx="2000655" cy="369332"/>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 Every Family</a:t>
              </a:r>
              <a:endParaRPr b="0" i="0" sz="1400" u="none" cap="none" strike="noStrike">
                <a:solidFill>
                  <a:srgbClr val="000000"/>
                </a:solidFill>
                <a:latin typeface="Arial"/>
                <a:ea typeface="Arial"/>
                <a:cs typeface="Arial"/>
                <a:sym typeface="Arial"/>
              </a:endParaRPr>
            </a:p>
          </p:txBody>
        </p:sp>
      </p:grpSp>
      <p:grpSp>
        <p:nvGrpSpPr>
          <p:cNvPr id="555" name="Google Shape;555;p50"/>
          <p:cNvGrpSpPr/>
          <p:nvPr/>
        </p:nvGrpSpPr>
        <p:grpSpPr>
          <a:xfrm>
            <a:off x="4935537" y="1058862"/>
            <a:ext cx="1998662" cy="1379537"/>
            <a:chOff x="4935165" y="990600"/>
            <a:chExt cx="1999035" cy="1379387"/>
          </a:xfrm>
        </p:grpSpPr>
        <p:sp>
          <p:nvSpPr>
            <p:cNvPr id="556" name="Google Shape;556;p50"/>
            <p:cNvSpPr/>
            <p:nvPr/>
          </p:nvSpPr>
          <p:spPr>
            <a:xfrm>
              <a:off x="5867201" y="1676325"/>
              <a:ext cx="152428" cy="304767"/>
            </a:xfrm>
            <a:prstGeom prst="downArrow">
              <a:avLst>
                <a:gd fmla="val 16198"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7" name="Google Shape;557;p50"/>
            <p:cNvSpPr txBox="1"/>
            <p:nvPr/>
          </p:nvSpPr>
          <p:spPr>
            <a:xfrm>
              <a:off x="4953000" y="990600"/>
              <a:ext cx="1981200" cy="646331"/>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Fearlessness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(Trust)</a:t>
              </a:r>
              <a:endParaRPr b="0" i="0" sz="1400" u="none" cap="none" strike="noStrike">
                <a:solidFill>
                  <a:srgbClr val="000000"/>
                </a:solidFill>
                <a:latin typeface="Arial"/>
                <a:ea typeface="Arial"/>
                <a:cs typeface="Arial"/>
                <a:sym typeface="Arial"/>
              </a:endParaRPr>
            </a:p>
          </p:txBody>
        </p:sp>
        <p:sp>
          <p:nvSpPr>
            <p:cNvPr id="558" name="Google Shape;558;p50"/>
            <p:cNvSpPr txBox="1"/>
            <p:nvPr/>
          </p:nvSpPr>
          <p:spPr>
            <a:xfrm>
              <a:off x="4935165" y="2000655"/>
              <a:ext cx="1981200" cy="369332"/>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 Society</a:t>
              </a:r>
              <a:endParaRPr b="0" i="0" sz="1400" u="none" cap="none" strike="noStrike">
                <a:solidFill>
                  <a:srgbClr val="000000"/>
                </a:solidFill>
                <a:latin typeface="Arial"/>
                <a:ea typeface="Arial"/>
                <a:cs typeface="Arial"/>
                <a:sym typeface="Arial"/>
              </a:endParaRPr>
            </a:p>
          </p:txBody>
        </p:sp>
      </p:grpSp>
      <p:grpSp>
        <p:nvGrpSpPr>
          <p:cNvPr id="559" name="Google Shape;559;p50"/>
          <p:cNvGrpSpPr/>
          <p:nvPr/>
        </p:nvGrpSpPr>
        <p:grpSpPr>
          <a:xfrm>
            <a:off x="7123112" y="1058862"/>
            <a:ext cx="1981200" cy="1655762"/>
            <a:chOff x="7123890" y="990600"/>
            <a:chExt cx="1981200" cy="1656316"/>
          </a:xfrm>
        </p:grpSpPr>
        <p:sp>
          <p:nvSpPr>
            <p:cNvPr id="560" name="Google Shape;560;p50"/>
            <p:cNvSpPr/>
            <p:nvPr/>
          </p:nvSpPr>
          <p:spPr>
            <a:xfrm>
              <a:off x="8020827" y="1676629"/>
              <a:ext cx="152400" cy="304902"/>
            </a:xfrm>
            <a:prstGeom prst="downArrow">
              <a:avLst>
                <a:gd fmla="val 16202"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1" name="Google Shape;561;p50"/>
            <p:cNvSpPr txBox="1"/>
            <p:nvPr/>
          </p:nvSpPr>
          <p:spPr>
            <a:xfrm>
              <a:off x="7123890" y="990600"/>
              <a:ext cx="1981200" cy="646331"/>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Co-Existence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2" name="Google Shape;562;p50"/>
            <p:cNvSpPr txBox="1"/>
            <p:nvPr/>
          </p:nvSpPr>
          <p:spPr>
            <a:xfrm>
              <a:off x="7123890" y="2000655"/>
              <a:ext cx="1981200" cy="646261"/>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 Nature/ Existence</a:t>
              </a:r>
              <a:endParaRPr b="0" i="0" sz="1400" u="none" cap="none" strike="noStrike">
                <a:solidFill>
                  <a:srgbClr val="000000"/>
                </a:solidFill>
                <a:latin typeface="Arial"/>
                <a:ea typeface="Arial"/>
                <a:cs typeface="Arial"/>
                <a:sym typeface="Arial"/>
              </a:endParaRPr>
            </a:p>
          </p:txBody>
        </p:sp>
      </p:grpSp>
      <p:sp>
        <p:nvSpPr>
          <p:cNvPr id="563" name="Google Shape;563;p50"/>
          <p:cNvSpPr/>
          <p:nvPr/>
        </p:nvSpPr>
        <p:spPr>
          <a:xfrm>
            <a:off x="42862" y="555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cap="none" strike="noStrike">
                <a:solidFill>
                  <a:srgbClr val="80008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6"/>
          <p:cNvSpPr txBox="1"/>
          <p:nvPr>
            <p:ph type="title"/>
          </p:nvPr>
        </p:nvSpPr>
        <p:spPr>
          <a:xfrm>
            <a:off x="0" y="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The Role of Education-Sanskar</a:t>
            </a:r>
            <a:endParaRPr/>
          </a:p>
        </p:txBody>
      </p:sp>
      <p:sp>
        <p:nvSpPr>
          <p:cNvPr id="54" name="Google Shape;54;p6"/>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What is the role of education-sanskar?</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80"/>
              </a:spcBef>
              <a:spcAft>
                <a:spcPts val="0"/>
              </a:spcAft>
              <a:buClr>
                <a:schemeClr val="dk1"/>
              </a:buClr>
              <a:buSzPts val="2200"/>
              <a:buNone/>
            </a:pPr>
            <a:r>
              <a:rPr b="0" i="0" lang="en-US" sz="2200" u="none">
                <a:solidFill>
                  <a:schemeClr val="dk1"/>
                </a:solidFill>
                <a:latin typeface="Arial"/>
                <a:ea typeface="Arial"/>
                <a:cs typeface="Arial"/>
                <a:sym typeface="Arial"/>
              </a:rPr>
              <a:t>The role of education-sanskar is to facilitate the development of the </a:t>
            </a:r>
            <a:r>
              <a:rPr b="0" i="0" lang="en-US" sz="2200" u="none">
                <a:solidFill>
                  <a:schemeClr val="dk1"/>
                </a:solidFill>
                <a:latin typeface="Arial"/>
                <a:ea typeface="Arial"/>
                <a:cs typeface="Arial"/>
                <a:sym typeface="Arial"/>
                <a:extLst>
                  <a:ext uri="http://customooxmlschemas.google.com/">
                    <go:slidesCustomData xmlns:go="http://customooxmlschemas.google.com/" textRoundtripDataId="0"/>
                  </a:ext>
                </a:extLst>
              </a:rPr>
              <a:t>competence</a:t>
            </a:r>
            <a:r>
              <a:rPr b="0" i="0" lang="en-US" sz="2200" u="none">
                <a:solidFill>
                  <a:schemeClr val="dk1"/>
                </a:solidFill>
                <a:latin typeface="Arial"/>
                <a:ea typeface="Arial"/>
                <a:cs typeface="Arial"/>
                <a:sym typeface="Arial"/>
              </a:rPr>
              <a:t> to live with Definite Human Condu</a:t>
            </a:r>
            <a:r>
              <a:rPr b="0" i="0" lang="en-US" sz="2400" u="none">
                <a:solidFill>
                  <a:schemeClr val="dk1"/>
                </a:solidFill>
                <a:latin typeface="Arial"/>
                <a:ea typeface="Arial"/>
                <a:cs typeface="Arial"/>
                <a:sym typeface="Arial"/>
              </a:rPr>
              <a:t>ct</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Is there need for such education-sanskar?</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Who is responsible to make it available?</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  Parents, Teachers, Society</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Are we able to ensure it?</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If we want to provide such education-sanskar, what would be the basic requirements?</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We will explore into this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1"/>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Current State – Have we understood our Goal?</a:t>
            </a:r>
            <a:endParaRPr/>
          </a:p>
        </p:txBody>
      </p:sp>
      <p:sp>
        <p:nvSpPr>
          <p:cNvPr id="569" name="Google Shape;569;p51"/>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1" i="0" lang="en-US" sz="2200" u="none">
                <a:solidFill>
                  <a:schemeClr val="dk1"/>
                </a:solidFill>
                <a:latin typeface="Arial"/>
                <a:ea typeface="Arial"/>
                <a:cs typeface="Arial"/>
                <a:sym typeface="Arial"/>
              </a:rPr>
              <a:t>Human Target</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1"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1"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1" i="0" lang="en-US" sz="2200" u="none">
                <a:solidFill>
                  <a:schemeClr val="dk1"/>
                </a:solidFill>
                <a:latin typeface="Arial"/>
                <a:ea typeface="Arial"/>
                <a:cs typeface="Arial"/>
                <a:sym typeface="Arial"/>
              </a:rPr>
              <a:t>Gross Misunderstanding</a:t>
            </a:r>
            <a:endParaRPr/>
          </a:p>
          <a:p>
            <a:pPr indent="-88900" lvl="0" marL="228600" rtl="0" algn="l">
              <a:lnSpc>
                <a:spcPct val="100000"/>
              </a:lnSpc>
              <a:spcBef>
                <a:spcPts val="440"/>
              </a:spcBef>
              <a:spcAft>
                <a:spcPts val="0"/>
              </a:spcAft>
              <a:buClr>
                <a:schemeClr val="dk1"/>
              </a:buClr>
              <a:buSzPts val="2200"/>
              <a:buFont typeface="Noto Sans Symbols"/>
              <a:buNone/>
            </a:pPr>
            <a:r>
              <a:t/>
            </a:r>
            <a:endParaRPr b="1" i="0" sz="2200" u="none">
              <a:solidFill>
                <a:schemeClr val="dk1"/>
              </a:solidFill>
              <a:latin typeface="Arial"/>
              <a:ea typeface="Arial"/>
              <a:cs typeface="Arial"/>
              <a:sym typeface="Arial"/>
            </a:endParaRPr>
          </a:p>
        </p:txBody>
      </p:sp>
      <p:grpSp>
        <p:nvGrpSpPr>
          <p:cNvPr id="570" name="Google Shape;570;p51"/>
          <p:cNvGrpSpPr/>
          <p:nvPr/>
        </p:nvGrpSpPr>
        <p:grpSpPr>
          <a:xfrm>
            <a:off x="1587" y="1162050"/>
            <a:ext cx="2379662" cy="1379537"/>
            <a:chOff x="1620" y="990600"/>
            <a:chExt cx="2380035" cy="1379387"/>
          </a:xfrm>
        </p:grpSpPr>
        <p:sp>
          <p:nvSpPr>
            <p:cNvPr id="571" name="Google Shape;571;p51"/>
            <p:cNvSpPr/>
            <p:nvPr/>
          </p:nvSpPr>
          <p:spPr>
            <a:xfrm>
              <a:off x="1086052" y="1676325"/>
              <a:ext cx="152424" cy="304767"/>
            </a:xfrm>
            <a:prstGeom prst="downArrow">
              <a:avLst>
                <a:gd fmla="val 16199"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2" name="Google Shape;572;p51"/>
            <p:cNvSpPr txBox="1"/>
            <p:nvPr/>
          </p:nvSpPr>
          <p:spPr>
            <a:xfrm>
              <a:off x="19455" y="990600"/>
              <a:ext cx="2362200" cy="646331"/>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Right Understanding &amp; Right Feelings</a:t>
              </a:r>
              <a:endParaRPr b="0" i="0" sz="1400" u="none" cap="none" strike="noStrike">
                <a:solidFill>
                  <a:srgbClr val="000000"/>
                </a:solidFill>
                <a:latin typeface="Arial"/>
                <a:ea typeface="Arial"/>
                <a:cs typeface="Arial"/>
                <a:sym typeface="Arial"/>
              </a:endParaRPr>
            </a:p>
          </p:txBody>
        </p:sp>
        <p:sp>
          <p:nvSpPr>
            <p:cNvPr id="573" name="Google Shape;573;p51"/>
            <p:cNvSpPr txBox="1"/>
            <p:nvPr/>
          </p:nvSpPr>
          <p:spPr>
            <a:xfrm>
              <a:off x="1620" y="2000655"/>
              <a:ext cx="2362200" cy="369332"/>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 Every Individual</a:t>
              </a:r>
              <a:endParaRPr b="0" i="0" sz="1400" u="none" cap="none" strike="noStrike">
                <a:solidFill>
                  <a:srgbClr val="000000"/>
                </a:solidFill>
                <a:latin typeface="Arial"/>
                <a:ea typeface="Arial"/>
                <a:cs typeface="Arial"/>
                <a:sym typeface="Arial"/>
              </a:endParaRPr>
            </a:p>
          </p:txBody>
        </p:sp>
      </p:grpSp>
      <p:grpSp>
        <p:nvGrpSpPr>
          <p:cNvPr id="574" name="Google Shape;574;p51"/>
          <p:cNvGrpSpPr/>
          <p:nvPr/>
        </p:nvGrpSpPr>
        <p:grpSpPr>
          <a:xfrm>
            <a:off x="2609850" y="1162050"/>
            <a:ext cx="2038350" cy="1379537"/>
            <a:chOff x="2610255" y="990600"/>
            <a:chExt cx="2037945" cy="1379387"/>
          </a:xfrm>
        </p:grpSpPr>
        <p:sp>
          <p:nvSpPr>
            <p:cNvPr id="575" name="Google Shape;575;p51"/>
            <p:cNvSpPr/>
            <p:nvPr/>
          </p:nvSpPr>
          <p:spPr>
            <a:xfrm>
              <a:off x="3524473" y="1676325"/>
              <a:ext cx="152370" cy="304767"/>
            </a:xfrm>
            <a:prstGeom prst="downArrow">
              <a:avLst>
                <a:gd fmla="val 50000"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6" name="Google Shape;576;p51"/>
            <p:cNvSpPr txBox="1"/>
            <p:nvPr/>
          </p:nvSpPr>
          <p:spPr>
            <a:xfrm>
              <a:off x="2647545" y="990600"/>
              <a:ext cx="2000655" cy="646331"/>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Prosperity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7" name="Google Shape;577;p51"/>
            <p:cNvSpPr txBox="1"/>
            <p:nvPr/>
          </p:nvSpPr>
          <p:spPr>
            <a:xfrm>
              <a:off x="2610255" y="2000655"/>
              <a:ext cx="2000655" cy="369332"/>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 Every Family</a:t>
              </a:r>
              <a:endParaRPr b="0" i="0" sz="1400" u="none" cap="none" strike="noStrike">
                <a:solidFill>
                  <a:srgbClr val="000000"/>
                </a:solidFill>
                <a:latin typeface="Arial"/>
                <a:ea typeface="Arial"/>
                <a:cs typeface="Arial"/>
                <a:sym typeface="Arial"/>
              </a:endParaRPr>
            </a:p>
          </p:txBody>
        </p:sp>
      </p:grpSp>
      <p:grpSp>
        <p:nvGrpSpPr>
          <p:cNvPr id="578" name="Google Shape;578;p51"/>
          <p:cNvGrpSpPr/>
          <p:nvPr/>
        </p:nvGrpSpPr>
        <p:grpSpPr>
          <a:xfrm>
            <a:off x="4935537" y="1162050"/>
            <a:ext cx="1998662" cy="1379537"/>
            <a:chOff x="4935165" y="990600"/>
            <a:chExt cx="1999035" cy="1379387"/>
          </a:xfrm>
        </p:grpSpPr>
        <p:sp>
          <p:nvSpPr>
            <p:cNvPr id="579" name="Google Shape;579;p51"/>
            <p:cNvSpPr/>
            <p:nvPr/>
          </p:nvSpPr>
          <p:spPr>
            <a:xfrm>
              <a:off x="5867201" y="1676325"/>
              <a:ext cx="152428" cy="304767"/>
            </a:xfrm>
            <a:prstGeom prst="downArrow">
              <a:avLst>
                <a:gd fmla="val 16198"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0" name="Google Shape;580;p51"/>
            <p:cNvSpPr txBox="1"/>
            <p:nvPr/>
          </p:nvSpPr>
          <p:spPr>
            <a:xfrm>
              <a:off x="4953000" y="990600"/>
              <a:ext cx="1981200" cy="646331"/>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Fearlessness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(Trust)</a:t>
              </a:r>
              <a:endParaRPr b="0" i="0" sz="1400" u="none" cap="none" strike="noStrike">
                <a:solidFill>
                  <a:srgbClr val="000000"/>
                </a:solidFill>
                <a:latin typeface="Arial"/>
                <a:ea typeface="Arial"/>
                <a:cs typeface="Arial"/>
                <a:sym typeface="Arial"/>
              </a:endParaRPr>
            </a:p>
          </p:txBody>
        </p:sp>
        <p:sp>
          <p:nvSpPr>
            <p:cNvPr id="581" name="Google Shape;581;p51"/>
            <p:cNvSpPr txBox="1"/>
            <p:nvPr/>
          </p:nvSpPr>
          <p:spPr>
            <a:xfrm>
              <a:off x="4935165" y="2000655"/>
              <a:ext cx="1981200" cy="369332"/>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 Society</a:t>
              </a:r>
              <a:endParaRPr b="0" i="0" sz="1400" u="none" cap="none" strike="noStrike">
                <a:solidFill>
                  <a:srgbClr val="000000"/>
                </a:solidFill>
                <a:latin typeface="Arial"/>
                <a:ea typeface="Arial"/>
                <a:cs typeface="Arial"/>
                <a:sym typeface="Arial"/>
              </a:endParaRPr>
            </a:p>
          </p:txBody>
        </p:sp>
      </p:grpSp>
      <p:grpSp>
        <p:nvGrpSpPr>
          <p:cNvPr id="582" name="Google Shape;582;p51"/>
          <p:cNvGrpSpPr/>
          <p:nvPr/>
        </p:nvGrpSpPr>
        <p:grpSpPr>
          <a:xfrm>
            <a:off x="7123112" y="1162050"/>
            <a:ext cx="1981200" cy="1655762"/>
            <a:chOff x="7123890" y="990600"/>
            <a:chExt cx="1981200" cy="1656315"/>
          </a:xfrm>
        </p:grpSpPr>
        <p:sp>
          <p:nvSpPr>
            <p:cNvPr id="583" name="Google Shape;583;p51"/>
            <p:cNvSpPr/>
            <p:nvPr/>
          </p:nvSpPr>
          <p:spPr>
            <a:xfrm>
              <a:off x="8020827" y="1676629"/>
              <a:ext cx="152400" cy="304902"/>
            </a:xfrm>
            <a:prstGeom prst="downArrow">
              <a:avLst>
                <a:gd fmla="val 16202"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4" name="Google Shape;584;p51"/>
            <p:cNvSpPr txBox="1"/>
            <p:nvPr/>
          </p:nvSpPr>
          <p:spPr>
            <a:xfrm>
              <a:off x="7123890" y="990600"/>
              <a:ext cx="1981200" cy="646331"/>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Co-Existence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5" name="Google Shape;585;p51"/>
            <p:cNvSpPr txBox="1"/>
            <p:nvPr/>
          </p:nvSpPr>
          <p:spPr>
            <a:xfrm>
              <a:off x="7123890" y="2000655"/>
              <a:ext cx="1981200" cy="646260"/>
            </a:xfrm>
            <a:prstGeom prst="rect">
              <a:avLst/>
            </a:prstGeom>
            <a:solidFill>
              <a:srgbClr val="FFC00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 Nature/ Existence</a:t>
              </a:r>
              <a:endParaRPr b="0" i="0" sz="1400" u="none" cap="none" strike="noStrike">
                <a:solidFill>
                  <a:srgbClr val="000000"/>
                </a:solidFill>
                <a:latin typeface="Arial"/>
                <a:ea typeface="Arial"/>
                <a:cs typeface="Arial"/>
                <a:sym typeface="Arial"/>
              </a:endParaRPr>
            </a:p>
          </p:txBody>
        </p:sp>
      </p:grpSp>
      <p:grpSp>
        <p:nvGrpSpPr>
          <p:cNvPr id="586" name="Google Shape;586;p51"/>
          <p:cNvGrpSpPr/>
          <p:nvPr/>
        </p:nvGrpSpPr>
        <p:grpSpPr>
          <a:xfrm>
            <a:off x="0" y="3649662"/>
            <a:ext cx="8991600" cy="2708275"/>
            <a:chOff x="0" y="3649663"/>
            <a:chExt cx="8991600" cy="2708275"/>
          </a:xfrm>
        </p:grpSpPr>
        <p:grpSp>
          <p:nvGrpSpPr>
            <p:cNvPr id="587" name="Google Shape;587;p51"/>
            <p:cNvGrpSpPr/>
            <p:nvPr/>
          </p:nvGrpSpPr>
          <p:grpSpPr>
            <a:xfrm>
              <a:off x="1588" y="3649663"/>
              <a:ext cx="8913812" cy="1379537"/>
              <a:chOff x="1588" y="3649663"/>
              <a:chExt cx="8913812" cy="1379537"/>
            </a:xfrm>
          </p:grpSpPr>
          <p:grpSp>
            <p:nvGrpSpPr>
              <p:cNvPr id="588" name="Google Shape;588;p51"/>
              <p:cNvGrpSpPr/>
              <p:nvPr/>
            </p:nvGrpSpPr>
            <p:grpSpPr>
              <a:xfrm>
                <a:off x="1588" y="3649663"/>
                <a:ext cx="2379662" cy="1379537"/>
                <a:chOff x="1620" y="990600"/>
                <a:chExt cx="2380035" cy="1379511"/>
              </a:xfrm>
            </p:grpSpPr>
            <p:sp>
              <p:nvSpPr>
                <p:cNvPr id="589" name="Google Shape;589;p51"/>
                <p:cNvSpPr/>
                <p:nvPr/>
              </p:nvSpPr>
              <p:spPr>
                <a:xfrm>
                  <a:off x="1086052" y="1676387"/>
                  <a:ext cx="152424" cy="304794"/>
                </a:xfrm>
                <a:prstGeom prst="downArrow">
                  <a:avLst>
                    <a:gd fmla="val 16199"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0" name="Google Shape;590;p51"/>
                <p:cNvSpPr txBox="1"/>
                <p:nvPr/>
              </p:nvSpPr>
              <p:spPr>
                <a:xfrm>
                  <a:off x="19455" y="990600"/>
                  <a:ext cx="2362200" cy="646331"/>
                </a:xfrm>
                <a:prstGeom prst="rect">
                  <a:avLst/>
                </a:prstGeom>
                <a:solidFill>
                  <a:schemeClr val="dk1"/>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Assumptions (eg. Money is everything)</a:t>
                  </a:r>
                  <a:endParaRPr b="0" i="0" sz="1400" u="none" cap="none" strike="noStrike">
                    <a:solidFill>
                      <a:srgbClr val="000000"/>
                    </a:solidFill>
                    <a:latin typeface="Arial"/>
                    <a:ea typeface="Arial"/>
                    <a:cs typeface="Arial"/>
                    <a:sym typeface="Arial"/>
                  </a:endParaRPr>
                </a:p>
              </p:txBody>
            </p:sp>
            <p:sp>
              <p:nvSpPr>
                <p:cNvPr id="591" name="Google Shape;591;p51"/>
                <p:cNvSpPr txBox="1"/>
                <p:nvPr/>
              </p:nvSpPr>
              <p:spPr>
                <a:xfrm>
                  <a:off x="1620" y="2000655"/>
                  <a:ext cx="2362200" cy="369456"/>
                </a:xfrm>
                <a:prstGeom prst="rect">
                  <a:avLst/>
                </a:prstGeom>
                <a:solidFill>
                  <a:schemeClr val="dk1"/>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In Every Individual</a:t>
                  </a:r>
                  <a:endParaRPr b="0" i="0" sz="1400" u="none" cap="none" strike="noStrike">
                    <a:solidFill>
                      <a:srgbClr val="000000"/>
                    </a:solidFill>
                    <a:latin typeface="Arial"/>
                    <a:ea typeface="Arial"/>
                    <a:cs typeface="Arial"/>
                    <a:sym typeface="Arial"/>
                  </a:endParaRPr>
                </a:p>
              </p:txBody>
            </p:sp>
          </p:grpSp>
          <p:grpSp>
            <p:nvGrpSpPr>
              <p:cNvPr id="592" name="Google Shape;592;p51"/>
              <p:cNvGrpSpPr/>
              <p:nvPr/>
            </p:nvGrpSpPr>
            <p:grpSpPr>
              <a:xfrm>
                <a:off x="2438400" y="3649663"/>
                <a:ext cx="2038350" cy="1379537"/>
                <a:chOff x="2610255" y="990600"/>
                <a:chExt cx="2037945" cy="1379511"/>
              </a:xfrm>
            </p:grpSpPr>
            <p:sp>
              <p:nvSpPr>
                <p:cNvPr id="593" name="Google Shape;593;p51"/>
                <p:cNvSpPr/>
                <p:nvPr/>
              </p:nvSpPr>
              <p:spPr>
                <a:xfrm>
                  <a:off x="3524473" y="1676387"/>
                  <a:ext cx="152370" cy="304794"/>
                </a:xfrm>
                <a:prstGeom prst="downArrow">
                  <a:avLst>
                    <a:gd fmla="val 16201"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4" name="Google Shape;594;p51"/>
                <p:cNvSpPr txBox="1"/>
                <p:nvPr/>
              </p:nvSpPr>
              <p:spPr>
                <a:xfrm>
                  <a:off x="2647545" y="990600"/>
                  <a:ext cx="2000655" cy="646319"/>
                </a:xfrm>
                <a:prstGeom prst="rect">
                  <a:avLst/>
                </a:prstGeom>
                <a:solidFill>
                  <a:schemeClr val="dk1"/>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Accumulation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By Any Means</a:t>
                  </a:r>
                  <a:endParaRPr b="0" i="0" sz="1400" u="none" cap="none" strike="noStrike">
                    <a:solidFill>
                      <a:srgbClr val="000000"/>
                    </a:solidFill>
                    <a:latin typeface="Arial"/>
                    <a:ea typeface="Arial"/>
                    <a:cs typeface="Arial"/>
                    <a:sym typeface="Arial"/>
                  </a:endParaRPr>
                </a:p>
              </p:txBody>
            </p:sp>
            <p:sp>
              <p:nvSpPr>
                <p:cNvPr id="595" name="Google Shape;595;p51"/>
                <p:cNvSpPr txBox="1"/>
                <p:nvPr/>
              </p:nvSpPr>
              <p:spPr>
                <a:xfrm>
                  <a:off x="2610255" y="2000655"/>
                  <a:ext cx="2000655" cy="369456"/>
                </a:xfrm>
                <a:prstGeom prst="rect">
                  <a:avLst/>
                </a:prstGeom>
                <a:solidFill>
                  <a:schemeClr val="dk1"/>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In few Individuals</a:t>
                  </a:r>
                  <a:endParaRPr b="0" i="0" sz="1400" u="none" cap="none" strike="noStrike">
                    <a:solidFill>
                      <a:srgbClr val="000000"/>
                    </a:solidFill>
                    <a:latin typeface="Arial"/>
                    <a:ea typeface="Arial"/>
                    <a:cs typeface="Arial"/>
                    <a:sym typeface="Arial"/>
                  </a:endParaRPr>
                </a:p>
              </p:txBody>
            </p:sp>
          </p:grpSp>
          <p:grpSp>
            <p:nvGrpSpPr>
              <p:cNvPr id="596" name="Google Shape;596;p51"/>
              <p:cNvGrpSpPr/>
              <p:nvPr/>
            </p:nvGrpSpPr>
            <p:grpSpPr>
              <a:xfrm>
                <a:off x="4554538" y="3649663"/>
                <a:ext cx="1998662" cy="1379537"/>
                <a:chOff x="4935165" y="990600"/>
                <a:chExt cx="1999035" cy="1379511"/>
              </a:xfrm>
            </p:grpSpPr>
            <p:sp>
              <p:nvSpPr>
                <p:cNvPr id="597" name="Google Shape;597;p51"/>
                <p:cNvSpPr/>
                <p:nvPr/>
              </p:nvSpPr>
              <p:spPr>
                <a:xfrm>
                  <a:off x="5867201" y="1676387"/>
                  <a:ext cx="152428" cy="304794"/>
                </a:xfrm>
                <a:prstGeom prst="downArrow">
                  <a:avLst>
                    <a:gd fmla="val 16199"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8" name="Google Shape;598;p51"/>
                <p:cNvSpPr txBox="1"/>
                <p:nvPr/>
              </p:nvSpPr>
              <p:spPr>
                <a:xfrm>
                  <a:off x="4953000" y="990600"/>
                  <a:ext cx="1981200" cy="646331"/>
                </a:xfrm>
                <a:prstGeom prst="rect">
                  <a:avLst/>
                </a:prstGeom>
                <a:solidFill>
                  <a:schemeClr val="dk1"/>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Domination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Exploitation, Fear</a:t>
                  </a:r>
                  <a:endParaRPr b="0" i="0" sz="1400" u="none" cap="none" strike="noStrike">
                    <a:solidFill>
                      <a:srgbClr val="000000"/>
                    </a:solidFill>
                    <a:latin typeface="Arial"/>
                    <a:ea typeface="Arial"/>
                    <a:cs typeface="Arial"/>
                    <a:sym typeface="Arial"/>
                  </a:endParaRPr>
                </a:p>
              </p:txBody>
            </p:sp>
            <p:sp>
              <p:nvSpPr>
                <p:cNvPr id="599" name="Google Shape;599;p51"/>
                <p:cNvSpPr txBox="1"/>
                <p:nvPr/>
              </p:nvSpPr>
              <p:spPr>
                <a:xfrm>
                  <a:off x="4935165" y="2000655"/>
                  <a:ext cx="1981200" cy="369456"/>
                </a:xfrm>
                <a:prstGeom prst="rect">
                  <a:avLst/>
                </a:prstGeom>
                <a:solidFill>
                  <a:schemeClr val="dk1"/>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In Society</a:t>
                  </a:r>
                  <a:endParaRPr b="0" i="0" sz="1400" u="none" cap="none" strike="noStrike">
                    <a:solidFill>
                      <a:srgbClr val="000000"/>
                    </a:solidFill>
                    <a:latin typeface="Arial"/>
                    <a:ea typeface="Arial"/>
                    <a:cs typeface="Arial"/>
                    <a:sym typeface="Arial"/>
                  </a:endParaRPr>
                </a:p>
              </p:txBody>
            </p:sp>
          </p:grpSp>
          <p:grpSp>
            <p:nvGrpSpPr>
              <p:cNvPr id="600" name="Google Shape;600;p51"/>
              <p:cNvGrpSpPr/>
              <p:nvPr/>
            </p:nvGrpSpPr>
            <p:grpSpPr>
              <a:xfrm>
                <a:off x="6686550" y="3649663"/>
                <a:ext cx="2228850" cy="1379537"/>
                <a:chOff x="7123890" y="990600"/>
                <a:chExt cx="1981200" cy="1379511"/>
              </a:xfrm>
            </p:grpSpPr>
            <p:sp>
              <p:nvSpPr>
                <p:cNvPr id="601" name="Google Shape;601;p51"/>
                <p:cNvSpPr/>
                <p:nvPr/>
              </p:nvSpPr>
              <p:spPr>
                <a:xfrm>
                  <a:off x="8021357" y="1676387"/>
                  <a:ext cx="152400" cy="304794"/>
                </a:xfrm>
                <a:prstGeom prst="downArrow">
                  <a:avLst>
                    <a:gd fmla="val 50000"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2" name="Google Shape;602;p51"/>
                <p:cNvSpPr txBox="1"/>
                <p:nvPr/>
              </p:nvSpPr>
              <p:spPr>
                <a:xfrm>
                  <a:off x="7123890" y="990600"/>
                  <a:ext cx="1981200" cy="646319"/>
                </a:xfrm>
                <a:prstGeom prst="rect">
                  <a:avLst/>
                </a:prstGeom>
                <a:solidFill>
                  <a:schemeClr val="dk1"/>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Mastery &amp;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Exploitation</a:t>
                  </a:r>
                  <a:endParaRPr b="0" i="0" sz="1400" u="none" cap="none" strike="noStrike">
                    <a:solidFill>
                      <a:srgbClr val="000000"/>
                    </a:solidFill>
                    <a:latin typeface="Arial"/>
                    <a:ea typeface="Arial"/>
                    <a:cs typeface="Arial"/>
                    <a:sym typeface="Arial"/>
                  </a:endParaRPr>
                </a:p>
              </p:txBody>
            </p:sp>
            <p:sp>
              <p:nvSpPr>
                <p:cNvPr id="603" name="Google Shape;603;p51"/>
                <p:cNvSpPr txBox="1"/>
                <p:nvPr/>
              </p:nvSpPr>
              <p:spPr>
                <a:xfrm>
                  <a:off x="7123890" y="2000655"/>
                  <a:ext cx="1981200" cy="369456"/>
                </a:xfrm>
                <a:prstGeom prst="rect">
                  <a:avLst/>
                </a:prstGeom>
                <a:solidFill>
                  <a:schemeClr val="dk1"/>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Over Nature</a:t>
                  </a:r>
                  <a:endParaRPr b="0" i="0" sz="1400" u="none" cap="none" strike="noStrike">
                    <a:solidFill>
                      <a:srgbClr val="000000"/>
                    </a:solidFill>
                    <a:latin typeface="Arial"/>
                    <a:ea typeface="Arial"/>
                    <a:cs typeface="Arial"/>
                    <a:sym typeface="Arial"/>
                  </a:endParaRPr>
                </a:p>
              </p:txBody>
            </p:sp>
          </p:grpSp>
          <p:sp>
            <p:nvSpPr>
              <p:cNvPr id="604" name="Google Shape;604;p51"/>
              <p:cNvSpPr/>
              <p:nvPr/>
            </p:nvSpPr>
            <p:spPr>
              <a:xfrm>
                <a:off x="1828800" y="40386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5" name="Google Shape;605;p51"/>
              <p:cNvSpPr/>
              <p:nvPr/>
            </p:nvSpPr>
            <p:spPr>
              <a:xfrm>
                <a:off x="8305800" y="40386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6" name="Google Shape;606;p51"/>
              <p:cNvSpPr/>
              <p:nvPr/>
            </p:nvSpPr>
            <p:spPr>
              <a:xfrm>
                <a:off x="6019800" y="40386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7" name="Google Shape;607;p51"/>
              <p:cNvSpPr/>
              <p:nvPr/>
            </p:nvSpPr>
            <p:spPr>
              <a:xfrm>
                <a:off x="3886200" y="40386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608" name="Google Shape;608;p51"/>
            <p:cNvGrpSpPr/>
            <p:nvPr/>
          </p:nvGrpSpPr>
          <p:grpSpPr>
            <a:xfrm>
              <a:off x="0" y="5257800"/>
              <a:ext cx="8991600" cy="1100138"/>
              <a:chOff x="0" y="5257800"/>
              <a:chExt cx="8991600" cy="1100138"/>
            </a:xfrm>
          </p:grpSpPr>
          <p:sp>
            <p:nvSpPr>
              <p:cNvPr id="609" name="Google Shape;609;p51"/>
              <p:cNvSpPr txBox="1"/>
              <p:nvPr/>
            </p:nvSpPr>
            <p:spPr>
              <a:xfrm>
                <a:off x="0" y="5373358"/>
                <a:ext cx="4419600" cy="923330"/>
              </a:xfrm>
              <a:prstGeom prst="rect">
                <a:avLst/>
              </a:prstGeom>
              <a:solidFill>
                <a:schemeClr val="dk1"/>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Madness for Consumption 	          Hkksx mUekn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Madness for Profit	          ykHk mUekn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Madness for Sensual Pleasure    dke mUekn</a:t>
                </a:r>
                <a:endParaRPr b="0" i="0" sz="1400" u="none" cap="none" strike="noStrike">
                  <a:solidFill>
                    <a:srgbClr val="000000"/>
                  </a:solidFill>
                  <a:latin typeface="Arial"/>
                  <a:ea typeface="Arial"/>
                  <a:cs typeface="Arial"/>
                  <a:sym typeface="Arial"/>
                </a:endParaRPr>
              </a:p>
            </p:txBody>
          </p:sp>
          <p:sp>
            <p:nvSpPr>
              <p:cNvPr id="610" name="Google Shape;610;p51"/>
              <p:cNvSpPr/>
              <p:nvPr/>
            </p:nvSpPr>
            <p:spPr>
              <a:xfrm>
                <a:off x="2667000" y="52578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1" name="Google Shape;611;p51"/>
              <p:cNvSpPr txBox="1"/>
              <p:nvPr/>
            </p:nvSpPr>
            <p:spPr>
              <a:xfrm>
                <a:off x="6705600" y="5367338"/>
                <a:ext cx="2209800" cy="924222"/>
              </a:xfrm>
              <a:prstGeom prst="rect">
                <a:avLst/>
              </a:prstGeom>
              <a:solidFill>
                <a:schemeClr val="dk1"/>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Resource Depletion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Pollution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12" name="Google Shape;612;p51"/>
              <p:cNvSpPr/>
              <p:nvPr/>
            </p:nvSpPr>
            <p:spPr>
              <a:xfrm>
                <a:off x="8382000" y="5595938"/>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3" name="Google Shape;613;p51"/>
              <p:cNvSpPr txBox="1"/>
              <p:nvPr/>
            </p:nvSpPr>
            <p:spPr>
              <a:xfrm>
                <a:off x="4572000" y="5367670"/>
                <a:ext cx="1981200" cy="923330"/>
              </a:xfrm>
              <a:prstGeom prst="rect">
                <a:avLst/>
              </a:prstGeom>
              <a:solidFill>
                <a:schemeClr val="dk1"/>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Terrorism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War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14" name="Google Shape;614;p51"/>
              <p:cNvSpPr/>
              <p:nvPr/>
            </p:nvSpPr>
            <p:spPr>
              <a:xfrm>
                <a:off x="5943600" y="5595938"/>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FAO Report – 11-May-2011</a:t>
            </a:r>
            <a:endParaRPr/>
          </a:p>
        </p:txBody>
      </p:sp>
      <p:sp>
        <p:nvSpPr>
          <p:cNvPr id="620" name="Google Shape;620;p52"/>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rPr b="1" i="0" lang="en-US" sz="2000" u="none">
                <a:solidFill>
                  <a:schemeClr val="dk1"/>
                </a:solidFill>
                <a:latin typeface="Arial"/>
                <a:ea typeface="Arial"/>
                <a:cs typeface="Arial"/>
                <a:sym typeface="Arial"/>
              </a:rPr>
              <a:t>Of the 4.2 billion tons of food produced, more than 1 billion tons of food is lost or wasted every year, UN-backed report finds (</a:t>
            </a:r>
            <a:r>
              <a:rPr b="0" i="0" lang="en-US" sz="2000" u="none">
                <a:solidFill>
                  <a:schemeClr val="dk1"/>
                </a:solidFill>
                <a:latin typeface="Arial"/>
                <a:ea typeface="Arial"/>
                <a:cs typeface="Arial"/>
                <a:sym typeface="Arial"/>
              </a:rPr>
              <a:t>11 May 2011</a:t>
            </a:r>
            <a:r>
              <a:rPr b="1" i="0" lang="en-US" sz="2000" u="none">
                <a:solidFill>
                  <a:schemeClr val="dk1"/>
                </a:solidFill>
                <a:latin typeface="Arial"/>
                <a:ea typeface="Arial"/>
                <a:cs typeface="Arial"/>
                <a:sym typeface="Arial"/>
              </a:rPr>
              <a:t>)</a:t>
            </a:r>
            <a:endParaRPr/>
          </a:p>
          <a:p>
            <a:pPr indent="-228600" lvl="0" marL="228600" rtl="0" algn="l">
              <a:lnSpc>
                <a:spcPct val="9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90000"/>
              </a:lnSpc>
              <a:spcBef>
                <a:spcPts val="140"/>
              </a:spcBef>
              <a:spcAft>
                <a:spcPts val="0"/>
              </a:spcAft>
              <a:buClr>
                <a:schemeClr val="dk1"/>
              </a:buClr>
              <a:buSzPts val="700"/>
              <a:buNone/>
            </a:pPr>
            <a:r>
              <a:t/>
            </a:r>
            <a:endParaRPr b="0" i="0" sz="7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About a third of all the food produced for human consumption each year – or roughly 1.3 billion tons – is lost or wasted, according to a new </a:t>
            </a:r>
            <a:r>
              <a:rPr b="1" i="0" lang="en-US" sz="2000" u="sng">
                <a:solidFill>
                  <a:schemeClr val="dk1"/>
                </a:solidFill>
                <a:hlinkClick r:id="rId3">
                  <a:extLst>
                    <a:ext uri="{A12FA001-AC4F-418D-AE19-62706E023703}">
                      <ahyp:hlinkClr val="tx"/>
                    </a:ext>
                  </a:extLst>
                </a:hlinkClick>
              </a:rPr>
              <a:t>study</a:t>
            </a:r>
            <a:r>
              <a:rPr b="0" i="0" lang="en-US" sz="2000" u="none">
                <a:solidFill>
                  <a:schemeClr val="dk1"/>
                </a:solidFill>
                <a:latin typeface="Arial"/>
                <a:ea typeface="Arial"/>
                <a:cs typeface="Arial"/>
                <a:sym typeface="Arial"/>
              </a:rPr>
              <a:t> commissioned by the United Nations Food and Agriculture Organization (</a:t>
            </a:r>
            <a:r>
              <a:rPr b="1" i="0" lang="en-US" sz="2000" u="sng">
                <a:solidFill>
                  <a:schemeClr val="dk1"/>
                </a:solidFill>
                <a:hlinkClick r:id="rId4">
                  <a:extLst>
                    <a:ext uri="{A12FA001-AC4F-418D-AE19-62706E023703}">
                      <ahyp:hlinkClr val="tx"/>
                    </a:ext>
                  </a:extLst>
                </a:hlinkClick>
              </a:rPr>
              <a:t>FAO</a:t>
            </a:r>
            <a:r>
              <a:rPr b="0" i="0" lang="en-US" sz="2000" u="none">
                <a:solidFill>
                  <a:schemeClr val="dk1"/>
                </a:solidFill>
                <a:latin typeface="Arial"/>
                <a:ea typeface="Arial"/>
                <a:cs typeface="Arial"/>
                <a:sym typeface="Arial"/>
              </a:rPr>
              <a:t>)</a:t>
            </a:r>
            <a:endParaRPr/>
          </a:p>
          <a:p>
            <a:pPr indent="-228600" lvl="0" marL="228600" rtl="0" algn="l">
              <a:lnSpc>
                <a:spcPct val="9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Global Food Production is 6 times requirement</a:t>
            </a:r>
            <a:endParaRPr/>
          </a:p>
          <a:p>
            <a:pPr indent="-228600" lvl="0" marL="228600" rtl="0" algn="l">
              <a:lnSpc>
                <a:spcPct val="9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Global Food Wastage is 1/3</a:t>
            </a:r>
            <a:r>
              <a:rPr b="1" baseline="30000" i="0" lang="en-US" sz="2000" u="none">
                <a:solidFill>
                  <a:schemeClr val="dk1"/>
                </a:solidFill>
                <a:latin typeface="Arial"/>
                <a:ea typeface="Arial"/>
                <a:cs typeface="Arial"/>
                <a:sym typeface="Arial"/>
              </a:rPr>
              <a:t>rd</a:t>
            </a:r>
            <a:r>
              <a:rPr b="1" i="0" lang="en-US" sz="2000" u="none">
                <a:solidFill>
                  <a:schemeClr val="dk1"/>
                </a:solidFill>
                <a:latin typeface="Arial"/>
                <a:ea typeface="Arial"/>
                <a:cs typeface="Arial"/>
                <a:sym typeface="Arial"/>
              </a:rPr>
              <a:t> of production</a:t>
            </a:r>
            <a:endParaRPr/>
          </a:p>
          <a:p>
            <a:pPr indent="-228600" lvl="0" marL="228600" rtl="0" algn="l">
              <a:lnSpc>
                <a:spcPct val="9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Wastage is enough to feed 1300 crore people/year</a:t>
            </a:r>
            <a:endParaRPr/>
          </a:p>
          <a:p>
            <a:pPr indent="-228600" lvl="0" marL="228600" rtl="0" algn="l">
              <a:lnSpc>
                <a:spcPct val="90000"/>
              </a:lnSpc>
              <a:spcBef>
                <a:spcPts val="140"/>
              </a:spcBef>
              <a:spcAft>
                <a:spcPts val="0"/>
              </a:spcAft>
              <a:buClr>
                <a:schemeClr val="dk1"/>
              </a:buClr>
              <a:buSzPts val="700"/>
              <a:buNone/>
            </a:pPr>
            <a:r>
              <a:t/>
            </a:r>
            <a:endParaRPr b="0" i="0" sz="7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Have we understood right utilisation?</a:t>
            </a:r>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Is it a question of production?</a:t>
            </a:r>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Is it a question of distribution?</a:t>
            </a:r>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Is it a question of relationship?</a:t>
            </a:r>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Is it a question of right understanding?</a:t>
            </a:r>
            <a:endParaRPr/>
          </a:p>
          <a:p>
            <a:pPr indent="-228600" lvl="0" marL="228600" rtl="0" algn="l">
              <a:lnSpc>
                <a:spcPct val="9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It is a question of right education-sanskar</a:t>
            </a:r>
            <a:endParaRPr/>
          </a:p>
          <a:p>
            <a:pPr indent="-228600" lvl="0" marL="228600" rtl="0" algn="l">
              <a:lnSpc>
                <a:spcPct val="90000"/>
              </a:lnSpc>
              <a:spcBef>
                <a:spcPts val="180"/>
              </a:spcBef>
              <a:spcAft>
                <a:spcPts val="0"/>
              </a:spcAft>
              <a:buClr>
                <a:schemeClr val="dk1"/>
              </a:buClr>
              <a:buSzPts val="900"/>
              <a:buNone/>
            </a:pPr>
            <a:r>
              <a:t/>
            </a:r>
            <a:endParaRPr b="0" i="0" sz="900" u="sng">
              <a:solidFill>
                <a:schemeClr val="dk1"/>
              </a:solidFill>
              <a:latin typeface="Arial"/>
              <a:ea typeface="Arial"/>
              <a:cs typeface="Arial"/>
              <a:sym typeface="Arial"/>
            </a:endParaRPr>
          </a:p>
          <a:p>
            <a:pPr indent="-228600" lvl="0" marL="228600" rtl="0" algn="l">
              <a:lnSpc>
                <a:spcPct val="90000"/>
              </a:lnSpc>
              <a:spcBef>
                <a:spcPts val="260"/>
              </a:spcBef>
              <a:spcAft>
                <a:spcPts val="0"/>
              </a:spcAft>
              <a:buClr>
                <a:schemeClr val="dk1"/>
              </a:buClr>
              <a:buSzPts val="1300"/>
              <a:buNone/>
            </a:pPr>
            <a:r>
              <a:rPr b="0" i="0" lang="en-US" sz="1300" u="sng">
                <a:solidFill>
                  <a:schemeClr val="dk1"/>
                </a:solidFill>
                <a:hlinkClick r:id="rId5">
                  <a:extLst>
                    <a:ext uri="{A12FA001-AC4F-418D-AE19-62706E023703}">
                      <ahyp:hlinkClr val="tx"/>
                    </a:ext>
                  </a:extLst>
                </a:hlinkClick>
              </a:rPr>
              <a:t>http://www.un.org/apps/news/story.asp?NewsID=38344&amp;Cr=fao&amp;Cr1</a:t>
            </a:r>
            <a:endParaRPr b="0" i="0" sz="13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101600" lvl="0" marL="228600" rtl="0" algn="l">
              <a:lnSpc>
                <a:spcPct val="100000"/>
              </a:lnSpc>
              <a:spcBef>
                <a:spcPts val="400"/>
              </a:spcBef>
              <a:spcAft>
                <a:spcPts val="0"/>
              </a:spcAft>
              <a:buClr>
                <a:schemeClr val="dk1"/>
              </a:buClr>
              <a:buSzPts val="2000"/>
              <a:buFont typeface="Noto Sans Symbols"/>
              <a:buNone/>
            </a:pPr>
            <a:r>
              <a:t/>
            </a:r>
            <a:endParaRPr b="0" i="0" sz="2000" u="none">
              <a:solidFill>
                <a:schemeClr val="dk1"/>
              </a:solidFill>
              <a:latin typeface="Arial"/>
              <a:ea typeface="Arial"/>
              <a:cs typeface="Arial"/>
              <a:sym typeface="Arial"/>
            </a:endParaRPr>
          </a:p>
        </p:txBody>
      </p:sp>
      <p:pic>
        <p:nvPicPr>
          <p:cNvPr descr="http://www.un.org/News/dh/photos/2011/11-05-2011foodwaste.jpg" id="621" name="Google Shape;621;p52"/>
          <p:cNvPicPr preferRelativeResize="0"/>
          <p:nvPr/>
        </p:nvPicPr>
        <p:blipFill rotWithShape="1">
          <a:blip r:embed="rId6">
            <a:alphaModFix/>
          </a:blip>
          <a:srcRect b="0" l="0" r="0" t="0"/>
          <a:stretch/>
        </p:blipFill>
        <p:spPr>
          <a:xfrm>
            <a:off x="6324600" y="4343400"/>
            <a:ext cx="2819400" cy="2228850"/>
          </a:xfrm>
          <a:prstGeom prst="rect">
            <a:avLst/>
          </a:prstGeom>
          <a:noFill/>
          <a:ln>
            <a:noFill/>
          </a:ln>
        </p:spPr>
      </p:pic>
      <p:sp>
        <p:nvSpPr>
          <p:cNvPr id="622" name="Google Shape;622;p52"/>
          <p:cNvSpPr txBox="1"/>
          <p:nvPr/>
        </p:nvSpPr>
        <p:spPr>
          <a:xfrm>
            <a:off x="20637" y="3078162"/>
            <a:ext cx="6781800" cy="1066800"/>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State of Education-sanskar 🡨🡪 State of Society</a:t>
            </a:r>
            <a:endParaRPr/>
          </a:p>
        </p:txBody>
      </p:sp>
      <p:sp>
        <p:nvSpPr>
          <p:cNvPr id="628" name="Google Shape;628;p53"/>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Education-sanskar shapes the society of the future</a:t>
            </a:r>
            <a:endParaRPr/>
          </a:p>
          <a:p>
            <a:pPr indent="-457200" lvl="0" marL="457200" rtl="0" algn="l">
              <a:lnSpc>
                <a:spcPct val="90000"/>
              </a:lnSpc>
              <a:spcBef>
                <a:spcPts val="220"/>
              </a:spcBef>
              <a:spcAft>
                <a:spcPts val="0"/>
              </a:spcAft>
              <a:buClr>
                <a:schemeClr val="dk1"/>
              </a:buClr>
              <a:buSzPts val="1100"/>
              <a:buNone/>
            </a:pPr>
            <a:r>
              <a:t/>
            </a:r>
            <a:endParaRPr b="0" i="0" sz="11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If we are providing human education-sanskar, students will exhibit definite, human conduct &amp; they will contribute toward a humane society in future</a:t>
            </a:r>
            <a:endParaRPr/>
          </a:p>
          <a:p>
            <a:pPr indent="-457200" lvl="0" marL="457200" rtl="0" algn="l">
              <a:lnSpc>
                <a:spcPct val="90000"/>
              </a:lnSpc>
              <a:spcBef>
                <a:spcPts val="220"/>
              </a:spcBef>
              <a:spcAft>
                <a:spcPts val="0"/>
              </a:spcAft>
              <a:buClr>
                <a:schemeClr val="dk1"/>
              </a:buClr>
              <a:buSzPts val="1100"/>
              <a:buNone/>
            </a:pPr>
            <a:r>
              <a:t/>
            </a:r>
            <a:endParaRPr b="0" i="0" sz="11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If we are not providing such education-sanskar, students will exhibit indefinite, inhuman conduct &amp; they will contribute to an inhumane society in future</a:t>
            </a:r>
            <a:endParaRPr/>
          </a:p>
          <a:p>
            <a:pPr indent="-457200" lvl="0" marL="4572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state of society today indicates that:</a:t>
            </a:r>
            <a:endParaRPr/>
          </a:p>
          <a:p>
            <a:pPr indent="-228600" lvl="1" marL="457200" rtl="0" algn="l">
              <a:lnSpc>
                <a:spcPct val="90000"/>
              </a:lnSpc>
              <a:spcBef>
                <a:spcPts val="400"/>
              </a:spcBef>
              <a:spcAft>
                <a:spcPts val="0"/>
              </a:spcAft>
              <a:buClr>
                <a:srgbClr val="FF0000"/>
              </a:buClr>
              <a:buSzPts val="2000"/>
              <a:buFont typeface="Noto Sans Symbols"/>
              <a:buChar char="▪"/>
            </a:pPr>
            <a:r>
              <a:rPr b="0" i="0" lang="en-US" sz="2000" u="none">
                <a:solidFill>
                  <a:srgbClr val="FF0000"/>
                </a:solidFill>
                <a:latin typeface="Arial"/>
                <a:ea typeface="Arial"/>
                <a:cs typeface="Arial"/>
                <a:sym typeface="Arial"/>
              </a:rPr>
              <a:t>There is increasing tension in individuals, division in family, terrorism in society…</a:t>
            </a:r>
            <a:endParaRPr/>
          </a:p>
          <a:p>
            <a:pPr indent="-228600" lvl="1" marL="457200" rtl="0" algn="l">
              <a:lnSpc>
                <a:spcPct val="90000"/>
              </a:lnSpc>
              <a:spcBef>
                <a:spcPts val="400"/>
              </a:spcBef>
              <a:spcAft>
                <a:spcPts val="0"/>
              </a:spcAft>
              <a:buClr>
                <a:srgbClr val="FF0000"/>
              </a:buClr>
              <a:buSzPts val="2000"/>
              <a:buFont typeface="Noto Sans Symbols"/>
              <a:buChar char="▪"/>
            </a:pPr>
            <a:r>
              <a:rPr b="0" i="0" lang="en-US" sz="2000" u="none">
                <a:solidFill>
                  <a:srgbClr val="FF0000"/>
                </a:solidFill>
                <a:latin typeface="Arial"/>
                <a:ea typeface="Arial"/>
                <a:cs typeface="Arial"/>
                <a:sym typeface="Arial"/>
              </a:rPr>
              <a:t>There is increasing exploitation of nature, climate change, global warming…</a:t>
            </a:r>
            <a:endParaRPr/>
          </a:p>
          <a:p>
            <a:pPr indent="-457200" lvl="0" marL="4572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Is it desirable to ensure human education-sanskar?</a:t>
            </a:r>
            <a:endParaRPr/>
          </a:p>
          <a:p>
            <a:pPr indent="-457200" lvl="0" marL="4572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Are we ensuring human education-sanskar?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2" name="Shape 632"/>
        <p:cNvGrpSpPr/>
        <p:nvPr/>
      </p:nvGrpSpPr>
      <p:grpSpPr>
        <a:xfrm>
          <a:off x="0" y="0"/>
          <a:ext cx="0" cy="0"/>
          <a:chOff x="0" y="0"/>
          <a:chExt cx="0" cy="0"/>
        </a:xfrm>
      </p:grpSpPr>
      <p:sp>
        <p:nvSpPr>
          <p:cNvPr id="633" name="Google Shape;633;p5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51A. Fundamental Duties</a:t>
            </a:r>
            <a:endParaRPr/>
          </a:p>
        </p:txBody>
      </p:sp>
      <p:sp>
        <p:nvSpPr>
          <p:cNvPr id="634" name="Google Shape;634;p54"/>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000"/>
              <a:buNone/>
            </a:pPr>
            <a:r>
              <a:rPr b="1" i="0" lang="en-US" sz="2000" u="none">
                <a:solidFill>
                  <a:schemeClr val="dk1"/>
                </a:solidFill>
                <a:latin typeface="Arial"/>
                <a:ea typeface="Arial"/>
                <a:cs typeface="Arial"/>
                <a:sym typeface="Arial"/>
              </a:rPr>
              <a:t>51A. Fundamental duties.—It shall be the duty of every citizen of India— </a:t>
            </a:r>
            <a:endParaRPr/>
          </a:p>
          <a:p>
            <a:pPr indent="-228600" lvl="0" marL="228600" rtl="0" algn="l">
              <a:lnSpc>
                <a:spcPct val="8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(a) to abide by the Constitution and respect its ideals and institutions, the National Flag and the National Anthem; </a:t>
            </a:r>
            <a:endParaRPr/>
          </a:p>
          <a:p>
            <a:pPr indent="-228600" lvl="0" marL="228600" rtl="0" algn="l">
              <a:lnSpc>
                <a:spcPct val="8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(b) to cherish and follow the noble ideals which inspired our national struggle for freedom; </a:t>
            </a:r>
            <a:endParaRPr/>
          </a:p>
          <a:p>
            <a:pPr indent="-228600" lvl="0" marL="228600" rtl="0" algn="l">
              <a:lnSpc>
                <a:spcPct val="8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(c) to uphold and protect the sovereignty, unity and integrity of India; </a:t>
            </a:r>
            <a:endParaRPr/>
          </a:p>
          <a:p>
            <a:pPr indent="-228600" lvl="0" marL="228600" rtl="0" algn="l">
              <a:lnSpc>
                <a:spcPct val="8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(d) to defend the country and render national service when called upon to do so; </a:t>
            </a:r>
            <a:endParaRPr/>
          </a:p>
          <a:p>
            <a:pPr indent="-228600" lvl="0" marL="228600" rtl="0" algn="l">
              <a:lnSpc>
                <a:spcPct val="8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(e) to promote harmony and the spirit of common brotherhood amongst all the people of India transcending religious, linguistic and regional or sectional diversities; to renounce practices derogatory to the dignity of women; </a:t>
            </a:r>
            <a:endParaRPr/>
          </a:p>
          <a:p>
            <a:pPr indent="-228600" lvl="0" marL="228600" rtl="0" algn="l">
              <a:lnSpc>
                <a:spcPct val="8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(f) to value and preserve the rich heritage of our composite culture; </a:t>
            </a:r>
            <a:endParaRPr/>
          </a:p>
          <a:p>
            <a:pPr indent="-228600" lvl="0" marL="228600" rtl="0" algn="l">
              <a:lnSpc>
                <a:spcPct val="8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(g) to protect and improve the natural environment including forests, lakes, rivers and wild life, and to have compassion for living creatures;</a:t>
            </a:r>
            <a:endParaRPr/>
          </a:p>
          <a:p>
            <a:pPr indent="-228600" lvl="0" marL="228600" rtl="0" algn="l">
              <a:lnSpc>
                <a:spcPct val="8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(h) to develop the scientific temper, humanism and the spirit of inquiry and reform; </a:t>
            </a:r>
            <a:endParaRPr/>
          </a:p>
          <a:p>
            <a:pPr indent="-228600" lvl="0" marL="228600" rtl="0" algn="l">
              <a:lnSpc>
                <a:spcPct val="8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 to safeguard public property and to abjure violence; </a:t>
            </a:r>
            <a:endParaRPr/>
          </a:p>
          <a:p>
            <a:pPr indent="-228600" lvl="0" marL="228600" rtl="0" algn="l">
              <a:lnSpc>
                <a:spcPct val="8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(j) to strive towards excellence in all spheres of individual and collective activity so that the nation constantly rises to higher levels of endeavour and achievement.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id="639" name="Google Shape;639;p55"/>
          <p:cNvPicPr preferRelativeResize="0"/>
          <p:nvPr/>
        </p:nvPicPr>
        <p:blipFill rotWithShape="1">
          <a:blip r:embed="rId3">
            <a:alphaModFix/>
          </a:blip>
          <a:srcRect b="0" l="0" r="0" t="0"/>
          <a:stretch/>
        </p:blipFill>
        <p:spPr>
          <a:xfrm>
            <a:off x="-79375" y="444500"/>
            <a:ext cx="9150350" cy="6121400"/>
          </a:xfrm>
          <a:prstGeom prst="rect">
            <a:avLst/>
          </a:prstGeom>
          <a:noFill/>
          <a:ln>
            <a:noFill/>
          </a:ln>
        </p:spPr>
      </p:pic>
      <p:sp>
        <p:nvSpPr>
          <p:cNvPr id="640" name="Google Shape;640;p55"/>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Universal Human Order: Dynamics</a:t>
            </a:r>
            <a:endParaRPr/>
          </a:p>
        </p:txBody>
      </p:sp>
      <p:sp>
        <p:nvSpPr>
          <p:cNvPr id="641" name="Google Shape;641;p55"/>
          <p:cNvSpPr txBox="1"/>
          <p:nvPr/>
        </p:nvSpPr>
        <p:spPr>
          <a:xfrm>
            <a:off x="76200" y="3503612"/>
            <a:ext cx="1916112" cy="1754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Nature of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society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of people living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together in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relationship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mutual fulfillment</a:t>
            </a:r>
            <a:endParaRPr b="0" i="0" sz="1400" u="none" cap="none" strike="noStrike">
              <a:solidFill>
                <a:srgbClr val="000000"/>
              </a:solidFill>
              <a:latin typeface="Arial"/>
              <a:ea typeface="Arial"/>
              <a:cs typeface="Arial"/>
              <a:sym typeface="Arial"/>
            </a:endParaRPr>
          </a:p>
        </p:txBody>
      </p:sp>
      <p:sp>
        <p:nvSpPr>
          <p:cNvPr id="642" name="Google Shape;642;p55"/>
          <p:cNvSpPr txBox="1"/>
          <p:nvPr/>
        </p:nvSpPr>
        <p:spPr>
          <a:xfrm>
            <a:off x="5245100" y="5629275"/>
            <a:ext cx="2325687"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The society in which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Human Goal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is realised</a:t>
            </a:r>
            <a:endParaRPr b="0" i="0" sz="1400" u="none" cap="none" strike="noStrike">
              <a:solidFill>
                <a:srgbClr val="000000"/>
              </a:solidFill>
              <a:latin typeface="Arial"/>
              <a:ea typeface="Arial"/>
              <a:cs typeface="Arial"/>
              <a:sym typeface="Arial"/>
            </a:endParaRPr>
          </a:p>
        </p:txBody>
      </p:sp>
      <p:sp>
        <p:nvSpPr>
          <p:cNvPr id="643" name="Google Shape;643;p55"/>
          <p:cNvSpPr txBox="1"/>
          <p:nvPr/>
        </p:nvSpPr>
        <p:spPr>
          <a:xfrm>
            <a:off x="6629400" y="1600200"/>
            <a:ext cx="2211387"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Education that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ensures the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development of the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competence to live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	with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	Definite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	Human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	Conduct</a:t>
            </a:r>
            <a:endParaRPr b="0" i="0" sz="1400" u="none" cap="none" strike="noStrike">
              <a:solidFill>
                <a:srgbClr val="000000"/>
              </a:solidFill>
              <a:latin typeface="Arial"/>
              <a:ea typeface="Arial"/>
              <a:cs typeface="Arial"/>
              <a:sym typeface="Arial"/>
            </a:endParaRPr>
          </a:p>
        </p:txBody>
      </p:sp>
      <p:sp>
        <p:nvSpPr>
          <p:cNvPr id="644" name="Google Shape;644;p55"/>
          <p:cNvSpPr txBox="1"/>
          <p:nvPr/>
        </p:nvSpPr>
        <p:spPr>
          <a:xfrm>
            <a:off x="1524000" y="552450"/>
            <a:ext cx="2378075"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Conduct that ensures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continuity of  mutual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happiness &amp;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00AA"/>
              </a:buClr>
              <a:buSzPts val="1800"/>
              <a:buFont typeface="Arial"/>
              <a:buNone/>
            </a:pPr>
            <a:r>
              <a:rPr b="0" i="0" lang="en-US" sz="1800" u="none" cap="none" strike="noStrike">
                <a:solidFill>
                  <a:srgbClr val="1E00AA"/>
                </a:solidFill>
                <a:latin typeface="Arial"/>
                <a:ea typeface="Arial"/>
                <a:cs typeface="Arial"/>
                <a:sym typeface="Arial"/>
              </a:rPr>
              <a:t>prosperity</a:t>
            </a:r>
            <a:endParaRPr b="0" i="0" sz="1400" u="none" cap="none" strike="noStrike">
              <a:solidFill>
                <a:srgbClr val="000000"/>
              </a:solidFill>
              <a:latin typeface="Arial"/>
              <a:ea typeface="Arial"/>
              <a:cs typeface="Arial"/>
              <a:sym typeface="Arial"/>
            </a:endParaRPr>
          </a:p>
        </p:txBody>
      </p:sp>
      <p:sp>
        <p:nvSpPr>
          <p:cNvPr id="645" name="Google Shape;645;p55"/>
          <p:cNvSpPr/>
          <p:nvPr/>
        </p:nvSpPr>
        <p:spPr>
          <a:xfrm>
            <a:off x="7315200" y="3810000"/>
            <a:ext cx="1600200" cy="533400"/>
          </a:xfrm>
          <a:prstGeom prst="leftArrow">
            <a:avLst>
              <a:gd fmla="val 3600" name="adj1"/>
              <a:gd fmla="val 50000" name="adj2"/>
            </a:avLst>
          </a:pr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Entry Point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6"/>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Sum Up: Holistic Development &amp; The Role of Education </a:t>
            </a:r>
            <a:endParaRPr/>
          </a:p>
        </p:txBody>
      </p:sp>
      <p:sp>
        <p:nvSpPr>
          <p:cNvPr id="651" name="Google Shape;651;p56"/>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The role of education-sanskar is to enable the transformation to Human Consciousness (i.e. holistic development) by way of ensuring the development of the competence to live with Definite Human Conduct</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For this, the education-sanskar has to ensure</a:t>
            </a:r>
            <a:endParaRPr/>
          </a:p>
          <a:p>
            <a:pPr indent="-457200" lvl="1" marL="685800" rtl="0" algn="l">
              <a:lnSpc>
                <a:spcPct val="10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Right understanding in the self of every child</a:t>
            </a:r>
            <a:endParaRPr/>
          </a:p>
          <a:p>
            <a:pPr indent="-457200" lvl="1" marL="685800" rtl="0" algn="l">
              <a:lnSpc>
                <a:spcPct val="10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The capacity to live in relationship with the other human beings</a:t>
            </a:r>
            <a:endParaRPr/>
          </a:p>
          <a:p>
            <a:pPr indent="-457200" lvl="1" marL="685800" rtl="0" algn="l">
              <a:lnSpc>
                <a:spcPct val="10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The capacity to identify the need of physical facility and the skills &amp; practice for sustainable production of more than what is required, leading to the feeling of prosperity</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These are the 3 components of human education-sanskar, if it has to ensure development of definite human conduct</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Parents, teachers &amp; society/environment have the</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	responsibility of  providing such</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	education-sanskar</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We will explore the steps necessary to ensure</a:t>
            </a:r>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Human Education-Sanskar</a:t>
            </a:r>
            <a:endParaRPr/>
          </a:p>
        </p:txBody>
      </p:sp>
      <p:pic>
        <p:nvPicPr>
          <p:cNvPr descr="AC to HC.png" id="652" name="Google Shape;652;p56"/>
          <p:cNvPicPr preferRelativeResize="0"/>
          <p:nvPr/>
        </p:nvPicPr>
        <p:blipFill rotWithShape="1">
          <a:blip r:embed="rId3">
            <a:alphaModFix/>
          </a:blip>
          <a:srcRect b="0" l="0" r="0" t="0"/>
          <a:stretch/>
        </p:blipFill>
        <p:spPr>
          <a:xfrm>
            <a:off x="6019800" y="4471987"/>
            <a:ext cx="3124200" cy="20986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Home Work</a:t>
            </a:r>
            <a:endParaRPr/>
          </a:p>
        </p:txBody>
      </p:sp>
      <p:sp>
        <p:nvSpPr>
          <p:cNvPr id="658" name="Google Shape;658;p57"/>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200"/>
              <a:buFont typeface="Noto Sans Symbols"/>
              <a:buAutoNum type="arabicPeriod"/>
            </a:pPr>
            <a:r>
              <a:rPr b="0" i="0" lang="en-US" sz="2200" u="none">
                <a:solidFill>
                  <a:schemeClr val="dk1"/>
                </a:solidFill>
                <a:latin typeface="Arial"/>
                <a:ea typeface="Arial"/>
                <a:cs typeface="Arial"/>
                <a:sym typeface="Arial"/>
              </a:rPr>
              <a:t>What is naturally acceptable to you</a:t>
            </a:r>
            <a:endParaRPr/>
          </a:p>
          <a:p>
            <a:pPr indent="-457200" lvl="2" marL="914400" rtl="0" algn="l">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to live with animal consciousness or </a:t>
            </a:r>
            <a:endParaRPr/>
          </a:p>
          <a:p>
            <a:pPr indent="-457200" lvl="2" marL="914400" rtl="0" algn="l">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to live with human consciousness?</a:t>
            </a:r>
            <a:endParaRPr/>
          </a:p>
          <a:p>
            <a:pPr indent="-317500" lvl="0" marL="4572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440"/>
              </a:spcBef>
              <a:spcAft>
                <a:spcPts val="0"/>
              </a:spcAft>
              <a:buClr>
                <a:schemeClr val="dk1"/>
              </a:buClr>
              <a:buSzPts val="2200"/>
              <a:buFont typeface="Noto Sans Symbols"/>
              <a:buAutoNum type="arabicPeriod"/>
            </a:pPr>
            <a:r>
              <a:rPr b="0" i="0" lang="en-US" sz="2200" u="none">
                <a:solidFill>
                  <a:schemeClr val="dk1"/>
                </a:solidFill>
                <a:latin typeface="Arial"/>
                <a:ea typeface="Arial"/>
                <a:cs typeface="Arial"/>
                <a:sym typeface="Arial"/>
              </a:rPr>
              <a:t>Are you living in animal consciousness or human consciousness?</a:t>
            </a:r>
            <a:endParaRPr/>
          </a:p>
          <a:p>
            <a:pPr indent="-317500" lvl="0" marL="4572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440"/>
              </a:spcBef>
              <a:spcAft>
                <a:spcPts val="0"/>
              </a:spcAft>
              <a:buClr>
                <a:schemeClr val="dk1"/>
              </a:buClr>
              <a:buSzPts val="2200"/>
              <a:buFont typeface="Noto Sans Symbols"/>
              <a:buAutoNum type="arabicPeriod"/>
            </a:pPr>
            <a:r>
              <a:rPr b="0" i="0" lang="en-US" sz="2200" u="none">
                <a:solidFill>
                  <a:schemeClr val="dk1"/>
                </a:solidFill>
                <a:latin typeface="Arial"/>
                <a:ea typeface="Arial"/>
                <a:cs typeface="Arial"/>
                <a:sym typeface="Arial"/>
              </a:rPr>
              <a:t>Is this transformation from animal consciousness to human consciousness desirable?</a:t>
            </a:r>
            <a:endParaRPr/>
          </a:p>
          <a:p>
            <a:pPr indent="-317500" lvl="0" marL="4572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440"/>
              </a:spcBef>
              <a:spcAft>
                <a:spcPts val="0"/>
              </a:spcAft>
              <a:buClr>
                <a:schemeClr val="dk1"/>
              </a:buClr>
              <a:buSzPts val="2200"/>
              <a:buFont typeface="Noto Sans Symbols"/>
              <a:buAutoNum type="arabicPeriod"/>
            </a:pPr>
            <a:r>
              <a:rPr b="0" i="0" lang="en-US" sz="2200" u="none">
                <a:solidFill>
                  <a:schemeClr val="dk1"/>
                </a:solidFill>
                <a:latin typeface="Arial"/>
                <a:ea typeface="Arial"/>
                <a:cs typeface="Arial"/>
                <a:sym typeface="Arial"/>
              </a:rPr>
              <a:t>What is the role of education in this transformation?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Check within Yourself! </a:t>
            </a:r>
            <a:endParaRPr/>
          </a:p>
        </p:txBody>
      </p:sp>
      <p:sp>
        <p:nvSpPr>
          <p:cNvPr id="60" name="Google Shape;60;p7"/>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1" i="0" lang="en-US" sz="2200" u="none">
                <a:solidFill>
                  <a:schemeClr val="dk1"/>
                </a:solidFill>
                <a:latin typeface="Arial"/>
                <a:ea typeface="Arial"/>
                <a:cs typeface="Arial"/>
                <a:sym typeface="Arial"/>
              </a:rPr>
              <a:t>Is Human Relationship Important?</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1" i="0" lang="en-US" sz="2200" u="none">
                <a:solidFill>
                  <a:schemeClr val="dk1"/>
                </a:solidFill>
                <a:latin typeface="Arial"/>
                <a:ea typeface="Arial"/>
                <a:cs typeface="Arial"/>
                <a:sym typeface="Arial"/>
              </a:rPr>
              <a:t>What do we all want?</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1" i="0" lang="en-US" sz="2200" u="none">
                <a:solidFill>
                  <a:schemeClr val="dk1"/>
                </a:solidFill>
                <a:latin typeface="Arial"/>
                <a:ea typeface="Arial"/>
                <a:cs typeface="Arial"/>
                <a:sym typeface="Arial"/>
              </a:rPr>
              <a:t>Can we examine this within ourselves?</a:t>
            </a:r>
            <a:endParaRPr/>
          </a:p>
          <a:p>
            <a:pPr indent="-88900" lvl="0" marL="228600" rtl="0" algn="l">
              <a:lnSpc>
                <a:spcPct val="100000"/>
              </a:lnSpc>
              <a:spcBef>
                <a:spcPts val="440"/>
              </a:spcBef>
              <a:spcAft>
                <a:spcPts val="0"/>
              </a:spcAft>
              <a:buClr>
                <a:schemeClr val="dk1"/>
              </a:buClr>
              <a:buSzPts val="2200"/>
              <a:buFont typeface="Noto Sans Symbols"/>
              <a:buNone/>
            </a:pPr>
            <a:r>
              <a:t/>
            </a:r>
            <a:endParaRPr b="1" i="0" sz="22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Desire</a:t>
            </a:r>
            <a:endParaRPr/>
          </a:p>
        </p:txBody>
      </p:sp>
      <p:sp>
        <p:nvSpPr>
          <p:cNvPr id="66" name="Google Shape;66;p8"/>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457200" lvl="1" marL="6858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Do we want to be happy?</a:t>
            </a:r>
            <a:endParaRPr/>
          </a:p>
          <a:p>
            <a:pPr indent="-457200" lvl="1" marL="6858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1" marL="6858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1" marL="6858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1" marL="6858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Do we want to be prosperous?</a:t>
            </a:r>
            <a:endParaRPr/>
          </a:p>
          <a:p>
            <a:pPr indent="-457200" lvl="1" marL="6858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1" marL="6858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1" marL="685800" rtl="0" algn="l">
              <a:lnSpc>
                <a:spcPct val="100000"/>
              </a:lnSpc>
              <a:spcBef>
                <a:spcPts val="480"/>
              </a:spcBef>
              <a:spcAft>
                <a:spcPts val="0"/>
              </a:spcAft>
              <a:buClr>
                <a:schemeClr val="dk1"/>
              </a:buClr>
              <a:buSzPts val="2400"/>
              <a:buNone/>
            </a:pPr>
            <a:r>
              <a:t/>
            </a:r>
            <a:endParaRPr b="0" i="0" sz="2400" u="none">
              <a:solidFill>
                <a:schemeClr val="dk1"/>
              </a:solidFill>
              <a:latin typeface="Arial"/>
              <a:ea typeface="Arial"/>
              <a:cs typeface="Arial"/>
              <a:sym typeface="Arial"/>
            </a:endParaRPr>
          </a:p>
          <a:p>
            <a:pPr indent="-457200" lvl="1" marL="6858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Do we want the continuity of happiness and prosperity?</a:t>
            </a:r>
            <a:endParaRPr/>
          </a:p>
        </p:txBody>
      </p:sp>
      <p:cxnSp>
        <p:nvCxnSpPr>
          <p:cNvPr id="67" name="Google Shape;67;p8"/>
          <p:cNvCxnSpPr/>
          <p:nvPr/>
        </p:nvCxnSpPr>
        <p:spPr>
          <a:xfrm>
            <a:off x="9067800" y="609600"/>
            <a:ext cx="76200" cy="5867400"/>
          </a:xfrm>
          <a:prstGeom prst="straightConnector1">
            <a:avLst/>
          </a:prstGeom>
          <a:noFill/>
          <a:ln cap="flat" cmpd="sng" w="9525">
            <a:solidFill>
              <a:srgbClr val="8AC6E4"/>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9"/>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p>
            <a:pPr indent="-457200" lvl="1" marL="6858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to be happy?</a:t>
            </a:r>
            <a:endParaRPr/>
          </a:p>
          <a:p>
            <a:pPr indent="-457200" lvl="1" marL="6858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to be prosperous?</a:t>
            </a:r>
            <a:endParaRPr b="0" i="0" sz="24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the continuity of happiness and prosperity?</a:t>
            </a:r>
            <a:endParaRPr/>
          </a:p>
        </p:txBody>
      </p:sp>
      <p:sp>
        <p:nvSpPr>
          <p:cNvPr id="73" name="Google Shape;73;p9"/>
          <p:cNvSpPr txBox="1"/>
          <p:nvPr>
            <p:ph idx="2" type="body"/>
          </p:nvPr>
        </p:nvSpPr>
        <p:spPr>
          <a:xfrm>
            <a:off x="4657725" y="609600"/>
            <a:ext cx="4486275"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Are we happy?</a:t>
            </a:r>
            <a:endParaRPr/>
          </a:p>
          <a:p>
            <a:pPr indent="-228600" lvl="0" marL="228600" marR="0" rtl="0" algn="l">
              <a:lnSpc>
                <a:spcPct val="100000"/>
              </a:lnSpc>
              <a:spcBef>
                <a:spcPts val="440"/>
              </a:spcBef>
              <a:spcAft>
                <a:spcPts val="0"/>
              </a:spcAft>
              <a:buClr>
                <a:schemeClr val="dk1"/>
              </a:buClr>
              <a:buSzPts val="2200"/>
              <a:buFont typeface="Arial"/>
              <a:buNone/>
            </a:pPr>
            <a:r>
              <a:t/>
            </a:r>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Are we prosperous?</a:t>
            </a:r>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Is there continuity of our happiness and prosperity?</a:t>
            </a:r>
            <a:endParaRPr/>
          </a:p>
          <a:p>
            <a:pPr indent="-228600" lvl="0" marL="228600" marR="0" rtl="0" algn="l">
              <a:lnSpc>
                <a:spcPct val="100000"/>
              </a:lnSpc>
              <a:spcBef>
                <a:spcPts val="480"/>
              </a:spcBef>
              <a:spcAft>
                <a:spcPts val="0"/>
              </a:spcAft>
              <a:buClr>
                <a:schemeClr val="dk1"/>
              </a:buClr>
              <a:buSzPts val="2400"/>
              <a:buFont typeface="Arial"/>
              <a:buNone/>
            </a:pPr>
            <a:r>
              <a:t/>
            </a:r>
            <a:endParaRPr b="1" i="0" sz="2400" u="none" cap="none" strike="noStrike">
              <a:solidFill>
                <a:srgbClr val="1E00AA"/>
              </a:solidFill>
              <a:latin typeface="Arial"/>
              <a:ea typeface="Arial"/>
              <a:cs typeface="Arial"/>
              <a:sym typeface="Arial"/>
            </a:endParaRPr>
          </a:p>
          <a:p>
            <a:pPr indent="-76200" lvl="0" marL="228600" marR="0" rtl="0" algn="l">
              <a:lnSpc>
                <a:spcPct val="100000"/>
              </a:lnSpc>
              <a:spcBef>
                <a:spcPts val="480"/>
              </a:spcBef>
              <a:spcAft>
                <a:spcPts val="0"/>
              </a:spcAft>
              <a:buClr>
                <a:schemeClr val="dk1"/>
              </a:buClr>
              <a:buSzPts val="2400"/>
              <a:buFont typeface="Arial"/>
              <a:buNone/>
            </a:pPr>
            <a:r>
              <a:t/>
            </a:r>
            <a:endParaRPr b="1" i="0" sz="2400" u="none">
              <a:solidFill>
                <a:srgbClr val="1E00AA"/>
              </a:solidFill>
              <a:latin typeface="Arial"/>
              <a:ea typeface="Arial"/>
              <a:cs typeface="Arial"/>
              <a:sym typeface="Arial"/>
            </a:endParaRPr>
          </a:p>
        </p:txBody>
      </p:sp>
      <p:sp>
        <p:nvSpPr>
          <p:cNvPr id="74" name="Google Shape;74;p9"/>
          <p:cNvSpPr txBox="1"/>
          <p:nvPr>
            <p:ph type="title"/>
          </p:nvPr>
        </p:nvSpPr>
        <p:spPr>
          <a:xfrm>
            <a:off x="0" y="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Desire	</a:t>
            </a:r>
            <a:r>
              <a:rPr b="1" i="0" lang="en-US" sz="2400" u="none">
                <a:solidFill>
                  <a:schemeClr val="lt1"/>
                </a:solidFill>
                <a:latin typeface="Arial"/>
                <a:ea typeface="Arial"/>
                <a:cs typeface="Arial"/>
                <a:sym typeface="Arial"/>
              </a:rPr>
              <a:t>	</a:t>
            </a:r>
            <a:r>
              <a:rPr b="1" i="0" lang="en-US" sz="2200" u="none">
                <a:solidFill>
                  <a:schemeClr val="lt1"/>
                </a:solidFill>
                <a:latin typeface="Arial"/>
                <a:ea typeface="Arial"/>
                <a:cs typeface="Arial"/>
                <a:sym typeface="Arial"/>
              </a:rPr>
              <a:t>			State of Being</a:t>
            </a:r>
            <a:endParaRPr/>
          </a:p>
        </p:txBody>
      </p:sp>
      <p:cxnSp>
        <p:nvCxnSpPr>
          <p:cNvPr id="75" name="Google Shape;75;p9"/>
          <p:cNvCxnSpPr/>
          <p:nvPr/>
        </p:nvCxnSpPr>
        <p:spPr>
          <a:xfrm rot="5400000">
            <a:off x="1524000" y="3562350"/>
            <a:ext cx="6096000" cy="0"/>
          </a:xfrm>
          <a:prstGeom prst="straightConnector1">
            <a:avLst/>
          </a:prstGeom>
          <a:noFill/>
          <a:ln cap="flat" cmpd="sng" w="9525">
            <a:solidFill>
              <a:srgbClr val="8AC6E4"/>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p>
            <a:pPr indent="-457200" lvl="1" marL="6858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to be happy?</a:t>
            </a:r>
            <a:endParaRPr/>
          </a:p>
          <a:p>
            <a:pPr indent="-457200" lvl="1" marL="6858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to be prosperous?</a:t>
            </a:r>
            <a:endParaRPr b="0" i="0" sz="24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the continuity of happiness and prosperity?</a:t>
            </a:r>
            <a:endParaRPr b="0" i="0" sz="2600" u="none" cap="none" strike="noStrike">
              <a:solidFill>
                <a:schemeClr val="dk1"/>
              </a:solidFill>
              <a:latin typeface="Arial"/>
              <a:ea typeface="Arial"/>
              <a:cs typeface="Arial"/>
              <a:sym typeface="Arial"/>
            </a:endParaRPr>
          </a:p>
          <a:p>
            <a:pPr indent="-457200" lvl="0" marL="4572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457200" lvl="0" marL="4572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We will </a:t>
            </a:r>
            <a:r>
              <a:rPr b="0" i="0" lang="en-US" sz="2200" u="sng">
                <a:solidFill>
                  <a:schemeClr val="dk1"/>
                </a:solidFill>
                <a:latin typeface="Arial"/>
                <a:ea typeface="Arial"/>
                <a:cs typeface="Arial"/>
                <a:sym typeface="Arial"/>
                <a:hlinkClick r:id="rId3">
                  <a:extLst>
                    <a:ext uri="{A12FA001-AC4F-418D-AE19-62706E023703}">
                      <ahyp:hlinkClr val="tx"/>
                    </a:ext>
                  </a:extLst>
                </a:hlinkClick>
              </a:rPr>
              <a:t>explore</a:t>
            </a:r>
            <a:r>
              <a:rPr b="0" i="0" lang="en-US" sz="2200" u="none">
                <a:solidFill>
                  <a:schemeClr val="dk1"/>
                </a:solidFill>
                <a:latin typeface="Arial"/>
                <a:ea typeface="Arial"/>
                <a:cs typeface="Arial"/>
                <a:sym typeface="Arial"/>
              </a:rPr>
              <a:t> this further</a:t>
            </a:r>
            <a:endParaRPr/>
          </a:p>
        </p:txBody>
      </p:sp>
      <p:sp>
        <p:nvSpPr>
          <p:cNvPr id="81" name="Google Shape;81;p10"/>
          <p:cNvSpPr txBox="1"/>
          <p:nvPr>
            <p:ph idx="2" type="body"/>
          </p:nvPr>
        </p:nvSpPr>
        <p:spPr>
          <a:xfrm>
            <a:off x="4657725" y="609600"/>
            <a:ext cx="4486275"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Is our effort</a:t>
            </a:r>
            <a:endParaRPr/>
          </a:p>
          <a:p>
            <a:pPr indent="-228600" lvl="1" marL="4572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For continuity of happiness and prosperity?</a:t>
            </a:r>
            <a:endParaRPr/>
          </a:p>
          <a:p>
            <a:pPr indent="-228600" lvl="1" marL="4572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Just for accumulation of physical facility?</a:t>
            </a:r>
            <a:endParaRPr/>
          </a:p>
          <a:p>
            <a:pPr indent="-228600" lvl="1" marL="457200" marR="0" rtl="0" algn="l">
              <a:lnSpc>
                <a:spcPct val="100000"/>
              </a:lnSpc>
              <a:spcBef>
                <a:spcPts val="440"/>
              </a:spcBef>
              <a:spcAft>
                <a:spcPts val="0"/>
              </a:spcAft>
              <a:buClr>
                <a:srgbClr val="1E00AA"/>
              </a:buClr>
              <a:buSzPts val="2200"/>
              <a:buFont typeface="Arial"/>
              <a:buNone/>
            </a:pPr>
            <a:r>
              <a:rPr b="1" i="0" lang="en-US" sz="2200" u="none" cap="none" strike="noStrike">
                <a:solidFill>
                  <a:srgbClr val="1E00AA"/>
                </a:solidFill>
                <a:latin typeface="Arial"/>
                <a:ea typeface="Arial"/>
                <a:cs typeface="Arial"/>
                <a:sym typeface="Arial"/>
              </a:rPr>
              <a:t>	</a:t>
            </a:r>
            <a:endParaRPr b="0" i="0" sz="1000" u="none" cap="none" strike="noStrike">
              <a:solidFill>
                <a:schemeClr val="dk1"/>
              </a:solidFill>
              <a:latin typeface="Arial"/>
              <a:ea typeface="Arial"/>
              <a:cs typeface="Arial"/>
              <a:sym typeface="Arial"/>
            </a:endParaRPr>
          </a:p>
          <a:p>
            <a:pPr indent="-228600" lvl="0" marL="2286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Have you assumed  that  happiness and prosperity will be ensured when you have enough physical facility?</a:t>
            </a:r>
            <a:endParaRPr/>
          </a:p>
          <a:p>
            <a:pPr indent="-228600" lvl="0" marL="228600" marR="0" rtl="0" algn="l">
              <a:lnSpc>
                <a:spcPct val="100000"/>
              </a:lnSpc>
              <a:spcBef>
                <a:spcPts val="400"/>
              </a:spcBef>
              <a:spcAft>
                <a:spcPts val="0"/>
              </a:spcAft>
              <a:buClr>
                <a:srgbClr val="1E00AA"/>
              </a:buClr>
              <a:buSzPts val="2000"/>
              <a:buFont typeface="Arial"/>
              <a:buNone/>
            </a:pPr>
            <a:r>
              <a:rPr b="0" i="0" lang="en-US" sz="2000" u="none">
                <a:solidFill>
                  <a:srgbClr val="1E00AA"/>
                </a:solidFill>
                <a:latin typeface="Arial"/>
                <a:ea typeface="Arial"/>
                <a:cs typeface="Arial"/>
                <a:sym typeface="Arial"/>
              </a:rPr>
              <a:t>What effort are you making for continuity of happiness and prosperity, other than accumulation of physical facility?</a:t>
            </a:r>
            <a:endParaRPr/>
          </a:p>
          <a:p>
            <a:pPr indent="-101600" lvl="0" marL="228600" marR="0" rtl="0" algn="l">
              <a:lnSpc>
                <a:spcPct val="100000"/>
              </a:lnSpc>
              <a:spcBef>
                <a:spcPts val="400"/>
              </a:spcBef>
              <a:spcAft>
                <a:spcPts val="0"/>
              </a:spcAft>
              <a:buClr>
                <a:schemeClr val="dk1"/>
              </a:buClr>
              <a:buSzPts val="2000"/>
              <a:buFont typeface="Arial"/>
              <a:buNone/>
            </a:pPr>
            <a:r>
              <a:t/>
            </a:r>
            <a:endParaRPr b="0" i="0" sz="2000" u="none">
              <a:solidFill>
                <a:srgbClr val="1E00AA"/>
              </a:solidFill>
              <a:latin typeface="Arial"/>
              <a:ea typeface="Arial"/>
              <a:cs typeface="Arial"/>
              <a:sym typeface="Arial"/>
            </a:endParaRPr>
          </a:p>
        </p:txBody>
      </p:sp>
      <p:sp>
        <p:nvSpPr>
          <p:cNvPr id="82" name="Google Shape;82;p10"/>
          <p:cNvSpPr txBox="1"/>
          <p:nvPr>
            <p:ph type="title"/>
          </p:nvPr>
        </p:nvSpPr>
        <p:spPr>
          <a:xfrm>
            <a:off x="0" y="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Desire 				Effort</a:t>
            </a:r>
            <a:endParaRPr/>
          </a:p>
        </p:txBody>
      </p:sp>
      <p:cxnSp>
        <p:nvCxnSpPr>
          <p:cNvPr id="83" name="Google Shape;83;p10"/>
          <p:cNvCxnSpPr/>
          <p:nvPr/>
        </p:nvCxnSpPr>
        <p:spPr>
          <a:xfrm rot="5400000">
            <a:off x="1524000" y="3562350"/>
            <a:ext cx="6096000" cy="0"/>
          </a:xfrm>
          <a:prstGeom prst="straightConnector1">
            <a:avLst/>
          </a:prstGeom>
          <a:noFill/>
          <a:ln cap="flat" cmpd="sng" w="9525">
            <a:solidFill>
              <a:srgbClr val="8AC6E4"/>
            </a:solidFill>
            <a:prstDash val="solid"/>
            <a:miter lim="800000"/>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2009-12-17T14:12:44Z</dcterms:created>
</cp:coreProperties>
</file>

<file path=docProps/custom.xml><?xml version="1.0" encoding="utf-8"?>
<Properties xmlns="http://schemas.openxmlformats.org/officeDocument/2006/custom-properties" xmlns:vt="http://schemas.openxmlformats.org/officeDocument/2006/docPropsVTypes"/>
</file>