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7045CBF-8522-4B87-BA6F-30F023654B84}" type="datetimeFigureOut">
              <a:rPr lang="en-IN" smtClean="0"/>
              <a:t>08-06-2022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DDF568-DF39-4035-A530-5336A94539EB}" type="slidenum">
              <a:rPr lang="en-IN" smtClean="0"/>
              <a:t>‹#›</a:t>
            </a:fld>
            <a:endParaRPr lang="en-IN"/>
          </a:p>
        </p:txBody>
      </p:sp>
    </p:spTree>
    <p:extLst>
      <p:ext uri="{BB962C8B-B14F-4D97-AF65-F5344CB8AC3E}">
        <p14:creationId xmlns:p14="http://schemas.microsoft.com/office/powerpoint/2010/main" val="3594674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045CBF-8522-4B87-BA6F-30F023654B84}" type="datetimeFigureOut">
              <a:rPr lang="en-IN" smtClean="0"/>
              <a:t>08-06-2022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DDF568-DF39-4035-A530-5336A94539EB}" type="slidenum">
              <a:rPr lang="en-IN" smtClean="0"/>
              <a:t>‹#›</a:t>
            </a:fld>
            <a:endParaRPr lang="en-IN"/>
          </a:p>
        </p:txBody>
      </p:sp>
    </p:spTree>
    <p:extLst>
      <p:ext uri="{BB962C8B-B14F-4D97-AF65-F5344CB8AC3E}">
        <p14:creationId xmlns:p14="http://schemas.microsoft.com/office/powerpoint/2010/main" val="3047772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045CBF-8522-4B87-BA6F-30F023654B84}" type="datetimeFigureOut">
              <a:rPr lang="en-IN" smtClean="0"/>
              <a:t>08-06-2022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DDF568-DF39-4035-A530-5336A94539EB}" type="slidenum">
              <a:rPr lang="en-IN" smtClean="0"/>
              <a:t>‹#›</a:t>
            </a:fld>
            <a:endParaRPr lang="en-IN"/>
          </a:p>
        </p:txBody>
      </p:sp>
    </p:spTree>
    <p:extLst>
      <p:ext uri="{BB962C8B-B14F-4D97-AF65-F5344CB8AC3E}">
        <p14:creationId xmlns:p14="http://schemas.microsoft.com/office/powerpoint/2010/main" val="3173464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045CBF-8522-4B87-BA6F-30F023654B84}" type="datetimeFigureOut">
              <a:rPr lang="en-IN" smtClean="0"/>
              <a:t>08-06-2022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DDF568-DF39-4035-A530-5336A94539EB}" type="slidenum">
              <a:rPr lang="en-IN" smtClean="0"/>
              <a:t>‹#›</a:t>
            </a:fld>
            <a:endParaRPr lang="en-IN"/>
          </a:p>
        </p:txBody>
      </p:sp>
    </p:spTree>
    <p:extLst>
      <p:ext uri="{BB962C8B-B14F-4D97-AF65-F5344CB8AC3E}">
        <p14:creationId xmlns:p14="http://schemas.microsoft.com/office/powerpoint/2010/main" val="1165952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045CBF-8522-4B87-BA6F-30F023654B84}" type="datetimeFigureOut">
              <a:rPr lang="en-IN" smtClean="0"/>
              <a:t>08-06-2022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DDF568-DF39-4035-A530-5336A94539EB}" type="slidenum">
              <a:rPr lang="en-IN" smtClean="0"/>
              <a:t>‹#›</a:t>
            </a:fld>
            <a:endParaRPr lang="en-IN"/>
          </a:p>
        </p:txBody>
      </p:sp>
    </p:spTree>
    <p:extLst>
      <p:ext uri="{BB962C8B-B14F-4D97-AF65-F5344CB8AC3E}">
        <p14:creationId xmlns:p14="http://schemas.microsoft.com/office/powerpoint/2010/main" val="4074605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7045CBF-8522-4B87-BA6F-30F023654B84}" type="datetimeFigureOut">
              <a:rPr lang="en-IN" smtClean="0"/>
              <a:t>08-06-2022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DDF568-DF39-4035-A530-5336A94539EB}" type="slidenum">
              <a:rPr lang="en-IN" smtClean="0"/>
              <a:t>‹#›</a:t>
            </a:fld>
            <a:endParaRPr lang="en-IN"/>
          </a:p>
        </p:txBody>
      </p:sp>
    </p:spTree>
    <p:extLst>
      <p:ext uri="{BB962C8B-B14F-4D97-AF65-F5344CB8AC3E}">
        <p14:creationId xmlns:p14="http://schemas.microsoft.com/office/powerpoint/2010/main" val="167206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7045CBF-8522-4B87-BA6F-30F023654B84}" type="datetimeFigureOut">
              <a:rPr lang="en-IN" smtClean="0"/>
              <a:t>08-06-2022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DDF568-DF39-4035-A530-5336A94539EB}" type="slidenum">
              <a:rPr lang="en-IN" smtClean="0"/>
              <a:t>‹#›</a:t>
            </a:fld>
            <a:endParaRPr lang="en-IN"/>
          </a:p>
        </p:txBody>
      </p:sp>
    </p:spTree>
    <p:extLst>
      <p:ext uri="{BB962C8B-B14F-4D97-AF65-F5344CB8AC3E}">
        <p14:creationId xmlns:p14="http://schemas.microsoft.com/office/powerpoint/2010/main" val="108879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7045CBF-8522-4B87-BA6F-30F023654B84}" type="datetimeFigureOut">
              <a:rPr lang="en-IN" smtClean="0"/>
              <a:t>08-06-2022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DDF568-DF39-4035-A530-5336A94539EB}" type="slidenum">
              <a:rPr lang="en-IN" smtClean="0"/>
              <a:t>‹#›</a:t>
            </a:fld>
            <a:endParaRPr lang="en-IN"/>
          </a:p>
        </p:txBody>
      </p:sp>
    </p:spTree>
    <p:extLst>
      <p:ext uri="{BB962C8B-B14F-4D97-AF65-F5344CB8AC3E}">
        <p14:creationId xmlns:p14="http://schemas.microsoft.com/office/powerpoint/2010/main" val="2984788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045CBF-8522-4B87-BA6F-30F023654B84}" type="datetimeFigureOut">
              <a:rPr lang="en-IN" smtClean="0"/>
              <a:t>08-06-2022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DDF568-DF39-4035-A530-5336A94539EB}" type="slidenum">
              <a:rPr lang="en-IN" smtClean="0"/>
              <a:t>‹#›</a:t>
            </a:fld>
            <a:endParaRPr lang="en-IN"/>
          </a:p>
        </p:txBody>
      </p:sp>
    </p:spTree>
    <p:extLst>
      <p:ext uri="{BB962C8B-B14F-4D97-AF65-F5344CB8AC3E}">
        <p14:creationId xmlns:p14="http://schemas.microsoft.com/office/powerpoint/2010/main" val="230593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045CBF-8522-4B87-BA6F-30F023654B84}" type="datetimeFigureOut">
              <a:rPr lang="en-IN" smtClean="0"/>
              <a:t>08-06-2022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DDF568-DF39-4035-A530-5336A94539EB}" type="slidenum">
              <a:rPr lang="en-IN" smtClean="0"/>
              <a:t>‹#›</a:t>
            </a:fld>
            <a:endParaRPr lang="en-IN"/>
          </a:p>
        </p:txBody>
      </p:sp>
    </p:spTree>
    <p:extLst>
      <p:ext uri="{BB962C8B-B14F-4D97-AF65-F5344CB8AC3E}">
        <p14:creationId xmlns:p14="http://schemas.microsoft.com/office/powerpoint/2010/main" val="191565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045CBF-8522-4B87-BA6F-30F023654B84}" type="datetimeFigureOut">
              <a:rPr lang="en-IN" smtClean="0"/>
              <a:t>08-06-2022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DDF568-DF39-4035-A530-5336A94539EB}" type="slidenum">
              <a:rPr lang="en-IN" smtClean="0"/>
              <a:t>‹#›</a:t>
            </a:fld>
            <a:endParaRPr lang="en-IN"/>
          </a:p>
        </p:txBody>
      </p:sp>
    </p:spTree>
    <p:extLst>
      <p:ext uri="{BB962C8B-B14F-4D97-AF65-F5344CB8AC3E}">
        <p14:creationId xmlns:p14="http://schemas.microsoft.com/office/powerpoint/2010/main" val="2532541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045CBF-8522-4B87-BA6F-30F023654B84}" type="datetimeFigureOut">
              <a:rPr lang="en-IN" smtClean="0"/>
              <a:t>08-06-2022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DF568-DF39-4035-A530-5336A94539EB}" type="slidenum">
              <a:rPr lang="en-IN" smtClean="0"/>
              <a:t>‹#›</a:t>
            </a:fld>
            <a:endParaRPr lang="en-IN"/>
          </a:p>
        </p:txBody>
      </p:sp>
    </p:spTree>
    <p:extLst>
      <p:ext uri="{BB962C8B-B14F-4D97-AF65-F5344CB8AC3E}">
        <p14:creationId xmlns:p14="http://schemas.microsoft.com/office/powerpoint/2010/main" val="2293244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CN</a:t>
            </a:r>
            <a:endParaRPr lang="en-IN" dirty="0"/>
          </a:p>
        </p:txBody>
      </p:sp>
      <p:sp>
        <p:nvSpPr>
          <p:cNvPr id="3" name="Subtitle 2"/>
          <p:cNvSpPr>
            <a:spLocks noGrp="1"/>
          </p:cNvSpPr>
          <p:nvPr>
            <p:ph type="subTitle" idx="1"/>
          </p:nvPr>
        </p:nvSpPr>
        <p:spPr/>
        <p:txBody>
          <a:bodyPr/>
          <a:lstStyle/>
          <a:p>
            <a:r>
              <a:rPr lang="en-US" dirty="0" smtClean="0"/>
              <a:t>Dr. </a:t>
            </a:r>
            <a:r>
              <a:rPr lang="en-US" dirty="0" err="1" smtClean="0"/>
              <a:t>Minal</a:t>
            </a:r>
            <a:r>
              <a:rPr lang="en-US" dirty="0" smtClean="0"/>
              <a:t> </a:t>
            </a:r>
            <a:r>
              <a:rPr lang="en-US" smtClean="0"/>
              <a:t>Moharir</a:t>
            </a:r>
            <a:endParaRPr lang="en-IN"/>
          </a:p>
        </p:txBody>
      </p:sp>
    </p:spTree>
    <p:extLst>
      <p:ext uri="{BB962C8B-B14F-4D97-AF65-F5344CB8AC3E}">
        <p14:creationId xmlns:p14="http://schemas.microsoft.com/office/powerpoint/2010/main" val="434420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Efficiency of Asynchronous Transmission</a:t>
            </a:r>
            <a:br>
              <a:rPr lang="en-US" sz="4000" dirty="0" smtClean="0"/>
            </a:b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US" b="1" dirty="0" smtClean="0"/>
              <a:t>Example</a:t>
            </a:r>
            <a:r>
              <a:rPr lang="en-US" b="1" dirty="0"/>
              <a:t>:</a:t>
            </a:r>
            <a:r>
              <a:rPr lang="en-US" dirty="0"/>
              <a:t> Determine the efficiency of 20KB data transmission using Asynchronous transmission method. </a:t>
            </a:r>
          </a:p>
          <a:p>
            <a:pPr fontAlgn="base"/>
            <a:r>
              <a:rPr lang="en-US" b="1" dirty="0"/>
              <a:t>Solution:</a:t>
            </a:r>
            <a:endParaRPr lang="en-US" dirty="0"/>
          </a:p>
          <a:p>
            <a:pPr fontAlgn="base"/>
            <a:r>
              <a:rPr lang="en-US" dirty="0"/>
              <a:t>Actual data = 20KB=20×8Kb=160Kb=1000×160b=160000 bit</a:t>
            </a:r>
          </a:p>
          <a:p>
            <a:pPr fontAlgn="base"/>
            <a:r>
              <a:rPr lang="en-US" dirty="0"/>
              <a:t>Overhead data bit required for each group of 8 bit = 3 bit</a:t>
            </a:r>
          </a:p>
          <a:p>
            <a:pPr fontAlgn="base"/>
            <a:r>
              <a:rPr lang="en-US" dirty="0"/>
              <a:t>Total bits = Actual data bit + overhead data bits = 160000 bit + 60000 bit = 220000 bit</a:t>
            </a:r>
          </a:p>
          <a:p>
            <a:pPr fontAlgn="base"/>
            <a:r>
              <a:rPr lang="en-US" dirty="0"/>
              <a:t>So, Efficiency = (160000/220000) × 100% = 73%</a:t>
            </a:r>
          </a:p>
          <a:p>
            <a:endParaRPr lang="en-IN" dirty="0"/>
          </a:p>
        </p:txBody>
      </p:sp>
    </p:spTree>
    <p:extLst>
      <p:ext uri="{BB962C8B-B14F-4D97-AF65-F5344CB8AC3E}">
        <p14:creationId xmlns:p14="http://schemas.microsoft.com/office/powerpoint/2010/main" val="2312024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Efficiency of Synchronous Transmission</a:t>
            </a:r>
            <a:br>
              <a:rPr lang="en-US" sz="3600" dirty="0" smtClean="0"/>
            </a:br>
            <a:endParaRPr lang="en-IN" sz="3600" dirty="0"/>
          </a:p>
        </p:txBody>
      </p:sp>
      <p:sp>
        <p:nvSpPr>
          <p:cNvPr id="3" name="Content Placeholder 2"/>
          <p:cNvSpPr>
            <a:spLocks noGrp="1"/>
          </p:cNvSpPr>
          <p:nvPr>
            <p:ph idx="1"/>
          </p:nvPr>
        </p:nvSpPr>
        <p:spPr/>
        <p:txBody>
          <a:bodyPr>
            <a:normAutofit fontScale="70000" lnSpcReduction="20000"/>
          </a:bodyPr>
          <a:lstStyle/>
          <a:p>
            <a:pPr fontAlgn="base"/>
            <a:r>
              <a:rPr lang="en-US" b="1" dirty="0" smtClean="0"/>
              <a:t>Example</a:t>
            </a:r>
            <a:r>
              <a:rPr lang="en-US" b="1" dirty="0"/>
              <a:t>:</a:t>
            </a:r>
            <a:r>
              <a:rPr lang="en-US" dirty="0"/>
              <a:t> Determine the efficiency of 20KB data transmission using Synchronous transmission method. </a:t>
            </a:r>
          </a:p>
          <a:p>
            <a:pPr fontAlgn="base"/>
            <a:r>
              <a:rPr lang="en-US" b="1" dirty="0"/>
              <a:t>Solution:</a:t>
            </a:r>
            <a:endParaRPr lang="en-US" dirty="0"/>
          </a:p>
          <a:p>
            <a:pPr fontAlgn="base"/>
            <a:r>
              <a:rPr lang="en-US" dirty="0"/>
              <a:t>Actual data = 20KB=20×8Kb=160Kb=1000×160b=160000 bit</a:t>
            </a:r>
          </a:p>
          <a:p>
            <a:pPr fontAlgn="base"/>
            <a:r>
              <a:rPr lang="en-US" dirty="0"/>
              <a:t>Suppose, a block having 80 characters, So block size = 80×8 bit = 640 </a:t>
            </a:r>
            <a:r>
              <a:rPr lang="en-US" dirty="0" smtClean="0"/>
              <a:t>bit</a:t>
            </a:r>
          </a:p>
          <a:p>
            <a:pPr fontAlgn="base"/>
            <a:r>
              <a:rPr lang="en-US" dirty="0"/>
              <a:t>Overhead data bit required for each block of 640 bit group = 32 </a:t>
            </a:r>
            <a:r>
              <a:rPr lang="en-US" dirty="0" smtClean="0"/>
              <a:t>bit</a:t>
            </a:r>
          </a:p>
          <a:p>
            <a:pPr fontAlgn="base"/>
            <a:r>
              <a:rPr lang="en-US" dirty="0"/>
              <a:t>So Total overhead data bits required for 160000 bit data transmission = (32/640)× 160000 = 8000 bit</a:t>
            </a:r>
          </a:p>
          <a:p>
            <a:pPr fontAlgn="base"/>
            <a:r>
              <a:rPr lang="en-US" dirty="0"/>
              <a:t>Total bits = Actual data bit + overhead data bits = 160000 bit + 8000 bit = 168000 bit</a:t>
            </a:r>
          </a:p>
          <a:p>
            <a:pPr fontAlgn="base"/>
            <a:r>
              <a:rPr lang="en-US" dirty="0"/>
              <a:t>So, Efficiency = (160000/168000) × 100% = 95%</a:t>
            </a:r>
          </a:p>
          <a:p>
            <a:endParaRPr lang="en-IN" dirty="0"/>
          </a:p>
        </p:txBody>
      </p:sp>
    </p:spTree>
    <p:extLst>
      <p:ext uri="{BB962C8B-B14F-4D97-AF65-F5344CB8AC3E}">
        <p14:creationId xmlns:p14="http://schemas.microsoft.com/office/powerpoint/2010/main" val="1153445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a:t>
            </a:r>
            <a:r>
              <a:rPr lang="en-US" dirty="0" smtClean="0"/>
              <a:t>sochronous Transmission:</a:t>
            </a:r>
            <a:br>
              <a:rPr lang="en-US" dirty="0" smtClean="0"/>
            </a:br>
            <a:endParaRPr lang="en-IN" dirty="0"/>
          </a:p>
        </p:txBody>
      </p:sp>
      <p:sp>
        <p:nvSpPr>
          <p:cNvPr id="3" name="Content Placeholder 2"/>
          <p:cNvSpPr>
            <a:spLocks noGrp="1"/>
          </p:cNvSpPr>
          <p:nvPr>
            <p:ph idx="1"/>
          </p:nvPr>
        </p:nvSpPr>
        <p:spPr/>
        <p:txBody>
          <a:bodyPr>
            <a:normAutofit fontScale="55000" lnSpcReduction="20000"/>
          </a:bodyPr>
          <a:lstStyle/>
          <a:p>
            <a:pPr fontAlgn="base"/>
            <a:r>
              <a:rPr lang="en-US" dirty="0" smtClean="0"/>
              <a:t>Isochronous </a:t>
            </a:r>
            <a:r>
              <a:rPr lang="en-US" dirty="0"/>
              <a:t>transmission is </a:t>
            </a:r>
            <a:r>
              <a:rPr lang="en-US" dirty="0" smtClean="0"/>
              <a:t>similar </a:t>
            </a:r>
            <a:r>
              <a:rPr lang="en-US" dirty="0"/>
              <a:t>to synchronous transmission but the time interval between blocks is almost zero.</a:t>
            </a:r>
          </a:p>
          <a:p>
            <a:pPr fontAlgn="base"/>
            <a:r>
              <a:rPr lang="en-US" b="1" dirty="0" smtClean="0"/>
              <a:t>Advantages-</a:t>
            </a:r>
            <a:endParaRPr lang="en-US" dirty="0"/>
          </a:p>
          <a:p>
            <a:pPr fontAlgn="base"/>
            <a:r>
              <a:rPr lang="en-US" dirty="0"/>
              <a:t>Transmission speed is much higher.</a:t>
            </a:r>
          </a:p>
          <a:p>
            <a:pPr fontAlgn="base"/>
            <a:r>
              <a:rPr lang="en-US" dirty="0"/>
              <a:t>There is no need to pause between each character.</a:t>
            </a:r>
          </a:p>
          <a:p>
            <a:pPr fontAlgn="base"/>
            <a:r>
              <a:rPr lang="en-US" dirty="0"/>
              <a:t>Start bit at the beginning of each character and Stop bit at the end is not required.</a:t>
            </a:r>
          </a:p>
          <a:p>
            <a:pPr fontAlgn="base"/>
            <a:r>
              <a:rPr lang="en-US" b="1" dirty="0"/>
              <a:t>Disadvantages-</a:t>
            </a:r>
            <a:endParaRPr lang="en-US" dirty="0"/>
          </a:p>
          <a:p>
            <a:pPr fontAlgn="base"/>
            <a:r>
              <a:rPr lang="en-US" dirty="0"/>
              <a:t>A primary storage device is required at the sender station.</a:t>
            </a:r>
          </a:p>
          <a:p>
            <a:pPr fontAlgn="base"/>
            <a:r>
              <a:rPr lang="en-US" dirty="0"/>
              <a:t>It is not possible to check whether the data block has received the correct recipient and there is no error correction.</a:t>
            </a:r>
          </a:p>
          <a:p>
            <a:pPr fontAlgn="base"/>
            <a:r>
              <a:rPr lang="en-US" dirty="0"/>
              <a:t>Relatively expensive.</a:t>
            </a:r>
          </a:p>
          <a:p>
            <a:pPr fontAlgn="base"/>
            <a:r>
              <a:rPr lang="en-US" b="1" dirty="0"/>
              <a:t>Uses-</a:t>
            </a:r>
            <a:endParaRPr lang="en-US" dirty="0"/>
          </a:p>
          <a:p>
            <a:pPr fontAlgn="base"/>
            <a:r>
              <a:rPr lang="en-US" dirty="0"/>
              <a:t>This method is usually used for data transfer in real time applications.</a:t>
            </a:r>
          </a:p>
          <a:p>
            <a:pPr fontAlgn="base"/>
            <a:r>
              <a:rPr lang="en-US" dirty="0"/>
              <a:t>This method is used for data transmission for various multimedia communications such as audio or video calls.</a:t>
            </a:r>
          </a:p>
          <a:p>
            <a:pPr fontAlgn="base"/>
            <a:r>
              <a:rPr lang="en-US" dirty="0"/>
              <a:t> </a:t>
            </a:r>
          </a:p>
          <a:p>
            <a:endParaRPr lang="en-IN" dirty="0"/>
          </a:p>
        </p:txBody>
      </p:sp>
    </p:spTree>
    <p:extLst>
      <p:ext uri="{BB962C8B-B14F-4D97-AF65-F5344CB8AC3E}">
        <p14:creationId xmlns:p14="http://schemas.microsoft.com/office/powerpoint/2010/main" val="2126952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Automatic Repeat </a:t>
            </a:r>
            <a:r>
              <a:rPr lang="en-IN" dirty="0" err="1"/>
              <a:t>ReQuest</a:t>
            </a:r>
            <a:r>
              <a:rPr lang="en-IN" dirty="0"/>
              <a:t> (ARQ)</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3229769"/>
            <a:ext cx="7560840" cy="2359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27584" y="1844824"/>
            <a:ext cx="7200800" cy="646331"/>
          </a:xfrm>
          <a:prstGeom prst="rect">
            <a:avLst/>
          </a:prstGeom>
        </p:spPr>
        <p:txBody>
          <a:bodyPr wrap="square">
            <a:spAutoFit/>
          </a:bodyPr>
          <a:lstStyle/>
          <a:p>
            <a:r>
              <a:rPr lang="en-US" b="1" dirty="0"/>
              <a:t>Types of ARQ Protocols</a:t>
            </a:r>
          </a:p>
          <a:p>
            <a:r>
              <a:rPr lang="en-US" dirty="0"/>
              <a:t>There are three ARQ protocols in the data link layer.</a:t>
            </a:r>
            <a:endParaRPr lang="en-US" dirty="0"/>
          </a:p>
        </p:txBody>
      </p:sp>
    </p:spTree>
    <p:extLst>
      <p:ext uri="{BB962C8B-B14F-4D97-AF65-F5344CB8AC3E}">
        <p14:creationId xmlns:p14="http://schemas.microsoft.com/office/powerpoint/2010/main" val="63953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Automatic Repeat </a:t>
            </a:r>
            <a:r>
              <a:rPr lang="en-IN" dirty="0" err="1"/>
              <a:t>ReQuest</a:t>
            </a:r>
            <a:r>
              <a:rPr lang="en-IN"/>
              <a:t> (ARQ)</a:t>
            </a:r>
            <a:endParaRPr lang="en-IN"/>
          </a:p>
        </p:txBody>
      </p:sp>
      <p:sp>
        <p:nvSpPr>
          <p:cNvPr id="3" name="Content Placeholder 2"/>
          <p:cNvSpPr>
            <a:spLocks noGrp="1"/>
          </p:cNvSpPr>
          <p:nvPr>
            <p:ph idx="1"/>
          </p:nvPr>
        </p:nvSpPr>
        <p:spPr/>
        <p:txBody>
          <a:bodyPr>
            <a:normAutofit fontScale="62500" lnSpcReduction="20000"/>
          </a:bodyPr>
          <a:lstStyle/>
          <a:p>
            <a:r>
              <a:rPr lang="en-US" b="1" dirty="0" smtClean="0"/>
              <a:t>Stop </a:t>
            </a:r>
            <a:r>
              <a:rPr lang="en-US" b="1" dirty="0"/>
              <a:t>– and – Wait ARQ</a:t>
            </a:r>
            <a:r>
              <a:rPr lang="en-US" dirty="0"/>
              <a:t> − Stop – and – wait ARQ provides unidirectional data transmission with flow control and error control mechanisms, appropriate for noisy channels. The sender keeps a copy of the sent frame. It then waits for a finite time to receive a positive acknowledgement from receiver. If the timer expires, the frame is retransmitted. If a positive acknowledgement is received then the next frame is sent.</a:t>
            </a:r>
          </a:p>
          <a:p>
            <a:r>
              <a:rPr lang="en-US" b="1" dirty="0"/>
              <a:t>Go – Back – N ARQ</a:t>
            </a:r>
            <a:r>
              <a:rPr lang="en-US" dirty="0"/>
              <a:t> − Go – Back – N ARQ provides for sending multiple frames before receiving the acknowledgement for the first frame. It uses the concept of sliding window, and so is also called sliding window protocol. The frames are sequentially numbered and a finite number of frames are sent. If the acknowledgement of a frame is not received within the time period, all frames starting from that frame are retransmitted.</a:t>
            </a:r>
          </a:p>
          <a:p>
            <a:r>
              <a:rPr lang="en-US" b="1" dirty="0"/>
              <a:t>Selective Repeat ARQ</a:t>
            </a:r>
            <a:r>
              <a:rPr lang="en-US" dirty="0"/>
              <a:t> − This protocol also provides for sending multiple frames before receiving the acknowledgement for the first frame. However, here only the erroneous or lost frames are retransmitted, while the good frames are received and buffered.</a:t>
            </a:r>
          </a:p>
          <a:p>
            <a:endParaRPr lang="en-IN" dirty="0"/>
          </a:p>
        </p:txBody>
      </p:sp>
    </p:spTree>
    <p:extLst>
      <p:ext uri="{BB962C8B-B14F-4D97-AF65-F5344CB8AC3E}">
        <p14:creationId xmlns:p14="http://schemas.microsoft.com/office/powerpoint/2010/main" val="670960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174</Words>
  <Application>Microsoft Office PowerPoint</Application>
  <PresentationFormat>On-screen Show (4:3)</PresentationFormat>
  <Paragraphs>39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CN</vt:lpstr>
      <vt:lpstr>Efficiency of Asynchronous Transmission </vt:lpstr>
      <vt:lpstr>Efficiency of Synchronous Transmission </vt:lpstr>
      <vt:lpstr>Isochronous Transmission: </vt:lpstr>
      <vt:lpstr>Automatic Repeat ReQuest (ARQ)</vt:lpstr>
      <vt:lpstr>Automatic Repeat ReQuest (ARQ)</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dc:title>
  <dc:creator>Admin</dc:creator>
  <cp:lastModifiedBy>Admin</cp:lastModifiedBy>
  <cp:revision>3</cp:revision>
  <dcterms:created xsi:type="dcterms:W3CDTF">2022-06-03T03:51:28Z</dcterms:created>
  <dcterms:modified xsi:type="dcterms:W3CDTF">2022-06-08T04:27:12Z</dcterms:modified>
</cp:coreProperties>
</file>