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308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</p:sldIdLst>
  <p:sldSz cx="9144000" cy="5143500" type="screen16x9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9" autoAdjust="0"/>
    <p:restoredTop sz="94226" autoAdjust="0"/>
  </p:normalViewPr>
  <p:slideViewPr>
    <p:cSldViewPr snapToGrid="0">
      <p:cViewPr>
        <p:scale>
          <a:sx n="54" d="100"/>
          <a:sy n="54" d="100"/>
        </p:scale>
        <p:origin x="-2419" y="-12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308"/>
    </p:cViewPr>
  </p:sorterViewPr>
  <p:notesViewPr>
    <p:cSldViewPr snapToGrid="0">
      <p:cViewPr varScale="1">
        <p:scale>
          <a:sx n="48" d="100"/>
          <a:sy n="48" d="100"/>
        </p:scale>
        <p:origin x="-2672" y="-84"/>
      </p:cViewPr>
      <p:guideLst>
        <p:guide orient="horz" pos="2957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254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95EBD133-1343-3ACE-4E81-0F7C06735C1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906" y="1438709"/>
            <a:ext cx="7507535" cy="1644668"/>
          </a:xfrm>
          <a:prstGeom prst="rect">
            <a:avLst/>
          </a:prstGeom>
          <a:noFill/>
          <a:ln>
            <a:noFill/>
          </a:ln>
          <a:effectLst>
            <a:glow rad="228600">
              <a:srgbClr val="CCFFFF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436937" y="40598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284537" y="39074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44" name="object 21">
            <a:extLst>
              <a:ext uri="{FF2B5EF4-FFF2-40B4-BE49-F238E27FC236}">
                <a16:creationId xmlns="" xmlns:a16="http://schemas.microsoft.com/office/drawing/2014/main" id="{AB15DFBB-CB7F-80EF-542A-5C72E398D692}"/>
              </a:ext>
            </a:extLst>
          </p:cNvPr>
          <p:cNvSpPr txBox="1"/>
          <p:nvPr/>
        </p:nvSpPr>
        <p:spPr>
          <a:xfrm>
            <a:off x="880906" y="797827"/>
            <a:ext cx="7507536" cy="640882"/>
          </a:xfrm>
          <a:prstGeom prst="rect">
            <a:avLst/>
          </a:prstGeom>
          <a:solidFill>
            <a:srgbClr val="000099"/>
          </a:solidFill>
          <a:ln w="9143">
            <a:solidFill>
              <a:srgbClr val="005792"/>
            </a:solidFill>
          </a:ln>
        </p:spPr>
        <p:txBody>
          <a:bodyPr vert="horz" wrap="square" lIns="0" tIns="12130" rIns="0" bIns="0" rtlCol="0">
            <a:spAutoFit/>
          </a:bodyPr>
          <a:lstStyle/>
          <a:p>
            <a:pPr marL="393920" marR="390454" indent="1028987">
              <a:spcBef>
                <a:spcPts val="96"/>
              </a:spcBef>
            </a:pPr>
            <a:r>
              <a:rPr sz="2001" b="1" dirty="0">
                <a:solidFill>
                  <a:srgbClr val="FFFF00"/>
                </a:solidFill>
                <a:latin typeface="Times New Roman"/>
                <a:cs typeface="Times New Roman"/>
              </a:rPr>
              <a:t>Department</a:t>
            </a:r>
            <a:r>
              <a:rPr sz="2001" b="1" spc="-18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1" b="1" spc="-11" dirty="0">
                <a:solidFill>
                  <a:srgbClr val="FFFF00"/>
                </a:solidFill>
                <a:latin typeface="Times New Roman"/>
                <a:cs typeface="Times New Roman"/>
              </a:rPr>
              <a:t>of </a:t>
            </a:r>
            <a:r>
              <a:rPr sz="2001" b="1" dirty="0">
                <a:solidFill>
                  <a:srgbClr val="FFFF00"/>
                </a:solidFill>
                <a:latin typeface="Times New Roman"/>
                <a:cs typeface="Times New Roman"/>
              </a:rPr>
              <a:t>Computer</a:t>
            </a:r>
            <a:r>
              <a:rPr sz="2001" b="1" spc="-48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endParaRPr lang="en-US" sz="2001" b="1" spc="-48" dirty="0" smtClean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93920" marR="390454" indent="1028987">
              <a:spcBef>
                <a:spcPts val="96"/>
              </a:spcBef>
            </a:pPr>
            <a:r>
              <a:rPr sz="2001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Science</a:t>
            </a:r>
            <a:r>
              <a:rPr sz="2001" b="1" spc="-11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1" b="1" dirty="0">
                <a:solidFill>
                  <a:srgbClr val="FFFF00"/>
                </a:solidFill>
                <a:latin typeface="Times New Roman"/>
                <a:cs typeface="Times New Roman"/>
              </a:rPr>
              <a:t>&amp; </a:t>
            </a:r>
            <a:r>
              <a:rPr sz="2001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Engineering</a:t>
            </a:r>
            <a:endParaRPr sz="2001" dirty="0">
              <a:latin typeface="Times New Roman"/>
              <a:cs typeface="Times New Roman"/>
            </a:endParaRPr>
          </a:p>
        </p:txBody>
      </p:sp>
      <p:sp>
        <p:nvSpPr>
          <p:cNvPr id="45" name="object 17">
            <a:extLst>
              <a:ext uri="{FF2B5EF4-FFF2-40B4-BE49-F238E27FC236}">
                <a16:creationId xmlns="" xmlns:a16="http://schemas.microsoft.com/office/drawing/2014/main" id="{1ADB98BE-EBEF-5FEB-B413-B9F1C236F9D5}"/>
              </a:ext>
            </a:extLst>
          </p:cNvPr>
          <p:cNvSpPr txBox="1"/>
          <p:nvPr/>
        </p:nvSpPr>
        <p:spPr>
          <a:xfrm>
            <a:off x="880905" y="3083377"/>
            <a:ext cx="7507535" cy="693439"/>
          </a:xfrm>
          <a:prstGeom prst="rect">
            <a:avLst/>
          </a:prstGeom>
          <a:solidFill>
            <a:srgbClr val="CCFFFF"/>
          </a:solidFill>
          <a:ln w="9143">
            <a:solidFill>
              <a:srgbClr val="005792"/>
            </a:solidFill>
          </a:ln>
        </p:spPr>
        <p:txBody>
          <a:bodyPr vert="horz" wrap="square" lIns="0" tIns="16173" rIns="0" bIns="0" rtlCol="0">
            <a:spAutoFit/>
          </a:bodyPr>
          <a:lstStyle/>
          <a:p>
            <a:pPr algn="ctr">
              <a:defRPr/>
            </a:pPr>
            <a:r>
              <a:rPr lang="en-GB" altLang="en-US" sz="20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CN</a:t>
            </a:r>
            <a:r>
              <a:rPr lang="en-GB" altLang="en-US" sz="20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: </a:t>
            </a:r>
            <a:r>
              <a:rPr lang="en-GB" alt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Transmissin</a:t>
            </a:r>
            <a:r>
              <a:rPr lang="en-GB" altLang="en-US" sz="20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Modes</a:t>
            </a:r>
            <a:endParaRPr lang="en-GB" altLang="en-US" sz="2000" b="1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Dr.</a:t>
            </a:r>
            <a:r>
              <a:rPr lang="en-GB" altLang="en-U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en-GB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Minal</a:t>
            </a:r>
            <a:r>
              <a:rPr lang="en-GB" altLang="en-U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en-GB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Moharir</a:t>
            </a:r>
            <a:endParaRPr lang="en-GB" altLang="en-US" sz="2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436937" y="40598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284537" y="39074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                   Isochronous </a:t>
            </a:r>
            <a:r>
              <a:rPr lang="en-IN" b="1" dirty="0"/>
              <a:t>Transmission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Applications:</a:t>
            </a:r>
            <a:endParaRPr lang="en-IN" dirty="0"/>
          </a:p>
          <a:p>
            <a:r>
              <a:rPr lang="en-IN" dirty="0"/>
              <a:t>Primarily used in real-time communication systems where timely delivery is critical, such as audio and video streaming, VoIP, and industrial control systems.</a:t>
            </a:r>
          </a:p>
          <a:p>
            <a:r>
              <a:rPr lang="en-IN" dirty="0"/>
              <a:t>Suitable for applications where maintaining timing consistency is more important than occasional data errors.</a:t>
            </a:r>
          </a:p>
          <a:p>
            <a:r>
              <a:rPr lang="en-IN" b="1" dirty="0"/>
              <a:t>Example:</a:t>
            </a:r>
            <a:endParaRPr lang="en-IN" dirty="0"/>
          </a:p>
          <a:p>
            <a:r>
              <a:rPr lang="en-IN" dirty="0"/>
              <a:t>Video conferencing, where maintaining a smooth and continuous flow of audio and video data is crucial for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3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436937" y="40598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284537" y="39074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                  </a:t>
            </a:r>
            <a:r>
              <a:rPr lang="en-IN" dirty="0"/>
              <a:t>Summary of Key Differences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Asynchronous </a:t>
            </a:r>
            <a:r>
              <a:rPr lang="en-IN" dirty="0"/>
              <a:t>Transmission: Data is sent one byte at a time, each with its own start and stop bits. Used for irregular, intermittent data transfer.</a:t>
            </a:r>
          </a:p>
          <a:p>
            <a:r>
              <a:rPr lang="en-IN" dirty="0"/>
              <a:t>Synchronous Transmission: Data is sent in a continuous stream with synchronization provided by a shared clock signal. Used for high-speed, continuous data transfer.</a:t>
            </a:r>
          </a:p>
          <a:p>
            <a:r>
              <a:rPr lang="en-IN" dirty="0"/>
              <a:t>Isochronous Transmission: Data is sent at regular intervals, ensuring consistent timing. Used for real-time applications where timing is critical.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4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436937" y="40598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284537" y="39074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IN" b="1" dirty="0"/>
              <a:t>Asynchronous Transmission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Characteristics:</a:t>
            </a:r>
          </a:p>
          <a:p>
            <a:r>
              <a:rPr lang="en-IN" dirty="0"/>
              <a:t>Timing: Each data byte is sent independently, with its own start and stop bits. There is no continuous timing signal between sender and receiver.</a:t>
            </a:r>
          </a:p>
          <a:p>
            <a:r>
              <a:rPr lang="en-IN" dirty="0"/>
              <a:t>Synchronization: The receiver synchronizes with the sender at the start of each byte, using the start bit to recognize the beginning of a new data byte.</a:t>
            </a:r>
          </a:p>
          <a:p>
            <a:r>
              <a:rPr lang="en-IN" dirty="0"/>
              <a:t>Data Integrity: Start and stop bits ensure that each byte is correctly framed, but there may be gaps or variations in timing between bytes.</a:t>
            </a:r>
          </a:p>
          <a:p>
            <a:r>
              <a:rPr lang="en-IN" dirty="0"/>
              <a:t>Overhead: Higher overhead due to additional start and stop bits for each byte.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8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436937" y="40598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284537" y="39074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IN" b="1" dirty="0"/>
              <a:t>Asynchronous Transmission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 descr="https://i.ytimg.com/vi/iMf1XBYuz-c/hqdefaul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7" y="1153550"/>
            <a:ext cx="8355371" cy="3132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2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436937" y="40598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284537" y="39074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IN" b="1" dirty="0"/>
              <a:t>Asynchronous Transmission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Applications:</a:t>
            </a:r>
            <a:endParaRPr lang="en-IN" dirty="0"/>
          </a:p>
          <a:p>
            <a:r>
              <a:rPr lang="en-IN" dirty="0"/>
              <a:t>Commonly used in serial communication, such as RS-232.</a:t>
            </a:r>
          </a:p>
          <a:p>
            <a:r>
              <a:rPr lang="en-IN" dirty="0"/>
              <a:t>Suitable for applications where data is sent at irregular intervals, like keyboard inputs or sensor data.</a:t>
            </a:r>
          </a:p>
          <a:p>
            <a:r>
              <a:rPr lang="en-IN" b="1" dirty="0"/>
              <a:t>Example:</a:t>
            </a:r>
            <a:endParaRPr lang="en-IN" dirty="0"/>
          </a:p>
          <a:p>
            <a:r>
              <a:rPr lang="en-IN" dirty="0"/>
              <a:t>Typing on a keyboard, where each keystroke generates a character sent independently.</a:t>
            </a:r>
          </a:p>
          <a:p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1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436937" y="40598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284537" y="39074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                   Synchronous Transmission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Characteristics</a:t>
            </a:r>
            <a:r>
              <a:rPr lang="en-IN" dirty="0"/>
              <a:t>:</a:t>
            </a:r>
          </a:p>
          <a:p>
            <a:r>
              <a:rPr lang="en-IN" dirty="0"/>
              <a:t>Timing: Data is sent in a continuous stream, synchronized by a shared clock signal between sender and receiver.</a:t>
            </a:r>
          </a:p>
          <a:p>
            <a:r>
              <a:rPr lang="en-IN" dirty="0"/>
              <a:t>Synchronization: Both sender and receiver use the clock signal to stay in sync, ensuring precise timing for data bits.</a:t>
            </a:r>
          </a:p>
          <a:p>
            <a:r>
              <a:rPr lang="en-IN" dirty="0"/>
              <a:t>Data Integrity: Synchronization allows for efficient and reliable data transfer, with lower overhead than asynchronous transmission.</a:t>
            </a:r>
          </a:p>
          <a:p>
            <a:r>
              <a:rPr lang="en-IN" dirty="0"/>
              <a:t>Overhead: Lower overhead as no start and stop bits are needed, though synchronization characters may be used.</a:t>
            </a:r>
          </a:p>
          <a:p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6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436937" y="40598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284537" y="39074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                   Synchronous Transmission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 descr="https://tse2.mm.bing.net/th?id=OIP.dODLfwj1Yab44ihmF5iD3QHaCT&amp;pid=Api&amp;P=0&amp;h=18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7" y="1111348"/>
            <a:ext cx="8564041" cy="341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5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436937" y="40598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284537" y="39074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                   Synchronous Transmission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Applications:</a:t>
            </a:r>
            <a:endParaRPr lang="en-IN" dirty="0"/>
          </a:p>
          <a:p>
            <a:r>
              <a:rPr lang="en-IN" dirty="0"/>
              <a:t>Used in high-speed communication systems where continuous data flow is required, such as Ethernet, </a:t>
            </a:r>
            <a:r>
              <a:rPr lang="en-IN" dirty="0" err="1"/>
              <a:t>fiber</a:t>
            </a:r>
            <a:r>
              <a:rPr lang="en-IN" dirty="0"/>
              <a:t> optics, and some telecommunications protocols.</a:t>
            </a:r>
          </a:p>
          <a:p>
            <a:r>
              <a:rPr lang="en-IN" dirty="0"/>
              <a:t>Suitable for applications needing high data transfer rates and minimal latency.</a:t>
            </a:r>
          </a:p>
          <a:p>
            <a:r>
              <a:rPr lang="en-IN" b="1" dirty="0"/>
              <a:t>Example:</a:t>
            </a:r>
            <a:endParaRPr lang="en-IN" dirty="0"/>
          </a:p>
          <a:p>
            <a:r>
              <a:rPr lang="en-IN" dirty="0"/>
              <a:t>Data transfer over a network using Ethernet, where data is sent in frames with synchronization.</a:t>
            </a:r>
          </a:p>
          <a:p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9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436937" y="40598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284537" y="39074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                   Isochronous </a:t>
            </a:r>
            <a:r>
              <a:rPr lang="en-IN" b="1" dirty="0"/>
              <a:t>Transmission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Characteristics:</a:t>
            </a:r>
          </a:p>
          <a:p>
            <a:r>
              <a:rPr lang="en-IN" dirty="0"/>
              <a:t>Timing: Data is sent at regular intervals, ensuring a consistent timing relationship between sender and receiver.</a:t>
            </a:r>
          </a:p>
          <a:p>
            <a:r>
              <a:rPr lang="en-IN" dirty="0"/>
              <a:t>Synchronization: Combines aspects of both synchronous and asynchronous transmission, focusing on timing consistency rather than exact synchronization.</a:t>
            </a:r>
          </a:p>
          <a:p>
            <a:r>
              <a:rPr lang="en-IN" dirty="0"/>
              <a:t>Data Integrity: Ensures that data is delivered at consistent time intervals, which is crucial for real-time applications but may tolerate some errors in data integrity.</a:t>
            </a:r>
          </a:p>
          <a:p>
            <a:r>
              <a:rPr lang="en-IN" dirty="0"/>
              <a:t>Overhead: Similar to synchronous transmission in terms of efficiency but designed for time-sensitive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9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436937" y="40598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="" xmlns:a16="http://schemas.microsoft.com/office/drawing/2014/main" id="{57D204CF-1218-59A3-795F-7E9B067DA529}"/>
              </a:ext>
            </a:extLst>
          </p:cNvPr>
          <p:cNvSpPr txBox="1"/>
          <p:nvPr/>
        </p:nvSpPr>
        <p:spPr>
          <a:xfrm>
            <a:off x="284537" y="3907459"/>
            <a:ext cx="596369" cy="621607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5776" marR="2310" indent="-1155" algn="ctr">
              <a:spcBef>
                <a:spcPts val="43"/>
              </a:spcBef>
            </a:pP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Subject </a:t>
            </a:r>
            <a:r>
              <a:rPr sz="1001" b="1" dirty="0">
                <a:solidFill>
                  <a:srgbClr val="FFFFFF"/>
                </a:solidFill>
                <a:latin typeface="Trebuchet MS"/>
                <a:cs typeface="Trebuchet MS"/>
              </a:rPr>
              <a:t>Ranking</a:t>
            </a:r>
            <a:r>
              <a:rPr sz="1001" b="1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1" b="1" spc="-23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001" b="1" spc="-5" dirty="0">
                <a:solidFill>
                  <a:srgbClr val="FFFFFF"/>
                </a:solidFill>
                <a:latin typeface="Trebuchet MS"/>
                <a:cs typeface="Trebuchet MS"/>
              </a:rPr>
              <a:t>Computer Science</a:t>
            </a:r>
            <a:endParaRPr sz="1001" dirty="0">
              <a:latin typeface="Trebuchet MS"/>
              <a:cs typeface="Trebuchet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                   Isochronous </a:t>
            </a:r>
            <a:r>
              <a:rPr lang="en-IN" b="1" dirty="0"/>
              <a:t>Transmission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 descr="https://i.ytimg.com/vi/1UdFiEl8YQ0/maxresdefaul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0" y="1167618"/>
            <a:ext cx="8082977" cy="3361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7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677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                          Asynchronous Transmission </vt:lpstr>
      <vt:lpstr>                          Asynchronous Transmission </vt:lpstr>
      <vt:lpstr>                          Asynchronous Transmission </vt:lpstr>
      <vt:lpstr>                    Synchronous Transmission </vt:lpstr>
      <vt:lpstr>                    Synchronous Transmission </vt:lpstr>
      <vt:lpstr>                    Synchronous Transmission </vt:lpstr>
      <vt:lpstr>                    Isochronous Transmission  </vt:lpstr>
      <vt:lpstr>                    Isochronous Transmission  </vt:lpstr>
      <vt:lpstr>                    Isochronous Transmission  </vt:lpstr>
      <vt:lpstr>                   Summary of Key Differences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RAMAKANTH</dc:creator>
  <cp:lastModifiedBy>Admin</cp:lastModifiedBy>
  <cp:revision>501</cp:revision>
  <cp:lastPrinted>2024-02-08T09:21:19Z</cp:lastPrinted>
  <dcterms:modified xsi:type="dcterms:W3CDTF">2024-05-21T17:47:40Z</dcterms:modified>
</cp:coreProperties>
</file>