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  <p:sldMasterId id="2147483684" r:id="rId7"/>
    <p:sldMasterId id="214748369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y="6858000" cx="9144000"/>
  <p:notesSz cx="6858000" cy="9144000"/>
  <p:embeddedFontLst>
    <p:embeddedFont>
      <p:font typeface="Merriweather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hFukxbGOLfkxkUwavg/Si8zXp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MerriweatherSans-bold.fntdata"/><Relationship Id="rId14" Type="http://schemas.openxmlformats.org/officeDocument/2006/relationships/slide" Target="slides/slide5.xml"/><Relationship Id="rId36" Type="http://schemas.openxmlformats.org/officeDocument/2006/relationships/font" Target="fonts/MerriweatherSans-regular.fntdata"/><Relationship Id="rId17" Type="http://schemas.openxmlformats.org/officeDocument/2006/relationships/slide" Target="slides/slide8.xml"/><Relationship Id="rId39" Type="http://schemas.openxmlformats.org/officeDocument/2006/relationships/font" Target="fonts/MerriweatherSans-boldItalic.fntdata"/><Relationship Id="rId16" Type="http://schemas.openxmlformats.org/officeDocument/2006/relationships/slide" Target="slides/slide7.xml"/><Relationship Id="rId38" Type="http://schemas.openxmlformats.org/officeDocument/2006/relationships/font" Target="fonts/MerriweatherSans-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8"/>
          <p:cNvSpPr txBox="1"/>
          <p:nvPr>
            <p:ph idx="1" type="body"/>
          </p:nvPr>
        </p:nvSpPr>
        <p:spPr>
          <a:xfrm>
            <a:off x="0" y="5715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0" y="5715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 rot="5400000">
            <a:off x="4572000" y="2286000"/>
            <a:ext cx="685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 rot="5400000">
            <a:off x="-76200" y="76200"/>
            <a:ext cx="68580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" type="body"/>
          </p:nvPr>
        </p:nvSpPr>
        <p:spPr>
          <a:xfrm rot="5400000">
            <a:off x="4000500" y="1714500"/>
            <a:ext cx="1143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arenR"/>
              <a:defRPr sz="3200"/>
            </a:lvl1pPr>
            <a:lvl2pPr indent="-406400" lvl="1" marL="914400" algn="l">
              <a:spcBef>
                <a:spcPts val="5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68" name="Google Shape;68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4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9" name="Google Shape;79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1" name="Google Shape;81;p47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title"/>
          </p:nvPr>
        </p:nvSpPr>
        <p:spPr>
          <a:xfrm rot="5400000">
            <a:off x="4572000" y="2286000"/>
            <a:ext cx="685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body"/>
          </p:nvPr>
        </p:nvSpPr>
        <p:spPr>
          <a:xfrm rot="5400000">
            <a:off x="-76200" y="76200"/>
            <a:ext cx="68580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" type="body"/>
          </p:nvPr>
        </p:nvSpPr>
        <p:spPr>
          <a:xfrm>
            <a:off x="0" y="57150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85" name="Google Shape;85;p48"/>
          <p:cNvSpPr txBox="1"/>
          <p:nvPr>
            <p:ph idx="2" type="body"/>
          </p:nvPr>
        </p:nvSpPr>
        <p:spPr>
          <a:xfrm>
            <a:off x="4648200" y="57150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86" name="Google Shape;86;p48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49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2"/>
          <p:cNvSpPr txBox="1"/>
          <p:nvPr>
            <p:ph type="title"/>
          </p:nvPr>
        </p:nvSpPr>
        <p:spPr>
          <a:xfrm rot="5400000">
            <a:off x="4572000" y="2286000"/>
            <a:ext cx="685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2"/>
          <p:cNvSpPr txBox="1"/>
          <p:nvPr>
            <p:ph idx="1" type="body"/>
          </p:nvPr>
        </p:nvSpPr>
        <p:spPr>
          <a:xfrm rot="5400000">
            <a:off x="-76200" y="76200"/>
            <a:ext cx="68580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52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3"/>
          <p:cNvSpPr txBox="1"/>
          <p:nvPr>
            <p:ph idx="1" type="body"/>
          </p:nvPr>
        </p:nvSpPr>
        <p:spPr>
          <a:xfrm rot="5400000">
            <a:off x="4000500" y="1714500"/>
            <a:ext cx="1143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07" name="Google Shape;107;p53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54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arenR"/>
              <a:defRPr sz="3200"/>
            </a:lvl1pPr>
            <a:lvl2pPr indent="-406400" lvl="1" marL="914400" algn="l">
              <a:spcBef>
                <a:spcPts val="5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16" name="Google Shape;116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55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6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7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27" name="Google Shape;127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29" name="Google Shape;129;p58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" type="body"/>
          </p:nvPr>
        </p:nvSpPr>
        <p:spPr>
          <a:xfrm rot="5400000">
            <a:off x="4000500" y="1714500"/>
            <a:ext cx="1143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9"/>
          <p:cNvSpPr txBox="1"/>
          <p:nvPr>
            <p:ph idx="1" type="body"/>
          </p:nvPr>
        </p:nvSpPr>
        <p:spPr>
          <a:xfrm>
            <a:off x="0" y="57150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33" name="Google Shape;133;p59"/>
          <p:cNvSpPr txBox="1"/>
          <p:nvPr>
            <p:ph idx="2" type="body"/>
          </p:nvPr>
        </p:nvSpPr>
        <p:spPr>
          <a:xfrm>
            <a:off x="4648200" y="57150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34" name="Google Shape;134;p59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8" name="Google Shape;138;p60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1"/>
          <p:cNvSpPr txBox="1"/>
          <p:nvPr>
            <p:ph idx="1" type="body"/>
          </p:nvPr>
        </p:nvSpPr>
        <p:spPr>
          <a:xfrm>
            <a:off x="0" y="5715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42" name="Google Shape;142;p61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6" name="Google Shape;146;p62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4"/>
          <p:cNvSpPr txBox="1"/>
          <p:nvPr>
            <p:ph type="title"/>
          </p:nvPr>
        </p:nvSpPr>
        <p:spPr>
          <a:xfrm rot="5400000">
            <a:off x="4219575" y="2390775"/>
            <a:ext cx="685800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4"/>
          <p:cNvSpPr txBox="1"/>
          <p:nvPr>
            <p:ph idx="1" type="body"/>
          </p:nvPr>
        </p:nvSpPr>
        <p:spPr>
          <a:xfrm rot="5400000">
            <a:off x="-9525" y="390525"/>
            <a:ext cx="6858000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54" name="Google Shape;154;p64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5"/>
          <p:cNvSpPr txBox="1"/>
          <p:nvPr>
            <p:ph type="title"/>
          </p:nvPr>
        </p:nvSpPr>
        <p:spPr>
          <a:xfrm>
            <a:off x="381000" y="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5"/>
          <p:cNvSpPr txBox="1"/>
          <p:nvPr>
            <p:ph idx="1" type="body"/>
          </p:nvPr>
        </p:nvSpPr>
        <p:spPr>
          <a:xfrm rot="5400000">
            <a:off x="2400300" y="571500"/>
            <a:ext cx="50292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58" name="Google Shape;158;p65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66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31800" lvl="0" marL="457200" algn="l"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67" name="Google Shape;167;p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8" name="Google Shape;168;p67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8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9"/>
          <p:cNvSpPr txBox="1"/>
          <p:nvPr>
            <p:ph type="title"/>
          </p:nvPr>
        </p:nvSpPr>
        <p:spPr>
          <a:xfrm>
            <a:off x="381000" y="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9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7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78" name="Google Shape;178;p7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7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80" name="Google Shape;180;p70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1"/>
          <p:cNvSpPr txBox="1"/>
          <p:nvPr>
            <p:ph type="title"/>
          </p:nvPr>
        </p:nvSpPr>
        <p:spPr>
          <a:xfrm>
            <a:off x="381000" y="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71"/>
          <p:cNvSpPr txBox="1"/>
          <p:nvPr>
            <p:ph idx="1" type="body"/>
          </p:nvPr>
        </p:nvSpPr>
        <p:spPr>
          <a:xfrm>
            <a:off x="1143000" y="1828800"/>
            <a:ext cx="36957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84" name="Google Shape;184;p71"/>
          <p:cNvSpPr txBox="1"/>
          <p:nvPr>
            <p:ph idx="2" type="body"/>
          </p:nvPr>
        </p:nvSpPr>
        <p:spPr>
          <a:xfrm>
            <a:off x="4991100" y="1828800"/>
            <a:ext cx="36957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85" name="Google Shape;185;p71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7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9" name="Google Shape;189;p72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3"/>
          <p:cNvSpPr txBox="1"/>
          <p:nvPr>
            <p:ph type="title"/>
          </p:nvPr>
        </p:nvSpPr>
        <p:spPr>
          <a:xfrm>
            <a:off x="381000" y="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73"/>
          <p:cNvSpPr txBox="1"/>
          <p:nvPr>
            <p:ph idx="1" type="body"/>
          </p:nvPr>
        </p:nvSpPr>
        <p:spPr>
          <a:xfrm>
            <a:off x="1143000" y="1828800"/>
            <a:ext cx="7543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3" name="Google Shape;193;p73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7" name="Google Shape;197;p74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6"/>
          <p:cNvSpPr txBox="1"/>
          <p:nvPr>
            <p:ph type="title"/>
          </p:nvPr>
        </p:nvSpPr>
        <p:spPr>
          <a:xfrm rot="5400000">
            <a:off x="4219575" y="2390775"/>
            <a:ext cx="685800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6"/>
          <p:cNvSpPr txBox="1"/>
          <p:nvPr>
            <p:ph idx="1" type="body"/>
          </p:nvPr>
        </p:nvSpPr>
        <p:spPr>
          <a:xfrm rot="5400000">
            <a:off x="-9525" y="390525"/>
            <a:ext cx="6858000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7"/>
          <p:cNvSpPr txBox="1"/>
          <p:nvPr>
            <p:ph type="title"/>
          </p:nvPr>
        </p:nvSpPr>
        <p:spPr>
          <a:xfrm>
            <a:off x="381000" y="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77"/>
          <p:cNvSpPr txBox="1"/>
          <p:nvPr>
            <p:ph idx="1" type="body"/>
          </p:nvPr>
        </p:nvSpPr>
        <p:spPr>
          <a:xfrm rot="5400000">
            <a:off x="2400300" y="571500"/>
            <a:ext cx="50292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7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7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31800" lvl="0" marL="457200" algn="l"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214" name="Google Shape;214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arenR"/>
              <a:defRPr sz="3200"/>
            </a:lvl1pPr>
            <a:lvl2pPr indent="-406400" lvl="1" marL="914400" algn="l">
              <a:spcBef>
                <a:spcPts val="5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24" name="Google Shape;24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1"/>
          <p:cNvSpPr txBox="1"/>
          <p:nvPr>
            <p:ph type="title"/>
          </p:nvPr>
        </p:nvSpPr>
        <p:spPr>
          <a:xfrm>
            <a:off x="381000" y="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8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1" name="Google Shape;221;p8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222" name="Google Shape;222;p8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3" name="Google Shape;223;p8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3"/>
          <p:cNvSpPr txBox="1"/>
          <p:nvPr>
            <p:ph type="title"/>
          </p:nvPr>
        </p:nvSpPr>
        <p:spPr>
          <a:xfrm>
            <a:off x="381000" y="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83"/>
          <p:cNvSpPr txBox="1"/>
          <p:nvPr>
            <p:ph idx="1" type="body"/>
          </p:nvPr>
        </p:nvSpPr>
        <p:spPr>
          <a:xfrm>
            <a:off x="1143000" y="1828800"/>
            <a:ext cx="36957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227" name="Google Shape;227;p83"/>
          <p:cNvSpPr txBox="1"/>
          <p:nvPr>
            <p:ph idx="2" type="body"/>
          </p:nvPr>
        </p:nvSpPr>
        <p:spPr>
          <a:xfrm>
            <a:off x="4991100" y="1828800"/>
            <a:ext cx="36957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8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5"/>
          <p:cNvSpPr txBox="1"/>
          <p:nvPr>
            <p:ph type="title"/>
          </p:nvPr>
        </p:nvSpPr>
        <p:spPr>
          <a:xfrm>
            <a:off x="381000" y="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85"/>
          <p:cNvSpPr txBox="1"/>
          <p:nvPr>
            <p:ph idx="1" type="body"/>
          </p:nvPr>
        </p:nvSpPr>
        <p:spPr>
          <a:xfrm>
            <a:off x="1143000" y="1828800"/>
            <a:ext cx="7543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8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32" name="Google Shape;32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0" y="57150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4648200" y="57150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0" y="5715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0" y="5715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1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97" name="Google Shape;97;p5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51"/>
          <p:cNvSpPr txBox="1"/>
          <p:nvPr>
            <p:ph idx="1" type="body"/>
          </p:nvPr>
        </p:nvSpPr>
        <p:spPr>
          <a:xfrm>
            <a:off x="0" y="5715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51"/>
          <p:cNvSpPr txBox="1"/>
          <p:nvPr>
            <p:ph idx="12" type="sldNum"/>
          </p:nvPr>
        </p:nvSpPr>
        <p:spPr>
          <a:xfrm>
            <a:off x="7319962" y="6248400"/>
            <a:ext cx="36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3"/>
          <p:cNvSpPr txBox="1"/>
          <p:nvPr>
            <p:ph type="title"/>
          </p:nvPr>
        </p:nvSpPr>
        <p:spPr>
          <a:xfrm>
            <a:off x="381000" y="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9" name="Google Shape;149;p63"/>
          <p:cNvSpPr txBox="1"/>
          <p:nvPr>
            <p:ph idx="1" type="body"/>
          </p:nvPr>
        </p:nvSpPr>
        <p:spPr>
          <a:xfrm>
            <a:off x="1143000" y="1828800"/>
            <a:ext cx="7543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31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sp>
        <p:nvSpPr>
          <p:cNvPr id="150" name="Google Shape;150;p63"/>
          <p:cNvSpPr txBox="1"/>
          <p:nvPr>
            <p:ph idx="12" type="sldNum"/>
          </p:nvPr>
        </p:nvSpPr>
        <p:spPr>
          <a:xfrm>
            <a:off x="7477125" y="6399212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5"/>
          <p:cNvSpPr txBox="1"/>
          <p:nvPr>
            <p:ph type="title"/>
          </p:nvPr>
        </p:nvSpPr>
        <p:spPr>
          <a:xfrm>
            <a:off x="381000" y="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0" name="Google Shape;200;p75"/>
          <p:cNvSpPr txBox="1"/>
          <p:nvPr>
            <p:ph idx="1" type="body"/>
          </p:nvPr>
        </p:nvSpPr>
        <p:spPr>
          <a:xfrm>
            <a:off x="1143000" y="1828800"/>
            <a:ext cx="7543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31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242" name="Google Shape;242;p1"/>
          <p:cNvSpPr txBox="1"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Network Layer</a:t>
            </a:r>
            <a:endParaRPr/>
          </a:p>
        </p:txBody>
      </p:sp>
      <p:sp>
        <p:nvSpPr>
          <p:cNvPr id="243" name="Google Shape;243;p1"/>
          <p:cNvSpPr txBox="1"/>
          <p:nvPr>
            <p:ph idx="1" type="body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21" name="Google Shape;321;p1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Shortest Path Algorithm (2)</a:t>
            </a:r>
            <a:endParaRPr/>
          </a:p>
        </p:txBody>
      </p:sp>
      <p:sp>
        <p:nvSpPr>
          <p:cNvPr id="322" name="Google Shape;322;p10"/>
          <p:cNvSpPr txBox="1"/>
          <p:nvPr>
            <p:ph idx="1" type="body"/>
          </p:nvPr>
        </p:nvSpPr>
        <p:spPr>
          <a:xfrm>
            <a:off x="0" y="5995987"/>
            <a:ext cx="91440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Dijkstra’s algorithm to compute the shortest path through a graph.</a:t>
            </a:r>
            <a:endParaRPr/>
          </a:p>
        </p:txBody>
      </p:sp>
      <p:pic>
        <p:nvPicPr>
          <p:cNvPr id="323" name="Google Shape;3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2038350"/>
            <a:ext cx="8148637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0"/>
          <p:cNvSpPr txBox="1"/>
          <p:nvPr/>
        </p:nvSpPr>
        <p:spPr>
          <a:xfrm>
            <a:off x="958850" y="4962525"/>
            <a:ext cx="1028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30" name="Google Shape;330;p1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Shortest Path Algorithm (3)</a:t>
            </a:r>
            <a:endParaRPr/>
          </a:p>
        </p:txBody>
      </p:sp>
      <p:sp>
        <p:nvSpPr>
          <p:cNvPr id="331" name="Google Shape;331;p11"/>
          <p:cNvSpPr txBox="1"/>
          <p:nvPr>
            <p:ph idx="1" type="body"/>
          </p:nvPr>
        </p:nvSpPr>
        <p:spPr>
          <a:xfrm>
            <a:off x="0" y="5995987"/>
            <a:ext cx="91440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Dijkstra’s algorithm to compute the shortest path through a graph.</a:t>
            </a:r>
            <a:endParaRPr/>
          </a:p>
        </p:txBody>
      </p:sp>
      <p:pic>
        <p:nvPicPr>
          <p:cNvPr id="332" name="Google Shape;3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1573212"/>
            <a:ext cx="7694612" cy="38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1"/>
          <p:cNvSpPr txBox="1"/>
          <p:nvPr/>
        </p:nvSpPr>
        <p:spPr>
          <a:xfrm>
            <a:off x="958850" y="4962525"/>
            <a:ext cx="1028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</p:txBody>
      </p:sp>
      <p:sp>
        <p:nvSpPr>
          <p:cNvPr id="334" name="Google Shape;334;p11"/>
          <p:cNvSpPr txBox="1"/>
          <p:nvPr/>
        </p:nvSpPr>
        <p:spPr>
          <a:xfrm>
            <a:off x="736600" y="1066800"/>
            <a:ext cx="1028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40" name="Google Shape;340;p1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Shortest Path Algorithm (4)</a:t>
            </a:r>
            <a:endParaRPr/>
          </a:p>
        </p:txBody>
      </p:sp>
      <p:sp>
        <p:nvSpPr>
          <p:cNvPr id="341" name="Google Shape;341;p12"/>
          <p:cNvSpPr txBox="1"/>
          <p:nvPr>
            <p:ph idx="1" type="body"/>
          </p:nvPr>
        </p:nvSpPr>
        <p:spPr>
          <a:xfrm>
            <a:off x="0" y="5995987"/>
            <a:ext cx="91440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Dijkstra’s algorithm to compute the shortest path through a graph.</a:t>
            </a:r>
            <a:endParaRPr/>
          </a:p>
        </p:txBody>
      </p:sp>
      <p:sp>
        <p:nvSpPr>
          <p:cNvPr id="342" name="Google Shape;342;p12"/>
          <p:cNvSpPr txBox="1"/>
          <p:nvPr/>
        </p:nvSpPr>
        <p:spPr>
          <a:xfrm>
            <a:off x="736600" y="1066800"/>
            <a:ext cx="1028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</p:txBody>
      </p:sp>
      <p:pic>
        <p:nvPicPr>
          <p:cNvPr id="343" name="Google Shape;3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1668462"/>
            <a:ext cx="7027862" cy="3967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49" name="Google Shape;349;p13"/>
          <p:cNvSpPr txBox="1"/>
          <p:nvPr>
            <p:ph idx="1" type="body"/>
          </p:nvPr>
        </p:nvSpPr>
        <p:spPr>
          <a:xfrm>
            <a:off x="239712" y="5711825"/>
            <a:ext cx="8904287" cy="11461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0" lvl="0" marL="396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(a)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network.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(b)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from A, I, H, K, and the new routing table for J.</a:t>
            </a:r>
            <a:endParaRPr/>
          </a:p>
        </p:txBody>
      </p:sp>
      <p:pic>
        <p:nvPicPr>
          <p:cNvPr id="350" name="Google Shape;350;p13"/>
          <p:cNvPicPr preferRelativeResize="0"/>
          <p:nvPr/>
        </p:nvPicPr>
        <p:blipFill rotWithShape="1">
          <a:blip r:embed="rId3">
            <a:alphaModFix/>
          </a:blip>
          <a:srcRect b="2141" l="0" r="0" t="0"/>
          <a:stretch/>
        </p:blipFill>
        <p:spPr>
          <a:xfrm>
            <a:off x="981075" y="657225"/>
            <a:ext cx="7143750" cy="50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3"/>
          <p:cNvSpPr txBox="1"/>
          <p:nvPr>
            <p:ph type="title"/>
          </p:nvPr>
        </p:nvSpPr>
        <p:spPr>
          <a:xfrm>
            <a:off x="0" y="0"/>
            <a:ext cx="9144000" cy="90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Vector Routing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57" name="Google Shape;357;p1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Count-to-Infinity Problem</a:t>
            </a:r>
            <a:endParaRPr/>
          </a:p>
        </p:txBody>
      </p:sp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287337" y="5715000"/>
            <a:ext cx="885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count-to-infinity problem</a:t>
            </a:r>
            <a:endParaRPr/>
          </a:p>
        </p:txBody>
      </p:sp>
      <p:pic>
        <p:nvPicPr>
          <p:cNvPr id="359" name="Google Shape;3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1714500"/>
            <a:ext cx="82391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65" name="Google Shape;365;p15"/>
          <p:cNvSpPr txBox="1"/>
          <p:nvPr>
            <p:ph type="title"/>
          </p:nvPr>
        </p:nvSpPr>
        <p:spPr>
          <a:xfrm>
            <a:off x="0" y="228600"/>
            <a:ext cx="91440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Link State Routing</a:t>
            </a:r>
            <a:endParaRPr/>
          </a:p>
        </p:txBody>
      </p:sp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195262" y="1543050"/>
            <a:ext cx="8948737" cy="53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neighbors, learn network addresses.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distance/cost metric to each neighbor.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packet telling all learned.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packet to, receive packets from other routers.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shortest path to every other router.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72" name="Google Shape;372;p1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 about the Neighbors (1)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300037" y="5830887"/>
            <a:ext cx="8843962" cy="10271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Nine routers and a broadcast LAN. </a:t>
            </a:r>
            <a:endParaRPr/>
          </a:p>
        </p:txBody>
      </p:sp>
      <p:pic>
        <p:nvPicPr>
          <p:cNvPr id="374" name="Google Shape;3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37" y="1385887"/>
            <a:ext cx="55721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80" name="Google Shape;380;p1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 about the Neighbors (2)</a:t>
            </a:r>
            <a:endParaRPr/>
          </a:p>
        </p:txBody>
      </p:sp>
      <p:sp>
        <p:nvSpPr>
          <p:cNvPr id="381" name="Google Shape;381;p17"/>
          <p:cNvSpPr txBox="1"/>
          <p:nvPr>
            <p:ph idx="1" type="body"/>
          </p:nvPr>
        </p:nvSpPr>
        <p:spPr>
          <a:xfrm>
            <a:off x="287337" y="5715000"/>
            <a:ext cx="885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graph model of previous slide.</a:t>
            </a:r>
            <a:endParaRPr/>
          </a:p>
        </p:txBody>
      </p:sp>
      <p:pic>
        <p:nvPicPr>
          <p:cNvPr id="382" name="Google Shape;3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5" y="1684337"/>
            <a:ext cx="4841875" cy="347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88" name="Google Shape;388;p1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Building Link State Packets</a:t>
            </a:r>
            <a:endParaRPr/>
          </a:p>
        </p:txBody>
      </p:sp>
      <p:sp>
        <p:nvSpPr>
          <p:cNvPr id="389" name="Google Shape;389;p18"/>
          <p:cNvSpPr txBox="1"/>
          <p:nvPr>
            <p:ph idx="1" type="body"/>
          </p:nvPr>
        </p:nvSpPr>
        <p:spPr>
          <a:xfrm>
            <a:off x="287337" y="5715000"/>
            <a:ext cx="885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(a)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network. </a:t>
            </a: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(b)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link state packets for this network.</a:t>
            </a:r>
            <a:endParaRPr/>
          </a:p>
        </p:txBody>
      </p:sp>
      <p:pic>
        <p:nvPicPr>
          <p:cNvPr id="390" name="Google Shape;3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0" y="2189162"/>
            <a:ext cx="83693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Distributing the Link State Packets</a:t>
            </a:r>
            <a:endParaRPr/>
          </a:p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287337" y="5715000"/>
            <a:ext cx="885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packet buffer for router B in previous slide</a:t>
            </a:r>
            <a:endParaRPr/>
          </a:p>
        </p:txBody>
      </p:sp>
      <p:pic>
        <p:nvPicPr>
          <p:cNvPr id="398" name="Google Shape;3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" y="1838325"/>
            <a:ext cx="84105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249" name="Google Shape;249;p2"/>
          <p:cNvSpPr txBox="1"/>
          <p:nvPr>
            <p:ph type="title"/>
          </p:nvPr>
        </p:nvSpPr>
        <p:spPr>
          <a:xfrm>
            <a:off x="0" y="0"/>
            <a:ext cx="91440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Layer Design Issues</a:t>
            </a:r>
            <a:endParaRPr/>
          </a:p>
        </p:txBody>
      </p:sp>
      <p:sp>
        <p:nvSpPr>
          <p:cNvPr id="250" name="Google Shape;250;p2"/>
          <p:cNvSpPr txBox="1"/>
          <p:nvPr>
            <p:ph idx="1" type="body"/>
          </p:nvPr>
        </p:nvSpPr>
        <p:spPr>
          <a:xfrm>
            <a:off x="381000" y="2033587"/>
            <a:ext cx="87630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Store-and-forward packet switching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 provided to transport layer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connectionless service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connection-oriented service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of virtual-circuit and datagram networks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404" name="Google Shape;404;p20"/>
          <p:cNvSpPr txBox="1"/>
          <p:nvPr>
            <p:ph type="title"/>
          </p:nvPr>
        </p:nvSpPr>
        <p:spPr>
          <a:xfrm>
            <a:off x="0" y="0"/>
            <a:ext cx="9144000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Hierarchical Routing</a:t>
            </a:r>
            <a:endParaRPr/>
          </a:p>
        </p:txBody>
      </p:sp>
      <p:sp>
        <p:nvSpPr>
          <p:cNvPr id="405" name="Google Shape;405;p20"/>
          <p:cNvSpPr txBox="1"/>
          <p:nvPr>
            <p:ph idx="1" type="body"/>
          </p:nvPr>
        </p:nvSpPr>
        <p:spPr>
          <a:xfrm>
            <a:off x="287337" y="5819775"/>
            <a:ext cx="8856662" cy="10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routing.</a:t>
            </a:r>
            <a:endParaRPr/>
          </a:p>
        </p:txBody>
      </p:sp>
      <p:pic>
        <p:nvPicPr>
          <p:cNvPr id="406" name="Google Shape;4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854075"/>
            <a:ext cx="7573962" cy="49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412" name="Google Shape;412;p2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Broadcast Routing</a:t>
            </a:r>
            <a:endParaRPr/>
          </a:p>
        </p:txBody>
      </p:sp>
      <p:sp>
        <p:nvSpPr>
          <p:cNvPr id="413" name="Google Shape;413;p21"/>
          <p:cNvSpPr txBox="1"/>
          <p:nvPr>
            <p:ph idx="1" type="body"/>
          </p:nvPr>
        </p:nvSpPr>
        <p:spPr>
          <a:xfrm>
            <a:off x="287337" y="4991100"/>
            <a:ext cx="8856662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path forwarding.</a:t>
            </a: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 (a)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network. </a:t>
            </a: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(b)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sink tree.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(c)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tree built by reverse path forwarding.</a:t>
            </a:r>
            <a:endParaRPr/>
          </a:p>
        </p:txBody>
      </p:sp>
      <p:pic>
        <p:nvPicPr>
          <p:cNvPr id="414" name="Google Shape;4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37" y="1470025"/>
            <a:ext cx="82772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pic>
        <p:nvPicPr>
          <p:cNvPr id="420" name="Google Shape;4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554037"/>
            <a:ext cx="7704137" cy="52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2"/>
          <p:cNvSpPr txBox="1"/>
          <p:nvPr>
            <p:ph type="title"/>
          </p:nvPr>
        </p:nvSpPr>
        <p:spPr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Multicast Routing (1)</a:t>
            </a:r>
            <a:endParaRPr/>
          </a:p>
        </p:txBody>
      </p:sp>
      <p:sp>
        <p:nvSpPr>
          <p:cNvPr id="422" name="Google Shape;422;p22"/>
          <p:cNvSpPr txBox="1"/>
          <p:nvPr>
            <p:ph idx="1" type="body"/>
          </p:nvPr>
        </p:nvSpPr>
        <p:spPr>
          <a:xfrm>
            <a:off x="182562" y="5684837"/>
            <a:ext cx="8856662" cy="11731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(a)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network.</a:t>
            </a: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 (b)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spanning tree for the leftmost router. </a:t>
            </a: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(c)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609599" lvl="0" marL="64928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multicast tree for group 1. </a:t>
            </a:r>
            <a:r>
              <a:rPr b="0" i="0" lang="en-US" sz="2400" u="none">
                <a:solidFill>
                  <a:srgbClr val="22228B"/>
                </a:solidFill>
                <a:latin typeface="Arial"/>
                <a:ea typeface="Arial"/>
                <a:cs typeface="Arial"/>
                <a:sym typeface="Arial"/>
              </a:rPr>
              <a:t>(d)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multicast tree for group 2.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428" name="Google Shape;428;p23"/>
          <p:cNvSpPr txBox="1"/>
          <p:nvPr>
            <p:ph type="title"/>
          </p:nvPr>
        </p:nvSpPr>
        <p:spPr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Multicast Routing (2)</a:t>
            </a:r>
            <a:endParaRPr/>
          </a:p>
        </p:txBody>
      </p:sp>
      <p:sp>
        <p:nvSpPr>
          <p:cNvPr id="429" name="Google Shape;429;p23"/>
          <p:cNvSpPr txBox="1"/>
          <p:nvPr>
            <p:ph idx="1" type="body"/>
          </p:nvPr>
        </p:nvSpPr>
        <p:spPr>
          <a:xfrm>
            <a:off x="2143125" y="5684837"/>
            <a:ext cx="68961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Core-based tree for group 1.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Sending to group 1.</a:t>
            </a:r>
            <a:endParaRPr/>
          </a:p>
        </p:txBody>
      </p:sp>
      <p:pic>
        <p:nvPicPr>
          <p:cNvPr id="430" name="Google Shape;4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1633537"/>
            <a:ext cx="8039100" cy="338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436" name="Google Shape;436;p2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Anycast Routing</a:t>
            </a:r>
            <a:endParaRPr/>
          </a:p>
        </p:txBody>
      </p:sp>
      <p:sp>
        <p:nvSpPr>
          <p:cNvPr id="437" name="Google Shape;437;p24"/>
          <p:cNvSpPr txBox="1"/>
          <p:nvPr>
            <p:ph idx="1" type="body"/>
          </p:nvPr>
        </p:nvSpPr>
        <p:spPr>
          <a:xfrm>
            <a:off x="1589087" y="5715000"/>
            <a:ext cx="75549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Anycast routes to group 1. 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Topology seen by the routing protocol.</a:t>
            </a:r>
            <a:endParaRPr/>
          </a:p>
        </p:txBody>
      </p:sp>
      <p:pic>
        <p:nvPicPr>
          <p:cNvPr id="438" name="Google Shape;4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2" y="1633537"/>
            <a:ext cx="8088312" cy="340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444" name="Google Shape;444;p2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Routing for Mobile Hosts</a:t>
            </a:r>
            <a:endParaRPr/>
          </a:p>
        </p:txBody>
      </p:sp>
      <p:sp>
        <p:nvSpPr>
          <p:cNvPr id="445" name="Google Shape;445;p25"/>
          <p:cNvSpPr txBox="1"/>
          <p:nvPr>
            <p:ph idx="1" type="body"/>
          </p:nvPr>
        </p:nvSpPr>
        <p:spPr>
          <a:xfrm>
            <a:off x="287337" y="5715000"/>
            <a:ext cx="885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routing for mobile hosts</a:t>
            </a:r>
            <a:endParaRPr/>
          </a:p>
        </p:txBody>
      </p:sp>
      <p:pic>
        <p:nvPicPr>
          <p:cNvPr id="446" name="Google Shape;4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457325"/>
            <a:ext cx="80391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452" name="Google Shape;452;p2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Routing in Ad Hoc Networks</a:t>
            </a:r>
            <a:endParaRPr/>
          </a:p>
        </p:txBody>
      </p:sp>
      <p:sp>
        <p:nvSpPr>
          <p:cNvPr id="453" name="Google Shape;453;p26"/>
          <p:cNvSpPr txBox="1"/>
          <p:nvPr>
            <p:ph idx="1" type="body"/>
          </p:nvPr>
        </p:nvSpPr>
        <p:spPr>
          <a:xfrm>
            <a:off x="0" y="4497387"/>
            <a:ext cx="9144000" cy="23606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 of A’s broadcast.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B and D receive it. 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C, F, and G receive it.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E, H, and I receive it. </a:t>
            </a:r>
            <a:endParaRPr/>
          </a:p>
        </p:txBody>
      </p:sp>
      <p:sp>
        <p:nvSpPr>
          <p:cNvPr id="454" name="Google Shape;454;p26"/>
          <p:cNvSpPr txBox="1"/>
          <p:nvPr/>
        </p:nvSpPr>
        <p:spPr>
          <a:xfrm>
            <a:off x="5141912" y="4241800"/>
            <a:ext cx="36576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The shaded nodes are new recipients. The dashed lines show possible reverse routes. The solid lines show the discovered route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455" name="Google Shape;4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725" y="1320800"/>
            <a:ext cx="65055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256" name="Google Shape;256;p3"/>
          <p:cNvSpPr txBox="1"/>
          <p:nvPr>
            <p:ph type="title"/>
          </p:nvPr>
        </p:nvSpPr>
        <p:spPr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Store-and-Forward Packet Switching</a:t>
            </a:r>
            <a:endParaRPr/>
          </a:p>
        </p:txBody>
      </p:sp>
      <p:sp>
        <p:nvSpPr>
          <p:cNvPr id="257" name="Google Shape;257;p3"/>
          <p:cNvSpPr txBox="1"/>
          <p:nvPr>
            <p:ph idx="1" type="body"/>
          </p:nvPr>
        </p:nvSpPr>
        <p:spPr>
          <a:xfrm>
            <a:off x="287337" y="5715000"/>
            <a:ext cx="885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environment of the network layer protocols.</a:t>
            </a:r>
            <a:endParaRPr/>
          </a:p>
        </p:txBody>
      </p:sp>
      <p:pic>
        <p:nvPicPr>
          <p:cNvPr id="258" name="Google Shape;2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885950"/>
            <a:ext cx="84963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"/>
          <p:cNvSpPr txBox="1"/>
          <p:nvPr/>
        </p:nvSpPr>
        <p:spPr>
          <a:xfrm>
            <a:off x="5181600" y="1828800"/>
            <a:ext cx="2603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ISP’s equipment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265" name="Google Shape;265;p4"/>
          <p:cNvSpPr txBox="1"/>
          <p:nvPr>
            <p:ph type="title"/>
          </p:nvPr>
        </p:nvSpPr>
        <p:spPr>
          <a:xfrm>
            <a:off x="0" y="0"/>
            <a:ext cx="9144000" cy="121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Services Provided to the Transport Layer</a:t>
            </a:r>
            <a:endParaRPr/>
          </a:p>
        </p:txBody>
      </p:sp>
      <p:sp>
        <p:nvSpPr>
          <p:cNvPr id="266" name="Google Shape;266;p4"/>
          <p:cNvSpPr txBox="1"/>
          <p:nvPr>
            <p:ph idx="1" type="body"/>
          </p:nvPr>
        </p:nvSpPr>
        <p:spPr>
          <a:xfrm>
            <a:off x="142875" y="1285875"/>
            <a:ext cx="88392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services need to be carefully designed with the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goals in mind: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independent of router technology.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layer shielded from number, type, topology of routers.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addresses made available to transport layer use uniform numbering plan</a:t>
            </a:r>
            <a:endParaRPr/>
          </a:p>
          <a:p>
            <a:pPr indent="-533399" lvl="1" marL="10302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AutoNum type="alphaLcParenR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across LANs and WANs</a:t>
            </a:r>
            <a:endParaRPr/>
          </a:p>
          <a:p>
            <a:pPr indent="-431800" lvl="0" marL="64928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272" name="Google Shape;272;p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Implementation of Connectionless Service</a:t>
            </a:r>
            <a:endParaRPr/>
          </a:p>
        </p:txBody>
      </p:sp>
      <p:sp>
        <p:nvSpPr>
          <p:cNvPr id="273" name="Google Shape;273;p5"/>
          <p:cNvSpPr txBox="1"/>
          <p:nvPr>
            <p:ph idx="1" type="body"/>
          </p:nvPr>
        </p:nvSpPr>
        <p:spPr>
          <a:xfrm>
            <a:off x="287337" y="5981700"/>
            <a:ext cx="88566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within a datagram network</a:t>
            </a:r>
            <a:endParaRPr/>
          </a:p>
        </p:txBody>
      </p:sp>
      <p:pic>
        <p:nvPicPr>
          <p:cNvPr id="274" name="Google Shape;274;p5"/>
          <p:cNvPicPr preferRelativeResize="0"/>
          <p:nvPr/>
        </p:nvPicPr>
        <p:blipFill rotWithShape="1">
          <a:blip r:embed="rId3">
            <a:alphaModFix/>
          </a:blip>
          <a:srcRect b="2890" l="-4690" r="4690" t="-2889"/>
          <a:stretch/>
        </p:blipFill>
        <p:spPr>
          <a:xfrm>
            <a:off x="228600" y="990600"/>
            <a:ext cx="82772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"/>
          <p:cNvSpPr txBox="1"/>
          <p:nvPr/>
        </p:nvSpPr>
        <p:spPr>
          <a:xfrm>
            <a:off x="5029200" y="838200"/>
            <a:ext cx="26035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ISP’s equipment</a:t>
            </a:r>
            <a:endParaRPr/>
          </a:p>
        </p:txBody>
      </p:sp>
      <p:pic>
        <p:nvPicPr>
          <p:cNvPr id="276" name="Google Shape;276;p5"/>
          <p:cNvPicPr preferRelativeResize="0"/>
          <p:nvPr/>
        </p:nvPicPr>
        <p:blipFill rotWithShape="1">
          <a:blip r:embed="rId4">
            <a:alphaModFix/>
          </a:blip>
          <a:srcRect b="0" l="0" r="0" t="1305"/>
          <a:stretch/>
        </p:blipFill>
        <p:spPr>
          <a:xfrm>
            <a:off x="1905000" y="4137025"/>
            <a:ext cx="4905375" cy="17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"/>
          <p:cNvSpPr txBox="1"/>
          <p:nvPr/>
        </p:nvSpPr>
        <p:spPr>
          <a:xfrm>
            <a:off x="1520825" y="3854450"/>
            <a:ext cx="5653087" cy="29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A’s table (initially)      A’s table (later)         C’s Table               E’s Table</a:t>
            </a:r>
            <a:endParaRPr/>
          </a:p>
        </p:txBody>
      </p:sp>
      <p:sp>
        <p:nvSpPr>
          <p:cNvPr id="278" name="Google Shape;278;p5"/>
          <p:cNvSpPr txBox="1"/>
          <p:nvPr/>
        </p:nvSpPr>
        <p:spPr>
          <a:xfrm>
            <a:off x="2514600" y="4191000"/>
            <a:ext cx="2286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"/>
          <p:cNvSpPr txBox="1"/>
          <p:nvPr/>
        </p:nvSpPr>
        <p:spPr>
          <a:xfrm>
            <a:off x="3810000" y="4206875"/>
            <a:ext cx="1524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"/>
          <p:cNvSpPr txBox="1"/>
          <p:nvPr/>
        </p:nvSpPr>
        <p:spPr>
          <a:xfrm>
            <a:off x="5097462" y="4627562"/>
            <a:ext cx="1524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/>
          <p:cNvSpPr txBox="1"/>
          <p:nvPr/>
        </p:nvSpPr>
        <p:spPr>
          <a:xfrm>
            <a:off x="6388100" y="5040312"/>
            <a:ext cx="1524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Implementation of </a:t>
            </a:r>
            <a:b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Connection-Oriented Service</a:t>
            </a:r>
            <a:endParaRPr/>
          </a:p>
        </p:txBody>
      </p:sp>
      <p:sp>
        <p:nvSpPr>
          <p:cNvPr id="288" name="Google Shape;288;p6"/>
          <p:cNvSpPr txBox="1"/>
          <p:nvPr>
            <p:ph idx="1" type="body"/>
          </p:nvPr>
        </p:nvSpPr>
        <p:spPr>
          <a:xfrm>
            <a:off x="0" y="5921375"/>
            <a:ext cx="91440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within a virtual-circuit network</a:t>
            </a:r>
            <a:endParaRPr/>
          </a:p>
        </p:txBody>
      </p:sp>
      <p:pic>
        <p:nvPicPr>
          <p:cNvPr id="289" name="Google Shape;2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5" y="1333500"/>
            <a:ext cx="84677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"/>
          <p:cNvSpPr txBox="1"/>
          <p:nvPr/>
        </p:nvSpPr>
        <p:spPr>
          <a:xfrm>
            <a:off x="5329237" y="1347787"/>
            <a:ext cx="26035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ISP’s equipment</a:t>
            </a:r>
            <a:endParaRPr/>
          </a:p>
        </p:txBody>
      </p:sp>
      <p:pic>
        <p:nvPicPr>
          <p:cNvPr id="291" name="Google Shape;2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9412" y="4740275"/>
            <a:ext cx="56959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"/>
          <p:cNvSpPr txBox="1"/>
          <p:nvPr/>
        </p:nvSpPr>
        <p:spPr>
          <a:xfrm>
            <a:off x="2120900" y="4394200"/>
            <a:ext cx="5653087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A’s table                             C’s Table                          E’s Table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298" name="Google Shape;298;p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Comparison of Virtual-Circuit </a:t>
            </a:r>
            <a:b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Datagram Networks</a:t>
            </a:r>
            <a:endParaRPr/>
          </a:p>
        </p:txBody>
      </p:sp>
      <p:sp>
        <p:nvSpPr>
          <p:cNvPr id="299" name="Google Shape;299;p7"/>
          <p:cNvSpPr txBox="1"/>
          <p:nvPr>
            <p:ph idx="1" type="body"/>
          </p:nvPr>
        </p:nvSpPr>
        <p:spPr>
          <a:xfrm>
            <a:off x="287337" y="5905500"/>
            <a:ext cx="8856662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of datagram and virtual-circuit networks</a:t>
            </a:r>
            <a:endParaRPr/>
          </a:p>
        </p:txBody>
      </p:sp>
      <p:pic>
        <p:nvPicPr>
          <p:cNvPr id="300" name="Google Shape;3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25" y="1139825"/>
            <a:ext cx="7880349" cy="471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06" name="Google Shape;306;p8"/>
          <p:cNvSpPr txBox="1"/>
          <p:nvPr>
            <p:ph type="title"/>
          </p:nvPr>
        </p:nvSpPr>
        <p:spPr>
          <a:xfrm>
            <a:off x="0" y="0"/>
            <a:ext cx="9144000" cy="142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Routing Algorithms (1)</a:t>
            </a:r>
            <a:endParaRPr/>
          </a:p>
        </p:txBody>
      </p:sp>
      <p:sp>
        <p:nvSpPr>
          <p:cNvPr id="307" name="Google Shape;307;p8"/>
          <p:cNvSpPr txBox="1"/>
          <p:nvPr>
            <p:ph idx="1" type="body"/>
          </p:nvPr>
        </p:nvSpPr>
        <p:spPr>
          <a:xfrm>
            <a:off x="793750" y="1754187"/>
            <a:ext cx="8350250" cy="51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609599" lvl="0" marL="6492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 algorithm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Flooding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vector routing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state routing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Routing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routing</a:t>
            </a:r>
            <a:endParaRPr/>
          </a:p>
          <a:p>
            <a:pPr indent="-609599" lvl="0" marL="6492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Multicast routing</a:t>
            </a:r>
            <a:endParaRPr/>
          </a:p>
          <a:p>
            <a:pPr indent="-406399" lvl="0" marL="64928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/>
          <p:nvPr/>
        </p:nvSpPr>
        <p:spPr>
          <a:xfrm>
            <a:off x="0" y="6629400"/>
            <a:ext cx="9156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Computer Networks, Fifth Edition by Andrew Tanenbaum and David Wetherall, © Pearson Education-Prentice Hall, 2011</a:t>
            </a:r>
            <a:endParaRPr/>
          </a:p>
        </p:txBody>
      </p:sp>
      <p:sp>
        <p:nvSpPr>
          <p:cNvPr id="313" name="Google Shape;313;p9"/>
          <p:cNvSpPr txBox="1"/>
          <p:nvPr>
            <p:ph type="title"/>
          </p:nvPr>
        </p:nvSpPr>
        <p:spPr>
          <a:xfrm>
            <a:off x="0" y="0"/>
            <a:ext cx="9144000" cy="90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Shortest Path Algorithm (1)</a:t>
            </a:r>
            <a:endParaRPr/>
          </a:p>
        </p:txBody>
      </p:sp>
      <p:sp>
        <p:nvSpPr>
          <p:cNvPr id="314" name="Google Shape;314;p9"/>
          <p:cNvSpPr txBox="1"/>
          <p:nvPr>
            <p:ph idx="1" type="body"/>
          </p:nvPr>
        </p:nvSpPr>
        <p:spPr>
          <a:xfrm>
            <a:off x="287337" y="5819775"/>
            <a:ext cx="8856662" cy="10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five steps used in computing the shortest path from A to D. The arrows indicate the working node</a:t>
            </a:r>
            <a:endParaRPr/>
          </a:p>
        </p:txBody>
      </p:sp>
      <p:pic>
        <p:nvPicPr>
          <p:cNvPr id="315" name="Google Shape;3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798512"/>
            <a:ext cx="66008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nnenbau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annenbau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Tannenbau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Steve_2</dc:creator>
</cp:coreProperties>
</file>