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7" r:id="rId3"/>
    <p:sldId id="258" r:id="rId4"/>
    <p:sldId id="263" r:id="rId5"/>
    <p:sldId id="264" r:id="rId6"/>
    <p:sldId id="265" r:id="rId7"/>
    <p:sldId id="266" r:id="rId8"/>
    <p:sldId id="267" r:id="rId9"/>
    <p:sldId id="268" r:id="rId10"/>
    <p:sldId id="259" r:id="rId11"/>
    <p:sldId id="260" r:id="rId12"/>
    <p:sldId id="261" r:id="rId13"/>
    <p:sldId id="262"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0" r:id="rId33"/>
    <p:sldId id="287" r:id="rId34"/>
    <p:sldId id="291" r:id="rId35"/>
    <p:sldId id="288"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A7E71F-FE3A-4A17-A22F-2A13A43F1888}" type="datetimeFigureOut">
              <a:rPr lang="en-IN" smtClean="0"/>
              <a:t>31-05-2024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816981-9DAD-49E1-873F-9078EDD4663D}" type="slidenum">
              <a:rPr lang="en-IN" smtClean="0"/>
              <a:t>‹#›</a:t>
            </a:fld>
            <a:endParaRPr lang="en-IN"/>
          </a:p>
        </p:txBody>
      </p:sp>
    </p:spTree>
    <p:extLst>
      <p:ext uri="{BB962C8B-B14F-4D97-AF65-F5344CB8AC3E}">
        <p14:creationId xmlns:p14="http://schemas.microsoft.com/office/powerpoint/2010/main" val="305993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819130C-E625-4059-9DD9-FE5CDC177D07}" type="slidenum">
              <a:rPr lang="en-US" altLang="en-US" b="0"/>
              <a:pPr/>
              <a:t>3</a:t>
            </a:fld>
            <a:endParaRPr lang="en-US" altLang="en-US" b="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EC7B8CE-2C32-4C37-9C1D-646667BC88A7}" type="slidenum">
              <a:rPr lang="en-US" altLang="en-US" b="0"/>
              <a:pPr/>
              <a:t>12</a:t>
            </a:fld>
            <a:endParaRPr lang="en-US" altLang="en-US" b="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53BE190-3658-4A66-9CF6-461B1029A89B}" type="slidenum">
              <a:rPr lang="en-US" altLang="en-US" b="0"/>
              <a:pPr/>
              <a:t>14</a:t>
            </a:fld>
            <a:endParaRPr lang="en-US" altLang="en-US" b="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F7A5C7A-C66A-4108-AD37-829C6B0971BF}" type="slidenum">
              <a:rPr lang="en-US" altLang="en-US" b="0"/>
              <a:pPr/>
              <a:t>15</a:t>
            </a:fld>
            <a:endParaRPr lang="en-US" altLang="en-US" b="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E9A26AE-9FAF-41E1-A050-09C48D191E26}" type="slidenum">
              <a:rPr lang="en-US" altLang="en-US" b="0"/>
              <a:pPr/>
              <a:t>16</a:t>
            </a:fld>
            <a:endParaRPr lang="en-US" altLang="en-US" b="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23925D7-F616-4EA5-958A-E2683F067615}" type="slidenum">
              <a:rPr lang="en-US" altLang="en-US" b="0"/>
              <a:pPr/>
              <a:t>17</a:t>
            </a:fld>
            <a:endParaRPr lang="en-US" altLang="en-US" b="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56CEC70-7651-4058-9C26-BDB25789F437}" type="slidenum">
              <a:rPr lang="en-US" altLang="en-US" b="0"/>
              <a:pPr/>
              <a:t>18</a:t>
            </a:fld>
            <a:endParaRPr lang="en-US" altLang="en-US" b="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6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7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7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p7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7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7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7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9844E-468A-41AB-BF4B-E06D07CFB629}" type="slidenum">
              <a:rPr lang="en-US" altLang="en-US"/>
              <a:pPr/>
              <a:t>31</a:t>
            </a:fld>
            <a:endParaRPr lang="en-US" alt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6F4E89-933B-4CD7-BBBC-CADFC022CE92}" type="slidenum">
              <a:rPr lang="en-US" altLang="en-US"/>
              <a:pPr/>
              <a:t>33</a:t>
            </a:fld>
            <a:endParaRPr lang="en-US" altLang="en-US"/>
          </a:p>
        </p:txBody>
      </p:sp>
      <p:sp>
        <p:nvSpPr>
          <p:cNvPr id="965634" name="Rectangle 2"/>
          <p:cNvSpPr>
            <a:spLocks noGrp="1" noRot="1" noChangeAspec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3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141E4-E930-4692-82B9-1A2DDE976F1A}" type="slidenum">
              <a:rPr lang="en-US" altLang="en-US"/>
              <a:pPr/>
              <a:t>35</a:t>
            </a:fld>
            <a:endParaRPr lang="en-US" altLang="en-US"/>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6AC040-68C7-4A1F-877C-81BF9EBF9AAD}" type="slidenum">
              <a:rPr lang="en-US" altLang="en-US"/>
              <a:pPr/>
              <a:t>36</a:t>
            </a:fld>
            <a:endParaRPr lang="en-US" altLang="en-US"/>
          </a:p>
        </p:txBody>
      </p:sp>
      <p:sp>
        <p:nvSpPr>
          <p:cNvPr id="968706" name="Rectangle 2"/>
          <p:cNvSpPr>
            <a:spLocks noGrp="1" noRot="1" noChangeAspect="1" noChangeArrowheads="1" noTextEdit="1"/>
          </p:cNvSpPr>
          <p:nvPr>
            <p:ph type="sldImg"/>
          </p:nvPr>
        </p:nvSpPr>
        <p:spPr>
          <a:ln/>
        </p:spPr>
      </p:sp>
      <p:sp>
        <p:nvSpPr>
          <p:cNvPr id="968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14C77-BB2B-413C-B106-87767868DC96}" type="slidenum">
              <a:rPr lang="en-US" altLang="en-US"/>
              <a:pPr/>
              <a:t>37</a:t>
            </a:fld>
            <a:endParaRPr lang="en-US" altLang="en-US"/>
          </a:p>
        </p:txBody>
      </p:sp>
      <p:sp>
        <p:nvSpPr>
          <p:cNvPr id="970754" name="Rectangle 2"/>
          <p:cNvSpPr>
            <a:spLocks noGrp="1" noRot="1" noChangeAspec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BFB1DD-38CB-4C4F-BF02-35084E764C2E}" type="slidenum">
              <a:rPr lang="en-US" altLang="en-US"/>
              <a:pPr/>
              <a:t>38</a:t>
            </a:fld>
            <a:endParaRPr lang="en-US" alt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EA2CE-3854-4FE1-8D87-E0A06CA21DDA}" type="slidenum">
              <a:rPr lang="en-US" altLang="en-US"/>
              <a:pPr/>
              <a:t>39</a:t>
            </a:fld>
            <a:endParaRPr lang="en-US" altLang="en-US"/>
          </a:p>
        </p:txBody>
      </p:sp>
      <p:sp>
        <p:nvSpPr>
          <p:cNvPr id="974850" name="Rectangle 2"/>
          <p:cNvSpPr>
            <a:spLocks noGrp="1" noRot="1" noChangeAspec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C2E35-C7A6-46BD-A736-060F03679550}" type="slidenum">
              <a:rPr lang="en-US" altLang="en-US"/>
              <a:pPr/>
              <a:t>40</a:t>
            </a:fld>
            <a:endParaRPr lang="en-US" altLang="en-US"/>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17EDC0-B936-4344-83D7-0EB20688E9B4}" type="slidenum">
              <a:rPr lang="en-US" altLang="en-US"/>
              <a:pPr/>
              <a:t>41</a:t>
            </a:fld>
            <a:endParaRPr lang="en-US" altLang="en-US"/>
          </a:p>
        </p:txBody>
      </p:sp>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2F6B1-C07F-4553-81DF-89FCB48DCE16}" type="slidenum">
              <a:rPr lang="en-US" altLang="en-US"/>
              <a:pPr/>
              <a:t>42</a:t>
            </a:fld>
            <a:endParaRPr lang="en-US" altLang="en-US"/>
          </a:p>
        </p:txBody>
      </p:sp>
      <p:sp>
        <p:nvSpPr>
          <p:cNvPr id="983042" name="Rectangle 2"/>
          <p:cNvSpPr>
            <a:spLocks noGrp="1" noRot="1" noChangeAspec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F5EFF-118A-4698-9B65-888DDE06B184}" type="slidenum">
              <a:rPr lang="en-US" altLang="en-US"/>
              <a:pPr/>
              <a:t>43</a:t>
            </a:fld>
            <a:endParaRPr lang="en-US" alt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387B0-C089-4A9F-868A-67E4B3FAD7A3}" type="slidenum">
              <a:rPr lang="en-US" altLang="en-US"/>
              <a:pPr/>
              <a:t>44</a:t>
            </a:fld>
            <a:endParaRPr lang="en-US" altLang="en-US"/>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3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13DBF5-DB51-4546-BA6D-2701D6177F3B}" type="slidenum">
              <a:rPr lang="en-US" altLang="en-US"/>
              <a:pPr/>
              <a:t>45</a:t>
            </a:fld>
            <a:endParaRPr lang="en-US" alt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83C99-05C9-41B7-8E49-9649AE7DCF73}" type="slidenum">
              <a:rPr lang="en-US" altLang="en-US"/>
              <a:pPr/>
              <a:t>46</a:t>
            </a:fld>
            <a:endParaRPr lang="en-US" altLang="en-US"/>
          </a:p>
        </p:txBody>
      </p:sp>
      <p:sp>
        <p:nvSpPr>
          <p:cNvPr id="990210" name="Rectangle 2"/>
          <p:cNvSpPr>
            <a:spLocks noGrp="1" noRot="1" noChangeAspec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9A8FA-8FCE-48F3-A24B-2CE84A0D66C8}" type="slidenum">
              <a:rPr lang="en-US" altLang="en-US"/>
              <a:pPr/>
              <a:t>47</a:t>
            </a:fld>
            <a:endParaRPr lang="en-US" altLang="en-US"/>
          </a:p>
        </p:txBody>
      </p:sp>
      <p:sp>
        <p:nvSpPr>
          <p:cNvPr id="992258" name="Rectangle 2"/>
          <p:cNvSpPr>
            <a:spLocks noGrp="1" noRot="1" noChangeAspect="1" noChangeArrowheads="1" noTextEdit="1"/>
          </p:cNvSpPr>
          <p:nvPr>
            <p:ph type="sldImg"/>
          </p:nvPr>
        </p:nvSpPr>
        <p:spPr>
          <a:ln/>
        </p:spPr>
      </p:sp>
      <p:sp>
        <p:nvSpPr>
          <p:cNvPr id="992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E19F95-A128-4423-AE32-31F602256BF9}" type="slidenum">
              <a:rPr lang="en-US" altLang="en-US"/>
              <a:pPr/>
              <a:t>48</a:t>
            </a:fld>
            <a:endParaRPr lang="en-US" altLang="en-US"/>
          </a:p>
        </p:txBody>
      </p:sp>
      <p:sp>
        <p:nvSpPr>
          <p:cNvPr id="1000450" name="Rectangle 2"/>
          <p:cNvSpPr>
            <a:spLocks noGrp="1" noRot="1" noChangeAspec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3264E-0B05-4AFB-8949-F7429CA93D94}" type="slidenum">
              <a:rPr lang="en-US" altLang="en-US"/>
              <a:pPr/>
              <a:t>49</a:t>
            </a:fld>
            <a:endParaRPr lang="en-US" alt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DDEB77-0917-494C-AB92-616D4EC00926}" type="slidenum">
              <a:rPr lang="en-US" altLang="en-US"/>
              <a:pPr/>
              <a:t>50</a:t>
            </a:fld>
            <a:endParaRPr lang="en-US" altLang="en-US"/>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C29535-C70E-4155-866F-86688F6B6F17}" type="slidenum">
              <a:rPr lang="en-US" altLang="en-US"/>
              <a:pPr/>
              <a:t>51</a:t>
            </a:fld>
            <a:endParaRPr lang="en-US" altLang="en-US"/>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5991C3-35BF-452D-96E8-14B15DF1B8F1}" type="slidenum">
              <a:rPr lang="en-US" altLang="en-US"/>
              <a:pPr/>
              <a:t>52</a:t>
            </a:fld>
            <a:endParaRPr lang="en-US" altLang="en-US"/>
          </a:p>
        </p:txBody>
      </p:sp>
      <p:sp>
        <p:nvSpPr>
          <p:cNvPr id="1005570" name="Rectangle 2"/>
          <p:cNvSpPr>
            <a:spLocks noGrp="1" noRot="1" noChangeAspect="1" noChangeArrowheads="1" noTextEdit="1"/>
          </p:cNvSpPr>
          <p:nvPr>
            <p:ph type="sldImg"/>
          </p:nvPr>
        </p:nvSpPr>
        <p:spPr>
          <a:ln/>
        </p:spPr>
      </p:sp>
      <p:sp>
        <p:nvSpPr>
          <p:cNvPr id="10055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1C89E-3231-48FB-8830-76AB4279C65A}" type="slidenum">
              <a:rPr lang="en-US" altLang="en-US"/>
              <a:pPr/>
              <a:t>53</a:t>
            </a:fld>
            <a:endParaRPr lang="en-US" altLang="en-US"/>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79AF2-F88A-40A1-BFD6-A4D51B45419F}" type="slidenum">
              <a:rPr lang="en-US" altLang="en-US"/>
              <a:pPr/>
              <a:t>54</a:t>
            </a:fld>
            <a:endParaRPr lang="en-US" altLang="en-US"/>
          </a:p>
        </p:txBody>
      </p:sp>
      <p:sp>
        <p:nvSpPr>
          <p:cNvPr id="1007618" name="Rectangle 2"/>
          <p:cNvSpPr>
            <a:spLocks noGrp="1" noRot="1" noChangeAspect="1" noChangeArrowheads="1" noTextEdit="1"/>
          </p:cNvSpPr>
          <p:nvPr>
            <p:ph type="sldImg"/>
          </p:nvPr>
        </p:nvSpPr>
        <p:spPr>
          <a:ln/>
        </p:spPr>
      </p:sp>
      <p:sp>
        <p:nvSpPr>
          <p:cNvPr id="10076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3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455C5-A1E2-41FE-B860-A481FA5A3115}" type="slidenum">
              <a:rPr lang="en-US" altLang="en-US"/>
              <a:pPr/>
              <a:t>55</a:t>
            </a:fld>
            <a:endParaRPr lang="en-US" altLang="en-US"/>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DB9845-7C58-4D9A-8D6D-26D1A6766859}" type="slidenum">
              <a:rPr lang="en-US" altLang="en-US"/>
              <a:pPr/>
              <a:t>56</a:t>
            </a:fld>
            <a:endParaRPr lang="en-US" alt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F07F0-C967-45DB-8279-2E4373E0949C}" type="slidenum">
              <a:rPr lang="en-US" altLang="en-US"/>
              <a:pPr/>
              <a:t>57</a:t>
            </a:fld>
            <a:endParaRPr lang="en-US" altLang="en-US"/>
          </a:p>
        </p:txBody>
      </p:sp>
      <p:sp>
        <p:nvSpPr>
          <p:cNvPr id="1017858" name="Rectangle 2"/>
          <p:cNvSpPr>
            <a:spLocks noGrp="1" noRot="1" noChangeAspect="1" noChangeArrowheads="1" noTextEdit="1"/>
          </p:cNvSpPr>
          <p:nvPr>
            <p:ph type="sldImg"/>
          </p:nvPr>
        </p:nvSpPr>
        <p:spPr>
          <a:ln/>
        </p:spPr>
      </p:sp>
      <p:sp>
        <p:nvSpPr>
          <p:cNvPr id="1017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CC9BB-60AD-44A7-827D-3B0D5089D382}" type="slidenum">
              <a:rPr lang="en-US" altLang="en-US"/>
              <a:pPr/>
              <a:t>58</a:t>
            </a:fld>
            <a:endParaRPr lang="en-US" alt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F13E1-9FE7-46A5-9DC0-3EBABE89B28E}" type="slidenum">
              <a:rPr lang="en-US" altLang="en-US"/>
              <a:pPr/>
              <a:t>59</a:t>
            </a:fld>
            <a:endParaRPr lang="en-US" altLang="en-US"/>
          </a:p>
        </p:txBody>
      </p:sp>
      <p:sp>
        <p:nvSpPr>
          <p:cNvPr id="1019906" name="Rectangle 2"/>
          <p:cNvSpPr>
            <a:spLocks noRot="1" noChangeArrowheads="1" noTextEdit="1"/>
          </p:cNvSpPr>
          <p:nvPr>
            <p:ph type="sldImg"/>
          </p:nvPr>
        </p:nvSpPr>
        <p:spPr>
          <a:ln/>
        </p:spPr>
      </p:sp>
      <p:sp>
        <p:nvSpPr>
          <p:cNvPr id="1019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BD91A-C825-4491-9B71-4375A7645E78}" type="slidenum">
              <a:rPr lang="en-US" altLang="en-US"/>
              <a:pPr/>
              <a:t>60</a:t>
            </a:fld>
            <a:endParaRPr lang="en-US" altLang="en-US"/>
          </a:p>
        </p:txBody>
      </p:sp>
      <p:sp>
        <p:nvSpPr>
          <p:cNvPr id="1020930" name="Rectangle 2"/>
          <p:cNvSpPr>
            <a:spLocks noRo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D7370-1ACD-4F24-A2C7-A9D54909AB04}" type="slidenum">
              <a:rPr lang="en-US" altLang="en-US"/>
              <a:pPr/>
              <a:t>61</a:t>
            </a:fld>
            <a:endParaRPr lang="en-US" altLang="en-US"/>
          </a:p>
        </p:txBody>
      </p:sp>
      <p:sp>
        <p:nvSpPr>
          <p:cNvPr id="1028098" name="Rectangle 2"/>
          <p:cNvSpPr>
            <a:spLocks noRo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6B4BA-6BE6-4180-915B-1A09A1FF853A}" type="slidenum">
              <a:rPr lang="en-US" altLang="en-US"/>
              <a:pPr/>
              <a:t>62</a:t>
            </a:fld>
            <a:endParaRPr lang="en-US" altLang="en-US"/>
          </a:p>
        </p:txBody>
      </p:sp>
      <p:sp>
        <p:nvSpPr>
          <p:cNvPr id="1032194" name="Rectangle 2"/>
          <p:cNvSpPr>
            <a:spLocks noRo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9F624-63A1-4100-9C06-562549B9589C}" type="slidenum">
              <a:rPr lang="en-US" altLang="en-US"/>
              <a:pPr/>
              <a:t>63</a:t>
            </a:fld>
            <a:endParaRPr lang="en-US" altLang="en-US"/>
          </a:p>
        </p:txBody>
      </p:sp>
      <p:sp>
        <p:nvSpPr>
          <p:cNvPr id="1033218" name="Rectangle 2"/>
          <p:cNvSpPr>
            <a:spLocks noRot="1" noChangeArrowheads="1" noTextEdit="1"/>
          </p:cNvSpPr>
          <p:nvPr>
            <p:ph type="sldImg"/>
          </p:nvPr>
        </p:nvSpPr>
        <p:spPr>
          <a:ln/>
        </p:spPr>
      </p:sp>
      <p:sp>
        <p:nvSpPr>
          <p:cNvPr id="1033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0DEBBD-C86B-48FA-B7B0-8BF97C7168C1}" type="slidenum">
              <a:rPr lang="en-US" altLang="en-US"/>
              <a:pPr/>
              <a:t>64</a:t>
            </a:fld>
            <a:endParaRPr lang="en-US" altLang="en-US"/>
          </a:p>
        </p:txBody>
      </p:sp>
      <p:sp>
        <p:nvSpPr>
          <p:cNvPr id="1034242" name="Rectangle 2"/>
          <p:cNvSpPr>
            <a:spLocks noRo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2C42D-0651-4E65-AFC6-75522F6DF438}" type="slidenum">
              <a:rPr lang="en-US" altLang="en-US"/>
              <a:pPr/>
              <a:t>65</a:t>
            </a:fld>
            <a:endParaRPr lang="en-US" altLang="en-US"/>
          </a:p>
        </p:txBody>
      </p:sp>
      <p:sp>
        <p:nvSpPr>
          <p:cNvPr id="1035266" name="Rectangle 2"/>
          <p:cNvSpPr>
            <a:spLocks noRot="1" noChangeArrowheads="1" noTextEdit="1"/>
          </p:cNvSpPr>
          <p:nvPr>
            <p:ph type="sldImg"/>
          </p:nvPr>
        </p:nvSpPr>
        <p:spPr>
          <a:ln/>
        </p:spPr>
      </p:sp>
      <p:sp>
        <p:nvSpPr>
          <p:cNvPr id="10352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67F87C-3F84-4921-9988-60231C3D2188}" type="slidenum">
              <a:rPr lang="en-US" altLang="en-US"/>
              <a:pPr/>
              <a:t>67</a:t>
            </a:fld>
            <a:endParaRPr lang="en-US" altLang="en-US"/>
          </a:p>
        </p:txBody>
      </p:sp>
      <p:sp>
        <p:nvSpPr>
          <p:cNvPr id="1037314" name="Rectangle 2"/>
          <p:cNvSpPr>
            <a:spLocks noRo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1B7E47-1295-4B43-9E36-EDF48ACF224C}" type="slidenum">
              <a:rPr lang="en-US" altLang="en-US"/>
              <a:pPr/>
              <a:t>68</a:t>
            </a:fld>
            <a:endParaRPr lang="en-US" altLang="en-US"/>
          </a:p>
        </p:txBody>
      </p:sp>
      <p:sp>
        <p:nvSpPr>
          <p:cNvPr id="1039362" name="Rectangle 2"/>
          <p:cNvSpPr>
            <a:spLocks noRot="1" noChangeArrowheads="1" noTextEdit="1"/>
          </p:cNvSpPr>
          <p:nvPr>
            <p:ph type="sldImg"/>
          </p:nvPr>
        </p:nvSpPr>
        <p:spPr>
          <a:ln/>
        </p:spPr>
      </p:sp>
      <p:sp>
        <p:nvSpPr>
          <p:cNvPr id="10393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CC1953-A6A8-4E0F-B85F-431C4ABB30AE}" type="slidenum">
              <a:rPr lang="en-US" altLang="en-US"/>
              <a:pPr/>
              <a:t>69</a:t>
            </a:fld>
            <a:endParaRPr lang="en-US" altLang="en-US"/>
          </a:p>
        </p:txBody>
      </p:sp>
      <p:sp>
        <p:nvSpPr>
          <p:cNvPr id="1044482" name="Rectangle 2"/>
          <p:cNvSpPr>
            <a:spLocks noRot="1" noChangeArrowheads="1" noTextEdit="1"/>
          </p:cNvSpPr>
          <p:nvPr>
            <p:ph type="sldImg"/>
          </p:nvPr>
        </p:nvSpPr>
        <p:spPr>
          <a:ln/>
        </p:spPr>
      </p:sp>
      <p:sp>
        <p:nvSpPr>
          <p:cNvPr id="10444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993F0A-B54C-4BCC-8375-DDEA24F5C34A}" type="slidenum">
              <a:rPr lang="en-US" altLang="en-US"/>
              <a:pPr/>
              <a:t>70</a:t>
            </a:fld>
            <a:endParaRPr lang="en-US" altLang="en-US"/>
          </a:p>
        </p:txBody>
      </p:sp>
      <p:sp>
        <p:nvSpPr>
          <p:cNvPr id="1045506" name="Rectangle 2"/>
          <p:cNvSpPr>
            <a:spLocks noRo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EF91274-715D-41AE-AAD5-FEBBB9E46091}" type="slidenum">
              <a:rPr lang="en-US" altLang="en-US" b="0"/>
              <a:pPr/>
              <a:t>10</a:t>
            </a:fld>
            <a:endParaRPr lang="en-US" altLang="en-US" b="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3F3532B-8152-4C7E-AA29-2A21888DE9D9}" type="slidenum">
              <a:rPr lang="en-US" altLang="en-US" b="0"/>
              <a:pPr/>
              <a:t>11</a:t>
            </a:fld>
            <a:endParaRPr lang="en-US" altLang="en-US" b="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smtClean="0"/>
              <a:t>Click to edit Master title style</a:t>
            </a:r>
            <a:endParaRPr/>
          </a:p>
        </p:txBody>
      </p:sp>
      <p:sp>
        <p:nvSpPr>
          <p:cNvPr id="12" name="Google Shape;12;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smtClean="0"/>
              <a:t>Click to edit Master subtitle style</a:t>
            </a:r>
            <a:endParaRPr/>
          </a:p>
        </p:txBody>
      </p:sp>
      <p:sp>
        <p:nvSpPr>
          <p:cNvPr id="13" name="Google Shape;13;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CD0C59E-FA7F-4221-B6EC-59659FFBD230}" type="slidenum">
              <a:rPr lang="en-IN" smtClean="0"/>
              <a:t>‹#›</a:t>
            </a:fld>
            <a:endParaRPr lang="en-IN"/>
          </a:p>
        </p:txBody>
      </p:sp>
      <p:pic>
        <p:nvPicPr>
          <p:cNvPr id="14" name="Google Shape;14;p2"/>
          <p:cNvPicPr preferRelativeResize="0"/>
          <p:nvPr/>
        </p:nvPicPr>
        <p:blipFill>
          <a:blip r:embed="rId2">
            <a:alphaModFix/>
          </a:blip>
          <a:stretch>
            <a:fillRect/>
          </a:stretch>
        </p:blipFill>
        <p:spPr>
          <a:xfrm>
            <a:off x="3463213" y="6306735"/>
            <a:ext cx="2217574" cy="44966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CD0C59E-FA7F-4221-B6EC-59659FFBD2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F4D9A5-56C4-4640-A189-3F34C415E594}" type="datetimeFigureOut">
              <a:rPr lang="en-IN" smtClean="0"/>
              <a:t>31-05-2024</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FCD0C59E-FA7F-4221-B6EC-59659FFBD230}" type="slidenum">
              <a:rPr lang="en-IN" smtClean="0"/>
              <a:t>‹#›</a:t>
            </a:fld>
            <a:endParaRPr lang="en-IN"/>
          </a:p>
        </p:txBody>
      </p:sp>
    </p:spTree>
    <p:extLst>
      <p:ext uri="{BB962C8B-B14F-4D97-AF65-F5344CB8AC3E}">
        <p14:creationId xmlns:p14="http://schemas.microsoft.com/office/powerpoint/2010/main" val="18496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12454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7" name="Google Shape;17;p3"/>
          <p:cNvSpPr txBox="1">
            <a:spLocks noGrp="1"/>
          </p:cNvSpPr>
          <p:nvPr>
            <p:ph type="body" idx="1"/>
          </p:nvPr>
        </p:nvSpPr>
        <p:spPr>
          <a:xfrm>
            <a:off x="253250" y="2476667"/>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smtClean="0"/>
              <a:t>Click to edit Master text styles</a:t>
            </a:r>
          </a:p>
        </p:txBody>
      </p:sp>
      <p:sp>
        <p:nvSpPr>
          <p:cNvPr id="18" name="Google Shape;18;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CD0C59E-FA7F-4221-B6EC-59659FFBD230}" type="slidenum">
              <a:rPr lang="en-IN" smtClean="0"/>
              <a:t>‹#›</a:t>
            </a:fld>
            <a:endParaRPr lang="en-IN"/>
          </a:p>
        </p:txBody>
      </p:sp>
      <p:pic>
        <p:nvPicPr>
          <p:cNvPr id="19" name="Google Shape;19;p3"/>
          <p:cNvPicPr preferRelativeResize="0"/>
          <p:nvPr/>
        </p:nvPicPr>
        <p:blipFill>
          <a:blip r:embed="rId2">
            <a:alphaModFix/>
          </a:blip>
          <a:stretch>
            <a:fillRect/>
          </a:stretch>
        </p:blipFill>
        <p:spPr>
          <a:xfrm>
            <a:off x="6983601" y="553568"/>
            <a:ext cx="1974051" cy="400233"/>
          </a:xfrm>
          <a:prstGeom prst="rect">
            <a:avLst/>
          </a:prstGeom>
          <a:noFill/>
          <a:ln>
            <a:noFill/>
          </a:ln>
        </p:spPr>
      </p:pic>
    </p:spTree>
  </p:cSld>
  <p:clrMapOvr>
    <a:masterClrMapping/>
  </p:clrMapOvr>
  <p:extLst mod="1">
    <p:ext uri="{DCECCB84-F9BA-43D5-87BE-67443E8EF086}">
      <p15:sldGuideLst xmlns:p15="http://schemas.microsoft.com/office/powerpoint/2012/main" xmlns="">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1035333"/>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22" name="Google Shape;22;p4"/>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smtClean="0"/>
              <a:t>Click to edit Master text styles</a:t>
            </a:r>
          </a:p>
        </p:txBody>
      </p:sp>
      <p:sp>
        <p:nvSpPr>
          <p:cNvPr id="23" name="Google Shape;23;p4"/>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smtClean="0"/>
              <a:t>Click to edit Master text styles</a:t>
            </a:r>
          </a:p>
        </p:txBody>
      </p:sp>
      <p:sp>
        <p:nvSpPr>
          <p:cNvPr id="24" name="Google Shape;24;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CD0C59E-FA7F-4221-B6EC-59659FFBD2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1035333"/>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27" name="Google Shape;27;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CD0C59E-FA7F-4221-B6EC-59659FFBD2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smtClean="0"/>
              <a:t>Click to edit Master title style</a:t>
            </a:r>
            <a:endParaRPr/>
          </a:p>
        </p:txBody>
      </p:sp>
      <p:sp>
        <p:nvSpPr>
          <p:cNvPr id="30" name="Google Shape;30;p6"/>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smtClean="0"/>
              <a:t>Click to edit Master text styles</a:t>
            </a:r>
          </a:p>
        </p:txBody>
      </p:sp>
      <p:sp>
        <p:nvSpPr>
          <p:cNvPr id="31" name="Google Shape;31;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CD0C59E-FA7F-4221-B6EC-59659FFBD2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smtClean="0"/>
              <a:t>Click to edit Master title style</a:t>
            </a:r>
            <a:endParaRPr/>
          </a:p>
        </p:txBody>
      </p:sp>
      <p:sp>
        <p:nvSpPr>
          <p:cNvPr id="34" name="Google Shape;34;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CD0C59E-FA7F-4221-B6EC-59659FFBD2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8"/>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smtClean="0"/>
              <a:t>Click to edit Master title style</a:t>
            </a:r>
            <a:endParaRPr/>
          </a:p>
        </p:txBody>
      </p:sp>
      <p:sp>
        <p:nvSpPr>
          <p:cNvPr id="38" name="Google Shape;38;p8"/>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smtClean="0"/>
              <a:t>Click to edit Master subtitle style</a:t>
            </a:r>
            <a:endParaRPr/>
          </a:p>
        </p:txBody>
      </p:sp>
      <p:sp>
        <p:nvSpPr>
          <p:cNvPr id="39" name="Google Shape;39;p8"/>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smtClean="0"/>
              <a:t>Click to edit Master text styles</a:t>
            </a:r>
          </a:p>
        </p:txBody>
      </p:sp>
      <p:sp>
        <p:nvSpPr>
          <p:cNvPr id="40" name="Google Shape;40;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CD0C59E-FA7F-4221-B6EC-59659FFBD2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smtClean="0"/>
              <a:t>Click to edit Master text styles</a:t>
            </a:r>
          </a:p>
        </p:txBody>
      </p:sp>
      <p:sp>
        <p:nvSpPr>
          <p:cNvPr id="43" name="Google Shape;43;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CD0C59E-FA7F-4221-B6EC-59659FFBD2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smtClean="0"/>
              <a:t>Click to edit Master text styles</a:t>
            </a:r>
          </a:p>
        </p:txBody>
      </p:sp>
      <p:sp>
        <p:nvSpPr>
          <p:cNvPr id="47" name="Google Shape;47;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CD0C59E-FA7F-4221-B6EC-59659FFBD2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1035333"/>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2009067"/>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FCD0C59E-FA7F-4221-B6EC-59659FFBD230}" type="slidenum">
              <a:rPr lang="en-IN" smtClean="0"/>
              <a:t>‹#›</a:t>
            </a:fld>
            <a:endParaRPr lang="en-IN"/>
          </a:p>
        </p:txBody>
      </p:sp>
      <p:pic>
        <p:nvPicPr>
          <p:cNvPr id="9" name="Google Shape;9;p1"/>
          <p:cNvPicPr preferRelativeResize="0"/>
          <p:nvPr/>
        </p:nvPicPr>
        <p:blipFill>
          <a:blip r:embed="rId14">
            <a:alphaModFix/>
          </a:blip>
          <a:stretch>
            <a:fillRect/>
          </a:stretch>
        </p:blipFill>
        <p:spPr>
          <a:xfrm>
            <a:off x="216001" y="288001"/>
            <a:ext cx="1507681" cy="863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Networks</a:t>
            </a:r>
            <a:endParaRPr lang="en-IN" dirty="0"/>
          </a:p>
        </p:txBody>
      </p:sp>
      <p:sp>
        <p:nvSpPr>
          <p:cNvPr id="3" name="Subtitle 2"/>
          <p:cNvSpPr>
            <a:spLocks noGrp="1"/>
          </p:cNvSpPr>
          <p:nvPr>
            <p:ph type="subTitle" idx="1"/>
          </p:nvPr>
        </p:nvSpPr>
        <p:spPr/>
        <p:txBody>
          <a:bodyPr/>
          <a:lstStyle/>
          <a:p>
            <a:r>
              <a:rPr lang="en-US" dirty="0"/>
              <a:t>UNIT 1</a:t>
            </a:r>
            <a:endParaRPr lang="en-IN" dirty="0"/>
          </a:p>
        </p:txBody>
      </p:sp>
    </p:spTree>
    <p:extLst>
      <p:ext uri="{BB962C8B-B14F-4D97-AF65-F5344CB8AC3E}">
        <p14:creationId xmlns:p14="http://schemas.microsoft.com/office/powerpoint/2010/main" val="67040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endParaRPr>
          </a:p>
        </p:txBody>
      </p:sp>
      <p:sp>
        <p:nvSpPr>
          <p:cNvPr id="680963" name="Text Box 3"/>
          <p:cNvSpPr txBox="1">
            <a:spLocks noChangeArrowheads="1"/>
          </p:cNvSpPr>
          <p:nvPr/>
        </p:nvSpPr>
        <p:spPr bwMode="auto">
          <a:xfrm>
            <a:off x="684882" y="76200"/>
            <a:ext cx="72714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altLang="en-US" sz="3200" dirty="0" smtClean="0">
                <a:effectLst>
                  <a:outerShdw blurRad="38100" dist="38100" dir="2700000" algn="tl">
                    <a:srgbClr val="C0C0C0"/>
                  </a:outerShdw>
                </a:effectLst>
                <a:latin typeface="Times" charset="0"/>
              </a:rPr>
              <a:t>ADDRESSING</a:t>
            </a:r>
            <a:endParaRPr lang="en-US" altLang="en-US" sz="3200" dirty="0">
              <a:effectLst>
                <a:outerShdw blurRad="38100" dist="38100" dir="2700000" algn="tl">
                  <a:srgbClr val="C0C0C0"/>
                </a:outerShdw>
              </a:effectLst>
              <a:latin typeface="Times" charset="0"/>
            </a:endParaRPr>
          </a:p>
        </p:txBody>
      </p:sp>
      <p:sp>
        <p:nvSpPr>
          <p:cNvPr id="3072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endParaRPr lang="en-US" altLang="en-US"/>
          </a:p>
        </p:txBody>
      </p:sp>
      <p:sp>
        <p:nvSpPr>
          <p:cNvPr id="680965" name="Rectangle 5"/>
          <p:cNvSpPr>
            <a:spLocks noChangeArrowheads="1"/>
          </p:cNvSpPr>
          <p:nvPr/>
        </p:nvSpPr>
        <p:spPr bwMode="auto">
          <a:xfrm>
            <a:off x="76200" y="1066800"/>
            <a:ext cx="891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dirty="0">
                <a:effectLst>
                  <a:outerShdw blurRad="38100" dist="38100" dir="2700000" algn="tl">
                    <a:srgbClr val="C0C0C0"/>
                  </a:outerShdw>
                </a:effectLst>
              </a:rPr>
              <a:t>Four levels of addresses are used in an internet employing the TCP/IP protocols: </a:t>
            </a:r>
            <a:r>
              <a:rPr lang="en-US" altLang="en-US" sz="2800" i="1" dirty="0">
                <a:solidFill>
                  <a:schemeClr val="hlink"/>
                </a:solidFill>
                <a:effectLst>
                  <a:outerShdw blurRad="38100" dist="38100" dir="2700000" algn="tl">
                    <a:srgbClr val="C0C0C0"/>
                  </a:outerShdw>
                </a:effectLst>
              </a:rPr>
              <a:t>physical</a:t>
            </a:r>
            <a:r>
              <a:rPr lang="en-US" altLang="en-US" sz="2800" i="1" dirty="0">
                <a:effectLst>
                  <a:outerShdw blurRad="38100" dist="38100" dir="2700000" algn="tl">
                    <a:srgbClr val="C0C0C0"/>
                  </a:outerShdw>
                </a:effectLst>
              </a:rPr>
              <a:t>, </a:t>
            </a:r>
            <a:r>
              <a:rPr lang="en-US" altLang="en-US" sz="2800" i="1" dirty="0">
                <a:solidFill>
                  <a:schemeClr val="hlink"/>
                </a:solidFill>
                <a:effectLst>
                  <a:outerShdw blurRad="38100" dist="38100" dir="2700000" algn="tl">
                    <a:srgbClr val="C0C0C0"/>
                  </a:outerShdw>
                </a:effectLst>
              </a:rPr>
              <a:t>logical</a:t>
            </a:r>
            <a:r>
              <a:rPr lang="en-US" altLang="en-US" sz="2800" i="1" dirty="0">
                <a:effectLst>
                  <a:outerShdw blurRad="38100" dist="38100" dir="2700000" algn="tl">
                    <a:srgbClr val="C0C0C0"/>
                  </a:outerShdw>
                </a:effectLst>
              </a:rPr>
              <a:t>, </a:t>
            </a:r>
            <a:r>
              <a:rPr lang="en-US" altLang="en-US" sz="2800" i="1" dirty="0">
                <a:solidFill>
                  <a:schemeClr val="hlink"/>
                </a:solidFill>
                <a:effectLst>
                  <a:outerShdw blurRad="38100" dist="38100" dir="2700000" algn="tl">
                    <a:srgbClr val="C0C0C0"/>
                  </a:outerShdw>
                </a:effectLst>
              </a:rPr>
              <a:t>port</a:t>
            </a:r>
            <a:r>
              <a:rPr lang="en-US" altLang="en-US" sz="2800" i="1" dirty="0">
                <a:effectLst>
                  <a:outerShdw blurRad="38100" dist="38100" dir="2700000" algn="tl">
                    <a:srgbClr val="C0C0C0"/>
                  </a:outerShdw>
                </a:effectLst>
              </a:rPr>
              <a:t>, and </a:t>
            </a:r>
            <a:r>
              <a:rPr lang="en-US" altLang="en-US" sz="2800" i="1" dirty="0">
                <a:solidFill>
                  <a:schemeClr val="hlink"/>
                </a:solidFill>
                <a:effectLst>
                  <a:outerShdw blurRad="38100" dist="38100" dir="2700000" algn="tl">
                    <a:srgbClr val="C0C0C0"/>
                  </a:outerShdw>
                </a:effectLst>
              </a:rPr>
              <a:t>specific</a:t>
            </a:r>
            <a:r>
              <a:rPr lang="en-US" altLang="en-US" sz="2800" i="1" dirty="0">
                <a:effectLst>
                  <a:outerShdw blurRad="38100" dist="38100" dir="2700000" algn="tl">
                    <a:srgbClr val="C0C0C0"/>
                  </a:outerShdw>
                </a:effectLst>
              </a:rPr>
              <a:t>.</a:t>
            </a:r>
          </a:p>
        </p:txBody>
      </p:sp>
    </p:spTree>
    <p:extLst>
      <p:ext uri="{BB962C8B-B14F-4D97-AF65-F5344CB8AC3E}">
        <p14:creationId xmlns:p14="http://schemas.microsoft.com/office/powerpoint/2010/main" val="757599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4294967295"/>
          </p:nvPr>
        </p:nvSpPr>
        <p:spPr>
          <a:xfrm>
            <a:off x="0" y="6400800"/>
            <a:ext cx="1905000" cy="457200"/>
          </a:xfrm>
          <a:prstGeom prst="rect">
            <a:avLst/>
          </a:prstGeom>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ltLang="en-US">
                <a:latin typeface="Arial" charset="0"/>
              </a:rPr>
              <a:t>2.</a:t>
            </a:r>
            <a:fld id="{5971AD0B-0177-4F4D-82BF-F7FD65421AF7}" type="slidenum">
              <a:rPr lang="en-US" altLang="en-US">
                <a:latin typeface="Arial" charset="0"/>
              </a:rPr>
              <a:pPr/>
              <a:t>11</a:t>
            </a:fld>
            <a:endParaRPr lang="en-US" altLang="en-US">
              <a:latin typeface="Arial" charset="0"/>
            </a:endParaRPr>
          </a:p>
        </p:txBody>
      </p:sp>
      <p:sp>
        <p:nvSpPr>
          <p:cNvPr id="3174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4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49" name="Text Box 4"/>
          <p:cNvSpPr txBox="1">
            <a:spLocks noChangeArrowheads="1"/>
          </p:cNvSpPr>
          <p:nvPr/>
        </p:nvSpPr>
        <p:spPr bwMode="auto">
          <a:xfrm>
            <a:off x="304800" y="381000"/>
            <a:ext cx="399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ltLang="en-US" sz="2400">
                <a:solidFill>
                  <a:schemeClr val="folHlink"/>
                </a:solidFill>
              </a:rPr>
              <a:t>Figure 2.17  </a:t>
            </a:r>
            <a:r>
              <a:rPr lang="en-US" altLang="en-US" sz="2000" i="1"/>
              <a:t>Addresses in TCP/IP</a:t>
            </a:r>
          </a:p>
        </p:txBody>
      </p:sp>
      <p:sp>
        <p:nvSpPr>
          <p:cNvPr id="3175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317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286000"/>
            <a:ext cx="78343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195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4294967295"/>
          </p:nvPr>
        </p:nvSpPr>
        <p:spPr>
          <a:xfrm>
            <a:off x="0" y="6400800"/>
            <a:ext cx="1905000" cy="457200"/>
          </a:xfrm>
          <a:prstGeom prst="rect">
            <a:avLst/>
          </a:prstGeom>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ltLang="en-US">
                <a:latin typeface="Arial" charset="0"/>
              </a:rPr>
              <a:t>2.</a:t>
            </a:r>
            <a:fld id="{DF3198A9-59EB-4F3D-A5C3-578FF1BC1557}" type="slidenum">
              <a:rPr lang="en-US" altLang="en-US">
                <a:latin typeface="Arial" charset="0"/>
              </a:rPr>
              <a:pPr/>
              <a:t>12</a:t>
            </a:fld>
            <a:endParaRPr lang="en-US" altLang="en-US">
              <a:latin typeface="Arial" charset="0"/>
            </a:endParaRPr>
          </a:p>
        </p:txBody>
      </p:sp>
      <p:sp>
        <p:nvSpPr>
          <p:cNvPr id="3277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7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73" name="Text Box 4"/>
          <p:cNvSpPr txBox="1">
            <a:spLocks noChangeArrowheads="1"/>
          </p:cNvSpPr>
          <p:nvPr/>
        </p:nvSpPr>
        <p:spPr bwMode="auto">
          <a:xfrm>
            <a:off x="304800" y="381000"/>
            <a:ext cx="676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ltLang="en-US" sz="2400">
                <a:solidFill>
                  <a:schemeClr val="folHlink"/>
                </a:solidFill>
              </a:rPr>
              <a:t>Figure 2.18  </a:t>
            </a:r>
            <a:r>
              <a:rPr lang="en-US" altLang="en-US" sz="2000" i="1"/>
              <a:t>Relationship of layers and addresses in TCP/IP</a:t>
            </a:r>
          </a:p>
        </p:txBody>
      </p:sp>
      <p:sp>
        <p:nvSpPr>
          <p:cNvPr id="32774"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327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66825"/>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739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Addressing </a:t>
            </a:r>
            <a:endParaRPr lang="en-IN"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150" y="2420888"/>
            <a:ext cx="8521700" cy="284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83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5844"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grpSp>
        <p:nvGrpSpPr>
          <p:cNvPr id="35845" name="Group 4"/>
          <p:cNvGrpSpPr>
            <a:grpSpLocks/>
          </p:cNvGrpSpPr>
          <p:nvPr/>
        </p:nvGrpSpPr>
        <p:grpSpPr bwMode="auto">
          <a:xfrm>
            <a:off x="490538" y="773113"/>
            <a:ext cx="738187" cy="474662"/>
            <a:chOff x="309" y="487"/>
            <a:chExt cx="465" cy="299"/>
          </a:xfrm>
        </p:grpSpPr>
        <p:sp>
          <p:nvSpPr>
            <p:cNvPr id="3585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585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grpSp>
      <p:sp>
        <p:nvSpPr>
          <p:cNvPr id="35846"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5847"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5848"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5849"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endParaRPr lang="en-IN" altLang="en-US"/>
          </a:p>
        </p:txBody>
      </p:sp>
      <p:sp>
        <p:nvSpPr>
          <p:cNvPr id="35850" name="Rectangle 11"/>
          <p:cNvSpPr>
            <a:spLocks noChangeArrowheads="1"/>
          </p:cNvSpPr>
          <p:nvPr/>
        </p:nvSpPr>
        <p:spPr bwMode="auto">
          <a:xfrm>
            <a:off x="228600" y="14478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a:r>
              <a:rPr lang="en-US" altLang="en-US" sz="2800" i="1"/>
              <a:t>Most local-area networks use a </a:t>
            </a:r>
            <a:r>
              <a:rPr lang="en-US" altLang="en-US" sz="2800" i="1">
                <a:solidFill>
                  <a:schemeClr val="hlink"/>
                </a:solidFill>
              </a:rPr>
              <a:t>48-bit</a:t>
            </a:r>
            <a:r>
              <a:rPr lang="en-US" altLang="en-US" sz="2800" i="1"/>
              <a:t> (6-byte) physical address written as 12 hexadecimal digits; every byte (2 hexadecimal digits) is separated by a colon, as shown below:</a:t>
            </a:r>
          </a:p>
        </p:txBody>
      </p:sp>
      <p:sp>
        <p:nvSpPr>
          <p:cNvPr id="35852" name="Rectangle 14"/>
          <p:cNvSpPr>
            <a:spLocks noChangeArrowheads="1"/>
          </p:cNvSpPr>
          <p:nvPr/>
        </p:nvSpPr>
        <p:spPr bwMode="auto">
          <a:xfrm>
            <a:off x="228600" y="3717925"/>
            <a:ext cx="8534400" cy="15033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altLang="en-US" sz="3200">
                <a:solidFill>
                  <a:schemeClr val="folHlink"/>
                </a:solidFill>
              </a:rPr>
              <a:t>07:01:02:01:2C:4B</a:t>
            </a:r>
            <a:br>
              <a:rPr lang="en-US" altLang="en-US" sz="3200">
                <a:solidFill>
                  <a:schemeClr val="folHlink"/>
                </a:solidFill>
              </a:rPr>
            </a:br>
            <a:endParaRPr lang="en-US" altLang="en-US" sz="3200">
              <a:solidFill>
                <a:schemeClr val="folHlink"/>
              </a:solidFill>
            </a:endParaRPr>
          </a:p>
          <a:p>
            <a:pPr algn="ctr"/>
            <a:r>
              <a:rPr lang="en-US" altLang="en-US" sz="2800"/>
              <a:t>A 6-byte (12 hexadecimal digits) physical address.</a:t>
            </a:r>
          </a:p>
        </p:txBody>
      </p:sp>
    </p:spTree>
    <p:extLst>
      <p:ext uri="{BB962C8B-B14F-4D97-AF65-F5344CB8AC3E}">
        <p14:creationId xmlns:p14="http://schemas.microsoft.com/office/powerpoint/2010/main" val="2831887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6868"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grpSp>
        <p:nvGrpSpPr>
          <p:cNvPr id="36869" name="Group 4"/>
          <p:cNvGrpSpPr>
            <a:grpSpLocks/>
          </p:cNvGrpSpPr>
          <p:nvPr/>
        </p:nvGrpSpPr>
        <p:grpSpPr bwMode="auto">
          <a:xfrm>
            <a:off x="490538" y="773113"/>
            <a:ext cx="738187" cy="474662"/>
            <a:chOff x="309" y="487"/>
            <a:chExt cx="465" cy="299"/>
          </a:xfrm>
        </p:grpSpPr>
        <p:sp>
          <p:nvSpPr>
            <p:cNvPr id="36876"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6877"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grpSp>
      <p:sp>
        <p:nvSpPr>
          <p:cNvPr id="36870"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6871"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6872"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6873"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endParaRPr lang="en-IN" altLang="en-US"/>
          </a:p>
        </p:txBody>
      </p:sp>
      <p:sp>
        <p:nvSpPr>
          <p:cNvPr id="36874" name="Rectangle 11"/>
          <p:cNvSpPr>
            <a:spLocks noChangeArrowheads="1"/>
          </p:cNvSpPr>
          <p:nvPr/>
        </p:nvSpPr>
        <p:spPr bwMode="auto">
          <a:xfrm>
            <a:off x="228600" y="15240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a:r>
              <a:rPr lang="en-US" altLang="en-US" sz="2800" i="1"/>
              <a:t>Figure 2.20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t>
            </a:r>
          </a:p>
        </p:txBody>
      </p:sp>
    </p:spTree>
    <p:extLst>
      <p:ext uri="{BB962C8B-B14F-4D97-AF65-F5344CB8AC3E}">
        <p14:creationId xmlns:p14="http://schemas.microsoft.com/office/powerpoint/2010/main" val="1348975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4294967295"/>
          </p:nvPr>
        </p:nvSpPr>
        <p:spPr>
          <a:xfrm>
            <a:off x="0" y="6400800"/>
            <a:ext cx="1905000" cy="457200"/>
          </a:xfrm>
          <a:prstGeom prst="rect">
            <a:avLst/>
          </a:prstGeom>
          <a:noFill/>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ltLang="en-US">
                <a:latin typeface="Arial" charset="0"/>
              </a:rPr>
              <a:t>2.</a:t>
            </a:r>
            <a:fld id="{A4C9D513-48A6-41F5-9BD4-EA39A2B5040C}" type="slidenum">
              <a:rPr lang="en-US" altLang="en-US">
                <a:latin typeface="Arial" charset="0"/>
              </a:rPr>
              <a:pPr/>
              <a:t>16</a:t>
            </a:fld>
            <a:endParaRPr lang="en-US" altLang="en-US">
              <a:latin typeface="Arial" charset="0"/>
            </a:endParaRPr>
          </a:p>
        </p:txBody>
      </p:sp>
      <p:sp>
        <p:nvSpPr>
          <p:cNvPr id="3789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89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893" name="Text Box 4"/>
          <p:cNvSpPr txBox="1">
            <a:spLocks noChangeArrowheads="1"/>
          </p:cNvSpPr>
          <p:nvPr/>
        </p:nvSpPr>
        <p:spPr bwMode="auto">
          <a:xfrm>
            <a:off x="304800" y="381000"/>
            <a:ext cx="312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ltLang="en-US" sz="2400">
                <a:solidFill>
                  <a:schemeClr val="folHlink"/>
                </a:solidFill>
              </a:rPr>
              <a:t>Figure 2.20  </a:t>
            </a:r>
            <a:r>
              <a:rPr lang="en-US" altLang="en-US" sz="2000" i="1"/>
              <a:t>IP addresses</a:t>
            </a:r>
          </a:p>
        </p:txBody>
      </p:sp>
      <p:sp>
        <p:nvSpPr>
          <p:cNvPr id="3789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3789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0988" y="1089025"/>
            <a:ext cx="60690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648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8916"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grpSp>
        <p:nvGrpSpPr>
          <p:cNvPr id="38917" name="Group 4"/>
          <p:cNvGrpSpPr>
            <a:grpSpLocks/>
          </p:cNvGrpSpPr>
          <p:nvPr/>
        </p:nvGrpSpPr>
        <p:grpSpPr bwMode="auto">
          <a:xfrm>
            <a:off x="490538" y="773113"/>
            <a:ext cx="738187" cy="474662"/>
            <a:chOff x="309" y="487"/>
            <a:chExt cx="465" cy="299"/>
          </a:xfrm>
        </p:grpSpPr>
        <p:sp>
          <p:nvSpPr>
            <p:cNvPr id="3892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892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grpSp>
      <p:sp>
        <p:nvSpPr>
          <p:cNvPr id="38918"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8919"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8920"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endParaRPr kumimoji="1" lang="en-US" altLang="en-US" sz="2400" b="0">
              <a:latin typeface="Tahoma" charset="0"/>
            </a:endParaRPr>
          </a:p>
        </p:txBody>
      </p:sp>
      <p:sp>
        <p:nvSpPr>
          <p:cNvPr id="38921"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endParaRPr lang="en-IN" altLang="en-US"/>
          </a:p>
        </p:txBody>
      </p:sp>
      <p:sp>
        <p:nvSpPr>
          <p:cNvPr id="38922" name="Rectangle 11"/>
          <p:cNvSpPr>
            <a:spLocks noChangeArrowheads="1"/>
          </p:cNvSpPr>
          <p:nvPr/>
        </p:nvSpPr>
        <p:spPr bwMode="auto">
          <a:xfrm>
            <a:off x="228600" y="13716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a:r>
              <a:rPr lang="en-US" altLang="en-US" sz="2800" i="1"/>
              <a:t>Figure 2.21 shows two computers communicating via the Internet. The sending computer is running three processes at this time with port addresses a, b, and c. The receiving computer is running two processes at this time with port addresses j and k. Process </a:t>
            </a:r>
            <a:r>
              <a:rPr lang="en-US" altLang="en-US" sz="2800" i="1">
                <a:solidFill>
                  <a:schemeClr val="hlink"/>
                </a:solidFill>
              </a:rPr>
              <a:t>a</a:t>
            </a:r>
            <a:r>
              <a:rPr lang="en-US" altLang="en-US" sz="2800" i="1"/>
              <a:t> in the sending computer needs to communicate with process </a:t>
            </a:r>
            <a:r>
              <a:rPr lang="en-US" altLang="en-US" sz="2800" i="1">
                <a:solidFill>
                  <a:schemeClr val="hlink"/>
                </a:solidFill>
              </a:rPr>
              <a:t>j</a:t>
            </a:r>
            <a:r>
              <a:rPr lang="en-US" altLang="en-US" sz="2800" i="1"/>
              <a:t> in the receiving computer. Note that although physical addresses change from hop to hop, logical and port addresses remain the same from the source to destination. </a:t>
            </a:r>
          </a:p>
        </p:txBody>
      </p:sp>
    </p:spTree>
    <p:extLst>
      <p:ext uri="{BB962C8B-B14F-4D97-AF65-F5344CB8AC3E}">
        <p14:creationId xmlns:p14="http://schemas.microsoft.com/office/powerpoint/2010/main" val="1212659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94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94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399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990600"/>
            <a:ext cx="70389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411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9"/>
          <p:cNvSpPr txBox="1">
            <a:spLocks noGrp="1"/>
          </p:cNvSpPr>
          <p:nvPr>
            <p:ph type="title"/>
          </p:nvPr>
        </p:nvSpPr>
        <p:spPr>
          <a:xfrm>
            <a:off x="391725" y="1245467"/>
            <a:ext cx="8520600" cy="763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US"/>
              <a:t>TRANSMISSION MODES</a:t>
            </a:r>
            <a:endParaRPr/>
          </a:p>
        </p:txBody>
      </p:sp>
      <p:sp>
        <p:nvSpPr>
          <p:cNvPr id="458" name="Google Shape;458;p69"/>
          <p:cNvSpPr txBox="1">
            <a:spLocks noGrp="1"/>
          </p:cNvSpPr>
          <p:nvPr>
            <p:ph type="body" idx="1"/>
          </p:nvPr>
        </p:nvSpPr>
        <p:spPr>
          <a:xfrm>
            <a:off x="253250" y="2009067"/>
            <a:ext cx="8520600" cy="50228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transmission of binary data across a link can be accomplished in either parallel or serial mode. </a:t>
            </a:r>
            <a:endParaRPr/>
          </a:p>
          <a:p>
            <a:pPr marL="457200" lvl="0" indent="-342900" algn="l" rtl="0">
              <a:lnSpc>
                <a:spcPct val="115000"/>
              </a:lnSpc>
              <a:spcBef>
                <a:spcPts val="0"/>
              </a:spcBef>
              <a:spcAft>
                <a:spcPts val="0"/>
              </a:spcAft>
              <a:buSzPts val="1800"/>
              <a:buChar char="●"/>
            </a:pPr>
            <a:r>
              <a:rPr lang="en-US"/>
              <a:t>In parallel mode, multiple bits are sent with each clock tick. In serial mode, 1 bit is sent with each clock tick.</a:t>
            </a:r>
            <a:endParaRPr/>
          </a:p>
        </p:txBody>
      </p:sp>
      <p:pic>
        <p:nvPicPr>
          <p:cNvPr id="459" name="Google Shape;459;p69"/>
          <p:cNvPicPr preferRelativeResize="0"/>
          <p:nvPr/>
        </p:nvPicPr>
        <p:blipFill rotWithShape="1">
          <a:blip r:embed="rId3">
            <a:alphaModFix/>
          </a:blip>
          <a:srcRect/>
          <a:stretch/>
        </p:blipFill>
        <p:spPr>
          <a:xfrm>
            <a:off x="1398347" y="3950375"/>
            <a:ext cx="5715294" cy="2794144"/>
          </a:xfrm>
          <a:prstGeom prst="rect">
            <a:avLst/>
          </a:prstGeom>
          <a:noFill/>
          <a:ln>
            <a:noFill/>
          </a:ln>
        </p:spPr>
      </p:pic>
    </p:spTree>
    <p:extLst>
      <p:ext uri="{BB962C8B-B14F-4D97-AF65-F5344CB8AC3E}">
        <p14:creationId xmlns:p14="http://schemas.microsoft.com/office/powerpoint/2010/main" val="161578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IN" dirty="0"/>
          </a:p>
        </p:txBody>
      </p:sp>
      <p:sp>
        <p:nvSpPr>
          <p:cNvPr id="3" name="Content Placeholder 2"/>
          <p:cNvSpPr>
            <a:spLocks noGrp="1"/>
          </p:cNvSpPr>
          <p:nvPr>
            <p:ph idx="1"/>
          </p:nvPr>
        </p:nvSpPr>
        <p:spPr/>
        <p:txBody>
          <a:bodyPr>
            <a:normAutofit/>
          </a:bodyPr>
          <a:lstStyle/>
          <a:p>
            <a:r>
              <a:rPr lang="en-IN" dirty="0" smtClean="0"/>
              <a:t>Introduction-Perspectives</a:t>
            </a:r>
          </a:p>
          <a:p>
            <a:r>
              <a:rPr lang="en-IN" dirty="0" smtClean="0"/>
              <a:t>Business Domains: Networks.</a:t>
            </a:r>
          </a:p>
          <a:p>
            <a:r>
              <a:rPr lang="en-IN" dirty="0" smtClean="0"/>
              <a:t>Applications: Resource Sharing, Client Server programming, e-commerce and digital communications.</a:t>
            </a:r>
          </a:p>
          <a:p>
            <a:r>
              <a:rPr lang="en-IN" dirty="0" smtClean="0"/>
              <a:t>Introduction: Networks, Network types. Network Models: TCP / IP protocol suite, Addressing, The OSI</a:t>
            </a:r>
          </a:p>
          <a:p>
            <a:r>
              <a:rPr lang="en-IN" dirty="0" smtClean="0"/>
              <a:t>Model. Transmission Modes: Parallel Transmission and Serial Transmission. Link Layer: Data Link</a:t>
            </a:r>
          </a:p>
          <a:p>
            <a:r>
              <a:rPr lang="en-IN" dirty="0" smtClean="0"/>
              <a:t>Control(DLC): DLC Services, Data Link Layer Protocols, High Level Data Link Control (HDLC), Point-to-</a:t>
            </a:r>
          </a:p>
          <a:p>
            <a:r>
              <a:rPr lang="en-IN" dirty="0" smtClean="0"/>
              <a:t>Point Protocol (PPP): Framing, Transition phases. Media Access Control (MAC): Random Access:</a:t>
            </a:r>
          </a:p>
          <a:p>
            <a:r>
              <a:rPr lang="en-IN" dirty="0" smtClean="0"/>
              <a:t>CSMA/CD,CSMA/CA.</a:t>
            </a:r>
            <a:endParaRPr lang="en-IN" dirty="0"/>
          </a:p>
        </p:txBody>
      </p:sp>
    </p:spTree>
    <p:extLst>
      <p:ext uri="{BB962C8B-B14F-4D97-AF65-F5344CB8AC3E}">
        <p14:creationId xmlns:p14="http://schemas.microsoft.com/office/powerpoint/2010/main" val="1036598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0"/>
          <p:cNvSpPr txBox="1">
            <a:spLocks noGrp="1"/>
          </p:cNvSpPr>
          <p:nvPr>
            <p:ph type="title"/>
          </p:nvPr>
        </p:nvSpPr>
        <p:spPr>
          <a:xfrm>
            <a:off x="391725" y="1245467"/>
            <a:ext cx="8520600" cy="763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US"/>
              <a:t>Parallel Transmission</a:t>
            </a:r>
            <a:endParaRPr/>
          </a:p>
        </p:txBody>
      </p:sp>
      <p:sp>
        <p:nvSpPr>
          <p:cNvPr id="465" name="Google Shape;465;p70"/>
          <p:cNvSpPr txBox="1">
            <a:spLocks noGrp="1"/>
          </p:cNvSpPr>
          <p:nvPr>
            <p:ph type="body" idx="1"/>
          </p:nvPr>
        </p:nvSpPr>
        <p:spPr>
          <a:xfrm>
            <a:off x="253250" y="2009067"/>
            <a:ext cx="8520600" cy="50228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dirty="0"/>
              <a:t>By grouping, we can send data n bits at a time instead of 1. </a:t>
            </a:r>
            <a:endParaRPr sz="2000" dirty="0"/>
          </a:p>
          <a:p>
            <a:pPr marL="457200" lvl="0" indent="-342900" algn="l" rtl="0">
              <a:lnSpc>
                <a:spcPct val="115000"/>
              </a:lnSpc>
              <a:spcBef>
                <a:spcPts val="0"/>
              </a:spcBef>
              <a:spcAft>
                <a:spcPts val="0"/>
              </a:spcAft>
              <a:buSzPts val="1800"/>
              <a:buChar char="●"/>
            </a:pPr>
            <a:r>
              <a:rPr lang="en-US" dirty="0"/>
              <a:t>This is called parallel transmission. </a:t>
            </a:r>
            <a:endParaRPr sz="2000" dirty="0"/>
          </a:p>
          <a:p>
            <a:pPr marL="457200" lvl="0" indent="-342900" algn="l" rtl="0">
              <a:lnSpc>
                <a:spcPct val="115000"/>
              </a:lnSpc>
              <a:spcBef>
                <a:spcPts val="0"/>
              </a:spcBef>
              <a:spcAft>
                <a:spcPts val="0"/>
              </a:spcAft>
              <a:buSzPts val="1800"/>
              <a:buChar char="●"/>
            </a:pPr>
            <a:r>
              <a:rPr lang="en-US" dirty="0"/>
              <a:t>The mechanism for parallel transmission is a conceptually simple one: </a:t>
            </a:r>
            <a:r>
              <a:rPr lang="en-US" b="1" dirty="0"/>
              <a:t>Use n wires to send n bits at one time. </a:t>
            </a:r>
            <a:endParaRPr sz="2000" dirty="0"/>
          </a:p>
          <a:p>
            <a:pPr marL="457200" lvl="0" indent="-342900" algn="l" rtl="0">
              <a:lnSpc>
                <a:spcPct val="115000"/>
              </a:lnSpc>
              <a:spcBef>
                <a:spcPts val="0"/>
              </a:spcBef>
              <a:spcAft>
                <a:spcPts val="0"/>
              </a:spcAft>
              <a:buSzPts val="1800"/>
              <a:buChar char="●"/>
            </a:pPr>
            <a:r>
              <a:rPr lang="en-US" dirty="0"/>
              <a:t>That way each bit has its own wire, and all n bits of one group can be transmitted with each clock tick from one device to another.</a:t>
            </a:r>
            <a:endParaRPr dirty="0"/>
          </a:p>
        </p:txBody>
      </p:sp>
      <p:pic>
        <p:nvPicPr>
          <p:cNvPr id="466" name="Google Shape;466;p70"/>
          <p:cNvPicPr preferRelativeResize="0"/>
          <p:nvPr/>
        </p:nvPicPr>
        <p:blipFill rotWithShape="1">
          <a:blip r:embed="rId3">
            <a:alphaModFix/>
          </a:blip>
          <a:srcRect/>
          <a:stretch/>
        </p:blipFill>
        <p:spPr>
          <a:xfrm>
            <a:off x="894230" y="4509247"/>
            <a:ext cx="6367183" cy="2232212"/>
          </a:xfrm>
          <a:prstGeom prst="rect">
            <a:avLst/>
          </a:prstGeom>
          <a:noFill/>
          <a:ln>
            <a:noFill/>
          </a:ln>
        </p:spPr>
      </p:pic>
    </p:spTree>
    <p:extLst>
      <p:ext uri="{BB962C8B-B14F-4D97-AF65-F5344CB8AC3E}">
        <p14:creationId xmlns:p14="http://schemas.microsoft.com/office/powerpoint/2010/main" val="2477661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71"/>
          <p:cNvSpPr txBox="1">
            <a:spLocks noGrp="1"/>
          </p:cNvSpPr>
          <p:nvPr>
            <p:ph type="body" idx="1"/>
          </p:nvPr>
        </p:nvSpPr>
        <p:spPr>
          <a:xfrm>
            <a:off x="253250" y="1425389"/>
            <a:ext cx="8520600" cy="560647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a:t>
            </a:r>
            <a:r>
              <a:rPr lang="en-US" b="1"/>
              <a:t>advantage</a:t>
            </a:r>
            <a:r>
              <a:rPr lang="en-US"/>
              <a:t> of parallel transmission is </a:t>
            </a:r>
            <a:r>
              <a:rPr lang="en-US" b="1"/>
              <a:t>speed</a:t>
            </a:r>
            <a:r>
              <a:rPr lang="en-US"/>
              <a:t>. </a:t>
            </a:r>
            <a:endParaRPr/>
          </a:p>
          <a:p>
            <a:pPr marL="457200" lvl="0" indent="-342900" algn="l" rtl="0">
              <a:lnSpc>
                <a:spcPct val="115000"/>
              </a:lnSpc>
              <a:spcBef>
                <a:spcPts val="0"/>
              </a:spcBef>
              <a:spcAft>
                <a:spcPts val="0"/>
              </a:spcAft>
              <a:buSzPts val="1800"/>
              <a:buChar char="●"/>
            </a:pPr>
            <a:r>
              <a:rPr lang="en-US"/>
              <a:t>All else being equal, parallel transmission can increase the transfer speed by a factor of </a:t>
            </a:r>
            <a:r>
              <a:rPr lang="en-US" i="1"/>
              <a:t>n</a:t>
            </a:r>
            <a:r>
              <a:rPr lang="en-US"/>
              <a:t> over serial transmission. </a:t>
            </a:r>
            <a:endParaRPr/>
          </a:p>
          <a:p>
            <a:pPr marL="457200" lvl="0" indent="-342900" algn="l" rtl="0">
              <a:lnSpc>
                <a:spcPct val="115000"/>
              </a:lnSpc>
              <a:spcBef>
                <a:spcPts val="0"/>
              </a:spcBef>
              <a:spcAft>
                <a:spcPts val="0"/>
              </a:spcAft>
              <a:buSzPts val="1800"/>
              <a:buChar char="●"/>
            </a:pPr>
            <a:r>
              <a:rPr lang="en-US"/>
              <a:t>But there is a significant </a:t>
            </a:r>
            <a:r>
              <a:rPr lang="en-US" b="1"/>
              <a:t>disadvantage</a:t>
            </a:r>
            <a:r>
              <a:rPr lang="en-US"/>
              <a:t>: </a:t>
            </a:r>
            <a:r>
              <a:rPr lang="en-US" b="1"/>
              <a:t>cost</a:t>
            </a:r>
            <a:r>
              <a:rPr lang="en-US"/>
              <a:t>. </a:t>
            </a:r>
            <a:endParaRPr/>
          </a:p>
          <a:p>
            <a:pPr marL="457200" lvl="0" indent="-342900" algn="l" rtl="0">
              <a:lnSpc>
                <a:spcPct val="115000"/>
              </a:lnSpc>
              <a:spcBef>
                <a:spcPts val="0"/>
              </a:spcBef>
              <a:spcAft>
                <a:spcPts val="0"/>
              </a:spcAft>
              <a:buSzPts val="1800"/>
              <a:buChar char="●"/>
            </a:pPr>
            <a:r>
              <a:rPr lang="en-US"/>
              <a:t>Parallel transmission requires </a:t>
            </a:r>
            <a:r>
              <a:rPr lang="en-US" i="1"/>
              <a:t>n</a:t>
            </a:r>
            <a:r>
              <a:rPr lang="en-US"/>
              <a:t> communication lines (wires in the example) just to transmit the data stream. </a:t>
            </a:r>
            <a:endParaRPr/>
          </a:p>
          <a:p>
            <a:pPr marL="457200" lvl="0" indent="-342900" algn="l" rtl="0">
              <a:lnSpc>
                <a:spcPct val="115000"/>
              </a:lnSpc>
              <a:spcBef>
                <a:spcPts val="0"/>
              </a:spcBef>
              <a:spcAft>
                <a:spcPts val="0"/>
              </a:spcAft>
              <a:buSzPts val="1800"/>
              <a:buChar char="●"/>
            </a:pPr>
            <a:r>
              <a:rPr lang="en-US"/>
              <a:t>Because this is expensive, parallel transmission is usually limited to short distances</a:t>
            </a:r>
            <a:endParaRPr/>
          </a:p>
        </p:txBody>
      </p:sp>
    </p:spTree>
    <p:extLst>
      <p:ext uri="{BB962C8B-B14F-4D97-AF65-F5344CB8AC3E}">
        <p14:creationId xmlns:p14="http://schemas.microsoft.com/office/powerpoint/2010/main" val="3167114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2"/>
          <p:cNvSpPr txBox="1">
            <a:spLocks noGrp="1"/>
          </p:cNvSpPr>
          <p:nvPr>
            <p:ph type="title"/>
          </p:nvPr>
        </p:nvSpPr>
        <p:spPr>
          <a:xfrm>
            <a:off x="391725" y="1245467"/>
            <a:ext cx="8520600" cy="763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US"/>
              <a:t>Serial Transmission</a:t>
            </a:r>
            <a:endParaRPr/>
          </a:p>
        </p:txBody>
      </p:sp>
      <p:sp>
        <p:nvSpPr>
          <p:cNvPr id="477" name="Google Shape;477;p72"/>
          <p:cNvSpPr txBox="1">
            <a:spLocks noGrp="1"/>
          </p:cNvSpPr>
          <p:nvPr>
            <p:ph type="body" idx="1"/>
          </p:nvPr>
        </p:nvSpPr>
        <p:spPr>
          <a:xfrm>
            <a:off x="253250" y="2009067"/>
            <a:ext cx="8520600" cy="50228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serial transmission one bit follows another, so we need only one communication channel rather than n to transmit data between two communicating devices</a:t>
            </a:r>
            <a:endParaRPr/>
          </a:p>
        </p:txBody>
      </p:sp>
      <p:pic>
        <p:nvPicPr>
          <p:cNvPr id="478" name="Google Shape;478;p72"/>
          <p:cNvPicPr preferRelativeResize="0"/>
          <p:nvPr/>
        </p:nvPicPr>
        <p:blipFill rotWithShape="1">
          <a:blip r:embed="rId3">
            <a:alphaModFix/>
          </a:blip>
          <a:srcRect/>
          <a:stretch/>
        </p:blipFill>
        <p:spPr>
          <a:xfrm>
            <a:off x="1933078" y="3546213"/>
            <a:ext cx="4807197" cy="2921151"/>
          </a:xfrm>
          <a:prstGeom prst="rect">
            <a:avLst/>
          </a:prstGeom>
          <a:noFill/>
          <a:ln>
            <a:noFill/>
          </a:ln>
        </p:spPr>
      </p:pic>
    </p:spTree>
    <p:extLst>
      <p:ext uri="{BB962C8B-B14F-4D97-AF65-F5344CB8AC3E}">
        <p14:creationId xmlns:p14="http://schemas.microsoft.com/office/powerpoint/2010/main" val="1874688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3"/>
          <p:cNvSpPr txBox="1">
            <a:spLocks noGrp="1"/>
          </p:cNvSpPr>
          <p:nvPr>
            <p:ph type="body" idx="1"/>
          </p:nvPr>
        </p:nvSpPr>
        <p:spPr>
          <a:xfrm>
            <a:off x="253250" y="1443318"/>
            <a:ext cx="8520600" cy="55885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advantage of serial over parallel transmission is that with only one communication channel, serial transmission reduces the cost of transmission over parallel by roughly a factor of </a:t>
            </a:r>
            <a:r>
              <a:rPr lang="en-US" b="1" i="1"/>
              <a:t>n</a:t>
            </a:r>
            <a:endParaRPr/>
          </a:p>
          <a:p>
            <a:pPr marL="457200" lvl="0" indent="-342900" algn="l" rtl="0">
              <a:lnSpc>
                <a:spcPct val="115000"/>
              </a:lnSpc>
              <a:spcBef>
                <a:spcPts val="0"/>
              </a:spcBef>
              <a:spcAft>
                <a:spcPts val="0"/>
              </a:spcAft>
              <a:buSzPts val="1800"/>
              <a:buChar char="●"/>
            </a:pPr>
            <a:r>
              <a:rPr lang="en-US"/>
              <a:t>Since communication within devices is parallel, conversion devices are required at the interface between the sender and the line (parallel-to-serial) and between the line and the receiver (serial-to-parallel).</a:t>
            </a:r>
            <a:endParaRPr/>
          </a:p>
        </p:txBody>
      </p:sp>
    </p:spTree>
    <p:extLst>
      <p:ext uri="{BB962C8B-B14F-4D97-AF65-F5344CB8AC3E}">
        <p14:creationId xmlns:p14="http://schemas.microsoft.com/office/powerpoint/2010/main" val="2090864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4"/>
          <p:cNvSpPr txBox="1">
            <a:spLocks noGrp="1"/>
          </p:cNvSpPr>
          <p:nvPr>
            <p:ph type="body" idx="1"/>
          </p:nvPr>
        </p:nvSpPr>
        <p:spPr>
          <a:xfrm>
            <a:off x="1" y="1021977"/>
            <a:ext cx="9049871" cy="6113929"/>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ct val="121621"/>
              <a:buNone/>
            </a:pPr>
            <a:r>
              <a:rPr lang="en-US" sz="1600" dirty="0"/>
              <a:t>Serial transmission occurs in one of three ways: </a:t>
            </a:r>
            <a:r>
              <a:rPr lang="en-US" sz="1600" b="1" dirty="0"/>
              <a:t>asynchronous, synchronous, and isochronous.</a:t>
            </a:r>
            <a:endParaRPr dirty="0"/>
          </a:p>
          <a:p>
            <a:pPr marL="114300" lvl="0" indent="0" algn="l" rtl="0">
              <a:lnSpc>
                <a:spcPct val="115000"/>
              </a:lnSpc>
              <a:spcBef>
                <a:spcPts val="0"/>
              </a:spcBef>
              <a:spcAft>
                <a:spcPts val="0"/>
              </a:spcAft>
              <a:buSzPct val="121621"/>
              <a:buNone/>
            </a:pPr>
            <a:r>
              <a:rPr lang="en-US" sz="1600" b="1" dirty="0"/>
              <a:t>Asynchronous Transmission:</a:t>
            </a:r>
            <a:endParaRPr dirty="0"/>
          </a:p>
          <a:p>
            <a:pPr marL="457200" lvl="0" indent="-342900" algn="l" rtl="0">
              <a:lnSpc>
                <a:spcPct val="115000"/>
              </a:lnSpc>
              <a:spcBef>
                <a:spcPts val="0"/>
              </a:spcBef>
              <a:spcAft>
                <a:spcPts val="0"/>
              </a:spcAft>
              <a:buSzPct val="121621"/>
              <a:buChar char="●"/>
            </a:pPr>
            <a:r>
              <a:rPr lang="en-US" sz="1600" dirty="0"/>
              <a:t>It is so named because the </a:t>
            </a:r>
            <a:r>
              <a:rPr lang="en-US" sz="1600" b="1" dirty="0"/>
              <a:t>timing of a signal is unimportant</a:t>
            </a:r>
            <a:r>
              <a:rPr lang="en-US" sz="1600" dirty="0"/>
              <a:t>. Instead, information is received and translated by agreed upon </a:t>
            </a:r>
            <a:r>
              <a:rPr lang="en-US" sz="1600" b="1" dirty="0"/>
              <a:t>patterns</a:t>
            </a:r>
            <a:r>
              <a:rPr lang="en-US" sz="1600" dirty="0"/>
              <a:t>. </a:t>
            </a:r>
            <a:endParaRPr dirty="0"/>
          </a:p>
          <a:p>
            <a:pPr marL="457200" lvl="0" indent="-342900" algn="l" rtl="0">
              <a:lnSpc>
                <a:spcPct val="115000"/>
              </a:lnSpc>
              <a:spcBef>
                <a:spcPts val="0"/>
              </a:spcBef>
              <a:spcAft>
                <a:spcPts val="0"/>
              </a:spcAft>
              <a:buSzPct val="121621"/>
              <a:buChar char="●"/>
            </a:pPr>
            <a:r>
              <a:rPr lang="en-US" sz="1600" b="1" dirty="0"/>
              <a:t>Patterns</a:t>
            </a:r>
            <a:r>
              <a:rPr lang="en-US" sz="1600" dirty="0"/>
              <a:t> are based on grouping the bit stream into bytes. </a:t>
            </a:r>
            <a:endParaRPr lang="en-US" sz="1600" dirty="0" smtClean="0"/>
          </a:p>
          <a:p>
            <a:pPr marL="457200" lvl="0" indent="-342900" algn="l" rtl="0">
              <a:lnSpc>
                <a:spcPct val="115000"/>
              </a:lnSpc>
              <a:spcBef>
                <a:spcPts val="0"/>
              </a:spcBef>
              <a:spcAft>
                <a:spcPts val="0"/>
              </a:spcAft>
              <a:buSzPct val="121621"/>
              <a:buChar char="●"/>
            </a:pPr>
            <a:r>
              <a:rPr lang="en-US" sz="1600" dirty="0" smtClean="0"/>
              <a:t>To </a:t>
            </a:r>
            <a:r>
              <a:rPr lang="en-US" sz="1600" dirty="0"/>
              <a:t>alert the receiver to the arrival of a new group, therefore, an extra bit is added to the beginning of each byte. </a:t>
            </a:r>
            <a:endParaRPr dirty="0"/>
          </a:p>
          <a:p>
            <a:pPr marL="457200" lvl="0" indent="-342900" algn="l" rtl="0">
              <a:lnSpc>
                <a:spcPct val="115000"/>
              </a:lnSpc>
              <a:spcBef>
                <a:spcPts val="0"/>
              </a:spcBef>
              <a:spcAft>
                <a:spcPts val="0"/>
              </a:spcAft>
              <a:buSzPct val="121621"/>
              <a:buChar char="●"/>
            </a:pPr>
            <a:r>
              <a:rPr lang="en-US" sz="1600" dirty="0"/>
              <a:t>This bit, </a:t>
            </a:r>
            <a:r>
              <a:rPr lang="en-US" sz="1600" b="1" dirty="0"/>
              <a:t>usually a 0, is called the start bit</a:t>
            </a:r>
            <a:r>
              <a:rPr lang="en-US" sz="1600" dirty="0"/>
              <a:t>. </a:t>
            </a:r>
            <a:endParaRPr dirty="0"/>
          </a:p>
          <a:p>
            <a:pPr marL="457200" lvl="0" indent="-342900" algn="l" rtl="0">
              <a:lnSpc>
                <a:spcPct val="115000"/>
              </a:lnSpc>
              <a:spcBef>
                <a:spcPts val="0"/>
              </a:spcBef>
              <a:spcAft>
                <a:spcPts val="0"/>
              </a:spcAft>
              <a:buSzPct val="121621"/>
              <a:buChar char="●"/>
            </a:pPr>
            <a:r>
              <a:rPr lang="en-US" sz="1600" dirty="0"/>
              <a:t>To let the receiver know that the byte is finished, </a:t>
            </a:r>
            <a:r>
              <a:rPr lang="en-US" sz="1600" b="1" dirty="0"/>
              <a:t>1 or more additional bits are appended </a:t>
            </a:r>
            <a:r>
              <a:rPr lang="en-US" sz="1600" dirty="0"/>
              <a:t>to the end of the byte. </a:t>
            </a:r>
            <a:endParaRPr dirty="0"/>
          </a:p>
          <a:p>
            <a:pPr marL="457200" lvl="0" indent="-342900" algn="l" rtl="0">
              <a:lnSpc>
                <a:spcPct val="115000"/>
              </a:lnSpc>
              <a:spcBef>
                <a:spcPts val="0"/>
              </a:spcBef>
              <a:spcAft>
                <a:spcPts val="0"/>
              </a:spcAft>
              <a:buSzPct val="121621"/>
              <a:buChar char="●"/>
            </a:pPr>
            <a:r>
              <a:rPr lang="en-US" sz="1600" dirty="0"/>
              <a:t>These bits, usually 1s, are called </a:t>
            </a:r>
            <a:r>
              <a:rPr lang="en-US" sz="1600" b="1" dirty="0"/>
              <a:t>stop bits</a:t>
            </a:r>
            <a:r>
              <a:rPr lang="en-US" sz="1600" dirty="0"/>
              <a:t>. </a:t>
            </a:r>
            <a:endParaRPr dirty="0"/>
          </a:p>
          <a:p>
            <a:pPr marL="457200" lvl="0" indent="-342900" algn="l" rtl="0">
              <a:lnSpc>
                <a:spcPct val="115000"/>
              </a:lnSpc>
              <a:spcBef>
                <a:spcPts val="0"/>
              </a:spcBef>
              <a:spcAft>
                <a:spcPts val="0"/>
              </a:spcAft>
              <a:buSzPct val="121621"/>
              <a:buChar char="●"/>
            </a:pPr>
            <a:r>
              <a:rPr lang="en-US" sz="1600" dirty="0"/>
              <a:t>By this method, each byte is increased in size to at least 10 bits, of which 8 bits is information and 2 bits or more are signals to the receiver. </a:t>
            </a:r>
            <a:endParaRPr dirty="0"/>
          </a:p>
          <a:p>
            <a:pPr marL="457200" lvl="0" indent="-342900" algn="l" rtl="0">
              <a:lnSpc>
                <a:spcPct val="115000"/>
              </a:lnSpc>
              <a:spcBef>
                <a:spcPts val="0"/>
              </a:spcBef>
              <a:spcAft>
                <a:spcPts val="0"/>
              </a:spcAft>
              <a:buSzPct val="121621"/>
              <a:buChar char="●"/>
            </a:pPr>
            <a:r>
              <a:rPr lang="en-US" sz="1600" dirty="0"/>
              <a:t>In addition, the transmission of each byte may then be </a:t>
            </a:r>
            <a:r>
              <a:rPr lang="en-US" sz="1600" b="1" dirty="0"/>
              <a:t>followed by a gap of varying duration</a:t>
            </a:r>
            <a:r>
              <a:rPr lang="en-US" sz="1600" dirty="0"/>
              <a:t>. </a:t>
            </a:r>
            <a:endParaRPr dirty="0"/>
          </a:p>
          <a:p>
            <a:pPr marL="457200" lvl="0" indent="-342900" algn="l" rtl="0">
              <a:lnSpc>
                <a:spcPct val="115000"/>
              </a:lnSpc>
              <a:spcBef>
                <a:spcPts val="0"/>
              </a:spcBef>
              <a:spcAft>
                <a:spcPts val="0"/>
              </a:spcAft>
              <a:buSzPct val="121621"/>
              <a:buChar char="●"/>
            </a:pPr>
            <a:r>
              <a:rPr lang="en-US" sz="1600" dirty="0"/>
              <a:t>This gap can be represented either by an idle channel or by a stream of additional stop bits</a:t>
            </a:r>
            <a:endParaRPr sz="1600" b="1" dirty="0"/>
          </a:p>
        </p:txBody>
      </p:sp>
    </p:spTree>
    <p:extLst>
      <p:ext uri="{BB962C8B-B14F-4D97-AF65-F5344CB8AC3E}">
        <p14:creationId xmlns:p14="http://schemas.microsoft.com/office/powerpoint/2010/main" val="99830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5"/>
          <p:cNvSpPr txBox="1">
            <a:spLocks noGrp="1"/>
          </p:cNvSpPr>
          <p:nvPr>
            <p:ph type="body" idx="1"/>
          </p:nvPr>
        </p:nvSpPr>
        <p:spPr>
          <a:xfrm>
            <a:off x="253250" y="1228167"/>
            <a:ext cx="8520600" cy="5803701"/>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dirty="0"/>
              <a:t>Asynchronous here means “asynchronous at the byte level,” but the bits are still synchronized; their durations are the same. </a:t>
            </a:r>
            <a:endParaRPr dirty="0"/>
          </a:p>
          <a:p>
            <a:pPr marL="457200" lvl="0" indent="-342900" algn="l" rtl="0">
              <a:lnSpc>
                <a:spcPct val="115000"/>
              </a:lnSpc>
              <a:spcBef>
                <a:spcPts val="0"/>
              </a:spcBef>
              <a:spcAft>
                <a:spcPts val="0"/>
              </a:spcAft>
              <a:buSzPts val="1800"/>
              <a:buChar char="●"/>
            </a:pPr>
            <a:r>
              <a:rPr lang="en-US" dirty="0"/>
              <a:t>When the receiver detects a start bit, it sets a timer and begins counting bits as they come in. After n bits, the receiver looks for a stop bit. </a:t>
            </a:r>
            <a:endParaRPr dirty="0"/>
          </a:p>
          <a:p>
            <a:pPr marL="457200" lvl="0" indent="-342900" algn="l" rtl="0">
              <a:lnSpc>
                <a:spcPct val="115000"/>
              </a:lnSpc>
              <a:spcBef>
                <a:spcPts val="0"/>
              </a:spcBef>
              <a:spcAft>
                <a:spcPts val="0"/>
              </a:spcAft>
              <a:buSzPts val="1800"/>
              <a:buChar char="●"/>
            </a:pPr>
            <a:r>
              <a:rPr lang="en-US" dirty="0"/>
              <a:t>As soon as it detects the stop bit, it waits until it detects the next start </a:t>
            </a:r>
            <a:r>
              <a:rPr lang="en-US" dirty="0" smtClean="0"/>
              <a:t>bit</a:t>
            </a:r>
          </a:p>
          <a:p>
            <a:pPr lvl="0"/>
            <a:r>
              <a:rPr lang="en-US" dirty="0">
                <a:solidFill>
                  <a:srgbClr val="0000FF"/>
                </a:solidFill>
              </a:rPr>
              <a:t>Sending an email </a:t>
            </a:r>
            <a:r>
              <a:rPr lang="en-US" dirty="0"/>
              <a:t>or </a:t>
            </a:r>
            <a:r>
              <a:rPr lang="en-US" dirty="0">
                <a:solidFill>
                  <a:srgbClr val="0000FF"/>
                </a:solidFill>
              </a:rPr>
              <a:t>text</a:t>
            </a:r>
            <a:r>
              <a:rPr lang="en-US" dirty="0"/>
              <a:t> is an example of an asynchronous</a:t>
            </a:r>
            <a:endParaRPr dirty="0"/>
          </a:p>
        </p:txBody>
      </p:sp>
      <p:pic>
        <p:nvPicPr>
          <p:cNvPr id="494" name="Google Shape;494;p75"/>
          <p:cNvPicPr preferRelativeResize="0"/>
          <p:nvPr/>
        </p:nvPicPr>
        <p:blipFill rotWithShape="1">
          <a:blip r:embed="rId3">
            <a:alphaModFix/>
          </a:blip>
          <a:srcRect/>
          <a:stretch/>
        </p:blipFill>
        <p:spPr>
          <a:xfrm>
            <a:off x="1136276" y="3738281"/>
            <a:ext cx="6777318" cy="3012143"/>
          </a:xfrm>
          <a:prstGeom prst="rect">
            <a:avLst/>
          </a:prstGeom>
          <a:noFill/>
          <a:ln>
            <a:noFill/>
          </a:ln>
        </p:spPr>
      </p:pic>
    </p:spTree>
    <p:extLst>
      <p:ext uri="{BB962C8B-B14F-4D97-AF65-F5344CB8AC3E}">
        <p14:creationId xmlns:p14="http://schemas.microsoft.com/office/powerpoint/2010/main" val="267210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6"/>
          <p:cNvSpPr txBox="1">
            <a:spLocks noGrp="1"/>
          </p:cNvSpPr>
          <p:nvPr>
            <p:ph type="title"/>
          </p:nvPr>
        </p:nvSpPr>
        <p:spPr>
          <a:xfrm>
            <a:off x="391725" y="1245467"/>
            <a:ext cx="8520600" cy="763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endParaRPr/>
          </a:p>
        </p:txBody>
      </p:sp>
      <p:sp>
        <p:nvSpPr>
          <p:cNvPr id="500" name="Google Shape;500;p76"/>
          <p:cNvSpPr txBox="1">
            <a:spLocks noGrp="1"/>
          </p:cNvSpPr>
          <p:nvPr>
            <p:ph type="body" idx="1"/>
          </p:nvPr>
        </p:nvSpPr>
        <p:spPr>
          <a:xfrm>
            <a:off x="253250" y="2476667"/>
            <a:ext cx="8520600" cy="4555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addition of stop and start bits and the insertion of gaps into the bit stream make asynchronous transmission slower than forms of transmission that can operate without the addition of control information.</a:t>
            </a:r>
            <a:endParaRPr/>
          </a:p>
          <a:p>
            <a:pPr marL="457200" lvl="0" indent="-342900" algn="l" rtl="0">
              <a:lnSpc>
                <a:spcPct val="115000"/>
              </a:lnSpc>
              <a:spcBef>
                <a:spcPts val="0"/>
              </a:spcBef>
              <a:spcAft>
                <a:spcPts val="0"/>
              </a:spcAft>
              <a:buSzPts val="1800"/>
              <a:buChar char="●"/>
            </a:pPr>
            <a:r>
              <a:rPr lang="en-US"/>
              <a:t>But it is cheap and effective, two advantages that make it an attractive choice for situations such as low-speed</a:t>
            </a:r>
            <a:endParaRPr/>
          </a:p>
          <a:p>
            <a:pPr marL="457200" lvl="0" indent="-342900" algn="l" rtl="0">
              <a:lnSpc>
                <a:spcPct val="115000"/>
              </a:lnSpc>
              <a:spcBef>
                <a:spcPts val="0"/>
              </a:spcBef>
              <a:spcAft>
                <a:spcPts val="0"/>
              </a:spcAft>
              <a:buSzPts val="1800"/>
              <a:buChar char="●"/>
            </a:pPr>
            <a:r>
              <a:rPr lang="en-US"/>
              <a:t>For example, the connection of a keyboard to a computer is a natural application for asynchronous transmission.</a:t>
            </a:r>
            <a:endParaRPr/>
          </a:p>
        </p:txBody>
      </p:sp>
    </p:spTree>
    <p:extLst>
      <p:ext uri="{BB962C8B-B14F-4D97-AF65-F5344CB8AC3E}">
        <p14:creationId xmlns:p14="http://schemas.microsoft.com/office/powerpoint/2010/main" val="1101400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7"/>
          <p:cNvSpPr txBox="1">
            <a:spLocks noGrp="1"/>
          </p:cNvSpPr>
          <p:nvPr>
            <p:ph type="title"/>
          </p:nvPr>
        </p:nvSpPr>
        <p:spPr>
          <a:xfrm>
            <a:off x="418619" y="1081858"/>
            <a:ext cx="8520600" cy="729013"/>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sz="2000"/>
              <a:t>Synchronous Transmission</a:t>
            </a:r>
            <a:endParaRPr/>
          </a:p>
        </p:txBody>
      </p:sp>
      <p:sp>
        <p:nvSpPr>
          <p:cNvPr id="506" name="Google Shape;506;p77"/>
          <p:cNvSpPr txBox="1">
            <a:spLocks noGrp="1"/>
          </p:cNvSpPr>
          <p:nvPr>
            <p:ph type="body" idx="1"/>
          </p:nvPr>
        </p:nvSpPr>
        <p:spPr>
          <a:xfrm>
            <a:off x="253250" y="1810871"/>
            <a:ext cx="8520600" cy="5220996"/>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synchronous transmission, we send bits one after another without start or stop bits or gaps. It is the responsibility of the receiver to group the bits.</a:t>
            </a:r>
            <a:endParaRPr/>
          </a:p>
          <a:p>
            <a:pPr marL="457200" lvl="0" indent="-342900" algn="l" rtl="0">
              <a:lnSpc>
                <a:spcPct val="115000"/>
              </a:lnSpc>
              <a:spcBef>
                <a:spcPts val="0"/>
              </a:spcBef>
              <a:spcAft>
                <a:spcPts val="0"/>
              </a:spcAft>
              <a:buSzPts val="1800"/>
              <a:buChar char="●"/>
            </a:pPr>
            <a:r>
              <a:rPr lang="en-US"/>
              <a:t>If the sender wishes to send data in separate bursts, the gaps between bursts must be filled with a special sequence of 0s and 1s that means idle. </a:t>
            </a:r>
            <a:endParaRPr/>
          </a:p>
          <a:p>
            <a:pPr marL="457200" lvl="0" indent="-342900" algn="l" rtl="0">
              <a:lnSpc>
                <a:spcPct val="115000"/>
              </a:lnSpc>
              <a:spcBef>
                <a:spcPts val="0"/>
              </a:spcBef>
              <a:spcAft>
                <a:spcPts val="0"/>
              </a:spcAft>
              <a:buSzPts val="1800"/>
              <a:buChar char="●"/>
            </a:pPr>
            <a:r>
              <a:rPr lang="en-US"/>
              <a:t>The receiver counts the bits as they arrive and groups them in 8-bit units.</a:t>
            </a:r>
            <a:endParaRPr/>
          </a:p>
        </p:txBody>
      </p:sp>
      <p:pic>
        <p:nvPicPr>
          <p:cNvPr id="507" name="Google Shape;507;p77"/>
          <p:cNvPicPr preferRelativeResize="0"/>
          <p:nvPr/>
        </p:nvPicPr>
        <p:blipFill rotWithShape="1">
          <a:blip r:embed="rId3">
            <a:alphaModFix/>
          </a:blip>
          <a:srcRect/>
          <a:stretch/>
        </p:blipFill>
        <p:spPr>
          <a:xfrm>
            <a:off x="862113" y="4312025"/>
            <a:ext cx="7302875" cy="2556233"/>
          </a:xfrm>
          <a:prstGeom prst="rect">
            <a:avLst/>
          </a:prstGeom>
          <a:noFill/>
          <a:ln>
            <a:noFill/>
          </a:ln>
        </p:spPr>
      </p:pic>
    </p:spTree>
    <p:extLst>
      <p:ext uri="{BB962C8B-B14F-4D97-AF65-F5344CB8AC3E}">
        <p14:creationId xmlns:p14="http://schemas.microsoft.com/office/powerpoint/2010/main" val="3842938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8"/>
          <p:cNvSpPr txBox="1">
            <a:spLocks noGrp="1"/>
          </p:cNvSpPr>
          <p:nvPr>
            <p:ph type="body" idx="1"/>
          </p:nvPr>
        </p:nvSpPr>
        <p:spPr>
          <a:xfrm>
            <a:off x="253250" y="1479176"/>
            <a:ext cx="8520600" cy="5552691"/>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dirty="0"/>
              <a:t>Without gaps and start and stop bits, there is no built-in mechanism to help the receiving device adjust its bit synchronization midstream. </a:t>
            </a:r>
            <a:endParaRPr dirty="0"/>
          </a:p>
          <a:p>
            <a:pPr marL="457200" lvl="0" indent="-342900" algn="l" rtl="0">
              <a:lnSpc>
                <a:spcPct val="115000"/>
              </a:lnSpc>
              <a:spcBef>
                <a:spcPts val="0"/>
              </a:spcBef>
              <a:spcAft>
                <a:spcPts val="0"/>
              </a:spcAft>
              <a:buSzPts val="1800"/>
              <a:buChar char="●"/>
            </a:pPr>
            <a:r>
              <a:rPr lang="en-US" dirty="0"/>
              <a:t>Timing becomes very important, therefore, because the accuracy of the received information is completely dependent on the ability of the receiving device to keep an accurate count of the bits as they come in.</a:t>
            </a:r>
            <a:endParaRPr dirty="0"/>
          </a:p>
          <a:p>
            <a:pPr marL="457200" lvl="0" indent="-342900" algn="l" rtl="0">
              <a:lnSpc>
                <a:spcPct val="115000"/>
              </a:lnSpc>
              <a:spcBef>
                <a:spcPts val="0"/>
              </a:spcBef>
              <a:spcAft>
                <a:spcPts val="0"/>
              </a:spcAft>
              <a:buSzPts val="1800"/>
              <a:buChar char="●"/>
            </a:pPr>
            <a:r>
              <a:rPr lang="en-US" dirty="0"/>
              <a:t>The </a:t>
            </a:r>
            <a:r>
              <a:rPr lang="en-US" b="1" dirty="0"/>
              <a:t>advantage</a:t>
            </a:r>
            <a:r>
              <a:rPr lang="en-US" dirty="0"/>
              <a:t> of synchronous transmission is </a:t>
            </a:r>
            <a:r>
              <a:rPr lang="en-US" b="1" dirty="0"/>
              <a:t>speed.</a:t>
            </a:r>
            <a:endParaRPr dirty="0"/>
          </a:p>
          <a:p>
            <a:pPr marL="457200" lvl="0" indent="-342900" algn="l" rtl="0">
              <a:lnSpc>
                <a:spcPct val="115000"/>
              </a:lnSpc>
              <a:spcBef>
                <a:spcPts val="0"/>
              </a:spcBef>
              <a:spcAft>
                <a:spcPts val="0"/>
              </a:spcAft>
              <a:buSzPts val="1800"/>
              <a:buChar char="●"/>
            </a:pPr>
            <a:r>
              <a:rPr lang="en-US" dirty="0"/>
              <a:t>For this reason, it is more useful for high-speed applications such as the transmission of data from one computer to another. Byte synchronization is accomplished in the data-link layer.</a:t>
            </a:r>
            <a:endParaRPr dirty="0"/>
          </a:p>
          <a:p>
            <a:pPr marL="457200" lvl="0" indent="-342900" algn="l" rtl="0">
              <a:lnSpc>
                <a:spcPct val="115000"/>
              </a:lnSpc>
              <a:spcBef>
                <a:spcPts val="0"/>
              </a:spcBef>
              <a:spcAft>
                <a:spcPts val="0"/>
              </a:spcAft>
              <a:buSzPts val="1800"/>
              <a:buChar char="●"/>
            </a:pPr>
            <a:r>
              <a:rPr lang="en-US" dirty="0"/>
              <a:t>Although there is no gap between characters in synchronous serial transmission, there may be uneven gaps between frames</a:t>
            </a:r>
            <a:r>
              <a:rPr lang="en-US" dirty="0" smtClean="0"/>
              <a:t>.</a:t>
            </a:r>
          </a:p>
          <a:p>
            <a:pPr lvl="0"/>
            <a:r>
              <a:rPr lang="en-US" dirty="0"/>
              <a:t>Video Conferencing, Chat Rooms, and Telephonic Conversations.</a:t>
            </a:r>
            <a:endParaRPr b="1" dirty="0"/>
          </a:p>
        </p:txBody>
      </p:sp>
    </p:spTree>
    <p:extLst>
      <p:ext uri="{BB962C8B-B14F-4D97-AF65-F5344CB8AC3E}">
        <p14:creationId xmlns:p14="http://schemas.microsoft.com/office/powerpoint/2010/main" val="2172533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9"/>
          <p:cNvSpPr txBox="1">
            <a:spLocks noGrp="1"/>
          </p:cNvSpPr>
          <p:nvPr>
            <p:ph type="title"/>
          </p:nvPr>
        </p:nvSpPr>
        <p:spPr>
          <a:xfrm>
            <a:off x="391725" y="1245467"/>
            <a:ext cx="8520600" cy="592299"/>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Isochronous</a:t>
            </a:r>
            <a:endParaRPr/>
          </a:p>
        </p:txBody>
      </p:sp>
      <p:sp>
        <p:nvSpPr>
          <p:cNvPr id="518" name="Google Shape;518;p79"/>
          <p:cNvSpPr txBox="1">
            <a:spLocks noGrp="1"/>
          </p:cNvSpPr>
          <p:nvPr>
            <p:ph type="body" idx="1"/>
          </p:nvPr>
        </p:nvSpPr>
        <p:spPr>
          <a:xfrm>
            <a:off x="253250" y="2008095"/>
            <a:ext cx="8520600" cy="5023772"/>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real-time audio and video, in which uneven delays between frames are not acceptable, synchronous transmission fails. </a:t>
            </a:r>
            <a:endParaRPr/>
          </a:p>
          <a:p>
            <a:pPr marL="457200" lvl="0" indent="-342900" algn="l" rtl="0">
              <a:lnSpc>
                <a:spcPct val="115000"/>
              </a:lnSpc>
              <a:spcBef>
                <a:spcPts val="0"/>
              </a:spcBef>
              <a:spcAft>
                <a:spcPts val="0"/>
              </a:spcAft>
              <a:buSzPts val="1800"/>
              <a:buChar char="●"/>
            </a:pPr>
            <a:r>
              <a:rPr lang="en-US"/>
              <a:t>For example, TV images are broadcast at the rate of 30 images per second; they must be viewed at the same rate. </a:t>
            </a:r>
            <a:endParaRPr/>
          </a:p>
          <a:p>
            <a:pPr marL="457200" lvl="0" indent="-342900" algn="l" rtl="0">
              <a:lnSpc>
                <a:spcPct val="115000"/>
              </a:lnSpc>
              <a:spcBef>
                <a:spcPts val="0"/>
              </a:spcBef>
              <a:spcAft>
                <a:spcPts val="0"/>
              </a:spcAft>
              <a:buSzPts val="1800"/>
              <a:buChar char="●"/>
            </a:pPr>
            <a:r>
              <a:rPr lang="en-US"/>
              <a:t>If each image is sent by using one or more frames, there should be no delays between frames. </a:t>
            </a:r>
            <a:endParaRPr/>
          </a:p>
          <a:p>
            <a:pPr marL="457200" lvl="0" indent="-342900" algn="l" rtl="0">
              <a:lnSpc>
                <a:spcPct val="115000"/>
              </a:lnSpc>
              <a:spcBef>
                <a:spcPts val="0"/>
              </a:spcBef>
              <a:spcAft>
                <a:spcPts val="0"/>
              </a:spcAft>
              <a:buSzPts val="1800"/>
              <a:buChar char="●"/>
            </a:pPr>
            <a:r>
              <a:rPr lang="en-US"/>
              <a:t>For this type of application, synchronization between characters is not enough; </a:t>
            </a:r>
            <a:r>
              <a:rPr lang="en-US" b="1"/>
              <a:t>the entire stream of bits must be synchronized</a:t>
            </a:r>
            <a:r>
              <a:rPr lang="en-US"/>
              <a:t>. </a:t>
            </a:r>
            <a:endParaRPr/>
          </a:p>
          <a:p>
            <a:pPr marL="457200" lvl="0" indent="-342900" algn="l" rtl="0">
              <a:lnSpc>
                <a:spcPct val="115000"/>
              </a:lnSpc>
              <a:spcBef>
                <a:spcPts val="0"/>
              </a:spcBef>
              <a:spcAft>
                <a:spcPts val="0"/>
              </a:spcAft>
              <a:buSzPts val="1800"/>
              <a:buChar char="●"/>
            </a:pPr>
            <a:r>
              <a:rPr lang="en-US"/>
              <a:t>The isochronous transmission guarantees that the data arrive at a fixed rate.</a:t>
            </a:r>
            <a:endParaRPr/>
          </a:p>
        </p:txBody>
      </p:sp>
    </p:spTree>
    <p:extLst>
      <p:ext uri="{BB962C8B-B14F-4D97-AF65-F5344CB8AC3E}">
        <p14:creationId xmlns:p14="http://schemas.microsoft.com/office/powerpoint/2010/main" val="124313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0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01" name="Text Box 4"/>
          <p:cNvSpPr txBox="1">
            <a:spLocks noChangeArrowheads="1"/>
          </p:cNvSpPr>
          <p:nvPr/>
        </p:nvSpPr>
        <p:spPr bwMode="auto">
          <a:xfrm>
            <a:off x="304800" y="381000"/>
            <a:ext cx="82276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altLang="en-US" sz="2000" i="1" dirty="0" smtClean="0"/>
              <a:t>TCP/IP </a:t>
            </a:r>
            <a:r>
              <a:rPr lang="en-US" altLang="en-US" sz="2000" i="1" dirty="0"/>
              <a:t>and OSI model</a:t>
            </a:r>
          </a:p>
        </p:txBody>
      </p:sp>
      <p:sp>
        <p:nvSpPr>
          <p:cNvPr id="2970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97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143000"/>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6136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title"/>
          </p:nvPr>
        </p:nvSpPr>
        <p:spPr>
          <a:xfrm>
            <a:off x="391725" y="1245467"/>
            <a:ext cx="8520600" cy="763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00000"/>
              <a:buNone/>
            </a:pPr>
            <a:r>
              <a:rPr lang="en-US"/>
              <a:t>Link Layer  </a:t>
            </a:r>
            <a:endParaRPr/>
          </a:p>
        </p:txBody>
      </p:sp>
      <p:sp>
        <p:nvSpPr>
          <p:cNvPr id="524" name="Google Shape;524;p80"/>
          <p:cNvSpPr txBox="1">
            <a:spLocks noGrp="1"/>
          </p:cNvSpPr>
          <p:nvPr>
            <p:ph type="body" idx="1"/>
          </p:nvPr>
        </p:nvSpPr>
        <p:spPr>
          <a:xfrm>
            <a:off x="253250" y="2476667"/>
            <a:ext cx="8520600" cy="4555200"/>
          </a:xfrm>
          <a:prstGeom prst="rect">
            <a:avLst/>
          </a:prstGeom>
          <a:noFill/>
          <a:ln>
            <a:noFill/>
          </a:ln>
        </p:spPr>
        <p:txBody>
          <a:bodyPr spcFirstLastPara="1" wrap="square" lIns="91425" tIns="91425" rIns="91425" bIns="91425" anchor="t" anchorCtr="0">
            <a:normAutofit/>
          </a:bodyPr>
          <a:lstStyle/>
          <a:p>
            <a:pPr marL="228600" lvl="0" indent="-228600" algn="just" rtl="0">
              <a:lnSpc>
                <a:spcPct val="100000"/>
              </a:lnSpc>
              <a:spcBef>
                <a:spcPts val="0"/>
              </a:spcBef>
              <a:spcAft>
                <a:spcPts val="0"/>
              </a:spcAft>
              <a:buSzPts val="1100"/>
              <a:buNone/>
            </a:pPr>
            <a:r>
              <a:rPr lang="en-US" sz="1200"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Data Link Control(DLC): DLC Services</a:t>
            </a:r>
            <a:endParaRPr sz="2000" dirty="0">
              <a:solidFill>
                <a:schemeClr val="dk1"/>
              </a:solidFill>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100"/>
              <a:buNone/>
            </a:pPr>
            <a:r>
              <a:rPr lang="en-US" sz="2000" dirty="0">
                <a:solidFill>
                  <a:schemeClr val="dk1"/>
                </a:solidFill>
                <a:latin typeface="Times New Roman"/>
                <a:ea typeface="Times New Roman"/>
                <a:cs typeface="Times New Roman"/>
                <a:sym typeface="Times New Roman"/>
              </a:rPr>
              <a:t> Data Link Layer Protocols</a:t>
            </a:r>
            <a:endParaRPr sz="2000" dirty="0">
              <a:solidFill>
                <a:schemeClr val="dk1"/>
              </a:solidFill>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100"/>
              <a:buNone/>
            </a:pPr>
            <a:r>
              <a:rPr lang="en-US" sz="2000" dirty="0">
                <a:solidFill>
                  <a:schemeClr val="dk1"/>
                </a:solidFill>
                <a:latin typeface="Times New Roman"/>
                <a:ea typeface="Times New Roman"/>
                <a:cs typeface="Times New Roman"/>
                <a:sym typeface="Times New Roman"/>
              </a:rPr>
              <a:t> High Level Data Link Control (HDLC)</a:t>
            </a:r>
            <a:endParaRPr sz="2000" dirty="0">
              <a:solidFill>
                <a:schemeClr val="dk1"/>
              </a:solidFill>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100"/>
              <a:buNone/>
            </a:pPr>
            <a:r>
              <a:rPr lang="en-US" sz="2000" dirty="0" smtClean="0">
                <a:solidFill>
                  <a:schemeClr val="dk1"/>
                </a:solidFill>
                <a:latin typeface="Times New Roman"/>
                <a:ea typeface="Times New Roman"/>
                <a:cs typeface="Times New Roman"/>
                <a:sym typeface="Times New Roman"/>
              </a:rPr>
              <a:t> Point-to- </a:t>
            </a:r>
            <a:r>
              <a:rPr lang="en-US" sz="2000" dirty="0">
                <a:solidFill>
                  <a:schemeClr val="dk1"/>
                </a:solidFill>
                <a:latin typeface="Times New Roman"/>
                <a:ea typeface="Times New Roman"/>
                <a:cs typeface="Times New Roman"/>
                <a:sym typeface="Times New Roman"/>
              </a:rPr>
              <a:t>Point Protocol (PPP): Framing, Transition phases.</a:t>
            </a:r>
            <a:endParaRPr sz="2000" dirty="0">
              <a:solidFill>
                <a:schemeClr val="dk1"/>
              </a:solidFill>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100"/>
              <a:buNone/>
            </a:pPr>
            <a:r>
              <a:rPr lang="en-US" sz="2000" dirty="0">
                <a:solidFill>
                  <a:schemeClr val="dk1"/>
                </a:solidFill>
                <a:latin typeface="Times New Roman"/>
                <a:ea typeface="Times New Roman"/>
                <a:cs typeface="Times New Roman"/>
                <a:sym typeface="Times New Roman"/>
              </a:rPr>
              <a:t> Media Access Control (MAC): </a:t>
            </a:r>
            <a:endParaRPr sz="2000" dirty="0">
              <a:solidFill>
                <a:schemeClr val="dk1"/>
              </a:solidFill>
              <a:latin typeface="Times New Roman"/>
              <a:ea typeface="Times New Roman"/>
              <a:cs typeface="Times New Roman"/>
              <a:sym typeface="Times New Roman"/>
            </a:endParaRPr>
          </a:p>
          <a:p>
            <a:pPr marL="228600" lvl="0" indent="-228600" algn="just" rtl="0">
              <a:lnSpc>
                <a:spcPct val="100000"/>
              </a:lnSpc>
              <a:spcBef>
                <a:spcPts val="0"/>
              </a:spcBef>
              <a:spcAft>
                <a:spcPts val="0"/>
              </a:spcAft>
              <a:buClr>
                <a:schemeClr val="dk1"/>
              </a:buClr>
              <a:buSzPts val="1100"/>
              <a:buFont typeface="Arial"/>
              <a:buNone/>
            </a:pPr>
            <a:r>
              <a:rPr lang="en-US" sz="2000" dirty="0" smtClean="0">
                <a:solidFill>
                  <a:schemeClr val="dk1"/>
                </a:solidFill>
                <a:latin typeface="Times New Roman"/>
                <a:ea typeface="Times New Roman"/>
                <a:cs typeface="Times New Roman"/>
                <a:sym typeface="Times New Roman"/>
              </a:rPr>
              <a:t> Random </a:t>
            </a:r>
            <a:r>
              <a:rPr lang="en-US" sz="2000" dirty="0">
                <a:solidFill>
                  <a:schemeClr val="dk1"/>
                </a:solidFill>
                <a:latin typeface="Times New Roman"/>
                <a:ea typeface="Times New Roman"/>
                <a:cs typeface="Times New Roman"/>
                <a:sym typeface="Times New Roman"/>
              </a:rPr>
              <a:t>Access: CSMA/CD,CSMA/CA</a:t>
            </a:r>
            <a:endParaRPr sz="2000" dirty="0">
              <a:solidFill>
                <a:schemeClr val="dk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dirty="0"/>
          </a:p>
        </p:txBody>
      </p:sp>
    </p:spTree>
    <p:extLst>
      <p:ext uri="{BB962C8B-B14F-4D97-AF65-F5344CB8AC3E}">
        <p14:creationId xmlns:p14="http://schemas.microsoft.com/office/powerpoint/2010/main" val="1883466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920726" y="406400"/>
            <a:ext cx="65315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baseline="0" dirty="0" smtClean="0">
                <a:effectLst>
                  <a:outerShdw blurRad="38100" dist="38100" dir="2700000" algn="tl">
                    <a:srgbClr val="C0C0C0"/>
                  </a:outerShdw>
                </a:effectLst>
                <a:latin typeface="Times" pitchFamily="18" charset="0"/>
              </a:rPr>
              <a:t>   </a:t>
            </a:r>
            <a:r>
              <a:rPr lang="en-US" altLang="en-US" baseline="0" dirty="0">
                <a:effectLst>
                  <a:outerShdw blurRad="38100" dist="38100" dir="2700000" algn="tl">
                    <a:srgbClr val="C0C0C0"/>
                  </a:outerShdw>
                </a:effectLst>
                <a:latin typeface="Times" pitchFamily="18" charset="0"/>
              </a:rPr>
              <a:t>FRAMING</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itchFamily="18" charset="0"/>
            </a:endParaRPr>
          </a:p>
        </p:txBody>
      </p:sp>
      <p:sp>
        <p:nvSpPr>
          <p:cNvPr id="565253" name="Rectangle 5"/>
          <p:cNvSpPr>
            <a:spLocks noChangeArrowheads="1"/>
          </p:cNvSpPr>
          <p:nvPr/>
        </p:nvSpPr>
        <p:spPr bwMode="auto">
          <a:xfrm>
            <a:off x="304800" y="17526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a:effectLst>
                  <a:outerShdw blurRad="38100" dist="38100" dir="2700000" algn="tl">
                    <a:srgbClr val="C0C0C0"/>
                  </a:outerShdw>
                </a:effectLst>
                <a:latin typeface="Times New Roman" pitchFamily="18" charset="0"/>
              </a:rPr>
              <a:t>The data link layer needs to pack bits into </a:t>
            </a:r>
            <a:r>
              <a:rPr lang="en-US" altLang="en-US" sz="2800" i="1" baseline="0">
                <a:solidFill>
                  <a:schemeClr val="hlink"/>
                </a:solidFill>
                <a:effectLst>
                  <a:outerShdw blurRad="38100" dist="38100" dir="2700000" algn="tl">
                    <a:srgbClr val="C0C0C0"/>
                  </a:outerShdw>
                </a:effectLst>
                <a:latin typeface="Times New Roman" pitchFamily="18" charset="0"/>
              </a:rPr>
              <a:t>frames</a:t>
            </a:r>
            <a:r>
              <a:rPr lang="en-US" altLang="en-US" sz="2800" i="1" baseline="0">
                <a:effectLst>
                  <a:outerShdw blurRad="38100" dist="38100" dir="2700000" algn="tl">
                    <a:srgbClr val="C0C0C0"/>
                  </a:outerShdw>
                </a:effectLst>
                <a:latin typeface="Times New Roman" pitchFamily="18" charset="0"/>
              </a:rPr>
              <a:t>, so that each frame is distinguishable from another. Our postal system practices a type of framing. The simple act of inserting a letter into an envelope separates one piece of information from another; the envelope serves as the delimiter. </a:t>
            </a:r>
          </a:p>
        </p:txBody>
      </p:sp>
      <p:sp>
        <p:nvSpPr>
          <p:cNvPr id="565277" name="Rectangle 29"/>
          <p:cNvSpPr>
            <a:spLocks noChangeArrowheads="1"/>
          </p:cNvSpPr>
          <p:nvPr/>
        </p:nvSpPr>
        <p:spPr bwMode="auto">
          <a:xfrm>
            <a:off x="304800" y="504825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aseline="0">
                <a:solidFill>
                  <a:srgbClr val="0033CC"/>
                </a:solidFill>
                <a:latin typeface="Times New Roman" pitchFamily="18" charset="0"/>
              </a:rPr>
              <a:t>Fixed-Size Framing</a:t>
            </a:r>
            <a:r>
              <a:rPr lang="fr-FR" altLang="en-US" sz="2400" baseline="0">
                <a:solidFill>
                  <a:srgbClr val="0033CC"/>
                </a:solidFill>
                <a:latin typeface="Times New Roman" pitchFamily="18" charset="0"/>
              </a:rPr>
              <a:t/>
            </a:r>
            <a:br>
              <a:rPr lang="fr-FR" altLang="en-US" sz="2400" baseline="0">
                <a:solidFill>
                  <a:srgbClr val="0033CC"/>
                </a:solidFill>
                <a:latin typeface="Times New Roman" pitchFamily="18" charset="0"/>
              </a:rPr>
            </a:br>
            <a:r>
              <a:rPr lang="fr-FR" altLang="en-US" sz="2400" baseline="0">
                <a:solidFill>
                  <a:srgbClr val="0033CC"/>
                </a:solidFill>
                <a:latin typeface="Times New Roman" pitchFamily="18" charset="0"/>
              </a:rPr>
              <a:t>Variable-Size Framing</a:t>
            </a:r>
            <a:endParaRPr lang="en-US" altLang="en-US" sz="2400" baseline="0">
              <a:solidFill>
                <a:srgbClr val="0033CC"/>
              </a:solidFill>
              <a:latin typeface="Times New Roman" pitchFamily="18" charset="0"/>
            </a:endParaRPr>
          </a:p>
        </p:txBody>
      </p:sp>
    </p:spTree>
    <p:extLst>
      <p:ext uri="{BB962C8B-B14F-4D97-AF65-F5344CB8AC3E}">
        <p14:creationId xmlns:p14="http://schemas.microsoft.com/office/powerpoint/2010/main" val="889739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24744"/>
            <a:ext cx="8520600" cy="763600"/>
          </a:xfrm>
        </p:spPr>
        <p:txBody>
          <a:bodyPr/>
          <a:lstStyle/>
          <a:p>
            <a:pPr algn="ctr"/>
            <a:r>
              <a:rPr lang="en-IN" dirty="0" smtClean="0"/>
              <a:t>Framing </a:t>
            </a:r>
            <a:endParaRPr lang="en-IN" dirty="0"/>
          </a:p>
        </p:txBody>
      </p:sp>
      <p:sp>
        <p:nvSpPr>
          <p:cNvPr id="3" name="Text Placeholder 2"/>
          <p:cNvSpPr>
            <a:spLocks noGrp="1"/>
          </p:cNvSpPr>
          <p:nvPr>
            <p:ph type="body" idx="1"/>
          </p:nvPr>
        </p:nvSpPr>
        <p:spPr>
          <a:xfrm>
            <a:off x="179512" y="2132856"/>
            <a:ext cx="8520600" cy="4192693"/>
          </a:xfrm>
        </p:spPr>
        <p:txBody>
          <a:bodyPr/>
          <a:lstStyle/>
          <a:p>
            <a:r>
              <a:rPr lang="en-IN" dirty="0" smtClean="0"/>
              <a:t>Fixed Size Framing : frame size itself is </a:t>
            </a:r>
            <a:r>
              <a:rPr lang="en-IN" dirty="0" err="1" smtClean="0"/>
              <a:t>delimeter</a:t>
            </a:r>
            <a:r>
              <a:rPr lang="en-IN" dirty="0" smtClean="0"/>
              <a:t>. Ex: ATM Networks using Cells </a:t>
            </a:r>
          </a:p>
          <a:p>
            <a:r>
              <a:rPr lang="en-IN" dirty="0" smtClean="0"/>
              <a:t>Variable Size Framing: need to define boundaries explicitly. Two approaches are: Character-Oriented, Bit Oriented </a:t>
            </a:r>
            <a:endParaRPr lang="en-IN" dirty="0"/>
          </a:p>
        </p:txBody>
      </p:sp>
    </p:spTree>
    <p:extLst>
      <p:ext uri="{BB962C8B-B14F-4D97-AF65-F5344CB8AC3E}">
        <p14:creationId xmlns:p14="http://schemas.microsoft.com/office/powerpoint/2010/main" val="1893994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4" name="Text Box 4"/>
          <p:cNvSpPr txBox="1">
            <a:spLocks noChangeArrowheads="1"/>
          </p:cNvSpPr>
          <p:nvPr/>
        </p:nvSpPr>
        <p:spPr bwMode="auto">
          <a:xfrm>
            <a:off x="1747229" y="428535"/>
            <a:ext cx="61863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A frame in a character-oriented </a:t>
            </a:r>
            <a:r>
              <a:rPr lang="en-US" altLang="en-US" sz="2000" i="1" baseline="0" dirty="0" smtClean="0">
                <a:latin typeface="Times New Roman" pitchFamily="18" charset="0"/>
              </a:rPr>
              <a:t>protocol(Byte</a:t>
            </a:r>
            <a:r>
              <a:rPr lang="en-US" altLang="en-US" sz="2000" i="1" dirty="0" smtClean="0">
                <a:latin typeface="Times New Roman" pitchFamily="18" charset="0"/>
              </a:rPr>
              <a:t> Oriented )</a:t>
            </a:r>
            <a:endParaRPr lang="en-US" altLang="en-US" sz="2000" i="1" baseline="0" dirty="0">
              <a:latin typeface="Times New Roman" pitchFamily="18" charset="0"/>
            </a:endParaRPr>
          </a:p>
        </p:txBody>
      </p:sp>
      <p:sp>
        <p:nvSpPr>
          <p:cNvPr id="865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52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00325"/>
            <a:ext cx="7158038"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9972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 Oriented Framing </a:t>
            </a:r>
            <a:endParaRPr lang="en-IN" dirty="0"/>
          </a:p>
        </p:txBody>
      </p:sp>
      <p:sp>
        <p:nvSpPr>
          <p:cNvPr id="3" name="Text Placeholder 2"/>
          <p:cNvSpPr>
            <a:spLocks noGrp="1"/>
          </p:cNvSpPr>
          <p:nvPr>
            <p:ph type="body" idx="1"/>
          </p:nvPr>
        </p:nvSpPr>
        <p:spPr>
          <a:xfrm>
            <a:off x="253250" y="2276873"/>
            <a:ext cx="8520600" cy="4320480"/>
          </a:xfrm>
        </p:spPr>
        <p:txBody>
          <a:bodyPr/>
          <a:lstStyle/>
          <a:p>
            <a:r>
              <a:rPr lang="en-IN" dirty="0" smtClean="0"/>
              <a:t>Popular for text transmission </a:t>
            </a:r>
            <a:endParaRPr lang="en-IN" dirty="0"/>
          </a:p>
        </p:txBody>
      </p:sp>
    </p:spTree>
    <p:extLst>
      <p:ext uri="{BB962C8B-B14F-4D97-AF65-F5344CB8AC3E}">
        <p14:creationId xmlns:p14="http://schemas.microsoft.com/office/powerpoint/2010/main" val="2959927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63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6308" name="Text Box 4"/>
          <p:cNvSpPr txBox="1">
            <a:spLocks noChangeArrowheads="1"/>
          </p:cNvSpPr>
          <p:nvPr/>
        </p:nvSpPr>
        <p:spPr bwMode="auto">
          <a:xfrm>
            <a:off x="408064" y="381000"/>
            <a:ext cx="84124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Byte stuffing and </a:t>
            </a:r>
            <a:r>
              <a:rPr lang="en-US" altLang="en-US" sz="2000" i="1" baseline="0" dirty="0" err="1">
                <a:latin typeface="Times New Roman" pitchFamily="18" charset="0"/>
              </a:rPr>
              <a:t>unstuffing</a:t>
            </a:r>
            <a:endParaRPr lang="en-US" altLang="en-US" sz="2000" i="1" baseline="0" dirty="0">
              <a:latin typeface="Times New Roman" pitchFamily="18" charset="0"/>
            </a:endParaRPr>
          </a:p>
        </p:txBody>
      </p:sp>
      <p:sp>
        <p:nvSpPr>
          <p:cNvPr id="8663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74800"/>
            <a:ext cx="7331075"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1755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4294967295"/>
          </p:nvPr>
        </p:nvSpPr>
        <p:spPr>
          <a:xfrm>
            <a:off x="-76200" y="6400800"/>
            <a:ext cx="1905000" cy="457200"/>
          </a:xfrm>
          <a:prstGeom prst="rect">
            <a:avLst/>
          </a:prstGeom>
        </p:spPr>
        <p:txBody>
          <a:bodyPr/>
          <a:lstStyle/>
          <a:p>
            <a:r>
              <a:rPr lang="en-US" altLang="en-US"/>
              <a:t>11.</a:t>
            </a:r>
            <a:fld id="{3DCA426E-5055-47A9-AC94-4B804961D894}" type="slidenum">
              <a:rPr lang="en-US" altLang="en-US"/>
              <a:pPr/>
              <a:t>36</a:t>
            </a:fld>
            <a:endParaRPr lang="en-US" altLang="en-US"/>
          </a:p>
        </p:txBody>
      </p:sp>
      <p:sp>
        <p:nvSpPr>
          <p:cNvPr id="8673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2" name="Text Box 4"/>
          <p:cNvSpPr txBox="1">
            <a:spLocks noChangeArrowheads="1"/>
          </p:cNvSpPr>
          <p:nvPr/>
        </p:nvSpPr>
        <p:spPr bwMode="auto">
          <a:xfrm>
            <a:off x="304800" y="381000"/>
            <a:ext cx="84436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A frame in a bit-oriented protocol</a:t>
            </a:r>
          </a:p>
        </p:txBody>
      </p:sp>
      <p:sp>
        <p:nvSpPr>
          <p:cNvPr id="867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2778125"/>
            <a:ext cx="68008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7046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4294967295"/>
          </p:nvPr>
        </p:nvSpPr>
        <p:spPr>
          <a:xfrm>
            <a:off x="-76200" y="6400800"/>
            <a:ext cx="1905000" cy="457200"/>
          </a:xfrm>
          <a:prstGeom prst="rect">
            <a:avLst/>
          </a:prstGeom>
        </p:spPr>
        <p:txBody>
          <a:bodyPr/>
          <a:lstStyle/>
          <a:p>
            <a:r>
              <a:rPr lang="en-US" altLang="en-US"/>
              <a:t>11.</a:t>
            </a:r>
            <a:fld id="{7C6D5EB9-9F6E-4610-B6D3-A8234D8E4D1F}" type="slidenum">
              <a:rPr lang="en-US" altLang="en-US"/>
              <a:pPr/>
              <a:t>37</a:t>
            </a:fld>
            <a:endParaRPr lang="en-US" altLang="en-US"/>
          </a:p>
        </p:txBody>
      </p:sp>
      <p:sp>
        <p:nvSpPr>
          <p:cNvPr id="8683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6" name="Text Box 4"/>
          <p:cNvSpPr txBox="1">
            <a:spLocks noChangeArrowheads="1"/>
          </p:cNvSpPr>
          <p:nvPr/>
        </p:nvSpPr>
        <p:spPr bwMode="auto">
          <a:xfrm>
            <a:off x="304800" y="381000"/>
            <a:ext cx="8155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Bit stuffing and </a:t>
            </a:r>
            <a:r>
              <a:rPr lang="en-US" altLang="en-US" sz="2000" i="1" baseline="0" dirty="0" err="1">
                <a:latin typeface="Times New Roman" pitchFamily="18" charset="0"/>
              </a:rPr>
              <a:t>unstuffing</a:t>
            </a:r>
            <a:endParaRPr lang="en-US" altLang="en-US" sz="2000" i="1" baseline="0" dirty="0">
              <a:latin typeface="Times New Roman" pitchFamily="18" charset="0"/>
            </a:endParaRPr>
          </a:p>
        </p:txBody>
      </p:sp>
      <p:sp>
        <p:nvSpPr>
          <p:cNvPr id="8683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1697038"/>
            <a:ext cx="5776912" cy="409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9642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78717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baseline="0" dirty="0" smtClean="0">
                <a:effectLst>
                  <a:outerShdw blurRad="38100" dist="38100" dir="2700000" algn="tl">
                    <a:srgbClr val="C0C0C0"/>
                  </a:outerShdw>
                </a:effectLst>
                <a:latin typeface="Times" pitchFamily="18" charset="0"/>
              </a:rPr>
              <a:t> </a:t>
            </a:r>
            <a:r>
              <a:rPr lang="en-US" altLang="en-US" baseline="0" dirty="0">
                <a:effectLst>
                  <a:outerShdw blurRad="38100" dist="38100" dir="2700000" algn="tl">
                    <a:srgbClr val="C0C0C0"/>
                  </a:outerShdw>
                </a:effectLst>
                <a:latin typeface="Times" pitchFamily="18" charset="0"/>
              </a:rPr>
              <a:t>FLOW AND ERROR CONTROL</a:t>
            </a:r>
          </a:p>
        </p:txBody>
      </p:sp>
      <p:sp>
        <p:nvSpPr>
          <p:cNvPr id="85914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itchFamily="18" charset="0"/>
            </a:endParaRPr>
          </a:p>
        </p:txBody>
      </p:sp>
      <p:sp>
        <p:nvSpPr>
          <p:cNvPr id="859141" name="Rectangle 5"/>
          <p:cNvSpPr>
            <a:spLocks noChangeArrowheads="1"/>
          </p:cNvSpPr>
          <p:nvPr/>
        </p:nvSpPr>
        <p:spPr bwMode="auto">
          <a:xfrm>
            <a:off x="457200" y="1752064"/>
            <a:ext cx="8229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dirty="0">
                <a:effectLst>
                  <a:outerShdw blurRad="38100" dist="38100" dir="2700000" algn="tl">
                    <a:srgbClr val="C0C0C0"/>
                  </a:outerShdw>
                </a:effectLst>
                <a:latin typeface="Times New Roman" pitchFamily="18" charset="0"/>
              </a:rPr>
              <a:t>The most important responsibilities of the data link layer are </a:t>
            </a:r>
            <a:r>
              <a:rPr lang="en-US" altLang="en-US" sz="2800" i="1" baseline="0" dirty="0">
                <a:solidFill>
                  <a:schemeClr val="hlink"/>
                </a:solidFill>
                <a:effectLst>
                  <a:outerShdw blurRad="38100" dist="38100" dir="2700000" algn="tl">
                    <a:srgbClr val="C0C0C0"/>
                  </a:outerShdw>
                </a:effectLst>
                <a:latin typeface="Times New Roman" pitchFamily="18" charset="0"/>
              </a:rPr>
              <a:t>flow control</a:t>
            </a:r>
            <a:r>
              <a:rPr lang="en-US" altLang="en-US" sz="2800" i="1" baseline="0" dirty="0">
                <a:effectLst>
                  <a:outerShdw blurRad="38100" dist="38100" dir="2700000" algn="tl">
                    <a:srgbClr val="C0C0C0"/>
                  </a:outerShdw>
                </a:effectLst>
                <a:latin typeface="Times New Roman" pitchFamily="18" charset="0"/>
              </a:rPr>
              <a:t> and </a:t>
            </a:r>
            <a:r>
              <a:rPr lang="en-US" altLang="en-US" sz="2800" i="1" baseline="0" dirty="0">
                <a:solidFill>
                  <a:schemeClr val="hlink"/>
                </a:solidFill>
                <a:effectLst>
                  <a:outerShdw blurRad="38100" dist="38100" dir="2700000" algn="tl">
                    <a:srgbClr val="C0C0C0"/>
                  </a:outerShdw>
                </a:effectLst>
                <a:latin typeface="Times New Roman" pitchFamily="18" charset="0"/>
              </a:rPr>
              <a:t>error control</a:t>
            </a:r>
            <a:r>
              <a:rPr lang="en-US" altLang="en-US" sz="2800" i="1" baseline="0" dirty="0">
                <a:effectLst>
                  <a:outerShdw blurRad="38100" dist="38100" dir="2700000" algn="tl">
                    <a:srgbClr val="C0C0C0"/>
                  </a:outerShdw>
                </a:effectLst>
                <a:latin typeface="Times New Roman" pitchFamily="18" charset="0"/>
              </a:rPr>
              <a:t>. Collectively, these functions are known as </a:t>
            </a:r>
            <a:r>
              <a:rPr lang="en-US" altLang="en-US" sz="2800" i="1" baseline="0" dirty="0">
                <a:solidFill>
                  <a:schemeClr val="hlink"/>
                </a:solidFill>
                <a:effectLst>
                  <a:outerShdw blurRad="38100" dist="38100" dir="2700000" algn="tl">
                    <a:srgbClr val="C0C0C0"/>
                  </a:outerShdw>
                </a:effectLst>
                <a:latin typeface="Times New Roman" pitchFamily="18" charset="0"/>
              </a:rPr>
              <a:t>data link control</a:t>
            </a:r>
            <a:r>
              <a:rPr lang="en-US" altLang="en-US" sz="2800" i="1" baseline="0" dirty="0" smtClean="0">
                <a:effectLst>
                  <a:outerShdw blurRad="38100" dist="38100" dir="2700000" algn="tl">
                    <a:srgbClr val="C0C0C0"/>
                  </a:outerShdw>
                </a:effectLst>
                <a:latin typeface="Times New Roman" pitchFamily="18" charset="0"/>
              </a:rPr>
              <a:t>.</a:t>
            </a:r>
          </a:p>
          <a:p>
            <a:pPr algn="just" eaLnBrk="1" hangingPunct="1"/>
            <a:endParaRPr lang="en-US" altLang="en-US" sz="2800" i="1" dirty="0" smtClean="0">
              <a:effectLst>
                <a:outerShdw blurRad="38100" dist="38100" dir="2700000" algn="tl">
                  <a:srgbClr val="C0C0C0"/>
                </a:outerShdw>
              </a:effectLst>
              <a:latin typeface="Times New Roman" pitchFamily="18" charset="0"/>
            </a:endParaRPr>
          </a:p>
          <a:p>
            <a:pPr algn="just" eaLnBrk="1" hangingPunct="1"/>
            <a:r>
              <a:rPr lang="en-US" altLang="en-US" sz="2800" i="1" dirty="0" smtClean="0">
                <a:effectLst>
                  <a:outerShdw blurRad="38100" dist="38100" dir="2700000" algn="tl">
                    <a:srgbClr val="C0C0C0"/>
                  </a:outerShdw>
                </a:effectLst>
                <a:latin typeface="Times New Roman" pitchFamily="18" charset="0"/>
              </a:rPr>
              <a:t>Flow Control: buffers</a:t>
            </a:r>
          </a:p>
          <a:p>
            <a:pPr algn="just" eaLnBrk="1" hangingPunct="1"/>
            <a:r>
              <a:rPr lang="en-US" altLang="en-US" sz="2800" i="1" dirty="0" smtClean="0">
                <a:effectLst>
                  <a:outerShdw blurRad="38100" dist="38100" dir="2700000" algn="tl">
                    <a:srgbClr val="C0C0C0"/>
                  </a:outerShdw>
                </a:effectLst>
                <a:latin typeface="Times New Roman" pitchFamily="18" charset="0"/>
              </a:rPr>
              <a:t>Error Control: CRC</a:t>
            </a:r>
          </a:p>
          <a:p>
            <a:pPr algn="just" eaLnBrk="1" hangingPunct="1"/>
            <a:endParaRPr lang="en-US" altLang="en-US" sz="2800" i="1" baseline="0" dirty="0">
              <a:effectLst>
                <a:outerShdw blurRad="38100" dist="38100" dir="2700000" algn="tl">
                  <a:srgbClr val="C0C0C0"/>
                </a:outerShdw>
              </a:effectLst>
              <a:latin typeface="Times New Roman" pitchFamily="18" charset="0"/>
            </a:endParaRPr>
          </a:p>
          <a:p>
            <a:pPr algn="just" eaLnBrk="1" hangingPunct="1"/>
            <a:endParaRPr lang="en-US" altLang="en-US" sz="2800" i="1" dirty="0" smtClean="0">
              <a:effectLst>
                <a:outerShdw blurRad="38100" dist="38100" dir="2700000" algn="tl">
                  <a:srgbClr val="C0C0C0"/>
                </a:outerShdw>
              </a:effectLst>
              <a:latin typeface="Times New Roman" pitchFamily="18" charset="0"/>
            </a:endParaRPr>
          </a:p>
          <a:p>
            <a:pPr algn="just" eaLnBrk="1" hangingPunct="1"/>
            <a:endParaRPr lang="en-US" altLang="en-US" sz="2800" i="1" baseline="0" dirty="0">
              <a:effectLst>
                <a:outerShdw blurRad="38100" dist="38100" dir="2700000" algn="tl">
                  <a:srgbClr val="C0C0C0"/>
                </a:outerShdw>
              </a:effectLst>
              <a:latin typeface="Times New Roman" pitchFamily="18" charset="0"/>
            </a:endParaRPr>
          </a:p>
          <a:p>
            <a:pPr algn="just" eaLnBrk="1" hangingPunct="1"/>
            <a:r>
              <a:rPr lang="en-US" altLang="en-US" sz="2800" i="1" dirty="0" smtClean="0">
                <a:effectLst>
                  <a:outerShdw blurRad="38100" dist="38100" dir="2700000" algn="tl">
                    <a:srgbClr val="C0C0C0"/>
                  </a:outerShdw>
                </a:effectLst>
                <a:latin typeface="Times New Roman" pitchFamily="18" charset="0"/>
              </a:rPr>
              <a:t>Connectionless protocol</a:t>
            </a:r>
          </a:p>
          <a:p>
            <a:pPr algn="just" eaLnBrk="1" hangingPunct="1"/>
            <a:r>
              <a:rPr lang="en-US" altLang="en-US" sz="2800" i="1" baseline="0" dirty="0" smtClean="0">
                <a:effectLst>
                  <a:outerShdw blurRad="38100" dist="38100" dir="2700000" algn="tl">
                    <a:srgbClr val="C0C0C0"/>
                  </a:outerShdw>
                </a:effectLst>
                <a:latin typeface="Times New Roman" pitchFamily="18" charset="0"/>
              </a:rPr>
              <a:t>Connection oriented protocol </a:t>
            </a:r>
            <a:endParaRPr lang="en-US" altLang="en-US" sz="2800" i="1" baseline="0" dirty="0">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25502288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1"/>
          <p:cNvSpPr>
            <a:spLocks noGrp="1"/>
          </p:cNvSpPr>
          <p:nvPr>
            <p:ph type="sldNum" sz="quarter" idx="4294967295"/>
          </p:nvPr>
        </p:nvSpPr>
        <p:spPr>
          <a:xfrm>
            <a:off x="-76200" y="6400800"/>
            <a:ext cx="1905000" cy="457200"/>
          </a:xfrm>
          <a:prstGeom prst="rect">
            <a:avLst/>
          </a:prstGeom>
        </p:spPr>
        <p:txBody>
          <a:bodyPr/>
          <a:lstStyle/>
          <a:p>
            <a:r>
              <a:rPr lang="en-US" altLang="en-US"/>
              <a:t>11.</a:t>
            </a:r>
            <a:fld id="{B61DC7D3-79BF-4122-93B4-8C9D43C5B4C6}" type="slidenum">
              <a:rPr lang="en-US" altLang="en-US"/>
              <a:pPr/>
              <a:t>39</a:t>
            </a:fld>
            <a:endParaRPr lang="en-US" altLang="en-US"/>
          </a:p>
        </p:txBody>
      </p:sp>
      <p:sp>
        <p:nvSpPr>
          <p:cNvPr id="8601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itchFamily="18" charset="0"/>
            </a:endParaRPr>
          </a:p>
        </p:txBody>
      </p:sp>
      <p:sp>
        <p:nvSpPr>
          <p:cNvPr id="860163" name="Text Box 3"/>
          <p:cNvSpPr txBox="1">
            <a:spLocks noChangeArrowheads="1"/>
          </p:cNvSpPr>
          <p:nvPr/>
        </p:nvSpPr>
        <p:spPr bwMode="auto">
          <a:xfrm>
            <a:off x="228600" y="406400"/>
            <a:ext cx="75117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baseline="0" dirty="0" smtClean="0">
                <a:effectLst>
                  <a:outerShdw blurRad="38100" dist="38100" dir="2700000" algn="tl">
                    <a:srgbClr val="C0C0C0"/>
                  </a:outerShdw>
                </a:effectLst>
                <a:latin typeface="Times" pitchFamily="18" charset="0"/>
              </a:rPr>
              <a:t>   </a:t>
            </a:r>
            <a:r>
              <a:rPr lang="en-US" altLang="en-US" baseline="0" dirty="0">
                <a:effectLst>
                  <a:outerShdw blurRad="38100" dist="38100" dir="2700000" algn="tl">
                    <a:srgbClr val="C0C0C0"/>
                  </a:outerShdw>
                </a:effectLst>
                <a:latin typeface="Times" pitchFamily="18" charset="0"/>
              </a:rPr>
              <a:t>PROTOCOLS</a:t>
            </a:r>
          </a:p>
        </p:txBody>
      </p:sp>
      <p:sp>
        <p:nvSpPr>
          <p:cNvPr id="86016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itchFamily="18" charset="0"/>
            </a:endParaRPr>
          </a:p>
        </p:txBody>
      </p:sp>
      <p:sp>
        <p:nvSpPr>
          <p:cNvPr id="860165" name="Rectangle 5"/>
          <p:cNvSpPr>
            <a:spLocks noChangeArrowheads="1"/>
          </p:cNvSpPr>
          <p:nvPr/>
        </p:nvSpPr>
        <p:spPr bwMode="auto">
          <a:xfrm>
            <a:off x="304800" y="2242909"/>
            <a:ext cx="8229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dirty="0" smtClean="0">
                <a:effectLst>
                  <a:outerShdw blurRad="38100" dist="38100" dir="2700000" algn="tl">
                    <a:srgbClr val="C0C0C0"/>
                  </a:outerShdw>
                </a:effectLst>
                <a:latin typeface="Times New Roman" pitchFamily="18" charset="0"/>
              </a:rPr>
              <a:t>data </a:t>
            </a:r>
            <a:r>
              <a:rPr lang="en-US" altLang="en-US" sz="2800" i="1" baseline="0" dirty="0">
                <a:effectLst>
                  <a:outerShdw blurRad="38100" dist="38100" dir="2700000" algn="tl">
                    <a:srgbClr val="C0C0C0"/>
                  </a:outerShdw>
                </a:effectLst>
                <a:latin typeface="Times New Roman" pitchFamily="18" charset="0"/>
              </a:rPr>
              <a:t>link layer can combine framing, flow control, and error control to achieve the delivery of data from one node to another. The protocols are normally implemented in software by using one of the common programming languages. </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755775"/>
            <a:ext cx="8528050" cy="380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069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a:spLocks noGrp="1"/>
          </p:cNvSpPr>
          <p:nvPr>
            <p:ph type="title"/>
          </p:nvPr>
        </p:nvSpPr>
        <p:spPr>
          <a:xfrm>
            <a:off x="391725" y="1245467"/>
            <a:ext cx="8520600" cy="763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US"/>
              <a:t>Switching</a:t>
            </a:r>
            <a:endParaRPr/>
          </a:p>
        </p:txBody>
      </p:sp>
      <p:sp>
        <p:nvSpPr>
          <p:cNvPr id="262" name="Google Shape;262;p36"/>
          <p:cNvSpPr txBox="1">
            <a:spLocks noGrp="1"/>
          </p:cNvSpPr>
          <p:nvPr>
            <p:ph type="body" idx="1"/>
          </p:nvPr>
        </p:nvSpPr>
        <p:spPr>
          <a:xfrm>
            <a:off x="253250" y="2476667"/>
            <a:ext cx="8520600" cy="4555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An internet is a switched network in which a switch connects at least two links together. </a:t>
            </a:r>
            <a:endParaRPr/>
          </a:p>
          <a:p>
            <a:pPr marL="457200" lvl="0" indent="-342900" algn="l" rtl="0">
              <a:lnSpc>
                <a:spcPct val="115000"/>
              </a:lnSpc>
              <a:spcBef>
                <a:spcPts val="0"/>
              </a:spcBef>
              <a:spcAft>
                <a:spcPts val="0"/>
              </a:spcAft>
              <a:buSzPts val="1800"/>
              <a:buChar char="●"/>
            </a:pPr>
            <a:r>
              <a:rPr lang="en-US"/>
              <a:t>A switch needs to forward data from a network to another network when required. </a:t>
            </a:r>
            <a:endParaRPr/>
          </a:p>
          <a:p>
            <a:pPr marL="457200" lvl="0" indent="-342900" algn="l" rtl="0">
              <a:lnSpc>
                <a:spcPct val="115000"/>
              </a:lnSpc>
              <a:spcBef>
                <a:spcPts val="0"/>
              </a:spcBef>
              <a:spcAft>
                <a:spcPts val="0"/>
              </a:spcAft>
              <a:buSzPts val="1800"/>
              <a:buChar char="●"/>
            </a:pPr>
            <a:r>
              <a:rPr lang="en-US"/>
              <a:t>The two most common types of switched networks are </a:t>
            </a:r>
            <a:r>
              <a:rPr lang="en-US" b="1"/>
              <a:t>circuit-switched</a:t>
            </a:r>
            <a:r>
              <a:rPr lang="en-US"/>
              <a:t> and </a:t>
            </a:r>
            <a:r>
              <a:rPr lang="en-US" b="1"/>
              <a:t>packet-switched networks</a:t>
            </a:r>
            <a:r>
              <a:rPr lang="en-US"/>
              <a:t>.</a:t>
            </a:r>
            <a:endParaRPr/>
          </a:p>
        </p:txBody>
      </p:sp>
    </p:spTree>
    <p:extLst>
      <p:ext uri="{BB962C8B-B14F-4D97-AF65-F5344CB8AC3E}">
        <p14:creationId xmlns:p14="http://schemas.microsoft.com/office/powerpoint/2010/main" val="3765944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8" name="Text Box 4"/>
          <p:cNvSpPr txBox="1">
            <a:spLocks noChangeArrowheads="1"/>
          </p:cNvSpPr>
          <p:nvPr/>
        </p:nvSpPr>
        <p:spPr bwMode="auto">
          <a:xfrm>
            <a:off x="104775" y="381000"/>
            <a:ext cx="84996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The design of the simplest protocol with no flow or error control</a:t>
            </a:r>
          </a:p>
        </p:txBody>
      </p:sp>
      <p:sp>
        <p:nvSpPr>
          <p:cNvPr id="871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1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247775"/>
            <a:ext cx="7605712"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4659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24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2452" name="Text Box 4"/>
          <p:cNvSpPr txBox="1">
            <a:spLocks noChangeArrowheads="1"/>
          </p:cNvSpPr>
          <p:nvPr/>
        </p:nvSpPr>
        <p:spPr bwMode="auto">
          <a:xfrm>
            <a:off x="304800" y="381000"/>
            <a:ext cx="78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Flow diagram </a:t>
            </a:r>
          </a:p>
        </p:txBody>
      </p:sp>
      <p:sp>
        <p:nvSpPr>
          <p:cNvPr id="8724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24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25" y="1824038"/>
            <a:ext cx="5146675" cy="312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62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6" name="Text Box 4"/>
          <p:cNvSpPr txBox="1">
            <a:spLocks noChangeArrowheads="1"/>
          </p:cNvSpPr>
          <p:nvPr/>
        </p:nvSpPr>
        <p:spPr bwMode="auto">
          <a:xfrm>
            <a:off x="304800" y="381000"/>
            <a:ext cx="861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Design of Stop-and-Wait Protocol</a:t>
            </a:r>
          </a:p>
        </p:txBody>
      </p:sp>
      <p:sp>
        <p:nvSpPr>
          <p:cNvPr id="8734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34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1127125"/>
            <a:ext cx="702945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080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44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4500" name="Text Box 4"/>
          <p:cNvSpPr txBox="1">
            <a:spLocks noChangeArrowheads="1"/>
          </p:cNvSpPr>
          <p:nvPr/>
        </p:nvSpPr>
        <p:spPr bwMode="auto">
          <a:xfrm>
            <a:off x="304800" y="381000"/>
            <a:ext cx="822764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smtClean="0">
                <a:solidFill>
                  <a:schemeClr val="folHlink"/>
                </a:solidFill>
                <a:latin typeface="Times New Roman" pitchFamily="18" charset="0"/>
              </a:rPr>
              <a:t> </a:t>
            </a:r>
            <a:r>
              <a:rPr lang="en-US" altLang="en-US" sz="2000" i="1" baseline="0" dirty="0">
                <a:latin typeface="Times New Roman" pitchFamily="18" charset="0"/>
              </a:rPr>
              <a:t>Flow </a:t>
            </a:r>
            <a:r>
              <a:rPr lang="en-US" altLang="en-US" sz="2000" i="1" baseline="0">
                <a:latin typeface="Times New Roman" pitchFamily="18" charset="0"/>
              </a:rPr>
              <a:t>diagram </a:t>
            </a:r>
            <a:endParaRPr lang="en-US" altLang="en-US" sz="2000" i="1" baseline="0" dirty="0">
              <a:latin typeface="Times New Roman" pitchFamily="18" charset="0"/>
            </a:endParaRPr>
          </a:p>
        </p:txBody>
      </p:sp>
      <p:sp>
        <p:nvSpPr>
          <p:cNvPr id="8745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45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038" y="1712913"/>
            <a:ext cx="5237162" cy="392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210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221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itchFamily="18" charset="0"/>
            </a:endParaRPr>
          </a:p>
        </p:txBody>
      </p:sp>
      <p:sp>
        <p:nvSpPr>
          <p:cNvPr id="862211" name="Text Box 3"/>
          <p:cNvSpPr txBox="1">
            <a:spLocks noChangeArrowheads="1"/>
          </p:cNvSpPr>
          <p:nvPr/>
        </p:nvSpPr>
        <p:spPr bwMode="auto">
          <a:xfrm>
            <a:off x="228600" y="406400"/>
            <a:ext cx="7223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baseline="0" dirty="0" smtClean="0">
                <a:effectLst>
                  <a:outerShdw blurRad="38100" dist="38100" dir="2700000" algn="tl">
                    <a:srgbClr val="C0C0C0"/>
                  </a:outerShdw>
                </a:effectLst>
                <a:latin typeface="Times" pitchFamily="18" charset="0"/>
              </a:rPr>
              <a:t> </a:t>
            </a:r>
            <a:r>
              <a:rPr lang="en-US" altLang="en-US" baseline="0" dirty="0">
                <a:effectLst>
                  <a:outerShdw blurRad="38100" dist="38100" dir="2700000" algn="tl">
                    <a:srgbClr val="C0C0C0"/>
                  </a:outerShdw>
                </a:effectLst>
                <a:latin typeface="Times" pitchFamily="18" charset="0"/>
              </a:rPr>
              <a:t>NOISY CHANNELS</a:t>
            </a:r>
          </a:p>
        </p:txBody>
      </p:sp>
      <p:sp>
        <p:nvSpPr>
          <p:cNvPr id="86221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itchFamily="18" charset="0"/>
            </a:endParaRPr>
          </a:p>
        </p:txBody>
      </p:sp>
      <p:sp>
        <p:nvSpPr>
          <p:cNvPr id="862213" name="Rectangle 5"/>
          <p:cNvSpPr>
            <a:spLocks noChangeArrowheads="1"/>
          </p:cNvSpPr>
          <p:nvPr/>
        </p:nvSpPr>
        <p:spPr bwMode="auto">
          <a:xfrm>
            <a:off x="152400" y="16002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a:effectLst>
                  <a:outerShdw blurRad="38100" dist="38100" dir="2700000" algn="tl">
                    <a:srgbClr val="C0C0C0"/>
                  </a:outerShdw>
                </a:effectLst>
                <a:latin typeface="Times New Roman" pitchFamily="18" charset="0"/>
              </a:rPr>
              <a:t>Although the Stop-and-Wait Protocol gives us an idea of how to add flow control to its predecessor, noiseless channels are nonexistent. We discuss three protocols in this section that use error control.</a:t>
            </a:r>
          </a:p>
        </p:txBody>
      </p:sp>
      <p:sp>
        <p:nvSpPr>
          <p:cNvPr id="862214" name="Rectangle 6"/>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aseline="0">
                <a:solidFill>
                  <a:srgbClr val="0033CC"/>
                </a:solidFill>
                <a:latin typeface="Times New Roman" pitchFamily="18" charset="0"/>
              </a:rPr>
              <a:t>Stop-and-Wait Automatic Repeat Request</a:t>
            </a:r>
            <a:r>
              <a:rPr lang="fr-FR" altLang="en-US" sz="2400" baseline="0">
                <a:solidFill>
                  <a:srgbClr val="0033CC"/>
                </a:solidFill>
                <a:latin typeface="Times New Roman" pitchFamily="18" charset="0"/>
              </a:rPr>
              <a:t/>
            </a:r>
            <a:br>
              <a:rPr lang="fr-FR" altLang="en-US" sz="2400" baseline="0">
                <a:solidFill>
                  <a:srgbClr val="0033CC"/>
                </a:solidFill>
                <a:latin typeface="Times New Roman" pitchFamily="18" charset="0"/>
              </a:rPr>
            </a:br>
            <a:r>
              <a:rPr lang="fr-FR" altLang="en-US" sz="2400" baseline="0">
                <a:solidFill>
                  <a:srgbClr val="0033CC"/>
                </a:solidFill>
                <a:latin typeface="Times New Roman" pitchFamily="18" charset="0"/>
              </a:rPr>
              <a:t>Go-Back-N Automatic Repeat Request</a:t>
            </a:r>
            <a:br>
              <a:rPr lang="fr-FR" altLang="en-US" sz="2400" baseline="0">
                <a:solidFill>
                  <a:srgbClr val="0033CC"/>
                </a:solidFill>
                <a:latin typeface="Times New Roman" pitchFamily="18" charset="0"/>
              </a:rPr>
            </a:br>
            <a:r>
              <a:rPr lang="en-US" altLang="en-US" sz="2400" baseline="0">
                <a:solidFill>
                  <a:srgbClr val="0033CC"/>
                </a:solidFill>
                <a:latin typeface="Times New Roman" pitchFamily="18" charset="0"/>
              </a:rPr>
              <a:t>Selective Repeat Automatic Repeat Request</a:t>
            </a:r>
          </a:p>
        </p:txBody>
      </p:sp>
    </p:spTree>
    <p:extLst>
      <p:ext uri="{BB962C8B-B14F-4D97-AF65-F5344CB8AC3E}">
        <p14:creationId xmlns:p14="http://schemas.microsoft.com/office/powerpoint/2010/main" val="416522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6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5465" name="Line 9"/>
          <p:cNvSpPr>
            <a:spLocks noChangeShapeType="1"/>
          </p:cNvSpPr>
          <p:nvPr/>
        </p:nvSpPr>
        <p:spPr bwMode="auto">
          <a:xfrm>
            <a:off x="457200" y="228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5466" name="Line 10"/>
          <p:cNvSpPr>
            <a:spLocks noChangeShapeType="1"/>
          </p:cNvSpPr>
          <p:nvPr/>
        </p:nvSpPr>
        <p:spPr bwMode="auto">
          <a:xfrm>
            <a:off x="458788" y="4495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5467" name="Rectangle 11"/>
          <p:cNvSpPr>
            <a:spLocks noChangeArrowheads="1"/>
          </p:cNvSpPr>
          <p:nvPr/>
        </p:nvSpPr>
        <p:spPr bwMode="auto">
          <a:xfrm>
            <a:off x="495300" y="2378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Error correction in Stop-and-Wait ARQ is done by keeping a copy of the sent frame and retransmitting of the frame when the timer expires.</a:t>
            </a:r>
          </a:p>
        </p:txBody>
      </p:sp>
    </p:spTree>
    <p:extLst>
      <p:ext uri="{BB962C8B-B14F-4D97-AF65-F5344CB8AC3E}">
        <p14:creationId xmlns:p14="http://schemas.microsoft.com/office/powerpoint/2010/main" val="40083889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64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6489" name="Line 9"/>
          <p:cNvSpPr>
            <a:spLocks noChangeShapeType="1"/>
          </p:cNvSpPr>
          <p:nvPr/>
        </p:nvSpPr>
        <p:spPr bwMode="auto">
          <a:xfrm>
            <a:off x="457200" y="228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6490" name="Line 10"/>
          <p:cNvSpPr>
            <a:spLocks noChangeShapeType="1"/>
          </p:cNvSpPr>
          <p:nvPr/>
        </p:nvSpPr>
        <p:spPr bwMode="auto">
          <a:xfrm>
            <a:off x="458788" y="4495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6491" name="Rectangle 11"/>
          <p:cNvSpPr>
            <a:spLocks noChangeArrowheads="1"/>
          </p:cNvSpPr>
          <p:nvPr/>
        </p:nvSpPr>
        <p:spPr bwMode="auto">
          <a:xfrm>
            <a:off x="495300" y="2378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Stop-and-Wait ARQ, we use sequence numbers to number the frames.</a:t>
            </a:r>
          </a:p>
          <a:p>
            <a:pPr algn="ctr"/>
            <a:r>
              <a:rPr lang="en-US" altLang="en-US" baseline="0"/>
              <a:t>The sequence numbers are based on modulo-2 arithmetic.</a:t>
            </a:r>
          </a:p>
        </p:txBody>
      </p:sp>
    </p:spTree>
    <p:extLst>
      <p:ext uri="{BB962C8B-B14F-4D97-AF65-F5344CB8AC3E}">
        <p14:creationId xmlns:p14="http://schemas.microsoft.com/office/powerpoint/2010/main" val="2765444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552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5524" name="Text Box 4"/>
          <p:cNvSpPr txBox="1">
            <a:spLocks noChangeArrowheads="1"/>
          </p:cNvSpPr>
          <p:nvPr/>
        </p:nvSpPr>
        <p:spPr bwMode="auto">
          <a:xfrm>
            <a:off x="304800" y="381000"/>
            <a:ext cx="84436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Design of the Stop-and-Wait ARQ Protocol</a:t>
            </a:r>
          </a:p>
        </p:txBody>
      </p:sp>
      <p:sp>
        <p:nvSpPr>
          <p:cNvPr id="87552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55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1189038"/>
            <a:ext cx="6216650" cy="498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5353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85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853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85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85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853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85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8537" name="Line 9"/>
          <p:cNvSpPr>
            <a:spLocks noChangeShapeType="1"/>
          </p:cNvSpPr>
          <p:nvPr/>
        </p:nvSpPr>
        <p:spPr bwMode="auto">
          <a:xfrm>
            <a:off x="457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8538" name="Line 10"/>
          <p:cNvSpPr>
            <a:spLocks noChangeShapeType="1"/>
          </p:cNvSpPr>
          <p:nvPr/>
        </p:nvSpPr>
        <p:spPr bwMode="auto">
          <a:xfrm>
            <a:off x="458788" y="4572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8539" name="Rectangle 11"/>
          <p:cNvSpPr>
            <a:spLocks noChangeArrowheads="1"/>
          </p:cNvSpPr>
          <p:nvPr/>
        </p:nvSpPr>
        <p:spPr bwMode="auto">
          <a:xfrm>
            <a:off x="495300" y="24542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the Go-Back-N Protocol, the sequence numbers are modulo 2</a:t>
            </a:r>
            <a:r>
              <a:rPr lang="en-US" altLang="en-US" i="1" baseline="30000"/>
              <a:t>m</a:t>
            </a:r>
            <a:r>
              <a:rPr lang="en-US" altLang="en-US" baseline="0"/>
              <a:t>,</a:t>
            </a:r>
          </a:p>
          <a:p>
            <a:pPr algn="ctr"/>
            <a:r>
              <a:rPr lang="en-US" altLang="en-US" baseline="0"/>
              <a:t>where m is the size of the sequence number field in bits.</a:t>
            </a:r>
          </a:p>
        </p:txBody>
      </p:sp>
    </p:spTree>
    <p:extLst>
      <p:ext uri="{BB962C8B-B14F-4D97-AF65-F5344CB8AC3E}">
        <p14:creationId xmlns:p14="http://schemas.microsoft.com/office/powerpoint/2010/main" val="14790848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75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7572" name="Text Box 4"/>
          <p:cNvSpPr txBox="1">
            <a:spLocks noChangeArrowheads="1"/>
          </p:cNvSpPr>
          <p:nvPr/>
        </p:nvSpPr>
        <p:spPr bwMode="auto">
          <a:xfrm>
            <a:off x="304800" y="381000"/>
            <a:ext cx="861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Send window for Go-Back-N ARQ</a:t>
            </a: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7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228725"/>
            <a:ext cx="853757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790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title"/>
          </p:nvPr>
        </p:nvSpPr>
        <p:spPr>
          <a:xfrm>
            <a:off x="391725" y="1245467"/>
            <a:ext cx="8520600" cy="763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US"/>
              <a:t>Circuit-Switched Network</a:t>
            </a:r>
            <a:endParaRPr/>
          </a:p>
        </p:txBody>
      </p:sp>
      <p:sp>
        <p:nvSpPr>
          <p:cNvPr id="268" name="Google Shape;268;p37"/>
          <p:cNvSpPr txBox="1">
            <a:spLocks noGrp="1"/>
          </p:cNvSpPr>
          <p:nvPr>
            <p:ph type="body" idx="1"/>
          </p:nvPr>
        </p:nvSpPr>
        <p:spPr>
          <a:xfrm>
            <a:off x="253250" y="2009067"/>
            <a:ext cx="8520600" cy="50228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a circuit-switched network, a dedicated connection, called a circuit, is always available between the two end systems; the switch can only make it active or inactive.</a:t>
            </a:r>
            <a:endParaRPr/>
          </a:p>
          <a:p>
            <a:pPr marL="457200" lvl="0" indent="-342900" algn="l" rtl="0">
              <a:lnSpc>
                <a:spcPct val="115000"/>
              </a:lnSpc>
              <a:spcBef>
                <a:spcPts val="0"/>
              </a:spcBef>
              <a:spcAft>
                <a:spcPts val="0"/>
              </a:spcAft>
              <a:buSzPts val="1800"/>
              <a:buChar char="●"/>
            </a:pPr>
            <a:r>
              <a:rPr lang="en-US"/>
              <a:t>circuit switching was very common in telephone networks in the past, although part of the telephone network today is a packet-switched network</a:t>
            </a:r>
            <a:endParaRPr/>
          </a:p>
          <a:p>
            <a:pPr marL="457200" lvl="0" indent="-342900" algn="l" rtl="0">
              <a:lnSpc>
                <a:spcPct val="115000"/>
              </a:lnSpc>
              <a:spcBef>
                <a:spcPts val="0"/>
              </a:spcBef>
              <a:spcAft>
                <a:spcPts val="0"/>
              </a:spcAft>
              <a:buSzPts val="1800"/>
              <a:buChar char="●"/>
            </a:pPr>
            <a:r>
              <a:rPr lang="en-US"/>
              <a:t>Thick line is a high-capacity communication line that can handle four voice communications at the same time; the capacity can be shared between all pairs of telephone sets.</a:t>
            </a:r>
            <a:endParaRPr/>
          </a:p>
        </p:txBody>
      </p:sp>
      <p:pic>
        <p:nvPicPr>
          <p:cNvPr id="269" name="Google Shape;269;p37"/>
          <p:cNvPicPr preferRelativeResize="0"/>
          <p:nvPr/>
        </p:nvPicPr>
        <p:blipFill rotWithShape="1">
          <a:blip r:embed="rId3">
            <a:alphaModFix/>
          </a:blip>
          <a:srcRect/>
          <a:stretch/>
        </p:blipFill>
        <p:spPr>
          <a:xfrm>
            <a:off x="4076054" y="5228094"/>
            <a:ext cx="4390248" cy="1456177"/>
          </a:xfrm>
          <a:prstGeom prst="rect">
            <a:avLst/>
          </a:prstGeom>
          <a:noFill/>
          <a:ln>
            <a:noFill/>
          </a:ln>
        </p:spPr>
      </p:pic>
    </p:spTree>
    <p:extLst>
      <p:ext uri="{BB962C8B-B14F-4D97-AF65-F5344CB8AC3E}">
        <p14:creationId xmlns:p14="http://schemas.microsoft.com/office/powerpoint/2010/main" val="484243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95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95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95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95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95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95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195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956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9563"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The send window is an abstract concept defining an imaginary box of size 2</a:t>
            </a:r>
            <a:r>
              <a:rPr lang="en-US" altLang="en-US" i="1" baseline="30000"/>
              <a:t>m</a:t>
            </a:r>
            <a:r>
              <a:rPr lang="en-US" altLang="en-US" baseline="0"/>
              <a:t> − 1 with three variables: S</a:t>
            </a:r>
            <a:r>
              <a:rPr lang="en-US" altLang="en-US"/>
              <a:t>f</a:t>
            </a:r>
            <a:r>
              <a:rPr lang="en-US" altLang="en-US" baseline="0"/>
              <a:t>, S</a:t>
            </a:r>
            <a:r>
              <a:rPr lang="en-US" altLang="en-US"/>
              <a:t>n</a:t>
            </a:r>
            <a:r>
              <a:rPr lang="en-US" altLang="en-US" baseline="0"/>
              <a:t>, and S</a:t>
            </a:r>
            <a:r>
              <a:rPr lang="en-US" altLang="en-US" baseline="-16000"/>
              <a:t>size</a:t>
            </a:r>
            <a:r>
              <a:rPr lang="en-US" altLang="en-US" baseline="0"/>
              <a:t>.</a:t>
            </a:r>
          </a:p>
        </p:txBody>
      </p:sp>
    </p:spTree>
    <p:extLst>
      <p:ext uri="{BB962C8B-B14F-4D97-AF65-F5344CB8AC3E}">
        <p14:creationId xmlns:p14="http://schemas.microsoft.com/office/powerpoint/2010/main" val="23268399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85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8596" name="Text Box 4"/>
          <p:cNvSpPr txBox="1">
            <a:spLocks noChangeArrowheads="1"/>
          </p:cNvSpPr>
          <p:nvPr/>
        </p:nvSpPr>
        <p:spPr bwMode="auto">
          <a:xfrm>
            <a:off x="304800" y="381000"/>
            <a:ext cx="815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Receive window for Go-Back-N ARQ</a:t>
            </a:r>
          </a:p>
        </p:txBody>
      </p:sp>
      <p:sp>
        <p:nvSpPr>
          <p:cNvPr id="8785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85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844675"/>
            <a:ext cx="7761287" cy="341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2440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216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2160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216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216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2160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216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itchFamily="34" charset="0"/>
            </a:endParaRPr>
          </a:p>
        </p:txBody>
      </p:sp>
      <p:sp>
        <p:nvSpPr>
          <p:cNvPr id="921609" name="Line 9"/>
          <p:cNvSpPr>
            <a:spLocks noChangeShapeType="1"/>
          </p:cNvSpPr>
          <p:nvPr/>
        </p:nvSpPr>
        <p:spPr bwMode="auto">
          <a:xfrm>
            <a:off x="457200" y="2057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1610" name="Line 10"/>
          <p:cNvSpPr>
            <a:spLocks noChangeShapeType="1"/>
          </p:cNvSpPr>
          <p:nvPr/>
        </p:nvSpPr>
        <p:spPr bwMode="auto">
          <a:xfrm>
            <a:off x="458788" y="5257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1611" name="Rectangle 11"/>
          <p:cNvSpPr>
            <a:spLocks noChangeArrowheads="1"/>
          </p:cNvSpPr>
          <p:nvPr/>
        </p:nvSpPr>
        <p:spPr bwMode="auto">
          <a:xfrm>
            <a:off x="495300" y="2149475"/>
            <a:ext cx="80772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The receive window is an abstract concept defining an imaginary box </a:t>
            </a:r>
          </a:p>
          <a:p>
            <a:pPr algn="ctr"/>
            <a:r>
              <a:rPr lang="en-US" altLang="en-US" baseline="0"/>
              <a:t>of size 1 with one single variable  R</a:t>
            </a:r>
            <a:r>
              <a:rPr lang="en-US" altLang="en-US" baseline="-16000"/>
              <a:t>n</a:t>
            </a:r>
            <a:r>
              <a:rPr lang="en-US" altLang="en-US" baseline="0"/>
              <a:t>. </a:t>
            </a:r>
            <a:br>
              <a:rPr lang="en-US" altLang="en-US" baseline="0"/>
            </a:br>
            <a:r>
              <a:rPr lang="en-US" altLang="en-US" baseline="0"/>
              <a:t>The window slides</a:t>
            </a:r>
          </a:p>
          <a:p>
            <a:pPr algn="ctr"/>
            <a:r>
              <a:rPr lang="en-US" altLang="en-US" baseline="0"/>
              <a:t>when a correct frame has arrived; sliding occurs one slot at a time.</a:t>
            </a:r>
          </a:p>
        </p:txBody>
      </p:sp>
    </p:spTree>
    <p:extLst>
      <p:ext uri="{BB962C8B-B14F-4D97-AF65-F5344CB8AC3E}">
        <p14:creationId xmlns:p14="http://schemas.microsoft.com/office/powerpoint/2010/main" val="7155075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9619" name="Line 3"/>
          <p:cNvSpPr>
            <a:spLocks noChangeShapeType="1"/>
          </p:cNvSpPr>
          <p:nvPr/>
        </p:nvSpPr>
        <p:spPr bwMode="auto">
          <a:xfrm>
            <a:off x="152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9620" name="Text Box 4"/>
          <p:cNvSpPr txBox="1">
            <a:spLocks noChangeArrowheads="1"/>
          </p:cNvSpPr>
          <p:nvPr/>
        </p:nvSpPr>
        <p:spPr bwMode="auto">
          <a:xfrm>
            <a:off x="304800" y="228600"/>
            <a:ext cx="87316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Design of Go-Back-N ARQ</a:t>
            </a:r>
          </a:p>
        </p:txBody>
      </p:sp>
      <p:sp>
        <p:nvSpPr>
          <p:cNvPr id="879621"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96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200" y="914400"/>
            <a:ext cx="6197600"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1"/>
          <p:cNvSpPr>
            <a:spLocks noGrp="1"/>
          </p:cNvSpPr>
          <p:nvPr>
            <p:ph type="sldNum" sz="quarter" idx="4294967295"/>
          </p:nvPr>
        </p:nvSpPr>
        <p:spPr>
          <a:xfrm>
            <a:off x="-76200" y="6400800"/>
            <a:ext cx="1905000" cy="457200"/>
          </a:xfrm>
          <a:prstGeom prst="rect">
            <a:avLst/>
          </a:prstGeom>
        </p:spPr>
        <p:txBody>
          <a:bodyPr/>
          <a:lstStyle/>
          <a:p>
            <a:r>
              <a:rPr lang="en-US" altLang="en-US" dirty="0"/>
              <a:t>11.</a:t>
            </a:r>
            <a:fld id="{16F742AC-8A61-429F-A232-33F2E4D792DA}" type="slidenum">
              <a:rPr lang="en-US" altLang="en-US"/>
              <a:pPr/>
              <a:t>53</a:t>
            </a:fld>
            <a:endParaRPr lang="en-US" altLang="en-US" dirty="0"/>
          </a:p>
        </p:txBody>
      </p:sp>
    </p:spTree>
    <p:extLst>
      <p:ext uri="{BB962C8B-B14F-4D97-AF65-F5344CB8AC3E}">
        <p14:creationId xmlns:p14="http://schemas.microsoft.com/office/powerpoint/2010/main" val="36421574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06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0644" name="Text Box 4"/>
          <p:cNvSpPr txBox="1">
            <a:spLocks noChangeArrowheads="1"/>
          </p:cNvSpPr>
          <p:nvPr/>
        </p:nvSpPr>
        <p:spPr bwMode="auto">
          <a:xfrm>
            <a:off x="304800" y="381000"/>
            <a:ext cx="8155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Window size for Go-Back-N ARQ</a:t>
            </a:r>
          </a:p>
        </p:txBody>
      </p:sp>
      <p:sp>
        <p:nvSpPr>
          <p:cNvPr id="880645"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806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1143000"/>
            <a:ext cx="7358062" cy="513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1678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2323" name="Line 3"/>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2324" name="Text Box 4"/>
          <p:cNvSpPr txBox="1">
            <a:spLocks noChangeArrowheads="1"/>
          </p:cNvSpPr>
          <p:nvPr/>
        </p:nvSpPr>
        <p:spPr bwMode="auto">
          <a:xfrm>
            <a:off x="304800" y="228600"/>
            <a:ext cx="822764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Flow diagram </a:t>
            </a:r>
          </a:p>
        </p:txBody>
      </p:sp>
      <p:sp>
        <p:nvSpPr>
          <p:cNvPr id="95232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9523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8" y="990600"/>
            <a:ext cx="7212012"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659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2691" name="Line 3"/>
          <p:cNvSpPr>
            <a:spLocks noChangeShapeType="1"/>
          </p:cNvSpPr>
          <p:nvPr/>
        </p:nvSpPr>
        <p:spPr bwMode="auto">
          <a:xfrm>
            <a:off x="152400" y="685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2692" name="Text Box 4"/>
          <p:cNvSpPr txBox="1">
            <a:spLocks noChangeArrowheads="1"/>
          </p:cNvSpPr>
          <p:nvPr/>
        </p:nvSpPr>
        <p:spPr bwMode="auto">
          <a:xfrm>
            <a:off x="304800" y="228600"/>
            <a:ext cx="861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Flow diagram </a:t>
            </a:r>
          </a:p>
        </p:txBody>
      </p:sp>
      <p:sp>
        <p:nvSpPr>
          <p:cNvPr id="88269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8269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762000"/>
            <a:ext cx="5713413"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07479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37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3716" name="Text Box 4"/>
          <p:cNvSpPr txBox="1">
            <a:spLocks noChangeArrowheads="1"/>
          </p:cNvSpPr>
          <p:nvPr/>
        </p:nvSpPr>
        <p:spPr bwMode="auto">
          <a:xfrm>
            <a:off x="304800" y="381000"/>
            <a:ext cx="88037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Send window for Selective Repeat ARQ</a:t>
            </a:r>
          </a:p>
        </p:txBody>
      </p:sp>
      <p:sp>
        <p:nvSpPr>
          <p:cNvPr id="8837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837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3" y="2489200"/>
            <a:ext cx="8447087"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3841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47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4740" name="Text Box 4"/>
          <p:cNvSpPr txBox="1">
            <a:spLocks noChangeArrowheads="1"/>
          </p:cNvSpPr>
          <p:nvPr/>
        </p:nvSpPr>
        <p:spPr bwMode="auto">
          <a:xfrm>
            <a:off x="304800" y="381000"/>
            <a:ext cx="83716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Receive window for Selective Repeat ARQ</a:t>
            </a:r>
          </a:p>
        </p:txBody>
      </p:sp>
      <p:sp>
        <p:nvSpPr>
          <p:cNvPr id="8847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84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300288"/>
            <a:ext cx="7486650"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21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5763" name="Line 3"/>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5764" name="Text Box 4"/>
          <p:cNvSpPr txBox="1">
            <a:spLocks noChangeArrowheads="1"/>
          </p:cNvSpPr>
          <p:nvPr/>
        </p:nvSpPr>
        <p:spPr bwMode="auto">
          <a:xfrm>
            <a:off x="304800" y="228600"/>
            <a:ext cx="82276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Design of Selective Repeat ARQ</a:t>
            </a:r>
          </a:p>
        </p:txBody>
      </p:sp>
      <p:sp>
        <p:nvSpPr>
          <p:cNvPr id="885765"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8576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4800" y="1022350"/>
            <a:ext cx="6197600"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1062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title"/>
          </p:nvPr>
        </p:nvSpPr>
        <p:spPr>
          <a:xfrm>
            <a:off x="391725" y="1245467"/>
            <a:ext cx="8520600" cy="763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endParaRPr/>
          </a:p>
        </p:txBody>
      </p:sp>
      <p:sp>
        <p:nvSpPr>
          <p:cNvPr id="275" name="Google Shape;275;p38"/>
          <p:cNvSpPr txBox="1">
            <a:spLocks noGrp="1"/>
          </p:cNvSpPr>
          <p:nvPr>
            <p:ph type="body" idx="1"/>
          </p:nvPr>
        </p:nvSpPr>
        <p:spPr>
          <a:xfrm>
            <a:off x="253250" y="2476667"/>
            <a:ext cx="8520600" cy="4555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the first case, all telephone sets are busy; four people at one site are talking with four people at the other site; the capacity of the thick line is fully used. In the second case, only one telephone set at one side is connected to a telephone set at the other side; only one-fourth of the capacity of the thick line is used. </a:t>
            </a:r>
            <a:endParaRPr/>
          </a:p>
          <a:p>
            <a:pPr marL="457200" lvl="0" indent="-342900" algn="l" rtl="0">
              <a:lnSpc>
                <a:spcPct val="115000"/>
              </a:lnSpc>
              <a:spcBef>
                <a:spcPts val="0"/>
              </a:spcBef>
              <a:spcAft>
                <a:spcPts val="0"/>
              </a:spcAft>
              <a:buSzPts val="1800"/>
              <a:buChar char="●"/>
            </a:pPr>
            <a:r>
              <a:rPr lang="en-US"/>
              <a:t>This means that a circuit-switched network is efficient only when it is working at its full capacity; most of the time, it is inefficient because it is working at partial capacity.</a:t>
            </a:r>
            <a:endParaRPr/>
          </a:p>
        </p:txBody>
      </p:sp>
    </p:spTree>
    <p:extLst>
      <p:ext uri="{BB962C8B-B14F-4D97-AF65-F5344CB8AC3E}">
        <p14:creationId xmlns:p14="http://schemas.microsoft.com/office/powerpoint/2010/main" val="1180132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67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6788" name="Text Box 4"/>
          <p:cNvSpPr txBox="1">
            <a:spLocks noChangeArrowheads="1"/>
          </p:cNvSpPr>
          <p:nvPr/>
        </p:nvSpPr>
        <p:spPr bwMode="auto">
          <a:xfrm>
            <a:off x="304800" y="381000"/>
            <a:ext cx="845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Selective Repeat ARQ, window size</a:t>
            </a:r>
          </a:p>
        </p:txBody>
      </p:sp>
      <p:sp>
        <p:nvSpPr>
          <p:cNvPr id="8867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867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384300"/>
            <a:ext cx="8537575"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3684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78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7812" name="Text Box 4"/>
          <p:cNvSpPr txBox="1">
            <a:spLocks noChangeArrowheads="1"/>
          </p:cNvSpPr>
          <p:nvPr/>
        </p:nvSpPr>
        <p:spPr bwMode="auto">
          <a:xfrm>
            <a:off x="304800" y="381000"/>
            <a:ext cx="8299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Delivery of data in Selective Repeat ARQ</a:t>
            </a:r>
          </a:p>
        </p:txBody>
      </p:sp>
      <p:sp>
        <p:nvSpPr>
          <p:cNvPr id="8878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878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2574925"/>
            <a:ext cx="78708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9780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323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itchFamily="18" charset="0"/>
            </a:endParaRPr>
          </a:p>
        </p:txBody>
      </p:sp>
      <p:sp>
        <p:nvSpPr>
          <p:cNvPr id="863235" name="Text Box 3"/>
          <p:cNvSpPr txBox="1">
            <a:spLocks noChangeArrowheads="1"/>
          </p:cNvSpPr>
          <p:nvPr/>
        </p:nvSpPr>
        <p:spPr bwMode="auto">
          <a:xfrm>
            <a:off x="228600" y="406400"/>
            <a:ext cx="76557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baseline="0" dirty="0" smtClean="0">
                <a:effectLst>
                  <a:outerShdw blurRad="38100" dist="38100" dir="2700000" algn="tl">
                    <a:srgbClr val="C0C0C0"/>
                  </a:outerShdw>
                </a:effectLst>
                <a:latin typeface="Times" pitchFamily="18" charset="0"/>
              </a:rPr>
              <a:t>HDLC</a:t>
            </a:r>
            <a:endParaRPr lang="en-US" altLang="en-US" baseline="0" dirty="0">
              <a:effectLst>
                <a:outerShdw blurRad="38100" dist="38100" dir="2700000" algn="tl">
                  <a:srgbClr val="C0C0C0"/>
                </a:outerShdw>
              </a:effectLst>
              <a:latin typeface="Times" pitchFamily="18" charset="0"/>
            </a:endParaRPr>
          </a:p>
        </p:txBody>
      </p:sp>
      <p:sp>
        <p:nvSpPr>
          <p:cNvPr id="86323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itchFamily="18" charset="0"/>
            </a:endParaRPr>
          </a:p>
        </p:txBody>
      </p:sp>
      <p:sp>
        <p:nvSpPr>
          <p:cNvPr id="863237" name="Rectangle 5"/>
          <p:cNvSpPr>
            <a:spLocks noChangeArrowheads="1"/>
          </p:cNvSpPr>
          <p:nvPr/>
        </p:nvSpPr>
        <p:spPr bwMode="auto">
          <a:xfrm>
            <a:off x="304800" y="1683990"/>
            <a:ext cx="8229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dirty="0">
                <a:solidFill>
                  <a:schemeClr val="hlink"/>
                </a:solidFill>
                <a:effectLst>
                  <a:outerShdw blurRad="38100" dist="38100" dir="2700000" algn="tl">
                    <a:srgbClr val="C0C0C0"/>
                  </a:outerShdw>
                </a:effectLst>
                <a:latin typeface="Times New Roman" pitchFamily="18" charset="0"/>
              </a:rPr>
              <a:t>High-level Data Link Control (HDLC)</a:t>
            </a:r>
            <a:r>
              <a:rPr lang="en-US" altLang="en-US" sz="2800" i="1" baseline="0" dirty="0">
                <a:effectLst>
                  <a:outerShdw blurRad="38100" dist="38100" dir="2700000" algn="tl">
                    <a:srgbClr val="C0C0C0"/>
                  </a:outerShdw>
                </a:effectLst>
                <a:latin typeface="Times New Roman" pitchFamily="18" charset="0"/>
              </a:rPr>
              <a:t> is a </a:t>
            </a:r>
            <a:r>
              <a:rPr lang="en-US" altLang="en-US" sz="2800" i="1" baseline="0" dirty="0">
                <a:solidFill>
                  <a:schemeClr val="hlink"/>
                </a:solidFill>
                <a:effectLst>
                  <a:outerShdw blurRad="38100" dist="38100" dir="2700000" algn="tl">
                    <a:srgbClr val="C0C0C0"/>
                  </a:outerShdw>
                </a:effectLst>
                <a:latin typeface="Times New Roman" pitchFamily="18" charset="0"/>
              </a:rPr>
              <a:t>bit-oriented</a:t>
            </a:r>
            <a:r>
              <a:rPr lang="en-US" altLang="en-US" sz="2800" i="1" baseline="0" dirty="0">
                <a:effectLst>
                  <a:outerShdw blurRad="38100" dist="38100" dir="2700000" algn="tl">
                    <a:srgbClr val="C0C0C0"/>
                  </a:outerShdw>
                </a:effectLst>
                <a:latin typeface="Times New Roman" pitchFamily="18" charset="0"/>
              </a:rPr>
              <a:t> protocol for communication over point-to-point and multipoint links. It implements the ARQ </a:t>
            </a:r>
            <a:r>
              <a:rPr lang="en-US" altLang="en-US" sz="2800" i="1" baseline="0" dirty="0" smtClean="0">
                <a:effectLst>
                  <a:outerShdw blurRad="38100" dist="38100" dir="2700000" algn="tl">
                    <a:srgbClr val="C0C0C0"/>
                  </a:outerShdw>
                </a:effectLst>
                <a:latin typeface="Times New Roman" pitchFamily="18" charset="0"/>
              </a:rPr>
              <a:t>mechanisms</a:t>
            </a:r>
            <a:endParaRPr lang="en-US" altLang="en-US" sz="2800" i="1" baseline="0" dirty="0">
              <a:effectLst>
                <a:outerShdw blurRad="38100" dist="38100" dir="2700000" algn="tl">
                  <a:srgbClr val="C0C0C0"/>
                </a:outerShdw>
              </a:effectLst>
              <a:latin typeface="Times New Roman" pitchFamily="18" charset="0"/>
            </a:endParaRPr>
          </a:p>
        </p:txBody>
      </p:sp>
      <p:sp>
        <p:nvSpPr>
          <p:cNvPr id="863238" name="Rectangle 6"/>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aseline="0">
                <a:solidFill>
                  <a:srgbClr val="0033CC"/>
                </a:solidFill>
                <a:latin typeface="Times New Roman" pitchFamily="18" charset="0"/>
              </a:rPr>
              <a:t>Configurations and Transfer Modes</a:t>
            </a:r>
            <a:r>
              <a:rPr lang="fr-FR" altLang="en-US" sz="2400" baseline="0">
                <a:solidFill>
                  <a:srgbClr val="0033CC"/>
                </a:solidFill>
                <a:latin typeface="Times New Roman" pitchFamily="18" charset="0"/>
              </a:rPr>
              <a:t/>
            </a:r>
            <a:br>
              <a:rPr lang="fr-FR" altLang="en-US" sz="2400" baseline="0">
                <a:solidFill>
                  <a:srgbClr val="0033CC"/>
                </a:solidFill>
                <a:latin typeface="Times New Roman" pitchFamily="18" charset="0"/>
              </a:rPr>
            </a:br>
            <a:r>
              <a:rPr lang="fr-FR" altLang="en-US" sz="2400" baseline="0">
                <a:solidFill>
                  <a:srgbClr val="0033CC"/>
                </a:solidFill>
                <a:latin typeface="Times New Roman" pitchFamily="18" charset="0"/>
              </a:rPr>
              <a:t>Frames</a:t>
            </a:r>
            <a:br>
              <a:rPr lang="fr-FR" altLang="en-US" sz="2400" baseline="0">
                <a:solidFill>
                  <a:srgbClr val="0033CC"/>
                </a:solidFill>
                <a:latin typeface="Times New Roman" pitchFamily="18" charset="0"/>
              </a:rPr>
            </a:br>
            <a:r>
              <a:rPr lang="fr-FR" altLang="en-US" sz="2400" baseline="0">
                <a:solidFill>
                  <a:srgbClr val="0033CC"/>
                </a:solidFill>
                <a:latin typeface="Times New Roman" pitchFamily="18" charset="0"/>
              </a:rPr>
              <a:t>Control Field</a:t>
            </a:r>
            <a:endParaRPr lang="en-US" altLang="en-US" sz="2400" baseline="0">
              <a:solidFill>
                <a:srgbClr val="0033CC"/>
              </a:solidFill>
              <a:latin typeface="Times New Roman" pitchFamily="18" charset="0"/>
            </a:endParaRPr>
          </a:p>
        </p:txBody>
      </p:sp>
    </p:spTree>
    <p:extLst>
      <p:ext uri="{BB962C8B-B14F-4D97-AF65-F5344CB8AC3E}">
        <p14:creationId xmlns:p14="http://schemas.microsoft.com/office/powerpoint/2010/main" val="31481854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4294967295"/>
          </p:nvPr>
        </p:nvSpPr>
        <p:spPr>
          <a:xfrm>
            <a:off x="-76200" y="6400800"/>
            <a:ext cx="1905000" cy="457200"/>
          </a:xfrm>
          <a:prstGeom prst="rect">
            <a:avLst/>
          </a:prstGeom>
        </p:spPr>
        <p:txBody>
          <a:bodyPr/>
          <a:lstStyle/>
          <a:p>
            <a:r>
              <a:rPr lang="en-US" altLang="en-US"/>
              <a:t>11.</a:t>
            </a:r>
            <a:fld id="{23126A34-7F4F-415E-BD4A-D1C350646C7C}" type="slidenum">
              <a:rPr lang="en-US" altLang="en-US"/>
              <a:pPr/>
              <a:t>63</a:t>
            </a:fld>
            <a:endParaRPr lang="en-US" altLang="en-US"/>
          </a:p>
        </p:txBody>
      </p:sp>
      <p:sp>
        <p:nvSpPr>
          <p:cNvPr id="89190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19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1908" name="Text Box 4"/>
          <p:cNvSpPr txBox="1">
            <a:spLocks noChangeArrowheads="1"/>
          </p:cNvSpPr>
          <p:nvPr/>
        </p:nvSpPr>
        <p:spPr bwMode="auto">
          <a:xfrm>
            <a:off x="304800" y="381000"/>
            <a:ext cx="4370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itchFamily="18" charset="0"/>
              </a:rPr>
              <a:t>Figure 11.25  </a:t>
            </a:r>
            <a:r>
              <a:rPr lang="en-US" altLang="en-US" sz="2000" i="1" baseline="0">
                <a:latin typeface="Times New Roman" pitchFamily="18" charset="0"/>
              </a:rPr>
              <a:t>Normal response mode</a:t>
            </a:r>
          </a:p>
        </p:txBody>
      </p:sp>
      <p:sp>
        <p:nvSpPr>
          <p:cNvPr id="8919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919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1493838"/>
            <a:ext cx="8364537" cy="437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1913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29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2932" name="Text Box 4"/>
          <p:cNvSpPr txBox="1">
            <a:spLocks noChangeArrowheads="1"/>
          </p:cNvSpPr>
          <p:nvPr/>
        </p:nvSpPr>
        <p:spPr bwMode="auto">
          <a:xfrm>
            <a:off x="304800" y="381000"/>
            <a:ext cx="80836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Asynchronous balanced mode</a:t>
            </a:r>
          </a:p>
        </p:txBody>
      </p:sp>
      <p:sp>
        <p:nvSpPr>
          <p:cNvPr id="89293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929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2819400"/>
            <a:ext cx="8775700"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1"/>
          <p:cNvSpPr>
            <a:spLocks noGrp="1"/>
          </p:cNvSpPr>
          <p:nvPr>
            <p:ph type="sldNum" sz="quarter" idx="4294967295"/>
          </p:nvPr>
        </p:nvSpPr>
        <p:spPr>
          <a:xfrm>
            <a:off x="-76200" y="6400800"/>
            <a:ext cx="1905000" cy="457200"/>
          </a:xfrm>
          <a:prstGeom prst="rect">
            <a:avLst/>
          </a:prstGeom>
        </p:spPr>
        <p:txBody>
          <a:bodyPr/>
          <a:lstStyle/>
          <a:p>
            <a:r>
              <a:rPr lang="en-US" altLang="en-US" dirty="0"/>
              <a:t>11.</a:t>
            </a:r>
            <a:fld id="{C5D5E400-F5CE-48DB-AFE9-27DE9F651E7D}" type="slidenum">
              <a:rPr lang="en-US" altLang="en-US"/>
              <a:pPr/>
              <a:t>64</a:t>
            </a:fld>
            <a:endParaRPr lang="en-US" altLang="en-US" dirty="0"/>
          </a:p>
        </p:txBody>
      </p:sp>
    </p:spTree>
    <p:extLst>
      <p:ext uri="{BB962C8B-B14F-4D97-AF65-F5344CB8AC3E}">
        <p14:creationId xmlns:p14="http://schemas.microsoft.com/office/powerpoint/2010/main" val="18143761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395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3956" name="Text Box 4"/>
          <p:cNvSpPr txBox="1">
            <a:spLocks noChangeArrowheads="1"/>
          </p:cNvSpPr>
          <p:nvPr/>
        </p:nvSpPr>
        <p:spPr bwMode="auto">
          <a:xfrm>
            <a:off x="304800" y="381000"/>
            <a:ext cx="76515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HDLC frames</a:t>
            </a:r>
          </a:p>
        </p:txBody>
      </p:sp>
      <p:sp>
        <p:nvSpPr>
          <p:cNvPr id="8939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939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1752600"/>
            <a:ext cx="8702675"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7036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S-Frames </a:t>
            </a:r>
            <a:endParaRPr lang="en-IN" dirty="0"/>
          </a:p>
        </p:txBody>
      </p:sp>
      <p:sp>
        <p:nvSpPr>
          <p:cNvPr id="3" name="Content Placeholder 2"/>
          <p:cNvSpPr>
            <a:spLocks noGrp="1"/>
          </p:cNvSpPr>
          <p:nvPr>
            <p:ph idx="1"/>
          </p:nvPr>
        </p:nvSpPr>
        <p:spPr/>
        <p:txBody>
          <a:bodyPr/>
          <a:lstStyle/>
          <a:p>
            <a:r>
              <a:rPr lang="en-IN" dirty="0" smtClean="0"/>
              <a:t>Receive Ready(RR)</a:t>
            </a:r>
          </a:p>
          <a:p>
            <a:r>
              <a:rPr lang="en-IN" dirty="0" smtClean="0"/>
              <a:t>Receive Not Ready(RNR)</a:t>
            </a:r>
          </a:p>
          <a:p>
            <a:r>
              <a:rPr lang="en-IN" dirty="0" smtClean="0"/>
              <a:t>Reject (REJ)</a:t>
            </a:r>
          </a:p>
          <a:p>
            <a:r>
              <a:rPr lang="en-IN" dirty="0" smtClean="0"/>
              <a:t>Selective Reject(SREJ)</a:t>
            </a:r>
            <a:endParaRPr lang="en-IN" dirty="0"/>
          </a:p>
        </p:txBody>
      </p:sp>
    </p:spTree>
    <p:extLst>
      <p:ext uri="{BB962C8B-B14F-4D97-AF65-F5344CB8AC3E}">
        <p14:creationId xmlns:p14="http://schemas.microsoft.com/office/powerpoint/2010/main" val="29383558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Text Box 2"/>
          <p:cNvSpPr txBox="1">
            <a:spLocks noChangeArrowheads="1"/>
          </p:cNvSpPr>
          <p:nvPr/>
        </p:nvSpPr>
        <p:spPr bwMode="auto">
          <a:xfrm>
            <a:off x="304800" y="685800"/>
            <a:ext cx="77955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U-frame control command and response</a:t>
            </a:r>
          </a:p>
        </p:txBody>
      </p:sp>
      <p:pic>
        <p:nvPicPr>
          <p:cNvPr id="91034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750" y="1158875"/>
            <a:ext cx="8756650"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4050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60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6004" name="Text Box 4"/>
          <p:cNvSpPr txBox="1">
            <a:spLocks noChangeArrowheads="1"/>
          </p:cNvSpPr>
          <p:nvPr/>
        </p:nvSpPr>
        <p:spPr bwMode="auto">
          <a:xfrm>
            <a:off x="304800" y="381000"/>
            <a:ext cx="83716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Example of connection and disconnection</a:t>
            </a:r>
          </a:p>
        </p:txBody>
      </p:sp>
      <p:pic>
        <p:nvPicPr>
          <p:cNvPr id="8960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43000"/>
            <a:ext cx="4652963"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96897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425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itchFamily="18" charset="0"/>
            </a:endParaRPr>
          </a:p>
        </p:txBody>
      </p:sp>
      <p:sp>
        <p:nvSpPr>
          <p:cNvPr id="864259" name="Text Box 3"/>
          <p:cNvSpPr txBox="1">
            <a:spLocks noChangeArrowheads="1"/>
          </p:cNvSpPr>
          <p:nvPr/>
        </p:nvSpPr>
        <p:spPr bwMode="auto">
          <a:xfrm>
            <a:off x="228599" y="406400"/>
            <a:ext cx="8093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baseline="0" dirty="0" smtClean="0">
                <a:effectLst>
                  <a:outerShdw blurRad="38100" dist="38100" dir="2700000" algn="tl">
                    <a:srgbClr val="C0C0C0"/>
                  </a:outerShdw>
                </a:effectLst>
                <a:latin typeface="Times" pitchFamily="18" charset="0"/>
              </a:rPr>
              <a:t>   </a:t>
            </a:r>
            <a:r>
              <a:rPr lang="en-US" altLang="en-US" baseline="0" dirty="0">
                <a:effectLst>
                  <a:outerShdw blurRad="38100" dist="38100" dir="2700000" algn="tl">
                    <a:srgbClr val="C0C0C0"/>
                  </a:outerShdw>
                </a:effectLst>
                <a:latin typeface="Times" pitchFamily="18" charset="0"/>
              </a:rPr>
              <a:t>POINT-TO-POINT PROTOCOL</a:t>
            </a:r>
          </a:p>
        </p:txBody>
      </p:sp>
      <p:sp>
        <p:nvSpPr>
          <p:cNvPr id="86426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itchFamily="18" charset="0"/>
            </a:endParaRPr>
          </a:p>
        </p:txBody>
      </p:sp>
      <p:sp>
        <p:nvSpPr>
          <p:cNvPr id="864261" name="Rectangle 5"/>
          <p:cNvSpPr>
            <a:spLocks noChangeArrowheads="1"/>
          </p:cNvSpPr>
          <p:nvPr/>
        </p:nvSpPr>
        <p:spPr bwMode="auto">
          <a:xfrm>
            <a:off x="304800" y="1430338"/>
            <a:ext cx="82296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a:effectLst>
                  <a:outerShdw blurRad="38100" dist="38100" dir="2700000" algn="tl">
                    <a:srgbClr val="C0C0C0"/>
                  </a:outerShdw>
                </a:effectLst>
                <a:latin typeface="Times New Roman" pitchFamily="18" charset="0"/>
              </a:rPr>
              <a:t>Although HDLC is a general protocol that can be used for both point-to-point and multipoint configurations, one of the most common protocols for point-to-point access is the </a:t>
            </a:r>
            <a:r>
              <a:rPr lang="en-US" altLang="en-US" sz="2800" i="1" baseline="0">
                <a:solidFill>
                  <a:schemeClr val="hlink"/>
                </a:solidFill>
                <a:effectLst>
                  <a:outerShdw blurRad="38100" dist="38100" dir="2700000" algn="tl">
                    <a:srgbClr val="C0C0C0"/>
                  </a:outerShdw>
                </a:effectLst>
                <a:latin typeface="Times New Roman" pitchFamily="18" charset="0"/>
              </a:rPr>
              <a:t>Point-to-Point Protocol (PPP). </a:t>
            </a:r>
            <a:r>
              <a:rPr lang="en-US" altLang="en-US" sz="2800" i="1" baseline="0">
                <a:effectLst>
                  <a:outerShdw blurRad="38100" dist="38100" dir="2700000" algn="tl">
                    <a:srgbClr val="C0C0C0"/>
                  </a:outerShdw>
                </a:effectLst>
                <a:latin typeface="Times New Roman" pitchFamily="18" charset="0"/>
              </a:rPr>
              <a:t>PPP is a </a:t>
            </a:r>
            <a:r>
              <a:rPr lang="en-US" altLang="en-US" sz="2800" i="1" baseline="0">
                <a:solidFill>
                  <a:schemeClr val="hlink"/>
                </a:solidFill>
                <a:effectLst>
                  <a:outerShdw blurRad="38100" dist="38100" dir="2700000" algn="tl">
                    <a:srgbClr val="C0C0C0"/>
                  </a:outerShdw>
                </a:effectLst>
                <a:latin typeface="Times New Roman" pitchFamily="18" charset="0"/>
              </a:rPr>
              <a:t>byte-oriented</a:t>
            </a:r>
            <a:r>
              <a:rPr lang="en-US" altLang="en-US" sz="2800" i="1" baseline="0">
                <a:effectLst>
                  <a:outerShdw blurRad="38100" dist="38100" dir="2700000" algn="tl">
                    <a:srgbClr val="C0C0C0"/>
                  </a:outerShdw>
                </a:effectLst>
                <a:latin typeface="Times New Roman" pitchFamily="18" charset="0"/>
              </a:rPr>
              <a:t> protocol.</a:t>
            </a:r>
          </a:p>
        </p:txBody>
      </p:sp>
      <p:sp>
        <p:nvSpPr>
          <p:cNvPr id="864262" name="Rectangle 6"/>
          <p:cNvSpPr>
            <a:spLocks noChangeArrowheads="1"/>
          </p:cNvSpPr>
          <p:nvPr/>
        </p:nvSpPr>
        <p:spPr bwMode="auto">
          <a:xfrm>
            <a:off x="152400" y="4679950"/>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aseline="0" dirty="0">
                <a:solidFill>
                  <a:srgbClr val="0033CC"/>
                </a:solidFill>
                <a:latin typeface="Times New Roman" pitchFamily="18" charset="0"/>
              </a:rPr>
              <a:t>Framing</a:t>
            </a:r>
          </a:p>
          <a:p>
            <a:pPr>
              <a:buClr>
                <a:schemeClr val="tx1"/>
              </a:buClr>
              <a:buSzPct val="117000"/>
              <a:buFont typeface="Wingdings" pitchFamily="2" charset="2"/>
              <a:buNone/>
            </a:pPr>
            <a:r>
              <a:rPr lang="fr-FR" altLang="en-US" sz="2400" baseline="0" dirty="0">
                <a:solidFill>
                  <a:srgbClr val="0033CC"/>
                </a:solidFill>
                <a:latin typeface="Times New Roman" pitchFamily="18" charset="0"/>
              </a:rPr>
              <a:t>Transition </a:t>
            </a:r>
            <a:r>
              <a:rPr lang="fr-FR" altLang="en-US" sz="2400" baseline="0" dirty="0" smtClean="0">
                <a:solidFill>
                  <a:srgbClr val="0033CC"/>
                </a:solidFill>
                <a:latin typeface="Times New Roman" pitchFamily="18" charset="0"/>
              </a:rPr>
              <a:t>Phases</a:t>
            </a:r>
            <a:endParaRPr lang="fr-FR" altLang="en-US" sz="2400" baseline="0" dirty="0">
              <a:solidFill>
                <a:srgbClr val="0033CC"/>
              </a:solidFill>
              <a:latin typeface="Times New Roman" pitchFamily="18" charset="0"/>
            </a:endParaRPr>
          </a:p>
        </p:txBody>
      </p:sp>
    </p:spTree>
    <p:extLst>
      <p:ext uri="{BB962C8B-B14F-4D97-AF65-F5344CB8AC3E}">
        <p14:creationId xmlns:p14="http://schemas.microsoft.com/office/powerpoint/2010/main" val="3755106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title"/>
          </p:nvPr>
        </p:nvSpPr>
        <p:spPr>
          <a:xfrm>
            <a:off x="391725" y="1245467"/>
            <a:ext cx="8520600" cy="763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US"/>
              <a:t>Packet-Switched Network</a:t>
            </a:r>
            <a:endParaRPr/>
          </a:p>
        </p:txBody>
      </p:sp>
      <p:sp>
        <p:nvSpPr>
          <p:cNvPr id="281" name="Google Shape;281;p39"/>
          <p:cNvSpPr txBox="1">
            <a:spLocks noGrp="1"/>
          </p:cNvSpPr>
          <p:nvPr>
            <p:ph type="body" idx="1"/>
          </p:nvPr>
        </p:nvSpPr>
        <p:spPr>
          <a:xfrm>
            <a:off x="231675" y="1908396"/>
            <a:ext cx="8520600" cy="4555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a computer network, the communication between the two ends is done in blocks of data called packets. </a:t>
            </a:r>
            <a:endParaRPr/>
          </a:p>
          <a:p>
            <a:pPr marL="457200" lvl="0" indent="-342900" algn="l" rtl="0">
              <a:lnSpc>
                <a:spcPct val="115000"/>
              </a:lnSpc>
              <a:spcBef>
                <a:spcPts val="0"/>
              </a:spcBef>
              <a:spcAft>
                <a:spcPts val="0"/>
              </a:spcAft>
              <a:buSzPts val="1800"/>
              <a:buChar char="●"/>
            </a:pPr>
            <a:r>
              <a:rPr lang="en-US"/>
              <a:t>In other words, instead of the continuous communication we see between two telephone sets when they are being used, we see the exchange of individual data packets between the two computers. </a:t>
            </a:r>
            <a:endParaRPr/>
          </a:p>
          <a:p>
            <a:pPr marL="457200" lvl="0" indent="-342900" algn="l" rtl="0">
              <a:lnSpc>
                <a:spcPct val="115000"/>
              </a:lnSpc>
              <a:spcBef>
                <a:spcPts val="0"/>
              </a:spcBef>
              <a:spcAft>
                <a:spcPts val="0"/>
              </a:spcAft>
              <a:buSzPts val="1800"/>
              <a:buChar char="●"/>
            </a:pPr>
            <a:r>
              <a:rPr lang="en-US"/>
              <a:t>This allows us to make the switches function for both storing and forwarding because a packet is an independent entity that can be stored and sent later.</a:t>
            </a:r>
            <a:endParaRPr/>
          </a:p>
        </p:txBody>
      </p:sp>
      <p:pic>
        <p:nvPicPr>
          <p:cNvPr id="282" name="Google Shape;282;p39"/>
          <p:cNvPicPr preferRelativeResize="0"/>
          <p:nvPr/>
        </p:nvPicPr>
        <p:blipFill rotWithShape="1">
          <a:blip r:embed="rId3">
            <a:alphaModFix/>
          </a:blip>
          <a:srcRect/>
          <a:stretch/>
        </p:blipFill>
        <p:spPr>
          <a:xfrm>
            <a:off x="4303551" y="5030910"/>
            <a:ext cx="4340237" cy="1784777"/>
          </a:xfrm>
          <a:prstGeom prst="rect">
            <a:avLst/>
          </a:prstGeom>
          <a:noFill/>
          <a:ln>
            <a:noFill/>
          </a:ln>
        </p:spPr>
      </p:pic>
    </p:spTree>
    <p:extLst>
      <p:ext uri="{BB962C8B-B14F-4D97-AF65-F5344CB8AC3E}">
        <p14:creationId xmlns:p14="http://schemas.microsoft.com/office/powerpoint/2010/main" val="41788392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90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9076" name="Text Box 4"/>
          <p:cNvSpPr txBox="1">
            <a:spLocks noChangeArrowheads="1"/>
          </p:cNvSpPr>
          <p:nvPr/>
        </p:nvSpPr>
        <p:spPr bwMode="auto">
          <a:xfrm>
            <a:off x="304800" y="381000"/>
            <a:ext cx="79396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aseline="0" dirty="0" smtClean="0">
                <a:solidFill>
                  <a:schemeClr val="folHlink"/>
                </a:solidFill>
                <a:latin typeface="Times New Roman" pitchFamily="18" charset="0"/>
              </a:rPr>
              <a:t>  </a:t>
            </a:r>
            <a:r>
              <a:rPr lang="en-US" altLang="en-US" sz="2000" i="1" baseline="0" dirty="0">
                <a:latin typeface="Times New Roman" pitchFamily="18" charset="0"/>
              </a:rPr>
              <a:t>PPP frame format</a:t>
            </a:r>
          </a:p>
        </p:txBody>
      </p:sp>
      <p:sp>
        <p:nvSpPr>
          <p:cNvPr id="8990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99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3238"/>
            <a:ext cx="8437563"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148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0"/>
          <p:cNvSpPr txBox="1">
            <a:spLocks noGrp="1"/>
          </p:cNvSpPr>
          <p:nvPr>
            <p:ph type="body" idx="1"/>
          </p:nvPr>
        </p:nvSpPr>
        <p:spPr>
          <a:xfrm>
            <a:off x="253250" y="1281194"/>
            <a:ext cx="8520600" cy="5750673"/>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Now assume that the capacity of the thick line is only twice the capacity of the data line connecting the computers to the routers. </a:t>
            </a:r>
            <a:endParaRPr/>
          </a:p>
          <a:p>
            <a:pPr marL="457200" lvl="0" indent="-342900" algn="l" rtl="0">
              <a:lnSpc>
                <a:spcPct val="115000"/>
              </a:lnSpc>
              <a:spcBef>
                <a:spcPts val="0"/>
              </a:spcBef>
              <a:spcAft>
                <a:spcPts val="0"/>
              </a:spcAft>
              <a:buSzPts val="1800"/>
              <a:buChar char="●"/>
            </a:pPr>
            <a:r>
              <a:rPr lang="en-US"/>
              <a:t>If only two computers (one at each site) need to communicate with each other, there is no waiting for the packets. </a:t>
            </a:r>
            <a:endParaRPr/>
          </a:p>
          <a:p>
            <a:pPr marL="457200" lvl="0" indent="-342900" algn="l" rtl="0">
              <a:lnSpc>
                <a:spcPct val="115000"/>
              </a:lnSpc>
              <a:spcBef>
                <a:spcPts val="0"/>
              </a:spcBef>
              <a:spcAft>
                <a:spcPts val="0"/>
              </a:spcAft>
              <a:buSzPts val="1800"/>
              <a:buChar char="●"/>
            </a:pPr>
            <a:r>
              <a:rPr lang="en-US"/>
              <a:t>However, if packets arrive at one router when the thick line is already working at its full capacity, the packets should be stored and forwarded in the order they arrived. </a:t>
            </a:r>
            <a:endParaRPr/>
          </a:p>
          <a:p>
            <a:pPr marL="457200" lvl="0" indent="-342900" algn="l" rtl="0">
              <a:lnSpc>
                <a:spcPct val="115000"/>
              </a:lnSpc>
              <a:spcBef>
                <a:spcPts val="0"/>
              </a:spcBef>
              <a:spcAft>
                <a:spcPts val="0"/>
              </a:spcAft>
              <a:buSzPts val="1800"/>
              <a:buChar char="●"/>
            </a:pPr>
            <a:r>
              <a:rPr lang="en-US"/>
              <a:t>The two simple examples show that a packet-switched network is more efficient than a circuit switched network, but the packets may encounter some delays</a:t>
            </a:r>
            <a:endParaRPr/>
          </a:p>
        </p:txBody>
      </p:sp>
    </p:spTree>
    <p:extLst>
      <p:ext uri="{BB962C8B-B14F-4D97-AF65-F5344CB8AC3E}">
        <p14:creationId xmlns:p14="http://schemas.microsoft.com/office/powerpoint/2010/main" val="167234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4"/>
          <p:cNvSpPr txBox="1">
            <a:spLocks noGrp="1"/>
          </p:cNvSpPr>
          <p:nvPr>
            <p:ph type="title"/>
          </p:nvPr>
        </p:nvSpPr>
        <p:spPr>
          <a:xfrm>
            <a:off x="391725" y="1245467"/>
            <a:ext cx="8520600" cy="76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Multiplexing and Demultiplexing: with respect to layers</a:t>
            </a:r>
            <a:endParaRPr/>
          </a:p>
        </p:txBody>
      </p:sp>
      <p:sp>
        <p:nvSpPr>
          <p:cNvPr id="427" name="Google Shape;427;p64"/>
          <p:cNvSpPr txBox="1">
            <a:spLocks noGrp="1"/>
          </p:cNvSpPr>
          <p:nvPr>
            <p:ph type="body" idx="1"/>
          </p:nvPr>
        </p:nvSpPr>
        <p:spPr>
          <a:xfrm>
            <a:off x="253250" y="2476667"/>
            <a:ext cx="8520600" cy="45552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428" name="Google Shape;428;p64"/>
          <p:cNvPicPr preferRelativeResize="0"/>
          <p:nvPr/>
        </p:nvPicPr>
        <p:blipFill rotWithShape="1">
          <a:blip r:embed="rId3">
            <a:alphaModFix/>
          </a:blip>
          <a:srcRect/>
          <a:stretch/>
        </p:blipFill>
        <p:spPr>
          <a:xfrm>
            <a:off x="700368" y="2599683"/>
            <a:ext cx="7245722" cy="3200564"/>
          </a:xfrm>
          <a:prstGeom prst="rect">
            <a:avLst/>
          </a:prstGeom>
          <a:noFill/>
          <a:ln>
            <a:noFill/>
          </a:ln>
        </p:spPr>
      </p:pic>
    </p:spTree>
    <p:extLst>
      <p:ext uri="{BB962C8B-B14F-4D97-AF65-F5344CB8AC3E}">
        <p14:creationId xmlns:p14="http://schemas.microsoft.com/office/powerpoint/2010/main" val="38293485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Internship Review-II</Template>
  <TotalTime>1151</TotalTime>
  <Words>2431</Words>
  <Application>Microsoft Office PowerPoint</Application>
  <PresentationFormat>On-screen Show (4:3)</PresentationFormat>
  <Paragraphs>225</Paragraphs>
  <Slides>70</Slides>
  <Notes>64</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Simple Light</vt:lpstr>
      <vt:lpstr>Computer Networks</vt:lpstr>
      <vt:lpstr>Contents </vt:lpstr>
      <vt:lpstr>PowerPoint Presentation</vt:lpstr>
      <vt:lpstr>Switching</vt:lpstr>
      <vt:lpstr>Circuit-Switched Network</vt:lpstr>
      <vt:lpstr>PowerPoint Presentation</vt:lpstr>
      <vt:lpstr>Packet-Switched Network</vt:lpstr>
      <vt:lpstr>PowerPoint Presentation</vt:lpstr>
      <vt:lpstr>Multiplexing and Demultiplexing: with respect to layers</vt:lpstr>
      <vt:lpstr>PowerPoint Presentation</vt:lpstr>
      <vt:lpstr>PowerPoint Presentation</vt:lpstr>
      <vt:lpstr>PowerPoint Presentation</vt:lpstr>
      <vt:lpstr>Addressing </vt:lpstr>
      <vt:lpstr>PowerPoint Presentation</vt:lpstr>
      <vt:lpstr>PowerPoint Presentation</vt:lpstr>
      <vt:lpstr>PowerPoint Presentation</vt:lpstr>
      <vt:lpstr>PowerPoint Presentation</vt:lpstr>
      <vt:lpstr>PowerPoint Presentation</vt:lpstr>
      <vt:lpstr>TRANSMISSION MODES</vt:lpstr>
      <vt:lpstr>Parallel Transmission</vt:lpstr>
      <vt:lpstr>PowerPoint Presentation</vt:lpstr>
      <vt:lpstr>Serial Transmission</vt:lpstr>
      <vt:lpstr>PowerPoint Presentation</vt:lpstr>
      <vt:lpstr>PowerPoint Presentation</vt:lpstr>
      <vt:lpstr>PowerPoint Presentation</vt:lpstr>
      <vt:lpstr>PowerPoint Presentation</vt:lpstr>
      <vt:lpstr>Synchronous Transmission</vt:lpstr>
      <vt:lpstr>PowerPoint Presentation</vt:lpstr>
      <vt:lpstr>Isochronous</vt:lpstr>
      <vt:lpstr>Link Layer  </vt:lpstr>
      <vt:lpstr>PowerPoint Presentation</vt:lpstr>
      <vt:lpstr>Framing </vt:lpstr>
      <vt:lpstr>PowerPoint Presentation</vt:lpstr>
      <vt:lpstr>Character Oriented Framing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S-Frames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CN-UNIT 1</dc:title>
  <dc:creator>venkatesh nittur</dc:creator>
  <cp:lastModifiedBy>venkatesh nittur</cp:lastModifiedBy>
  <cp:revision>87</cp:revision>
  <dcterms:created xsi:type="dcterms:W3CDTF">2024-05-23T10:44:09Z</dcterms:created>
  <dcterms:modified xsi:type="dcterms:W3CDTF">2024-05-31T06:55:46Z</dcterms:modified>
</cp:coreProperties>
</file>