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2"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22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7632D0-443C-4FDD-8E44-B4E315066843}" type="datetimeFigureOut">
              <a:rPr lang="en-IN" smtClean="0"/>
              <a:t>27-06-2024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3E939BBD-8301-481E-80AA-0F20B1DD8105}"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79194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7632D0-443C-4FDD-8E44-B4E315066843}" type="datetimeFigureOut">
              <a:rPr lang="en-IN" smtClean="0"/>
              <a:t>27-06-2024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939BBD-8301-481E-80AA-0F20B1DD8105}"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31608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7632D0-443C-4FDD-8E44-B4E315066843}" type="datetimeFigureOut">
              <a:rPr lang="en-IN" smtClean="0"/>
              <a:t>27-06-2024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939BBD-8301-481E-80AA-0F20B1DD8105}"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93690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7632D0-443C-4FDD-8E44-B4E315066843}" type="datetimeFigureOut">
              <a:rPr lang="en-IN" smtClean="0"/>
              <a:t>27-06-2024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939BBD-8301-481E-80AA-0F20B1DD8105}"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50178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7632D0-443C-4FDD-8E44-B4E315066843}" type="datetimeFigureOut">
              <a:rPr lang="en-IN" smtClean="0"/>
              <a:t>27-06-2024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939BBD-8301-481E-80AA-0F20B1DD8105}"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47651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7632D0-443C-4FDD-8E44-B4E315066843}" type="datetimeFigureOut">
              <a:rPr lang="en-IN" smtClean="0"/>
              <a:t>27-06-2024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939BBD-8301-481E-80AA-0F20B1DD8105}"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75829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7632D0-443C-4FDD-8E44-B4E315066843}" type="datetimeFigureOut">
              <a:rPr lang="en-IN" smtClean="0"/>
              <a:t>27-06-2024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E939BBD-8301-481E-80AA-0F20B1DD8105}"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63087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7632D0-443C-4FDD-8E44-B4E315066843}" type="datetimeFigureOut">
              <a:rPr lang="en-IN" smtClean="0"/>
              <a:t>27-06-2024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E939BBD-8301-481E-80AA-0F20B1DD8105}"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89135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7632D0-443C-4FDD-8E44-B4E315066843}" type="datetimeFigureOut">
              <a:rPr lang="en-IN" smtClean="0"/>
              <a:t>27-06-2024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E939BBD-8301-481E-80AA-0F20B1DD8105}" type="slidenum">
              <a:rPr lang="en-IN" smtClean="0"/>
              <a:t>‹#›</a:t>
            </a:fld>
            <a:endParaRPr lang="en-IN"/>
          </a:p>
        </p:txBody>
      </p:sp>
    </p:spTree>
    <p:extLst>
      <p:ext uri="{BB962C8B-B14F-4D97-AF65-F5344CB8AC3E}">
        <p14:creationId xmlns:p14="http://schemas.microsoft.com/office/powerpoint/2010/main" val="85112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7632D0-443C-4FDD-8E44-B4E315066843}" type="datetimeFigureOut">
              <a:rPr lang="en-IN" smtClean="0"/>
              <a:t>27-06-2024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939BBD-8301-481E-80AA-0F20B1DD8105}"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02407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B7632D0-443C-4FDD-8E44-B4E315066843}" type="datetimeFigureOut">
              <a:rPr lang="en-IN" smtClean="0"/>
              <a:t>27-06-2024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3E939BBD-8301-481E-80AA-0F20B1DD8105}"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89179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B7632D0-443C-4FDD-8E44-B4E315066843}" type="datetimeFigureOut">
              <a:rPr lang="en-IN" smtClean="0"/>
              <a:t>27-06-2024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E939BBD-8301-481E-80AA-0F20B1DD8105}"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61278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CF446-9B80-4004-8B8E-9DDCC226A022}"/>
              </a:ext>
            </a:extLst>
          </p:cNvPr>
          <p:cNvSpPr>
            <a:spLocks noGrp="1"/>
          </p:cNvSpPr>
          <p:nvPr>
            <p:ph type="ctrTitle"/>
          </p:nvPr>
        </p:nvSpPr>
        <p:spPr/>
        <p:txBody>
          <a:bodyPr/>
          <a:lstStyle/>
          <a:p>
            <a:r>
              <a:rPr lang="en-IN" dirty="0">
                <a:latin typeface="Algerian" panose="04020705040A02060702" pitchFamily="82" charset="0"/>
              </a:rPr>
              <a:t>MCES: Unit-3</a:t>
            </a:r>
          </a:p>
        </p:txBody>
      </p:sp>
      <p:sp>
        <p:nvSpPr>
          <p:cNvPr id="3" name="Subtitle 2">
            <a:extLst>
              <a:ext uri="{FF2B5EF4-FFF2-40B4-BE49-F238E27FC236}">
                <a16:creationId xmlns:a16="http://schemas.microsoft.com/office/drawing/2014/main" id="{8EA1D839-C181-4288-B90C-3DA86303EEBA}"/>
              </a:ext>
            </a:extLst>
          </p:cNvPr>
          <p:cNvSpPr>
            <a:spLocks noGrp="1"/>
          </p:cNvSpPr>
          <p:nvPr>
            <p:ph type="subTitle" idx="1"/>
          </p:nvPr>
        </p:nvSpPr>
        <p:spPr>
          <a:xfrm>
            <a:off x="2417780" y="3531204"/>
            <a:ext cx="8637072" cy="1442012"/>
          </a:xfrm>
        </p:spPr>
        <p:txBody>
          <a:bodyPr>
            <a:normAutofit/>
          </a:bodyPr>
          <a:lstStyle/>
          <a:p>
            <a:r>
              <a:rPr lang="en-IN" dirty="0">
                <a:latin typeface="Algerian" panose="04020705040A02060702" pitchFamily="82" charset="0"/>
              </a:rPr>
              <a:t>By </a:t>
            </a:r>
          </a:p>
          <a:p>
            <a:r>
              <a:rPr lang="en-IN" dirty="0">
                <a:latin typeface="Algerian" panose="04020705040A02060702" pitchFamily="82" charset="0"/>
              </a:rPr>
              <a:t>Prof srividya m s, </a:t>
            </a:r>
          </a:p>
          <a:p>
            <a:r>
              <a:rPr lang="en-IN" dirty="0">
                <a:latin typeface="Algerian" panose="04020705040A02060702" pitchFamily="82" charset="0"/>
              </a:rPr>
              <a:t>dept of </a:t>
            </a:r>
            <a:r>
              <a:rPr lang="en-IN" dirty="0" err="1">
                <a:latin typeface="Algerian" panose="04020705040A02060702" pitchFamily="82" charset="0"/>
              </a:rPr>
              <a:t>cse</a:t>
            </a:r>
            <a:r>
              <a:rPr lang="en-IN" dirty="0">
                <a:latin typeface="Algerian" panose="04020705040A02060702" pitchFamily="82" charset="0"/>
              </a:rPr>
              <a:t>, </a:t>
            </a:r>
            <a:r>
              <a:rPr lang="en-IN" dirty="0" err="1">
                <a:latin typeface="Algerian" panose="04020705040A02060702" pitchFamily="82" charset="0"/>
              </a:rPr>
              <a:t>rvce</a:t>
            </a:r>
            <a:endParaRPr lang="en-IN" dirty="0">
              <a:latin typeface="Algerian" panose="04020705040A02060702" pitchFamily="82" charset="0"/>
            </a:endParaRPr>
          </a:p>
        </p:txBody>
      </p:sp>
    </p:spTree>
    <p:extLst>
      <p:ext uri="{BB962C8B-B14F-4D97-AF65-F5344CB8AC3E}">
        <p14:creationId xmlns:p14="http://schemas.microsoft.com/office/powerpoint/2010/main" val="3660653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05DBEB1-F148-45F9-932D-C4EF5F68429E}"/>
              </a:ext>
            </a:extLst>
          </p:cNvPr>
          <p:cNvSpPr txBox="1"/>
          <p:nvPr/>
        </p:nvSpPr>
        <p:spPr>
          <a:xfrm>
            <a:off x="802481" y="486465"/>
            <a:ext cx="10313194" cy="4113755"/>
          </a:xfrm>
          <a:prstGeom prst="rect">
            <a:avLst/>
          </a:prstGeom>
          <a:noFill/>
        </p:spPr>
        <p:txBody>
          <a:bodyPr wrap="square">
            <a:spAutoFit/>
          </a:bodyPr>
          <a:lstStyle/>
          <a:p>
            <a:pPr algn="just">
              <a:lnSpc>
                <a:spcPct val="115000"/>
              </a:lnSpc>
              <a:spcAft>
                <a:spcPts val="1000"/>
              </a:spcAf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Each timer has following registers for its working</a:t>
            </a:r>
            <a:r>
              <a:rPr lang="en-IN" sz="2000" b="1" dirty="0">
                <a:latin typeface="Times New Roman" panose="02020603050405020304" pitchFamily="18" charset="0"/>
                <a:ea typeface="Calibri" panose="020F0502020204030204" pitchFamily="34"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15000"/>
              </a:lnSpc>
              <a:spcAft>
                <a:spcPts val="1000"/>
              </a:spcAft>
              <a:buFont typeface="Wingdings" panose="05000000000000000000" pitchFamily="2" charset="2"/>
              <a:buChar char="Ø"/>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TC – [Timer Counter]: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It is a 32 bit register, counts from 00000000h to FFFFFFFFH.</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The 32 bit TC is incremented every PR+1 cycles of PCLK. (</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T0TC</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-for Timer0, </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T1TC</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-for Timer1)</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15000"/>
              </a:lnSpc>
              <a:spcAft>
                <a:spcPts val="1000"/>
              </a:spcAft>
              <a:buFont typeface="Wingdings" panose="05000000000000000000" pitchFamily="2" charset="2"/>
              <a:buChar char="Ø"/>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Pre-scaler: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The pre-scaler is used to further divide the PCLK, to realise higher delays.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pre-scaler has PC and PR, they work as follows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Bef>
                <a:spcPts val="650"/>
              </a:spcBef>
              <a:buFont typeface="+mj-lt"/>
              <a:buAutoNum type="arabicPeriod"/>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PC ( Pre-scaler Counter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 The 32 bit PC is a counter like TC, which gets incremented for every clock cycle and when it reaches the value in PR, the next clock increments  TC by 1, and clears the  PC. This process continues.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Bef>
                <a:spcPts val="650"/>
              </a:spcBef>
              <a:spcAft>
                <a:spcPts val="1000"/>
              </a:spcAft>
              <a:buFont typeface="+mj-lt"/>
              <a:buAutoNum type="arabicPeriod"/>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PR Register ( Pre-scaler Register )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It holds the maximum value, the PC can reach.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FCB27189-57B6-4545-8CFF-5DBBE4D1CFA0}"/>
              </a:ext>
            </a:extLst>
          </p:cNvPr>
          <p:cNvSpPr txBox="1"/>
          <p:nvPr/>
        </p:nvSpPr>
        <p:spPr>
          <a:xfrm>
            <a:off x="497680" y="4734827"/>
            <a:ext cx="10989469" cy="1156022"/>
          </a:xfrm>
          <a:prstGeom prst="rect">
            <a:avLst/>
          </a:prstGeom>
          <a:noFill/>
        </p:spPr>
        <p:txBody>
          <a:bodyPr wrap="square">
            <a:spAutoFit/>
          </a:bodyPr>
          <a:lstStyle/>
          <a:p>
            <a:pPr marL="457200" algn="just">
              <a:lnSpc>
                <a:spcPct val="115000"/>
              </a:lnSpc>
              <a:spcBef>
                <a:spcPts val="650"/>
              </a:spcBef>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Hence TC gets incremented for every PR+1 cycles of PCLK. By default, on reset, PR is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loaded with 0, meaning PCLK is directly fed to TC (pre-scaler is disabled).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15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T0PC,T0PR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for Timer0 and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T1PC,T1PR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for Timer1 )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52020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2201A42-12BD-4DAF-9163-503FF190981E}"/>
              </a:ext>
            </a:extLst>
          </p:cNvPr>
          <p:cNvSpPr txBox="1"/>
          <p:nvPr/>
        </p:nvSpPr>
        <p:spPr>
          <a:xfrm>
            <a:off x="926305" y="143880"/>
            <a:ext cx="9808369" cy="3071418"/>
          </a:xfrm>
          <a:prstGeom prst="rect">
            <a:avLst/>
          </a:prstGeom>
          <a:noFill/>
        </p:spPr>
        <p:txBody>
          <a:bodyPr wrap="square">
            <a:spAutoFit/>
          </a:bodyPr>
          <a:lstStyle/>
          <a:p>
            <a:pPr algn="just">
              <a:lnSpc>
                <a:spcPct val="115000"/>
              </a:lnSpc>
              <a:spcAft>
                <a:spcPts val="10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TCR- [ Timer Control Register]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8 bits, used to enable / disable  and/or  reset timer (TC).</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15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D7  D6   D5  D4  D3   D2  D1  D0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15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R     E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15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E (D0 bit) = writing ‘1’  to this bit, enable the timer , =0 to disable the timer.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15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R (D1 bit) = writing ‘1’ to this bit reset the TC to zero, (after resetting, write ‘0’)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15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(TOTCR for Timer0 and T1TCR for Timer1)</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15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E0F373B5-6DC1-4A3F-81F4-35793DDCED0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66901" y="2762250"/>
            <a:ext cx="7758112" cy="2990850"/>
          </a:xfrm>
          <a:prstGeom prst="rect">
            <a:avLst/>
          </a:prstGeom>
          <a:noFill/>
          <a:ln>
            <a:noFill/>
          </a:ln>
        </p:spPr>
      </p:pic>
    </p:spTree>
    <p:extLst>
      <p:ext uri="{BB962C8B-B14F-4D97-AF65-F5344CB8AC3E}">
        <p14:creationId xmlns:p14="http://schemas.microsoft.com/office/powerpoint/2010/main" val="3240197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DE79480-6FBF-4BED-9BF3-EFD0A2929738}"/>
              </a:ext>
            </a:extLst>
          </p:cNvPr>
          <p:cNvSpPr txBox="1"/>
          <p:nvPr/>
        </p:nvSpPr>
        <p:spPr>
          <a:xfrm>
            <a:off x="416718" y="527890"/>
            <a:ext cx="11358563" cy="5106719"/>
          </a:xfrm>
          <a:prstGeom prst="rect">
            <a:avLst/>
          </a:prstGeom>
          <a:noFill/>
        </p:spPr>
        <p:txBody>
          <a:bodyPr wrap="square">
            <a:spAutoFit/>
          </a:bodyPr>
          <a:lstStyle/>
          <a:p>
            <a:pPr algn="just">
              <a:spcAft>
                <a:spcPts val="10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MR0,MR1,MR2,MR3</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 4 Match Registers, 32 bits, whose values  are  compared with TC value, on match certain action is performed based on the MCR (Match Control Register).</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MCR</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 Match Control Register, 16 bits, 3 bits for each Match register:</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spcAft>
                <a:spcPts val="10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D15                              D11   D10   D9   D8   D7   D6  D5  D4  D3  D2  D1   D0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spcAft>
                <a:spcPts val="10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S       R        I      S     R      I     S     R    I     S     R     I</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spcAft>
                <a:spcPts val="10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MR3                  MR2             MR1             MR0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The lowest three bits (D2,D1,D0) are for controlling the operations related to the Match register 0, next three for MR1, MR2 and MR3, in that order.  The meaning of the bits is explained below,</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I - When ‘1’ , an interrupt is activated when match occurs, ‘0’ interrupt is disabled</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R- When ‘1’,  the timer count register is reset when match occurs,’0’-feature disabled</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S- When ‘1’ , the TC and PC will be stopped when match occurs, also timer is disabled.</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spcBef>
                <a:spcPts val="650"/>
              </a:spcBef>
              <a:spcAft>
                <a:spcPts val="1000"/>
              </a:spcAft>
            </a:pPr>
            <a:r>
              <a:rPr lang="en-US" sz="1400" kern="1200" dirty="0">
                <a:solidFill>
                  <a:srgbClr val="000000"/>
                </a:solidFill>
                <a:effectLst/>
                <a:latin typeface="Times New Roman" panose="02020603050405020304" pitchFamily="18" charset="0"/>
                <a:ea typeface="+mn-ea"/>
                <a:cs typeface="Times New Roman" panose="02020603050405020304" pitchFamily="18" charset="0"/>
              </a:rPr>
              <a:t>Hence, four 32 - bit match registers (MR0-3) allows: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Bef>
                <a:spcPts val="650"/>
              </a:spcBef>
              <a:buFont typeface="Wingdings" panose="05000000000000000000" pitchFamily="2" charset="2"/>
              <a:buChar char=""/>
            </a:pPr>
            <a:r>
              <a:rPr lang="en-US" sz="1400" kern="1200" dirty="0">
                <a:solidFill>
                  <a:srgbClr val="000000"/>
                </a:solidFill>
                <a:effectLst/>
                <a:latin typeface="Times New Roman" panose="02020603050405020304" pitchFamily="18" charset="0"/>
                <a:ea typeface="+mn-ea"/>
                <a:cs typeface="Times New Roman" panose="02020603050405020304" pitchFamily="18" charset="0"/>
              </a:rPr>
              <a:t>Continuous operation with optional interrupt generation on match.</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Bef>
                <a:spcPts val="650"/>
              </a:spcBef>
              <a:buFont typeface="Wingdings" panose="05000000000000000000" pitchFamily="2" charset="2"/>
              <a:buChar char=""/>
            </a:pPr>
            <a:r>
              <a:rPr lang="en-US" sz="1400" kern="1200" dirty="0">
                <a:solidFill>
                  <a:srgbClr val="000000"/>
                </a:solidFill>
                <a:effectLst/>
                <a:latin typeface="Times New Roman" panose="02020603050405020304" pitchFamily="18" charset="0"/>
                <a:ea typeface="+mn-ea"/>
                <a:cs typeface="Times New Roman" panose="02020603050405020304" pitchFamily="18" charset="0"/>
              </a:rPr>
              <a:t>Stop timer on match with optional interrupt generation.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Bef>
                <a:spcPts val="650"/>
              </a:spcBef>
              <a:spcAft>
                <a:spcPts val="1000"/>
              </a:spcAft>
              <a:buFont typeface="Wingdings" panose="05000000000000000000" pitchFamily="2" charset="2"/>
              <a:buChar char=""/>
            </a:pPr>
            <a:r>
              <a:rPr lang="en-US" sz="1400" kern="1200" dirty="0">
                <a:solidFill>
                  <a:srgbClr val="000000"/>
                </a:solidFill>
                <a:effectLst/>
                <a:latin typeface="Times New Roman" panose="02020603050405020304" pitchFamily="18" charset="0"/>
                <a:ea typeface="+mn-ea"/>
                <a:cs typeface="Times New Roman" panose="02020603050405020304" pitchFamily="18" charset="0"/>
              </a:rPr>
              <a:t>Reset timer on match with optional interrupt generation.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48502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75156E2-57E6-4099-9910-A27A4AA6E20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28700" y="171449"/>
            <a:ext cx="9486900" cy="6467475"/>
          </a:xfrm>
          <a:prstGeom prst="rect">
            <a:avLst/>
          </a:prstGeom>
          <a:noFill/>
          <a:ln>
            <a:noFill/>
          </a:ln>
        </p:spPr>
      </p:pic>
    </p:spTree>
    <p:extLst>
      <p:ext uri="{BB962C8B-B14F-4D97-AF65-F5344CB8AC3E}">
        <p14:creationId xmlns:p14="http://schemas.microsoft.com/office/powerpoint/2010/main" val="1876369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C1B30B-2C15-440D-94DA-29C6026171EA}"/>
              </a:ext>
            </a:extLst>
          </p:cNvPr>
          <p:cNvSpPr txBox="1"/>
          <p:nvPr/>
        </p:nvSpPr>
        <p:spPr>
          <a:xfrm>
            <a:off x="1059655" y="290971"/>
            <a:ext cx="10189369" cy="709233"/>
          </a:xfrm>
          <a:prstGeom prst="rect">
            <a:avLst/>
          </a:prstGeom>
          <a:noFill/>
        </p:spPr>
        <p:txBody>
          <a:bodyPr wrap="square">
            <a:spAutoFit/>
          </a:bodyPr>
          <a:lstStyle/>
          <a:p>
            <a:pPr algn="just">
              <a:lnSpc>
                <a:spcPct val="115000"/>
              </a:lnSpc>
              <a:spcAft>
                <a:spcPts val="1000"/>
              </a:spcAft>
            </a:pPr>
            <a:r>
              <a:rPr lang="en-IN" sz="1800" b="1"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Example:  Generate the square wave of  frequency  1KHz  using  the  timer, on P1.16pin using timers. (By connecting Buzzer to this pin, we can here the beep sound)</a:t>
            </a:r>
            <a:endParaRPr lang="en-IN" sz="14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FEF1F8C0-4B66-431E-AEE5-0119C1558BF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0" y="1119566"/>
            <a:ext cx="3162301" cy="2133601"/>
          </a:xfrm>
          <a:prstGeom prst="rect">
            <a:avLst/>
          </a:prstGeom>
          <a:noFill/>
          <a:ln>
            <a:noFill/>
          </a:ln>
        </p:spPr>
      </p:pic>
      <p:sp>
        <p:nvSpPr>
          <p:cNvPr id="8" name="TextBox 7">
            <a:extLst>
              <a:ext uri="{FF2B5EF4-FFF2-40B4-BE49-F238E27FC236}">
                <a16:creationId xmlns:a16="http://schemas.microsoft.com/office/drawing/2014/main" id="{E6B752A4-6C0A-4FFE-A507-9589DCF198B9}"/>
              </a:ext>
            </a:extLst>
          </p:cNvPr>
          <p:cNvSpPr txBox="1"/>
          <p:nvPr/>
        </p:nvSpPr>
        <p:spPr>
          <a:xfrm>
            <a:off x="3345656" y="1028858"/>
            <a:ext cx="8579644" cy="4978607"/>
          </a:xfrm>
          <a:prstGeom prst="rect">
            <a:avLst/>
          </a:prstGeom>
          <a:noFill/>
        </p:spPr>
        <p:txBody>
          <a:bodyPr wrap="square">
            <a:spAutoFit/>
          </a:bodyPr>
          <a:lstStyle/>
          <a:p>
            <a:pPr marL="228600" algn="just">
              <a:lnSpc>
                <a:spcPct val="115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Steps to implement the Delay Program using Timer: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Calculate the number/count to be loaded in  match register,  MR0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15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Let us assume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PCLK = 15 MHz</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&amp;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Prescaler is loaded with Zero (T0PR = 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15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(For crystal frequency= 12MHz, CCLK - 60MHz if PLL enabled and default value of VPBR (=0) gives PCLK = CCLK </a:t>
            </a:r>
            <a:r>
              <a:rPr lang="en-IN" dirty="0">
                <a:latin typeface="Times New Roman" panose="02020603050405020304" pitchFamily="18" charset="0"/>
                <a:ea typeface="Calibri" panose="020F0502020204030204" pitchFamily="34" charset="0"/>
                <a:cs typeface="Times New Roman" panose="02020603050405020304" pitchFamily="18" charset="0"/>
              </a:rPr>
              <a: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4 = 60MHz/4 = 15MHz)</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15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count  =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Td / 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270510" algn="just">
              <a:lnSpc>
                <a:spcPct val="115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Time period of required output(1KHz)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time period of  input frequency(PCLK)</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15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Td =   1/1KHz = 1 msec ,  half of it is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0.5msec</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15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  =   1/15MHz = 0.067µsec</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15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0.5 msec / 0.067µsec = 7462</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(TC counting this many times produces 0.5msec)</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15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Load this number into MR0, MR0 = 7462</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Load the MCR for stopping the timer on match &amp; disable the interrupt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Start the timer, by enabling the ‘E’ bit in TCR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Now TC starts counting, when it matches with the MR value,  it stops counting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Stop the timer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16675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8DF608A-222D-4277-9323-B5BEC39DD837}"/>
              </a:ext>
            </a:extLst>
          </p:cNvPr>
          <p:cNvSpPr txBox="1"/>
          <p:nvPr/>
        </p:nvSpPr>
        <p:spPr>
          <a:xfrm>
            <a:off x="1012030" y="135921"/>
            <a:ext cx="9141619" cy="390684"/>
          </a:xfrm>
          <a:prstGeom prst="rect">
            <a:avLst/>
          </a:prstGeom>
          <a:noFill/>
        </p:spPr>
        <p:txBody>
          <a:bodyPr wrap="square">
            <a:spAutoFit/>
          </a:bodyPr>
          <a:lstStyle/>
          <a:p>
            <a:pPr marL="180340" algn="just">
              <a:lnSpc>
                <a:spcPct val="115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//Program to generate 1KHz on  P1.16 using delay produced by the timer</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7C73BA2B-2A7D-456A-9F5F-C13D04A74E7E}"/>
              </a:ext>
            </a:extLst>
          </p:cNvPr>
          <p:cNvSpPr txBox="1"/>
          <p:nvPr/>
        </p:nvSpPr>
        <p:spPr>
          <a:xfrm>
            <a:off x="1012030" y="574229"/>
            <a:ext cx="8712995" cy="6837769"/>
          </a:xfrm>
          <a:prstGeom prst="rect">
            <a:avLst/>
          </a:prstGeom>
          <a:noFill/>
        </p:spPr>
        <p:txBody>
          <a:bodyPr wrap="square">
            <a:spAutoFit/>
          </a:bodyPr>
          <a:lstStyle/>
          <a:p>
            <a:pPr marL="228600" algn="just">
              <a:spcAft>
                <a:spcPts val="10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#include  &lt;LPC214x.h&gt;</a:t>
            </a:r>
          </a:p>
          <a:p>
            <a:pPr marL="228600" algn="just">
              <a:spcAft>
                <a:spcPts val="10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void   delay(void)</a:t>
            </a:r>
          </a:p>
          <a:p>
            <a:pPr marL="228600" algn="just">
              <a:spcAft>
                <a:spcPts val="10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a:t>
            </a:r>
          </a:p>
          <a:p>
            <a:pPr marL="228600" algn="just">
              <a:spcAft>
                <a:spcPts val="10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T0TCR = 1;  //start the timer</a:t>
            </a:r>
          </a:p>
          <a:p>
            <a:pPr marL="228600" algn="just">
              <a:spcAft>
                <a:spcPts val="10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While (!(T0TC == T0MR0));</a:t>
            </a:r>
          </a:p>
          <a:p>
            <a:pPr marL="228600" algn="just">
              <a:spcAft>
                <a:spcPts val="10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T0TCR = 2; // reset the counter  and stop the timer</a:t>
            </a:r>
          </a:p>
          <a:p>
            <a:pPr marL="228600" algn="just">
              <a:spcAft>
                <a:spcPts val="10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a:t>
            </a:r>
          </a:p>
          <a:p>
            <a:pPr marL="228600" algn="just">
              <a:spcAft>
                <a:spcPts val="10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int main(void)</a:t>
            </a:r>
          </a:p>
          <a:p>
            <a:pPr marL="228600" algn="just">
              <a:spcAft>
                <a:spcPts val="10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a:t>
            </a:r>
          </a:p>
          <a:p>
            <a:pPr marL="228600" algn="just">
              <a:spcAft>
                <a:spcPts val="10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T0MR0 =  7462;  //use the Timer0 and load the MR0 with count</a:t>
            </a:r>
          </a:p>
          <a:p>
            <a:pPr marL="228600" algn="just">
              <a:spcAft>
                <a:spcPts val="10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T0MCR = 0X0004;  //   0000….100 – Stop the timer, after match</a:t>
            </a:r>
          </a:p>
          <a:p>
            <a:pPr marL="228600" algn="just">
              <a:spcAft>
                <a:spcPts val="10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I0DIR1 = 0X00010000; //make P1.16 as output</a:t>
            </a:r>
          </a:p>
          <a:p>
            <a:pPr marL="228600" algn="just">
              <a:spcAft>
                <a:spcPts val="10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while(1)  // program to produce square waveform  of 1 </a:t>
            </a:r>
            <a:r>
              <a:rPr lang="en-IN" sz="1400" b="1" dirty="0" err="1">
                <a:effectLst/>
                <a:latin typeface="Times New Roman" panose="02020603050405020304" pitchFamily="18" charset="0"/>
                <a:ea typeface="Calibri" panose="020F0502020204030204" pitchFamily="34" charset="0"/>
                <a:cs typeface="Times New Roman" panose="02020603050405020304" pitchFamily="18" charset="0"/>
              </a:rPr>
              <a:t>KHz</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228600" algn="just">
              <a:spcAft>
                <a:spcPts val="10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p>
          <a:p>
            <a:pPr marL="228600" algn="just">
              <a:spcAft>
                <a:spcPts val="10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I0SET1   =  1 &lt;&lt; 16;  //set P1.16 to 1</a:t>
            </a:r>
          </a:p>
          <a:p>
            <a:pPr marL="228600" algn="just">
              <a:spcAft>
                <a:spcPts val="10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delay( );</a:t>
            </a:r>
          </a:p>
          <a:p>
            <a:pPr marL="228600" algn="just">
              <a:spcAft>
                <a:spcPts val="10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I0CLR1  =  1 &lt;&lt;16;  //clear P1.16 to 0</a:t>
            </a:r>
          </a:p>
          <a:p>
            <a:pPr marL="228600" algn="just">
              <a:spcAft>
                <a:spcPts val="10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delay( );</a:t>
            </a:r>
          </a:p>
          <a:p>
            <a:pPr marL="228600" algn="just">
              <a:spcAft>
                <a:spcPts val="10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p>
          <a:p>
            <a:pPr marL="228600" algn="just">
              <a:spcAft>
                <a:spcPts val="10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4025622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75D939E-0AE4-472D-A782-E266E3C2BCA7}"/>
              </a:ext>
            </a:extLst>
          </p:cNvPr>
          <p:cNvSpPr txBox="1"/>
          <p:nvPr/>
        </p:nvSpPr>
        <p:spPr>
          <a:xfrm>
            <a:off x="678656" y="175002"/>
            <a:ext cx="10675144" cy="1156022"/>
          </a:xfrm>
          <a:prstGeom prst="rect">
            <a:avLst/>
          </a:prstGeom>
          <a:noFill/>
        </p:spPr>
        <p:txBody>
          <a:bodyPr wrap="square">
            <a:spAutoFit/>
          </a:bodyPr>
          <a:lstStyle/>
          <a:p>
            <a:pPr algn="just">
              <a:lnSpc>
                <a:spcPct val="115000"/>
              </a:lnSpc>
              <a:spcAft>
                <a:spcPts val="1000"/>
              </a:spcAft>
            </a:pPr>
            <a:r>
              <a:rPr lang="en-IN" sz="1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Question: Interface one AC gadget (say bulb or some machine) to LPC 2148. Write a program to make it on for 5seconds, each time a key is pressed using the timers. (OR question can be as follows)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IN" sz="1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Generate a 5 second pulse on P0.11 pin of LPC 2148</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270EBF4C-AF60-421D-B416-95120B29360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04799" y="1562100"/>
            <a:ext cx="2676525" cy="2019300"/>
          </a:xfrm>
          <a:prstGeom prst="rect">
            <a:avLst/>
          </a:prstGeom>
          <a:noFill/>
          <a:ln>
            <a:noFill/>
          </a:ln>
        </p:spPr>
      </p:pic>
      <p:sp>
        <p:nvSpPr>
          <p:cNvPr id="8" name="TextBox 7">
            <a:extLst>
              <a:ext uri="{FF2B5EF4-FFF2-40B4-BE49-F238E27FC236}">
                <a16:creationId xmlns:a16="http://schemas.microsoft.com/office/drawing/2014/main" id="{4A0D2148-6089-4C67-856B-56F2B30E53C9}"/>
              </a:ext>
            </a:extLst>
          </p:cNvPr>
          <p:cNvSpPr txBox="1"/>
          <p:nvPr/>
        </p:nvSpPr>
        <p:spPr>
          <a:xfrm>
            <a:off x="3488531" y="1395223"/>
            <a:ext cx="7865269" cy="1474571"/>
          </a:xfrm>
          <a:prstGeom prst="rect">
            <a:avLst/>
          </a:prstGeom>
          <a:noFill/>
        </p:spPr>
        <p:txBody>
          <a:bodyPr wrap="square">
            <a:spAutoFit/>
          </a:bodyPr>
          <a:lstStyle/>
          <a:p>
            <a:pPr algn="just">
              <a:lnSpc>
                <a:spcPct val="115000"/>
              </a:lnSpc>
              <a:spcAft>
                <a:spcPts val="10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Assumptions: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P0.11 is connected to AC gadget through the RELAY, P0.14 is connected to switch (if switch is pressed it generates logic ‘0’, else logic ‘1’</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mj-lt"/>
              <a:buAutoNum type="arabicPeriod"/>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Assume CCLK = 60MHZ, PCLK = 60000 (PLL enabled, VPBDIV=1)</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2E8DA48E-5C5E-47DD-9907-C694224AB5B7}"/>
              </a:ext>
            </a:extLst>
          </p:cNvPr>
          <p:cNvSpPr txBox="1"/>
          <p:nvPr/>
        </p:nvSpPr>
        <p:spPr>
          <a:xfrm>
            <a:off x="3126581" y="2869794"/>
            <a:ext cx="8836820" cy="3708516"/>
          </a:xfrm>
          <a:prstGeom prst="rect">
            <a:avLst/>
          </a:prstGeom>
          <a:noFill/>
        </p:spPr>
        <p:txBody>
          <a:bodyPr wrap="square">
            <a:spAutoFit/>
          </a:bodyPr>
          <a:lstStyle/>
          <a:p>
            <a:pPr algn="just">
              <a:lnSpc>
                <a:spcPct val="115000"/>
              </a:lnSpc>
              <a:spcAft>
                <a:spcPts val="10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Delay Calculation: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Timer0 is used to produce 5 sec delay. If Prescaler (T0PR) is loaded with 99, it will generate one clock cycle for every 99+1=100 PCLK clock cycles.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Now for CCLK of 60MHz, Load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PR = 60000-1 = 59999.</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Total time delay produced by Prescaler  =  60000 x ( 1 / 60MHz) = 1msec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(for every 1msec, prescaler produces 1 clock pulse to TC, so every count of TC means, 1msec is over, if TC=1000, means delay produced = 1000 x 1msec= 1sec)</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Required Delay = 5sec = 5000 milli-seconds.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Total Count = 5000 milli-seconds / 1milli-second = 5000 (load this to MR0)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97498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2D85C9E-02B8-4105-87CF-336BB1D904A8}"/>
              </a:ext>
            </a:extLst>
          </p:cNvPr>
          <p:cNvSpPr txBox="1"/>
          <p:nvPr/>
        </p:nvSpPr>
        <p:spPr>
          <a:xfrm>
            <a:off x="564356" y="1027845"/>
            <a:ext cx="6100762" cy="4060086"/>
          </a:xfrm>
          <a:prstGeom prst="rect">
            <a:avLst/>
          </a:prstGeom>
          <a:noFill/>
        </p:spPr>
        <p:txBody>
          <a:bodyPr wrap="square">
            <a:spAutoFit/>
          </a:bodyPr>
          <a:lstStyle/>
          <a:p>
            <a:pPr algn="just">
              <a:lnSpc>
                <a:spcPct val="115000"/>
              </a:lnSpc>
              <a:spcAft>
                <a:spcPts val="10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#include  &lt;LPC214x.h&gt;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#define SW2 (IO0PIN &amp; (1 &lt;&lt; 14))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IN" sz="1600" b="1" dirty="0" err="1">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delayHW</a:t>
            </a:r>
            <a:r>
              <a:rPr lang="en-IN" sz="1600"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(void)</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IN" sz="1600"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IN" sz="16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     T0PR = 60000-1; // produces 1msec delay</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IN" sz="16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     T0MR0 = 5000;   // produces 5000 x 1msec delay = 5seconds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IN" sz="16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     T0TCR = 1;   // Start the timer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IN" sz="16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     while (!(T0TC == T0MR0)); // wait for TC to reach MR0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IN" sz="16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     T0TCR = 2;  // Stop the timer, reset the TC,PC</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IN" sz="1600"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8A3DD242-907A-4F87-AFCB-76B1D9DFD2DE}"/>
              </a:ext>
            </a:extLst>
          </p:cNvPr>
          <p:cNvSpPr txBox="1"/>
          <p:nvPr/>
        </p:nvSpPr>
        <p:spPr>
          <a:xfrm>
            <a:off x="5479256" y="78003"/>
            <a:ext cx="6484143" cy="5504392"/>
          </a:xfrm>
          <a:prstGeom prst="rect">
            <a:avLst/>
          </a:prstGeom>
          <a:noFill/>
        </p:spPr>
        <p:txBody>
          <a:bodyPr wrap="square">
            <a:spAutoFit/>
          </a:bodyPr>
          <a:lstStyle/>
          <a:p>
            <a:pPr algn="just">
              <a:lnSpc>
                <a:spcPct val="115000"/>
              </a:lnSpc>
              <a:spcAft>
                <a:spcPts val="1000"/>
              </a:spcAft>
            </a:pPr>
            <a:r>
              <a:rPr lang="en-IN" sz="1600" b="1" dirty="0">
                <a:solidFill>
                  <a:srgbClr val="C0504D"/>
                </a:solidFill>
                <a:effectLst/>
                <a:latin typeface="Times New Roman" panose="02020603050405020304" pitchFamily="18" charset="0"/>
                <a:ea typeface="Calibri" panose="020F0502020204030204" pitchFamily="34" charset="0"/>
                <a:cs typeface="Times New Roman" panose="02020603050405020304" pitchFamily="18" charset="0"/>
              </a:rPr>
              <a:t>int main(void)</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IN" sz="1600" b="1" dirty="0">
                <a:solidFill>
                  <a:srgbClr val="C0504D"/>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600" b="1" dirty="0">
                <a:solidFill>
                  <a:srgbClr val="C0504D"/>
                </a:solidFill>
                <a:effectLst/>
                <a:latin typeface="Times New Roman" panose="02020603050405020304" pitchFamily="18" charset="0"/>
                <a:ea typeface="Calibri" panose="020F0502020204030204" pitchFamily="34" charset="0"/>
                <a:cs typeface="Times New Roman" panose="02020603050405020304" pitchFamily="18" charset="0"/>
              </a:rPr>
              <a:t>      IODIR0  =  (1&lt;&lt;11);    // P0.11 as OUTPUT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IN" sz="1600" b="1" dirty="0">
                <a:solidFill>
                  <a:srgbClr val="C0504D"/>
                </a:solidFill>
                <a:effectLst/>
                <a:latin typeface="Times New Roman" panose="02020603050405020304" pitchFamily="18" charset="0"/>
                <a:ea typeface="Calibri" panose="020F0502020204030204" pitchFamily="34" charset="0"/>
                <a:cs typeface="Times New Roman" panose="02020603050405020304" pitchFamily="18" charset="0"/>
              </a:rPr>
              <a:t>      while(1)</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IN" sz="16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              if(!SW2) // wait for key press, if yes produces 5 sec pulse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IN" sz="16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IN" sz="16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		  	I0SET0  =  1 &lt;&lt; 10;  //set P0.10 to 1</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IN" sz="16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600" b="1" dirty="0" err="1">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delayHW</a:t>
            </a:r>
            <a:r>
              <a:rPr lang="en-IN" sz="16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IN" sz="16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                          I0CLR0  =  1 &lt;&lt;10;  //clear P0.10 to 1</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IN" sz="16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IN" sz="16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IN" sz="1600" b="1" dirty="0">
                <a:solidFill>
                  <a:srgbClr val="C0504D"/>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87956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7F5B7-AA9B-4727-9D18-DB0578273BA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A9EDFC1-3FA2-4CBA-86A0-5C64D540F29F}"/>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800292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1B4DF-BF50-4646-B618-A0CE8D7B5D53}"/>
              </a:ext>
            </a:extLst>
          </p:cNvPr>
          <p:cNvSpPr>
            <a:spLocks noGrp="1"/>
          </p:cNvSpPr>
          <p:nvPr>
            <p:ph type="title"/>
          </p:nvPr>
        </p:nvSpPr>
        <p:spPr/>
        <p:txBody>
          <a:bodyPr/>
          <a:lstStyle/>
          <a:p>
            <a:r>
              <a:rPr lang="en-IN" sz="1800" b="1" dirty="0">
                <a:solidFill>
                  <a:srgbClr val="222222"/>
                </a:solidFill>
                <a:effectLst/>
                <a:latin typeface="Times New Roman" panose="02020603050405020304" pitchFamily="18" charset="0"/>
                <a:ea typeface="Calibri" panose="020F0502020204030204" pitchFamily="34" charset="0"/>
              </a:rPr>
              <a:t>Necessity of Hardware Timers:</a:t>
            </a:r>
            <a:endParaRPr lang="en-IN" dirty="0"/>
          </a:p>
        </p:txBody>
      </p:sp>
      <p:sp>
        <p:nvSpPr>
          <p:cNvPr id="3" name="Content Placeholder 2">
            <a:extLst>
              <a:ext uri="{FF2B5EF4-FFF2-40B4-BE49-F238E27FC236}">
                <a16:creationId xmlns:a16="http://schemas.microsoft.com/office/drawing/2014/main" id="{0D6B0641-27BD-4BB1-97FB-9A963B8366D6}"/>
              </a:ext>
            </a:extLst>
          </p:cNvPr>
          <p:cNvSpPr>
            <a:spLocks noGrp="1"/>
          </p:cNvSpPr>
          <p:nvPr>
            <p:ph idx="1"/>
          </p:nvPr>
        </p:nvSpPr>
        <p:spPr>
          <a:xfrm>
            <a:off x="1007707" y="2015732"/>
            <a:ext cx="10047148" cy="3450613"/>
          </a:xfrm>
        </p:spPr>
        <p:txBody>
          <a:bodyPr/>
          <a:lstStyle/>
          <a:p>
            <a:pPr>
              <a:buFont typeface="Wingdings" panose="05000000000000000000" pitchFamily="2" charset="2"/>
              <a:buChar char="q"/>
            </a:pPr>
            <a:r>
              <a:rPr lang="en-IN" sz="1800" dirty="0">
                <a:solidFill>
                  <a:srgbClr val="222222"/>
                </a:solidFill>
                <a:effectLst/>
                <a:latin typeface="Times New Roman" panose="02020603050405020304" pitchFamily="18" charset="0"/>
                <a:ea typeface="Calibri" panose="020F0502020204030204" pitchFamily="34" charset="0"/>
              </a:rPr>
              <a:t>Writing delay programs using for/while loops involve CPU getting engaged in execution (blocked).</a:t>
            </a:r>
          </a:p>
          <a:p>
            <a:pPr>
              <a:buFont typeface="Wingdings" panose="05000000000000000000" pitchFamily="2" charset="2"/>
              <a:buChar char="q"/>
            </a:pPr>
            <a:r>
              <a:rPr lang="en-IN" sz="1800" dirty="0">
                <a:solidFill>
                  <a:srgbClr val="222222"/>
                </a:solidFill>
                <a:effectLst/>
                <a:latin typeface="Times New Roman" panose="02020603050405020304" pitchFamily="18" charset="0"/>
                <a:ea typeface="Calibri" panose="020F0502020204030204" pitchFamily="34" charset="0"/>
              </a:rPr>
              <a:t> Producing accurate delays, requires proper calculation of  number of iterations the loop should run. It depends on the compiler and CPU clock (CCLK), any change requires re-calculation. </a:t>
            </a:r>
          </a:p>
          <a:p>
            <a:pPr>
              <a:buFont typeface="Wingdings" panose="05000000000000000000" pitchFamily="2" charset="2"/>
              <a:buChar char="q"/>
            </a:pPr>
            <a:endParaRPr lang="en-IN" sz="1800" dirty="0">
              <a:solidFill>
                <a:srgbClr val="222222"/>
              </a:solidFill>
              <a:effectLst/>
              <a:latin typeface="Times New Roman" panose="02020603050405020304" pitchFamily="18" charset="0"/>
              <a:ea typeface="Calibri" panose="020F0502020204030204" pitchFamily="34" charset="0"/>
            </a:endParaRPr>
          </a:p>
          <a:p>
            <a:pPr>
              <a:buFont typeface="Wingdings" panose="05000000000000000000" pitchFamily="2" charset="2"/>
              <a:buChar char="q"/>
            </a:pPr>
            <a:r>
              <a:rPr lang="en-IN" sz="1800" dirty="0">
                <a:solidFill>
                  <a:srgbClr val="222222"/>
                </a:solidFill>
                <a:effectLst/>
                <a:latin typeface="Times New Roman" panose="02020603050405020304" pitchFamily="18" charset="0"/>
                <a:ea typeface="Calibri" panose="020F0502020204030204" pitchFamily="34" charset="0"/>
              </a:rPr>
              <a:t>Hence, timing related tasks like delay programs, generating waveforms, timing the events, counting the events can be delegated to timers</a:t>
            </a:r>
          </a:p>
          <a:p>
            <a:pPr>
              <a:buFont typeface="Wingdings" panose="05000000000000000000" pitchFamily="2" charset="2"/>
              <a:buChar char="q"/>
            </a:pPr>
            <a:r>
              <a:rPr lang="en-IN" sz="1800" dirty="0">
                <a:solidFill>
                  <a:srgbClr val="222222"/>
                </a:solidFill>
                <a:latin typeface="Times New Roman" panose="02020603050405020304" pitchFamily="18" charset="0"/>
                <a:ea typeface="Calibri" panose="020F0502020204030204" pitchFamily="34" charset="0"/>
              </a:rPr>
              <a:t>The advantage:</a:t>
            </a:r>
          </a:p>
          <a:p>
            <a:pPr lvl="1">
              <a:buFont typeface="Wingdings" panose="05000000000000000000" pitchFamily="2" charset="2"/>
              <a:buChar char="q"/>
            </a:pPr>
            <a:r>
              <a:rPr lang="en-IN" dirty="0">
                <a:solidFill>
                  <a:srgbClr val="222222"/>
                </a:solidFill>
                <a:effectLst/>
                <a:latin typeface="Times New Roman" panose="02020603050405020304" pitchFamily="18" charset="0"/>
                <a:ea typeface="Calibri" panose="020F0502020204030204" pitchFamily="34" charset="0"/>
              </a:rPr>
              <a:t>accuracy, easy of programming and avoiding the blocking of CPU.</a:t>
            </a:r>
            <a:endParaRPr lang="en-IN" sz="2000" dirty="0"/>
          </a:p>
        </p:txBody>
      </p:sp>
    </p:spTree>
    <p:extLst>
      <p:ext uri="{BB962C8B-B14F-4D97-AF65-F5344CB8AC3E}">
        <p14:creationId xmlns:p14="http://schemas.microsoft.com/office/powerpoint/2010/main" val="1064333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68833-5D2C-4247-8EE2-A7266D2DD34F}"/>
              </a:ext>
            </a:extLst>
          </p:cNvPr>
          <p:cNvSpPr>
            <a:spLocks noGrp="1"/>
          </p:cNvSpPr>
          <p:nvPr>
            <p:ph type="title"/>
          </p:nvPr>
        </p:nvSpPr>
        <p:spPr/>
        <p:txBody>
          <a:bodyPr/>
          <a:lstStyle/>
          <a:p>
            <a:r>
              <a:rPr lang="en-IN" sz="1800" b="1" dirty="0">
                <a:solidFill>
                  <a:srgbClr val="222222"/>
                </a:solidFill>
                <a:effectLst/>
                <a:latin typeface="Times New Roman" panose="02020603050405020304" pitchFamily="18" charset="0"/>
                <a:ea typeface="Calibri" panose="020F0502020204030204" pitchFamily="34" charset="0"/>
              </a:rPr>
              <a:t>What is Timer/Counter :</a:t>
            </a:r>
            <a:endParaRPr lang="en-IN" dirty="0"/>
          </a:p>
        </p:txBody>
      </p:sp>
      <p:sp>
        <p:nvSpPr>
          <p:cNvPr id="3" name="Content Placeholder 2">
            <a:extLst>
              <a:ext uri="{FF2B5EF4-FFF2-40B4-BE49-F238E27FC236}">
                <a16:creationId xmlns:a16="http://schemas.microsoft.com/office/drawing/2014/main" id="{78A62C75-1263-496C-BD9F-47DBCE16F4F6}"/>
              </a:ext>
            </a:extLst>
          </p:cNvPr>
          <p:cNvSpPr>
            <a:spLocks noGrp="1"/>
          </p:cNvSpPr>
          <p:nvPr>
            <p:ph idx="1"/>
          </p:nvPr>
        </p:nvSpPr>
        <p:spPr/>
        <p:txBody>
          <a:bodyPr/>
          <a:lstStyle/>
          <a:p>
            <a:r>
              <a:rPr lang="en-IN" sz="1800" dirty="0">
                <a:solidFill>
                  <a:srgbClr val="222222"/>
                </a:solidFill>
                <a:effectLst/>
                <a:latin typeface="Times New Roman" panose="02020603050405020304" pitchFamily="18" charset="0"/>
                <a:ea typeface="Calibri" panose="020F0502020204030204" pitchFamily="34" charset="0"/>
              </a:rPr>
              <a:t>Timer/counter  is programmable independent hardware block present inside the microcontroller  [Programmable -&gt; meaning the working of  this  timer circuit is configurable, based on the programmer requirements.]. </a:t>
            </a:r>
          </a:p>
          <a:p>
            <a:r>
              <a:rPr lang="en-IN" sz="1800" dirty="0">
                <a:solidFill>
                  <a:srgbClr val="222222"/>
                </a:solidFill>
                <a:effectLst/>
                <a:latin typeface="Times New Roman" panose="02020603050405020304" pitchFamily="18" charset="0"/>
                <a:ea typeface="Calibri" panose="020F0502020204030204" pitchFamily="34" charset="0"/>
              </a:rPr>
              <a:t>The timer hardware can be used as timers or counters. </a:t>
            </a:r>
          </a:p>
          <a:p>
            <a:r>
              <a:rPr lang="en-IN" sz="1800">
                <a:solidFill>
                  <a:srgbClr val="222222"/>
                </a:solidFill>
                <a:effectLst/>
                <a:latin typeface="Times New Roman" panose="02020603050405020304" pitchFamily="18" charset="0"/>
                <a:ea typeface="Calibri" panose="020F0502020204030204" pitchFamily="34" charset="0"/>
              </a:rPr>
              <a:t>Programmers </a:t>
            </a:r>
            <a:r>
              <a:rPr lang="en-IN" sz="1800" dirty="0">
                <a:solidFill>
                  <a:srgbClr val="222222"/>
                </a:solidFill>
                <a:effectLst/>
                <a:latin typeface="Times New Roman" panose="02020603050405020304" pitchFamily="18" charset="0"/>
                <a:ea typeface="Calibri" panose="020F0502020204030204" pitchFamily="34" charset="0"/>
              </a:rPr>
              <a:t>can use the timers and GPIO pins to generate/time external events</a:t>
            </a:r>
            <a:r>
              <a:rPr lang="en-IN" sz="1800">
                <a:solidFill>
                  <a:srgbClr val="222222"/>
                </a:solidFill>
                <a:effectLst/>
                <a:latin typeface="Times New Roman" panose="02020603050405020304" pitchFamily="18" charset="0"/>
                <a:ea typeface="Calibri" panose="020F0502020204030204" pitchFamily="34" charset="0"/>
              </a:rPr>
              <a:t>. </a:t>
            </a:r>
          </a:p>
          <a:p>
            <a:r>
              <a:rPr lang="en-IN" sz="1800">
                <a:solidFill>
                  <a:srgbClr val="222222"/>
                </a:solidFill>
                <a:effectLst/>
                <a:latin typeface="Times New Roman" panose="02020603050405020304" pitchFamily="18" charset="0"/>
                <a:ea typeface="Calibri" panose="020F0502020204030204" pitchFamily="34" charset="0"/>
              </a:rPr>
              <a:t>LPC </a:t>
            </a:r>
            <a:r>
              <a:rPr lang="en-IN" sz="1800" dirty="0">
                <a:solidFill>
                  <a:srgbClr val="222222"/>
                </a:solidFill>
                <a:effectLst/>
                <a:latin typeface="Times New Roman" panose="02020603050405020304" pitchFamily="18" charset="0"/>
                <a:ea typeface="Calibri" panose="020F0502020204030204" pitchFamily="34" charset="0"/>
              </a:rPr>
              <a:t>2148 provides two independently working timers, timer0 and timer1</a:t>
            </a:r>
            <a:endParaRPr lang="en-IN" dirty="0"/>
          </a:p>
        </p:txBody>
      </p:sp>
    </p:spTree>
    <p:extLst>
      <p:ext uri="{BB962C8B-B14F-4D97-AF65-F5344CB8AC3E}">
        <p14:creationId xmlns:p14="http://schemas.microsoft.com/office/powerpoint/2010/main" val="846061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D663471-0105-4A81-8B7A-A1F2DEC774A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66751" y="200025"/>
            <a:ext cx="10220324" cy="4448175"/>
          </a:xfrm>
          <a:prstGeom prst="rect">
            <a:avLst/>
          </a:prstGeom>
          <a:noFill/>
          <a:ln>
            <a:noFill/>
          </a:ln>
        </p:spPr>
      </p:pic>
      <p:sp>
        <p:nvSpPr>
          <p:cNvPr id="6" name="TextBox 5">
            <a:extLst>
              <a:ext uri="{FF2B5EF4-FFF2-40B4-BE49-F238E27FC236}">
                <a16:creationId xmlns:a16="http://schemas.microsoft.com/office/drawing/2014/main" id="{7E72BED4-5937-4E05-A7E2-9B6D849A10FC}"/>
              </a:ext>
            </a:extLst>
          </p:cNvPr>
          <p:cNvSpPr txBox="1"/>
          <p:nvPr/>
        </p:nvSpPr>
        <p:spPr>
          <a:xfrm>
            <a:off x="576717" y="4792581"/>
            <a:ext cx="6100762" cy="369332"/>
          </a:xfrm>
          <a:prstGeom prst="rect">
            <a:avLst/>
          </a:prstGeom>
          <a:noFill/>
        </p:spPr>
        <p:txBody>
          <a:bodyPr wrap="square">
            <a:spAutoFit/>
          </a:bodyPr>
          <a:lstStyle/>
          <a:p>
            <a:r>
              <a:rPr lang="en-IN" dirty="0">
                <a:solidFill>
                  <a:srgbClr val="222222"/>
                </a:solidFill>
                <a:latin typeface="Times New Roman" panose="02020603050405020304" pitchFamily="18" charset="0"/>
                <a:ea typeface="Calibri" panose="020F0502020204030204" pitchFamily="34" charset="0"/>
              </a:rPr>
              <a:t>T</a:t>
            </a:r>
            <a:r>
              <a:rPr lang="en-IN" sz="1800" dirty="0">
                <a:solidFill>
                  <a:srgbClr val="222222"/>
                </a:solidFill>
                <a:effectLst/>
                <a:latin typeface="Times New Roman" panose="02020603050405020304" pitchFamily="18" charset="0"/>
                <a:ea typeface="Calibri" panose="020F0502020204030204" pitchFamily="34" charset="0"/>
              </a:rPr>
              <a:t>imer/counter starts counting the clocks 0,1,2.. to N-1</a:t>
            </a:r>
            <a:endParaRPr lang="en-IN" dirty="0"/>
          </a:p>
        </p:txBody>
      </p:sp>
      <p:sp>
        <p:nvSpPr>
          <p:cNvPr id="8" name="TextBox 7">
            <a:extLst>
              <a:ext uri="{FF2B5EF4-FFF2-40B4-BE49-F238E27FC236}">
                <a16:creationId xmlns:a16="http://schemas.microsoft.com/office/drawing/2014/main" id="{5030B40C-3C5B-423B-9C6A-B467F59F4B2D}"/>
              </a:ext>
            </a:extLst>
          </p:cNvPr>
          <p:cNvSpPr txBox="1"/>
          <p:nvPr/>
        </p:nvSpPr>
        <p:spPr>
          <a:xfrm>
            <a:off x="576717" y="5231628"/>
            <a:ext cx="10837069" cy="369332"/>
          </a:xfrm>
          <a:prstGeom prst="rect">
            <a:avLst/>
          </a:prstGeom>
          <a:noFill/>
        </p:spPr>
        <p:txBody>
          <a:bodyPr wrap="square">
            <a:spAutoFit/>
          </a:bodyPr>
          <a:lstStyle/>
          <a:p>
            <a:r>
              <a:rPr lang="en-IN" sz="1800" dirty="0">
                <a:solidFill>
                  <a:srgbClr val="222222"/>
                </a:solidFill>
                <a:effectLst/>
                <a:latin typeface="Times New Roman" panose="02020603050405020304" pitchFamily="18" charset="0"/>
                <a:ea typeface="Calibri" panose="020F0502020204030204" pitchFamily="34" charset="0"/>
              </a:rPr>
              <a:t>For 8 bit timer it counts from 00 to FF (255),once it reaches FF, overflows to 0 and again continue counting from 0. </a:t>
            </a:r>
            <a:endParaRPr lang="en-IN" dirty="0"/>
          </a:p>
        </p:txBody>
      </p:sp>
      <p:sp>
        <p:nvSpPr>
          <p:cNvPr id="10" name="TextBox 9">
            <a:extLst>
              <a:ext uri="{FF2B5EF4-FFF2-40B4-BE49-F238E27FC236}">
                <a16:creationId xmlns:a16="http://schemas.microsoft.com/office/drawing/2014/main" id="{D214021A-2E89-4C21-9DE2-F014E7C789C4}"/>
              </a:ext>
            </a:extLst>
          </p:cNvPr>
          <p:cNvSpPr txBox="1"/>
          <p:nvPr/>
        </p:nvSpPr>
        <p:spPr>
          <a:xfrm>
            <a:off x="576716" y="5618243"/>
            <a:ext cx="8148183" cy="390684"/>
          </a:xfrm>
          <a:prstGeom prst="rect">
            <a:avLst/>
          </a:prstGeom>
          <a:noFill/>
        </p:spPr>
        <p:txBody>
          <a:bodyPr wrap="square">
            <a:spAutoFit/>
          </a:bodyPr>
          <a:lstStyle/>
          <a:p>
            <a:pPr algn="just">
              <a:lnSpc>
                <a:spcPct val="115000"/>
              </a:lnSpc>
              <a:spcAft>
                <a:spcPts val="1000"/>
              </a:spcAft>
            </a:pPr>
            <a:r>
              <a:rPr lang="en-IN"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LPC 2148 provides 32 bit timers, hence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counts  from 00000000H to FFFFFFFFH.</a:t>
            </a:r>
            <a:r>
              <a:rPr lang="en-IN"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37463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91581D-97DE-44D8-B512-66C92C27B2C7}"/>
              </a:ext>
            </a:extLst>
          </p:cNvPr>
          <p:cNvSpPr>
            <a:spLocks noGrp="1"/>
          </p:cNvSpPr>
          <p:nvPr>
            <p:ph idx="1"/>
          </p:nvPr>
        </p:nvSpPr>
        <p:spPr>
          <a:xfrm>
            <a:off x="813404" y="263133"/>
            <a:ext cx="9759346" cy="1851418"/>
          </a:xfrm>
        </p:spPr>
        <p:txBody>
          <a:bodyPr/>
          <a:lstStyle/>
          <a:p>
            <a:r>
              <a:rPr lang="en-IN" sz="1800" dirty="0">
                <a:solidFill>
                  <a:srgbClr val="222222"/>
                </a:solidFill>
                <a:effectLst/>
                <a:latin typeface="Times New Roman" panose="02020603050405020304" pitchFamily="18" charset="0"/>
                <a:ea typeface="Calibri" panose="020F0502020204030204" pitchFamily="34" charset="0"/>
              </a:rPr>
              <a:t>Clock to the timer/counter hardware can be given from two sources. Based on the source of the clock they function as timer or counter</a:t>
            </a:r>
          </a:p>
          <a:p>
            <a:r>
              <a:rPr lang="en-IN"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Timer : the clock source is, the internal clock (PCLK)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rgbClr val="222222"/>
                </a:solidFill>
                <a:effectLst/>
                <a:latin typeface="Times New Roman" panose="02020603050405020304" pitchFamily="18" charset="0"/>
                <a:ea typeface="Calibri" panose="020F0502020204030204" pitchFamily="34" charset="0"/>
              </a:rPr>
              <a:t>Counter: the clock source is external (from any other external circuit/ peripheral/ device). </a:t>
            </a:r>
            <a:endParaRPr lang="en-IN" dirty="0"/>
          </a:p>
        </p:txBody>
      </p:sp>
      <p:pic>
        <p:nvPicPr>
          <p:cNvPr id="5" name="Picture 4">
            <a:extLst>
              <a:ext uri="{FF2B5EF4-FFF2-40B4-BE49-F238E27FC236}">
                <a16:creationId xmlns:a16="http://schemas.microsoft.com/office/drawing/2014/main" id="{DDAF2284-4201-47EC-92DF-0117FFAC78FA}"/>
              </a:ext>
            </a:extLst>
          </p:cNvPr>
          <p:cNvPicPr>
            <a:picLocks noChangeAspect="1"/>
          </p:cNvPicPr>
          <p:nvPr/>
        </p:nvPicPr>
        <p:blipFill>
          <a:blip r:embed="rId2"/>
          <a:stretch>
            <a:fillRect/>
          </a:stretch>
        </p:blipFill>
        <p:spPr>
          <a:xfrm>
            <a:off x="249250" y="2686049"/>
            <a:ext cx="4365696" cy="2943431"/>
          </a:xfrm>
          <a:prstGeom prst="rect">
            <a:avLst/>
          </a:prstGeom>
        </p:spPr>
      </p:pic>
      <p:pic>
        <p:nvPicPr>
          <p:cNvPr id="7" name="Picture 6">
            <a:extLst>
              <a:ext uri="{FF2B5EF4-FFF2-40B4-BE49-F238E27FC236}">
                <a16:creationId xmlns:a16="http://schemas.microsoft.com/office/drawing/2014/main" id="{80CA4F87-2B75-4137-9F1B-6158C9DC138C}"/>
              </a:ext>
            </a:extLst>
          </p:cNvPr>
          <p:cNvPicPr>
            <a:picLocks noChangeAspect="1"/>
          </p:cNvPicPr>
          <p:nvPr/>
        </p:nvPicPr>
        <p:blipFill>
          <a:blip r:embed="rId3"/>
          <a:stretch>
            <a:fillRect/>
          </a:stretch>
        </p:blipFill>
        <p:spPr>
          <a:xfrm>
            <a:off x="4935633" y="3330688"/>
            <a:ext cx="3522567" cy="2138701"/>
          </a:xfrm>
          <a:prstGeom prst="rect">
            <a:avLst/>
          </a:prstGeom>
        </p:spPr>
      </p:pic>
      <p:pic>
        <p:nvPicPr>
          <p:cNvPr id="9" name="Picture 8">
            <a:extLst>
              <a:ext uri="{FF2B5EF4-FFF2-40B4-BE49-F238E27FC236}">
                <a16:creationId xmlns:a16="http://schemas.microsoft.com/office/drawing/2014/main" id="{E523F86F-A30A-4856-AF1D-18C3AF3BF637}"/>
              </a:ext>
            </a:extLst>
          </p:cNvPr>
          <p:cNvPicPr>
            <a:picLocks noChangeAspect="1"/>
          </p:cNvPicPr>
          <p:nvPr/>
        </p:nvPicPr>
        <p:blipFill>
          <a:blip r:embed="rId4"/>
          <a:stretch>
            <a:fillRect/>
          </a:stretch>
        </p:blipFill>
        <p:spPr>
          <a:xfrm>
            <a:off x="8802647" y="2114551"/>
            <a:ext cx="2962927" cy="1400174"/>
          </a:xfrm>
          <a:prstGeom prst="rect">
            <a:avLst/>
          </a:prstGeom>
        </p:spPr>
      </p:pic>
    </p:spTree>
    <p:extLst>
      <p:ext uri="{BB962C8B-B14F-4D97-AF65-F5344CB8AC3E}">
        <p14:creationId xmlns:p14="http://schemas.microsoft.com/office/powerpoint/2010/main" val="423071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F1E1D8-DAE0-4884-B40E-283524BBE194}"/>
              </a:ext>
            </a:extLst>
          </p:cNvPr>
          <p:cNvSpPr>
            <a:spLocks noGrp="1"/>
          </p:cNvSpPr>
          <p:nvPr>
            <p:ph idx="1"/>
          </p:nvPr>
        </p:nvSpPr>
        <p:spPr>
          <a:xfrm>
            <a:off x="289529" y="234558"/>
            <a:ext cx="11578621" cy="1527568"/>
          </a:xfrm>
        </p:spPr>
        <p:txBody>
          <a:bodyPr>
            <a:normAutofit/>
          </a:bodyPr>
          <a:lstStyle/>
          <a:p>
            <a:pPr>
              <a:buFont typeface="Wingdings" panose="05000000000000000000" pitchFamily="2" charset="2"/>
              <a:buChar char="q"/>
            </a:pPr>
            <a:r>
              <a:rPr lang="en-IN" sz="2400" dirty="0">
                <a:solidFill>
                  <a:srgbClr val="222222"/>
                </a:solidFill>
                <a:effectLst/>
                <a:latin typeface="Times New Roman" panose="02020603050405020304" pitchFamily="18" charset="0"/>
                <a:ea typeface="Calibri" panose="020F0502020204030204" pitchFamily="34" charset="0"/>
              </a:rPr>
              <a:t>A Timer is used for producing precise time delays,  used to repeat or initiate an action after  a known period of time. </a:t>
            </a:r>
          </a:p>
          <a:p>
            <a:pPr>
              <a:buFont typeface="Wingdings" panose="05000000000000000000" pitchFamily="2" charset="2"/>
              <a:buChar char="q"/>
            </a:pPr>
            <a:r>
              <a:rPr lang="en-IN" sz="2400" dirty="0">
                <a:solidFill>
                  <a:srgbClr val="222222"/>
                </a:solidFill>
                <a:effectLst/>
                <a:latin typeface="Times New Roman" panose="02020603050405020304" pitchFamily="18" charset="0"/>
                <a:ea typeface="Calibri" panose="020F0502020204030204" pitchFamily="34" charset="0"/>
              </a:rPr>
              <a:t>A Counter is</a:t>
            </a:r>
            <a:r>
              <a:rPr lang="en-US" sz="2400" dirty="0">
                <a:effectLst/>
                <a:latin typeface="Times New Roman" panose="02020603050405020304" pitchFamily="18" charset="0"/>
                <a:ea typeface="Calibri" panose="020F0502020204030204" pitchFamily="34" charset="0"/>
              </a:rPr>
              <a:t> used to count the events happening outside the microcontroller. </a:t>
            </a:r>
            <a:endParaRPr lang="en-IN" sz="2800" dirty="0"/>
          </a:p>
        </p:txBody>
      </p:sp>
      <p:sp>
        <p:nvSpPr>
          <p:cNvPr id="5" name="TextBox 4">
            <a:extLst>
              <a:ext uri="{FF2B5EF4-FFF2-40B4-BE49-F238E27FC236}">
                <a16:creationId xmlns:a16="http://schemas.microsoft.com/office/drawing/2014/main" id="{E21F91E1-1758-493D-82E4-1D62D0734811}"/>
              </a:ext>
            </a:extLst>
          </p:cNvPr>
          <p:cNvSpPr txBox="1"/>
          <p:nvPr/>
        </p:nvSpPr>
        <p:spPr>
          <a:xfrm>
            <a:off x="600075" y="2076450"/>
            <a:ext cx="11268076" cy="3532249"/>
          </a:xfrm>
          <a:prstGeom prst="rect">
            <a:avLst/>
          </a:prstGeom>
          <a:noFill/>
        </p:spPr>
        <p:txBody>
          <a:bodyPr wrap="square">
            <a:spAutoFit/>
          </a:bodyPr>
          <a:lstStyle/>
          <a:p>
            <a:pPr algn="ctr">
              <a:lnSpc>
                <a:spcPct val="115000"/>
              </a:lnSpc>
              <a:spcAft>
                <a:spcPts val="1000"/>
              </a:spcAft>
            </a:pPr>
            <a:r>
              <a:rPr lang="en-IN" sz="2000" b="1"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Applications of Timers and Counters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Wingdings" panose="05000000000000000000" pitchFamily="2" charset="2"/>
              <a:buChar char=""/>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To generate precise delays, Interval timer for counting internal events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Wingdings" panose="05000000000000000000" pitchFamily="2" charset="2"/>
              <a:buChar char=""/>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To repeat an action after a known period of time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Wingdings" panose="05000000000000000000" pitchFamily="2" charset="2"/>
              <a:buChar char=""/>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To initiate an action after a known period of time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Wingdings" panose="05000000000000000000" pitchFamily="2" charset="2"/>
              <a:buChar char=""/>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To generate precise pulse of given duration, to trigger external time critical events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Wingdings" panose="05000000000000000000" pitchFamily="2" charset="2"/>
              <a:buChar char=""/>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Operating systems use a timer to schedule the different processes/threads/tasks.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Wingdings" panose="05000000000000000000" pitchFamily="2" charset="2"/>
              <a:buChar char=""/>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As a waveform generator, to generate a PWM signal to drive the servo-motor or a dc-motor. </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5000"/>
              </a:lnSpc>
              <a:spcAft>
                <a:spcPts val="1000"/>
              </a:spcAft>
              <a:buFont typeface="Wingdings" panose="05000000000000000000" pitchFamily="2" charset="2"/>
              <a:buChar char=""/>
              <a:tabLst>
                <a:tab pos="457200" algn="l"/>
              </a:tabLst>
            </a:pPr>
            <a:r>
              <a:rPr lang="en-IN" sz="1800" dirty="0">
                <a:effectLst/>
                <a:latin typeface="Times New Roman" panose="02020603050405020304" pitchFamily="18" charset="0"/>
                <a:ea typeface="Times New Roman" panose="02020603050405020304" pitchFamily="18" charset="0"/>
              </a:rPr>
              <a:t>If timers are used as counters:  It can be used as pulse counter</a:t>
            </a:r>
            <a:endParaRPr lang="en-IN" dirty="0"/>
          </a:p>
        </p:txBody>
      </p:sp>
    </p:spTree>
    <p:extLst>
      <p:ext uri="{BB962C8B-B14F-4D97-AF65-F5344CB8AC3E}">
        <p14:creationId xmlns:p14="http://schemas.microsoft.com/office/powerpoint/2010/main" val="3680154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23472-0084-4438-804D-055E9A474962}"/>
              </a:ext>
            </a:extLst>
          </p:cNvPr>
          <p:cNvSpPr>
            <a:spLocks noGrp="1"/>
          </p:cNvSpPr>
          <p:nvPr>
            <p:ph type="title"/>
          </p:nvPr>
        </p:nvSpPr>
        <p:spPr>
          <a:xfrm>
            <a:off x="1261079" y="252070"/>
            <a:ext cx="7635271" cy="405156"/>
          </a:xfrm>
        </p:spPr>
        <p:txBody>
          <a:bodyPr>
            <a:normAutofit fontScale="90000"/>
          </a:bodyPr>
          <a:lstStyle/>
          <a:p>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Working Principle of  LPC 2148 Timers: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Picture 3">
            <a:extLst>
              <a:ext uri="{FF2B5EF4-FFF2-40B4-BE49-F238E27FC236}">
                <a16:creationId xmlns:a16="http://schemas.microsoft.com/office/drawing/2014/main" id="{21990567-F9A0-49B0-86A3-26B1971A15F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47800" y="657226"/>
            <a:ext cx="6296025" cy="3348381"/>
          </a:xfrm>
          <a:prstGeom prst="rect">
            <a:avLst/>
          </a:prstGeom>
          <a:noFill/>
          <a:ln>
            <a:noFill/>
          </a:ln>
        </p:spPr>
      </p:pic>
      <p:sp>
        <p:nvSpPr>
          <p:cNvPr id="6" name="TextBox 5">
            <a:extLst>
              <a:ext uri="{FF2B5EF4-FFF2-40B4-BE49-F238E27FC236}">
                <a16:creationId xmlns:a16="http://schemas.microsoft.com/office/drawing/2014/main" id="{673F0F30-9263-4B76-B915-3C695AAB2B6D}"/>
              </a:ext>
            </a:extLst>
          </p:cNvPr>
          <p:cNvSpPr txBox="1"/>
          <p:nvPr/>
        </p:nvSpPr>
        <p:spPr>
          <a:xfrm>
            <a:off x="1261079" y="4005607"/>
            <a:ext cx="8749696" cy="1921360"/>
          </a:xfrm>
          <a:prstGeom prst="rect">
            <a:avLst/>
          </a:prstGeom>
          <a:noFill/>
        </p:spPr>
        <p:txBody>
          <a:bodyPr wrap="square">
            <a:spAutoFit/>
          </a:bodyPr>
          <a:lstStyle/>
          <a:p>
            <a:pPr marL="285750" indent="-285750" algn="just">
              <a:lnSpc>
                <a:spcPct val="115000"/>
              </a:lnSpc>
              <a:spcAft>
                <a:spcPts val="1000"/>
              </a:spcAft>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rPr>
              <a:t>ARM LPC 2148 has two 32 bit timers. </a:t>
            </a:r>
          </a:p>
          <a:p>
            <a:pPr marL="285750" indent="-285750" algn="just">
              <a:lnSpc>
                <a:spcPct val="115000"/>
              </a:lnSpc>
              <a:spcAft>
                <a:spcPts val="1000"/>
              </a:spcAft>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basic block of  timer is TC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TimerCounter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It works as up-counter, counting from 00000000h to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FFFFFFFFh</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for every clock cycle, supplied by PCLK internally. </a:t>
            </a:r>
          </a:p>
          <a:p>
            <a:pPr marL="285750" indent="-285750" algn="just">
              <a:lnSpc>
                <a:spcPct val="115000"/>
              </a:lnSpc>
              <a:spcAft>
                <a:spcPts val="1000"/>
              </a:spcAft>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timer can be enabled (START) or disabled (STOP) or RESET (TC=0) through the bits provided in the TCR (Timer Control Register ). Hence </a:t>
            </a:r>
            <a:r>
              <a:rPr lang="en-IN" dirty="0">
                <a:latin typeface="Times New Roman" panose="02020603050405020304" pitchFamily="18" charset="0"/>
                <a:ea typeface="Calibri" panose="020F0502020204030204" pitchFamily="34" charset="0"/>
                <a:cs typeface="Times New Roman" panose="02020603050405020304" pitchFamily="18" charset="0"/>
              </a:rPr>
              <a:t>called P</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rogrammable </a:t>
            </a:r>
            <a:r>
              <a:rPr lang="en-IN" dirty="0">
                <a:latin typeface="Times New Roman" panose="02020603050405020304" pitchFamily="18" charset="0"/>
                <a:ea typeface="Calibri" panose="020F0502020204030204" pitchFamily="34" charset="0"/>
                <a:cs typeface="Times New Roman" panose="02020603050405020304" pitchFamily="18" charset="0"/>
              </a:rPr>
              <a:t>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imers.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66179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4246545-CABC-4F7D-BC9F-025C126E58F0}"/>
              </a:ext>
            </a:extLst>
          </p:cNvPr>
          <p:cNvSpPr txBox="1"/>
          <p:nvPr/>
        </p:nvSpPr>
        <p:spPr>
          <a:xfrm>
            <a:off x="1173956" y="395972"/>
            <a:ext cx="6100762" cy="923330"/>
          </a:xfrm>
          <a:prstGeom prst="rect">
            <a:avLst/>
          </a:prstGeom>
          <a:noFill/>
        </p:spPr>
        <p:txBody>
          <a:bodyPr wrap="square">
            <a:spAutoFit/>
          </a:bodyPr>
          <a:lstStyle/>
          <a:p>
            <a:pPr marL="285750" indent="-285750">
              <a:buFont typeface="Wingdings" panose="05000000000000000000" pitchFamily="2" charset="2"/>
              <a:buChar char="Ø"/>
            </a:pPr>
            <a:r>
              <a:rPr lang="en-IN" dirty="0">
                <a:latin typeface="Times New Roman" panose="02020603050405020304" pitchFamily="18" charset="0"/>
                <a:ea typeface="Calibri" panose="020F0502020204030204" pitchFamily="34" charset="0"/>
              </a:rPr>
              <a:t>F</a:t>
            </a:r>
            <a:r>
              <a:rPr lang="en-IN" sz="1800" dirty="0">
                <a:effectLst/>
                <a:latin typeface="Times New Roman" panose="02020603050405020304" pitchFamily="18" charset="0"/>
                <a:ea typeface="Calibri" panose="020F0502020204030204" pitchFamily="34" charset="0"/>
              </a:rPr>
              <a:t>or 12MHz crystal, </a:t>
            </a:r>
            <a:endParaRPr lang="en-IN" dirty="0">
              <a:latin typeface="Times New Roman" panose="02020603050405020304" pitchFamily="18" charset="0"/>
              <a:ea typeface="Calibri" panose="020F0502020204030204" pitchFamily="34" charset="0"/>
            </a:endParaRPr>
          </a:p>
          <a:p>
            <a:pPr marL="285750" indent="-285750">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rPr>
              <a:t>CCLK = 60MHz (PLL is enabled), </a:t>
            </a:r>
            <a:endParaRPr lang="en-IN" dirty="0">
              <a:latin typeface="Times New Roman" panose="02020603050405020304" pitchFamily="18" charset="0"/>
              <a:ea typeface="Calibri" panose="020F0502020204030204" pitchFamily="34" charset="0"/>
            </a:endParaRPr>
          </a:p>
          <a:p>
            <a:pPr marL="285750" indent="-285750">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rPr>
              <a:t>PCLK = 15MHz (default value VPB divider)</a:t>
            </a:r>
            <a:endParaRPr lang="en-IN" dirty="0"/>
          </a:p>
        </p:txBody>
      </p:sp>
      <p:sp>
        <p:nvSpPr>
          <p:cNvPr id="7" name="TextBox 6">
            <a:extLst>
              <a:ext uri="{FF2B5EF4-FFF2-40B4-BE49-F238E27FC236}">
                <a16:creationId xmlns:a16="http://schemas.microsoft.com/office/drawing/2014/main" id="{E582BF8C-B05A-47E7-ADC0-4865258BEE8F}"/>
              </a:ext>
            </a:extLst>
          </p:cNvPr>
          <p:cNvSpPr txBox="1"/>
          <p:nvPr/>
        </p:nvSpPr>
        <p:spPr>
          <a:xfrm>
            <a:off x="1107281" y="1995851"/>
            <a:ext cx="8827294" cy="2145972"/>
          </a:xfrm>
          <a:prstGeom prst="rect">
            <a:avLst/>
          </a:prstGeom>
          <a:noFill/>
        </p:spPr>
        <p:txBody>
          <a:bodyPr wrap="square">
            <a:spAutoFit/>
          </a:bodyPr>
          <a:lstStyle/>
          <a:p>
            <a:pPr marL="285750" indent="-285750" algn="just">
              <a:lnSpc>
                <a:spcPct val="115000"/>
              </a:lnSpc>
              <a:spcAft>
                <a:spcPts val="1000"/>
              </a:spcAf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Time taken for counting one PCLK cycle (TC=1)</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 =  1 / PCLK  =  1 / (15MHz) = 0.067 micro seconds</a:t>
            </a:r>
          </a:p>
          <a:p>
            <a:pPr marL="285750" indent="-285750" algn="just">
              <a:lnSpc>
                <a:spcPct val="115000"/>
              </a:lnSpc>
              <a:spcAft>
                <a:spcPts val="1000"/>
              </a:spcAf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Similarly, if TC = 15000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i.e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counted 15000 PCLK pulses), time taken by timer is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15000 x  T = 15000  x  [ 1 / (15MHz) ] = 1 milli seconds.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B1E77432-B2B3-4EDC-88E2-60F8020B1C3D}"/>
              </a:ext>
            </a:extLst>
          </p:cNvPr>
          <p:cNvSpPr txBox="1"/>
          <p:nvPr/>
        </p:nvSpPr>
        <p:spPr>
          <a:xfrm>
            <a:off x="1107281" y="3429000"/>
            <a:ext cx="10760869" cy="1598258"/>
          </a:xfrm>
          <a:prstGeom prst="rect">
            <a:avLst/>
          </a:prstGeom>
          <a:noFill/>
        </p:spPr>
        <p:txBody>
          <a:bodyPr wrap="square">
            <a:spAutoFit/>
          </a:bodyPr>
          <a:lstStyle/>
          <a:p>
            <a:pPr algn="just">
              <a:lnSpc>
                <a:spcPct val="115000"/>
              </a:lnSpc>
              <a:spcAft>
                <a:spcPts val="1000"/>
              </a:spcAft>
            </a:pP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15000"/>
              </a:lnSpc>
              <a:spcAft>
                <a:spcPts val="1000"/>
              </a:spcAf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MR is initially loaded with the value/number by the programmer, indicating the number of  clock cycles, TC should count.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15000"/>
              </a:lnSpc>
              <a:spcAft>
                <a:spcPts val="1000"/>
              </a:spcAf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rPr>
              <a:t>When, the TC reaches the MR value (TC=MR), an action is initiated by the timer. </a:t>
            </a:r>
            <a:endParaRPr lang="en-IN" dirty="0"/>
          </a:p>
        </p:txBody>
      </p:sp>
      <p:sp>
        <p:nvSpPr>
          <p:cNvPr id="11" name="TextBox 10">
            <a:extLst>
              <a:ext uri="{FF2B5EF4-FFF2-40B4-BE49-F238E27FC236}">
                <a16:creationId xmlns:a16="http://schemas.microsoft.com/office/drawing/2014/main" id="{575784A1-83DA-4F5B-A4DE-D4D1B9E0A366}"/>
              </a:ext>
            </a:extLst>
          </p:cNvPr>
          <p:cNvSpPr txBox="1"/>
          <p:nvPr/>
        </p:nvSpPr>
        <p:spPr>
          <a:xfrm>
            <a:off x="2840831" y="5027258"/>
            <a:ext cx="6100762" cy="923330"/>
          </a:xfrm>
          <a:prstGeom prst="rect">
            <a:avLst/>
          </a:prstGeom>
          <a:noFill/>
        </p:spPr>
        <p:txBody>
          <a:bodyPr wrap="square">
            <a:spAutoFit/>
          </a:bodyPr>
          <a:lstStyle/>
          <a:p>
            <a:pPr marL="285750" indent="-285750">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rPr>
              <a:t>Make TC stops counting</a:t>
            </a:r>
          </a:p>
          <a:p>
            <a:pPr marL="285750" indent="-285750">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rPr>
              <a:t>Make TC get reset </a:t>
            </a:r>
          </a:p>
          <a:p>
            <a:pPr marL="285750" indent="-285750">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rPr>
              <a:t>Generate an  Interrupt to execute the required task/program.</a:t>
            </a:r>
            <a:endParaRPr lang="en-IN" dirty="0"/>
          </a:p>
        </p:txBody>
      </p:sp>
    </p:spTree>
    <p:extLst>
      <p:ext uri="{BB962C8B-B14F-4D97-AF65-F5344CB8AC3E}">
        <p14:creationId xmlns:p14="http://schemas.microsoft.com/office/powerpoint/2010/main" val="3178598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1B23648-D2FC-43E1-8B4B-6AD4E1C18786}"/>
              </a:ext>
            </a:extLst>
          </p:cNvPr>
          <p:cNvSpPr txBox="1"/>
          <p:nvPr/>
        </p:nvSpPr>
        <p:spPr>
          <a:xfrm>
            <a:off x="-161871" y="176132"/>
            <a:ext cx="6100762" cy="390684"/>
          </a:xfrm>
          <a:prstGeom prst="rect">
            <a:avLst/>
          </a:prstGeom>
          <a:noFill/>
        </p:spPr>
        <p:txBody>
          <a:bodyPr wrap="square">
            <a:spAutoFit/>
          </a:bodyPr>
          <a:lstStyle/>
          <a:p>
            <a:pPr algn="ctr">
              <a:lnSpc>
                <a:spcPct val="115000"/>
              </a:lnSpc>
              <a:spcAft>
                <a:spcPts val="10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Programming  LPC 2148 Timers: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3ECD77C7-DC20-4F19-B251-AACCB605D546}"/>
              </a:ext>
            </a:extLst>
          </p:cNvPr>
          <p:cNvSpPr txBox="1"/>
          <p:nvPr/>
        </p:nvSpPr>
        <p:spPr>
          <a:xfrm>
            <a:off x="1087739" y="566816"/>
            <a:ext cx="10016521" cy="2536335"/>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rPr>
              <a:t>LPC 2148, has two 32 bit timer/counters named, Timer0 and Timer1. </a:t>
            </a:r>
          </a:p>
          <a:p>
            <a:pPr marL="285750" indent="-285750">
              <a:lnSpc>
                <a:spcPct val="150000"/>
              </a:lnSpc>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rPr>
              <a:t>When used as Timer PCLK  is used  for  its counting</a:t>
            </a:r>
          </a:p>
          <a:p>
            <a:pPr marL="285750" indent="-285750">
              <a:lnSpc>
                <a:spcPct val="150000"/>
              </a:lnSpc>
              <a:buFont typeface="Wingdings" panose="05000000000000000000" pitchFamily="2" charset="2"/>
              <a:buChar char="Ø"/>
            </a:pPr>
            <a:r>
              <a:rPr lang="en-IN" dirty="0">
                <a:latin typeface="Times New Roman" panose="02020603050405020304" pitchFamily="18" charset="0"/>
                <a:ea typeface="Calibri" panose="020F0502020204030204" pitchFamily="34" charset="0"/>
              </a:rPr>
              <a:t>W</a:t>
            </a:r>
            <a:r>
              <a:rPr lang="en-IN" sz="1800" dirty="0">
                <a:effectLst/>
                <a:latin typeface="Times New Roman" panose="02020603050405020304" pitchFamily="18" charset="0"/>
                <a:ea typeface="Calibri" panose="020F0502020204030204" pitchFamily="34" charset="0"/>
              </a:rPr>
              <a:t>hen used  as  a counter  it uses external  clock source for its counting. </a:t>
            </a:r>
          </a:p>
          <a:p>
            <a:pPr marL="285750" indent="-285750">
              <a:lnSpc>
                <a:spcPct val="150000"/>
              </a:lnSpc>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rPr>
              <a:t>PCLK is fed to Timer Counter through the </a:t>
            </a:r>
            <a:r>
              <a:rPr lang="en-IN" sz="1800" b="1" dirty="0">
                <a:effectLst/>
                <a:latin typeface="Times New Roman" panose="02020603050405020304" pitchFamily="18" charset="0"/>
                <a:ea typeface="Calibri" panose="020F0502020204030204" pitchFamily="34" charset="0"/>
              </a:rPr>
              <a:t>programmable 32 bit pre-scaler</a:t>
            </a:r>
            <a:r>
              <a:rPr lang="en-IN" sz="1800" dirty="0">
                <a:effectLst/>
                <a:latin typeface="Times New Roman" panose="02020603050405020304" pitchFamily="18" charset="0"/>
                <a:ea typeface="Calibri" panose="020F0502020204030204" pitchFamily="34" charset="0"/>
              </a:rPr>
              <a:t>, to further divide PCLK, to realise larger delays.</a:t>
            </a:r>
          </a:p>
          <a:p>
            <a:pPr marL="742950" lvl="1" indent="-285750">
              <a:lnSpc>
                <a:spcPct val="150000"/>
              </a:lnSpc>
              <a:buFont typeface="Wingdings" panose="05000000000000000000" pitchFamily="2" charset="2"/>
              <a:buChar char="Ø"/>
            </a:pPr>
            <a:r>
              <a:rPr lang="en-IN" dirty="0">
                <a:effectLst/>
                <a:latin typeface="Times New Roman" panose="02020603050405020304" pitchFamily="18" charset="0"/>
                <a:ea typeface="Calibri" panose="020F0502020204030204" pitchFamily="34" charset="0"/>
              </a:rPr>
              <a:t> By loading, value 0 to pre-scaler is equivalent to PCLK given directly to TC. </a:t>
            </a:r>
            <a:endParaRPr lang="en-IN" dirty="0"/>
          </a:p>
        </p:txBody>
      </p:sp>
      <p:pic>
        <p:nvPicPr>
          <p:cNvPr id="8" name="Picture 7">
            <a:extLst>
              <a:ext uri="{FF2B5EF4-FFF2-40B4-BE49-F238E27FC236}">
                <a16:creationId xmlns:a16="http://schemas.microsoft.com/office/drawing/2014/main" id="{5EFBE655-CC8E-401B-9487-609B83ACE8A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89889" y="3103151"/>
            <a:ext cx="7489589" cy="3443564"/>
          </a:xfrm>
          <a:prstGeom prst="rect">
            <a:avLst/>
          </a:prstGeom>
          <a:noFill/>
          <a:ln>
            <a:noFill/>
          </a:ln>
        </p:spPr>
      </p:pic>
    </p:spTree>
    <p:extLst>
      <p:ext uri="{BB962C8B-B14F-4D97-AF65-F5344CB8AC3E}">
        <p14:creationId xmlns:p14="http://schemas.microsoft.com/office/powerpoint/2010/main" val="403382773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5991</TotalTime>
  <Words>2054</Words>
  <Application>Microsoft Office PowerPoint</Application>
  <PresentationFormat>Widescreen</PresentationFormat>
  <Paragraphs>155</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Algerian</vt:lpstr>
      <vt:lpstr>Arial</vt:lpstr>
      <vt:lpstr>Calibri</vt:lpstr>
      <vt:lpstr>Gill Sans MT</vt:lpstr>
      <vt:lpstr>Times New Roman</vt:lpstr>
      <vt:lpstr>Wingdings</vt:lpstr>
      <vt:lpstr>Gallery</vt:lpstr>
      <vt:lpstr>MCES: Unit-3</vt:lpstr>
      <vt:lpstr>Necessity of Hardware Timers:</vt:lpstr>
      <vt:lpstr>What is Timer/Counter :</vt:lpstr>
      <vt:lpstr>PowerPoint Presentation</vt:lpstr>
      <vt:lpstr>PowerPoint Presentation</vt:lpstr>
      <vt:lpstr>PowerPoint Presentation</vt:lpstr>
      <vt:lpstr>Working Principle of  LPC 2148 Timers: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MCES: Unit-5</dc:title>
  <dc:creator>Srividya MS</dc:creator>
  <cp:lastModifiedBy>Srividya MS</cp:lastModifiedBy>
  <cp:revision>29</cp:revision>
  <dcterms:created xsi:type="dcterms:W3CDTF">2021-07-08T09:37:01Z</dcterms:created>
  <dcterms:modified xsi:type="dcterms:W3CDTF">2024-06-27T04:15:08Z</dcterms:modified>
</cp:coreProperties>
</file>