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64" r:id="rId8"/>
    <p:sldId id="265" r:id="rId9"/>
    <p:sldId id="266" r:id="rId10"/>
    <p:sldId id="268"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38"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D2AD5-6E5F-4D2C-9418-E6DC38C51A2F}" type="datetimeFigureOut">
              <a:rPr lang="en-IN" smtClean="0"/>
              <a:t>15-04-2021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69E9E27-8279-4E24-9A1C-290E378095C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21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D2AD5-6E5F-4D2C-9418-E6DC38C51A2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E9E27-8279-4E24-9A1C-290E378095C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73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D2AD5-6E5F-4D2C-9418-E6DC38C51A2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E9E27-8279-4E24-9A1C-290E378095C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702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D2AD5-6E5F-4D2C-9418-E6DC38C51A2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E9E27-8279-4E24-9A1C-290E378095C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771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D2AD5-6E5F-4D2C-9418-E6DC38C51A2F}"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E9E27-8279-4E24-9A1C-290E378095C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524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D2AD5-6E5F-4D2C-9418-E6DC38C51A2F}"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E9E27-8279-4E24-9A1C-290E378095C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36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D2AD5-6E5F-4D2C-9418-E6DC38C51A2F}"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9E9E27-8279-4E24-9A1C-290E378095C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315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D2AD5-6E5F-4D2C-9418-E6DC38C51A2F}"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E9E27-8279-4E24-9A1C-290E378095C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34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D2AD5-6E5F-4D2C-9418-E6DC38C51A2F}"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9E9E27-8279-4E24-9A1C-290E378095C0}" type="slidenum">
              <a:rPr lang="en-IN" smtClean="0"/>
              <a:t>‹#›</a:t>
            </a:fld>
            <a:endParaRPr lang="en-IN"/>
          </a:p>
        </p:txBody>
      </p:sp>
    </p:spTree>
    <p:extLst>
      <p:ext uri="{BB962C8B-B14F-4D97-AF65-F5344CB8AC3E}">
        <p14:creationId xmlns:p14="http://schemas.microsoft.com/office/powerpoint/2010/main" val="160816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D2AD5-6E5F-4D2C-9418-E6DC38C51A2F}"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E9E27-8279-4E24-9A1C-290E378095C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532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6D2AD5-6E5F-4D2C-9418-E6DC38C51A2F}" type="datetimeFigureOut">
              <a:rPr lang="en-IN" smtClean="0"/>
              <a:t>15-04-2021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69E9E27-8279-4E24-9A1C-290E378095C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27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6D2AD5-6E5F-4D2C-9418-E6DC38C51A2F}" type="datetimeFigureOut">
              <a:rPr lang="en-IN" smtClean="0"/>
              <a:t>15-04-2021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69E9E27-8279-4E24-9A1C-290E378095C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485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37BB-5EB7-4802-96F2-CCC7EB495CEF}"/>
              </a:ext>
            </a:extLst>
          </p:cNvPr>
          <p:cNvSpPr>
            <a:spLocks noGrp="1"/>
          </p:cNvSpPr>
          <p:nvPr>
            <p:ph type="ctrTitle"/>
          </p:nvPr>
        </p:nvSpPr>
        <p:spPr/>
        <p:txBody>
          <a:bodyPr/>
          <a:lstStyle/>
          <a:p>
            <a:r>
              <a:rPr lang="en-IN" dirty="0"/>
              <a:t>Introduction to Embedded Systems</a:t>
            </a:r>
          </a:p>
        </p:txBody>
      </p:sp>
      <p:sp>
        <p:nvSpPr>
          <p:cNvPr id="3" name="Subtitle 2">
            <a:extLst>
              <a:ext uri="{FF2B5EF4-FFF2-40B4-BE49-F238E27FC236}">
                <a16:creationId xmlns:a16="http://schemas.microsoft.com/office/drawing/2014/main" id="{49C2B46A-47F3-42D9-8E03-15C795B43DA1}"/>
              </a:ext>
            </a:extLst>
          </p:cNvPr>
          <p:cNvSpPr>
            <a:spLocks noGrp="1"/>
          </p:cNvSpPr>
          <p:nvPr>
            <p:ph type="subTitle" idx="1"/>
          </p:nvPr>
        </p:nvSpPr>
        <p:spPr>
          <a:xfrm>
            <a:off x="2417780" y="3531204"/>
            <a:ext cx="8637072" cy="2021184"/>
          </a:xfrm>
        </p:spPr>
        <p:txBody>
          <a:bodyPr>
            <a:normAutofit/>
          </a:bodyPr>
          <a:lstStyle/>
          <a:p>
            <a:r>
              <a:rPr lang="en-IN" sz="1600" b="1" dirty="0"/>
              <a:t>By,</a:t>
            </a:r>
          </a:p>
          <a:p>
            <a:r>
              <a:rPr lang="en-IN" sz="1600" b="1" dirty="0"/>
              <a:t>Prof. M S Srividya,</a:t>
            </a:r>
          </a:p>
          <a:p>
            <a:r>
              <a:rPr lang="en-IN" sz="1600" b="1" dirty="0"/>
              <a:t>Assistant Professor, Department of CSE</a:t>
            </a:r>
          </a:p>
          <a:p>
            <a:r>
              <a:rPr lang="en-IN" sz="1600" b="1" dirty="0"/>
              <a:t>RVCE</a:t>
            </a:r>
          </a:p>
        </p:txBody>
      </p:sp>
    </p:spTree>
    <p:extLst>
      <p:ext uri="{BB962C8B-B14F-4D97-AF65-F5344CB8AC3E}">
        <p14:creationId xmlns:p14="http://schemas.microsoft.com/office/powerpoint/2010/main" val="262896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3605-7942-4282-BBFE-F1AEBB46A2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0952B7-2DB4-455C-9159-5CD814631D10}"/>
              </a:ext>
            </a:extLst>
          </p:cNvPr>
          <p:cNvSpPr>
            <a:spLocks noGrp="1"/>
          </p:cNvSpPr>
          <p:nvPr>
            <p:ph idx="1"/>
          </p:nvPr>
        </p:nvSpPr>
        <p:spPr>
          <a:xfrm>
            <a:off x="151363" y="2780596"/>
            <a:ext cx="4294908" cy="3495094"/>
          </a:xfrm>
        </p:spPr>
        <p:txBody>
          <a:bodyPr>
            <a:normAutofit/>
          </a:bodyPr>
          <a:lstStyle/>
          <a:p>
            <a:pPr algn="l" fontAlgn="base">
              <a:buFont typeface="Arial" panose="020B0604020202020204" pitchFamily="34" charset="0"/>
              <a:buChar char="•"/>
            </a:pPr>
            <a:r>
              <a:rPr lang="en-IN" b="1" i="0" dirty="0">
                <a:solidFill>
                  <a:srgbClr val="40424E"/>
                </a:solidFill>
                <a:effectLst/>
                <a:latin typeface="urw-din"/>
              </a:rPr>
              <a:t>Real-Time Embedded Systems:</a:t>
            </a:r>
          </a:p>
          <a:p>
            <a:pPr lvl="1" fontAlgn="base"/>
            <a:r>
              <a:rPr lang="en-US" b="0" i="0" dirty="0">
                <a:solidFill>
                  <a:srgbClr val="40424E"/>
                </a:solidFill>
                <a:effectLst/>
                <a:latin typeface="urw-din"/>
              </a:rPr>
              <a:t>Traffic control system</a:t>
            </a:r>
          </a:p>
          <a:p>
            <a:pPr lvl="1" fontAlgn="base"/>
            <a:r>
              <a:rPr lang="en-US" b="0" i="0" dirty="0">
                <a:solidFill>
                  <a:srgbClr val="40424E"/>
                </a:solidFill>
                <a:effectLst/>
                <a:latin typeface="urw-din"/>
              </a:rPr>
              <a:t>Military usage in defense sector</a:t>
            </a:r>
          </a:p>
          <a:p>
            <a:pPr lvl="1" fontAlgn="base"/>
            <a:r>
              <a:rPr lang="en-US" b="0" i="0" dirty="0">
                <a:solidFill>
                  <a:srgbClr val="40424E"/>
                </a:solidFill>
                <a:effectLst/>
                <a:latin typeface="urw-din"/>
              </a:rPr>
              <a:t>Medical usage in health sector</a:t>
            </a:r>
          </a:p>
          <a:p>
            <a:pPr fontAlgn="base"/>
            <a:r>
              <a:rPr lang="en-IN" b="1" i="0" dirty="0">
                <a:solidFill>
                  <a:srgbClr val="40424E"/>
                </a:solidFill>
                <a:effectLst/>
                <a:latin typeface="urw-din"/>
              </a:rPr>
              <a:t>Stand Alone Embedded Systems </a:t>
            </a:r>
            <a:r>
              <a:rPr lang="en-US" dirty="0">
                <a:solidFill>
                  <a:srgbClr val="40424E"/>
                </a:solidFill>
                <a:latin typeface="urw-din"/>
              </a:rPr>
              <a:t>:</a:t>
            </a:r>
          </a:p>
          <a:p>
            <a:pPr lvl="1" fontAlgn="base"/>
            <a:r>
              <a:rPr lang="en-US" b="0" i="0" dirty="0">
                <a:solidFill>
                  <a:srgbClr val="40424E"/>
                </a:solidFill>
                <a:effectLst/>
                <a:latin typeface="urw-din"/>
              </a:rPr>
              <a:t>MP3 players</a:t>
            </a:r>
          </a:p>
          <a:p>
            <a:pPr lvl="1" fontAlgn="base"/>
            <a:r>
              <a:rPr lang="en-US" b="0" i="0" dirty="0">
                <a:solidFill>
                  <a:srgbClr val="40424E"/>
                </a:solidFill>
                <a:effectLst/>
                <a:latin typeface="urw-din"/>
              </a:rPr>
              <a:t>Microwave ovens</a:t>
            </a:r>
          </a:p>
          <a:p>
            <a:pPr lvl="1" fontAlgn="base"/>
            <a:r>
              <a:rPr lang="en-US" b="0" i="0" dirty="0">
                <a:solidFill>
                  <a:srgbClr val="40424E"/>
                </a:solidFill>
                <a:effectLst/>
                <a:latin typeface="urw-din"/>
              </a:rPr>
              <a:t>calculator</a:t>
            </a:r>
          </a:p>
          <a:p>
            <a:pPr lvl="1" fontAlgn="base"/>
            <a:endParaRPr lang="en-US" b="0" i="0" dirty="0">
              <a:solidFill>
                <a:srgbClr val="40424E"/>
              </a:solidFill>
              <a:effectLst/>
              <a:latin typeface="urw-din"/>
            </a:endParaRPr>
          </a:p>
          <a:p>
            <a:endParaRPr lang="en-IN" dirty="0"/>
          </a:p>
        </p:txBody>
      </p:sp>
      <p:pic>
        <p:nvPicPr>
          <p:cNvPr id="5" name="Picture 4">
            <a:extLst>
              <a:ext uri="{FF2B5EF4-FFF2-40B4-BE49-F238E27FC236}">
                <a16:creationId xmlns:a16="http://schemas.microsoft.com/office/drawing/2014/main" id="{EF0B932C-8BC3-493B-84DD-7473B2436FFA}"/>
              </a:ext>
            </a:extLst>
          </p:cNvPr>
          <p:cNvPicPr>
            <a:picLocks noChangeAspect="1"/>
          </p:cNvPicPr>
          <p:nvPr/>
        </p:nvPicPr>
        <p:blipFill>
          <a:blip r:embed="rId2"/>
          <a:stretch>
            <a:fillRect/>
          </a:stretch>
        </p:blipFill>
        <p:spPr>
          <a:xfrm>
            <a:off x="2409052" y="18259"/>
            <a:ext cx="7688328" cy="2762337"/>
          </a:xfrm>
          <a:prstGeom prst="rect">
            <a:avLst/>
          </a:prstGeom>
        </p:spPr>
      </p:pic>
      <p:sp>
        <p:nvSpPr>
          <p:cNvPr id="7" name="Content Placeholder 2">
            <a:extLst>
              <a:ext uri="{FF2B5EF4-FFF2-40B4-BE49-F238E27FC236}">
                <a16:creationId xmlns:a16="http://schemas.microsoft.com/office/drawing/2014/main" id="{33FA348C-946F-4AEA-B07D-9981433CA8B2}"/>
              </a:ext>
            </a:extLst>
          </p:cNvPr>
          <p:cNvSpPr txBox="1">
            <a:spLocks/>
          </p:cNvSpPr>
          <p:nvPr/>
        </p:nvSpPr>
        <p:spPr>
          <a:xfrm>
            <a:off x="7745729" y="2783702"/>
            <a:ext cx="4294908" cy="349509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n-IN" b="1" i="0" dirty="0">
                <a:solidFill>
                  <a:srgbClr val="40424E"/>
                </a:solidFill>
                <a:effectLst/>
                <a:latin typeface="urw-din"/>
              </a:rPr>
              <a:t>Networked Embedded Systems :</a:t>
            </a:r>
          </a:p>
          <a:p>
            <a:pPr lvl="1" fontAlgn="base"/>
            <a:r>
              <a:rPr lang="en-US" b="0" i="0" dirty="0">
                <a:solidFill>
                  <a:srgbClr val="40424E"/>
                </a:solidFill>
                <a:effectLst/>
                <a:latin typeface="urw-din"/>
              </a:rPr>
              <a:t>Home security systems</a:t>
            </a:r>
          </a:p>
          <a:p>
            <a:pPr lvl="1" fontAlgn="base"/>
            <a:r>
              <a:rPr lang="en-US" b="0" i="0" dirty="0">
                <a:solidFill>
                  <a:srgbClr val="40424E"/>
                </a:solidFill>
                <a:effectLst/>
                <a:latin typeface="urw-din"/>
              </a:rPr>
              <a:t>ATM machine</a:t>
            </a:r>
          </a:p>
          <a:p>
            <a:pPr lvl="1" fontAlgn="base"/>
            <a:r>
              <a:rPr lang="en-US" b="0" i="0" dirty="0">
                <a:solidFill>
                  <a:srgbClr val="40424E"/>
                </a:solidFill>
                <a:effectLst/>
                <a:latin typeface="urw-din"/>
              </a:rPr>
              <a:t>Card swipe machine</a:t>
            </a:r>
          </a:p>
          <a:p>
            <a:pPr fontAlgn="base"/>
            <a:r>
              <a:rPr lang="en-IN" b="1" i="0" dirty="0">
                <a:solidFill>
                  <a:srgbClr val="40424E"/>
                </a:solidFill>
                <a:effectLst/>
                <a:latin typeface="urw-din"/>
              </a:rPr>
              <a:t>Mobile Embedded Systems :</a:t>
            </a:r>
          </a:p>
          <a:p>
            <a:pPr lvl="1" fontAlgn="base"/>
            <a:r>
              <a:rPr lang="en-IN" b="0" i="0" dirty="0">
                <a:solidFill>
                  <a:srgbClr val="40424E"/>
                </a:solidFill>
                <a:effectLst/>
                <a:latin typeface="urw-din"/>
              </a:rPr>
              <a:t>MP3 player</a:t>
            </a:r>
          </a:p>
          <a:p>
            <a:pPr lvl="1" fontAlgn="base"/>
            <a:r>
              <a:rPr lang="en-IN" b="0" i="0" dirty="0">
                <a:solidFill>
                  <a:srgbClr val="40424E"/>
                </a:solidFill>
                <a:effectLst/>
                <a:latin typeface="urw-din"/>
              </a:rPr>
              <a:t>Mobile phones</a:t>
            </a:r>
          </a:p>
          <a:p>
            <a:pPr lvl="1" fontAlgn="base"/>
            <a:r>
              <a:rPr lang="en-IN" b="0" i="0" dirty="0">
                <a:solidFill>
                  <a:srgbClr val="40424E"/>
                </a:solidFill>
                <a:effectLst/>
                <a:latin typeface="urw-din"/>
              </a:rPr>
              <a:t>Digital Camera</a:t>
            </a:r>
          </a:p>
          <a:p>
            <a:pPr lvl="1" fontAlgn="base"/>
            <a:endParaRPr lang="en-US" dirty="0">
              <a:solidFill>
                <a:srgbClr val="40424E"/>
              </a:solidFill>
              <a:latin typeface="urw-din"/>
            </a:endParaRPr>
          </a:p>
          <a:p>
            <a:endParaRPr lang="en-IN" dirty="0"/>
          </a:p>
        </p:txBody>
      </p:sp>
    </p:spTree>
    <p:extLst>
      <p:ext uri="{BB962C8B-B14F-4D97-AF65-F5344CB8AC3E}">
        <p14:creationId xmlns:p14="http://schemas.microsoft.com/office/powerpoint/2010/main" val="298097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4B44-507D-4C76-9284-4217FA28EE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9AEDBA-7CB4-4B9B-B451-784B7291A9A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BE3CB96-4652-41B7-93B6-59250552DD64}"/>
              </a:ext>
            </a:extLst>
          </p:cNvPr>
          <p:cNvPicPr>
            <a:picLocks noChangeAspect="1"/>
          </p:cNvPicPr>
          <p:nvPr/>
        </p:nvPicPr>
        <p:blipFill>
          <a:blip r:embed="rId2"/>
          <a:stretch>
            <a:fillRect/>
          </a:stretch>
        </p:blipFill>
        <p:spPr>
          <a:xfrm>
            <a:off x="1451579" y="422944"/>
            <a:ext cx="8915399" cy="5310476"/>
          </a:xfrm>
          <a:prstGeom prst="rect">
            <a:avLst/>
          </a:prstGeom>
        </p:spPr>
      </p:pic>
    </p:spTree>
    <p:extLst>
      <p:ext uri="{BB962C8B-B14F-4D97-AF65-F5344CB8AC3E}">
        <p14:creationId xmlns:p14="http://schemas.microsoft.com/office/powerpoint/2010/main" val="178816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E015-9034-4D46-B964-CB60343645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15731C-AB4D-4E57-96D5-717E4136B1C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7559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0FA6-4D86-4394-8167-1F3985C7F9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8B11C9-B800-4C26-A390-043221252BF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7742214-26D5-42E3-A8E4-0C2A689BD36E}"/>
              </a:ext>
            </a:extLst>
          </p:cNvPr>
          <p:cNvPicPr>
            <a:picLocks noChangeAspect="1"/>
          </p:cNvPicPr>
          <p:nvPr/>
        </p:nvPicPr>
        <p:blipFill>
          <a:blip r:embed="rId2"/>
          <a:stretch>
            <a:fillRect/>
          </a:stretch>
        </p:blipFill>
        <p:spPr>
          <a:xfrm>
            <a:off x="0" y="0"/>
            <a:ext cx="6956976" cy="4431195"/>
          </a:xfrm>
          <a:prstGeom prst="rect">
            <a:avLst/>
          </a:prstGeom>
        </p:spPr>
      </p:pic>
      <p:pic>
        <p:nvPicPr>
          <p:cNvPr id="6" name="Picture 5">
            <a:extLst>
              <a:ext uri="{FF2B5EF4-FFF2-40B4-BE49-F238E27FC236}">
                <a16:creationId xmlns:a16="http://schemas.microsoft.com/office/drawing/2014/main" id="{C857FA9E-FF10-49EE-8888-0B7AB62B341C}"/>
              </a:ext>
            </a:extLst>
          </p:cNvPr>
          <p:cNvPicPr>
            <a:picLocks noChangeAspect="1"/>
          </p:cNvPicPr>
          <p:nvPr/>
        </p:nvPicPr>
        <p:blipFill>
          <a:blip r:embed="rId3"/>
          <a:stretch>
            <a:fillRect/>
          </a:stretch>
        </p:blipFill>
        <p:spPr>
          <a:xfrm>
            <a:off x="6016162" y="2658273"/>
            <a:ext cx="6175838" cy="4563375"/>
          </a:xfrm>
          <a:prstGeom prst="rect">
            <a:avLst/>
          </a:prstGeom>
        </p:spPr>
      </p:pic>
    </p:spTree>
    <p:extLst>
      <p:ext uri="{BB962C8B-B14F-4D97-AF65-F5344CB8AC3E}">
        <p14:creationId xmlns:p14="http://schemas.microsoft.com/office/powerpoint/2010/main" val="266859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14E9-4ABE-46CC-BED1-9328EA4705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44DD9D-7BFB-4576-AF9E-EF5201EFE80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D3B656C-961D-4B4F-A2E3-32F0F5D4CEA7}"/>
              </a:ext>
            </a:extLst>
          </p:cNvPr>
          <p:cNvPicPr>
            <a:picLocks noChangeAspect="1"/>
          </p:cNvPicPr>
          <p:nvPr/>
        </p:nvPicPr>
        <p:blipFill>
          <a:blip r:embed="rId2"/>
          <a:stretch>
            <a:fillRect/>
          </a:stretch>
        </p:blipFill>
        <p:spPr>
          <a:xfrm>
            <a:off x="5166075" y="781659"/>
            <a:ext cx="6569009" cy="4938188"/>
          </a:xfrm>
          <a:prstGeom prst="rect">
            <a:avLst/>
          </a:prstGeom>
        </p:spPr>
      </p:pic>
      <p:pic>
        <p:nvPicPr>
          <p:cNvPr id="6" name="Picture 5">
            <a:extLst>
              <a:ext uri="{FF2B5EF4-FFF2-40B4-BE49-F238E27FC236}">
                <a16:creationId xmlns:a16="http://schemas.microsoft.com/office/drawing/2014/main" id="{00406580-C58D-4321-9EAA-083FA2047D4E}"/>
              </a:ext>
            </a:extLst>
          </p:cNvPr>
          <p:cNvPicPr>
            <a:picLocks noChangeAspect="1"/>
          </p:cNvPicPr>
          <p:nvPr/>
        </p:nvPicPr>
        <p:blipFill>
          <a:blip r:embed="rId3"/>
          <a:stretch>
            <a:fillRect/>
          </a:stretch>
        </p:blipFill>
        <p:spPr>
          <a:xfrm>
            <a:off x="232205" y="804519"/>
            <a:ext cx="4732430" cy="4877223"/>
          </a:xfrm>
          <a:prstGeom prst="rect">
            <a:avLst/>
          </a:prstGeom>
        </p:spPr>
      </p:pic>
    </p:spTree>
    <p:extLst>
      <p:ext uri="{BB962C8B-B14F-4D97-AF65-F5344CB8AC3E}">
        <p14:creationId xmlns:p14="http://schemas.microsoft.com/office/powerpoint/2010/main" val="413035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3BD1-3A01-43AF-8CFB-3613B07739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0212E7-E44F-4FCA-8DA9-542903D47E4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3797BC-B59B-4B63-B7BB-6A450A1C1E6F}"/>
              </a:ext>
            </a:extLst>
          </p:cNvPr>
          <p:cNvPicPr>
            <a:picLocks noChangeAspect="1"/>
          </p:cNvPicPr>
          <p:nvPr/>
        </p:nvPicPr>
        <p:blipFill>
          <a:blip r:embed="rId2"/>
          <a:stretch>
            <a:fillRect/>
          </a:stretch>
        </p:blipFill>
        <p:spPr>
          <a:xfrm>
            <a:off x="213096" y="804519"/>
            <a:ext cx="3375953" cy="3398815"/>
          </a:xfrm>
          <a:prstGeom prst="rect">
            <a:avLst/>
          </a:prstGeom>
        </p:spPr>
      </p:pic>
      <p:pic>
        <p:nvPicPr>
          <p:cNvPr id="9" name="Picture 8">
            <a:extLst>
              <a:ext uri="{FF2B5EF4-FFF2-40B4-BE49-F238E27FC236}">
                <a16:creationId xmlns:a16="http://schemas.microsoft.com/office/drawing/2014/main" id="{BAC4F9E4-8A4D-4E12-B5AF-5961F28E4383}"/>
              </a:ext>
            </a:extLst>
          </p:cNvPr>
          <p:cNvPicPr>
            <a:picLocks noChangeAspect="1"/>
          </p:cNvPicPr>
          <p:nvPr/>
        </p:nvPicPr>
        <p:blipFill>
          <a:blip r:embed="rId3"/>
          <a:stretch>
            <a:fillRect/>
          </a:stretch>
        </p:blipFill>
        <p:spPr>
          <a:xfrm>
            <a:off x="3765277" y="735570"/>
            <a:ext cx="8317322" cy="3450613"/>
          </a:xfrm>
          <a:prstGeom prst="rect">
            <a:avLst/>
          </a:prstGeom>
        </p:spPr>
      </p:pic>
    </p:spTree>
    <p:extLst>
      <p:ext uri="{BB962C8B-B14F-4D97-AF65-F5344CB8AC3E}">
        <p14:creationId xmlns:p14="http://schemas.microsoft.com/office/powerpoint/2010/main" val="23392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D84-AA12-4CF5-A0B9-8ED8E31BE0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5DC6CB-2F07-4ED7-BA1C-5826C3199522}"/>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61294A71-6459-453C-83A4-345CBAE04F97}"/>
              </a:ext>
            </a:extLst>
          </p:cNvPr>
          <p:cNvPicPr>
            <a:picLocks noChangeAspect="1"/>
          </p:cNvPicPr>
          <p:nvPr/>
        </p:nvPicPr>
        <p:blipFill>
          <a:blip r:embed="rId2"/>
          <a:stretch>
            <a:fillRect/>
          </a:stretch>
        </p:blipFill>
        <p:spPr>
          <a:xfrm>
            <a:off x="6333016" y="2013375"/>
            <a:ext cx="5182049" cy="3063505"/>
          </a:xfrm>
          <a:prstGeom prst="rect">
            <a:avLst/>
          </a:prstGeom>
        </p:spPr>
      </p:pic>
      <p:pic>
        <p:nvPicPr>
          <p:cNvPr id="10" name="Picture 9">
            <a:extLst>
              <a:ext uri="{FF2B5EF4-FFF2-40B4-BE49-F238E27FC236}">
                <a16:creationId xmlns:a16="http://schemas.microsoft.com/office/drawing/2014/main" id="{6895DBE3-0065-4C11-9D2F-3E1137322665}"/>
              </a:ext>
            </a:extLst>
          </p:cNvPr>
          <p:cNvPicPr>
            <a:picLocks noChangeAspect="1"/>
          </p:cNvPicPr>
          <p:nvPr/>
        </p:nvPicPr>
        <p:blipFill>
          <a:blip r:embed="rId3"/>
          <a:stretch>
            <a:fillRect/>
          </a:stretch>
        </p:blipFill>
        <p:spPr>
          <a:xfrm>
            <a:off x="1369820" y="2013375"/>
            <a:ext cx="3909399" cy="3444538"/>
          </a:xfrm>
          <a:prstGeom prst="rect">
            <a:avLst/>
          </a:prstGeom>
        </p:spPr>
      </p:pic>
    </p:spTree>
    <p:extLst>
      <p:ext uri="{BB962C8B-B14F-4D97-AF65-F5344CB8AC3E}">
        <p14:creationId xmlns:p14="http://schemas.microsoft.com/office/powerpoint/2010/main" val="35057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7A93-4CF6-4C74-8F4E-0B3A754997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8E8813-8DF7-4DA5-B61F-AF6E63316A80}"/>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FE76F19-B1ED-40C4-A675-23A43729E9FE}"/>
              </a:ext>
            </a:extLst>
          </p:cNvPr>
          <p:cNvPicPr>
            <a:picLocks noChangeAspect="1"/>
          </p:cNvPicPr>
          <p:nvPr/>
        </p:nvPicPr>
        <p:blipFill>
          <a:blip r:embed="rId2"/>
          <a:stretch>
            <a:fillRect/>
          </a:stretch>
        </p:blipFill>
        <p:spPr>
          <a:xfrm>
            <a:off x="1797375" y="106512"/>
            <a:ext cx="8597250" cy="6425714"/>
          </a:xfrm>
          <a:prstGeom prst="rect">
            <a:avLst/>
          </a:prstGeom>
        </p:spPr>
      </p:pic>
    </p:spTree>
    <p:extLst>
      <p:ext uri="{BB962C8B-B14F-4D97-AF65-F5344CB8AC3E}">
        <p14:creationId xmlns:p14="http://schemas.microsoft.com/office/powerpoint/2010/main" val="272625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1BD0-CDCE-4DC6-96F7-AA6CDBC5DEA0}"/>
              </a:ext>
            </a:extLst>
          </p:cNvPr>
          <p:cNvSpPr>
            <a:spLocks noGrp="1"/>
          </p:cNvSpPr>
          <p:nvPr>
            <p:ph type="title"/>
          </p:nvPr>
        </p:nvSpPr>
        <p:spPr>
          <a:xfrm>
            <a:off x="2025882" y="168437"/>
            <a:ext cx="9603275" cy="1049235"/>
          </a:xfrm>
        </p:spPr>
        <p:txBody>
          <a:bodyPr/>
          <a:lstStyle/>
          <a:p>
            <a:r>
              <a:rPr lang="en-IN" dirty="0"/>
              <a:t>Characteristics of embedded systems</a:t>
            </a:r>
          </a:p>
        </p:txBody>
      </p:sp>
      <p:sp>
        <p:nvSpPr>
          <p:cNvPr id="3" name="Content Placeholder 2">
            <a:extLst>
              <a:ext uri="{FF2B5EF4-FFF2-40B4-BE49-F238E27FC236}">
                <a16:creationId xmlns:a16="http://schemas.microsoft.com/office/drawing/2014/main" id="{EFDDE084-F034-4D2A-852E-D9F0D427B59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60F6BED-7166-4DC3-8E43-94F576332F95}"/>
              </a:ext>
            </a:extLst>
          </p:cNvPr>
          <p:cNvPicPr>
            <a:picLocks noChangeAspect="1"/>
          </p:cNvPicPr>
          <p:nvPr/>
        </p:nvPicPr>
        <p:blipFill>
          <a:blip r:embed="rId2"/>
          <a:stretch>
            <a:fillRect/>
          </a:stretch>
        </p:blipFill>
        <p:spPr>
          <a:xfrm>
            <a:off x="1245870" y="818785"/>
            <a:ext cx="9966960" cy="5700584"/>
          </a:xfrm>
          <a:prstGeom prst="rect">
            <a:avLst/>
          </a:prstGeom>
        </p:spPr>
      </p:pic>
    </p:spTree>
    <p:extLst>
      <p:ext uri="{BB962C8B-B14F-4D97-AF65-F5344CB8AC3E}">
        <p14:creationId xmlns:p14="http://schemas.microsoft.com/office/powerpoint/2010/main" val="246270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6F52B-59E7-4E78-A22E-71E937402B95}"/>
              </a:ext>
            </a:extLst>
          </p:cNvPr>
          <p:cNvSpPr>
            <a:spLocks noGrp="1"/>
          </p:cNvSpPr>
          <p:nvPr>
            <p:ph idx="1"/>
          </p:nvPr>
        </p:nvSpPr>
        <p:spPr>
          <a:xfrm>
            <a:off x="982949" y="381242"/>
            <a:ext cx="10744231" cy="6271018"/>
          </a:xfrm>
        </p:spPr>
        <p:txBody>
          <a:bodyPr>
            <a:normAutofit fontScale="85000" lnSpcReduction="10000"/>
          </a:bodyPr>
          <a:lstStyle/>
          <a:p>
            <a:pPr marL="0" indent="0" algn="l" fontAlgn="base">
              <a:buNone/>
            </a:pPr>
            <a:r>
              <a:rPr lang="en-US" b="1" i="0" dirty="0">
                <a:solidFill>
                  <a:schemeClr val="accent1"/>
                </a:solidFill>
                <a:effectLst/>
                <a:latin typeface="open sans"/>
              </a:rPr>
              <a:t>Some of the key characteristics of Embedded Systems are as mentioned below.</a:t>
            </a:r>
          </a:p>
          <a:p>
            <a:pPr marL="457200" indent="-457200" algn="l" fontAlgn="base">
              <a:buFont typeface="+mj-lt"/>
              <a:buAutoNum type="arabicPeriod"/>
            </a:pPr>
            <a:r>
              <a:rPr lang="en-US" b="1" i="0" dirty="0">
                <a:solidFill>
                  <a:srgbClr val="222222"/>
                </a:solidFill>
                <a:effectLst/>
                <a:latin typeface="inherit"/>
              </a:rPr>
              <a:t>All Embedded Systems are task specific. They do the same task repeatedly /continuously over their lifetime. An mp3 player will function only as an mp3 player.</a:t>
            </a:r>
          </a:p>
          <a:p>
            <a:pPr marL="457200" indent="-457200" algn="l" fontAlgn="base">
              <a:buFont typeface="+mj-lt"/>
              <a:buAutoNum type="arabicPeriod"/>
            </a:pPr>
            <a:r>
              <a:rPr lang="en-US" b="1" i="0" dirty="0">
                <a:solidFill>
                  <a:srgbClr val="222222"/>
                </a:solidFill>
                <a:effectLst/>
                <a:latin typeface="inherit"/>
              </a:rPr>
              <a:t>Embedded systems are created to perform the task within a certain time frame. It must therefore perform fast enough. A car’s brake system, if exceeds the time limit, may cause accidents.</a:t>
            </a:r>
          </a:p>
          <a:p>
            <a:pPr marL="457200" indent="-457200" algn="l" fontAlgn="base">
              <a:buFont typeface="+mj-lt"/>
              <a:buAutoNum type="arabicPeriod"/>
            </a:pPr>
            <a:r>
              <a:rPr lang="en-US" b="1" i="0" dirty="0">
                <a:solidFill>
                  <a:srgbClr val="222222"/>
                </a:solidFill>
                <a:effectLst/>
                <a:latin typeface="inherit"/>
              </a:rPr>
              <a:t>They have minimal or no user interface (UI). A fully automatic washing machine works on its own after the program is set and stops once the task is over.</a:t>
            </a:r>
          </a:p>
          <a:p>
            <a:pPr marL="457200" indent="-457200" algn="l" fontAlgn="base">
              <a:buFont typeface="+mj-lt"/>
              <a:buAutoNum type="arabicPeriod"/>
            </a:pPr>
            <a:r>
              <a:rPr lang="en-US" b="1" i="0" dirty="0">
                <a:solidFill>
                  <a:srgbClr val="222222"/>
                </a:solidFill>
                <a:effectLst/>
                <a:latin typeface="inherit"/>
              </a:rPr>
              <a:t>Some embedded systems are designed to react to external stimuli and react accordingly. A thermometer, a GPS tracking device.</a:t>
            </a:r>
          </a:p>
          <a:p>
            <a:pPr marL="457200" indent="-457200" algn="l" fontAlgn="base">
              <a:buFont typeface="+mj-lt"/>
              <a:buAutoNum type="arabicPeriod"/>
            </a:pPr>
            <a:r>
              <a:rPr lang="en-US" b="1" i="0" dirty="0">
                <a:solidFill>
                  <a:srgbClr val="222222"/>
                </a:solidFill>
                <a:effectLst/>
                <a:latin typeface="inherit"/>
              </a:rPr>
              <a:t>Embedded systems are built to achieve certain efficiency levels. They are small sized, can work with less power and are not too expensive.</a:t>
            </a:r>
          </a:p>
          <a:p>
            <a:pPr marL="457200" indent="-457200" algn="l" fontAlgn="base">
              <a:buFont typeface="+mj-lt"/>
              <a:buAutoNum type="arabicPeriod"/>
            </a:pPr>
            <a:r>
              <a:rPr lang="en-US" b="1" i="0" dirty="0">
                <a:solidFill>
                  <a:srgbClr val="222222"/>
                </a:solidFill>
                <a:effectLst/>
                <a:latin typeface="inherit"/>
              </a:rPr>
              <a:t>Embedded systems cannot be changed or upgraded by the users. Hence, they must rank high on reliability and stability. They are expected to function for long durations without the user experiencing any difficulties.</a:t>
            </a:r>
          </a:p>
          <a:p>
            <a:pPr marL="457200" indent="-457200" algn="l" fontAlgn="base">
              <a:buFont typeface="+mj-lt"/>
              <a:buAutoNum type="arabicPeriod"/>
            </a:pPr>
            <a:r>
              <a:rPr lang="en-US" b="1" i="0" dirty="0">
                <a:solidFill>
                  <a:srgbClr val="222222"/>
                </a:solidFill>
                <a:effectLst/>
                <a:latin typeface="inherit"/>
              </a:rPr>
              <a:t>Microcontroller or microprocessors are used to design embedded systems.</a:t>
            </a:r>
          </a:p>
          <a:p>
            <a:pPr marL="457200" indent="-457200" algn="l" fontAlgn="base">
              <a:buFont typeface="+mj-lt"/>
              <a:buAutoNum type="arabicPeriod"/>
            </a:pPr>
            <a:r>
              <a:rPr lang="en-US" b="1" i="0" dirty="0">
                <a:solidFill>
                  <a:srgbClr val="222222"/>
                </a:solidFill>
                <a:effectLst/>
                <a:latin typeface="inherit"/>
              </a:rPr>
              <a:t>Embedded systems need connected peripherals to attach input &amp; output devices.</a:t>
            </a:r>
          </a:p>
          <a:p>
            <a:pPr marL="457200" indent="-457200" algn="l" fontAlgn="base">
              <a:buFont typeface="+mj-lt"/>
              <a:buAutoNum type="arabicPeriod"/>
            </a:pPr>
            <a:r>
              <a:rPr lang="en-US" b="1" i="0" dirty="0">
                <a:solidFill>
                  <a:srgbClr val="222222"/>
                </a:solidFill>
                <a:effectLst/>
                <a:latin typeface="inherit"/>
              </a:rPr>
              <a:t>The hardware of an embedded-system is used for security and performance. The Software is used for features.</a:t>
            </a:r>
          </a:p>
          <a:p>
            <a:endParaRPr lang="en-IN" b="1" dirty="0"/>
          </a:p>
        </p:txBody>
      </p:sp>
    </p:spTree>
    <p:extLst>
      <p:ext uri="{BB962C8B-B14F-4D97-AF65-F5344CB8AC3E}">
        <p14:creationId xmlns:p14="http://schemas.microsoft.com/office/powerpoint/2010/main" val="188131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9952-58C9-4021-8051-350C45BD1C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7BE480-5AF5-4CAE-B8BB-F4C0EA2A04D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A5120EE-87FC-4452-9193-4355592A376A}"/>
              </a:ext>
            </a:extLst>
          </p:cNvPr>
          <p:cNvPicPr>
            <a:picLocks noChangeAspect="1"/>
          </p:cNvPicPr>
          <p:nvPr/>
        </p:nvPicPr>
        <p:blipFill>
          <a:blip r:embed="rId2"/>
          <a:stretch>
            <a:fillRect/>
          </a:stretch>
        </p:blipFill>
        <p:spPr>
          <a:xfrm>
            <a:off x="976963" y="747051"/>
            <a:ext cx="10350167" cy="5306430"/>
          </a:xfrm>
          <a:prstGeom prst="rect">
            <a:avLst/>
          </a:prstGeom>
        </p:spPr>
      </p:pic>
    </p:spTree>
    <p:extLst>
      <p:ext uri="{BB962C8B-B14F-4D97-AF65-F5344CB8AC3E}">
        <p14:creationId xmlns:p14="http://schemas.microsoft.com/office/powerpoint/2010/main" val="12636150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1831</TotalTime>
  <Words>309</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Gill Sans MT</vt:lpstr>
      <vt:lpstr>inherit</vt:lpstr>
      <vt:lpstr>open sans</vt:lpstr>
      <vt:lpstr>urw-din</vt:lpstr>
      <vt:lpstr>Gallery</vt:lpstr>
      <vt:lpstr>Introduction to Embedded Systems</vt:lpstr>
      <vt:lpstr>PowerPoint Presentation</vt:lpstr>
      <vt:lpstr>PowerPoint Presentation</vt:lpstr>
      <vt:lpstr>PowerPoint Presentation</vt:lpstr>
      <vt:lpstr>PowerPoint Presentation</vt:lpstr>
      <vt:lpstr>PowerPoint Presentation</vt:lpstr>
      <vt:lpstr>Characteristics of embedded systems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Embedded Systems</dc:title>
  <dc:creator>Srividya MS</dc:creator>
  <cp:lastModifiedBy>Srividya MS</cp:lastModifiedBy>
  <cp:revision>7</cp:revision>
  <dcterms:created xsi:type="dcterms:W3CDTF">2021-04-15T04:30:18Z</dcterms:created>
  <dcterms:modified xsi:type="dcterms:W3CDTF">2021-04-16T11:01:30Z</dcterms:modified>
</cp:coreProperties>
</file>