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515" r:id="rId2"/>
    <p:sldId id="595" r:id="rId3"/>
    <p:sldId id="571" r:id="rId4"/>
    <p:sldId id="572" r:id="rId5"/>
    <p:sldId id="590" r:id="rId6"/>
    <p:sldId id="591" r:id="rId7"/>
    <p:sldId id="594" r:id="rId8"/>
    <p:sldId id="576" r:id="rId9"/>
    <p:sldId id="589" r:id="rId10"/>
    <p:sldId id="585" r:id="rId11"/>
    <p:sldId id="586" r:id="rId12"/>
    <p:sldId id="593" r:id="rId13"/>
    <p:sldId id="592" r:id="rId14"/>
    <p:sldId id="583" r:id="rId15"/>
    <p:sldId id="543" r:id="rId16"/>
    <p:sldId id="524" r:id="rId17"/>
    <p:sldId id="555" r:id="rId18"/>
    <p:sldId id="527" r:id="rId19"/>
    <p:sldId id="559" r:id="rId20"/>
    <p:sldId id="544" r:id="rId21"/>
    <p:sldId id="558" r:id="rId22"/>
    <p:sldId id="528" r:id="rId23"/>
    <p:sldId id="546" r:id="rId24"/>
    <p:sldId id="529" r:id="rId25"/>
    <p:sldId id="530" r:id="rId26"/>
    <p:sldId id="531" r:id="rId27"/>
    <p:sldId id="532" r:id="rId28"/>
    <p:sldId id="556" r:id="rId29"/>
    <p:sldId id="552" r:id="rId30"/>
    <p:sldId id="547" r:id="rId31"/>
    <p:sldId id="533" r:id="rId32"/>
    <p:sldId id="534" r:id="rId33"/>
    <p:sldId id="535" r:id="rId34"/>
    <p:sldId id="548" r:id="rId35"/>
    <p:sldId id="537" r:id="rId36"/>
    <p:sldId id="539" r:id="rId37"/>
    <p:sldId id="540" r:id="rId38"/>
    <p:sldId id="541" r:id="rId39"/>
    <p:sldId id="538" r:id="rId40"/>
    <p:sldId id="542" r:id="rId41"/>
    <p:sldId id="695" r:id="rId42"/>
    <p:sldId id="697" r:id="rId43"/>
    <p:sldId id="698" r:id="rId44"/>
    <p:sldId id="699" r:id="rId45"/>
    <p:sldId id="700" r:id="rId46"/>
    <p:sldId id="703" r:id="rId47"/>
    <p:sldId id="704" r:id="rId48"/>
    <p:sldId id="705" r:id="rId49"/>
    <p:sldId id="665" r:id="rId50"/>
    <p:sldId id="667" r:id="rId51"/>
    <p:sldId id="706" r:id="rId52"/>
    <p:sldId id="668" r:id="rId53"/>
    <p:sldId id="688" r:id="rId54"/>
    <p:sldId id="689" r:id="rId55"/>
    <p:sldId id="690" r:id="rId56"/>
    <p:sldId id="691" r:id="rId57"/>
    <p:sldId id="669" r:id="rId58"/>
    <p:sldId id="670" r:id="rId59"/>
    <p:sldId id="707" r:id="rId60"/>
    <p:sldId id="708" r:id="rId61"/>
    <p:sldId id="709" r:id="rId62"/>
    <p:sldId id="671" r:id="rId63"/>
    <p:sldId id="672" r:id="rId64"/>
    <p:sldId id="673" r:id="rId65"/>
    <p:sldId id="674" r:id="rId66"/>
    <p:sldId id="686" r:id="rId67"/>
    <p:sldId id="675" r:id="rId68"/>
    <p:sldId id="676" r:id="rId69"/>
    <p:sldId id="677" r:id="rId70"/>
    <p:sldId id="678" r:id="rId71"/>
    <p:sldId id="679" r:id="rId72"/>
    <p:sldId id="680" r:id="rId73"/>
    <p:sldId id="681" r:id="rId74"/>
    <p:sldId id="682" r:id="rId75"/>
    <p:sldId id="683" r:id="rId76"/>
    <p:sldId id="684" r:id="rId77"/>
    <p:sldId id="685" r:id="rId78"/>
    <p:sldId id="692" r:id="rId79"/>
    <p:sldId id="693" r:id="rId80"/>
    <p:sldId id="694" r:id="rId81"/>
    <p:sldId id="696" r:id="rId82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0B0B83"/>
    <a:srgbClr val="F5F5F5"/>
    <a:srgbClr val="1C5A61"/>
    <a:srgbClr val="0C6D9C"/>
    <a:srgbClr val="FF0000"/>
    <a:srgbClr val="CC3300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2" autoAdjust="0"/>
    <p:restoredTop sz="94551" autoAdjust="0"/>
  </p:normalViewPr>
  <p:slideViewPr>
    <p:cSldViewPr>
      <p:cViewPr varScale="1">
        <p:scale>
          <a:sx n="81" d="100"/>
          <a:sy n="81" d="100"/>
        </p:scale>
        <p:origin x="1445" y="67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7" tIns="45784" rIns="91577" bIns="4578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97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3" tIns="45781" rIns="91573" bIns="45781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5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3" tIns="45781" rIns="91573" bIns="45781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4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B734C57-8139-4D76-9BAF-AB3868C5B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2313"/>
            <a:ext cx="4795837" cy="3597275"/>
          </a:xfrm>
          <a:solidFill>
            <a:srgbClr val="FFFFFF"/>
          </a:solidFill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B2B8AEB-C750-4AA9-B438-13484E666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99" tIns="47495" rIns="94999" bIns="47495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7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5946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2" descr="Image result for rvce logo for ppt">
            <a:extLst>
              <a:ext uri="{FF2B5EF4-FFF2-40B4-BE49-F238E27FC236}">
                <a16:creationId xmlns:a16="http://schemas.microsoft.com/office/drawing/2014/main" id="{C5A6B922-0CC2-ACE9-618D-3BDB5D917A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" y="152400"/>
            <a:ext cx="662463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18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 descr="Image result for rvce logo for ppt">
            <a:extLst>
              <a:ext uri="{FF2B5EF4-FFF2-40B4-BE49-F238E27FC236}">
                <a16:creationId xmlns:a16="http://schemas.microsoft.com/office/drawing/2014/main" id="{135FA724-2F47-A4B8-21F3-ED11983843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" y="152400"/>
            <a:ext cx="662463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6A21EAE1-8D45-4326-B9F0-C5E6A586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95A1C-53EA-41F4-BFED-68912C08D6BA}" type="datetime1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D37993C-0E43-4CD7-8B6D-DFCE80EB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08150A7-1CBC-4EB6-9C9C-3AB51797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63-20C6-4237-9B92-454F1B500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96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990600"/>
            <a:ext cx="8318500" cy="5181600"/>
          </a:xfrm>
        </p:spPr>
        <p:txBody>
          <a:bodyPr/>
          <a:lstStyle>
            <a:lvl1pPr>
              <a:defRPr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 descr="Image result for rvce logo for ppt">
            <a:extLst>
              <a:ext uri="{FF2B5EF4-FFF2-40B4-BE49-F238E27FC236}">
                <a16:creationId xmlns:a16="http://schemas.microsoft.com/office/drawing/2014/main" id="{BFD0CE64-3A59-A75A-0853-1D36D4F43E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" y="152400"/>
            <a:ext cx="662463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1D9BD-34F2-2F8D-30DB-8437EC01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1191B-1F48-2B32-927F-B402DF9EDE3C}"/>
              </a:ext>
            </a:extLst>
          </p:cNvPr>
          <p:cNvSpPr txBox="1"/>
          <p:nvPr userDrawn="1"/>
        </p:nvSpPr>
        <p:spPr>
          <a:xfrm>
            <a:off x="533400" y="6400801"/>
            <a:ext cx="838200" cy="307777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879E5-0EB6-136F-BC6D-787F6D6CC24D}"/>
              </a:ext>
            </a:extLst>
          </p:cNvPr>
          <p:cNvSpPr txBox="1"/>
          <p:nvPr userDrawn="1"/>
        </p:nvSpPr>
        <p:spPr>
          <a:xfrm>
            <a:off x="2590800" y="6387664"/>
            <a:ext cx="35052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397A1-E6C1-17F0-83D1-E25CEA70F9BB}"/>
              </a:ext>
            </a:extLst>
          </p:cNvPr>
          <p:cNvSpPr txBox="1"/>
          <p:nvPr userDrawn="1"/>
        </p:nvSpPr>
        <p:spPr>
          <a:xfrm>
            <a:off x="2555240" y="6399311"/>
            <a:ext cx="3505200" cy="307777"/>
          </a:xfrm>
          <a:prstGeom prst="rect">
            <a:avLst/>
          </a:prstGeom>
          <a:solidFill>
            <a:srgbClr val="F5F5F5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6C11C-DD53-E24E-CF4C-DE3E1996E86C}"/>
              </a:ext>
            </a:extLst>
          </p:cNvPr>
          <p:cNvSpPr txBox="1"/>
          <p:nvPr userDrawn="1"/>
        </p:nvSpPr>
        <p:spPr>
          <a:xfrm>
            <a:off x="381000" y="6378989"/>
            <a:ext cx="1295400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 descr="Image result for rvce logo for ppt">
            <a:extLst>
              <a:ext uri="{FF2B5EF4-FFF2-40B4-BE49-F238E27FC236}">
                <a16:creationId xmlns:a16="http://schemas.microsoft.com/office/drawing/2014/main" id="{55D4DD04-2119-09A1-40FB-A817783EBD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" y="152400"/>
            <a:ext cx="662463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5946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Image result for rvce logo for ppt">
            <a:extLst>
              <a:ext uri="{FF2B5EF4-FFF2-40B4-BE49-F238E27FC236}">
                <a16:creationId xmlns:a16="http://schemas.microsoft.com/office/drawing/2014/main" id="{433B2548-60B3-082F-8E0D-4876B3D273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" y="152400"/>
            <a:ext cx="662463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rvce logo for ppt">
            <a:extLst>
              <a:ext uri="{FF2B5EF4-FFF2-40B4-BE49-F238E27FC236}">
                <a16:creationId xmlns:a16="http://schemas.microsoft.com/office/drawing/2014/main" id="{1B6761F6-7FAB-87F7-FADD-11C2BFE43A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" y="152400"/>
            <a:ext cx="662463" cy="60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67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2/10/2021		</a:t>
            </a:r>
            <a:r>
              <a:rPr lang="en-US" baseline="0" dirty="0"/>
              <a:t>      </a:t>
            </a: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rgbClr val="0B0B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2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56.e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31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62.emf"/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36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2105156"/>
            <a:ext cx="7971396" cy="838200"/>
          </a:xfrm>
        </p:spPr>
        <p:txBody>
          <a:bodyPr/>
          <a:lstStyle/>
          <a:p>
            <a:pPr algn="ctr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21AI52-Artificial Intelligence and Machine Learning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1058304" y="3423557"/>
            <a:ext cx="7086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7200" b="0" dirty="0">
                <a:latin typeface="Book Antiqua" panose="02040602050305030304" pitchFamily="18" charset="0"/>
              </a:rPr>
              <a:t>Unit-IV</a:t>
            </a:r>
            <a:endParaRPr lang="en-US" altLang="en-US" sz="6600" b="0" dirty="0">
              <a:latin typeface="Book Antiqua" panose="02040602050305030304" pitchFamily="18" charset="0"/>
            </a:endParaRP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" name="Group 2052">
            <a:extLst>
              <a:ext uri="{FF2B5EF4-FFF2-40B4-BE49-F238E27FC236}">
                <a16:creationId xmlns:a16="http://schemas.microsoft.com/office/drawing/2014/main" id="{F5060622-2399-5E4E-D455-2FABE78A17B3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4419600"/>
            <a:ext cx="8534400" cy="152400"/>
            <a:chOff x="264" y="788"/>
            <a:chExt cx="5232" cy="124"/>
          </a:xfrm>
        </p:grpSpPr>
        <p:sp>
          <p:nvSpPr>
            <p:cNvPr id="3" name="Rectangle 2053">
              <a:extLst>
                <a:ext uri="{FF2B5EF4-FFF2-40B4-BE49-F238E27FC236}">
                  <a16:creationId xmlns:a16="http://schemas.microsoft.com/office/drawing/2014/main" id="{AA710740-80C1-9614-F499-CF783A7D4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" name="Rectangle 2054">
              <a:extLst>
                <a:ext uri="{FF2B5EF4-FFF2-40B4-BE49-F238E27FC236}">
                  <a16:creationId xmlns:a16="http://schemas.microsoft.com/office/drawing/2014/main" id="{99BB2382-170F-2386-4835-1F356375A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" name="object 3">
            <a:extLst>
              <a:ext uri="{FF2B5EF4-FFF2-40B4-BE49-F238E27FC236}">
                <a16:creationId xmlns:a16="http://schemas.microsoft.com/office/drawing/2014/main" id="{63EE793A-6D7D-2DB1-392A-47AAEC71C9FC}"/>
              </a:ext>
            </a:extLst>
          </p:cNvPr>
          <p:cNvSpPr>
            <a:spLocks/>
          </p:cNvSpPr>
          <p:nvPr/>
        </p:nvSpPr>
        <p:spPr bwMode="auto">
          <a:xfrm>
            <a:off x="29604" y="9627"/>
            <a:ext cx="5041282" cy="2933729"/>
          </a:xfrm>
          <a:custGeom>
            <a:avLst/>
            <a:gdLst>
              <a:gd name="T0" fmla="*/ 120196462 w 7436484"/>
              <a:gd name="T1" fmla="*/ 0 h 5134610"/>
              <a:gd name="T2" fmla="*/ 0 w 7436484"/>
              <a:gd name="T3" fmla="*/ 0 h 5134610"/>
              <a:gd name="T4" fmla="*/ 0 w 7436484"/>
              <a:gd name="T5" fmla="*/ 83363711 h 5134610"/>
              <a:gd name="T6" fmla="*/ 120196462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AC204-1214-8DE0-3CB6-8710FE82630A}"/>
              </a:ext>
            </a:extLst>
          </p:cNvPr>
          <p:cNvSpPr/>
          <p:nvPr/>
        </p:nvSpPr>
        <p:spPr>
          <a:xfrm>
            <a:off x="29604" y="9627"/>
            <a:ext cx="9144000" cy="6858000"/>
          </a:xfrm>
          <a:prstGeom prst="rect">
            <a:avLst/>
          </a:prstGeom>
          <a:noFill/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6570" tIns="23285" rIns="46570" bIns="23285"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70256ED-3C53-F38E-EA07-288D67CC723C}"/>
              </a:ext>
            </a:extLst>
          </p:cNvPr>
          <p:cNvSpPr txBox="1"/>
          <p:nvPr/>
        </p:nvSpPr>
        <p:spPr>
          <a:xfrm>
            <a:off x="7330941" y="247405"/>
            <a:ext cx="1548790" cy="468196"/>
          </a:xfrm>
          <a:prstGeom prst="rect">
            <a:avLst/>
          </a:prstGeom>
        </p:spPr>
        <p:txBody>
          <a:bodyPr lIns="0" tIns="6468" rIns="0" bIns="0">
            <a:spAutoFit/>
          </a:bodyPr>
          <a:lstStyle/>
          <a:p>
            <a:pPr marL="6468" eaLnBrk="1" hangingPunct="1">
              <a:spcBef>
                <a:spcPts val="51"/>
              </a:spcBef>
              <a:defRPr/>
            </a:pPr>
            <a:r>
              <a:rPr sz="1500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500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500" i="1" spc="-4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500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500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7FFD6F5-8C66-9A58-E530-07007F46EF4C}"/>
              </a:ext>
            </a:extLst>
          </p:cNvPr>
          <p:cNvSpPr txBox="1">
            <a:spLocks/>
          </p:cNvSpPr>
          <p:nvPr/>
        </p:nvSpPr>
        <p:spPr bwMode="auto">
          <a:xfrm>
            <a:off x="0" y="376401"/>
            <a:ext cx="4109890" cy="65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570" tIns="23285" rIns="46570" bIns="23285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/>
            <a:b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5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532F486C-1263-8C09-69CD-7ED9A79D0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4" y="21771"/>
            <a:ext cx="839740" cy="778794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1" hangingPunct="1"/>
            <a:endParaRPr lang="en-US" altLang="en-US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7FF3399-8D5A-730F-E70D-98ED4AAE6C0E}"/>
              </a:ext>
            </a:extLst>
          </p:cNvPr>
          <p:cNvSpPr txBox="1"/>
          <p:nvPr/>
        </p:nvSpPr>
        <p:spPr>
          <a:xfrm>
            <a:off x="962344" y="114380"/>
            <a:ext cx="1780856" cy="943012"/>
          </a:xfrm>
          <a:prstGeom prst="rect">
            <a:avLst/>
          </a:prstGeom>
        </p:spPr>
        <p:txBody>
          <a:bodyPr wrap="square" lIns="0" tIns="6792" rIns="0" bIns="0">
            <a:spAutoFit/>
          </a:bodyPr>
          <a:lstStyle/>
          <a:p>
            <a:pPr marL="6468" eaLnBrk="1" hangingPunct="1">
              <a:lnSpc>
                <a:spcPts val="2391"/>
              </a:lnSpc>
              <a:spcBef>
                <a:spcPts val="53"/>
              </a:spcBef>
              <a:defRPr/>
            </a:pPr>
            <a:r>
              <a:rPr lang="en-IN" sz="2200" spc="-18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6468" eaLnBrk="1" hangingPunct="1">
              <a:lnSpc>
                <a:spcPts val="2391"/>
              </a:lnSpc>
              <a:spcBef>
                <a:spcPts val="53"/>
              </a:spcBef>
              <a:defRPr/>
            </a:pPr>
            <a:r>
              <a:rPr lang="en-IN" sz="2200" spc="-18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200" dirty="0">
              <a:latin typeface="Helvetica-Bold"/>
              <a:ea typeface="ＭＳ Ｐゴシック" charset="0"/>
              <a:cs typeface="Helvetica-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670800" cy="533400"/>
          </a:xfrm>
        </p:spPr>
        <p:txBody>
          <a:bodyPr/>
          <a:lstStyle/>
          <a:p>
            <a:r>
              <a:rPr lang="en-US" altLang="en-US" dirty="0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How to handle missing values in training and test sets?</a:t>
            </a:r>
          </a:p>
          <a:p>
            <a:pPr lvl="1"/>
            <a:r>
              <a:rPr lang="en-US" dirty="0"/>
              <a:t>Proximity computations normally require the presence of all attributes</a:t>
            </a:r>
          </a:p>
          <a:p>
            <a:pPr lvl="1"/>
            <a:r>
              <a:rPr lang="en-US" dirty="0"/>
              <a:t>Some approaches use the subset of attributes present in two instances  </a:t>
            </a:r>
          </a:p>
          <a:p>
            <a:pPr marL="1254125" lvl="2" indent="-339725"/>
            <a:r>
              <a:rPr lang="en-US" dirty="0"/>
              <a:t>This may not produce good results since it effectively uses different  proximity measures for each pair of instances</a:t>
            </a:r>
          </a:p>
          <a:p>
            <a:pPr marL="1254125" lvl="2" indent="-339725"/>
            <a:r>
              <a:rPr lang="en-US" dirty="0"/>
              <a:t>Thus, proximities are not comparable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A6CCE3-1406-F12D-AA67-4443C2AA997B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9F411A-5D00-2299-67DA-E7D8868A20B0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823200" cy="533400"/>
          </a:xfrm>
        </p:spPr>
        <p:txBody>
          <a:bodyPr/>
          <a:lstStyle/>
          <a:p>
            <a:r>
              <a:rPr lang="en-US" altLang="en-US" sz="2000" dirty="0"/>
              <a:t>K-NN </a:t>
            </a:r>
            <a:r>
              <a:rPr lang="en-US" altLang="en-US" sz="2000" dirty="0" err="1"/>
              <a:t>Classificiers</a:t>
            </a:r>
            <a:r>
              <a:rPr lang="en-US" altLang="en-US" sz="2000" dirty="0"/>
              <a:t>…</a:t>
            </a:r>
            <a:br>
              <a:rPr lang="en-US" altLang="en-US" sz="2000" dirty="0"/>
            </a:br>
            <a:r>
              <a:rPr lang="en-US" altLang="en-US" sz="2400" dirty="0"/>
              <a:t>Handling Irrelevant and Redundant Attributes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800" dirty="0"/>
              <a:t>Irrelevant attributes add noise to the proximity measure</a:t>
            </a:r>
          </a:p>
          <a:p>
            <a:pPr lvl="1"/>
            <a:r>
              <a:rPr lang="en-US" sz="1800" dirty="0"/>
              <a:t>Redundant attributes bias the proximity measure towards certain attributes</a:t>
            </a:r>
          </a:p>
          <a:p>
            <a:pPr lvl="1"/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119433"/>
            <a:ext cx="6248399" cy="42843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11BA0C-4BDE-8632-034B-D25CF58BF6EA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7718B2-8E25-FA40-7C17-F455A2E3987B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7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975600" cy="533400"/>
          </a:xfrm>
        </p:spPr>
        <p:txBody>
          <a:bodyPr/>
          <a:lstStyle/>
          <a:p>
            <a:r>
              <a:rPr lang="en-US" sz="2000" dirty="0"/>
              <a:t>K-NN Classifiers: Handling attributes that are interacting</a:t>
            </a:r>
          </a:p>
        </p:txBody>
      </p:sp>
      <p:pic>
        <p:nvPicPr>
          <p:cNvPr id="5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1179774" y="1143000"/>
            <a:ext cx="678127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563306-5D8F-9B17-112A-0A5D812CED6C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456310-2712-650B-8DD0-6B29828002CA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7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975600" cy="533400"/>
          </a:xfrm>
        </p:spPr>
        <p:txBody>
          <a:bodyPr/>
          <a:lstStyle/>
          <a:p>
            <a:r>
              <a:rPr lang="en-US" sz="2800" dirty="0"/>
              <a:t>Handling attributes that are interacting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6" y="1143000"/>
            <a:ext cx="8058234" cy="51816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CA8C0C-2B61-2C92-766E-95702362E263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1BF168-0199-F67D-4811-00055AED5CE7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2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80400" cy="533400"/>
          </a:xfrm>
        </p:spPr>
        <p:txBody>
          <a:bodyPr/>
          <a:lstStyle/>
          <a:p>
            <a:r>
              <a:rPr lang="en-US" dirty="0"/>
              <a:t>Improving KNN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having to compute distance to all objects in the training set</a:t>
            </a:r>
          </a:p>
          <a:p>
            <a:pPr lvl="1"/>
            <a:r>
              <a:rPr lang="en-US" dirty="0"/>
              <a:t>Multi-dimensional access methods (k-d trees)  </a:t>
            </a:r>
          </a:p>
          <a:p>
            <a:pPr lvl="1"/>
            <a:r>
              <a:rPr lang="en-US" dirty="0"/>
              <a:t>Fast approximate similarity search</a:t>
            </a:r>
          </a:p>
          <a:p>
            <a:pPr lvl="1"/>
            <a:r>
              <a:rPr lang="en-US" dirty="0"/>
              <a:t>Locality Sensitive Hashing (LSH) </a:t>
            </a:r>
          </a:p>
          <a:p>
            <a:r>
              <a:rPr lang="en-US" dirty="0"/>
              <a:t>Condensing</a:t>
            </a:r>
          </a:p>
          <a:p>
            <a:pPr lvl="1"/>
            <a:r>
              <a:rPr lang="en-US" dirty="0"/>
              <a:t>Determine a smaller set of objects that give the same performance</a:t>
            </a:r>
          </a:p>
          <a:p>
            <a:r>
              <a:rPr lang="en-US" dirty="0"/>
              <a:t>Editing</a:t>
            </a:r>
          </a:p>
          <a:p>
            <a:pPr lvl="1"/>
            <a:r>
              <a:rPr lang="en-US" dirty="0"/>
              <a:t>Remove objects to improve efficiency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82876-E355-B216-3D7E-F88B1C7D1215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058A04-A2E5-6A08-FF58-22B1282F6E9C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69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381000" y="3408968"/>
            <a:ext cx="8229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18434" name="Group 6"/>
          <p:cNvGrpSpPr>
            <a:grpSpLocks/>
          </p:cNvGrpSpPr>
          <p:nvPr/>
        </p:nvGrpSpPr>
        <p:grpSpPr bwMode="auto">
          <a:xfrm>
            <a:off x="304800" y="4105968"/>
            <a:ext cx="8534400" cy="152400"/>
            <a:chOff x="264" y="788"/>
            <a:chExt cx="5232" cy="124"/>
          </a:xfrm>
        </p:grpSpPr>
        <p:sp>
          <p:nvSpPr>
            <p:cNvPr id="18436" name="Rectangle 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8437" name="Rectangle 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68675" y="3275112"/>
                <a:ext cx="4066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675" y="3275112"/>
                <a:ext cx="406650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105416-0726-18AF-0780-E9709E675603}"/>
              </a:ext>
            </a:extLst>
          </p:cNvPr>
          <p:cNvSpPr txBox="1"/>
          <p:nvPr/>
        </p:nvSpPr>
        <p:spPr>
          <a:xfrm>
            <a:off x="1295400" y="2977596"/>
            <a:ext cx="7162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Naive Bayes Classifier</a:t>
            </a:r>
            <a:endParaRPr lang="en-IN" sz="4000" b="1" dirty="0">
              <a:solidFill>
                <a:srgbClr val="0B0B83"/>
              </a:solidFill>
              <a:latin typeface="Times New Roman" panose="02020603050405020304" pitchFamily="18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A82B8-7118-64A2-27FE-273236A45EED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FF270-6E45-8418-A98F-A95F415C6AF9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6708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Bayes Classifier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probabilistic framework for solving classification problems</a:t>
            </a:r>
          </a:p>
          <a:p>
            <a:pPr>
              <a:defRPr/>
            </a:pPr>
            <a:r>
              <a:rPr lang="en-US" dirty="0">
                <a:cs typeface="+mn-cs"/>
              </a:rPr>
              <a:t>Conditional Probability: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 Bayes theorem: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2644775" y="4770438"/>
          <a:ext cx="436562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19100" progId="Equation.3">
                  <p:embed/>
                </p:oleObj>
              </mc:Choice>
              <mc:Fallback>
                <p:oleObj name="Equation" r:id="rId2" imgW="1600200" imgH="419100" progId="Equation.3">
                  <p:embed/>
                  <p:pic>
                    <p:nvPicPr>
                      <p:cNvPr id="204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4770438"/>
                        <a:ext cx="4365625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4953000" y="2057400"/>
          <a:ext cx="304800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6755" imgH="863225" progId="Equation.3">
                  <p:embed/>
                </p:oleObj>
              </mc:Choice>
              <mc:Fallback>
                <p:oleObj name="Equation" r:id="rId4" imgW="1256755" imgH="863225" progId="Equation.3">
                  <p:embed/>
                  <p:pic>
                    <p:nvPicPr>
                      <p:cNvPr id="204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04800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EF45A16-B940-DB00-0979-84AA3B741DE4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9E3B32-F7AC-C417-6ECD-5210E05CB63C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78905"/>
            <a:ext cx="7899400" cy="4572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Using Bayes Theorem for Classification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5486400" cy="5105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Consider each attribute and class label as random variables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Given a record with attributes 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), the goal  is to predict class Y</a:t>
            </a:r>
          </a:p>
          <a:p>
            <a:pPr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sz="2000" dirty="0">
                <a:ea typeface="ＭＳ Ｐゴシック" pitchFamily="34" charset="-128"/>
              </a:rPr>
              <a:t>Specifically, we want to find the value of Y that maximizes P(Y| X</a:t>
            </a:r>
            <a:r>
              <a:rPr lang="en-US" altLang="en-US" sz="2000" baseline="-25000" dirty="0">
                <a:ea typeface="ＭＳ Ｐゴシック" pitchFamily="34" charset="-128"/>
              </a:rPr>
              <a:t>1</a:t>
            </a:r>
            <a:r>
              <a:rPr lang="en-US" altLang="en-US" sz="2000" dirty="0">
                <a:ea typeface="ＭＳ Ｐゴシック" pitchFamily="34" charset="-128"/>
              </a:rPr>
              <a:t>, X</a:t>
            </a:r>
            <a:r>
              <a:rPr lang="en-US" altLang="en-US" sz="2000" baseline="-25000" dirty="0">
                <a:ea typeface="ＭＳ Ｐゴシック" pitchFamily="34" charset="-128"/>
              </a:rPr>
              <a:t>2</a:t>
            </a:r>
            <a:r>
              <a:rPr lang="en-US" altLang="en-US" sz="2000" dirty="0">
                <a:ea typeface="ＭＳ Ｐゴシック" pitchFamily="34" charset="-128"/>
              </a:rPr>
              <a:t>,…, </a:t>
            </a:r>
            <a:r>
              <a:rPr lang="en-US" altLang="en-US" sz="2000" dirty="0" err="1">
                <a:ea typeface="ＭＳ Ｐゴシック" pitchFamily="34" charset="-128"/>
              </a:rPr>
              <a:t>X</a:t>
            </a:r>
            <a:r>
              <a:rPr lang="en-US" altLang="en-US" sz="2000" baseline="-25000" dirty="0" err="1">
                <a:ea typeface="ＭＳ Ｐゴシック" pitchFamily="34" charset="-128"/>
              </a:rPr>
              <a:t>d</a:t>
            </a:r>
            <a:r>
              <a:rPr lang="en-US" altLang="en-US" sz="2000" baseline="-25000" dirty="0">
                <a:ea typeface="ＭＳ Ｐゴシック" pitchFamily="34" charset="-128"/>
              </a:rPr>
              <a:t> </a:t>
            </a:r>
            <a:r>
              <a:rPr lang="en-US" altLang="en-US" sz="2000" dirty="0">
                <a:ea typeface="ＭＳ Ｐゴシック" pitchFamily="34" charset="-128"/>
              </a:rPr>
              <a:t>)</a:t>
            </a:r>
          </a:p>
          <a:p>
            <a:pPr lvl="1"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Can we estimate P(Y|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) directly from data?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943600" y="28956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392168" imgH="5334000" progId="Visio.Drawing.6">
                  <p:embed/>
                </p:oleObj>
              </mc:Choice>
              <mc:Fallback>
                <p:oleObj name="VISIO" r:id="rId3" imgW="4392168" imgH="5334000" progId="Visio.Drawing.6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5943600" y="28956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FAFB679-EB84-3158-8A5F-5B74559E86DE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7A2E43-83E1-2120-57D6-2DD508C5AC41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02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219188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Using Bayes Theorem for Classification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Approach: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compute posterior probability P(Y 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 using the Bayes theorem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400" i="1" dirty="0">
                <a:ea typeface="ＭＳ Ｐゴシック" pitchFamily="34" charset="-128"/>
              </a:rPr>
              <a:t>Maximum a-posteriori</a:t>
            </a:r>
            <a:r>
              <a:rPr lang="en-US" altLang="en-US" sz="2400" dirty="0">
                <a:ea typeface="ＭＳ Ｐゴシック" pitchFamily="34" charset="-128"/>
              </a:rPr>
              <a:t>: Choose Y that maximizes 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		P(Y | 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)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Equivalent to choosing value of Y that maximizes</a:t>
            </a:r>
            <a:br>
              <a:rPr lang="en-US" altLang="en-US" sz="2400" dirty="0">
                <a:ea typeface="ＭＳ Ｐゴシック" pitchFamily="34" charset="-128"/>
              </a:rPr>
            </a:br>
            <a:r>
              <a:rPr lang="en-US" altLang="en-US" sz="2400" dirty="0">
                <a:ea typeface="ＭＳ Ｐゴシック" pitchFamily="34" charset="-128"/>
              </a:rPr>
              <a:t>     	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 err="1">
                <a:ea typeface="ＭＳ Ｐゴシック" pitchFamily="34" charset="-128"/>
              </a:rPr>
              <a:t>|Y</a:t>
            </a:r>
            <a:r>
              <a:rPr lang="en-US" altLang="en-US" sz="2400" dirty="0">
                <a:ea typeface="ＭＳ Ｐゴシック" pitchFamily="34" charset="-128"/>
              </a:rPr>
              <a:t>) P(Y)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How to estimate 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| Y )?</a:t>
            </a: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057400" y="2522538"/>
          <a:ext cx="61722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431800" progId="Equation.3">
                  <p:embed/>
                </p:oleObj>
              </mc:Choice>
              <mc:Fallback>
                <p:oleObj name="Equation" r:id="rId2" imgW="2717800" imgH="431800" progId="Equation.3">
                  <p:embed/>
                  <p:pic>
                    <p:nvPicPr>
                      <p:cNvPr id="245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22538"/>
                        <a:ext cx="6172200" cy="820737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5027D76-A467-9EA4-E71F-89E89F4C5DED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566DF3-21A8-0320-FC9D-68D1E5C4100B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8486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Data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2355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9812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2100" imgH="203200" progId="Equation.3">
                  <p:embed/>
                </p:oleObj>
              </mc:Choice>
              <mc:Fallback>
                <p:oleObj name="Equation" r:id="rId4" imgW="2832100" imgH="203200" progId="Equation.3">
                  <p:embed/>
                  <p:pic>
                    <p:nvPicPr>
                      <p:cNvPr id="235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971800" y="2057400"/>
            <a:ext cx="5867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b="0" dirty="0"/>
              <a:t>We need to estimate</a:t>
            </a:r>
          </a:p>
          <a:p>
            <a:pPr marL="457200" lvl="1" indent="0">
              <a:buNone/>
              <a:defRPr/>
            </a:pPr>
            <a:r>
              <a:rPr lang="en-US" altLang="en-US" sz="2200" b="0" dirty="0"/>
              <a:t>P(Evade = Yes | X) and P(Evade = No | X)</a:t>
            </a:r>
          </a:p>
          <a:p>
            <a:pPr lvl="1">
              <a:buFont typeface="Arial" charset="0"/>
              <a:buNone/>
              <a:defRPr/>
            </a:pPr>
            <a:endParaRPr lang="en-US" altLang="en-US" sz="2200" b="0" dirty="0"/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In the following we will replace </a:t>
            </a:r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	Evade = Yes by Yes, and </a:t>
            </a:r>
          </a:p>
          <a:p>
            <a:pPr lvl="1">
              <a:buFont typeface="Arial" charset="0"/>
              <a:buNone/>
              <a:defRPr/>
            </a:pPr>
            <a:r>
              <a:rPr lang="en-US" altLang="en-US" sz="2200" b="0" dirty="0"/>
              <a:t>	Evade = No by No</a:t>
            </a:r>
          </a:p>
          <a:p>
            <a:pPr>
              <a:lnSpc>
                <a:spcPct val="200000"/>
              </a:lnSpc>
              <a:buFont typeface="Arial" charset="0"/>
              <a:buNone/>
              <a:defRPr/>
            </a:pPr>
            <a:r>
              <a:rPr lang="en-US" altLang="en-US" sz="2400" dirty="0"/>
              <a:t>	</a:t>
            </a:r>
            <a:endParaRPr lang="en-US" altLang="en-US" sz="2400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0B8A7-409B-3ED9-731C-2576FAEC8C47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66503-8382-60CC-4B06-94559D488E77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46EF-EBC2-9351-C76C-67934FAD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7899400" cy="533400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C53F-628A-A34B-A55D-37E5D0C6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Nearest Neighbor Classifiers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Naive Bayes Classifier</a:t>
            </a:r>
            <a:endParaRPr lang="en-IN" sz="3200" b="1" dirty="0">
              <a:solidFill>
                <a:srgbClr val="0B0B83"/>
              </a:solidFill>
              <a:latin typeface="Times New Roman" panose="02020603050405020304" pitchFamily="18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Logistic Regression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b="1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Ensemble Methods </a:t>
            </a:r>
            <a:endParaRPr lang="en-IN" sz="3200" b="1" dirty="0">
              <a:solidFill>
                <a:srgbClr val="0B0B8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FC897-03C2-2F50-543E-286BAEC80CCA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48A6A6-004B-F233-B071-1A64DFD148E6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799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Data</a:t>
            </a:r>
          </a:p>
        </p:txBody>
      </p:sp>
      <p:graphicFrame>
        <p:nvGraphicFramePr>
          <p:cNvPr id="25602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256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0574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2100" imgH="203200" progId="Equation.3">
                  <p:embed/>
                </p:oleObj>
              </mc:Choice>
              <mc:Fallback>
                <p:oleObj name="Equation" r:id="rId4" imgW="2832100" imgH="203200" progId="Equation.3">
                  <p:embed/>
                  <p:pic>
                    <p:nvPicPr>
                      <p:cNvPr id="2560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2971800" y="2057400"/>
            <a:ext cx="6172200" cy="5105400"/>
          </a:xfrm>
          <a:prstGeom prst="rect">
            <a:avLst/>
          </a:prstGeom>
          <a:blipFill rotWithShape="1">
            <a:blip r:embed="rId6"/>
            <a:stretch>
              <a:fillRect l="-69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643E67-6D21-CAC5-37C0-FF29EB58D805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51FFE9-200F-9F77-7451-4334B911DBAA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47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Conditional Independence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 and </a:t>
            </a:r>
            <a:r>
              <a:rPr lang="en-US" b="1" dirty="0">
                <a:cs typeface="+mn-cs"/>
              </a:rPr>
              <a:t>Y</a:t>
            </a:r>
            <a:r>
              <a:rPr lang="en-US" dirty="0">
                <a:cs typeface="+mn-cs"/>
              </a:rPr>
              <a:t> are conditionally independent given </a:t>
            </a:r>
            <a:r>
              <a:rPr lang="en-US" b="1" dirty="0">
                <a:cs typeface="+mn-cs"/>
              </a:rPr>
              <a:t>Z</a:t>
            </a:r>
            <a:r>
              <a:rPr lang="en-US" dirty="0">
                <a:cs typeface="+mn-cs"/>
              </a:rPr>
              <a:t> if P(</a:t>
            </a: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|</a:t>
            </a:r>
            <a:r>
              <a:rPr lang="en-US" b="1" dirty="0">
                <a:cs typeface="+mn-cs"/>
              </a:rPr>
              <a:t>YZ</a:t>
            </a:r>
            <a:r>
              <a:rPr lang="en-US" dirty="0">
                <a:cs typeface="+mn-cs"/>
              </a:rPr>
              <a:t>) = P(</a:t>
            </a:r>
            <a:r>
              <a:rPr lang="en-US" b="1" dirty="0">
                <a:cs typeface="+mn-cs"/>
              </a:rPr>
              <a:t>X</a:t>
            </a:r>
            <a:r>
              <a:rPr lang="en-US" dirty="0">
                <a:cs typeface="+mn-cs"/>
              </a:rPr>
              <a:t>|</a:t>
            </a:r>
            <a:r>
              <a:rPr lang="en-US" b="1" dirty="0">
                <a:cs typeface="+mn-cs"/>
              </a:rPr>
              <a:t>Z</a:t>
            </a:r>
            <a:r>
              <a:rPr lang="en-US" dirty="0">
                <a:cs typeface="+mn-cs"/>
              </a:rPr>
              <a:t>)</a:t>
            </a:r>
          </a:p>
          <a:p>
            <a:pPr>
              <a:defRPr/>
            </a:pP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Example: Arm length and reading skills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Young child has shorter arm length and limited reading skills, compared to adults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If age is fixed, no apparent relationship between arm length and reading skills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Arm length and reading skills are conditionally independent given 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4818BC-868F-71D3-81DD-15F3EA8B1F1E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2245E9-10F1-A61F-634E-FE003FE10B48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56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470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Naïve Bayes Classifier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Assume independence among attributes 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 when class is given:   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, 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, …, 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baseline="-25000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|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= P(X</a:t>
            </a:r>
            <a:r>
              <a:rPr lang="en-US" altLang="en-US" sz="2400" baseline="-25000" dirty="0">
                <a:ea typeface="ＭＳ Ｐゴシック" pitchFamily="34" charset="-128"/>
              </a:rPr>
              <a:t>1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P(X</a:t>
            </a:r>
            <a:r>
              <a:rPr lang="en-US" altLang="en-US" sz="2400" baseline="-25000" dirty="0">
                <a:ea typeface="ＭＳ Ｐゴシック" pitchFamily="34" charset="-128"/>
              </a:rPr>
              <a:t>2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)… P(</a:t>
            </a:r>
            <a:r>
              <a:rPr lang="en-US" altLang="en-US" sz="2400" dirty="0" err="1">
                <a:ea typeface="ＭＳ Ｐゴシック" pitchFamily="34" charset="-128"/>
              </a:rPr>
              <a:t>X</a:t>
            </a:r>
            <a:r>
              <a:rPr lang="en-US" altLang="en-US" sz="2400" baseline="-25000" dirty="0" err="1">
                <a:ea typeface="ＭＳ Ｐゴシック" pitchFamily="34" charset="-128"/>
              </a:rPr>
              <a:t>d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</a:t>
            </a:r>
          </a:p>
          <a:p>
            <a:pPr lvl="1">
              <a:buFont typeface="Arial" panose="020B0604020202020204" pitchFamily="34" charset="0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Now we can estimate P(X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for all X</a:t>
            </a:r>
            <a:r>
              <a:rPr lang="en-US" altLang="en-US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 and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 combinations from the training data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>
              <a:defRPr/>
            </a:pPr>
            <a:r>
              <a:rPr lang="en-US" altLang="en-US" sz="2400" dirty="0">
                <a:ea typeface="ＭＳ Ｐゴシック" pitchFamily="34" charset="-128"/>
              </a:rPr>
              <a:t>New point is classified to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 if  P(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</a:t>
            </a:r>
            <a:r>
              <a:rPr lang="en-US" altLang="en-US" sz="2400" dirty="0">
                <a:ea typeface="ＭＳ Ｐゴシック" pitchFamily="34" charset="-128"/>
                <a:sym typeface="Symbol" pitchFamily="18" charset="2"/>
              </a:rPr>
              <a:t></a:t>
            </a:r>
            <a:r>
              <a:rPr lang="en-US" altLang="en-US" sz="2400" dirty="0">
                <a:ea typeface="ＭＳ Ｐゴシック" pitchFamily="34" charset="-128"/>
              </a:rPr>
              <a:t> P(X</a:t>
            </a:r>
            <a:r>
              <a:rPr lang="en-US" altLang="en-US" sz="2400" baseline="-25000" dirty="0">
                <a:ea typeface="ＭＳ Ｐゴシック" pitchFamily="34" charset="-128"/>
              </a:rPr>
              <a:t>i</a:t>
            </a:r>
            <a:r>
              <a:rPr lang="en-US" altLang="en-US" sz="2400" dirty="0">
                <a:ea typeface="ＭＳ Ｐゴシック" pitchFamily="34" charset="-128"/>
              </a:rPr>
              <a:t>| </a:t>
            </a:r>
            <a:r>
              <a:rPr lang="en-US" altLang="en-US" sz="2400" dirty="0" err="1">
                <a:ea typeface="ＭＳ Ｐゴシック" pitchFamily="34" charset="-128"/>
              </a:rPr>
              <a:t>Y</a:t>
            </a:r>
            <a:r>
              <a:rPr lang="en-US" altLang="en-US" sz="2400" baseline="-25000" dirty="0" err="1">
                <a:ea typeface="ＭＳ Ｐゴシック" pitchFamily="34" charset="-128"/>
              </a:rPr>
              <a:t>j</a:t>
            </a:r>
            <a:r>
              <a:rPr lang="en-US" altLang="en-US" sz="2400" dirty="0">
                <a:ea typeface="ＭＳ Ｐゴシック" pitchFamily="34" charset="-128"/>
              </a:rPr>
              <a:t>)  is maximal.</a:t>
            </a:r>
            <a:endParaRPr lang="en-US" altLang="en-US" dirty="0">
              <a:ea typeface="ＭＳ Ｐゴシック" pitchFamily="34" charset="-128"/>
            </a:endParaRPr>
          </a:p>
          <a:p>
            <a:pPr>
              <a:buFont typeface="Monotype Sorts" pitchFamily="-84" charset="2"/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FAAFC-1C5D-6504-F87B-4E0CA4AFDF0D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68F320-CF4C-2ED3-66CC-1DF656C26E2C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153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Naïve Bayes on Example Data</a:t>
            </a: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228600" y="2057400"/>
          <a:ext cx="2971800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286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228600" y="2057400"/>
                        <a:ext cx="2971800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1981200" y="1447800"/>
          <a:ext cx="52276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2100" imgH="203200" progId="Equation.3">
                  <p:embed/>
                </p:oleObj>
              </mc:Choice>
              <mc:Fallback>
                <p:oleObj name="Equation" r:id="rId4" imgW="2832100" imgH="203200" progId="Equation.3">
                  <p:embed/>
                  <p:pic>
                    <p:nvPicPr>
                      <p:cNvPr id="286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522763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29000" y="2209800"/>
            <a:ext cx="4876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buSzPct val="75000"/>
              <a:buNone/>
              <a:defRPr/>
            </a:pPr>
            <a:r>
              <a:rPr lang="en-US" altLang="en-US" sz="2000" b="0" dirty="0"/>
              <a:t>P(X | Yes)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Yes)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Yes)</a:t>
            </a:r>
          </a:p>
          <a:p>
            <a:pPr lvl="1">
              <a:buSzPct val="75000"/>
              <a:buFont typeface="Arial" charset="0"/>
              <a:buNone/>
              <a:defRPr/>
            </a:pPr>
            <a:endParaRPr lang="en-US" altLang="en-US" sz="2000" b="0" dirty="0"/>
          </a:p>
          <a:p>
            <a:pPr marL="0" lvl="1" indent="0">
              <a:buSzPct val="75000"/>
              <a:buNone/>
              <a:defRPr/>
            </a:pPr>
            <a:r>
              <a:rPr lang="en-US" altLang="en-US" sz="2000" b="0" dirty="0"/>
              <a:t>P(X | No) =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P(Refund = No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P(Divorced | No) x </a:t>
            </a:r>
          </a:p>
          <a:p>
            <a:pPr lvl="1">
              <a:buSzPct val="75000"/>
              <a:buFont typeface="Arial" charset="0"/>
              <a:buNone/>
              <a:defRPr/>
            </a:pPr>
            <a:r>
              <a:rPr lang="en-US" altLang="en-US" sz="2000" b="0" dirty="0"/>
              <a:t>		P(Income = 120K | No)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6D3BCF-E7CC-6A8A-5105-0E5B31BA2BA7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AB02CF-978C-DEC9-B3DA-47B22539115A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Estimate Probabilities from Data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990600"/>
            <a:ext cx="48768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 P(y) = </a:t>
            </a:r>
            <a:r>
              <a:rPr lang="en-US" sz="1800" dirty="0">
                <a:cs typeface="+mn-cs"/>
              </a:rPr>
              <a:t>fraction of instances of class 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e.g.,  P(No) = 7/10, </a:t>
            </a:r>
            <a:br>
              <a:rPr lang="en-US" sz="2000" dirty="0"/>
            </a:br>
            <a:r>
              <a:rPr lang="en-US" sz="2000" dirty="0"/>
              <a:t>	        P(Yes) = 3/10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For categorical attributes:</a:t>
            </a:r>
            <a:br>
              <a:rPr lang="en-US" dirty="0">
                <a:cs typeface="+mn-cs"/>
              </a:rPr>
            </a:br>
            <a:r>
              <a:rPr lang="en-US" sz="900" dirty="0">
                <a:cs typeface="+mn-cs"/>
              </a:rPr>
              <a:t>  </a:t>
            </a:r>
            <a:br>
              <a:rPr lang="en-US" sz="900" dirty="0">
                <a:cs typeface="+mn-cs"/>
              </a:rPr>
            </a:br>
            <a:r>
              <a:rPr lang="en-US" dirty="0">
                <a:cs typeface="+mn-cs"/>
              </a:rPr>
              <a:t>     P(X</a:t>
            </a:r>
            <a:r>
              <a:rPr lang="en-US" baseline="-25000" dirty="0">
                <a:cs typeface="+mn-cs"/>
              </a:rPr>
              <a:t>i</a:t>
            </a:r>
            <a:r>
              <a:rPr lang="en-US" dirty="0">
                <a:cs typeface="+mn-cs"/>
              </a:rPr>
              <a:t> =c| y) = n</a:t>
            </a:r>
            <a:r>
              <a:rPr lang="en-US" baseline="-25000" dirty="0">
                <a:cs typeface="+mn-cs"/>
              </a:rPr>
              <a:t>c</a:t>
            </a:r>
            <a:r>
              <a:rPr lang="en-US" dirty="0">
                <a:cs typeface="+mn-cs"/>
              </a:rPr>
              <a:t>/ n</a:t>
            </a:r>
            <a:r>
              <a:rPr lang="en-US" baseline="-25000" dirty="0">
                <a:cs typeface="+mn-cs"/>
              </a:rPr>
              <a:t> 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where |X</a:t>
            </a:r>
            <a:r>
              <a:rPr lang="en-US" sz="2400" baseline="-25000" dirty="0"/>
              <a:t>i</a:t>
            </a:r>
            <a:r>
              <a:rPr lang="en-US" sz="2400" dirty="0"/>
              <a:t> =c| is number of instances having attribute value X</a:t>
            </a:r>
            <a:r>
              <a:rPr lang="en-US" sz="2400" baseline="-25000" dirty="0"/>
              <a:t>i</a:t>
            </a:r>
            <a:r>
              <a:rPr lang="en-US" sz="2400" dirty="0"/>
              <a:t> =c and belonging to class y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400" dirty="0"/>
              <a:t>Examples:</a:t>
            </a:r>
            <a:br>
              <a:rPr lang="en-US" sz="2400" dirty="0"/>
            </a:br>
            <a:endParaRPr lang="en-US" sz="800" dirty="0"/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en-US" sz="2000" dirty="0"/>
              <a:t>	P(Status=</a:t>
            </a:r>
            <a:r>
              <a:rPr lang="en-US" sz="2000" dirty="0" err="1"/>
              <a:t>Married|No</a:t>
            </a:r>
            <a:r>
              <a:rPr lang="en-US" sz="2000" dirty="0"/>
              <a:t>) = 4/7</a:t>
            </a:r>
            <a:br>
              <a:rPr lang="en-US" sz="2000" baseline="-25000" dirty="0"/>
            </a:br>
            <a:r>
              <a:rPr lang="en-US" sz="2000" dirty="0"/>
              <a:t>P(Refund=</a:t>
            </a:r>
            <a:r>
              <a:rPr lang="en-US" sz="2000" dirty="0" err="1"/>
              <a:t>Yes|Yes</a:t>
            </a:r>
            <a:r>
              <a:rPr lang="en-US" sz="2000" dirty="0"/>
              <a:t>)=0</a:t>
            </a:r>
            <a:endParaRPr lang="en-US" sz="2000" baseline="-25000" dirty="0"/>
          </a:p>
        </p:txBody>
      </p:sp>
      <p:graphicFrame>
        <p:nvGraphicFramePr>
          <p:cNvPr id="29700" name="Object 5"/>
          <p:cNvGraphicFramePr>
            <a:graphicFrameLocks noChangeAspect="1"/>
          </p:cNvGraphicFramePr>
          <p:nvPr/>
        </p:nvGraphicFramePr>
        <p:xfrm>
          <a:off x="76200" y="1524000"/>
          <a:ext cx="4389438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297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9971"/>
                      <a:stretch>
                        <a:fillRect/>
                      </a:stretch>
                    </p:blipFill>
                    <p:spPr bwMode="auto">
                      <a:xfrm>
                        <a:off x="76200" y="1524000"/>
                        <a:ext cx="4389438" cy="427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C32B2F0-5FD1-ADCC-C813-58E788C4E184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8A6ED-240F-83C7-2DBB-ED7601A9A304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Estimate Probabilities from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For continuous attributes: </a:t>
            </a: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Discretization:</a:t>
            </a:r>
            <a:r>
              <a:rPr lang="en-US" dirty="0"/>
              <a:t> Partition the range into bins: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Replace continuous value with bin value</a:t>
            </a:r>
          </a:p>
          <a:p>
            <a:pPr marL="1752600" lvl="3" indent="-381000">
              <a:defRPr/>
            </a:pPr>
            <a:r>
              <a:rPr lang="en-US" dirty="0">
                <a:latin typeface="Times New Roman" charset="0"/>
              </a:rPr>
              <a:t>Attribute changed from continuous to ordinal</a:t>
            </a:r>
          </a:p>
          <a:p>
            <a:pPr marL="1752600" lvl="3" indent="-381000">
              <a:defRPr/>
            </a:pPr>
            <a:endParaRPr lang="en-US" dirty="0">
              <a:latin typeface="Times New Roman" charset="0"/>
            </a:endParaRPr>
          </a:p>
          <a:p>
            <a:pPr marL="990600" lvl="1" indent="-533400">
              <a:buFont typeface="Arial" charset="0"/>
              <a:buChar char="–"/>
              <a:defRPr/>
            </a:pPr>
            <a:r>
              <a:rPr lang="en-US" dirty="0">
                <a:solidFill>
                  <a:srgbClr val="FF0000"/>
                </a:solidFill>
              </a:rPr>
              <a:t>Probability density estimation: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Assume attribute follows a normal distribution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Use data to estimate parameters of distribution </a:t>
            </a:r>
            <a:br>
              <a:rPr lang="en-US" dirty="0"/>
            </a:br>
            <a:r>
              <a:rPr lang="en-US" dirty="0"/>
              <a:t>   (e.g., mean and standard deviation)</a:t>
            </a:r>
          </a:p>
          <a:p>
            <a:pPr marL="1371600" lvl="2" indent="-457200">
              <a:buFont typeface="Wingdings" charset="0"/>
              <a:buChar char="u"/>
              <a:defRPr/>
            </a:pPr>
            <a:r>
              <a:rPr lang="en-US" dirty="0"/>
              <a:t>Once probability distribution is known, use it to estimate the conditional probability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|Y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8B7C83-7D9B-92C4-66E4-00EAF94ADA22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B1EBC4-C19D-5B58-25C4-E9BD4B6CBEEF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153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Estimate Probabilities from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5800" y="1066800"/>
            <a:ext cx="4419600" cy="5181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Normal distribution: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1000" dirty="0"/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One for each 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,Y</a:t>
            </a:r>
            <a:r>
              <a:rPr lang="en-US" sz="2400" baseline="-25000" dirty="0" err="1"/>
              <a:t>i</a:t>
            </a:r>
            <a:r>
              <a:rPr lang="en-US" sz="2400" dirty="0"/>
              <a:t>) pair</a:t>
            </a:r>
          </a:p>
          <a:p>
            <a:pPr lvl="1">
              <a:buFont typeface="Arial" charset="0"/>
              <a:buChar char="–"/>
              <a:defRPr/>
            </a:pPr>
            <a:endParaRPr lang="en-US" sz="800" dirty="0"/>
          </a:p>
          <a:p>
            <a:pPr>
              <a:defRPr/>
            </a:pPr>
            <a:r>
              <a:rPr lang="en-US" sz="2400" dirty="0">
                <a:cs typeface="+mn-cs"/>
              </a:rPr>
              <a:t>For (Income, Class=No):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If Class=No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mean = 110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sample variance = 2975</a:t>
            </a:r>
          </a:p>
          <a:p>
            <a:pPr lvl="1">
              <a:buFont typeface="Arial" charset="0"/>
              <a:buNone/>
              <a:defRPr/>
            </a:pPr>
            <a:endParaRPr lang="en-US" sz="2400" dirty="0"/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304800" y="1143000"/>
          <a:ext cx="4195763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317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4195763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5"/>
          <p:cNvGraphicFramePr>
            <a:graphicFrameLocks noChangeAspect="1"/>
          </p:cNvGraphicFramePr>
          <p:nvPr/>
        </p:nvGraphicFramePr>
        <p:xfrm>
          <a:off x="5181600" y="1512888"/>
          <a:ext cx="3352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400" imgH="584200" progId="Equation.3">
                  <p:embed/>
                </p:oleObj>
              </mc:Choice>
              <mc:Fallback>
                <p:oleObj name="Equation" r:id="rId4" imgW="1803400" imgH="584200" progId="Equation.3">
                  <p:embed/>
                  <p:pic>
                    <p:nvPicPr>
                      <p:cNvPr id="317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512888"/>
                        <a:ext cx="33528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236538" y="5257800"/>
          <a:ext cx="852011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50000" imgH="787400" progId="Equation.3">
                  <p:embed/>
                </p:oleObj>
              </mc:Choice>
              <mc:Fallback>
                <p:oleObj name="Equation" r:id="rId6" imgW="6350000" imgH="787400" progId="Equation.3">
                  <p:embed/>
                  <p:pic>
                    <p:nvPicPr>
                      <p:cNvPr id="317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5257800"/>
                        <a:ext cx="8520112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17FEE80-F933-9EC3-8ED6-85E135F15AD8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CDFFD6-DF08-6FFE-4675-A45DB6F22D01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1143000" y="1357313"/>
          <a:ext cx="73548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203200" progId="Equation.3">
                  <p:embed/>
                </p:oleObj>
              </mc:Choice>
              <mc:Fallback>
                <p:oleObj name="Equation" r:id="rId2" imgW="2832100" imgH="203200" progId="Equation.3">
                  <p:embed/>
                  <p:pic>
                    <p:nvPicPr>
                      <p:cNvPr id="327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57313"/>
                        <a:ext cx="73548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3800" y="259080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b="0" dirty="0"/>
              <a:t>P(X | No) = P(Refund=No | No)</a:t>
            </a:r>
            <a:br>
              <a:rPr lang="en-US" altLang="en-US" sz="1600" b="0" dirty="0"/>
            </a:br>
            <a:r>
              <a:rPr lang="en-US" altLang="en-US" sz="1600" b="0" dirty="0"/>
              <a:t>		 </a:t>
            </a:r>
            <a:r>
              <a:rPr lang="en-US" altLang="en-US" sz="1600" b="0" dirty="0">
                <a:sym typeface="Symbol" charset="2"/>
              </a:rPr>
              <a:t> P(Divorced | </a:t>
            </a:r>
            <a:r>
              <a:rPr lang="en-US" altLang="en-US" sz="1600" b="0" dirty="0"/>
              <a:t>No)</a:t>
            </a:r>
            <a:br>
              <a:rPr lang="en-US" altLang="en-US" sz="1600" b="0" dirty="0"/>
            </a:br>
            <a:r>
              <a:rPr lang="en-US" altLang="en-US" sz="1600" b="0" dirty="0"/>
              <a:t>		 </a:t>
            </a:r>
            <a:r>
              <a:rPr lang="en-US" altLang="en-US" sz="1600" b="0" dirty="0">
                <a:sym typeface="Symbol" charset="2"/>
              </a:rPr>
              <a:t></a:t>
            </a:r>
            <a:r>
              <a:rPr lang="en-US" altLang="en-US" sz="1600" b="0" dirty="0"/>
              <a:t> P(Income=120K | No)</a:t>
            </a:r>
            <a:br>
              <a:rPr lang="en-US" altLang="en-US" sz="1600" b="0" dirty="0"/>
            </a:br>
            <a:r>
              <a:rPr lang="en-US" altLang="en-US" sz="1600" b="0" dirty="0"/>
              <a:t>	              = 4/7 </a:t>
            </a:r>
            <a:r>
              <a:rPr lang="en-US" altLang="en-US" sz="1600" b="0" dirty="0">
                <a:sym typeface="Symbol" charset="2"/>
              </a:rPr>
              <a:t> 1/7  0.0072 = 0.0006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800" b="0" dirty="0">
              <a:sym typeface="Symbol" charset="2"/>
            </a:endParaRP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1600" b="0" dirty="0"/>
              <a:t>P(X | Yes) = P(Refund=No | Yes)</a:t>
            </a:r>
            <a:br>
              <a:rPr lang="en-US" altLang="en-US" sz="1600" b="0" dirty="0"/>
            </a:br>
            <a:r>
              <a:rPr lang="en-US" altLang="en-US" sz="1600" b="0" dirty="0"/>
              <a:t>   	                  </a:t>
            </a:r>
            <a:r>
              <a:rPr lang="en-US" altLang="en-US" sz="1600" b="0" dirty="0">
                <a:sym typeface="Symbol" charset="2"/>
              </a:rPr>
              <a:t> P(Divorced | </a:t>
            </a:r>
            <a:r>
              <a:rPr lang="en-US" altLang="en-US" sz="1600" b="0" dirty="0"/>
              <a:t>Yes)</a:t>
            </a:r>
            <a:br>
              <a:rPr lang="en-US" altLang="en-US" sz="1600" b="0" dirty="0"/>
            </a:br>
            <a:r>
              <a:rPr lang="en-US" altLang="en-US" sz="1600" b="0" dirty="0"/>
              <a:t>   	                  </a:t>
            </a:r>
            <a:r>
              <a:rPr lang="en-US" altLang="en-US" sz="1600" b="0" dirty="0">
                <a:sym typeface="Symbol" charset="2"/>
              </a:rPr>
              <a:t></a:t>
            </a:r>
            <a:r>
              <a:rPr lang="en-US" altLang="en-US" sz="1600" b="0" dirty="0"/>
              <a:t> P(Income=120K | Yes)</a:t>
            </a:r>
            <a:br>
              <a:rPr lang="en-US" altLang="en-US" sz="1600" b="0" dirty="0"/>
            </a:br>
            <a:r>
              <a:rPr lang="en-US" altLang="en-US" sz="1600" b="0" dirty="0"/>
              <a:t>	               = 1 </a:t>
            </a:r>
            <a:r>
              <a:rPr lang="en-US" altLang="en-US" sz="1600" b="0" dirty="0">
                <a:sym typeface="Symbol" charset="2"/>
              </a:rPr>
              <a:t> 1/3  1.2  10</a:t>
            </a:r>
            <a:r>
              <a:rPr lang="en-US" altLang="en-US" sz="1600" b="0" baseline="30000" dirty="0">
                <a:sym typeface="Symbol" charset="2"/>
              </a:rPr>
              <a:t>-9</a:t>
            </a:r>
            <a:r>
              <a:rPr lang="en-US" altLang="en-US" sz="1600" b="0" dirty="0">
                <a:sym typeface="Symbol" charset="2"/>
              </a:rPr>
              <a:t> = 4  10</a:t>
            </a:r>
            <a:r>
              <a:rPr lang="en-US" altLang="en-US" sz="1600" b="0" baseline="30000" dirty="0">
                <a:sym typeface="Symbol" charset="2"/>
              </a:rPr>
              <a:t>-10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endParaRPr lang="en-US" altLang="en-US" sz="800" b="0" dirty="0">
              <a:sym typeface="Symbol" charset="2"/>
            </a:endParaRP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800" b="0" dirty="0"/>
              <a:t>Since P(</a:t>
            </a:r>
            <a:r>
              <a:rPr lang="en-US" altLang="en-US" sz="1800" b="0" dirty="0" err="1"/>
              <a:t>X|No</a:t>
            </a:r>
            <a:r>
              <a:rPr lang="en-US" altLang="en-US" sz="1800" b="0" dirty="0"/>
              <a:t>)P(No) &gt; P(</a:t>
            </a:r>
            <a:r>
              <a:rPr lang="en-US" altLang="en-US" sz="1800" b="0" dirty="0" err="1"/>
              <a:t>X|Yes</a:t>
            </a:r>
            <a:r>
              <a:rPr lang="en-US" altLang="en-US" sz="1800" b="0" dirty="0"/>
              <a:t>)P(Yes)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None/>
              <a:defRPr/>
            </a:pPr>
            <a:r>
              <a:rPr lang="en-US" altLang="en-US" sz="1800" b="0" dirty="0"/>
              <a:t>Therefore P(</a:t>
            </a:r>
            <a:r>
              <a:rPr lang="en-US" altLang="en-US" sz="1800" b="0" dirty="0" err="1"/>
              <a:t>No|X</a:t>
            </a:r>
            <a:r>
              <a:rPr lang="en-US" altLang="en-US" sz="1800" b="0" dirty="0"/>
              <a:t>) &gt; P(</a:t>
            </a:r>
            <a:r>
              <a:rPr lang="en-US" altLang="en-US" sz="1800" b="0" dirty="0" err="1"/>
              <a:t>Yes|X</a:t>
            </a:r>
            <a:r>
              <a:rPr lang="en-US" altLang="en-US" sz="1800" b="0" dirty="0"/>
              <a:t>)</a:t>
            </a:r>
            <a:br>
              <a:rPr lang="en-US" altLang="en-US" sz="1800" b="0" dirty="0"/>
            </a:br>
            <a:r>
              <a:rPr lang="en-US" altLang="en-US" sz="1800" b="0" dirty="0"/>
              <a:t>      </a:t>
            </a:r>
            <a:r>
              <a:rPr lang="en-US" altLang="en-US" sz="2000" b="0" dirty="0">
                <a:sym typeface="Symbol" charset="2"/>
              </a:rPr>
              <a:t>=&gt; Class = No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32773" name="TextBox 1"/>
          <p:cNvSpPr txBox="1">
            <a:spLocks noChangeArrowheads="1"/>
          </p:cNvSpPr>
          <p:nvPr/>
        </p:nvSpPr>
        <p:spPr bwMode="auto">
          <a:xfrm>
            <a:off x="228600" y="19812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8DFDC8-4AD1-1E44-0235-A08736CD2177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1B94C6-5557-9D6D-47F6-294C338986D7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533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Naïve Bayes Classifier can make decisions with partial information about attributes in the test record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733800" y="1143000"/>
            <a:ext cx="5410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P(Yes) = 3/10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P(No) = 7/10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5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/>
              <a:t>If we only know that marital status is Divorced, then</a:t>
            </a:r>
            <a:r>
              <a:rPr lang="en-US" altLang="en-US" sz="1600" b="0" dirty="0"/>
              <a:t>: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Divorced) = 1/3 x 3/10 / P(Divorced)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P(No | Divorced) = 1/7 x 7/10 / P(Divorced)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5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>
                <a:sym typeface="Symbol" charset="2"/>
              </a:rPr>
              <a:t>If we also know that Refund = No, then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Refund = No, Divorced) = 1 x 1/3 x 3/10 / 		          P(Divorced, Refund = No)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olidFill>
                  <a:srgbClr val="000000"/>
                </a:solidFill>
              </a:rPr>
              <a:t>     P(No | Refund = No, Divorced) = 4/7 x 1/7 x 7/10 /    		          </a:t>
            </a:r>
            <a:r>
              <a:rPr lang="en-US" altLang="en-US" sz="1600" b="0" dirty="0"/>
              <a:t>P(Divorced, Refund = No)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dirty="0">
                <a:sym typeface="Symbol" charset="2"/>
              </a:rPr>
              <a:t>If we also know that Taxable Income = 120, then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/>
              <a:t>     P(Yes | Refund = No, Divorced, Income = 120) =</a:t>
            </a:r>
            <a:br>
              <a:rPr lang="en-US" altLang="en-US" sz="1600" b="0" dirty="0"/>
            </a:br>
            <a:r>
              <a:rPr lang="en-US" altLang="en-US" sz="1600" b="0" dirty="0"/>
              <a:t>                                              1.2 x10</a:t>
            </a:r>
            <a:r>
              <a:rPr lang="en-US" altLang="en-US" sz="1600" b="0" baseline="30000" dirty="0"/>
              <a:t>-9</a:t>
            </a:r>
            <a:r>
              <a:rPr lang="en-US" altLang="en-US" sz="1600" b="0" dirty="0"/>
              <a:t> x  1 x 1/3 x 3/10 /     	P(Divorced, Refund = No,  Income = 120 )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600" b="0" dirty="0">
                <a:solidFill>
                  <a:srgbClr val="000000"/>
                </a:solidFill>
              </a:rPr>
              <a:t>     P(No | Refund = No, Divorced Income = 120) = </a:t>
            </a:r>
            <a:br>
              <a:rPr lang="en-US" altLang="en-US" sz="1600" b="0" dirty="0">
                <a:solidFill>
                  <a:srgbClr val="000000"/>
                </a:solidFill>
              </a:rPr>
            </a:br>
            <a:r>
              <a:rPr lang="en-US" altLang="en-US" sz="1600" b="0" dirty="0">
                <a:solidFill>
                  <a:srgbClr val="000000"/>
                </a:solidFill>
              </a:rPr>
              <a:t>                                       0.0072  x 4/7 x 1/7 x 7/10 /                	</a:t>
            </a:r>
            <a:r>
              <a:rPr lang="en-US" altLang="en-US" sz="1600" b="0" dirty="0"/>
              <a:t>P(Divorced, Refund = No, Income = 120)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1600" b="0" dirty="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331628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Even in absence of information about any attributes, we can use </a:t>
            </a:r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 Probabilities of Class Variable: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228600" y="19558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AFB59A-2C31-90A0-978E-0C348B425DF0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D98A0-F158-A3DF-EC9E-3AF916F9DBE8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886200" y="2133600"/>
            <a:ext cx="5410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P(Yes) = 3/10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P(No) = 7/10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</a:t>
            </a:r>
          </a:p>
          <a:p>
            <a:pPr marL="0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P(Yes | Married) = 0 x 3/10 / P(Married)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800" b="0" dirty="0"/>
              <a:t>     P(No | Married) = 4/7 x 7/10 / P(Married)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defRPr/>
            </a:pPr>
            <a:endParaRPr lang="en-US" altLang="en-US" sz="900" b="0" dirty="0">
              <a:sym typeface="Symbol" charset="2"/>
            </a:endParaRPr>
          </a:p>
        </p:txBody>
      </p:sp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228600" y="1955800"/>
            <a:ext cx="3316288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No) = 3/7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No) = 2/7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No) = 1/7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No) = 4/7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P(Marital Status = Married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No: sample mean = 110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2975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If class = Yes: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 dirty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752600" y="1292423"/>
            <a:ext cx="26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 X = (Married)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99060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FF0000"/>
                </a:solidFill>
              </a:rPr>
              <a:t>Given a Test Record: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4E0889-85CD-BFBD-DECB-D14ADFCDF27C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685EF-0202-FE84-D23D-EDA1444AB73A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594600" cy="533400"/>
          </a:xfrm>
        </p:spPr>
        <p:txBody>
          <a:bodyPr/>
          <a:lstStyle/>
          <a:p>
            <a:r>
              <a:rPr lang="en-US" altLang="en-US" dirty="0"/>
              <a:t>Nearest Neighbor Classifiers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263CAE3-4141-65FA-642B-0F8CA414E11F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63E9CE-A780-FDC2-2058-3B47109A19D7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8232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Font typeface="Monotype Sorts" pitchFamily="-84" charset="2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lnSpc>
                <a:spcPct val="130000"/>
              </a:lnSpc>
              <a:buFont typeface="Monotype Sorts" pitchFamily="-84" charset="2"/>
              <a:buChar char="l"/>
              <a:defRPr/>
            </a:pPr>
            <a:endParaRPr lang="en-US" altLang="en-US" sz="2400" dirty="0">
              <a:ea typeface="ＭＳ Ｐゴシック" pitchFamily="34" charset="-128"/>
            </a:endParaRPr>
          </a:p>
        </p:txBody>
      </p:sp>
      <p:graphicFrame>
        <p:nvGraphicFramePr>
          <p:cNvPr id="35843" name="Object 1"/>
          <p:cNvGraphicFramePr>
            <a:graphicFrameLocks noChangeAspect="1"/>
          </p:cNvGraphicFramePr>
          <p:nvPr/>
        </p:nvGraphicFramePr>
        <p:xfrm>
          <a:off x="409575" y="1441450"/>
          <a:ext cx="3681413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2168" imgH="5334000" progId="Visio.Drawing.6">
                  <p:embed/>
                </p:oleObj>
              </mc:Choice>
              <mc:Fallback>
                <p:oleObj name="VISIO" r:id="rId2" imgW="4392168" imgH="5334000" progId="Visio.Drawing.6">
                  <p:embed/>
                  <p:pic>
                    <p:nvPicPr>
                      <p:cNvPr id="3584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895"/>
                      <a:stretch>
                        <a:fillRect/>
                      </a:stretch>
                    </p:blipFill>
                    <p:spPr bwMode="auto">
                      <a:xfrm>
                        <a:off x="409575" y="1441450"/>
                        <a:ext cx="3681413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4419600" y="1062038"/>
            <a:ext cx="3316288" cy="400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Naïve  Bayes Classifier: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No) = 2/6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No) = 4/6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Yes | Yes)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P(Refund = No | Yes) = 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No) = 2/6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No)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No) = 4/6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Single | Yes) = 2/3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Divorced | Yes) = 1/3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P(Marital Status = Married | Yes) = 0/3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For Taxable Income: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91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685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If class = No: sample mean = 90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0"/>
              <a:t>	   sample variance = 25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28600" y="1090613"/>
            <a:ext cx="36576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600" b="0" dirty="0"/>
              <a:t>Consider the table with </a:t>
            </a:r>
            <a:r>
              <a:rPr lang="en-US" sz="1600" b="0" dirty="0" err="1"/>
              <a:t>Tid</a:t>
            </a:r>
            <a:r>
              <a:rPr lang="en-US" sz="1600" b="0" dirty="0"/>
              <a:t> = 7 deleted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19100" y="5064125"/>
            <a:ext cx="4506913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Given X = (Refund = Yes, Divorced, 120K)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P(X | No) = 2/6 X 0 X 0.0083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/>
              <a:t>P(X | Yes) = 0 X 1/3 X 1.2 X 10</a:t>
            </a:r>
            <a:r>
              <a:rPr lang="en-US" altLang="en-US" sz="2000" b="0" baseline="30000"/>
              <a:t>-9</a:t>
            </a:r>
            <a:r>
              <a:rPr lang="en-US" altLang="en-US" sz="2000" b="0"/>
              <a:t> = 0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64113" y="5181600"/>
            <a:ext cx="38100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Naïve Bayes will not be able to classify X as Yes or No!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3886200" y="2082800"/>
            <a:ext cx="609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3886200" y="2743200"/>
            <a:ext cx="60960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850" name="Rectangle 1"/>
          <p:cNvSpPr>
            <a:spLocks noChangeArrowheads="1"/>
          </p:cNvSpPr>
          <p:nvPr/>
        </p:nvSpPr>
        <p:spPr bwMode="auto">
          <a:xfrm>
            <a:off x="457200" y="3733800"/>
            <a:ext cx="3314700" cy="2286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ECF8BF-259D-03E2-7289-9094A874F7F4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D13F89-90D8-EE60-D788-1CB4615EC83E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8232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Issues with Naïve Bayes Classifier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one of the conditional probabilities is zero, then the entire expression becomes zero</a:t>
            </a: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Need to use other estimates of conditional probabilities than simple fractions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Probability estimation: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867400" y="2590800"/>
            <a:ext cx="2743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n</a:t>
            </a:r>
            <a:r>
              <a:rPr lang="en-US" altLang="en-US" sz="1700" b="0" dirty="0">
                <a:latin typeface="Times New Roman" charset="0"/>
              </a:rPr>
              <a:t>: number of training instances belonging to class </a:t>
            </a:r>
            <a:r>
              <a:rPr lang="en-US" altLang="en-US" sz="1700" b="0" i="1" dirty="0">
                <a:latin typeface="Times New Roman" charset="0"/>
              </a:rPr>
              <a:t>y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n</a:t>
            </a:r>
            <a:r>
              <a:rPr lang="en-US" altLang="en-US" sz="1700" b="0" i="1" baseline="-25000" dirty="0">
                <a:latin typeface="Times New Roman" charset="0"/>
              </a:rPr>
              <a:t>c</a:t>
            </a:r>
            <a:r>
              <a:rPr lang="en-US" altLang="en-US" sz="1700" b="0" dirty="0">
                <a:latin typeface="Times New Roman" charset="0"/>
              </a:rPr>
              <a:t>: number of instances with 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i="1" dirty="0">
                <a:latin typeface="Times New Roman" charset="0"/>
              </a:rPr>
              <a:t> = c </a:t>
            </a:r>
            <a:r>
              <a:rPr lang="en-US" altLang="en-US" sz="1700" b="0" dirty="0">
                <a:latin typeface="Times New Roman" charset="0"/>
              </a:rPr>
              <a:t>and </a:t>
            </a:r>
            <a:r>
              <a:rPr lang="en-US" altLang="en-US" sz="1700" b="0" i="1" dirty="0">
                <a:latin typeface="Times New Roman" charset="0"/>
              </a:rPr>
              <a:t>Y = y</a:t>
            </a:r>
            <a:endParaRPr lang="en-US" altLang="en-US" sz="1700" b="0" i="1" baseline="-25000" dirty="0">
              <a:latin typeface="Times New Roman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v</a:t>
            </a:r>
            <a:r>
              <a:rPr lang="en-US" altLang="en-US" sz="1700" b="0" dirty="0">
                <a:latin typeface="Times New Roman" charset="0"/>
              </a:rPr>
              <a:t>: total number of attribute values that 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i="1" dirty="0">
                <a:latin typeface="Times New Roman" charset="0"/>
              </a:rPr>
              <a:t> </a:t>
            </a:r>
            <a:r>
              <a:rPr lang="en-US" altLang="en-US" sz="1700" b="0" dirty="0">
                <a:latin typeface="Times New Roman" charset="0"/>
              </a:rPr>
              <a:t>can take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p</a:t>
            </a:r>
            <a:r>
              <a:rPr lang="en-US" altLang="en-US" sz="1700" b="0" dirty="0">
                <a:latin typeface="Times New Roman" charset="0"/>
              </a:rPr>
              <a:t>: initial estimate of </a:t>
            </a:r>
            <a:br>
              <a:rPr lang="en-US" altLang="en-US" sz="1700" b="0" i="1" dirty="0">
                <a:latin typeface="Times New Roman" charset="0"/>
              </a:rPr>
            </a:br>
            <a:r>
              <a:rPr lang="en-US" altLang="en-US" sz="1700" b="0" dirty="0">
                <a:latin typeface="Times New Roman" charset="0"/>
              </a:rPr>
              <a:t>(P(</a:t>
            </a:r>
            <a:r>
              <a:rPr lang="en-US" altLang="en-US" sz="1700" b="0" i="1" dirty="0">
                <a:latin typeface="Times New Roman" charset="0"/>
              </a:rPr>
              <a:t>X</a:t>
            </a:r>
            <a:r>
              <a:rPr lang="en-US" altLang="en-US" sz="1700" b="0" i="1" baseline="-25000" dirty="0">
                <a:latin typeface="Times New Roman" charset="0"/>
              </a:rPr>
              <a:t>i</a:t>
            </a:r>
            <a:r>
              <a:rPr lang="en-US" altLang="en-US" sz="1700" b="0" dirty="0">
                <a:latin typeface="Times New Roman" charset="0"/>
              </a:rPr>
              <a:t> </a:t>
            </a:r>
            <a:r>
              <a:rPr lang="en-US" altLang="en-US" sz="1700" b="0" i="1" dirty="0">
                <a:latin typeface="Times New Roman" charset="0"/>
              </a:rPr>
              <a:t>= </a:t>
            </a:r>
            <a:r>
              <a:rPr lang="en-US" altLang="en-US" sz="1700" b="0" i="1" dirty="0" err="1">
                <a:latin typeface="Times New Roman" charset="0"/>
              </a:rPr>
              <a:t>c|y</a:t>
            </a:r>
            <a:r>
              <a:rPr lang="en-US" altLang="en-US" sz="1700" b="0" i="1" dirty="0">
                <a:latin typeface="Times New Roman" charset="0"/>
              </a:rPr>
              <a:t>) </a:t>
            </a:r>
            <a:r>
              <a:rPr lang="en-US" altLang="en-US" sz="1700" b="0" dirty="0">
                <a:latin typeface="Times New Roman" charset="0"/>
              </a:rPr>
              <a:t>known </a:t>
            </a:r>
            <a:r>
              <a:rPr lang="en-US" altLang="en-US" sz="1700" b="0" dirty="0" err="1">
                <a:latin typeface="Times New Roman" charset="0"/>
              </a:rPr>
              <a:t>apriori</a:t>
            </a:r>
            <a:endParaRPr lang="en-US" altLang="en-US" sz="1700" b="0" baseline="-25000" dirty="0">
              <a:latin typeface="Times New Roman" charset="0"/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1700" b="0" i="1" dirty="0">
                <a:latin typeface="Times New Roman" charset="0"/>
              </a:rPr>
              <a:t>m</a:t>
            </a:r>
            <a:r>
              <a:rPr lang="en-US" altLang="en-US" sz="1700" b="0" dirty="0">
                <a:latin typeface="Times New Roman" charset="0"/>
              </a:rPr>
              <a:t>: hyper-parameter for our confidence in </a:t>
            </a:r>
            <a:r>
              <a:rPr lang="en-US" altLang="en-US" sz="1700" b="0" i="1" dirty="0">
                <a:latin typeface="Times New Roman" charset="0"/>
              </a:rPr>
              <a:t>p</a:t>
            </a:r>
            <a:endParaRPr lang="en-US" altLang="en-US" sz="1700" b="0" i="1" baseline="-25000" dirty="0">
              <a:latin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4515575"/>
                <a:ext cx="4589911" cy="58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Laplace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515575"/>
                <a:ext cx="4589911" cy="583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5379407"/>
                <a:ext cx="4376775" cy="564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estimate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379407"/>
                <a:ext cx="4376775" cy="564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3810000"/>
                <a:ext cx="3094180" cy="527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10000"/>
                <a:ext cx="3094180" cy="527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7DAC0D3-9FE9-DEC4-357D-5C4784FA911B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F0C68-3E2B-7338-B395-77755A73875B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Example of Naïve Bayes Classifier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068433"/>
              </p:ext>
            </p:extLst>
          </p:nvPr>
        </p:nvGraphicFramePr>
        <p:xfrm>
          <a:off x="152400" y="1295400"/>
          <a:ext cx="48768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057900" imgH="4241800" progId="Excel.Sheet.8">
                  <p:embed/>
                </p:oleObj>
              </mc:Choice>
              <mc:Fallback>
                <p:oleObj name="Worksheet" r:id="rId2" imgW="6057900" imgH="4241800" progId="Excel.Sheet.8">
                  <p:embed/>
                  <p:pic>
                    <p:nvPicPr>
                      <p:cNvPr id="378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48768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304800" y="5410200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76800" imgH="393700" progId="Excel.Sheet.8">
                  <p:embed/>
                </p:oleObj>
              </mc:Choice>
              <mc:Fallback>
                <p:oleObj name="Worksheet" r:id="rId4" imgW="4876800" imgH="393700" progId="Excel.Sheet.8">
                  <p:embed/>
                  <p:pic>
                    <p:nvPicPr>
                      <p:cNvPr id="3789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10200"/>
                        <a:ext cx="51530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>
            <a:graphicFrameLocks noChangeAspect="1"/>
          </p:cNvGraphicFramePr>
          <p:nvPr/>
        </p:nvGraphicFramePr>
        <p:xfrm>
          <a:off x="5487988" y="2362200"/>
          <a:ext cx="3656012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57700" imgH="3149600" progId="Equation.3">
                  <p:embed/>
                </p:oleObj>
              </mc:Choice>
              <mc:Fallback>
                <p:oleObj name="Equation" r:id="rId6" imgW="4457700" imgH="3149600" progId="Equation.3">
                  <p:embed/>
                  <p:pic>
                    <p:nvPicPr>
                      <p:cNvPr id="378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362200"/>
                        <a:ext cx="3656012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867400" y="1295400"/>
            <a:ext cx="27432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A: attributes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M: mammals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N: non-mammals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27432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/>
              <a:t>P(A|M)P(M) &gt; P(A|N)P(N)</a:t>
            </a:r>
          </a:p>
          <a:p>
            <a:pPr>
              <a:spcBef>
                <a:spcPct val="50000"/>
              </a:spcBef>
              <a:defRPr/>
            </a:pPr>
            <a:r>
              <a:rPr lang="en-US"/>
              <a:t>=&gt; Mammals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997A43-80F4-1224-2955-9DE7F6A07358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A92EE1-28A7-4117-B9B5-40BD5EE99516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670800" cy="5334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Naïve Bayes (Summary)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18500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isolated noise points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Handle missing values by ignoring the instance during probability estimate calculations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Robust to irrelevant attributes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Redundant and correlated attributes will violate class conditional assumption</a:t>
            </a:r>
          </a:p>
          <a:p>
            <a:pPr lvl="2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dirty="0"/>
              <a:t>Use other techniques such as Bayesian Belief Networks (BBN)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31E3AA-60C3-1994-3F57-B36D31327AC6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C48151-B689-1D8B-1968-3F11DF73EF98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70800" cy="533400"/>
          </a:xfrm>
        </p:spPr>
        <p:txBody>
          <a:bodyPr/>
          <a:lstStyle/>
          <a:p>
            <a:pPr>
              <a:defRPr/>
            </a:pPr>
            <a:r>
              <a:rPr lang="en-US" dirty="0"/>
              <a:t>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How does Naïve Bayes perform on the following dataset?</a:t>
            </a:r>
          </a:p>
        </p:txBody>
      </p:sp>
      <p:pic>
        <p:nvPicPr>
          <p:cNvPr id="25604" name="Content Placeholder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1858963" y="1676400"/>
            <a:ext cx="5334000" cy="407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8963" y="5822950"/>
            <a:ext cx="52117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Conditional independence of attributes is violated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16C635-6A24-84E7-0294-5D8A63CC5253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BAE85F-7421-F8BA-5020-B6C06FF39947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8232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Bayesian Belief Networks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Provides graphical representation of probabilistic relationships among a set of random variables</a:t>
            </a:r>
          </a:p>
          <a:p>
            <a:pPr>
              <a:defRPr/>
            </a:pPr>
            <a:r>
              <a:rPr lang="en-US" dirty="0">
                <a:cs typeface="+mn-cs"/>
              </a:rPr>
              <a:t>Consists of: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 directed acyclic graph (dag)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Node corresponds to a variable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dirty="0"/>
              <a:t> Arc corresponds to dependence </a:t>
            </a:r>
            <a:br>
              <a:rPr lang="en-US" dirty="0"/>
            </a:br>
            <a:r>
              <a:rPr lang="en-US" dirty="0"/>
              <a:t>relationship between a pair of variables</a:t>
            </a:r>
          </a:p>
          <a:p>
            <a:pPr lvl="2">
              <a:buFont typeface="Wingdings" charset="0"/>
              <a:buChar char="u"/>
              <a:defRPr/>
            </a:pPr>
            <a:endParaRPr lang="en-US" dirty="0"/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A probability table associating each node to its immediate parent</a:t>
            </a:r>
          </a:p>
        </p:txBody>
      </p:sp>
      <p:graphicFrame>
        <p:nvGraphicFramePr>
          <p:cNvPr id="43011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651625" y="2609850"/>
          <a:ext cx="212725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90839" imgH="1685895" progId="Visio.Drawing.11">
                  <p:embed/>
                </p:oleObj>
              </mc:Choice>
              <mc:Fallback>
                <p:oleObj name="Visio" r:id="rId2" imgW="2190839" imgH="1685895" progId="Visio.Drawing.11">
                  <p:embed/>
                  <p:pic>
                    <p:nvPicPr>
                      <p:cNvPr id="430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2609850"/>
                        <a:ext cx="212725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DEC28BE-06D8-0EB9-8EA2-52009D2B5F80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859E9-95C5-1DAD-2371-D875344227D3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47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Conditional Independence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4953000"/>
            <a:ext cx="8318500" cy="13716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node in a Bayesian network is conditionally independent of all of its </a:t>
            </a:r>
            <a:r>
              <a:rPr lang="en-US" dirty="0" err="1">
                <a:cs typeface="+mn-cs"/>
              </a:rPr>
              <a:t>nondescendants</a:t>
            </a:r>
            <a:r>
              <a:rPr lang="en-US" dirty="0">
                <a:cs typeface="+mn-cs"/>
              </a:rPr>
              <a:t>, if its parents are known</a:t>
            </a:r>
          </a:p>
        </p:txBody>
      </p:sp>
      <p:graphicFrame>
        <p:nvGraphicFramePr>
          <p:cNvPr id="4403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43000" y="1219200"/>
          <a:ext cx="26495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09800" imgH="2794000" progId="Visio.Drawing.6">
                  <p:embed/>
                </p:oleObj>
              </mc:Choice>
              <mc:Fallback>
                <p:oleObj name="Visio" r:id="rId2" imgW="2209800" imgH="2794000" progId="Visio.Drawing.6">
                  <p:embed/>
                  <p:pic>
                    <p:nvPicPr>
                      <p:cNvPr id="440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19200"/>
                        <a:ext cx="26495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4800600" y="1752600"/>
            <a:ext cx="3657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/>
              <a:t>D is parent of C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A is child of C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B is descendant of D</a:t>
            </a:r>
          </a:p>
          <a:p>
            <a:pPr>
              <a:spcBef>
                <a:spcPct val="50000"/>
              </a:spcBef>
              <a:defRPr/>
            </a:pPr>
            <a:r>
              <a:rPr lang="en-US" sz="2400"/>
              <a:t>D is ancestor of 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2BB616-8FF3-CC87-9637-BFBA683BF80C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A0FBF-1C6F-298C-C995-10C5369B72D7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470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Conditional Independence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Naïve Bayes assumption:</a:t>
            </a:r>
          </a:p>
        </p:txBody>
      </p:sp>
      <p:graphicFrame>
        <p:nvGraphicFramePr>
          <p:cNvPr id="45059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2362200"/>
          <a:ext cx="5486400" cy="215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94200" imgH="1727200" progId="Visio.Drawing.6">
                  <p:embed/>
                </p:oleObj>
              </mc:Choice>
              <mc:Fallback>
                <p:oleObj name="Visio" r:id="rId2" imgW="4394200" imgH="1727200" progId="Visio.Drawing.6">
                  <p:embed/>
                  <p:pic>
                    <p:nvPicPr>
                      <p:cNvPr id="450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62200"/>
                        <a:ext cx="5486400" cy="215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472865F-69D1-992E-B850-FCDA174DEE24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8875D7-A816-83A1-435D-8BEBA6C38176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99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Probability Tables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does not have any parents, table contains prior probability P(X)</a:t>
            </a:r>
          </a:p>
          <a:p>
            <a:pPr>
              <a:buFont typeface="Monotype Sorts" pitchFamily="-84" charset="2"/>
              <a:buChar char="l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has only one parent (Y), table contains conditional probability P(X|Y)</a:t>
            </a:r>
          </a:p>
          <a:p>
            <a:pPr>
              <a:buFont typeface="Monotype Sorts" pitchFamily="-84" charset="2"/>
              <a:buChar char="l"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If X has multiple parents (Y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Y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,…,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k</a:t>
            </a:r>
            <a:r>
              <a:rPr lang="en-US" altLang="en-US" dirty="0">
                <a:ea typeface="ＭＳ Ｐゴシック" pitchFamily="34" charset="-128"/>
              </a:rPr>
              <a:t>), table contains conditional probability P(X|Y</a:t>
            </a:r>
            <a:r>
              <a:rPr lang="en-US" altLang="en-US" baseline="-25000" dirty="0">
                <a:ea typeface="ＭＳ Ｐゴシック" pitchFamily="34" charset="-128"/>
              </a:rPr>
              <a:t>1</a:t>
            </a:r>
            <a:r>
              <a:rPr lang="en-US" altLang="en-US" dirty="0">
                <a:ea typeface="ＭＳ Ｐゴシック" pitchFamily="34" charset="-128"/>
              </a:rPr>
              <a:t>, Y</a:t>
            </a:r>
            <a:r>
              <a:rPr lang="en-US" altLang="en-US" baseline="-25000" dirty="0">
                <a:ea typeface="ＭＳ Ｐゴシック" pitchFamily="34" charset="-128"/>
              </a:rPr>
              <a:t>2</a:t>
            </a:r>
            <a:r>
              <a:rPr lang="en-US" altLang="en-US" dirty="0">
                <a:ea typeface="ＭＳ Ｐゴシック" pitchFamily="34" charset="-128"/>
              </a:rPr>
              <a:t>,…, </a:t>
            </a:r>
            <a:r>
              <a:rPr lang="en-US" altLang="en-US" dirty="0" err="1">
                <a:ea typeface="ＭＳ Ｐゴシック" pitchFamily="34" charset="-128"/>
              </a:rPr>
              <a:t>Y</a:t>
            </a:r>
            <a:r>
              <a:rPr lang="en-US" altLang="en-US" baseline="-25000" dirty="0" err="1">
                <a:ea typeface="ＭＳ Ｐゴシック" pitchFamily="34" charset="-128"/>
              </a:rPr>
              <a:t>k</a:t>
            </a:r>
            <a:r>
              <a:rPr lang="en-US" altLang="en-US" dirty="0">
                <a:ea typeface="ＭＳ Ｐゴシック" pitchFamily="34" charset="-128"/>
              </a:rPr>
              <a:t>)</a:t>
            </a:r>
          </a:p>
        </p:txBody>
      </p:sp>
      <p:graphicFrame>
        <p:nvGraphicFramePr>
          <p:cNvPr id="46083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7772400" y="1905000"/>
          <a:ext cx="51752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0700" imgH="1727200" progId="Visio.Drawing.6">
                  <p:embed/>
                </p:oleObj>
              </mc:Choice>
              <mc:Fallback>
                <p:oleObj name="Visio" r:id="rId2" imgW="520700" imgH="1727200" progId="Visio.Drawing.6">
                  <p:embed/>
                  <p:pic>
                    <p:nvPicPr>
                      <p:cNvPr id="460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517525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8DEF804-FAF6-EB4B-EAB9-98A7BEE25491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A9D0C9-744E-4B2E-84B1-D67DD083254E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99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of Bayesian Belief Network</a:t>
            </a:r>
          </a:p>
        </p:txBody>
      </p:sp>
      <p:graphicFrame>
        <p:nvGraphicFramePr>
          <p:cNvPr id="47106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588963" y="1152525"/>
          <a:ext cx="796290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87216" imgH="6410453" progId="Visio.Drawing.11">
                  <p:embed/>
                </p:oleObj>
              </mc:Choice>
              <mc:Fallback>
                <p:oleObj name="Visio" r:id="rId2" imgW="9887216" imgH="6410453" progId="Visio.Drawing.11">
                  <p:embed/>
                  <p:pic>
                    <p:nvPicPr>
                      <p:cNvPr id="4710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152525"/>
                        <a:ext cx="7962900" cy="516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772B57E-740B-1E27-7248-CED97B5942D2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94D6A7-5504-C7F0-E274-5C6650972BF1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36171" y="152400"/>
            <a:ext cx="7826829" cy="533400"/>
          </a:xfrm>
        </p:spPr>
        <p:txBody>
          <a:bodyPr/>
          <a:lstStyle/>
          <a:p>
            <a:r>
              <a:rPr lang="en-US" altLang="en-US" dirty="0"/>
              <a:t>Nearest-Neighbor Classifiers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Requires the following: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A set of labeled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Proximity metric to compute distance/similarity between a pair of records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b="0" dirty="0"/>
              <a:t>e.g., Euclidean distance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A method for using class labels of K nearest neighbors to determine the class label of unknown record (e.g., by taking majority vote)</a:t>
            </a:r>
          </a:p>
          <a:p>
            <a:pPr marL="457200" lvl="1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altLang="en-US" sz="1800" b="0" dirty="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07454" imgH="8108144" progId="Visio.Drawing.6">
                  <p:embed/>
                </p:oleObj>
              </mc:Choice>
              <mc:Fallback>
                <p:oleObj name="Visio" r:id="rId2" imgW="7007454" imgH="81081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4CA385D-4E78-2198-8964-B845AEA9EFBF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995661-ABE6-4859-EC38-5320615D7F8B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99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Example of Inferencing using BBN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Given: X = (E=No, D=Yes, CP=Yes, BP=High)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Compute P(HD|E,D,CP,BP)?</a:t>
            </a:r>
          </a:p>
          <a:p>
            <a:pPr lvl="4">
              <a:defRPr/>
            </a:pPr>
            <a:endParaRPr lang="en-US" sz="700" dirty="0">
              <a:latin typeface="Times New Roman" charset="0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P(HD=Yes| E=No,D=Yes) = 0.55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P(CP=Yes| HD=Yes) = 0.8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P(BP=High| HD=Yes) = 0.85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P(HD=Yes|E=No,D=Yes,CP=Yes,BP=High) </a:t>
            </a:r>
            <a:br>
              <a:rPr lang="en-US" sz="2000" dirty="0"/>
            </a:br>
            <a:r>
              <a:rPr lang="en-US" sz="2000" dirty="0">
                <a:sym typeface="Symbol" charset="0"/>
              </a:rPr>
              <a:t> 0.55  0.8  0.85 = 0.374</a:t>
            </a:r>
          </a:p>
          <a:p>
            <a:pPr lvl="4">
              <a:defRPr/>
            </a:pPr>
            <a:endParaRPr lang="en-US" sz="700" dirty="0">
              <a:latin typeface="Times New Roman" charset="0"/>
              <a:sym typeface="Symbol" charset="0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P(HD=No| E=No,D=Yes) = 0.45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P(CP=Yes| HD=No) = 0.01</a:t>
            </a:r>
            <a:br>
              <a:rPr lang="en-US" sz="2400" dirty="0">
                <a:cs typeface="+mn-cs"/>
              </a:rPr>
            </a:br>
            <a:r>
              <a:rPr lang="en-US" sz="2400" dirty="0">
                <a:cs typeface="+mn-cs"/>
              </a:rPr>
              <a:t>P(BP=High| HD=No) = 0.2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P(HD=No|E=No,D=Yes,CP=Yes,BP=High) </a:t>
            </a:r>
            <a:br>
              <a:rPr lang="en-US" sz="2000" dirty="0"/>
            </a:br>
            <a:r>
              <a:rPr lang="en-US" sz="2000" dirty="0">
                <a:sym typeface="Symbol" charset="0"/>
              </a:rPr>
              <a:t> 0.45  0.01  0.2 = 0.0009</a:t>
            </a:r>
          </a:p>
        </p:txBody>
      </p:sp>
      <p:sp>
        <p:nvSpPr>
          <p:cNvPr id="24580" name="AutoShape 4"/>
          <p:cNvSpPr>
            <a:spLocks/>
          </p:cNvSpPr>
          <p:nvPr/>
        </p:nvSpPr>
        <p:spPr bwMode="auto">
          <a:xfrm>
            <a:off x="6324600" y="2362200"/>
            <a:ext cx="609600" cy="3657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086600" y="3749675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400"/>
              <a:t>Classify X as Yes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150A3B-2D0A-D51A-19BE-F21704829365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7309E-651A-8621-93D9-CB3F62266EB1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ChangeArrowheads="1"/>
          </p:cNvSpPr>
          <p:nvPr/>
        </p:nvSpPr>
        <p:spPr bwMode="auto">
          <a:xfrm>
            <a:off x="381000" y="3408968"/>
            <a:ext cx="8229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18434" name="Group 6"/>
          <p:cNvGrpSpPr>
            <a:grpSpLocks/>
          </p:cNvGrpSpPr>
          <p:nvPr/>
        </p:nvGrpSpPr>
        <p:grpSpPr bwMode="auto">
          <a:xfrm>
            <a:off x="304800" y="4105968"/>
            <a:ext cx="8534400" cy="152400"/>
            <a:chOff x="264" y="788"/>
            <a:chExt cx="5232" cy="124"/>
          </a:xfrm>
        </p:grpSpPr>
        <p:sp>
          <p:nvSpPr>
            <p:cNvPr id="18436" name="Rectangle 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8437" name="Rectangle 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105416-0726-18AF-0780-E9709E675603}"/>
              </a:ext>
            </a:extLst>
          </p:cNvPr>
          <p:cNvSpPr txBox="1"/>
          <p:nvPr/>
        </p:nvSpPr>
        <p:spPr>
          <a:xfrm>
            <a:off x="914400" y="2854785"/>
            <a:ext cx="7162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Logistic Regression</a:t>
            </a:r>
            <a:endParaRPr lang="en-IN" sz="4000" b="1" dirty="0">
              <a:solidFill>
                <a:srgbClr val="0B0B83"/>
              </a:solidFill>
              <a:latin typeface="Times New Roman" panose="02020603050405020304" pitchFamily="18" charset="0"/>
              <a:ea typeface="Calibri" panose="020F0502020204030204" pitchFamily="34" charset="0"/>
              <a:cs typeface="Tunga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2EC39-F136-760F-E234-BC11904BFF83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76704C-2F0B-E2A1-6D7D-E4EEF4C6B824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352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6B626F-9013-3AFF-790C-29913FF1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228600"/>
            <a:ext cx="8280400" cy="533400"/>
          </a:xfrm>
        </p:spPr>
        <p:txBody>
          <a:bodyPr/>
          <a:lstStyle/>
          <a:p>
            <a:r>
              <a:rPr lang="en-IN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FEDE-EE22-0FE5-5453-D85B19107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2" y="1143000"/>
            <a:ext cx="8280399" cy="51816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i="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ogistic model</a:t>
            </a:r>
            <a:r>
              <a:rPr lang="en-US" b="0" i="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(or </a:t>
            </a:r>
            <a:r>
              <a:rPr lang="en-US" b="1" i="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logit model</a:t>
            </a:r>
            <a:r>
              <a:rPr lang="en-US" b="0" i="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is a </a:t>
            </a:r>
            <a:r>
              <a:rPr lang="en-US" b="0" i="0" u="none" strike="noStrike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</a:t>
            </a:r>
            <a:r>
              <a:rPr lang="en-US" b="0" i="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models the </a:t>
            </a:r>
            <a:r>
              <a:rPr lang="en-US" b="0" i="0" u="none" strike="noStrike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b="0" i="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an event taking place by having the </a:t>
            </a:r>
            <a:r>
              <a:rPr lang="en-US" b="0" i="0" u="none" strike="noStrike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log-odds</a:t>
            </a:r>
            <a:r>
              <a:rPr lang="en-US" b="0" i="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the event be a </a:t>
            </a:r>
            <a:r>
              <a:rPr lang="en-US" b="0" i="0" u="none" strike="noStrike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</a:t>
            </a:r>
            <a:r>
              <a:rPr lang="en-US" b="0" i="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one or more </a:t>
            </a:r>
            <a:r>
              <a:rPr lang="en-US" b="0" i="0" u="none" strike="noStrike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</a:t>
            </a:r>
            <a:r>
              <a:rPr lang="en-US" b="0" i="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dirty="0">
              <a:solidFill>
                <a:srgbClr val="0B0B8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106B35-75EA-85B2-4881-89B4D0537A47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E36EA-525C-AD6D-BFEC-87892B6DC976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B20F4-6790-CECA-DF5A-29F0AA46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02586"/>
            <a:ext cx="8153400" cy="31458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3E6A77-8255-08A7-0B7E-2439F0C751E5}"/>
              </a:ext>
            </a:extLst>
          </p:cNvPr>
          <p:cNvSpPr/>
          <p:nvPr/>
        </p:nvSpPr>
        <p:spPr bwMode="auto">
          <a:xfrm>
            <a:off x="2667000" y="64770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72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B57B1616-E7B5-216E-B1F3-0E9170BF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686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4320F5-01A8-6592-32B3-D54E2FC0B858}"/>
              </a:ext>
            </a:extLst>
          </p:cNvPr>
          <p:cNvSpPr txBox="1"/>
          <p:nvPr/>
        </p:nvSpPr>
        <p:spPr>
          <a:xfrm>
            <a:off x="609600" y="5562600"/>
            <a:ext cx="792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 graph of a logistic regression curve fitted to data. The curve shows the probability of passing an exam (binary dependent variable) versus hours studying (scalar independent variable).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60450-50E8-3832-B2B1-9BEC290B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7670800" cy="533400"/>
          </a:xfrm>
        </p:spPr>
        <p:txBody>
          <a:bodyPr/>
          <a:lstStyle/>
          <a:p>
            <a:r>
              <a:rPr lang="en-IN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curve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5B682-4064-1735-9139-8ED1C6059A41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EBF5F8-BADA-B269-6EA2-E179F6724D9C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073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357A8F-A429-35DE-FE68-B82FCE90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09" y="131881"/>
            <a:ext cx="7518400" cy="533400"/>
          </a:xfrm>
        </p:spPr>
        <p:txBody>
          <a:bodyPr/>
          <a:lstStyle/>
          <a:p>
            <a:r>
              <a:rPr lang="en-IN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n-IN" dirty="0"/>
              <a:t> </a:t>
            </a:r>
            <a:r>
              <a:rPr lang="en-IN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2090D0-C0D0-AC33-3197-597E468B750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2" y="1143000"/>
            <a:ext cx="8280399" cy="5181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a probabilistic discriminative model that directly estimates the odds of a data instance a using its attribute values.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idea is to use linear predictor,</a:t>
            </a:r>
            <a:r>
              <a:rPr lang="en-US" sz="2400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 = </a:t>
            </a:r>
            <a:r>
              <a:rPr lang="en-US" sz="2400" dirty="0" err="1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+ b, for representing the odds of x as follows</a:t>
            </a:r>
            <a:r>
              <a:rPr lang="en-IN" sz="2400" dirty="0">
                <a:solidFill>
                  <a:srgbClr val="0B0B83"/>
                </a:solidFill>
              </a:rPr>
              <a:t>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886FB9-F519-DC2F-581D-A89C1CDE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25968"/>
            <a:ext cx="4419600" cy="1015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2CC092-6DC0-9294-E5C9-E9D294FEE283}"/>
              </a:ext>
            </a:extLst>
          </p:cNvPr>
          <p:cNvSpPr txBox="1"/>
          <p:nvPr/>
        </p:nvSpPr>
        <p:spPr>
          <a:xfrm>
            <a:off x="474210" y="4276047"/>
            <a:ext cx="82803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w and b are the parameters of the model and </a:t>
            </a:r>
            <a:r>
              <a:rPr lang="en-US" sz="2000" b="0" dirty="0" err="1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000" b="0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denotes the transpose of a vector a. Note that if </a:t>
            </a:r>
            <a:r>
              <a:rPr lang="en-US" sz="2000" b="0" dirty="0" err="1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000" b="0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+ b &gt; 0, then x belongs to class 1 since its odds is greater than 1. Otherwise, x belongs to class 0.</a:t>
            </a:r>
            <a:endParaRPr lang="en-IN" sz="2000" b="0" dirty="0">
              <a:solidFill>
                <a:srgbClr val="0B0B8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446A5-8FD0-BFAB-4093-DCB61CD61A60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B16AE6-1F6E-A0C1-90AF-544D2BACA6AB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21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849807B-B26B-4849-790C-2E55B9E4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P(y = 0|x) + P(y = 1|x) = 1, we can re-write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This can be further simplified to express P(y = 1|x) as a function of z.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where the function σ(.) is known as the logistic or sigmoid function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AEB831-D1E8-23F4-AD9B-B56D037B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81941"/>
            <a:ext cx="3359225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22255-4B02-575F-4E21-EDBF6FAB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505200"/>
            <a:ext cx="3359225" cy="1143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5BAB5E-CBD8-C928-9F29-1CF5724180CF}"/>
              </a:ext>
            </a:extLst>
          </p:cNvPr>
          <p:cNvSpPr txBox="1"/>
          <p:nvPr/>
        </p:nvSpPr>
        <p:spPr>
          <a:xfrm>
            <a:off x="914400" y="238754"/>
            <a:ext cx="3816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sz="3200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2E6BFE-2488-064A-FF2E-73E7D5CB98E3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81C31C-8D7F-D559-8CB4-A452379B5F7B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47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07EE73-B0E0-16B5-7577-57055335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95941"/>
            <a:ext cx="7543800" cy="533400"/>
          </a:xfrm>
        </p:spPr>
        <p:txBody>
          <a:bodyPr/>
          <a:lstStyle/>
          <a:p>
            <a:r>
              <a:rPr lang="en-IN" sz="240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Logistic Regression as a Generalized Linear Model</a:t>
            </a:r>
            <a:endParaRPr lang="en-IN" sz="4000" dirty="0">
              <a:solidFill>
                <a:srgbClr val="0B0B8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98152-8520-215A-E87E-73E8D28E637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2" y="1143000"/>
            <a:ext cx="8504238" cy="5181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belongs to a broader family of statistical regression models, known as generalized linear models (GLM).</a:t>
            </a:r>
          </a:p>
          <a:p>
            <a:endParaRPr lang="en-IN" dirty="0">
              <a:solidFill>
                <a:srgbClr val="0B0B83"/>
              </a:solidFill>
            </a:endParaRPr>
          </a:p>
          <a:p>
            <a:endParaRPr lang="en-IN" dirty="0">
              <a:solidFill>
                <a:srgbClr val="0B0B83"/>
              </a:solidFill>
            </a:endParaRPr>
          </a:p>
          <a:p>
            <a:endParaRPr lang="en-IN" dirty="0">
              <a:solidFill>
                <a:srgbClr val="0B0B83"/>
              </a:solidFill>
            </a:endParaRPr>
          </a:p>
          <a:p>
            <a:endParaRPr lang="en-IN" dirty="0">
              <a:solidFill>
                <a:srgbClr val="0B0B83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logistic regression has relationships with regression models, it is a classification model since the computed posterior probabilities are eventually used to determine the class label of a data instance.</a:t>
            </a:r>
            <a:endParaRPr lang="en-IN" sz="2400" dirty="0">
              <a:solidFill>
                <a:srgbClr val="0B0B8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AE2E8D-BA56-3E69-4779-2B17234C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2460174"/>
            <a:ext cx="3037114" cy="936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602C05-CD93-74F8-1871-A268D9EBB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483429"/>
            <a:ext cx="2819400" cy="9361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BE4DEE-B020-50BC-7E47-E6A720BCB2B3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4AD66-712A-FE7A-6E39-4BF92F95E983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917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1DB7E8-80A0-BE2C-BEC1-2B576298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Learning Model Parameters</a:t>
            </a:r>
            <a:endParaRPr lang="en-IN" sz="4000" dirty="0">
              <a:solidFill>
                <a:srgbClr val="0B0B83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8DC8A3-3B0F-D8CE-DFB2-739ECD70F0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2" y="1143000"/>
            <a:ext cx="8428037" cy="5181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of logistic regression, (w, b), are estimated during training using a statistical approach known as the maximum likelihood estimation (MLE) method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310C3-937F-A9DE-6FAA-48A6ADD6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276600"/>
            <a:ext cx="7924801" cy="10033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C955A6A-3C79-D04A-E2A0-B3DCA530A5B6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E7C75E-CA04-23C4-2EB9-26CAD70E304E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84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AE4F-7BAC-5564-CCE6-A362BE4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unga" panose="020B0502040204020203" pitchFamily="34" charset="0"/>
              </a:rPr>
              <a:t>Characteristics of Logistic Regression</a:t>
            </a:r>
            <a:r>
              <a:rPr lang="en-IN" sz="2400" dirty="0">
                <a:solidFill>
                  <a:srgbClr val="0B0B83"/>
                </a:solidFill>
                <a:effectLst/>
                <a:latin typeface="Times New Roman" panose="02020603050405020304" pitchFamily="18" charset="0"/>
                <a:ea typeface="CMR10"/>
                <a:cs typeface="Tunga" panose="020B0502040204020203" pitchFamily="34" charset="0"/>
              </a:rPr>
              <a:t> </a:t>
            </a:r>
            <a:endParaRPr lang="en-IN" sz="4000" dirty="0">
              <a:solidFill>
                <a:srgbClr val="0B0B8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D105E-4536-B74B-21E7-BE2C94F566E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2" y="1143000"/>
            <a:ext cx="8280399" cy="5181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model for classification.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learned parameters of logistic regression can be analyzed to understand the relationships between attributes and class labels.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work more robustly even in high-dimensional settings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handle irrelevant attributes</a:t>
            </a:r>
            <a:endParaRPr lang="en-US" dirty="0">
              <a:solidFill>
                <a:srgbClr val="0B0B8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handle data instances with missing values</a:t>
            </a:r>
            <a:endParaRPr lang="en-IN" dirty="0">
              <a:solidFill>
                <a:srgbClr val="0B0B8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F9AB3-E047-DC7B-4FA6-7D02AFA3E932}"/>
              </a:ext>
            </a:extLst>
          </p:cNvPr>
          <p:cNvSpPr txBox="1"/>
          <p:nvPr/>
        </p:nvSpPr>
        <p:spPr>
          <a:xfrm>
            <a:off x="2590800" y="6324600"/>
            <a:ext cx="3657600" cy="4572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E97FA-D59C-039B-5292-D92B563B5A07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14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7">
            <a:extLst>
              <a:ext uri="{FF2B5EF4-FFF2-40B4-BE49-F238E27FC236}">
                <a16:creationId xmlns:a16="http://schemas.microsoft.com/office/drawing/2014/main" id="{F66442BA-5953-4926-A18C-9B394913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44543"/>
            <a:ext cx="82296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4000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Techniques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CA3A2-ECE8-43F1-96E8-DFBB0DBE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1C48F2F-5188-4155-BFD3-EABE87B44003}" type="datetime1">
              <a:rPr lang="en-US" smtClean="0"/>
              <a:t>2/14/2024</a:t>
            </a:fld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89F3C086-5BC1-2721-9D79-8839FFED62D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105968"/>
            <a:ext cx="8534400" cy="152400"/>
            <a:chOff x="264" y="788"/>
            <a:chExt cx="5232" cy="124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0200640E-BC0C-176D-96B6-183CAD24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8DB50945-0714-2C15-8909-699A571A0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C2D7168-0E42-2834-A237-5F7771BC1B44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9F8BE1-EC20-0C22-452B-93CAF763DBF6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5057"/>
            <a:ext cx="7823200" cy="533400"/>
          </a:xfrm>
        </p:spPr>
        <p:txBody>
          <a:bodyPr/>
          <a:lstStyle/>
          <a:p>
            <a:r>
              <a:rPr lang="en-US" altLang="en-US" sz="2000" dirty="0"/>
              <a:t>How to Determine the class label of a Test Sample?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2" y="1143000"/>
                <a:ext cx="8504238" cy="5181600"/>
              </a:xfrm>
            </p:spPr>
            <p:txBody>
              <a:bodyPr/>
              <a:lstStyle/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Take the majority vote of class labels among the k-nearest neighbors</a:t>
                </a:r>
              </a:p>
              <a:p>
                <a:r>
                  <a:rPr lang="en-US" altLang="en-US" dirty="0"/>
                  <a:t>Weight the vote according to distance</a:t>
                </a:r>
              </a:p>
              <a:p>
                <a:pPr lvl="1"/>
                <a:r>
                  <a:rPr lang="en-US" altLang="en-US" dirty="0"/>
                  <a:t> weight factor,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baseline="30000" dirty="0"/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2" y="1143000"/>
                <a:ext cx="8504238" cy="5181600"/>
              </a:xfrm>
              <a:blipFill>
                <a:blip r:embed="rId2"/>
                <a:stretch>
                  <a:fillRect l="-716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337352D-1BAC-04BD-49BA-1B63B40FFD57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E4284F-1E99-F8BA-E0CB-CA3E834DF7CB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09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823200" cy="533400"/>
          </a:xfrm>
        </p:spPr>
        <p:txBody>
          <a:bodyPr/>
          <a:lstStyle/>
          <a:p>
            <a:r>
              <a:rPr lang="en-US" altLang="en-US" dirty="0">
                <a:solidFill>
                  <a:srgbClr val="2A8487"/>
                </a:solidFill>
              </a:rPr>
              <a:t>Ensemble Methods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u="none" strike="noStrike" baseline="0" dirty="0"/>
              <a:t>There are techniques for improving classification accuracy by aggregating the predictions of multiple classifiers. </a:t>
            </a:r>
          </a:p>
          <a:p>
            <a:pPr lvl="1" algn="just"/>
            <a:r>
              <a:rPr lang="en-US" b="0" i="0" u="none" strike="noStrike" baseline="0" dirty="0"/>
              <a:t>known </a:t>
            </a:r>
            <a:r>
              <a:rPr lang="en-IN" b="0" i="0" u="none" strike="noStrike" baseline="0" dirty="0"/>
              <a:t>as </a:t>
            </a:r>
            <a:r>
              <a:rPr lang="en-IN" b="1" i="1" u="none" strike="noStrike" baseline="0" dirty="0">
                <a:solidFill>
                  <a:srgbClr val="FF0000"/>
                </a:solidFill>
              </a:rPr>
              <a:t>ensemble </a:t>
            </a:r>
            <a:r>
              <a:rPr lang="en-IN" b="0" i="1" u="none" strike="noStrike" baseline="0" dirty="0">
                <a:solidFill>
                  <a:srgbClr val="FF0000"/>
                </a:solidFill>
              </a:rPr>
              <a:t>or </a:t>
            </a:r>
            <a:r>
              <a:rPr lang="en-IN" b="1" i="1" u="none" strike="noStrike" baseline="0" dirty="0">
                <a:solidFill>
                  <a:srgbClr val="FF0000"/>
                </a:solidFill>
              </a:rPr>
              <a:t>classifier combination </a:t>
            </a:r>
            <a:r>
              <a:rPr lang="en-IN" b="0" i="0" u="none" strike="noStrike" baseline="0" dirty="0"/>
              <a:t>methods.</a:t>
            </a:r>
          </a:p>
          <a:p>
            <a:pPr algn="just"/>
            <a:r>
              <a:rPr lang="en-IN" b="0" i="0" u="none" strike="noStrike" baseline="0" dirty="0"/>
              <a:t> An ensemble method constructs </a:t>
            </a:r>
            <a:r>
              <a:rPr lang="en-US" b="0" i="0" u="none" strike="noStrike" baseline="0" dirty="0"/>
              <a:t>a set of </a:t>
            </a:r>
            <a:r>
              <a:rPr lang="en-US" b="1" i="0" u="none" strike="noStrike" baseline="0" dirty="0"/>
              <a:t>base classifiers </a:t>
            </a:r>
            <a:r>
              <a:rPr lang="en-US" b="0" i="0" u="none" strike="noStrike" baseline="0" dirty="0"/>
              <a:t>from training data and performs classification</a:t>
            </a:r>
          </a:p>
          <a:p>
            <a:pPr lvl="1" algn="just"/>
            <a:r>
              <a:rPr lang="en-US" b="0" i="0" u="none" strike="noStrike" baseline="0" dirty="0"/>
              <a:t>by taking a vote on the predictions made by each base classifier.</a:t>
            </a: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140AB-CA34-49AC-9A72-FFD6DD8D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34C064-6222-4B42-A1B3-5461B155949A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B4BE7-A437-178E-E201-C6F2BCDDD5AA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1DCAD-182C-C528-E872-CDB25378D936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823200" cy="533400"/>
          </a:xfrm>
        </p:spPr>
        <p:txBody>
          <a:bodyPr/>
          <a:lstStyle/>
          <a:p>
            <a:r>
              <a:rPr lang="en-US" altLang="en-US" dirty="0"/>
              <a:t>Ensemble Methods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Construct a set of base classifiers learned from the training data</a:t>
            </a:r>
          </a:p>
          <a:p>
            <a:endParaRPr lang="en-US" altLang="en-US"/>
          </a:p>
          <a:p>
            <a:r>
              <a:rPr lang="en-US" altLang="en-US"/>
              <a:t>Predict class label of test records by combining the predictions made by multiple classifiers (e.g., by taking majority vote)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140AB-CA34-49AC-9A72-FFD6DD8D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A34C064-6222-4B42-A1B3-5461B155949A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B4BE7-A437-178E-E201-C6F2BCDDD5AA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E1DCAD-182C-C528-E872-CDB25378D936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50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5C3339-41A0-41C4-9773-3785BC5EF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B0B83"/>
                </a:solidFill>
              </a:rPr>
              <a:t>Example: Why Do Ensemble Methods Work?</a:t>
            </a:r>
          </a:p>
        </p:txBody>
      </p:sp>
      <p:pic>
        <p:nvPicPr>
          <p:cNvPr id="8195" name="Rectangle 3">
            <a:extLst>
              <a:ext uri="{FF2B5EF4-FFF2-40B4-BE49-F238E27FC236}">
                <a16:creationId xmlns:a16="http://schemas.microsoft.com/office/drawing/2014/main" id="{69A20DE4-0B8B-4B99-A87D-020BBB71EF0E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type="body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" y="1130300"/>
            <a:ext cx="8407400" cy="5194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D6FA5-9C77-4143-9A4E-94401FF28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5105400"/>
            <a:ext cx="54768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3A6DD-8E2B-420C-98A8-F4E2EBD8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E9C13B3-6055-476C-B740-0585250B8409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8C85B0-ADFE-4EF3-DB32-33F16647CE43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CB2A4-603F-C352-0F32-C6CE6CA62104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3986E40-BDFB-4C73-B450-6B4C8B860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rgbClr val="0B0B83"/>
                </a:solidFill>
              </a:rPr>
              <a:t>Necessary Conditions for Ensemble Methods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FA4EC1F-C8DF-4052-B7EE-8744BA23533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43000"/>
            <a:ext cx="8839200" cy="5181600"/>
          </a:xfrm>
        </p:spPr>
        <p:txBody>
          <a:bodyPr/>
          <a:lstStyle/>
          <a:p>
            <a:r>
              <a:rPr lang="en-US" altLang="en-US" sz="2400" dirty="0"/>
              <a:t>Ensemble Methods work better than a single base classifier if: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sz="2400" dirty="0"/>
              <a:t>All base classifiers are independent of each other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r>
              <a:rPr lang="en-US" altLang="en-US" sz="2400" dirty="0"/>
              <a:t>All base classifiers perform better than random guessing (error rate &lt; 0.5 for binary classification)</a:t>
            </a:r>
          </a:p>
          <a:p>
            <a:pPr marL="965200" lvl="1" indent="-457200">
              <a:buFont typeface="Tahoma" panose="020B0604030504040204" pitchFamily="34" charset="0"/>
              <a:buAutoNum type="arabicPeriod"/>
            </a:pPr>
            <a:endParaRPr lang="en-US" altLang="en-US" sz="2400" dirty="0"/>
          </a:p>
          <a:p>
            <a:endParaRPr lang="en-US" altLang="en-US" sz="2400" dirty="0"/>
          </a:p>
        </p:txBody>
      </p:sp>
      <p:pic>
        <p:nvPicPr>
          <p:cNvPr id="9220" name="Picture 6">
            <a:extLst>
              <a:ext uri="{FF2B5EF4-FFF2-40B4-BE49-F238E27FC236}">
                <a16:creationId xmlns:a16="http://schemas.microsoft.com/office/drawing/2014/main" id="{514BBE49-D5CB-4CE0-96B4-294DB21CF0E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3124200"/>
            <a:ext cx="4083050" cy="3062288"/>
          </a:xfrm>
          <a:noFill/>
        </p:spPr>
      </p:pic>
      <p:sp>
        <p:nvSpPr>
          <p:cNvPr id="9222" name="TextBox 4">
            <a:extLst>
              <a:ext uri="{FF2B5EF4-FFF2-40B4-BE49-F238E27FC236}">
                <a16:creationId xmlns:a16="http://schemas.microsoft.com/office/drawing/2014/main" id="{9A6366A3-EDDE-4507-9712-D8A580F23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86200"/>
            <a:ext cx="3200400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0" dirty="0"/>
              <a:t>Classification error for an ensemble of 25 base classifiers, assuming their errors are uncorrelated.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i="0" u="none" strike="noStrike" baseline="0" dirty="0">
                <a:solidFill>
                  <a:srgbClr val="0070C0"/>
                </a:solidFill>
                <a:latin typeface="Helvetica" panose="020B0604020202020204" pitchFamily="34" charset="0"/>
              </a:rPr>
              <a:t>Comparison between errors of base classifiers and errors of the ensemble classifier</a:t>
            </a:r>
            <a:r>
              <a:rPr lang="en-US" altLang="en-US" sz="16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7C410-B5B1-4600-BDFD-81C12EBF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4E0630B-DB40-4768-82B6-AB0D46B1605B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9DB7C-1121-AA93-B986-0E1662B7E2DA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93D42-6846-3E0C-8621-9F300A192DD1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4B0C44D-5683-46A4-A364-AC91BD3FF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823200" cy="533400"/>
          </a:xfrm>
        </p:spPr>
        <p:txBody>
          <a:bodyPr/>
          <a:lstStyle/>
          <a:p>
            <a:r>
              <a:rPr lang="en-US" altLang="en-US" dirty="0">
                <a:solidFill>
                  <a:srgbClr val="0B0B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Rationale for Ensemble Learning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851C7A2-7205-4908-A040-4FBDFB97C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74750"/>
            <a:ext cx="8280400" cy="5181600"/>
          </a:xfrm>
        </p:spPr>
        <p:txBody>
          <a:bodyPr/>
          <a:lstStyle/>
          <a:p>
            <a:r>
              <a:rPr lang="en-US" altLang="en-US" dirty="0"/>
              <a:t>Ensemble Methods work best with </a:t>
            </a:r>
            <a:r>
              <a:rPr lang="en-US" altLang="en-US" b="1" dirty="0"/>
              <a:t>unstable</a:t>
            </a:r>
            <a:r>
              <a:rPr lang="en-US" altLang="en-US" dirty="0"/>
              <a:t> </a:t>
            </a:r>
            <a:r>
              <a:rPr lang="en-US" altLang="en-US" b="1" dirty="0"/>
              <a:t>base classifiers</a:t>
            </a:r>
          </a:p>
          <a:p>
            <a:pPr lvl="1"/>
            <a:r>
              <a:rPr lang="en-US" altLang="en-US" sz="2400" dirty="0"/>
              <a:t>Classifiers that are sensitive to minor perturbations in training set, due to </a:t>
            </a:r>
            <a:r>
              <a:rPr lang="en-US" altLang="en-US" sz="2400" i="1" dirty="0"/>
              <a:t>high model complexity</a:t>
            </a:r>
          </a:p>
          <a:p>
            <a:pPr lvl="1"/>
            <a:r>
              <a:rPr lang="en-US" altLang="en-US" sz="2400" dirty="0"/>
              <a:t>Examples: Unpruned decision trees, ANNs, …</a:t>
            </a:r>
          </a:p>
          <a:p>
            <a:pPr lvl="1"/>
            <a:endParaRPr lang="en-US" alt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13BC9-0852-402E-A744-4B6FFCBB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1CC2E420-6689-4710-A9FD-584EDCD53EBB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B3762-A189-654F-0052-5924FDC2E913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71BD9-27F3-FCD3-5823-CEF11FD719AA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A24A3D2-153C-417A-9747-EC9DD9274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5212" y="152400"/>
            <a:ext cx="7596187" cy="533400"/>
          </a:xfrm>
        </p:spPr>
        <p:txBody>
          <a:bodyPr/>
          <a:lstStyle/>
          <a:p>
            <a:r>
              <a:rPr lang="en-US" altLang="en-US" dirty="0"/>
              <a:t>Bias-Variance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5026013A-4F88-480C-99A7-0591A9A9720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sz="2400" dirty="0"/>
                  <a:t>Analogous problem of reaching a target y by firing projectiles from x (regression problem)</a:t>
                </a:r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endParaRPr lang="en-US" altLang="en-US" sz="2400" dirty="0"/>
              </a:p>
              <a:p>
                <a:r>
                  <a:rPr lang="en-US" altLang="en-US" sz="2400" dirty="0"/>
                  <a:t>For classification, the generalization error of model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400" dirty="0"/>
                  <a:t> can be given by:</a:t>
                </a:r>
              </a:p>
              <a:p>
                <a:endParaRPr lang="en-US" alt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𝑏𝑖𝑎𝑠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1267" name="Content Placeholder 2">
                <a:extLst>
                  <a:ext uri="{FF2B5EF4-FFF2-40B4-BE49-F238E27FC236}">
                    <a16:creationId xmlns:a16="http://schemas.microsoft.com/office/drawing/2014/main" id="{5026013A-4F88-480C-99A7-0591A9A97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3" t="-941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9" name="Picture 6">
            <a:extLst>
              <a:ext uri="{FF2B5EF4-FFF2-40B4-BE49-F238E27FC236}">
                <a16:creationId xmlns:a16="http://schemas.microsoft.com/office/drawing/2014/main" id="{DEDB8E34-F0C0-4287-A586-F6E639A49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2219325"/>
            <a:ext cx="72231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7E448-40A9-41B4-A212-11314D8E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9A780C0-E52E-43E1-B8A2-03DB4C44943A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D92E2-3A37-FE2D-DBB8-7BB80104262A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3959D5-0887-6950-6D56-F9866463AD6C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609185C-C09E-42DA-9A93-583717B5D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/>
              <a:t>Bias-Variance Trade-off and Overfitting 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1B90608-EC45-43B3-BFAF-D0CC633F4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2900" y="5140325"/>
            <a:ext cx="8318500" cy="1143000"/>
          </a:xfrm>
        </p:spPr>
        <p:txBody>
          <a:bodyPr/>
          <a:lstStyle/>
          <a:p>
            <a:r>
              <a:rPr lang="en-US" altLang="en-US" sz="2400"/>
              <a:t>Ensemble methods try to reduce the variance of complex models (with low bias) by </a:t>
            </a:r>
            <a:r>
              <a:rPr lang="en-US" altLang="en-US" sz="2400" i="1"/>
              <a:t>aggregating </a:t>
            </a:r>
            <a:r>
              <a:rPr lang="en-US" altLang="en-US" sz="2400"/>
              <a:t>responses of multiple base classifiers</a:t>
            </a:r>
          </a:p>
        </p:txBody>
      </p:sp>
      <p:pic>
        <p:nvPicPr>
          <p:cNvPr id="12293" name="Picture 6">
            <a:extLst>
              <a:ext uri="{FF2B5EF4-FFF2-40B4-BE49-F238E27FC236}">
                <a16:creationId xmlns:a16="http://schemas.microsoft.com/office/drawing/2014/main" id="{A7892FA9-2B7A-4D16-886E-17977994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87"/>
          <a:stretch>
            <a:fillRect/>
          </a:stretch>
        </p:blipFill>
        <p:spPr bwMode="auto">
          <a:xfrm>
            <a:off x="762000" y="835025"/>
            <a:ext cx="71913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>
            <a:extLst>
              <a:ext uri="{FF2B5EF4-FFF2-40B4-BE49-F238E27FC236}">
                <a16:creationId xmlns:a16="http://schemas.microsoft.com/office/drawing/2014/main" id="{01CFEFAB-44C9-4D76-89D2-4F041801C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t="53481" r="-2167" b="8223"/>
          <a:stretch>
            <a:fillRect/>
          </a:stretch>
        </p:blipFill>
        <p:spPr bwMode="auto">
          <a:xfrm>
            <a:off x="1066800" y="2895600"/>
            <a:ext cx="71913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8">
            <a:extLst>
              <a:ext uri="{FF2B5EF4-FFF2-40B4-BE49-F238E27FC236}">
                <a16:creationId xmlns:a16="http://schemas.microsoft.com/office/drawing/2014/main" id="{0E9F248A-63F2-4079-A10C-FA13D42F8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4279900"/>
            <a:ext cx="163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Underfitting</a:t>
            </a:r>
          </a:p>
        </p:txBody>
      </p:sp>
      <p:sp>
        <p:nvSpPr>
          <p:cNvPr id="12296" name="TextBox 10">
            <a:extLst>
              <a:ext uri="{FF2B5EF4-FFF2-40B4-BE49-F238E27FC236}">
                <a16:creationId xmlns:a16="http://schemas.microsoft.com/office/drawing/2014/main" id="{5094D364-7081-40AD-88FB-F0813BF78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2308225"/>
            <a:ext cx="1477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Overfitting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2A188-2F2A-4B1B-AAB2-DC92112C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29A6CDE-AB1F-4ACB-9F66-EA474B1D3B6E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20AF47-2E16-0FC7-EDD0-1D551F47046C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D73A8-BDBF-C84D-D471-43660626A935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826B1C-E191-4B17-94A4-204D7E95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80521"/>
            <a:ext cx="8432800" cy="533400"/>
          </a:xfrm>
        </p:spPr>
        <p:txBody>
          <a:bodyPr/>
          <a:lstStyle/>
          <a:p>
            <a:r>
              <a:rPr lang="en-US" altLang="en-US" dirty="0"/>
              <a:t>General Approach of Ensemble Learning</a:t>
            </a: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9A257B3B-C337-4D47-8C42-FB02E31D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224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>
            <a:extLst>
              <a:ext uri="{FF2B5EF4-FFF2-40B4-BE49-F238E27FC236}">
                <a16:creationId xmlns:a16="http://schemas.microsoft.com/office/drawing/2014/main" id="{374BC95F-9831-470B-93A5-1C7C53FC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4419600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Using majority vote or weighted majority vote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(weighted according to their accuracy or relevance)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A31F6-A4E3-4794-8A2F-BCD919EA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FA195D9-C38B-4521-80F0-B0CD18F724A7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86D8B8-9E13-DF4C-56CC-F09528DA799A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80849-15CA-7526-5E0F-9C90282EE694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2FFB4-BD8C-0012-2789-C209A359B175}"/>
              </a:ext>
            </a:extLst>
          </p:cNvPr>
          <p:cNvSpPr txBox="1"/>
          <p:nvPr/>
        </p:nvSpPr>
        <p:spPr>
          <a:xfrm>
            <a:off x="2286000" y="5844619"/>
            <a:ext cx="5257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logical view of the ensemble learning method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5A7FBA3-7AD0-4A9C-947B-6CE14CEF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764" y="266700"/>
            <a:ext cx="8280400" cy="533400"/>
          </a:xfrm>
        </p:spPr>
        <p:txBody>
          <a:bodyPr/>
          <a:lstStyle/>
          <a:p>
            <a:r>
              <a:rPr lang="en-US" altLang="en-US" dirty="0"/>
              <a:t>Constructing Ensemble Classifiers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D13D8E-96D8-0C4F-AB84-90437D9AB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01063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training set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bagging, boosting</a:t>
            </a:r>
          </a:p>
          <a:p>
            <a:pPr lvl="1">
              <a:lnSpc>
                <a:spcPct val="90000"/>
              </a:lnSpc>
              <a:defRPr/>
            </a:pPr>
            <a:endParaRPr lang="en-US" altLang="en-US" sz="1000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input features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random forests</a:t>
            </a:r>
          </a:p>
          <a:p>
            <a:pPr>
              <a:lnSpc>
                <a:spcPct val="90000"/>
              </a:lnSpc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class labels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error-correcting output coding</a:t>
            </a:r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000" dirty="0"/>
              <a:t> </a:t>
            </a: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learning algorithm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Example: injecting randomness in the initial weights of  ANN</a:t>
            </a:r>
            <a:endParaRPr lang="en-US" alt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1FEAA-539A-4534-83E6-F99CE06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84FB174-43A4-4A86-88C3-FCE34E480F1F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DE37B-AFEA-C646-5A37-13BBEB6447E5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CEA8F6-0206-3BAF-0519-8F6D6D87ED74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1584E-4DE9-026E-56D5-F4D068B2B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C1FF233-9133-F627-DA8E-C94B74913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764" y="266700"/>
            <a:ext cx="8280400" cy="533400"/>
          </a:xfrm>
        </p:spPr>
        <p:txBody>
          <a:bodyPr/>
          <a:lstStyle/>
          <a:p>
            <a:r>
              <a:rPr lang="en-US" altLang="en-US" dirty="0"/>
              <a:t>Constructing Ensemble Classifiers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9D55B64-6491-37C8-E39B-97F603544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01063" cy="5181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training set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1800" b="0" i="0" u="none" strike="noStrike" baseline="0" dirty="0"/>
              <a:t>multiple training </a:t>
            </a:r>
            <a:r>
              <a:rPr lang="en-US" sz="1800" b="0" i="0" u="none" strike="noStrike" baseline="0" dirty="0"/>
              <a:t>sets are created by resampling the original data according to some sampling distribution and constructing a classifier from each training set.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/>
              <a:t>The sampling distribution determines how likely it is that an example will be selected for training, and it may vary from one trial to another.</a:t>
            </a:r>
            <a:endParaRPr lang="en-US" altLang="en-US" dirty="0"/>
          </a:p>
          <a:p>
            <a:pPr lvl="1" algn="just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/>
              <a:t>Example: bagging, boosting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  <a:defRPr/>
            </a:pP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input features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1800" b="0" i="0" u="none" strike="noStrike" baseline="0" dirty="0"/>
              <a:t>a subset </a:t>
            </a:r>
            <a:r>
              <a:rPr lang="en-US" sz="1800" b="0" i="0" u="none" strike="noStrike" baseline="0" dirty="0"/>
              <a:t>of input features is chosen to form each training set. The subset can be either chosen randomly or based on the recommendation of domain experts.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/>
              <a:t> this approach works very well with data sets that contain highly redundant features</a:t>
            </a:r>
            <a:endParaRPr lang="en-US" altLang="en-US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US" sz="2000" dirty="0"/>
              <a:t>Example: random forests --</a:t>
            </a:r>
            <a:r>
              <a:rPr lang="en-IN" sz="1800" b="0" i="0" u="none" strike="noStrike" baseline="0" dirty="0"/>
              <a:t>ensemble method that manipulates </a:t>
            </a:r>
            <a:r>
              <a:rPr lang="en-US" sz="1800" b="0" i="0" u="none" strike="noStrike" baseline="0" dirty="0"/>
              <a:t>its input features and uses decision trees as its base classifiers</a:t>
            </a:r>
            <a:endParaRPr lang="en-US" altLang="en-US" sz="2000" dirty="0"/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altLang="en-US" sz="2000" dirty="0"/>
          </a:p>
          <a:p>
            <a:pPr>
              <a:lnSpc>
                <a:spcPct val="90000"/>
              </a:lnSpc>
              <a:defRPr/>
            </a:pPr>
            <a:endParaRPr lang="en-US" altLang="en-US" sz="1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D2584-B808-F793-0C69-8295EBB2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84FB174-43A4-4A86-88C3-FCE34E480F1F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70DD04-BDC3-A3B4-5255-08765DF89B1C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2E5CC-B830-EABF-0487-6B53D2E082C9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75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47000" cy="533400"/>
          </a:xfrm>
        </p:spPr>
        <p:txBody>
          <a:bodyPr/>
          <a:lstStyle/>
          <a:p>
            <a:r>
              <a:rPr lang="en-US" altLang="en-US" dirty="0"/>
              <a:t>Choice of proximity measure matters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b="1" dirty="0"/>
          </a:p>
          <a:p>
            <a:r>
              <a:rPr lang="en-US" altLang="en-US" sz="2400" dirty="0"/>
              <a:t>For documents, cosine is better than correlation or Euclidean</a:t>
            </a:r>
          </a:p>
          <a:p>
            <a:pPr lvl="1"/>
            <a:endParaRPr lang="en-US" alt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6800" y="32131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0 0 0 0 0 0 0 0 0 0 0 1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76800" y="38989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1 0 0 0 0 0 0 0 0 0 0 0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62400" y="3517900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60500" y="4656077"/>
            <a:ext cx="5562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/>
              <a:t>Euclidean distance = 1.4142  for both pairs, but the cosine similarity  measure has different values for these pairs.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5EB02-D6B1-3DAE-A4E1-7EF49B181D6E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9C0F8B-EE4A-F705-BAEE-52B39B2F8A5F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621AA-7120-7702-030C-A7338123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9F63A5-3C9E-0010-F5DE-1052170A2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764" y="266700"/>
            <a:ext cx="8280400" cy="533400"/>
          </a:xfrm>
        </p:spPr>
        <p:txBody>
          <a:bodyPr/>
          <a:lstStyle/>
          <a:p>
            <a:r>
              <a:rPr lang="en-US" altLang="en-US" dirty="0"/>
              <a:t>Constructing Ensemble Classifiers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881665-1632-EEF7-E298-392EA8F90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01063" cy="5334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By manipulating class labels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B0B8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Example: error-correcting output coding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/>
              <a:t>can be used when the number of classes is sufficiently large.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/>
              <a:t>The training data is transformed into a binary class problem by randomly partitioning the class labels into two disjoint subsets, </a:t>
            </a:r>
            <a:r>
              <a:rPr lang="en-US" sz="1800" b="0" i="1" u="none" strike="noStrike" baseline="0" dirty="0"/>
              <a:t>A</a:t>
            </a:r>
            <a:r>
              <a:rPr lang="en-US" sz="1800" b="0" i="0" u="none" strike="noStrike" baseline="0" dirty="0"/>
              <a:t>0 and </a:t>
            </a:r>
            <a:r>
              <a:rPr lang="en-US" sz="1800" b="0" i="1" u="none" strike="noStrike" baseline="0" dirty="0"/>
              <a:t>A</a:t>
            </a:r>
            <a:r>
              <a:rPr lang="en-US" sz="1800" b="0" i="0" u="none" strike="noStrike" baseline="0" dirty="0"/>
              <a:t>1.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/>
              <a:t>Training examples whose class label belongs to the subset </a:t>
            </a:r>
            <a:r>
              <a:rPr lang="en-US" sz="1800" b="0" i="1" u="none" strike="noStrike" baseline="0" dirty="0"/>
              <a:t>A</a:t>
            </a:r>
            <a:r>
              <a:rPr lang="en-US" sz="1800" b="0" i="0" u="none" strike="noStrike" baseline="0" dirty="0"/>
              <a:t>0 are assigned to class 0, while those that belong to the subset </a:t>
            </a:r>
            <a:r>
              <a:rPr lang="en-US" sz="1800" b="0" i="1" u="none" strike="noStrike" baseline="0" dirty="0"/>
              <a:t>A</a:t>
            </a:r>
            <a:r>
              <a:rPr lang="en-US" sz="1800" b="0" i="0" u="none" strike="noStrike" baseline="0" dirty="0"/>
              <a:t>1 are assigned to class 1.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/>
              <a:t>The relabeled examples are then used to train a base classifier.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/>
              <a:t> By repeating this process multiple times, an ensemble of base classifiers is obtained. When a test example is presented, each base classifier </a:t>
            </a:r>
            <a:r>
              <a:rPr lang="en-US" sz="1800" b="0" i="1" u="none" strike="noStrike" baseline="0" dirty="0"/>
              <a:t>Ci </a:t>
            </a:r>
            <a:r>
              <a:rPr lang="en-US" sz="1800" b="0" i="0" u="none" strike="noStrike" baseline="0" dirty="0"/>
              <a:t>is used to predict its class label.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/>
              <a:t> If the test example is predicted as class 0, then all the classes that </a:t>
            </a:r>
            <a:r>
              <a:rPr lang="en-US" sz="1800" b="0" i="0" u="none" strike="noStrike" baseline="0" dirty="0" err="1"/>
              <a:t>belongto</a:t>
            </a:r>
            <a:r>
              <a:rPr lang="en-US" sz="1800" b="0" i="0" u="none" strike="noStrike" baseline="0" dirty="0"/>
              <a:t> </a:t>
            </a:r>
            <a:r>
              <a:rPr lang="en-US" sz="1800" b="0" i="1" u="none" strike="noStrike" baseline="0" dirty="0"/>
              <a:t>A</a:t>
            </a:r>
            <a:r>
              <a:rPr lang="en-US" sz="1800" b="0" i="0" u="none" strike="noStrike" baseline="0" dirty="0"/>
              <a:t>0 will receive a vote. Conversely, if it is predicted to be class 1, then all the classes that belong to </a:t>
            </a:r>
            <a:r>
              <a:rPr lang="en-US" sz="1800" b="0" i="1" u="none" strike="noStrike" baseline="0" dirty="0"/>
              <a:t>A</a:t>
            </a:r>
            <a:r>
              <a:rPr lang="en-US" sz="1800" b="0" i="0" u="none" strike="noStrike" baseline="0" dirty="0"/>
              <a:t>1 will receive a vote.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/>
              <a:t> The votes are tallied and the class that receives the highest vote is assigned to the test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altLang="en-US" sz="2000" dirty="0"/>
          </a:p>
          <a:p>
            <a:pPr lvl="1">
              <a:lnSpc>
                <a:spcPct val="90000"/>
              </a:lnSpc>
              <a:defRPr/>
            </a:pPr>
            <a:endParaRPr lang="en-US" altLang="en-US" sz="2000" dirty="0"/>
          </a:p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en-US" sz="1000" dirty="0"/>
              <a:t> </a:t>
            </a:r>
            <a:endParaRPr lang="en-US" alt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EDF37-369A-0A03-6877-A93F7646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77000"/>
            <a:ext cx="20383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84FB174-43A4-4A86-88C3-FCE34E480F1F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72ADEC-5B6B-63BB-B826-2B07318E5304}"/>
              </a:ext>
            </a:extLst>
          </p:cNvPr>
          <p:cNvSpPr/>
          <p:nvPr/>
        </p:nvSpPr>
        <p:spPr bwMode="auto">
          <a:xfrm>
            <a:off x="2514600" y="6477000"/>
            <a:ext cx="3733800" cy="3048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98026-B459-FF8F-BBA9-7BAE2C831827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73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CFAF7-42EC-1B9C-31FC-BC747B57E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B9A0569-8217-34C0-6C84-AFD1E2AC3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7764" y="266700"/>
            <a:ext cx="8280400" cy="533400"/>
          </a:xfrm>
        </p:spPr>
        <p:txBody>
          <a:bodyPr/>
          <a:lstStyle/>
          <a:p>
            <a:r>
              <a:rPr lang="en-US" altLang="en-US" dirty="0"/>
              <a:t>Constructing Ensemble Classifiers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AB0A0C-3F30-29D1-2DA1-A82B24B68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01063" cy="53340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altLang="en-US" sz="1000" dirty="0">
              <a:solidFill>
                <a:srgbClr val="000000"/>
              </a:solidFill>
            </a:endParaRPr>
          </a:p>
          <a:p>
            <a:pPr algn="l"/>
            <a:r>
              <a:rPr lang="en-US" altLang="en-US" dirty="0"/>
              <a:t>By manipulating learning algorithm</a:t>
            </a:r>
          </a:p>
          <a:p>
            <a:pPr marL="800100" marR="0" lvl="1" indent="-342900" algn="l" defTabSz="914400" rtl="0" eaLnBrk="0" fontAlgn="base" latinLnBrk="0" hangingPunct="0">
              <a:lnSpc>
                <a:spcPct val="9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B0B8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Example: injecting randomness in the initial weights of  ANN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B0B8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1800" b="0" i="0" u="none" strike="noStrike" baseline="0" dirty="0"/>
              <a:t>Many learning algorithms </a:t>
            </a:r>
            <a:r>
              <a:rPr lang="en-US" sz="1800" b="0" i="0" u="none" strike="noStrike" baseline="0" dirty="0"/>
              <a:t>can be manipulated in such a way that applying the algorithm several times on the same training data will result in the construction of different classifiers.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/>
              <a:t>For example, an artificial neural network can change its network topology or the initial weights of the links between neurons.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/>
              <a:t>Similarly, an ensemble of decision trees can be constructed by injecting randomness into the tree-growing procedure. For example, instead of choosing the best splitting attribute at each node, we can randomly choose one of the top </a:t>
            </a:r>
            <a:r>
              <a:rPr lang="en-US" sz="1800" b="0" i="1" u="none" strike="noStrike" baseline="0" dirty="0"/>
              <a:t>k </a:t>
            </a:r>
            <a:r>
              <a:rPr lang="en-US" sz="1800" b="0" i="0" u="none" strike="noStrike" baseline="0" dirty="0"/>
              <a:t>attributes for splitting.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altLang="en-US" sz="1800" dirty="0"/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MR10"/>
              </a:rPr>
              <a:t>first three approaches are generic methods </a:t>
            </a:r>
            <a:r>
              <a:rPr lang="en-US" sz="1800" b="0" i="0" u="none" strike="noStrike" baseline="0" dirty="0">
                <a:latin typeface="CMR10"/>
              </a:rPr>
              <a:t>that are applicable to any classifier, whereas the fourth approach depends on the type of classifier used.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The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MR10"/>
              </a:rPr>
              <a:t>base classifiers </a:t>
            </a:r>
            <a:r>
              <a:rPr lang="en-US" sz="1800" b="0" i="0" u="none" strike="noStrike" baseline="0" dirty="0">
                <a:latin typeface="CMR10"/>
              </a:rPr>
              <a:t>for most of these approaches can be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CMR10"/>
              </a:rPr>
              <a:t>generated sequentially </a:t>
            </a:r>
            <a:r>
              <a:rPr lang="en-US" sz="1800" b="0" i="0" u="none" strike="noStrike" baseline="0" dirty="0">
                <a:latin typeface="CMR10"/>
              </a:rPr>
              <a:t>(one after another) or in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CMR10"/>
              </a:rPr>
              <a:t>parallel</a:t>
            </a:r>
            <a:r>
              <a:rPr lang="en-US" sz="1800" b="0" i="0" u="none" strike="noStrike" baseline="0" dirty="0">
                <a:latin typeface="CMR10"/>
              </a:rPr>
              <a:t> (all at once).</a:t>
            </a: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EAD64-1E79-56E2-9CAB-CEDD95D4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77000"/>
            <a:ext cx="203835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84FB174-43A4-4A86-88C3-FCE34E480F1F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814247-748C-D004-3254-04B0448542C6}"/>
              </a:ext>
            </a:extLst>
          </p:cNvPr>
          <p:cNvSpPr/>
          <p:nvPr/>
        </p:nvSpPr>
        <p:spPr bwMode="auto">
          <a:xfrm>
            <a:off x="2514600" y="6477000"/>
            <a:ext cx="3733800" cy="3048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DAADA-482F-B441-5145-D9BAFFBBF9A5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83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EBE6F2-EA68-4B04-AA31-6E0DA60C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52400"/>
            <a:ext cx="8280400" cy="533400"/>
          </a:xfrm>
        </p:spPr>
        <p:txBody>
          <a:bodyPr/>
          <a:lstStyle/>
          <a:p>
            <a:r>
              <a:rPr lang="en-US" altLang="en-US" dirty="0"/>
              <a:t>Bagging (Bootstrap </a:t>
            </a:r>
            <a:r>
              <a:rPr lang="en-US" altLang="en-US" dirty="0" err="1"/>
              <a:t>AGGregatING</a:t>
            </a:r>
            <a:r>
              <a:rPr lang="en-US" altLang="en-US" dirty="0"/>
              <a:t>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15C23C-06AB-4189-A0C9-F4088013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Bootstrap sampling: sampling with replacement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Build classifier on each bootstrap sample</a:t>
            </a:r>
          </a:p>
          <a:p>
            <a:endParaRPr lang="en-US" altLang="en-US" sz="1000" dirty="0"/>
          </a:p>
          <a:p>
            <a:r>
              <a:rPr lang="en-US" altLang="en-US" dirty="0"/>
              <a:t>Probability of a training instance being selected in a bootstrap sample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/>
              <a:t>1 – (1 - 1/n)</a:t>
            </a:r>
            <a:r>
              <a:rPr lang="en-US" altLang="en-US" sz="2400" baseline="30000" dirty="0"/>
              <a:t>n </a:t>
            </a:r>
            <a:r>
              <a:rPr lang="en-US" altLang="en-US" sz="2400" dirty="0"/>
              <a:t> (n: number of training instances)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400" dirty="0"/>
              <a:t>~0.632 when n is large </a:t>
            </a:r>
          </a:p>
          <a:p>
            <a:pPr lvl="1"/>
            <a:endParaRPr lang="en-US" altLang="en-US" baseline="30000" dirty="0"/>
          </a:p>
        </p:txBody>
      </p:sp>
      <p:pic>
        <p:nvPicPr>
          <p:cNvPr id="15364" name="Picture 289">
            <a:extLst>
              <a:ext uri="{FF2B5EF4-FFF2-40B4-BE49-F238E27FC236}">
                <a16:creationId xmlns:a16="http://schemas.microsoft.com/office/drawing/2014/main" id="{9190130D-032C-4DB7-A8E0-BBF883865269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2271713"/>
            <a:ext cx="7239000" cy="852487"/>
          </a:xfr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F1131-0D44-4C8F-BFE9-479867BA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303C894-E8A2-4029-91AB-3F2EAC88E4AD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3F3048-C5B5-247C-958E-2E607ECED372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844D35-E654-BC79-F721-FEA60B1F623D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0830B1-1991-4C9D-A87E-FB5989D71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02746"/>
            <a:ext cx="7385050" cy="533400"/>
          </a:xfrm>
        </p:spPr>
        <p:txBody>
          <a:bodyPr/>
          <a:lstStyle/>
          <a:p>
            <a:r>
              <a:rPr lang="en-US" altLang="en-US" dirty="0"/>
              <a:t>Bagging Algorithm</a:t>
            </a:r>
          </a:p>
        </p:txBody>
      </p:sp>
      <p:pic>
        <p:nvPicPr>
          <p:cNvPr id="16388" name="Picture 6">
            <a:extLst>
              <a:ext uri="{FF2B5EF4-FFF2-40B4-BE49-F238E27FC236}">
                <a16:creationId xmlns:a16="http://schemas.microsoft.com/office/drawing/2014/main" id="{BC6E3B61-8B02-4A89-ACD5-776CE969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8963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20725-C86A-4808-B6E5-1177A33E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EF7952A-CEEF-4359-98A3-7C2475AA3C14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3A81B-BB12-1246-3A86-0C7F96CEB3BE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D1F2E-BE9B-BE4A-AAD3-569CE814E30F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3EFEAAC-4BAE-4298-9C7C-5BE3598B0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286" y="188459"/>
            <a:ext cx="7685314" cy="533400"/>
          </a:xfrm>
        </p:spPr>
        <p:txBody>
          <a:bodyPr/>
          <a:lstStyle/>
          <a:p>
            <a:r>
              <a:rPr lang="en-US" altLang="en-US" dirty="0"/>
              <a:t>Bagging Example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7BBD9E51-9546-9242-BBB5-A4467432C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Consider 1-dimensional data set: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Classifier is a decision stump (decision tree of size 1)</a:t>
            </a:r>
          </a:p>
          <a:p>
            <a:pPr lvl="1">
              <a:defRPr/>
            </a:pPr>
            <a:r>
              <a:rPr lang="en-US" altLang="en-US" sz="2400" dirty="0"/>
              <a:t>Decision rule:  	x </a:t>
            </a:r>
            <a:r>
              <a:rPr lang="en-US" altLang="en-US" sz="2400" dirty="0">
                <a:sym typeface="Symbol" pitchFamily="2" charset="2"/>
              </a:rPr>
              <a:t> k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versus </a:t>
            </a:r>
            <a:r>
              <a:rPr lang="en-US" altLang="en-US" sz="2400" dirty="0"/>
              <a:t>x &gt; k</a:t>
            </a:r>
          </a:p>
          <a:p>
            <a:pPr lvl="1">
              <a:defRPr/>
            </a:pPr>
            <a:r>
              <a:rPr lang="en-US" altLang="en-US" sz="2400" dirty="0"/>
              <a:t>Split point k is chosen based on entropy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AA6DEC1B-2B6C-46F9-8797-253A852F941A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628650" y="1676400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70295" imgH="1004995" progId="Visio.Drawing.6">
                  <p:embed/>
                </p:oleObj>
              </mc:Choice>
              <mc:Fallback>
                <p:oleObj name="Visio" r:id="rId2" imgW="6270295" imgH="1004995" progId="Visio.Drawing.6">
                  <p:embed/>
                  <p:pic>
                    <p:nvPicPr>
                      <p:cNvPr id="17412" name="Object 2">
                        <a:extLst>
                          <a:ext uri="{FF2B5EF4-FFF2-40B4-BE49-F238E27FC236}">
                            <a16:creationId xmlns:a16="http://schemas.microsoft.com/office/drawing/2014/main" id="{AA6DEC1B-2B6C-46F9-8797-253A852F9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676400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Oval 10">
            <a:extLst>
              <a:ext uri="{FF2B5EF4-FFF2-40B4-BE49-F238E27FC236}">
                <a16:creationId xmlns:a16="http://schemas.microsoft.com/office/drawing/2014/main" id="{CB1E402A-B70E-438B-AA64-AE6AF294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91088"/>
            <a:ext cx="12954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x </a:t>
            </a:r>
            <a:r>
              <a:rPr lang="en-US" altLang="en-US" sz="140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17414" name="Line 11">
            <a:extLst>
              <a:ext uri="{FF2B5EF4-FFF2-40B4-BE49-F238E27FC236}">
                <a16:creationId xmlns:a16="http://schemas.microsoft.com/office/drawing/2014/main" id="{4E886F02-2684-4848-9023-1FEFE7972E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576888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12">
            <a:extLst>
              <a:ext uri="{FF2B5EF4-FFF2-40B4-BE49-F238E27FC236}">
                <a16:creationId xmlns:a16="http://schemas.microsoft.com/office/drawing/2014/main" id="{238B140D-85D9-4BFE-A728-5981B361F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57688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13">
            <a:extLst>
              <a:ext uri="{FF2B5EF4-FFF2-40B4-BE49-F238E27FC236}">
                <a16:creationId xmlns:a16="http://schemas.microsoft.com/office/drawing/2014/main" id="{E716B233-E0C6-40B3-A5B8-F4B22D9F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17417" name="Text Box 14">
            <a:extLst>
              <a:ext uri="{FF2B5EF4-FFF2-40B4-BE49-F238E27FC236}">
                <a16:creationId xmlns:a16="http://schemas.microsoft.com/office/drawing/2014/main" id="{D7CC8EED-2893-4B48-AE69-81A347510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17418" name="Text Box 15">
            <a:extLst>
              <a:ext uri="{FF2B5EF4-FFF2-40B4-BE49-F238E27FC236}">
                <a16:creationId xmlns:a16="http://schemas.microsoft.com/office/drawing/2014/main" id="{7112105F-6692-4F2C-A2ED-32183B88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64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True</a:t>
            </a:r>
          </a:p>
        </p:txBody>
      </p:sp>
      <p:sp>
        <p:nvSpPr>
          <p:cNvPr id="17419" name="Text Box 16">
            <a:extLst>
              <a:ext uri="{FF2B5EF4-FFF2-40B4-BE49-F238E27FC236}">
                <a16:creationId xmlns:a16="http://schemas.microsoft.com/office/drawing/2014/main" id="{4A090B32-F234-4212-9A2C-2D6D4B58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510DA-FA08-4D8B-B8DC-BBE22987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402C098-D0AB-4B31-82B6-528A6484ADE4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D4AB65-4A92-8270-4AE3-678F8F28D05C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F7D95-C642-21DE-C864-CBF2D3F3E3B6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B5EDC04-6719-4C0F-A15A-9121AE6F72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143000" y="152400"/>
            <a:ext cx="7518400" cy="533400"/>
          </a:xfrm>
        </p:spPr>
        <p:txBody>
          <a:bodyPr/>
          <a:lstStyle/>
          <a:p>
            <a:r>
              <a:rPr lang="en-US" altLang="en-US" dirty="0"/>
              <a:t>Bagging Example</a:t>
            </a:r>
          </a:p>
        </p:txBody>
      </p:sp>
      <p:pic>
        <p:nvPicPr>
          <p:cNvPr id="18435" name="Picture 866">
            <a:extLst>
              <a:ext uri="{FF2B5EF4-FFF2-40B4-BE49-F238E27FC236}">
                <a16:creationId xmlns:a16="http://schemas.microsoft.com/office/drawing/2014/main" id="{BCE32D27-92DA-4639-9634-5C81EFFD23A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C2268AE7-F6FF-4F1E-A642-BF698711DA4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0" imgH="0" progId="Visio.Drawing.6">
                  <p:embed/>
                </p:oleObj>
              </mc:Choice>
              <mc:Fallback>
                <p:oleObj name="Visio" r:id="rId3" imgW="0" imgH="0" progId="Visio.Drawing.6">
                  <p:embed/>
                  <p:pic>
                    <p:nvPicPr>
                      <p:cNvPr id="18436" name="Object 2">
                        <a:extLst>
                          <a:ext uri="{FF2B5EF4-FFF2-40B4-BE49-F238E27FC236}">
                            <a16:creationId xmlns:a16="http://schemas.microsoft.com/office/drawing/2014/main" id="{C2268AE7-F6FF-4F1E-A642-BF698711DA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Line 876">
            <a:extLst>
              <a:ext uri="{FF2B5EF4-FFF2-40B4-BE49-F238E27FC236}">
                <a16:creationId xmlns:a16="http://schemas.microsoft.com/office/drawing/2014/main" id="{BFEB687E-ED6C-41E1-8CDF-8BB7E888F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Content Placeholder 1">
            <a:extLst>
              <a:ext uri="{FF2B5EF4-FFF2-40B4-BE49-F238E27FC236}">
                <a16:creationId xmlns:a16="http://schemas.microsoft.com/office/drawing/2014/main" id="{B40470AD-5694-4FF0-BBBC-AF59D59CAAC1}"/>
              </a:ext>
            </a:extLst>
          </p:cNvPr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9" name="Content Placeholder 2">
            <a:extLst>
              <a:ext uri="{FF2B5EF4-FFF2-40B4-BE49-F238E27FC236}">
                <a16:creationId xmlns:a16="http://schemas.microsoft.com/office/drawing/2014/main" id="{8047E351-2866-4FAA-909C-9CAB2E9F10E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40" name="Rectangle 3">
            <a:extLst>
              <a:ext uri="{FF2B5EF4-FFF2-40B4-BE49-F238E27FC236}">
                <a16:creationId xmlns:a16="http://schemas.microsoft.com/office/drawing/2014/main" id="{E1349DD3-09FA-48D8-A726-8B157C1CC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3600"/>
            <a:ext cx="77724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9C81A-10E1-46EC-8F7F-687AF419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A830C-2061-893A-77C5-15A72A020D03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E9C61-1458-D832-5195-5788DB41DBC0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9114E08-3496-4264-8E5F-01DCF126000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2209800" y="152400"/>
            <a:ext cx="6451600" cy="533400"/>
          </a:xfrm>
        </p:spPr>
        <p:txBody>
          <a:bodyPr/>
          <a:lstStyle/>
          <a:p>
            <a:r>
              <a:rPr lang="en-US" altLang="en-US" dirty="0"/>
              <a:t>Bagging Example</a:t>
            </a:r>
          </a:p>
        </p:txBody>
      </p:sp>
      <p:pic>
        <p:nvPicPr>
          <p:cNvPr id="19459" name="Picture 866">
            <a:extLst>
              <a:ext uri="{FF2B5EF4-FFF2-40B4-BE49-F238E27FC236}">
                <a16:creationId xmlns:a16="http://schemas.microsoft.com/office/drawing/2014/main" id="{82B9D388-0DC9-4599-862F-EEBE85F5DB9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19460" name="Object 2">
            <a:extLst>
              <a:ext uri="{FF2B5EF4-FFF2-40B4-BE49-F238E27FC236}">
                <a16:creationId xmlns:a16="http://schemas.microsoft.com/office/drawing/2014/main" id="{BD2D980F-1378-4E21-9111-BBE158FA3A5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478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0" imgH="0" progId="Visio.Drawing.6">
                  <p:embed/>
                </p:oleObj>
              </mc:Choice>
              <mc:Fallback>
                <p:oleObj name="Visio" r:id="rId3" imgW="0" imgH="0" progId="Visio.Drawing.6">
                  <p:embed/>
                  <p:pic>
                    <p:nvPicPr>
                      <p:cNvPr id="19460" name="Object 2">
                        <a:extLst>
                          <a:ext uri="{FF2B5EF4-FFF2-40B4-BE49-F238E27FC236}">
                            <a16:creationId xmlns:a16="http://schemas.microsoft.com/office/drawing/2014/main" id="{BD2D980F-1378-4E21-9111-BBE158FA3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478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>
            <a:extLst>
              <a:ext uri="{FF2B5EF4-FFF2-40B4-BE49-F238E27FC236}">
                <a16:creationId xmlns:a16="http://schemas.microsoft.com/office/drawing/2014/main" id="{5AAA9076-84B7-49B4-A447-AAFD7B40E5B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24384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0" imgH="0" progId="Visio.Drawing.6">
                  <p:embed/>
                </p:oleObj>
              </mc:Choice>
              <mc:Fallback>
                <p:oleObj name="Visio" r:id="rId5" imgW="0" imgH="0" progId="Visio.Drawing.6">
                  <p:embed/>
                  <p:pic>
                    <p:nvPicPr>
                      <p:cNvPr id="19461" name="Object 3">
                        <a:extLst>
                          <a:ext uri="{FF2B5EF4-FFF2-40B4-BE49-F238E27FC236}">
                            <a16:creationId xmlns:a16="http://schemas.microsoft.com/office/drawing/2014/main" id="{5AAA9076-84B7-49B4-A447-AAFD7B40E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DFFAA0F9-2B1C-4079-9B7F-CE34701E41F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5200" y="34290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0" imgH="0" progId="Visio.Drawing.6">
                  <p:embed/>
                </p:oleObj>
              </mc:Choice>
              <mc:Fallback>
                <p:oleObj name="Visio" r:id="rId7" imgW="0" imgH="0" progId="Visio.Drawing.6">
                  <p:embed/>
                  <p:pic>
                    <p:nvPicPr>
                      <p:cNvPr id="19462" name="Object 4">
                        <a:extLst>
                          <a:ext uri="{FF2B5EF4-FFF2-40B4-BE49-F238E27FC236}">
                            <a16:creationId xmlns:a16="http://schemas.microsoft.com/office/drawing/2014/main" id="{DFFAA0F9-2B1C-4079-9B7F-CE34701E4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5">
            <a:extLst>
              <a:ext uri="{FF2B5EF4-FFF2-40B4-BE49-F238E27FC236}">
                <a16:creationId xmlns:a16="http://schemas.microsoft.com/office/drawing/2014/main" id="{63A22DF1-6433-4687-BF1F-9DD5A07EA6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419600"/>
          <a:ext cx="1400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0" imgH="0" progId="Visio.Drawing.6">
                  <p:embed/>
                </p:oleObj>
              </mc:Choice>
              <mc:Fallback>
                <p:oleObj name="Visio" r:id="rId9" imgW="0" imgH="0" progId="Visio.Drawing.6">
                  <p:embed/>
                  <p:pic>
                    <p:nvPicPr>
                      <p:cNvPr id="19463" name="Object 5">
                        <a:extLst>
                          <a:ext uri="{FF2B5EF4-FFF2-40B4-BE49-F238E27FC236}">
                            <a16:creationId xmlns:a16="http://schemas.microsoft.com/office/drawing/2014/main" id="{63A22DF1-6433-4687-BF1F-9DD5A07EA6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400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6">
            <a:extLst>
              <a:ext uri="{FF2B5EF4-FFF2-40B4-BE49-F238E27FC236}">
                <a16:creationId xmlns:a16="http://schemas.microsoft.com/office/drawing/2014/main" id="{BF36DF10-9DAD-4086-AB8D-0F4F3A43F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0" imgH="0" progId="Visio.Drawing.6">
                  <p:embed/>
                </p:oleObj>
              </mc:Choice>
              <mc:Fallback>
                <p:oleObj name="Visio" r:id="rId11" imgW="0" imgH="0" progId="Visio.Drawing.6">
                  <p:embed/>
                  <p:pic>
                    <p:nvPicPr>
                      <p:cNvPr id="19464" name="Object 6">
                        <a:extLst>
                          <a:ext uri="{FF2B5EF4-FFF2-40B4-BE49-F238E27FC236}">
                            <a16:creationId xmlns:a16="http://schemas.microsoft.com/office/drawing/2014/main" id="{BF36DF10-9DAD-4086-AB8D-0F4F3A43F5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Line 876">
            <a:extLst>
              <a:ext uri="{FF2B5EF4-FFF2-40B4-BE49-F238E27FC236}">
                <a16:creationId xmlns:a16="http://schemas.microsoft.com/office/drawing/2014/main" id="{F1C63A08-5133-43C9-B274-03209FB9B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219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877">
            <a:extLst>
              <a:ext uri="{FF2B5EF4-FFF2-40B4-BE49-F238E27FC236}">
                <a16:creationId xmlns:a16="http://schemas.microsoft.com/office/drawing/2014/main" id="{C364D687-5925-476C-B4DC-E494FACAF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878">
            <a:extLst>
              <a:ext uri="{FF2B5EF4-FFF2-40B4-BE49-F238E27FC236}">
                <a16:creationId xmlns:a16="http://schemas.microsoft.com/office/drawing/2014/main" id="{AC3FAB76-2B0F-4763-B924-213E2F6BC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879">
            <a:extLst>
              <a:ext uri="{FF2B5EF4-FFF2-40B4-BE49-F238E27FC236}">
                <a16:creationId xmlns:a16="http://schemas.microsoft.com/office/drawing/2014/main" id="{4060435C-90B0-4D3B-B380-9CC6262A4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880">
            <a:extLst>
              <a:ext uri="{FF2B5EF4-FFF2-40B4-BE49-F238E27FC236}">
                <a16:creationId xmlns:a16="http://schemas.microsoft.com/office/drawing/2014/main" id="{EFFB2FA3-B01C-4E27-9902-DE0D3608F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334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BE3E2-F12B-4C98-97EC-4A6B1C9B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C6EEB-8110-ED4B-98F1-E62CFD692EC5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03F16-797F-5C1D-0310-ACE5289CC324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9E61E88-6D17-4759-9D0B-994645820A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295400" y="152400"/>
            <a:ext cx="7366000" cy="533400"/>
          </a:xfrm>
        </p:spPr>
        <p:txBody>
          <a:bodyPr/>
          <a:lstStyle/>
          <a:p>
            <a:r>
              <a:rPr lang="en-US" altLang="en-US" dirty="0"/>
              <a:t>Bagging Example</a:t>
            </a:r>
          </a:p>
        </p:txBody>
      </p:sp>
      <p:pic>
        <p:nvPicPr>
          <p:cNvPr id="20483" name="Picture 864">
            <a:extLst>
              <a:ext uri="{FF2B5EF4-FFF2-40B4-BE49-F238E27FC236}">
                <a16:creationId xmlns:a16="http://schemas.microsoft.com/office/drawing/2014/main" id="{EC0C5C91-07F9-4359-AF59-5BA4036E168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20484" name="Object 2">
            <a:extLst>
              <a:ext uri="{FF2B5EF4-FFF2-40B4-BE49-F238E27FC236}">
                <a16:creationId xmlns:a16="http://schemas.microsoft.com/office/drawing/2014/main" id="{6F9C5AF6-700D-431D-89E5-0EE75B6A761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20813"/>
          <a:ext cx="1560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0" imgH="0" progId="Visio.Drawing.6">
                  <p:embed/>
                </p:oleObj>
              </mc:Choice>
              <mc:Fallback>
                <p:oleObj name="Visio" r:id="rId3" imgW="0" imgH="0" progId="Visio.Drawing.6">
                  <p:embed/>
                  <p:pic>
                    <p:nvPicPr>
                      <p:cNvPr id="20484" name="Object 2">
                        <a:extLst>
                          <a:ext uri="{FF2B5EF4-FFF2-40B4-BE49-F238E27FC236}">
                            <a16:creationId xmlns:a16="http://schemas.microsoft.com/office/drawing/2014/main" id="{6F9C5AF6-700D-431D-89E5-0EE75B6A7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20813"/>
                        <a:ext cx="1560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>
            <a:extLst>
              <a:ext uri="{FF2B5EF4-FFF2-40B4-BE49-F238E27FC236}">
                <a16:creationId xmlns:a16="http://schemas.microsoft.com/office/drawing/2014/main" id="{30302B9B-28A0-4255-954C-F8F93CFDE97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24384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0" imgH="0" progId="Visio.Drawing.6">
                  <p:embed/>
                </p:oleObj>
              </mc:Choice>
              <mc:Fallback>
                <p:oleObj name="Visio" r:id="rId5" imgW="0" imgH="0" progId="Visio.Drawing.6">
                  <p:embed/>
                  <p:pic>
                    <p:nvPicPr>
                      <p:cNvPr id="20485" name="Object 3">
                        <a:extLst>
                          <a:ext uri="{FF2B5EF4-FFF2-40B4-BE49-F238E27FC236}">
                            <a16:creationId xmlns:a16="http://schemas.microsoft.com/office/drawing/2014/main" id="{30302B9B-28A0-4255-954C-F8F93CFDE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FCE15F40-E3C5-4DF6-8F51-FDF3E1252768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5200" y="34290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0" imgH="0" progId="Visio.Drawing.6">
                  <p:embed/>
                </p:oleObj>
              </mc:Choice>
              <mc:Fallback>
                <p:oleObj name="Visio" r:id="rId7" imgW="0" imgH="0" progId="Visio.Drawing.6">
                  <p:embed/>
                  <p:pic>
                    <p:nvPicPr>
                      <p:cNvPr id="20486" name="Object 4">
                        <a:extLst>
                          <a:ext uri="{FF2B5EF4-FFF2-40B4-BE49-F238E27FC236}">
                            <a16:creationId xmlns:a16="http://schemas.microsoft.com/office/drawing/2014/main" id="{FCE15F40-E3C5-4DF6-8F51-FDF3E1252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>
            <a:extLst>
              <a:ext uri="{FF2B5EF4-FFF2-40B4-BE49-F238E27FC236}">
                <a16:creationId xmlns:a16="http://schemas.microsoft.com/office/drawing/2014/main" id="{127F635E-B805-48C2-A6B6-38FE78CF8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4196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0" imgH="0" progId="Visio.Drawing.6">
                  <p:embed/>
                </p:oleObj>
              </mc:Choice>
              <mc:Fallback>
                <p:oleObj name="Visio" r:id="rId9" imgW="0" imgH="0" progId="Visio.Drawing.6">
                  <p:embed/>
                  <p:pic>
                    <p:nvPicPr>
                      <p:cNvPr id="20487" name="Object 5">
                        <a:extLst>
                          <a:ext uri="{FF2B5EF4-FFF2-40B4-BE49-F238E27FC236}">
                            <a16:creationId xmlns:a16="http://schemas.microsoft.com/office/drawing/2014/main" id="{127F635E-B805-48C2-A6B6-38FE78CF8A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6">
            <a:extLst>
              <a:ext uri="{FF2B5EF4-FFF2-40B4-BE49-F238E27FC236}">
                <a16:creationId xmlns:a16="http://schemas.microsoft.com/office/drawing/2014/main" id="{9E7EA60B-8CE0-4C12-9860-CA8FF2340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0" imgH="0" progId="Visio.Drawing.6">
                  <p:embed/>
                </p:oleObj>
              </mc:Choice>
              <mc:Fallback>
                <p:oleObj name="Visio" r:id="rId11" imgW="0" imgH="0" progId="Visio.Drawing.6">
                  <p:embed/>
                  <p:pic>
                    <p:nvPicPr>
                      <p:cNvPr id="20488" name="Object 6">
                        <a:extLst>
                          <a:ext uri="{FF2B5EF4-FFF2-40B4-BE49-F238E27FC236}">
                            <a16:creationId xmlns:a16="http://schemas.microsoft.com/office/drawing/2014/main" id="{9E7EA60B-8CE0-4C12-9860-CA8FF2340F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Line 874">
            <a:extLst>
              <a:ext uri="{FF2B5EF4-FFF2-40B4-BE49-F238E27FC236}">
                <a16:creationId xmlns:a16="http://schemas.microsoft.com/office/drawing/2014/main" id="{482849C7-0894-413F-BE70-7A19FBD5F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875">
            <a:extLst>
              <a:ext uri="{FF2B5EF4-FFF2-40B4-BE49-F238E27FC236}">
                <a16:creationId xmlns:a16="http://schemas.microsoft.com/office/drawing/2014/main" id="{F246C501-065D-4343-8F6F-411CB8689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876">
            <a:extLst>
              <a:ext uri="{FF2B5EF4-FFF2-40B4-BE49-F238E27FC236}">
                <a16:creationId xmlns:a16="http://schemas.microsoft.com/office/drawing/2014/main" id="{98424ABC-DF40-4578-AFCA-86BA86A0A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877">
            <a:extLst>
              <a:ext uri="{FF2B5EF4-FFF2-40B4-BE49-F238E27FC236}">
                <a16:creationId xmlns:a16="http://schemas.microsoft.com/office/drawing/2014/main" id="{31B19AA9-BB2B-4743-B286-3ECFD41B6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878">
            <a:extLst>
              <a:ext uri="{FF2B5EF4-FFF2-40B4-BE49-F238E27FC236}">
                <a16:creationId xmlns:a16="http://schemas.microsoft.com/office/drawing/2014/main" id="{5215DD76-8B0E-41A1-BB27-E5008EBD3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410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5C551-4CCA-4081-B2A3-13D62AF7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4B515-A74D-2BC8-2F8F-4031BB228539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4F3AB0-8BF9-6934-39EF-1A518CDD9BCF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EBEA01A-0064-4F00-A11D-E87709C2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670800" cy="533400"/>
          </a:xfrm>
        </p:spPr>
        <p:txBody>
          <a:bodyPr/>
          <a:lstStyle/>
          <a:p>
            <a:r>
              <a:rPr lang="en-US" altLang="en-US" dirty="0"/>
              <a:t>Bagging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65A2660-AF3E-4FE0-8754-FC5F2789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Summary of Trained Decision Stumps: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B691935A-38C0-49D2-92BD-8FF5AFD3893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2286000"/>
            <a:ext cx="4495800" cy="3048000"/>
          </a:xfr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7E26C-81D5-4FA1-AB1B-E73C3E86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41164624-4FBA-460E-A77B-121A44568BD2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39712-2A6E-BE1A-1566-EA2DE860F0A8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BA9F07-E205-E551-FED1-D7A636292989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CD37C5D-CD38-438C-AAE5-C8477EBCD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66000" cy="533400"/>
          </a:xfrm>
        </p:spPr>
        <p:txBody>
          <a:bodyPr/>
          <a:lstStyle/>
          <a:p>
            <a:r>
              <a:rPr lang="en-US" altLang="en-US" dirty="0"/>
              <a:t>Bagging Example</a:t>
            </a:r>
          </a:p>
        </p:txBody>
      </p:sp>
      <p:sp>
        <p:nvSpPr>
          <p:cNvPr id="31746" name="Rectangle 1257">
            <a:extLst>
              <a:ext uri="{FF2B5EF4-FFF2-40B4-BE49-F238E27FC236}">
                <a16:creationId xmlns:a16="http://schemas.microsoft.com/office/drawing/2014/main" id="{5E97BF5B-8484-46BB-BC90-7E46E7A66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r>
              <a:rPr lang="en-US" altLang="en-US" sz="2400"/>
              <a:t>Use majority vote (sign of sum of predictions) to determine class of ensemble classifier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3200"/>
          </a:p>
          <a:p>
            <a:r>
              <a:rPr lang="en-US" altLang="en-US" sz="2400"/>
              <a:t>Bagging can also increase the complexity (representation capacity) of simple classifiers such as decision stumps</a:t>
            </a:r>
          </a:p>
        </p:txBody>
      </p:sp>
      <p:pic>
        <p:nvPicPr>
          <p:cNvPr id="22532" name="Picture 1254">
            <a:extLst>
              <a:ext uri="{FF2B5EF4-FFF2-40B4-BE49-F238E27FC236}">
                <a16:creationId xmlns:a16="http://schemas.microsoft.com/office/drawing/2014/main" id="{7564F4A7-B9FC-4ACF-B029-29186AEF598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905000"/>
            <a:ext cx="6934200" cy="3346450"/>
          </a:xfrm>
          <a:noFill/>
        </p:spPr>
      </p:pic>
      <p:sp>
        <p:nvSpPr>
          <p:cNvPr id="22533" name="Rectangle 1258">
            <a:extLst>
              <a:ext uri="{FF2B5EF4-FFF2-40B4-BE49-F238E27FC236}">
                <a16:creationId xmlns:a16="http://schemas.microsoft.com/office/drawing/2014/main" id="{F6011B94-6E3B-4288-87D2-4480C04E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46650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4" name="Text Box 1259">
            <a:extLst>
              <a:ext uri="{FF2B5EF4-FFF2-40B4-BE49-F238E27FC236}">
                <a16:creationId xmlns:a16="http://schemas.microsoft.com/office/drawing/2014/main" id="{46A35020-9452-46C0-AF51-0C099036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0450"/>
            <a:ext cx="114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Predicted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5358B-A7C3-45AB-9DD2-B4C56261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698A3CF-A929-47EE-A8E7-3F9950D70C8B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C30894-6E85-D8E6-25CC-B88290825004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02BC32-BF0E-017F-36AA-FFFE5CFFC374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99400" cy="533400"/>
          </a:xfrm>
        </p:spPr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Data preprocessing is often required</a:t>
            </a:r>
          </a:p>
          <a:p>
            <a:pPr lvl="1"/>
            <a:r>
              <a:rPr lang="en-US" altLang="en-US" sz="2400" dirty="0"/>
              <a:t>Attributes may have to be scaled to prevent distance measures from being dominated by one of the attributes</a:t>
            </a:r>
          </a:p>
          <a:p>
            <a:pPr lvl="2"/>
            <a:r>
              <a:rPr lang="en-US" altLang="en-US" sz="2200" dirty="0"/>
              <a:t>Example:</a:t>
            </a:r>
          </a:p>
          <a:p>
            <a:pPr lvl="3"/>
            <a:r>
              <a:rPr lang="en-US" altLang="en-US" dirty="0"/>
              <a:t> height of a person may vary from 1.5m to 1.8m</a:t>
            </a:r>
          </a:p>
          <a:p>
            <a:pPr lvl="3"/>
            <a:r>
              <a:rPr lang="en-US" altLang="en-US" dirty="0"/>
              <a:t> weight of a person may vary from 90lb to 300lb</a:t>
            </a:r>
          </a:p>
          <a:p>
            <a:pPr lvl="3"/>
            <a:r>
              <a:rPr lang="en-US" altLang="en-US" dirty="0"/>
              <a:t> income of a person may vary from $10K to $1M</a:t>
            </a:r>
          </a:p>
          <a:p>
            <a:pPr lvl="3"/>
            <a:endParaRPr lang="en-US" altLang="en-US" dirty="0"/>
          </a:p>
          <a:p>
            <a:pPr lvl="1"/>
            <a:r>
              <a:rPr lang="en-US" altLang="en-US" dirty="0"/>
              <a:t>Time series are often standardized to have 0 means a standard deviation of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43130-4DC8-143E-60B5-09D272E6CFCA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D082E-A977-F570-BB15-B2C22AE691FA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504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3783C3-BBA6-413C-B4B8-C8CA9782B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7061200" cy="533400"/>
          </a:xfrm>
        </p:spPr>
        <p:txBody>
          <a:bodyPr/>
          <a:lstStyle/>
          <a:p>
            <a:r>
              <a:rPr lang="en-US" altLang="en-US" dirty="0"/>
              <a:t>Boosting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831A9F-6A50-4338-B6BB-9792E093F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iterative procedure to adaptively change distribution of training data by focusing more on previously misclassified records</a:t>
            </a:r>
          </a:p>
          <a:p>
            <a:pPr lvl="1"/>
            <a:r>
              <a:rPr lang="en-US" altLang="en-US"/>
              <a:t>Initially, all N records are assigned equal weights (for being selected for training)</a:t>
            </a:r>
          </a:p>
          <a:p>
            <a:pPr lvl="1"/>
            <a:r>
              <a:rPr lang="en-US" altLang="en-US"/>
              <a:t>Unlike bagging, weights may change at the end of each boosting round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E5AB9-FAC3-4C55-A16D-25E884ED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9A8B3F8-1FC8-4E52-A1DC-D139F395BC32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3407D-5458-586E-6789-403E339FAD55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9B986B-9DD6-4E1D-CB8D-0F50470FB742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732B276-AD5D-4DB1-9AAC-E7B02F6F6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228600"/>
            <a:ext cx="7594600" cy="533400"/>
          </a:xfrm>
        </p:spPr>
        <p:txBody>
          <a:bodyPr/>
          <a:lstStyle/>
          <a:p>
            <a:r>
              <a:rPr lang="en-US" altLang="en-US" dirty="0"/>
              <a:t>Boosting</a:t>
            </a:r>
          </a:p>
        </p:txBody>
      </p:sp>
      <p:sp>
        <p:nvSpPr>
          <p:cNvPr id="24579" name="Rectangle 13">
            <a:extLst>
              <a:ext uri="{FF2B5EF4-FFF2-40B4-BE49-F238E27FC236}">
                <a16:creationId xmlns:a16="http://schemas.microsoft.com/office/drawing/2014/main" id="{F36BE517-BE32-43C1-91A0-17D70E87E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Records that are wrongly classified will have their weights increased in the next round</a:t>
            </a:r>
          </a:p>
          <a:p>
            <a:r>
              <a:rPr lang="en-US" altLang="en-US"/>
              <a:t>Records that are classified correctly will have their weights decreased in the next round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AB545518-325B-4928-9A4A-15ACCE89D748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3594100"/>
            <a:ext cx="8077200" cy="952500"/>
          </a:xfrm>
          <a:noFill/>
        </p:spPr>
      </p:pic>
      <p:sp>
        <p:nvSpPr>
          <p:cNvPr id="24581" name="Oval 7">
            <a:extLst>
              <a:ext uri="{FF2B5EF4-FFF2-40B4-BE49-F238E27FC236}">
                <a16:creationId xmlns:a16="http://schemas.microsoft.com/office/drawing/2014/main" id="{46DD3046-09FA-4E05-A54C-67A9E2CE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2" name="Oval 8">
            <a:extLst>
              <a:ext uri="{FF2B5EF4-FFF2-40B4-BE49-F238E27FC236}">
                <a16:creationId xmlns:a16="http://schemas.microsoft.com/office/drawing/2014/main" id="{F3E96349-CE6D-405A-96B2-B53BBAFE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3" name="Oval 9">
            <a:extLst>
              <a:ext uri="{FF2B5EF4-FFF2-40B4-BE49-F238E27FC236}">
                <a16:creationId xmlns:a16="http://schemas.microsoft.com/office/drawing/2014/main" id="{B3B7753E-F88C-4279-B87E-FD0AC0F05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4" name="Oval 10">
            <a:extLst>
              <a:ext uri="{FF2B5EF4-FFF2-40B4-BE49-F238E27FC236}">
                <a16:creationId xmlns:a16="http://schemas.microsoft.com/office/drawing/2014/main" id="{0C89075D-66F0-4F75-A37A-4803F1B88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5" name="Oval 11">
            <a:extLst>
              <a:ext uri="{FF2B5EF4-FFF2-40B4-BE49-F238E27FC236}">
                <a16:creationId xmlns:a16="http://schemas.microsoft.com/office/drawing/2014/main" id="{CFE0E13B-5BD9-4B21-B274-C9EB52BAE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799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4586" name="Text Box 12">
            <a:extLst>
              <a:ext uri="{FF2B5EF4-FFF2-40B4-BE49-F238E27FC236}">
                <a16:creationId xmlns:a16="http://schemas.microsoft.com/office/drawing/2014/main" id="{C5557D36-EF10-4B78-AEE5-2E707EAEF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813300"/>
            <a:ext cx="50292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0"/>
              <a:t> Example 4 is hard to classify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0"/>
              <a:t> Its weight is increased, therefore it is more likely to be chosen again in subsequent rounds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92EBE-5139-4E73-A596-2642AF85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76F1B54-FC9D-43FE-9BAC-15B4BBE6ABAC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C7339-35DA-D542-9753-9896140D8200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B9F8E2-7755-87F6-89EE-4ACCFFAB7A46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F852B92-80B8-47CF-AB96-8489002FB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AdaBoost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954D60A-F6E8-4007-8E59-CED6DDA9DC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770437" cy="5181600"/>
          </a:xfrm>
        </p:spPr>
        <p:txBody>
          <a:bodyPr/>
          <a:lstStyle/>
          <a:p>
            <a:r>
              <a:rPr lang="en-US" altLang="en-US" sz="2400"/>
              <a:t>Base classifiers: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T</a:t>
            </a:r>
          </a:p>
          <a:p>
            <a:pPr lvl="4"/>
            <a:endParaRPr lang="en-US" altLang="en-US" sz="1800"/>
          </a:p>
          <a:p>
            <a:r>
              <a:rPr lang="en-US" altLang="en-US" sz="2400"/>
              <a:t>Error rate of a base classifier: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pPr lvl="4"/>
            <a:endParaRPr lang="en-US" altLang="en-US" sz="1800"/>
          </a:p>
          <a:p>
            <a:r>
              <a:rPr lang="en-US" altLang="en-US" sz="2400"/>
              <a:t>Importance of a classifier: </a:t>
            </a:r>
          </a:p>
          <a:p>
            <a:pPr lvl="4"/>
            <a:endParaRPr lang="en-US" altLang="en-US" sz="1800"/>
          </a:p>
        </p:txBody>
      </p:sp>
      <p:graphicFrame>
        <p:nvGraphicFramePr>
          <p:cNvPr id="25604" name="Object 3">
            <a:extLst>
              <a:ext uri="{FF2B5EF4-FFF2-40B4-BE49-F238E27FC236}">
                <a16:creationId xmlns:a16="http://schemas.microsoft.com/office/drawing/2014/main" id="{938F91A0-BDE2-4A07-9206-DCA7E78C8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11800" imgH="8334375" progId="Equation.3">
                  <p:embed/>
                </p:oleObj>
              </mc:Choice>
              <mc:Fallback>
                <p:oleObj name="Equation" r:id="rId2" imgW="18211800" imgH="8334375" progId="Equation.3">
                  <p:embed/>
                  <p:pic>
                    <p:nvPicPr>
                      <p:cNvPr id="25604" name="Object 3">
                        <a:extLst>
                          <a:ext uri="{FF2B5EF4-FFF2-40B4-BE49-F238E27FC236}">
                            <a16:creationId xmlns:a16="http://schemas.microsoft.com/office/drawing/2014/main" id="{938F91A0-BDE2-4A07-9206-DCA7E78C8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12">
            <a:extLst>
              <a:ext uri="{FF2B5EF4-FFF2-40B4-BE49-F238E27FC236}">
                <a16:creationId xmlns:a16="http://schemas.microsoft.com/office/drawing/2014/main" id="{53DE4BA0-833E-4E68-BAD3-ABED56A03E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8"/>
          <a:stretch>
            <a:fillRect/>
          </a:stretch>
        </p:blipFill>
        <p:spPr>
          <a:xfrm>
            <a:off x="4800600" y="2514600"/>
            <a:ext cx="4191000" cy="3641725"/>
          </a:xfrm>
          <a:noFill/>
        </p:spPr>
      </p:pic>
      <p:pic>
        <p:nvPicPr>
          <p:cNvPr id="25607" name="TextBox 4">
            <a:extLst>
              <a:ext uri="{FF2B5EF4-FFF2-40B4-BE49-F238E27FC236}">
                <a16:creationId xmlns:a16="http://schemas.microsoft.com/office/drawing/2014/main" id="{B8D69C3E-708F-4A78-B181-426AEFCC6BB7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1219200"/>
            <a:ext cx="49403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447C4-5E9C-44F9-9E68-38B70305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081A68C-AF2D-426C-A761-BC2F3773639F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BF4B3-D728-FCF4-AA04-11290D7F94F0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39913-A2DD-35A2-642C-12ADA7AB721F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41A2547-6621-4F6A-A174-05A2D3D2C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280400" cy="533400"/>
          </a:xfrm>
        </p:spPr>
        <p:txBody>
          <a:bodyPr/>
          <a:lstStyle/>
          <a:p>
            <a:r>
              <a:rPr lang="en-US" altLang="en-US"/>
              <a:t>AdaBoost Algorithm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9155E0D-5A3D-4A67-AB22-87106EE0E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Weight update: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4"/>
            <a:endParaRPr lang="en-US" altLang="en-US" dirty="0"/>
          </a:p>
          <a:p>
            <a:r>
              <a:rPr lang="en-US" altLang="en-US" dirty="0"/>
              <a:t>If any intermediate rounds produce error rate higher than 50%, the weights are reverted back to 1/n and the resampling procedure is repeated</a:t>
            </a:r>
          </a:p>
          <a:p>
            <a:r>
              <a:rPr lang="en-US" altLang="en-US" dirty="0"/>
              <a:t>Classification:</a:t>
            </a:r>
          </a:p>
        </p:txBody>
      </p:sp>
      <p:pic>
        <p:nvPicPr>
          <p:cNvPr id="26629" name="TextBox 8">
            <a:extLst>
              <a:ext uri="{FF2B5EF4-FFF2-40B4-BE49-F238E27FC236}">
                <a16:creationId xmlns:a16="http://schemas.microsoft.com/office/drawing/2014/main" id="{62F97FB4-706B-4DB9-A50B-5D0739D718C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4" y="-1517650"/>
            <a:ext cx="6083300" cy="915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TextBox 9">
            <a:extLst>
              <a:ext uri="{FF2B5EF4-FFF2-40B4-BE49-F238E27FC236}">
                <a16:creationId xmlns:a16="http://schemas.microsoft.com/office/drawing/2014/main" id="{348BF833-621C-431B-B7C7-735DE8822D3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797300"/>
            <a:ext cx="5715000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38F22-4012-4C7C-BB1E-CD472507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CC5E132-96A5-47A1-AEAF-C1C0CAEE320E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CD4A7-2373-AB2C-DC61-A151BD5EBD9C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0E8DF4-D9B4-FFEF-76FD-E15AFC28ED71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D83D6ED-48B7-4C58-B91B-87B02EF1B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171" y="228600"/>
            <a:ext cx="8280400" cy="533400"/>
          </a:xfrm>
        </p:spPr>
        <p:txBody>
          <a:bodyPr/>
          <a:lstStyle/>
          <a:p>
            <a:r>
              <a:rPr lang="en-US" altLang="en-US" dirty="0"/>
              <a:t>AdaBoost Algorithm</a:t>
            </a: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5BE9EBDD-1890-4798-889B-2E43A86EA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834707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12015F-E7A4-833E-5813-72D49A6FABFC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BBD62-2B7E-6601-0361-E3CA30C8CF45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12CD175-0674-40FB-B5C4-101E7C7EB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159544"/>
            <a:ext cx="8280400" cy="533400"/>
          </a:xfrm>
        </p:spPr>
        <p:txBody>
          <a:bodyPr/>
          <a:lstStyle/>
          <a:p>
            <a:r>
              <a:rPr lang="en-US" altLang="en-US" dirty="0"/>
              <a:t>AdaBoost Example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C31CB6E-EC00-461B-A711-6726BAEC6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1-dimensional data set: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Classifier is a decision stump</a:t>
            </a:r>
          </a:p>
          <a:p>
            <a:pPr lvl="1"/>
            <a:r>
              <a:rPr lang="en-US" altLang="en-US"/>
              <a:t>Decision rule:  	x </a:t>
            </a:r>
            <a:r>
              <a:rPr lang="en-US" altLang="en-US">
                <a:sym typeface="Symbol" panose="05050102010706020507" pitchFamily="18" charset="2"/>
              </a:rPr>
              <a:t> k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versus </a:t>
            </a:r>
            <a:r>
              <a:rPr lang="en-US" altLang="en-US"/>
              <a:t>x &gt; k</a:t>
            </a:r>
          </a:p>
          <a:p>
            <a:pPr lvl="1"/>
            <a:r>
              <a:rPr lang="en-US" altLang="en-US"/>
              <a:t>Split point k is chosen based on entropy</a:t>
            </a:r>
          </a:p>
        </p:txBody>
      </p:sp>
      <p:graphicFrame>
        <p:nvGraphicFramePr>
          <p:cNvPr id="28676" name="Object 2">
            <a:extLst>
              <a:ext uri="{FF2B5EF4-FFF2-40B4-BE49-F238E27FC236}">
                <a16:creationId xmlns:a16="http://schemas.microsoft.com/office/drawing/2014/main" id="{65DADCFE-23A9-4E61-ABFA-4AFC2866A921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609600" y="1828800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70295" imgH="1004995" progId="Visio.Drawing.6">
                  <p:embed/>
                </p:oleObj>
              </mc:Choice>
              <mc:Fallback>
                <p:oleObj name="Visio" r:id="rId2" imgW="6270295" imgH="1004995" progId="Visio.Drawing.6">
                  <p:embed/>
                  <p:pic>
                    <p:nvPicPr>
                      <p:cNvPr id="28676" name="Object 2">
                        <a:extLst>
                          <a:ext uri="{FF2B5EF4-FFF2-40B4-BE49-F238E27FC236}">
                            <a16:creationId xmlns:a16="http://schemas.microsoft.com/office/drawing/2014/main" id="{65DADCFE-23A9-4E61-ABFA-4AFC2866A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Oval 5">
            <a:extLst>
              <a:ext uri="{FF2B5EF4-FFF2-40B4-BE49-F238E27FC236}">
                <a16:creationId xmlns:a16="http://schemas.microsoft.com/office/drawing/2014/main" id="{CB758B22-DE11-45E7-97FD-C9968838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91088"/>
            <a:ext cx="1295400" cy="685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x </a:t>
            </a:r>
            <a:r>
              <a:rPr lang="en-US" altLang="en-US" sz="140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2BA9675-DC02-4140-82D2-0522AD368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5576888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EF83825C-A326-43B8-8A74-AD471B2C8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57688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839F340E-D249-4B7A-832D-C87C05BE8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4A855A4F-3D62-45AF-A88B-494C501D6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9578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4B8547C0-79C0-4F5A-ADA5-A73EB050F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64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True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9E343018-CD3F-4A41-8D26-31BB7B136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86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5987A-84BB-4D95-BE14-D820C9A0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96D1E7AA-F04D-42B2-B65F-73C62210892F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C470F-455D-73FD-5958-23B0A2F874D7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8B78E-9B3D-FA99-9F66-E68B1355CCA1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F641395-E8FA-46C5-9914-EABBFF2B6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280400" cy="533400"/>
          </a:xfrm>
        </p:spPr>
        <p:txBody>
          <a:bodyPr/>
          <a:lstStyle/>
          <a:p>
            <a:r>
              <a:rPr lang="en-US" altLang="en-US" dirty="0"/>
              <a:t>AdaBoost Example</a:t>
            </a: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7DA00226-F7EA-4A93-901A-172FE6A95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Training sets for the first 3 boosting rounds: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Summary: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818561EA-F77E-4F68-AD4D-256013F2E4BC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6553200" cy="2714625"/>
          </a:xfrm>
          <a:noFill/>
        </p:spPr>
      </p:pic>
      <p:sp>
        <p:nvSpPr>
          <p:cNvPr id="29701" name="Line 7">
            <a:extLst>
              <a:ext uri="{FF2B5EF4-FFF2-40B4-BE49-F238E27FC236}">
                <a16:creationId xmlns:a16="http://schemas.microsoft.com/office/drawing/2014/main" id="{7FE58E1A-A0B8-4D3B-9B78-917DC8E0A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05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8">
            <a:extLst>
              <a:ext uri="{FF2B5EF4-FFF2-40B4-BE49-F238E27FC236}">
                <a16:creationId xmlns:a16="http://schemas.microsoft.com/office/drawing/2014/main" id="{E0EBFCEA-D238-401E-987B-66AC84F38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124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9">
            <a:extLst>
              <a:ext uri="{FF2B5EF4-FFF2-40B4-BE49-F238E27FC236}">
                <a16:creationId xmlns:a16="http://schemas.microsoft.com/office/drawing/2014/main" id="{BE3354F1-15E7-4ADA-8E07-C106BAFDA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86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9704" name="Picture 140">
            <a:extLst>
              <a:ext uri="{FF2B5EF4-FFF2-40B4-BE49-F238E27FC236}">
                <a16:creationId xmlns:a16="http://schemas.microsoft.com/office/drawing/2014/main" id="{118B6DF9-2E87-4E76-8F2D-674C9ACD277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5257800"/>
            <a:ext cx="5486400" cy="1074738"/>
          </a:xfr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18D29-337F-4627-B7FE-5BD5D919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39CB2D5-7125-4976-A1A7-ABBBA0BD75FF}" type="datetime1">
              <a:rPr lang="en-US" smtClean="0"/>
              <a:t>2/14/2024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7E7BDA-88A4-E346-2FE1-39E5D2766255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F5E00-5A64-797C-AF91-5C19697DDC4A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366EC3C-3A0C-4273-A552-0800A6D9D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518400" cy="533400"/>
          </a:xfrm>
        </p:spPr>
        <p:txBody>
          <a:bodyPr/>
          <a:lstStyle/>
          <a:p>
            <a:r>
              <a:rPr lang="en-US" altLang="en-US" dirty="0"/>
              <a:t>AdaBoost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0E405C7-1BCE-4A89-BFC2-B181F050B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Weights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Classification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30A50516-DD77-4974-9FF7-8C14793F461E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798638"/>
            <a:ext cx="6781800" cy="1020762"/>
          </a:xfrm>
          <a:noFill/>
        </p:spPr>
      </p:pic>
      <p:pic>
        <p:nvPicPr>
          <p:cNvPr id="30725" name="Picture 443">
            <a:extLst>
              <a:ext uri="{FF2B5EF4-FFF2-40B4-BE49-F238E27FC236}">
                <a16:creationId xmlns:a16="http://schemas.microsoft.com/office/drawing/2014/main" id="{E6A83B52-0E70-4143-9EFF-D3E79107AC2A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4086225"/>
            <a:ext cx="6934200" cy="1552575"/>
          </a:xfrm>
          <a:noFill/>
        </p:spPr>
      </p:pic>
      <p:sp>
        <p:nvSpPr>
          <p:cNvPr id="30726" name="Rectangle 445">
            <a:extLst>
              <a:ext uri="{FF2B5EF4-FFF2-40B4-BE49-F238E27FC236}">
                <a16:creationId xmlns:a16="http://schemas.microsoft.com/office/drawing/2014/main" id="{2EDA0966-0145-4433-A7AD-D385ECD53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0727" name="Text Box 446">
            <a:extLst>
              <a:ext uri="{FF2B5EF4-FFF2-40B4-BE49-F238E27FC236}">
                <a16:creationId xmlns:a16="http://schemas.microsoft.com/office/drawing/2014/main" id="{59F079A7-C0D7-45D2-9878-337B0C583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57800"/>
            <a:ext cx="114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Predicted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31123-E78D-42D9-8D84-36F9D166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35CF293-E683-4F63-BB46-63B81AA526EC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76722-7646-9E5C-977E-341E93350E3D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1018A7-15EC-523C-C634-6C4EE2616B46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66700"/>
            <a:ext cx="8280400" cy="533400"/>
          </a:xfrm>
        </p:spPr>
        <p:txBody>
          <a:bodyPr/>
          <a:lstStyle/>
          <a:p>
            <a:r>
              <a:rPr lang="en-US" altLang="en-US" dirty="0"/>
              <a:t>Random Forest Algorithm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Construct an ensemble of decision trees by manipulating training set as well as features</a:t>
            </a:r>
          </a:p>
          <a:p>
            <a:endParaRPr lang="en-US" altLang="en-US" sz="1000" dirty="0"/>
          </a:p>
          <a:p>
            <a:pPr lvl="1"/>
            <a:r>
              <a:rPr lang="en-US" altLang="en-US" dirty="0"/>
              <a:t>Use bootstrap sample to train every decision tree (similar to Bagging)</a:t>
            </a:r>
          </a:p>
          <a:p>
            <a:pPr lvl="1"/>
            <a:r>
              <a:rPr lang="en-US" altLang="en-US" dirty="0"/>
              <a:t>Use the following tree induction algorithm:</a:t>
            </a:r>
          </a:p>
          <a:p>
            <a:pPr lvl="2"/>
            <a:r>
              <a:rPr lang="en-US" altLang="en-US" dirty="0"/>
              <a:t> At every internal node of decision tree, randomly sample p attributes for selecting split criterion</a:t>
            </a:r>
          </a:p>
          <a:p>
            <a:pPr lvl="2"/>
            <a:r>
              <a:rPr lang="en-US" altLang="en-US" dirty="0"/>
              <a:t> Repeat this procedure until all leaves are pure (unpruned tree)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49AA8-8AD9-43CA-A055-3CA5C30E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C941CA1-6FF0-42A6-852F-09925A985C4F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813DC-A331-548C-300A-06D71836D8C3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9910A-2CCA-A59E-F8F2-F323322B8A0A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86DF237F-F572-473E-890F-0FC9EDA81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6171" y="266700"/>
            <a:ext cx="8280400" cy="533400"/>
          </a:xfrm>
        </p:spPr>
        <p:txBody>
          <a:bodyPr/>
          <a:lstStyle/>
          <a:p>
            <a:r>
              <a:rPr lang="en-US" altLang="en-US" dirty="0"/>
              <a:t>Characteristics of Random Forest</a:t>
            </a:r>
          </a:p>
        </p:txBody>
      </p:sp>
      <p:pic>
        <p:nvPicPr>
          <p:cNvPr id="32771" name="Content Placeholder 2">
            <a:extLst>
              <a:ext uri="{FF2B5EF4-FFF2-40B4-BE49-F238E27FC236}">
                <a16:creationId xmlns:a16="http://schemas.microsoft.com/office/drawing/2014/main" id="{9C58C699-0ADA-4039-960C-4E188EEF6DC4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5600" y="1130300"/>
            <a:ext cx="8369300" cy="51943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95082-515D-4D82-A54C-459A9D2F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1E1D528-5813-4AF3-BC90-45CD9759D835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64752-60FE-D104-321A-725C21CCEE8D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646CD7-8482-401C-43C5-0D1BD74A7268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442200" cy="533400"/>
          </a:xfrm>
        </p:spPr>
        <p:txBody>
          <a:bodyPr/>
          <a:lstStyle/>
          <a:p>
            <a:r>
              <a:rPr lang="en-US" altLang="en-US" dirty="0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Choosing the value of k:</a:t>
            </a:r>
          </a:p>
          <a:p>
            <a:pPr lvl="1"/>
            <a:r>
              <a:rPr lang="en-US" altLang="en-US" sz="2400"/>
              <a:t>If k is too small, sensitive to noise points</a:t>
            </a:r>
          </a:p>
          <a:p>
            <a:pPr lvl="1"/>
            <a:r>
              <a:rPr lang="en-US" altLang="en-US" sz="240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82512" imgH="5298053" progId="Visio.Drawing.6">
                  <p:embed/>
                </p:oleObj>
              </mc:Choice>
              <mc:Fallback>
                <p:oleObj name="Visio" r:id="rId2" imgW="6582512" imgH="529805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77D117B-402C-BF4C-01FD-B7ED39F7B454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8FD9-1D95-EBBC-4AD0-3EE3DB67500F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266700"/>
            <a:ext cx="7866063" cy="533400"/>
          </a:xfrm>
        </p:spPr>
        <p:txBody>
          <a:bodyPr/>
          <a:lstStyle/>
          <a:p>
            <a:r>
              <a:rPr lang="en-US" altLang="en-US" dirty="0"/>
              <a:t>Gradient Boosting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Constructs a series of models </a:t>
            </a:r>
          </a:p>
          <a:p>
            <a:pPr lvl="1"/>
            <a:r>
              <a:rPr lang="en-US" altLang="en-US" dirty="0"/>
              <a:t>Models can be any predictive model that has a differentiable loss function</a:t>
            </a:r>
          </a:p>
          <a:p>
            <a:pPr lvl="1"/>
            <a:r>
              <a:rPr lang="en-US" altLang="en-US" dirty="0"/>
              <a:t>Commonly, trees are the chosen model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err="1"/>
              <a:t>XGboost</a:t>
            </a:r>
            <a:r>
              <a:rPr lang="en-US" altLang="en-US" dirty="0"/>
              <a:t> (extreme gradient boosting) is a popular package because of its impressive performance</a:t>
            </a:r>
          </a:p>
          <a:p>
            <a:r>
              <a:rPr lang="en-US" altLang="en-US" dirty="0"/>
              <a:t>Boosting can be viewed as optimizing the loss function by iterative functional gradient descent.</a:t>
            </a:r>
          </a:p>
          <a:p>
            <a:r>
              <a:rPr lang="en-US" altLang="en-US" dirty="0"/>
              <a:t>Implementations of various boosted algorithms are available in Python, R, Matlab, and more.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0338B-68F3-49BF-8A8C-D715E183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659CCC20-E748-4336-A832-C7AB02E1998C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CC375-080A-021C-4153-0E8A55331B7A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2C892-7B73-FC8A-E6AF-E7B7893EC21D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945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FA3000-2A28-61C0-9564-F887C262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marL="342900" indent="-342900" algn="just">
              <a:buClr>
                <a:srgbClr val="0B0B83"/>
              </a:buClr>
              <a:buSzPct val="110000"/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Mining ,Pang-Ning Tan, Michael Steinbach, Vipin Kumar,2nd edition, 2019,Pearson , ISBN-10-9332571406, ISBN-13 -978-9332571402</a:t>
            </a:r>
          </a:p>
          <a:p>
            <a:pPr marL="342900" indent="-342900" algn="just">
              <a:buClr>
                <a:srgbClr val="0B0B83"/>
              </a:buClr>
              <a:buSzPct val="110000"/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,Tom M. Mitchell, Indian Edition, 2013, McGraw Hill Education, ISBN – 10 – 1259096955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Clr>
                <a:srgbClr val="0B0B83"/>
              </a:buClr>
              <a:buSzPct val="11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Jiawei Han and Micheline,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Kamber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Data Mining – Concepts and Techniques, 2</a:t>
            </a:r>
            <a:r>
              <a:rPr lang="en-US" sz="20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Edition, Morgan  Kaufmann, 2006, ISBN 1-55860-901-6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575859-E4AC-EBE4-54E5-B22450C3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045" y="-2128489"/>
            <a:ext cx="1770763" cy="75299"/>
          </a:xfrm>
        </p:spPr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9D2046-FE0D-E046-8246-9BBFD6BC1A62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9D376-3B22-48D5-C0C6-7C9144CD049F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4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25714" y="185057"/>
            <a:ext cx="8280400" cy="533400"/>
          </a:xfrm>
        </p:spPr>
        <p:txBody>
          <a:bodyPr/>
          <a:lstStyle/>
          <a:p>
            <a:r>
              <a:rPr lang="en-US" altLang="en-US" dirty="0"/>
              <a:t>Nearest-neighbor classifiers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94" y="3276600"/>
            <a:ext cx="4038600" cy="319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181600" y="256499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1-nn decision boundary is a </a:t>
            </a:r>
            <a:r>
              <a:rPr lang="en-US" altLang="en-US" sz="2400" b="0" dirty="0" err="1"/>
              <a:t>Voronoi</a:t>
            </a:r>
            <a:r>
              <a:rPr lang="en-US" altLang="en-US" sz="2400" b="0" dirty="0"/>
              <a:t> Diagram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990600"/>
            <a:ext cx="396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Nearest </a:t>
            </a:r>
            <a:r>
              <a:rPr lang="en-US" altLang="en-US" sz="2800" b="0" dirty="0"/>
              <a:t>neighbor</a:t>
            </a:r>
            <a:r>
              <a:rPr lang="en-US" altLang="en-US" sz="2400" b="0" dirty="0"/>
              <a:t> classifiers are local classifiers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24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They can produce decision boundaries of arbitrary shapes</a:t>
            </a:r>
            <a:r>
              <a:rPr lang="en-US" altLang="en-US" sz="1800" b="0" dirty="0"/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000099-90F1-D4B6-1038-5DEB06224408}"/>
              </a:ext>
            </a:extLst>
          </p:cNvPr>
          <p:cNvSpPr/>
          <p:nvPr/>
        </p:nvSpPr>
        <p:spPr bwMode="auto">
          <a:xfrm>
            <a:off x="304800" y="6324600"/>
            <a:ext cx="1219200" cy="381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7EC17C-D4C0-730A-739C-8E616BEEB28C}"/>
              </a:ext>
            </a:extLst>
          </p:cNvPr>
          <p:cNvSpPr/>
          <p:nvPr/>
        </p:nvSpPr>
        <p:spPr bwMode="auto">
          <a:xfrm>
            <a:off x="2514600" y="6324600"/>
            <a:ext cx="3733800" cy="4572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5F5F5"/>
              </a:highligh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41690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146477864</TotalTime>
  <Pages>3</Pages>
  <Words>4754</Words>
  <Application>Microsoft Office PowerPoint</Application>
  <PresentationFormat>On-screen Show (4:3)</PresentationFormat>
  <Paragraphs>613</Paragraphs>
  <Slides>81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81</vt:i4>
      </vt:variant>
    </vt:vector>
  </HeadingPairs>
  <TitlesOfParts>
    <vt:vector size="100" baseType="lpstr">
      <vt:lpstr>ＭＳ Ｐゴシック</vt:lpstr>
      <vt:lpstr>Arial</vt:lpstr>
      <vt:lpstr>Book Antiqua</vt:lpstr>
      <vt:lpstr>Cambria Math</vt:lpstr>
      <vt:lpstr>CMR10</vt:lpstr>
      <vt:lpstr>Courier New</vt:lpstr>
      <vt:lpstr>Helvetica</vt:lpstr>
      <vt:lpstr>Helvetica-Bold</vt:lpstr>
      <vt:lpstr>Monotype Sorts</vt:lpstr>
      <vt:lpstr>Playfair Display</vt:lpstr>
      <vt:lpstr>Symbol</vt:lpstr>
      <vt:lpstr>Tahoma</vt:lpstr>
      <vt:lpstr>Times New Roman</vt:lpstr>
      <vt:lpstr>Wingdings</vt:lpstr>
      <vt:lpstr>LC.BRev.FY97</vt:lpstr>
      <vt:lpstr>Visio</vt:lpstr>
      <vt:lpstr>Equation</vt:lpstr>
      <vt:lpstr>VISIO</vt:lpstr>
      <vt:lpstr>Worksheet</vt:lpstr>
      <vt:lpstr>21AI52-Artificial Intelligence and Machine Learning</vt:lpstr>
      <vt:lpstr>Contents</vt:lpstr>
      <vt:lpstr>Nearest Neighbor Classifiers</vt:lpstr>
      <vt:lpstr>Nearest-Neighbor Classifiers</vt:lpstr>
      <vt:lpstr>How to Determine the class label of a Test Sample?</vt:lpstr>
      <vt:lpstr>Choice of proximity measure matters</vt:lpstr>
      <vt:lpstr>Nearest Neighbor Classification…</vt:lpstr>
      <vt:lpstr>Nearest Neighbor Classification…</vt:lpstr>
      <vt:lpstr>Nearest-neighbor classifiers</vt:lpstr>
      <vt:lpstr>Nearest Neighbor Classification…</vt:lpstr>
      <vt:lpstr>K-NN Classificiers… Handling Irrelevant and Redundant Attributes</vt:lpstr>
      <vt:lpstr>K-NN Classifiers: Handling attributes that are interacting</vt:lpstr>
      <vt:lpstr>Handling attributes that are interacting</vt:lpstr>
      <vt:lpstr>Improving KNN Efficiency</vt:lpstr>
      <vt:lpstr>PowerPoint Presentation</vt:lpstr>
      <vt:lpstr>Bayes Classifier</vt:lpstr>
      <vt:lpstr>Using Bayes Theorem for Classification</vt:lpstr>
      <vt:lpstr>Using Bayes Theorem for Classification</vt:lpstr>
      <vt:lpstr>Example Data</vt:lpstr>
      <vt:lpstr>Example Data</vt:lpstr>
      <vt:lpstr>Conditional Independence</vt:lpstr>
      <vt:lpstr>Naïve Bayes Classifier</vt:lpstr>
      <vt:lpstr>Naïve Bayes on Example Data</vt:lpstr>
      <vt:lpstr>Estimate Probabilities from Data</vt:lpstr>
      <vt:lpstr>Estimate Probabilities from Data</vt:lpstr>
      <vt:lpstr>Estimate Probabilities from Data</vt:lpstr>
      <vt:lpstr>Example of Naïve Bayes Classifier</vt:lpstr>
      <vt:lpstr>Naïve Bayes Classifier can make decisions with partial information about attributes in the test record</vt:lpstr>
      <vt:lpstr>Issues with Naïve Bayes Classifier</vt:lpstr>
      <vt:lpstr>Issues with Naïve Bayes Classifier</vt:lpstr>
      <vt:lpstr>Issues with Naïve Bayes Classifier</vt:lpstr>
      <vt:lpstr>Example of Naïve Bayes Classifier</vt:lpstr>
      <vt:lpstr>Naïve Bayes (Summary)</vt:lpstr>
      <vt:lpstr>Naïve Bayes</vt:lpstr>
      <vt:lpstr>Bayesian Belief Networks</vt:lpstr>
      <vt:lpstr>Conditional Independence</vt:lpstr>
      <vt:lpstr>Conditional Independence</vt:lpstr>
      <vt:lpstr>Probability Tables</vt:lpstr>
      <vt:lpstr>Example of Bayesian Belief Network</vt:lpstr>
      <vt:lpstr>Example of Inferencing using BBN</vt:lpstr>
      <vt:lpstr>PowerPoint Presentation</vt:lpstr>
      <vt:lpstr>Logistic Model</vt:lpstr>
      <vt:lpstr>An example curve</vt:lpstr>
      <vt:lpstr>Logistic Regression</vt:lpstr>
      <vt:lpstr>PowerPoint Presentation</vt:lpstr>
      <vt:lpstr>Logistic Regression as a Generalized Linear Model</vt:lpstr>
      <vt:lpstr>Learning Model Parameters</vt:lpstr>
      <vt:lpstr>Characteristics of Logistic Regression </vt:lpstr>
      <vt:lpstr>PowerPoint Presentation</vt:lpstr>
      <vt:lpstr>Ensemble Methods</vt:lpstr>
      <vt:lpstr>Ensemble Methods</vt:lpstr>
      <vt:lpstr>Example: Why Do Ensemble Methods Work?</vt:lpstr>
      <vt:lpstr>Necessary Conditions for Ensemble Methods</vt:lpstr>
      <vt:lpstr>Rationale for Ensemble Learning</vt:lpstr>
      <vt:lpstr>Bias-Variance Decomposition</vt:lpstr>
      <vt:lpstr>Bias-Variance Trade-off and Overfitting </vt:lpstr>
      <vt:lpstr>General Approach of Ensemble Learning</vt:lpstr>
      <vt:lpstr>Constructing Ensemble Classifiers</vt:lpstr>
      <vt:lpstr>Constructing Ensemble Classifiers</vt:lpstr>
      <vt:lpstr>Constructing Ensemble Classifiers</vt:lpstr>
      <vt:lpstr>Constructing Ensemble Classifiers</vt:lpstr>
      <vt:lpstr>Bagging (Bootstrap AGGregatING)</vt:lpstr>
      <vt:lpstr>Bagging Algorithm</vt:lpstr>
      <vt:lpstr>Bagging Example</vt:lpstr>
      <vt:lpstr>Bagging Example</vt:lpstr>
      <vt:lpstr>Bagging Example</vt:lpstr>
      <vt:lpstr>Bagging Example</vt:lpstr>
      <vt:lpstr>Bagging Example</vt:lpstr>
      <vt:lpstr>Bagging Example</vt:lpstr>
      <vt:lpstr>Boosting</vt:lpstr>
      <vt:lpstr>Boosting</vt:lpstr>
      <vt:lpstr>AdaBoost</vt:lpstr>
      <vt:lpstr>AdaBoost Algorithm</vt:lpstr>
      <vt:lpstr>AdaBoost Algorithm</vt:lpstr>
      <vt:lpstr>AdaBoost Example</vt:lpstr>
      <vt:lpstr>AdaBoost Example</vt:lpstr>
      <vt:lpstr>AdaBoost Example</vt:lpstr>
      <vt:lpstr>Random Forest Algorithm</vt:lpstr>
      <vt:lpstr>Characteristics of Random Forest</vt:lpstr>
      <vt:lpstr>Gradient Boosting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Soumya A</cp:lastModifiedBy>
  <cp:revision>445</cp:revision>
  <cp:lastPrinted>2019-10-01T00:08:39Z</cp:lastPrinted>
  <dcterms:created xsi:type="dcterms:W3CDTF">1998-03-18T13:44:31Z</dcterms:created>
  <dcterms:modified xsi:type="dcterms:W3CDTF">2024-02-14T05:27:26Z</dcterms:modified>
</cp:coreProperties>
</file>