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9" r:id="rId2"/>
    <p:sldId id="404" r:id="rId3"/>
    <p:sldId id="487" r:id="rId4"/>
    <p:sldId id="488" r:id="rId5"/>
    <p:sldId id="489" r:id="rId6"/>
    <p:sldId id="490" r:id="rId7"/>
    <p:sldId id="491" r:id="rId8"/>
    <p:sldId id="492" r:id="rId9"/>
    <p:sldId id="493" r:id="rId10"/>
    <p:sldId id="494" r:id="rId11"/>
    <p:sldId id="495" r:id="rId12"/>
    <p:sldId id="496" r:id="rId13"/>
    <p:sldId id="497" r:id="rId14"/>
    <p:sldId id="498" r:id="rId15"/>
    <p:sldId id="499" r:id="rId16"/>
    <p:sldId id="500"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7" d="100"/>
          <a:sy n="47" d="100"/>
        </p:scale>
        <p:origin x="-1388"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12/1/2023</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12/1/2023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12/1/2023</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12/1/2023</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12/1/2023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TextBox 3">
            <a:extLst>
              <a:ext uri="{FF2B5EF4-FFF2-40B4-BE49-F238E27FC236}">
                <a16:creationId xmlns="" xmlns:a16="http://schemas.microsoft.com/office/drawing/2014/main" id="{A27C0410-C478-9DC4-B447-A809697F1EA1}"/>
              </a:ext>
            </a:extLst>
          </p:cNvPr>
          <p:cNvSpPr txBox="1"/>
          <p:nvPr/>
        </p:nvSpPr>
        <p:spPr>
          <a:xfrm>
            <a:off x="4651513" y="806616"/>
            <a:ext cx="7254148" cy="1938992"/>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ARTIFICIAL INTELLIGENCE AND MACHINE LEARNING</a:t>
            </a:r>
          </a:p>
          <a:p>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4000" dirty="0" smtClean="0">
                <a:latin typeface="Calibri" panose="020F0502020204030204" pitchFamily="34" charset="0"/>
                <a:ea typeface="Calibri" panose="020F0502020204030204" pitchFamily="34" charset="0"/>
                <a:cs typeface="Times New Roman" panose="02020603050405020304" pitchFamily="18" charset="0"/>
              </a:rPr>
              <a:t>21AI52</a:t>
            </a:r>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2E10F7D-7C17-8705-8C39-25F9D845A692}"/>
              </a:ext>
            </a:extLst>
          </p:cNvPr>
          <p:cNvSpPr txBox="1"/>
          <p:nvPr/>
        </p:nvSpPr>
        <p:spPr>
          <a:xfrm>
            <a:off x="3487189" y="6327515"/>
            <a:ext cx="57045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Information Science &amp; Engineering</a:t>
            </a:r>
          </a:p>
        </p:txBody>
      </p:sp>
      <p:sp>
        <p:nvSpPr>
          <p:cNvPr id="9" name="TextBox 8">
            <a:extLst>
              <a:ext uri="{FF2B5EF4-FFF2-40B4-BE49-F238E27FC236}">
                <a16:creationId xmlns="" xmlns:a16="http://schemas.microsoft.com/office/drawing/2014/main" id="{DC8AAD4A-168C-46D6-A199-DFC8C4B8C93B}"/>
              </a:ext>
            </a:extLst>
          </p:cNvPr>
          <p:cNvSpPr txBox="1"/>
          <p:nvPr/>
        </p:nvSpPr>
        <p:spPr>
          <a:xfrm>
            <a:off x="1195255" y="3136612"/>
            <a:ext cx="10710406" cy="584775"/>
          </a:xfrm>
          <a:prstGeom prst="rect">
            <a:avLst/>
          </a:prstGeom>
          <a:noFill/>
        </p:spPr>
        <p:txBody>
          <a:bodyPr wrap="square" rtlCol="0">
            <a:spAutoFit/>
          </a:bodyPr>
          <a:lstStyle/>
          <a:p>
            <a:pPr algn="ctr"/>
            <a:r>
              <a:rPr lang="en-US" sz="3200" b="1" dirty="0" smtClean="0">
                <a:solidFill>
                  <a:schemeClr val="accent1">
                    <a:lumMod val="50000"/>
                  </a:schemeClr>
                </a:solidFill>
                <a:latin typeface="Times New Roman" panose="02020603050405020304" pitchFamily="18" charset="0"/>
                <a:cs typeface="Times New Roman" panose="02020603050405020304" pitchFamily="18" charset="0"/>
              </a:rPr>
              <a:t>Unit 5</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198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791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54200" y="0"/>
            <a:ext cx="8280400" cy="552450"/>
          </a:xfrm>
        </p:spPr>
        <p:txBody>
          <a:bodyPr/>
          <a:lstStyle/>
          <a:p>
            <a:r>
              <a:rPr lang="en-US" altLang="en-US" sz="2400" dirty="0">
                <a:solidFill>
                  <a:srgbClr val="002060"/>
                </a:solidFill>
              </a:rPr>
              <a:t>Importance of Choosing Initial Centroids (Case ii)</a:t>
            </a:r>
          </a:p>
        </p:txBody>
      </p:sp>
      <p:sp>
        <p:nvSpPr>
          <p:cNvPr id="44035"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988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8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84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8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144966"/>
            <a:ext cx="8280400" cy="552450"/>
          </a:xfrm>
        </p:spPr>
        <p:txBody>
          <a:bodyPr/>
          <a:lstStyle/>
          <a:p>
            <a:r>
              <a:rPr lang="en-US" altLang="en-US" sz="2400" dirty="0">
                <a:solidFill>
                  <a:srgbClr val="002060"/>
                </a:solidFill>
              </a:rPr>
              <a:t>Importance of Choosing Initial Centroids (Case ii)</a:t>
            </a:r>
          </a:p>
        </p:txBody>
      </p:sp>
      <p:sp>
        <p:nvSpPr>
          <p:cNvPr id="45059"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63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Problems with Selecting Initial Points</a:t>
            </a:r>
          </a:p>
        </p:txBody>
      </p:sp>
      <p:sp>
        <p:nvSpPr>
          <p:cNvPr id="29699" name="Rectangle 3"/>
          <p:cNvSpPr>
            <a:spLocks noGrp="1" noChangeArrowheads="1"/>
          </p:cNvSpPr>
          <p:nvPr>
            <p:ph idx="1"/>
          </p:nvPr>
        </p:nvSpPr>
        <p:spPr>
          <a:xfrm>
            <a:off x="2163763" y="1143000"/>
            <a:ext cx="8001000" cy="5257800"/>
          </a:xfrm>
        </p:spPr>
        <p:txBody>
          <a:bodyPr/>
          <a:lstStyle/>
          <a:p>
            <a:pPr marL="533400" indent="-533400" algn="just">
              <a:lnSpc>
                <a:spcPct val="150000"/>
              </a:lnSpc>
              <a:spcBef>
                <a:spcPct val="20000"/>
              </a:spcBef>
              <a:defRPr/>
            </a:pPr>
            <a:r>
              <a:rPr lang="en-US" altLang="en-US" sz="1800" dirty="0"/>
              <a:t>If there are K ‘real’ clusters then the chance of selecting one centroid from each cluster is small. </a:t>
            </a:r>
          </a:p>
          <a:p>
            <a:pPr marL="990600" lvl="1" indent="-533400" algn="just">
              <a:lnSpc>
                <a:spcPct val="150000"/>
              </a:lnSpc>
              <a:spcBef>
                <a:spcPct val="20000"/>
              </a:spcBef>
              <a:defRPr/>
            </a:pPr>
            <a:r>
              <a:rPr lang="en-US" altLang="en-US" sz="1600" dirty="0"/>
              <a:t>Chance is relatively small when K is large</a:t>
            </a:r>
          </a:p>
          <a:p>
            <a:pPr marL="990600" lvl="1" indent="-533400" algn="just">
              <a:lnSpc>
                <a:spcPct val="150000"/>
              </a:lnSpc>
              <a:spcBef>
                <a:spcPct val="20000"/>
              </a:spcBef>
              <a:defRPr/>
            </a:pPr>
            <a:r>
              <a:rPr lang="en-US" altLang="en-US" sz="1600" dirty="0"/>
              <a:t>If clusters are the same size, n, then</a:t>
            </a:r>
          </a:p>
          <a:p>
            <a:pPr marL="457200" lvl="1" indent="0" algn="just">
              <a:lnSpc>
                <a:spcPct val="150000"/>
              </a:lnSpc>
              <a:spcBef>
                <a:spcPct val="20000"/>
              </a:spcBef>
              <a:buNone/>
              <a:defRPr/>
            </a:pPr>
            <a:endParaRPr lang="en-US" altLang="en-US" sz="1600" dirty="0"/>
          </a:p>
          <a:p>
            <a:pPr marL="990600" lvl="1" indent="-533400" algn="just">
              <a:lnSpc>
                <a:spcPct val="150000"/>
              </a:lnSpc>
              <a:spcBef>
                <a:spcPct val="20000"/>
              </a:spcBef>
              <a:buNone/>
              <a:defRPr/>
            </a:pPr>
            <a:r>
              <a:rPr lang="en-US" altLang="en-US" sz="1600" dirty="0"/>
              <a:t/>
            </a:r>
            <a:br>
              <a:rPr lang="en-US" altLang="en-US" sz="1600" dirty="0"/>
            </a:br>
            <a:endParaRPr lang="en-US" altLang="en-US" sz="1600" dirty="0"/>
          </a:p>
          <a:p>
            <a:pPr marL="990600" lvl="1" indent="-533400" algn="just">
              <a:lnSpc>
                <a:spcPct val="150000"/>
              </a:lnSpc>
              <a:spcBef>
                <a:spcPct val="20000"/>
              </a:spcBef>
              <a:defRPr/>
            </a:pPr>
            <a:r>
              <a:rPr lang="en-US" altLang="en-US" sz="1600" dirty="0"/>
              <a:t>For example, if K = 10, then probability = 10!/10</a:t>
            </a:r>
            <a:r>
              <a:rPr lang="en-US" altLang="en-US" sz="1600" baseline="30000" dirty="0"/>
              <a:t>10</a:t>
            </a:r>
            <a:r>
              <a:rPr lang="en-US" altLang="en-US" sz="1600" dirty="0"/>
              <a:t> = 0.00036</a:t>
            </a:r>
          </a:p>
          <a:p>
            <a:pPr marL="990600" lvl="1" indent="-533400" algn="just">
              <a:lnSpc>
                <a:spcPct val="150000"/>
              </a:lnSpc>
              <a:spcBef>
                <a:spcPct val="20000"/>
              </a:spcBef>
              <a:defRPr/>
            </a:pPr>
            <a:r>
              <a:rPr lang="en-US" altLang="en-US" sz="1600" dirty="0"/>
              <a:t>Sometimes the initial centroids will readjust themselves in ‘right’ way, and sometimes they don’t</a:t>
            </a:r>
          </a:p>
          <a:p>
            <a:pPr marL="990600" lvl="1" indent="-533400" algn="just">
              <a:lnSpc>
                <a:spcPct val="150000"/>
              </a:lnSpc>
              <a:spcBef>
                <a:spcPct val="20000"/>
              </a:spcBef>
              <a:defRPr/>
            </a:pPr>
            <a:r>
              <a:rPr lang="en-US" altLang="en-US" sz="1600" dirty="0"/>
              <a:t>Consider an example of five pairs of clusters</a:t>
            </a:r>
          </a:p>
          <a:p>
            <a:pPr marL="482600" indent="-482600" algn="just">
              <a:lnSpc>
                <a:spcPct val="150000"/>
              </a:lnSpc>
              <a:spcBef>
                <a:spcPct val="20000"/>
              </a:spcBef>
              <a:defRPr/>
            </a:pPr>
            <a:r>
              <a:rPr lang="en-US" altLang="en-US" sz="2000" dirty="0"/>
              <a:t>Initial centers from different clusters may produce good clusters</a:t>
            </a:r>
          </a:p>
        </p:txBody>
      </p:sp>
      <p:graphicFrame>
        <p:nvGraphicFramePr>
          <p:cNvPr id="46084" name="Object 4"/>
          <p:cNvGraphicFramePr>
            <a:graphicFrameLocks noChangeAspect="1"/>
          </p:cNvGraphicFramePr>
          <p:nvPr>
            <p:extLst/>
          </p:nvPr>
        </p:nvGraphicFramePr>
        <p:xfrm>
          <a:off x="2895600" y="3017483"/>
          <a:ext cx="7010400" cy="727469"/>
        </p:xfrm>
        <a:graphic>
          <a:graphicData uri="http://schemas.openxmlformats.org/presentationml/2006/ole">
            <mc:AlternateContent xmlns:mc="http://schemas.openxmlformats.org/markup-compatibility/2006">
              <mc:Choice xmlns:v="urn:schemas-microsoft-com:vml" Requires="v">
                <p:oleObj spid="_x0000_s14340" name="Bitmap Image" r:id="rId3" imgW="9259102" imgH="960203" progId="Paint.Picture">
                  <p:embed/>
                </p:oleObj>
              </mc:Choice>
              <mc:Fallback>
                <p:oleObj name="Bitmap Image" r:id="rId3" imgW="9259102" imgH="96020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17483"/>
                        <a:ext cx="7010400" cy="72746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736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25918" y="0"/>
            <a:ext cx="8280400" cy="552450"/>
          </a:xfrm>
        </p:spPr>
        <p:txBody>
          <a:bodyPr/>
          <a:lstStyle/>
          <a:p>
            <a:r>
              <a:rPr lang="en-US" altLang="en-US" sz="2800" dirty="0">
                <a:solidFill>
                  <a:srgbClr val="002060"/>
                </a:solidFill>
              </a:rPr>
              <a:t>10 Clusters Example (Good Clusters)</a:t>
            </a:r>
          </a:p>
        </p:txBody>
      </p:sp>
      <p:sp>
        <p:nvSpPr>
          <p:cNvPr id="4710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8"/>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1830092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1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1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1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(Good Clusters)</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Text Box 7"/>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156585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(Bad Clusters)</a:t>
            </a:r>
          </a:p>
        </p:txBody>
      </p:sp>
      <p:sp>
        <p:nvSpPr>
          <p:cNvPr id="49155"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49156"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84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3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3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3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(Bad Clusters)</a:t>
            </a:r>
          </a:p>
        </p:txBody>
      </p:sp>
      <p:sp>
        <p:nvSpPr>
          <p:cNvPr id="50179"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50180"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4" y="990601"/>
            <a:ext cx="335438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031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solidFill>
                  <a:srgbClr val="002060"/>
                </a:solidFill>
              </a:rPr>
              <a:t>Solutions to Initial Centroids Problem</a:t>
            </a:r>
          </a:p>
        </p:txBody>
      </p:sp>
      <p:sp>
        <p:nvSpPr>
          <p:cNvPr id="51203" name="Rectangle 3"/>
          <p:cNvSpPr>
            <a:spLocks noGrp="1" noChangeArrowheads="1"/>
          </p:cNvSpPr>
          <p:nvPr>
            <p:ph idx="1"/>
          </p:nvPr>
        </p:nvSpPr>
        <p:spPr/>
        <p:txBody>
          <a:bodyPr/>
          <a:lstStyle/>
          <a:p>
            <a:pPr algn="just">
              <a:lnSpc>
                <a:spcPct val="150000"/>
              </a:lnSpc>
            </a:pPr>
            <a:r>
              <a:rPr lang="en-US" altLang="en-US" sz="1800" dirty="0"/>
              <a:t>Multiple runs</a:t>
            </a:r>
          </a:p>
          <a:p>
            <a:pPr lvl="1" algn="just">
              <a:lnSpc>
                <a:spcPct val="150000"/>
              </a:lnSpc>
            </a:pPr>
            <a:r>
              <a:rPr lang="en-US" altLang="en-US" sz="1600" dirty="0"/>
              <a:t>Helps, but probability is not on your side</a:t>
            </a:r>
          </a:p>
          <a:p>
            <a:pPr algn="just">
              <a:lnSpc>
                <a:spcPct val="150000"/>
              </a:lnSpc>
            </a:pPr>
            <a:r>
              <a:rPr lang="en-US" altLang="en-US" sz="1800" dirty="0"/>
              <a:t>Sample and use hierarchical clustering to determine initial centroids</a:t>
            </a:r>
          </a:p>
          <a:p>
            <a:pPr algn="just">
              <a:lnSpc>
                <a:spcPct val="150000"/>
              </a:lnSpc>
            </a:pPr>
            <a:r>
              <a:rPr lang="en-US" altLang="en-US" sz="1800" dirty="0"/>
              <a:t>Select more than k initial centroids and then select among these initial centroids</a:t>
            </a:r>
          </a:p>
          <a:p>
            <a:pPr lvl="1" algn="just">
              <a:lnSpc>
                <a:spcPct val="150000"/>
              </a:lnSpc>
            </a:pPr>
            <a:r>
              <a:rPr lang="en-US" altLang="en-US" sz="1600" dirty="0"/>
              <a:t>Select most widely separated</a:t>
            </a:r>
          </a:p>
          <a:p>
            <a:pPr algn="just">
              <a:lnSpc>
                <a:spcPct val="150000"/>
              </a:lnSpc>
            </a:pPr>
            <a:r>
              <a:rPr lang="en-US" altLang="en-US" sz="1800" dirty="0"/>
              <a:t>Post-processing</a:t>
            </a:r>
          </a:p>
          <a:p>
            <a:pPr algn="just">
              <a:lnSpc>
                <a:spcPct val="150000"/>
              </a:lnSpc>
            </a:pPr>
            <a:r>
              <a:rPr lang="en-US" altLang="en-US" sz="1800" dirty="0"/>
              <a:t>Bisecting K-means</a:t>
            </a:r>
          </a:p>
          <a:p>
            <a:pPr lvl="1" algn="just">
              <a:lnSpc>
                <a:spcPct val="150000"/>
              </a:lnSpc>
            </a:pPr>
            <a:r>
              <a:rPr lang="en-US" altLang="en-US" sz="1600" dirty="0"/>
              <a:t>Not as susceptible to initialization issues</a:t>
            </a:r>
          </a:p>
        </p:txBody>
      </p:sp>
    </p:spTree>
    <p:extLst>
      <p:ext uri="{BB962C8B-B14F-4D97-AF65-F5344CB8AC3E}">
        <p14:creationId xmlns:p14="http://schemas.microsoft.com/office/powerpoint/2010/main" val="112824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mtClean="0">
                <a:solidFill>
                  <a:srgbClr val="002060"/>
                </a:solidFill>
              </a:rPr>
              <a:t>Pre-processing and Post-processing</a:t>
            </a:r>
          </a:p>
        </p:txBody>
      </p:sp>
      <p:sp>
        <p:nvSpPr>
          <p:cNvPr id="54275" name="Rectangle 3"/>
          <p:cNvSpPr>
            <a:spLocks noGrp="1" noChangeArrowheads="1"/>
          </p:cNvSpPr>
          <p:nvPr>
            <p:ph idx="1"/>
          </p:nvPr>
        </p:nvSpPr>
        <p:spPr/>
        <p:txBody>
          <a:bodyPr>
            <a:normAutofit/>
          </a:bodyPr>
          <a:lstStyle/>
          <a:p>
            <a:pPr>
              <a:lnSpc>
                <a:spcPct val="150000"/>
              </a:lnSpc>
            </a:pPr>
            <a:r>
              <a:rPr lang="en-US" altLang="en-US" sz="2000" dirty="0"/>
              <a:t>Pre-processing</a:t>
            </a:r>
          </a:p>
          <a:p>
            <a:pPr lvl="1">
              <a:lnSpc>
                <a:spcPct val="150000"/>
              </a:lnSpc>
            </a:pPr>
            <a:r>
              <a:rPr lang="en-US" altLang="en-US" sz="1800" dirty="0"/>
              <a:t>Normalize the data</a:t>
            </a:r>
          </a:p>
          <a:p>
            <a:pPr lvl="1">
              <a:lnSpc>
                <a:spcPct val="150000"/>
              </a:lnSpc>
            </a:pPr>
            <a:r>
              <a:rPr lang="en-US" altLang="en-US" sz="1800" dirty="0"/>
              <a:t>Eliminate outliers</a:t>
            </a:r>
          </a:p>
          <a:p>
            <a:pPr lvl="4">
              <a:lnSpc>
                <a:spcPct val="150000"/>
              </a:lnSpc>
            </a:pPr>
            <a:endParaRPr lang="en-US" altLang="en-US" sz="600" dirty="0">
              <a:latin typeface="Times New Roman" pitchFamily="18" charset="0"/>
            </a:endParaRPr>
          </a:p>
          <a:p>
            <a:pPr>
              <a:lnSpc>
                <a:spcPct val="150000"/>
              </a:lnSpc>
            </a:pPr>
            <a:r>
              <a:rPr lang="en-US" altLang="en-US" sz="2000" dirty="0"/>
              <a:t>Post-processing</a:t>
            </a:r>
          </a:p>
          <a:p>
            <a:pPr lvl="1">
              <a:lnSpc>
                <a:spcPct val="150000"/>
              </a:lnSpc>
            </a:pPr>
            <a:r>
              <a:rPr lang="en-US" altLang="en-US" sz="1800" dirty="0"/>
              <a:t>Eliminate small clusters that may represent outliers</a:t>
            </a:r>
          </a:p>
          <a:p>
            <a:pPr lvl="1">
              <a:lnSpc>
                <a:spcPct val="150000"/>
              </a:lnSpc>
            </a:pPr>
            <a:r>
              <a:rPr lang="en-US" altLang="en-US" sz="1800" dirty="0"/>
              <a:t>Split ‘loose’ clusters, i.e., clusters with relatively high SSE</a:t>
            </a:r>
          </a:p>
          <a:p>
            <a:pPr lvl="1">
              <a:lnSpc>
                <a:spcPct val="150000"/>
              </a:lnSpc>
            </a:pPr>
            <a:r>
              <a:rPr lang="en-US" altLang="en-US" sz="1800" dirty="0"/>
              <a:t>Merge clusters that are ‘close’ and that have relatively low SSE</a:t>
            </a:r>
          </a:p>
          <a:p>
            <a:pPr lvl="1">
              <a:lnSpc>
                <a:spcPct val="150000"/>
              </a:lnSpc>
            </a:pPr>
            <a:r>
              <a:rPr lang="en-US" altLang="en-US" sz="1800" dirty="0"/>
              <a:t>Can use these steps during the clustering process</a:t>
            </a:r>
          </a:p>
          <a:p>
            <a:pPr lvl="2">
              <a:lnSpc>
                <a:spcPct val="150000"/>
              </a:lnSpc>
            </a:pPr>
            <a:r>
              <a:rPr lang="en-US" altLang="en-US" sz="1600" dirty="0"/>
              <a:t> ISODATA</a:t>
            </a:r>
          </a:p>
        </p:txBody>
      </p:sp>
    </p:spTree>
    <p:extLst>
      <p:ext uri="{BB962C8B-B14F-4D97-AF65-F5344CB8AC3E}">
        <p14:creationId xmlns:p14="http://schemas.microsoft.com/office/powerpoint/2010/main" val="412041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241A3-E0C8-46ED-97F2-E51646F8A157}"/>
              </a:ext>
            </a:extLst>
          </p:cNvPr>
          <p:cNvSpPr>
            <a:spLocks noGrp="1"/>
          </p:cNvSpPr>
          <p:nvPr>
            <p:ph type="title"/>
          </p:nvPr>
        </p:nvSpPr>
        <p:spPr/>
        <p:txBody>
          <a:bodyPr/>
          <a:lstStyle/>
          <a:p>
            <a:r>
              <a:rPr lang="en-GB" dirty="0"/>
              <a:t> </a:t>
            </a:r>
            <a:r>
              <a:rPr lang="en-IN" dirty="0" smtClean="0"/>
              <a:t>Unit 5  </a:t>
            </a:r>
            <a:endParaRPr lang="en-IN" dirty="0"/>
          </a:p>
        </p:txBody>
      </p:sp>
      <p:sp>
        <p:nvSpPr>
          <p:cNvPr id="4" name="TextBox 3">
            <a:extLst>
              <a:ext uri="{FF2B5EF4-FFF2-40B4-BE49-F238E27FC236}">
                <a16:creationId xmlns="" xmlns:a16="http://schemas.microsoft.com/office/drawing/2014/main" id="{9A1B3ED8-850A-0EEC-CECA-21007B5E59FF}"/>
              </a:ext>
            </a:extLst>
          </p:cNvPr>
          <p:cNvSpPr txBox="1"/>
          <p:nvPr/>
        </p:nvSpPr>
        <p:spPr>
          <a:xfrm>
            <a:off x="397163" y="1386017"/>
            <a:ext cx="11497988" cy="4154984"/>
          </a:xfrm>
          <a:prstGeom prst="rect">
            <a:avLst/>
          </a:prstGeom>
          <a:noFill/>
        </p:spPr>
        <p:txBody>
          <a:bodyPr wrap="square" rtlCol="0">
            <a:spAutoFit/>
          </a:bodyPr>
          <a:lstStyle/>
          <a:p>
            <a:r>
              <a:rPr lang="en-IN" sz="2400" b="1" dirty="0"/>
              <a:t>Unsupervised Learning</a:t>
            </a:r>
            <a:r>
              <a:rPr lang="en-IN" sz="2400" dirty="0"/>
              <a:t>- Overview, What Is Cluster Analysis, Different Types of Clustering’s, Different Types of Clusters</a:t>
            </a:r>
          </a:p>
          <a:p>
            <a:endParaRPr lang="en-IN" sz="2400" dirty="0"/>
          </a:p>
          <a:p>
            <a:pPr algn="just"/>
            <a:r>
              <a:rPr lang="en-IN" sz="2400" dirty="0">
                <a:solidFill>
                  <a:srgbClr val="C00000"/>
                </a:solidFill>
              </a:rPr>
              <a:t>K-means-The Basic K-means Algorithm, Additional Issues, Bisecting K-means, K-means and Different Types of Clusters, Strengths and Weaknesses, K-means as an Optimization Problem </a:t>
            </a:r>
          </a:p>
          <a:p>
            <a:endParaRPr lang="en-IN" sz="2400" dirty="0"/>
          </a:p>
          <a:p>
            <a:r>
              <a:rPr lang="en-IN" sz="2400" b="1" dirty="0"/>
              <a:t>Cluster Evaluation</a:t>
            </a:r>
            <a:r>
              <a:rPr lang="en-IN" sz="2400" dirty="0"/>
              <a:t>-Overview, Unsupervised Cluster Evaluation Using Cohesion and Separation, Unsupervised Cluster Evaluation Using the Proximity Matrix, Determining the Correct Number of Clusters, Supervised Measures of Cluster Validity, Assessing the Significance of Cluster Validity Measures, Choosing a Cluster Validity Measure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4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a:t>
            </a:r>
          </a:p>
        </p:txBody>
      </p:sp>
      <p:sp>
        <p:nvSpPr>
          <p:cNvPr id="55299" name="Rectangle 3"/>
          <p:cNvSpPr>
            <a:spLocks noGrp="1" noChangeArrowheads="1"/>
          </p:cNvSpPr>
          <p:nvPr>
            <p:ph idx="1"/>
          </p:nvPr>
        </p:nvSpPr>
        <p:spPr>
          <a:xfrm>
            <a:off x="2163763" y="1143000"/>
            <a:ext cx="8001000" cy="1447800"/>
          </a:xfrm>
        </p:spPr>
        <p:txBody>
          <a:bodyPr/>
          <a:lstStyle/>
          <a:p>
            <a:pPr marL="533400" indent="-533400">
              <a:spcBef>
                <a:spcPct val="20000"/>
              </a:spcBef>
            </a:pPr>
            <a:r>
              <a:rPr lang="en-US" altLang="en-US" dirty="0" smtClean="0"/>
              <a:t>Bisecting K-means algorithm</a:t>
            </a:r>
          </a:p>
          <a:p>
            <a:pPr marL="990600" lvl="1" indent="-533400">
              <a:spcBef>
                <a:spcPct val="20000"/>
              </a:spcBef>
            </a:pPr>
            <a:r>
              <a:rPr lang="en-US" altLang="en-US" sz="2000" dirty="0"/>
              <a:t>Variant of K-means that can produce a </a:t>
            </a:r>
            <a:r>
              <a:rPr lang="en-US" altLang="en-US" sz="2000" dirty="0" err="1"/>
              <a:t>partitional</a:t>
            </a:r>
            <a:r>
              <a:rPr lang="en-US" altLang="en-US" sz="2000" dirty="0"/>
              <a:t> or a hierarchical clustering</a:t>
            </a:r>
          </a:p>
          <a:p>
            <a:pPr marL="990600" lvl="1" indent="-533400">
              <a:spcBef>
                <a:spcPct val="20000"/>
              </a:spcBef>
            </a:pPr>
            <a:endParaRPr lang="en-US" altLang="en-US" sz="2000" dirty="0"/>
          </a:p>
          <a:p>
            <a:pPr marL="990600" lvl="1" indent="-533400">
              <a:spcBef>
                <a:spcPct val="20000"/>
              </a:spcBef>
              <a:buNone/>
            </a:pPr>
            <a:endParaRPr lang="en-US" altLang="en-US" sz="2000" dirty="0"/>
          </a:p>
        </p:txBody>
      </p:sp>
      <p:graphicFrame>
        <p:nvGraphicFramePr>
          <p:cNvPr id="55300" name="Object 4"/>
          <p:cNvGraphicFramePr>
            <a:graphicFrameLocks noChangeAspect="1"/>
          </p:cNvGraphicFramePr>
          <p:nvPr/>
        </p:nvGraphicFramePr>
        <p:xfrm>
          <a:off x="1752600" y="2971800"/>
          <a:ext cx="8694738" cy="2598738"/>
        </p:xfrm>
        <a:graphic>
          <a:graphicData uri="http://schemas.openxmlformats.org/presentationml/2006/ole">
            <mc:AlternateContent xmlns:mc="http://schemas.openxmlformats.org/markup-compatibility/2006">
              <mc:Choice xmlns:v="urn:schemas-microsoft-com:vml" Requires="v">
                <p:oleObj spid="_x0000_s15364" name="Bitmap Image" r:id="rId3" imgW="8695174" imgH="3132091" progId="Paint.Picture">
                  <p:embed/>
                </p:oleObj>
              </mc:Choice>
              <mc:Fallback>
                <p:oleObj name="Bitmap Image" r:id="rId3" imgW="8695174" imgH="313209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7029"/>
                      <a:stretch>
                        <a:fillRect/>
                      </a:stretch>
                    </p:blipFill>
                    <p:spPr bwMode="auto">
                      <a:xfrm>
                        <a:off x="1752600" y="2971800"/>
                        <a:ext cx="8694738"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46868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2" name="Rectangle 1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 Example</a:t>
            </a:r>
          </a:p>
        </p:txBody>
      </p:sp>
    </p:spTree>
    <p:extLst>
      <p:ext uri="{BB962C8B-B14F-4D97-AF65-F5344CB8AC3E}">
        <p14:creationId xmlns:p14="http://schemas.microsoft.com/office/powerpoint/2010/main" val="3954558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1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10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107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10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107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10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107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107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10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solidFill>
                  <a:srgbClr val="002060"/>
                </a:solidFill>
              </a:rPr>
              <a:t>Limitations of K-means</a:t>
            </a:r>
          </a:p>
        </p:txBody>
      </p:sp>
      <p:sp>
        <p:nvSpPr>
          <p:cNvPr id="57347" name="Rectangle 3"/>
          <p:cNvSpPr>
            <a:spLocks noGrp="1" noChangeArrowheads="1"/>
          </p:cNvSpPr>
          <p:nvPr>
            <p:ph idx="1"/>
          </p:nvPr>
        </p:nvSpPr>
        <p:spPr/>
        <p:txBody>
          <a:bodyPr/>
          <a:lstStyle/>
          <a:p>
            <a:pPr algn="just">
              <a:lnSpc>
                <a:spcPct val="150000"/>
              </a:lnSpc>
            </a:pPr>
            <a:r>
              <a:rPr lang="en-US" altLang="en-US" sz="2400" dirty="0"/>
              <a:t>K-means has problems when clusters are of differing </a:t>
            </a:r>
          </a:p>
          <a:p>
            <a:pPr lvl="1" algn="just">
              <a:lnSpc>
                <a:spcPct val="150000"/>
              </a:lnSpc>
            </a:pPr>
            <a:r>
              <a:rPr lang="en-US" altLang="en-US" sz="2000" dirty="0"/>
              <a:t>Sizes</a:t>
            </a:r>
          </a:p>
          <a:p>
            <a:pPr lvl="1" algn="just">
              <a:lnSpc>
                <a:spcPct val="150000"/>
              </a:lnSpc>
            </a:pPr>
            <a:r>
              <a:rPr lang="en-US" altLang="en-US" sz="2000" dirty="0"/>
              <a:t>Densities</a:t>
            </a:r>
          </a:p>
          <a:p>
            <a:pPr lvl="1" algn="just">
              <a:lnSpc>
                <a:spcPct val="150000"/>
              </a:lnSpc>
            </a:pPr>
            <a:r>
              <a:rPr lang="en-US" altLang="en-US" sz="2000" dirty="0"/>
              <a:t>Non-globular shapes</a:t>
            </a:r>
          </a:p>
          <a:p>
            <a:pPr algn="just">
              <a:lnSpc>
                <a:spcPct val="150000"/>
              </a:lnSpc>
            </a:pPr>
            <a:endParaRPr lang="en-US" altLang="en-US" sz="2400" dirty="0"/>
          </a:p>
          <a:p>
            <a:pPr algn="just">
              <a:lnSpc>
                <a:spcPct val="150000"/>
              </a:lnSpc>
            </a:pPr>
            <a:r>
              <a:rPr lang="en-US" altLang="en-US" sz="2400" dirty="0"/>
              <a:t>K-means has problems when the data contains outliers.</a:t>
            </a:r>
          </a:p>
        </p:txBody>
      </p:sp>
    </p:spTree>
    <p:extLst>
      <p:ext uri="{BB962C8B-B14F-4D97-AF65-F5344CB8AC3E}">
        <p14:creationId xmlns:p14="http://schemas.microsoft.com/office/powerpoint/2010/main" val="103980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54212" y="0"/>
            <a:ext cx="8280400" cy="552450"/>
          </a:xfrm>
        </p:spPr>
        <p:txBody>
          <a:bodyPr/>
          <a:lstStyle/>
          <a:p>
            <a:r>
              <a:rPr lang="en-US" altLang="en-US" sz="2800" dirty="0">
                <a:solidFill>
                  <a:srgbClr val="002060"/>
                </a:solidFill>
              </a:rPr>
              <a:t>Limitations of K-means: Differing Sizes</a:t>
            </a:r>
          </a:p>
        </p:txBody>
      </p:sp>
      <p:sp>
        <p:nvSpPr>
          <p:cNvPr id="5837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Text Box 6"/>
          <p:cNvSpPr txBox="1">
            <a:spLocks noChangeArrowheads="1"/>
          </p:cNvSpPr>
          <p:nvPr/>
        </p:nvSpPr>
        <p:spPr bwMode="auto">
          <a:xfrm>
            <a:off x="2971800" y="4953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Original Points</a:t>
            </a:r>
          </a:p>
        </p:txBody>
      </p:sp>
      <p:sp>
        <p:nvSpPr>
          <p:cNvPr id="1612807" name="Rectangle 7"/>
          <p:cNvSpPr>
            <a:spLocks noChangeArrowheads="1"/>
          </p:cNvSpPr>
          <p:nvPr/>
        </p:nvSpPr>
        <p:spPr bwMode="auto">
          <a:xfrm>
            <a:off x="7207250" y="4967287"/>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K-means (3 Clusters)</a:t>
            </a:r>
          </a:p>
        </p:txBody>
      </p:sp>
    </p:spTree>
    <p:extLst>
      <p:ext uri="{BB962C8B-B14F-4D97-AF65-F5344CB8AC3E}">
        <p14:creationId xmlns:p14="http://schemas.microsoft.com/office/powerpoint/2010/main" val="14713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2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2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Limitations of K-means: Differing Density</a:t>
            </a:r>
          </a:p>
        </p:txBody>
      </p:sp>
      <p:sp>
        <p:nvSpPr>
          <p:cNvPr id="59395"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59396" name="Text Box 4"/>
          <p:cNvSpPr txBox="1">
            <a:spLocks noChangeArrowheads="1"/>
          </p:cNvSpPr>
          <p:nvPr/>
        </p:nvSpPr>
        <p:spPr bwMode="auto">
          <a:xfrm>
            <a:off x="2286000" y="49530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3831"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(3 Clusters)</a:t>
            </a:r>
          </a:p>
        </p:txBody>
      </p:sp>
    </p:spTree>
    <p:extLst>
      <p:ext uri="{BB962C8B-B14F-4D97-AF65-F5344CB8AC3E}">
        <p14:creationId xmlns:p14="http://schemas.microsoft.com/office/powerpoint/2010/main" val="39995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3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3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Limitations of K-means: Non-globular Shapes</a:t>
            </a:r>
          </a:p>
        </p:txBody>
      </p:sp>
      <p:sp>
        <p:nvSpPr>
          <p:cNvPr id="60419"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0420" name="Text Box 4"/>
          <p:cNvSpPr txBox="1">
            <a:spLocks noChangeArrowheads="1"/>
          </p:cNvSpPr>
          <p:nvPr/>
        </p:nvSpPr>
        <p:spPr bwMode="auto">
          <a:xfrm>
            <a:off x="2667000" y="48768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4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4855"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(2 Clusters)</a:t>
            </a:r>
          </a:p>
        </p:txBody>
      </p:sp>
    </p:spTree>
    <p:extLst>
      <p:ext uri="{BB962C8B-B14F-4D97-AF65-F5344CB8AC3E}">
        <p14:creationId xmlns:p14="http://schemas.microsoft.com/office/powerpoint/2010/main" val="229435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48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4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52600" y="152400"/>
            <a:ext cx="8686800" cy="552450"/>
          </a:xfrm>
        </p:spPr>
        <p:txBody>
          <a:bodyPr/>
          <a:lstStyle/>
          <a:p>
            <a:r>
              <a:rPr lang="en-US" altLang="en-US" sz="2800" dirty="0">
                <a:solidFill>
                  <a:srgbClr val="002060"/>
                </a:solidFill>
              </a:rPr>
              <a:t>Overcoming K-means Limitations</a:t>
            </a:r>
          </a:p>
        </p:txBody>
      </p:sp>
      <p:sp>
        <p:nvSpPr>
          <p:cNvPr id="61443"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 Box 5"/>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705800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Overcoming K-means Limitations</a:t>
            </a:r>
          </a:p>
        </p:txBody>
      </p:sp>
      <p:sp>
        <p:nvSpPr>
          <p:cNvPr id="62467"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2468" name="Text Box 4"/>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2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5240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843030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Overcoming K-means Limitations</a:t>
            </a:r>
          </a:p>
        </p:txBody>
      </p:sp>
      <p:sp>
        <p:nvSpPr>
          <p:cNvPr id="6349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3492" name="Text Box 4"/>
          <p:cNvSpPr txBox="1">
            <a:spLocks noChangeArrowheads="1"/>
          </p:cNvSpPr>
          <p:nvPr/>
        </p:nvSpPr>
        <p:spPr bwMode="auto">
          <a:xfrm>
            <a:off x="2667000" y="48768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4" y="1219200"/>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128375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1792941" y="0"/>
            <a:ext cx="8566150" cy="609600"/>
          </a:xfrm>
        </p:spPr>
        <p:txBody>
          <a:bodyPr/>
          <a:lstStyle/>
          <a:p>
            <a:pPr eaLnBrk="1" hangingPunct="1"/>
            <a:r>
              <a:rPr lang="en-US" altLang="en-US" sz="2800" dirty="0">
                <a:solidFill>
                  <a:srgbClr val="002060"/>
                </a:solidFill>
              </a:rPr>
              <a:t>Limitations of K-means: </a:t>
            </a:r>
            <a:r>
              <a:rPr lang="en-US" altLang="ko-KR" sz="2800" dirty="0">
                <a:solidFill>
                  <a:srgbClr val="002060"/>
                </a:solidFill>
                <a:ea typeface="Gulim" pitchFamily="34" charset="-127"/>
              </a:rPr>
              <a:t>Outlier Problem </a:t>
            </a:r>
            <a:endParaRPr lang="en-US" altLang="en-US" sz="2800" dirty="0">
              <a:solidFill>
                <a:srgbClr val="002060"/>
              </a:solidFill>
              <a:ea typeface="Gulim" pitchFamily="34" charset="-127"/>
            </a:endParaRPr>
          </a:p>
        </p:txBody>
      </p:sp>
      <p:sp>
        <p:nvSpPr>
          <p:cNvPr id="64515" name="Rectangle 1027"/>
          <p:cNvSpPr>
            <a:spLocks noGrp="1" noChangeArrowheads="1"/>
          </p:cNvSpPr>
          <p:nvPr>
            <p:ph idx="1"/>
          </p:nvPr>
        </p:nvSpPr>
        <p:spPr>
          <a:xfrm>
            <a:off x="1828800" y="990601"/>
            <a:ext cx="8077200" cy="2868465"/>
          </a:xfrm>
        </p:spPr>
        <p:txBody>
          <a:bodyPr/>
          <a:lstStyle/>
          <a:p>
            <a:pPr algn="just" eaLnBrk="1" hangingPunct="1">
              <a:lnSpc>
                <a:spcPct val="200000"/>
              </a:lnSpc>
            </a:pPr>
            <a:r>
              <a:rPr lang="en-US" altLang="ko-KR" sz="1800" dirty="0">
                <a:ea typeface="Gulim" pitchFamily="34" charset="-127"/>
              </a:rPr>
              <a:t>The k-means algorithm is sensitive to outliers !</a:t>
            </a:r>
          </a:p>
          <a:p>
            <a:pPr lvl="1" algn="just" eaLnBrk="1" hangingPunct="1">
              <a:lnSpc>
                <a:spcPct val="200000"/>
              </a:lnSpc>
            </a:pPr>
            <a:r>
              <a:rPr lang="en-US" altLang="ko-KR" sz="1600" dirty="0">
                <a:ea typeface="Gulim" pitchFamily="34" charset="-127"/>
              </a:rPr>
              <a:t>Since an object with an extremely large value may substantially distort the distribution of the data.</a:t>
            </a:r>
          </a:p>
          <a:p>
            <a:pPr algn="just" eaLnBrk="1" hangingPunct="1">
              <a:lnSpc>
                <a:spcPct val="200000"/>
              </a:lnSpc>
            </a:pPr>
            <a:r>
              <a:rPr lang="en-US" altLang="ko-KR" sz="1600" u="sng" dirty="0">
                <a:solidFill>
                  <a:srgbClr val="A40000"/>
                </a:solidFill>
                <a:ea typeface="Gulim" pitchFamily="34" charset="-127"/>
              </a:rPr>
              <a:t>Solution</a:t>
            </a:r>
            <a:r>
              <a:rPr lang="en-US" altLang="ko-KR" sz="1600" dirty="0">
                <a:solidFill>
                  <a:srgbClr val="A40000"/>
                </a:solidFill>
                <a:ea typeface="Gulim" pitchFamily="34" charset="-127"/>
              </a:rPr>
              <a:t>:</a:t>
            </a:r>
            <a:r>
              <a:rPr lang="en-US" altLang="ko-KR" sz="1600" dirty="0">
                <a:ea typeface="Gulim" pitchFamily="34" charset="-127"/>
              </a:rPr>
              <a:t> Instead of taking the </a:t>
            </a:r>
            <a:r>
              <a:rPr lang="en-US" altLang="ko-KR" sz="1600" b="1" dirty="0">
                <a:ea typeface="Gulim" pitchFamily="34" charset="-127"/>
              </a:rPr>
              <a:t>mean</a:t>
            </a:r>
            <a:r>
              <a:rPr lang="en-US" altLang="ko-KR" sz="1600" dirty="0">
                <a:ea typeface="Gulim" pitchFamily="34" charset="-127"/>
              </a:rPr>
              <a:t> value of the object in a cluster as a reference point, </a:t>
            </a:r>
            <a:r>
              <a:rPr lang="en-US" altLang="ko-KR" sz="1600" b="1" dirty="0">
                <a:ea typeface="Gulim" pitchFamily="34" charset="-127"/>
              </a:rPr>
              <a:t>medoids</a:t>
            </a:r>
            <a:r>
              <a:rPr lang="en-US" altLang="ko-KR" sz="1600" dirty="0">
                <a:ea typeface="Gulim" pitchFamily="34" charset="-127"/>
              </a:rPr>
              <a:t> can be used, which is the </a:t>
            </a:r>
            <a:r>
              <a:rPr lang="en-US" altLang="ko-KR" sz="1600" b="1" dirty="0">
                <a:ea typeface="Gulim" pitchFamily="34" charset="-127"/>
              </a:rPr>
              <a:t>most centrally located</a:t>
            </a:r>
            <a:r>
              <a:rPr lang="en-US" altLang="ko-KR" sz="1600" dirty="0">
                <a:ea typeface="Gulim" pitchFamily="34" charset="-127"/>
              </a:rPr>
              <a:t> object in a cluster. </a:t>
            </a:r>
          </a:p>
        </p:txBody>
      </p:sp>
      <p:grpSp>
        <p:nvGrpSpPr>
          <p:cNvPr id="2" name="Group 1028"/>
          <p:cNvGrpSpPr>
            <a:grpSpLocks/>
          </p:cNvGrpSpPr>
          <p:nvPr/>
        </p:nvGrpSpPr>
        <p:grpSpPr bwMode="auto">
          <a:xfrm>
            <a:off x="3581400" y="4114800"/>
            <a:ext cx="5257800" cy="1765300"/>
            <a:chOff x="1344" y="3072"/>
            <a:chExt cx="3312" cy="1112"/>
          </a:xfrm>
        </p:grpSpPr>
        <p:grpSp>
          <p:nvGrpSpPr>
            <p:cNvPr id="64517" name="Group 1029"/>
            <p:cNvGrpSpPr>
              <a:grpSpLocks/>
            </p:cNvGrpSpPr>
            <p:nvPr/>
          </p:nvGrpSpPr>
          <p:grpSpPr bwMode="auto">
            <a:xfrm>
              <a:off x="1344" y="3072"/>
              <a:ext cx="1248" cy="1112"/>
              <a:chOff x="1728" y="864"/>
              <a:chExt cx="1396" cy="1208"/>
            </a:xfrm>
          </p:grpSpPr>
          <p:sp>
            <p:nvSpPr>
              <p:cNvPr id="64604"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5"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6"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7"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8"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9"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0"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1"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2"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3"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4"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5"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6"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7"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8"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9"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0"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1"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2"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3"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4"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5"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6"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27"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8"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9"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0"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1"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2"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3"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4"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5"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6"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7"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8"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9"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0"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1"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2"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3"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4"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5"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6"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7"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8"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9"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0"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1"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2"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3"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4"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5"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6"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57"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8"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9"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60"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61"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62"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63"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64"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65"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66"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67"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68"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69"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70"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71"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72"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73"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74"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75"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76"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77"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78"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79"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80"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81"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82" name="Rectangle 1108"/>
              <p:cNvSpPr>
                <a:spLocks noChangeArrowheads="1"/>
              </p:cNvSpPr>
              <p:nvPr/>
            </p:nvSpPr>
            <p:spPr bwMode="auto">
              <a:xfrm>
                <a:off x="3035" y="19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83"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pSp>
          <p:nvGrpSpPr>
            <p:cNvPr id="64518" name="Group 1110"/>
            <p:cNvGrpSpPr>
              <a:grpSpLocks/>
            </p:cNvGrpSpPr>
            <p:nvPr/>
          </p:nvGrpSpPr>
          <p:grpSpPr bwMode="auto">
            <a:xfrm>
              <a:off x="3408" y="3072"/>
              <a:ext cx="1248" cy="1112"/>
              <a:chOff x="3616" y="2464"/>
              <a:chExt cx="1396" cy="1208"/>
            </a:xfrm>
          </p:grpSpPr>
          <p:sp>
            <p:nvSpPr>
              <p:cNvPr id="64520"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1"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2"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3"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4"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5"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6"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7"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8"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9"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0"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1"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2"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3"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4"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5"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6"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7"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8"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9"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0"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1"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2"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43"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4"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5"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6"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7"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8"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9"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0"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1"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2"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3"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4"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5"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6"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7"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8"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9"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0"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1"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2"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3"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4"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5"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6"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7"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68"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69"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0"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1"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72"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3"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4"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5"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6"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7"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78"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79"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80"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81"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82"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83"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84"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85"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86"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87"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88"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89"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90"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91"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92"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93"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94"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95"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96"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97"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98" name="Rectangle 1189"/>
              <p:cNvSpPr>
                <a:spLocks noChangeArrowheads="1"/>
              </p:cNvSpPr>
              <p:nvPr/>
            </p:nvSpPr>
            <p:spPr bwMode="auto">
              <a:xfrm>
                <a:off x="4923" y="35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99"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0" name="Freeform 1191"/>
              <p:cNvSpPr>
                <a:spLocks/>
              </p:cNvSpPr>
              <p:nvPr/>
            </p:nvSpPr>
            <p:spPr bwMode="auto">
              <a:xfrm>
                <a:off x="3955" y="2830"/>
                <a:ext cx="130" cy="253"/>
              </a:xfrm>
              <a:custGeom>
                <a:avLst/>
                <a:gdLst>
                  <a:gd name="T0" fmla="*/ 60 w 728"/>
                  <a:gd name="T1" fmla="*/ 2 h 896"/>
                  <a:gd name="T2" fmla="*/ 34 w 728"/>
                  <a:gd name="T3" fmla="*/ 29 h 896"/>
                  <a:gd name="T4" fmla="*/ 24 w 728"/>
                  <a:gd name="T5" fmla="*/ 41 h 896"/>
                  <a:gd name="T6" fmla="*/ 19 w 728"/>
                  <a:gd name="T7" fmla="*/ 48 h 896"/>
                  <a:gd name="T8" fmla="*/ 6 w 728"/>
                  <a:gd name="T9" fmla="*/ 90 h 896"/>
                  <a:gd name="T10" fmla="*/ 19 w 728"/>
                  <a:gd name="T11" fmla="*/ 208 h 896"/>
                  <a:gd name="T12" fmla="*/ 34 w 728"/>
                  <a:gd name="T13" fmla="*/ 225 h 896"/>
                  <a:gd name="T14" fmla="*/ 100 w 728"/>
                  <a:gd name="T15" fmla="*/ 265 h 896"/>
                  <a:gd name="T16" fmla="*/ 149 w 728"/>
                  <a:gd name="T17" fmla="*/ 252 h 896"/>
                  <a:gd name="T18" fmla="*/ 192 w 728"/>
                  <a:gd name="T19" fmla="*/ 211 h 896"/>
                  <a:gd name="T20" fmla="*/ 207 w 728"/>
                  <a:gd name="T21" fmla="*/ 179 h 896"/>
                  <a:gd name="T22" fmla="*/ 212 w 728"/>
                  <a:gd name="T23" fmla="*/ 167 h 896"/>
                  <a:gd name="T24" fmla="*/ 214 w 728"/>
                  <a:gd name="T25" fmla="*/ 160 h 896"/>
                  <a:gd name="T26" fmla="*/ 205 w 728"/>
                  <a:gd name="T27" fmla="*/ 87 h 896"/>
                  <a:gd name="T28" fmla="*/ 171 w 728"/>
                  <a:gd name="T29" fmla="*/ 39 h 896"/>
                  <a:gd name="T30" fmla="*/ 154 w 728"/>
                  <a:gd name="T31" fmla="*/ 26 h 896"/>
                  <a:gd name="T32" fmla="*/ 140 w 728"/>
                  <a:gd name="T33" fmla="*/ 17 h 896"/>
                  <a:gd name="T34" fmla="*/ 89 w 728"/>
                  <a:gd name="T35" fmla="*/ 0 h 896"/>
                  <a:gd name="T36" fmla="*/ 62 w 728"/>
                  <a:gd name="T37" fmla="*/ 2 h 896"/>
                  <a:gd name="T38" fmla="*/ 55 w 728"/>
                  <a:gd name="T39" fmla="*/ 4 h 896"/>
                  <a:gd name="T40" fmla="*/ 60 w 728"/>
                  <a:gd name="T41" fmla="*/ 2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1" name="Freeform 1192"/>
              <p:cNvSpPr>
                <a:spLocks/>
              </p:cNvSpPr>
              <p:nvPr/>
            </p:nvSpPr>
            <p:spPr bwMode="auto">
              <a:xfrm>
                <a:off x="4258" y="3070"/>
                <a:ext cx="130" cy="253"/>
              </a:xfrm>
              <a:custGeom>
                <a:avLst/>
                <a:gdLst>
                  <a:gd name="T0" fmla="*/ 154 w 802"/>
                  <a:gd name="T1" fmla="*/ 13 h 889"/>
                  <a:gd name="T2" fmla="*/ 113 w 802"/>
                  <a:gd name="T3" fmla="*/ 53 h 889"/>
                  <a:gd name="T4" fmla="*/ 71 w 802"/>
                  <a:gd name="T5" fmla="*/ 87 h 889"/>
                  <a:gd name="T6" fmla="*/ 66 w 802"/>
                  <a:gd name="T7" fmla="*/ 94 h 889"/>
                  <a:gd name="T8" fmla="*/ 60 w 802"/>
                  <a:gd name="T9" fmla="*/ 99 h 889"/>
                  <a:gd name="T10" fmla="*/ 58 w 802"/>
                  <a:gd name="T11" fmla="*/ 105 h 889"/>
                  <a:gd name="T12" fmla="*/ 51 w 802"/>
                  <a:gd name="T13" fmla="*/ 114 h 889"/>
                  <a:gd name="T14" fmla="*/ 40 w 802"/>
                  <a:gd name="T15" fmla="*/ 147 h 889"/>
                  <a:gd name="T16" fmla="*/ 34 w 802"/>
                  <a:gd name="T17" fmla="*/ 154 h 889"/>
                  <a:gd name="T18" fmla="*/ 24 w 802"/>
                  <a:gd name="T19" fmla="*/ 167 h 889"/>
                  <a:gd name="T20" fmla="*/ 13 w 802"/>
                  <a:gd name="T21" fmla="*/ 187 h 889"/>
                  <a:gd name="T22" fmla="*/ 4 w 802"/>
                  <a:gd name="T23" fmla="*/ 209 h 889"/>
                  <a:gd name="T24" fmla="*/ 11 w 802"/>
                  <a:gd name="T25" fmla="*/ 251 h 889"/>
                  <a:gd name="T26" fmla="*/ 24 w 802"/>
                  <a:gd name="T27" fmla="*/ 259 h 889"/>
                  <a:gd name="T28" fmla="*/ 38 w 802"/>
                  <a:gd name="T29" fmla="*/ 263 h 889"/>
                  <a:gd name="T30" fmla="*/ 107 w 802"/>
                  <a:gd name="T31" fmla="*/ 259 h 889"/>
                  <a:gd name="T32" fmla="*/ 156 w 802"/>
                  <a:gd name="T33" fmla="*/ 244 h 889"/>
                  <a:gd name="T34" fmla="*/ 172 w 802"/>
                  <a:gd name="T35" fmla="*/ 235 h 889"/>
                  <a:gd name="T36" fmla="*/ 203 w 802"/>
                  <a:gd name="T37" fmla="*/ 193 h 889"/>
                  <a:gd name="T38" fmla="*/ 210 w 802"/>
                  <a:gd name="T39" fmla="*/ 178 h 889"/>
                  <a:gd name="T40" fmla="*/ 225 w 802"/>
                  <a:gd name="T41" fmla="*/ 158 h 889"/>
                  <a:gd name="T42" fmla="*/ 237 w 802"/>
                  <a:gd name="T43" fmla="*/ 134 h 889"/>
                  <a:gd name="T44" fmla="*/ 241 w 802"/>
                  <a:gd name="T45" fmla="*/ 114 h 889"/>
                  <a:gd name="T46" fmla="*/ 196 w 802"/>
                  <a:gd name="T47" fmla="*/ 0 h 889"/>
                  <a:gd name="T48" fmla="*/ 160 w 802"/>
                  <a:gd name="T49" fmla="*/ 7 h 889"/>
                  <a:gd name="T50" fmla="*/ 154 w 802"/>
                  <a:gd name="T51" fmla="*/ 13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2"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3"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sp>
          <p:nvSpPr>
            <p:cNvPr id="64519"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15072403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181350"/>
            <a:ext cx="7772400" cy="781050"/>
          </a:xfrm>
        </p:spPr>
        <p:txBody>
          <a:bodyPr>
            <a:normAutofit fontScale="90000"/>
          </a:bodyPr>
          <a:lstStyle/>
          <a:p>
            <a:pPr marL="342900" indent="-342900">
              <a:lnSpc>
                <a:spcPct val="150000"/>
              </a:lnSpc>
              <a:spcBef>
                <a:spcPts val="0"/>
              </a:spcBef>
            </a:pPr>
            <a:r>
              <a:rPr lang="en-US" altLang="en-US" sz="4800" dirty="0">
                <a:solidFill>
                  <a:srgbClr val="002060"/>
                </a:solidFill>
              </a:rPr>
              <a:t>Partitional Clustering</a:t>
            </a:r>
          </a:p>
        </p:txBody>
      </p:sp>
    </p:spTree>
    <p:extLst>
      <p:ext uri="{BB962C8B-B14F-4D97-AF65-F5344CB8AC3E}">
        <p14:creationId xmlns:p14="http://schemas.microsoft.com/office/powerpoint/2010/main" val="2562922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106" y="0"/>
            <a:ext cx="8280400" cy="533400"/>
          </a:xfrm>
        </p:spPr>
        <p:txBody>
          <a:bodyPr/>
          <a:lstStyle/>
          <a:p>
            <a:r>
              <a:rPr lang="en-US" altLang="en-US" sz="2800" dirty="0" err="1">
                <a:solidFill>
                  <a:srgbClr val="002060"/>
                </a:solidFill>
              </a:rPr>
              <a:t>Partitional</a:t>
            </a:r>
            <a:r>
              <a:rPr lang="en-US" altLang="en-US" sz="2800" dirty="0">
                <a:solidFill>
                  <a:srgbClr val="002060"/>
                </a:solidFill>
              </a:rPr>
              <a:t> Clustering</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a:t>Given</a:t>
            </a:r>
          </a:p>
          <a:p>
            <a:pPr lvl="1" algn="just">
              <a:lnSpc>
                <a:spcPct val="150000"/>
              </a:lnSpc>
            </a:pPr>
            <a:r>
              <a:rPr lang="en-IN" sz="2000" dirty="0"/>
              <a:t>A data set of </a:t>
            </a:r>
            <a:r>
              <a:rPr lang="en-IN" sz="2000" b="1" dirty="0"/>
              <a:t>n objects</a:t>
            </a:r>
          </a:p>
          <a:p>
            <a:pPr lvl="1" algn="just">
              <a:lnSpc>
                <a:spcPct val="150000"/>
              </a:lnSpc>
            </a:pPr>
            <a:r>
              <a:rPr lang="en-IN" sz="2000" b="1" dirty="0"/>
              <a:t>K the number of clusters to form</a:t>
            </a:r>
          </a:p>
          <a:p>
            <a:pPr algn="just">
              <a:lnSpc>
                <a:spcPct val="150000"/>
              </a:lnSpc>
            </a:pPr>
            <a:r>
              <a:rPr lang="en-IN" sz="2400" dirty="0"/>
              <a:t>Organize the objects into k partitions </a:t>
            </a:r>
            <a:r>
              <a:rPr lang="en-IN" sz="2400" b="1" dirty="0"/>
              <a:t>(k&lt;=n) where each partition </a:t>
            </a:r>
            <a:r>
              <a:rPr lang="en-IN" sz="2400" dirty="0"/>
              <a:t>represents a cluster</a:t>
            </a:r>
          </a:p>
          <a:p>
            <a:pPr algn="just">
              <a:lnSpc>
                <a:spcPct val="150000"/>
              </a:lnSpc>
            </a:pPr>
            <a:r>
              <a:rPr lang="en-IN" sz="2400" dirty="0"/>
              <a:t>The clusters are formed to optimize an objective partitioning criterion</a:t>
            </a:r>
          </a:p>
          <a:p>
            <a:pPr lvl="1" algn="just">
              <a:lnSpc>
                <a:spcPct val="150000"/>
              </a:lnSpc>
            </a:pPr>
            <a:r>
              <a:rPr lang="en-IN" sz="2000" dirty="0"/>
              <a:t>Objects within a cluster are </a:t>
            </a:r>
            <a:r>
              <a:rPr lang="en-IN" sz="2000" b="1" dirty="0"/>
              <a:t>similar</a:t>
            </a:r>
          </a:p>
          <a:p>
            <a:pPr lvl="1" algn="just">
              <a:lnSpc>
                <a:spcPct val="150000"/>
              </a:lnSpc>
            </a:pPr>
            <a:r>
              <a:rPr lang="en-IN" sz="2000" dirty="0"/>
              <a:t>Objects of different clusters are </a:t>
            </a:r>
            <a:r>
              <a:rPr lang="en-IN" sz="2000" b="1" dirty="0"/>
              <a:t>dissimilar </a:t>
            </a:r>
            <a:endParaRPr lang="en-IN" sz="2000" dirty="0"/>
          </a:p>
        </p:txBody>
      </p:sp>
    </p:spTree>
    <p:extLst>
      <p:ext uri="{BB962C8B-B14F-4D97-AF65-F5344CB8AC3E}">
        <p14:creationId xmlns:p14="http://schemas.microsoft.com/office/powerpoint/2010/main" val="2729717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0"/>
            <a:ext cx="8280400" cy="552450"/>
          </a:xfrm>
        </p:spPr>
        <p:txBody>
          <a:bodyPr/>
          <a:lstStyle/>
          <a:p>
            <a:r>
              <a:rPr lang="en-US" altLang="en-US" sz="2800" dirty="0">
                <a:solidFill>
                  <a:srgbClr val="002060"/>
                </a:solidFill>
              </a:rPr>
              <a:t>K-means Clustering</a:t>
            </a:r>
          </a:p>
        </p:txBody>
      </p:sp>
      <p:sp>
        <p:nvSpPr>
          <p:cNvPr id="37891" name="Rectangle 3"/>
          <p:cNvSpPr>
            <a:spLocks noGrp="1" noChangeArrowheads="1"/>
          </p:cNvSpPr>
          <p:nvPr>
            <p:ph idx="1"/>
          </p:nvPr>
        </p:nvSpPr>
        <p:spPr>
          <a:xfrm>
            <a:off x="2057400" y="1143000"/>
            <a:ext cx="8001000" cy="2590800"/>
          </a:xfrm>
        </p:spPr>
        <p:txBody>
          <a:bodyPr/>
          <a:lstStyle/>
          <a:p>
            <a:pPr marL="533400" indent="-533400" algn="just">
              <a:spcBef>
                <a:spcPct val="20000"/>
              </a:spcBef>
            </a:pPr>
            <a:r>
              <a:rPr lang="en-US" altLang="en-US" sz="2200" dirty="0"/>
              <a:t>The basic algorithm is very simple</a:t>
            </a:r>
          </a:p>
          <a:p>
            <a:pPr marL="533400" indent="-533400" algn="just">
              <a:spcBef>
                <a:spcPct val="20000"/>
              </a:spcBef>
            </a:pPr>
            <a:r>
              <a:rPr lang="en-US" altLang="en-US" sz="2200" dirty="0"/>
              <a:t>Number of clusters, K, must be specified</a:t>
            </a:r>
          </a:p>
          <a:p>
            <a:pPr marL="533400" indent="-533400" algn="just">
              <a:spcBef>
                <a:spcPct val="20000"/>
              </a:spcBef>
            </a:pPr>
            <a:r>
              <a:rPr lang="en-US" altLang="en-US" sz="2200" dirty="0"/>
              <a:t>Each cluster is associated with a </a:t>
            </a:r>
            <a:r>
              <a:rPr lang="en-US" altLang="en-US" sz="2200" dirty="0">
                <a:solidFill>
                  <a:srgbClr val="C00000"/>
                </a:solidFill>
              </a:rPr>
              <a:t>centroid </a:t>
            </a:r>
            <a:r>
              <a:rPr lang="en-US" altLang="en-US" sz="2200" dirty="0"/>
              <a:t>(mean or center point) </a:t>
            </a:r>
          </a:p>
          <a:p>
            <a:pPr marL="533400" indent="-533400" algn="just">
              <a:spcBef>
                <a:spcPct val="20000"/>
              </a:spcBef>
            </a:pPr>
            <a:r>
              <a:rPr lang="en-US" altLang="en-US" sz="2200" dirty="0"/>
              <a:t>Each point is assigned to the cluster with the closest centroid</a:t>
            </a:r>
          </a:p>
        </p:txBody>
      </p:sp>
      <p:graphicFrame>
        <p:nvGraphicFramePr>
          <p:cNvPr id="21508" name="Object 4"/>
          <p:cNvGraphicFramePr>
            <a:graphicFrameLocks noChangeAspect="1"/>
          </p:cNvGraphicFramePr>
          <p:nvPr/>
        </p:nvGraphicFramePr>
        <p:xfrm>
          <a:off x="1981200" y="4133850"/>
          <a:ext cx="8153400" cy="2114550"/>
        </p:xfrm>
        <a:graphic>
          <a:graphicData uri="http://schemas.openxmlformats.org/presentationml/2006/ole">
            <mc:AlternateContent xmlns:mc="http://schemas.openxmlformats.org/markup-compatibility/2006">
              <mc:Choice xmlns:v="urn:schemas-microsoft-com:vml" Requires="v">
                <p:oleObj spid="_x0000_s12292" name="Bitmap Image" r:id="rId3" imgW="9784928" imgH="3177815" progId="Paint.Picture">
                  <p:embed/>
                </p:oleObj>
              </mc:Choice>
              <mc:Fallback>
                <p:oleObj name="Bitmap Image" r:id="rId3" imgW="9784928" imgH="317781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143"/>
                      <a:stretch>
                        <a:fillRect/>
                      </a:stretch>
                    </p:blipFill>
                    <p:spPr bwMode="auto">
                      <a:xfrm>
                        <a:off x="1981200" y="413385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299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0"/>
            <a:ext cx="8280400" cy="552450"/>
          </a:xfrm>
        </p:spPr>
        <p:txBody>
          <a:bodyPr/>
          <a:lstStyle/>
          <a:p>
            <a:r>
              <a:rPr lang="en-US" altLang="en-US" sz="2800">
                <a:solidFill>
                  <a:srgbClr val="002060"/>
                </a:solidFill>
              </a:rPr>
              <a:t>K-means Clustering – Details</a:t>
            </a:r>
          </a:p>
        </p:txBody>
      </p:sp>
      <p:sp>
        <p:nvSpPr>
          <p:cNvPr id="22531" name="Rectangle 3"/>
          <p:cNvSpPr>
            <a:spLocks noGrp="1" noChangeArrowheads="1"/>
          </p:cNvSpPr>
          <p:nvPr>
            <p:ph idx="1"/>
          </p:nvPr>
        </p:nvSpPr>
        <p:spPr>
          <a:xfrm>
            <a:off x="2133600" y="990600"/>
            <a:ext cx="8001000" cy="5334000"/>
          </a:xfrm>
        </p:spPr>
        <p:txBody>
          <a:bodyPr/>
          <a:lstStyle/>
          <a:p>
            <a:pPr marL="533400" indent="-533400" algn="just">
              <a:lnSpc>
                <a:spcPct val="150000"/>
              </a:lnSpc>
              <a:spcBef>
                <a:spcPts val="0"/>
              </a:spcBef>
            </a:pPr>
            <a:r>
              <a:rPr lang="en-US" altLang="en-US" sz="1800" dirty="0"/>
              <a:t>Initial centroids are often chosen randomly.</a:t>
            </a:r>
          </a:p>
          <a:p>
            <a:pPr marL="990600" lvl="1" indent="-533400" algn="just">
              <a:lnSpc>
                <a:spcPct val="150000"/>
              </a:lnSpc>
              <a:spcBef>
                <a:spcPts val="0"/>
              </a:spcBef>
            </a:pPr>
            <a:r>
              <a:rPr lang="en-US" altLang="en-US" sz="1400" dirty="0"/>
              <a:t>Clusters produced vary from one run to another.</a:t>
            </a:r>
          </a:p>
          <a:p>
            <a:pPr marL="533400" indent="-533400" algn="just">
              <a:lnSpc>
                <a:spcPct val="150000"/>
              </a:lnSpc>
              <a:spcBef>
                <a:spcPts val="0"/>
              </a:spcBef>
            </a:pPr>
            <a:r>
              <a:rPr lang="en-US" altLang="en-US" sz="1800" dirty="0"/>
              <a:t>The centroid is (typically) the mean of the points in the cluster.</a:t>
            </a:r>
          </a:p>
          <a:p>
            <a:pPr marL="533400" indent="-533400" algn="just">
              <a:lnSpc>
                <a:spcPct val="150000"/>
              </a:lnSpc>
              <a:spcBef>
                <a:spcPts val="0"/>
              </a:spcBef>
            </a:pPr>
            <a:r>
              <a:rPr lang="en-US" altLang="en-US" sz="1800" dirty="0"/>
              <a:t>‘Closeness’ is measured by Euclidean distance, cosine similarity, correlation, etc.</a:t>
            </a:r>
          </a:p>
          <a:p>
            <a:pPr marL="533400" indent="-533400" algn="just">
              <a:lnSpc>
                <a:spcPct val="150000"/>
              </a:lnSpc>
              <a:spcBef>
                <a:spcPts val="0"/>
              </a:spcBef>
            </a:pPr>
            <a:r>
              <a:rPr lang="en-US" altLang="en-US" sz="1800" dirty="0"/>
              <a:t>K-means will converge for common similarity measures mentioned above.</a:t>
            </a:r>
          </a:p>
          <a:p>
            <a:pPr marL="533400" indent="-533400" algn="just">
              <a:lnSpc>
                <a:spcPct val="150000"/>
              </a:lnSpc>
              <a:spcBef>
                <a:spcPts val="0"/>
              </a:spcBef>
            </a:pPr>
            <a:r>
              <a:rPr lang="en-US" altLang="en-US" sz="1800" dirty="0"/>
              <a:t>Most of the convergence happens in the first few iterations.</a:t>
            </a:r>
          </a:p>
          <a:p>
            <a:pPr marL="990600" lvl="1" indent="-533400" algn="just">
              <a:lnSpc>
                <a:spcPct val="150000"/>
              </a:lnSpc>
              <a:spcBef>
                <a:spcPts val="0"/>
              </a:spcBef>
            </a:pPr>
            <a:r>
              <a:rPr lang="en-US" altLang="en-US" sz="1400" dirty="0"/>
              <a:t>Often the stopping condition is changed to ‘Until relatively few points change clusters’ or some measure of clustering doesn’t change.</a:t>
            </a:r>
          </a:p>
          <a:p>
            <a:pPr marL="533400" indent="-533400" algn="just">
              <a:lnSpc>
                <a:spcPct val="150000"/>
              </a:lnSpc>
              <a:spcBef>
                <a:spcPts val="0"/>
              </a:spcBef>
            </a:pPr>
            <a:r>
              <a:rPr lang="en-US" altLang="en-US" sz="1800" dirty="0"/>
              <a:t>Complexity is O( n * K * I * d )</a:t>
            </a:r>
          </a:p>
          <a:p>
            <a:pPr marL="990600" lvl="1" indent="-533400" algn="just">
              <a:lnSpc>
                <a:spcPct val="150000"/>
              </a:lnSpc>
              <a:spcBef>
                <a:spcPts val="0"/>
              </a:spcBef>
            </a:pPr>
            <a:r>
              <a:rPr lang="en-US" altLang="en-US" sz="1400" dirty="0"/>
              <a:t>n = number of points, K = number of clusters, </a:t>
            </a:r>
            <a:br>
              <a:rPr lang="en-US" altLang="en-US" sz="1400" dirty="0"/>
            </a:br>
            <a:r>
              <a:rPr lang="en-US" altLang="en-US" sz="1400" dirty="0"/>
              <a:t>I = number of iterations, d = number of attributes</a:t>
            </a:r>
          </a:p>
        </p:txBody>
      </p:sp>
    </p:spTree>
    <p:extLst>
      <p:ext uri="{BB962C8B-B14F-4D97-AF65-F5344CB8AC3E}">
        <p14:creationId xmlns:p14="http://schemas.microsoft.com/office/powerpoint/2010/main" val="858688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solidFill>
                  <a:srgbClr val="002060"/>
                </a:solidFill>
              </a:rPr>
              <a:t>Evaluating K-means Clusters</a:t>
            </a:r>
          </a:p>
        </p:txBody>
      </p:sp>
      <p:graphicFrame>
        <p:nvGraphicFramePr>
          <p:cNvPr id="43012" name="Object 4"/>
          <p:cNvGraphicFramePr>
            <a:graphicFrameLocks noGrp="1" noChangeAspect="1"/>
          </p:cNvGraphicFramePr>
          <p:nvPr>
            <p:ph idx="1"/>
            <p:extLst/>
          </p:nvPr>
        </p:nvGraphicFramePr>
        <p:xfrm>
          <a:off x="3886200" y="2590800"/>
          <a:ext cx="2519363" cy="762000"/>
        </p:xfrm>
        <a:graphic>
          <a:graphicData uri="http://schemas.openxmlformats.org/presentationml/2006/ole">
            <mc:AlternateContent xmlns:mc="http://schemas.openxmlformats.org/markup-compatibility/2006">
              <mc:Choice xmlns:v="urn:schemas-microsoft-com:vml" Requires="v">
                <p:oleObj spid="_x0000_s13316" name="Equation" r:id="rId3" imgW="1511300" imgH="457200" progId="Equation.3">
                  <p:embed/>
                </p:oleObj>
              </mc:Choice>
              <mc:Fallback>
                <p:oleObj name="Equation" r:id="rId3" imgW="1511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90800"/>
                        <a:ext cx="2519363" cy="762000"/>
                      </a:xfrm>
                      <a:prstGeom prst="rect">
                        <a:avLst/>
                      </a:prstGeom>
                      <a:noFill/>
                      <a:ln>
                        <a:noFill/>
                      </a:ln>
                      <a:effectLst/>
                      <a:extLst/>
                    </p:spPr>
                  </p:pic>
                </p:oleObj>
              </mc:Fallback>
            </mc:AlternateContent>
          </a:graphicData>
        </a:graphic>
      </p:graphicFrame>
      <p:sp>
        <p:nvSpPr>
          <p:cNvPr id="43011" name="Rectangle 3"/>
          <p:cNvSpPr>
            <a:spLocks noGrp="1" noChangeArrowheads="1"/>
          </p:cNvSpPr>
          <p:nvPr>
            <p:ph type="body" idx="4294967295"/>
          </p:nvPr>
        </p:nvSpPr>
        <p:spPr>
          <a:xfrm>
            <a:off x="0" y="1143000"/>
            <a:ext cx="7970838" cy="5181600"/>
          </a:xfrm>
        </p:spPr>
        <p:txBody>
          <a:bodyPr/>
          <a:lstStyle/>
          <a:p>
            <a:pPr algn="just">
              <a:lnSpc>
                <a:spcPct val="150000"/>
              </a:lnSpc>
            </a:pPr>
            <a:r>
              <a:rPr lang="en-US" altLang="en-US" sz="1800" dirty="0"/>
              <a:t>Most common measure is Sum of Squared Error (SSE)</a:t>
            </a:r>
          </a:p>
          <a:p>
            <a:pPr lvl="1" algn="just">
              <a:lnSpc>
                <a:spcPct val="150000"/>
              </a:lnSpc>
            </a:pPr>
            <a:r>
              <a:rPr lang="en-US" altLang="en-US" sz="1600" dirty="0"/>
              <a:t>For each point, the error is the distance to the nearest cluster</a:t>
            </a:r>
          </a:p>
          <a:p>
            <a:pPr lvl="1" algn="just">
              <a:lnSpc>
                <a:spcPct val="150000"/>
              </a:lnSpc>
            </a:pPr>
            <a:r>
              <a:rPr lang="en-US" altLang="en-US" sz="1600" dirty="0"/>
              <a:t>To get SSE, we square these errors and sum them.</a:t>
            </a:r>
          </a:p>
          <a:p>
            <a:pPr lvl="1" algn="just">
              <a:lnSpc>
                <a:spcPct val="150000"/>
              </a:lnSpc>
            </a:pPr>
            <a:endParaRPr lang="en-US" altLang="en-US" sz="1600" dirty="0"/>
          </a:p>
          <a:p>
            <a:pPr marL="457200" lvl="1" indent="0" algn="just">
              <a:lnSpc>
                <a:spcPct val="150000"/>
              </a:lnSpc>
              <a:buNone/>
            </a:pPr>
            <a:endParaRPr lang="en-US" altLang="en-US" sz="1600" dirty="0"/>
          </a:p>
          <a:p>
            <a:pPr lvl="1" algn="just">
              <a:lnSpc>
                <a:spcPct val="150000"/>
              </a:lnSpc>
            </a:pPr>
            <a:r>
              <a:rPr lang="en-US" altLang="en-US" sz="1600" i="1" dirty="0"/>
              <a:t>x </a:t>
            </a:r>
            <a:r>
              <a:rPr lang="en-US" altLang="en-US" sz="1600" dirty="0"/>
              <a:t>is a data point in cluster </a:t>
            </a:r>
            <a:r>
              <a:rPr lang="en-US" altLang="en-US" sz="1600" i="1" dirty="0"/>
              <a:t>C</a:t>
            </a:r>
            <a:r>
              <a:rPr lang="en-US" altLang="en-US" sz="1600" baseline="-25000" dirty="0"/>
              <a:t>i </a:t>
            </a:r>
            <a:r>
              <a:rPr lang="en-US" altLang="en-US" sz="1600" dirty="0"/>
              <a:t>and </a:t>
            </a:r>
            <a:r>
              <a:rPr lang="en-US" altLang="en-US" sz="1600" i="1" dirty="0"/>
              <a:t>m</a:t>
            </a:r>
            <a:r>
              <a:rPr lang="en-US" altLang="en-US" sz="1600" i="1" baseline="-25000" dirty="0"/>
              <a:t>i</a:t>
            </a:r>
            <a:r>
              <a:rPr lang="en-US" altLang="en-US" sz="1600" dirty="0"/>
              <a:t> is the representative point for cluster </a:t>
            </a:r>
            <a:r>
              <a:rPr lang="en-US" altLang="en-US" sz="1600" i="1" dirty="0"/>
              <a:t>C</a:t>
            </a:r>
            <a:r>
              <a:rPr lang="en-US" altLang="en-US" sz="1600" baseline="-25000" dirty="0"/>
              <a:t>i</a:t>
            </a:r>
            <a:r>
              <a:rPr lang="en-US" altLang="en-US" sz="1600" dirty="0"/>
              <a:t> </a:t>
            </a:r>
          </a:p>
          <a:p>
            <a:pPr lvl="2" algn="just">
              <a:lnSpc>
                <a:spcPct val="150000"/>
              </a:lnSpc>
            </a:pPr>
            <a:r>
              <a:rPr lang="en-US" altLang="en-US" sz="1400" dirty="0"/>
              <a:t> can show that </a:t>
            </a:r>
            <a:r>
              <a:rPr lang="en-US" altLang="en-US" sz="1400" i="1" dirty="0"/>
              <a:t>m</a:t>
            </a:r>
            <a:r>
              <a:rPr lang="en-US" altLang="en-US" sz="1400" i="1" baseline="-25000" dirty="0"/>
              <a:t>i</a:t>
            </a:r>
            <a:r>
              <a:rPr lang="en-US" altLang="en-US" sz="1400" baseline="-25000" dirty="0"/>
              <a:t> </a:t>
            </a:r>
            <a:r>
              <a:rPr lang="en-US" altLang="en-US" sz="1400" dirty="0"/>
              <a:t>corresponds to the center (mean) of the cluster</a:t>
            </a:r>
          </a:p>
          <a:p>
            <a:pPr lvl="1" algn="just">
              <a:lnSpc>
                <a:spcPct val="150000"/>
              </a:lnSpc>
            </a:pPr>
            <a:r>
              <a:rPr lang="en-US" altLang="en-US" sz="1600" dirty="0"/>
              <a:t>Given two clusters, we can choose the one with the smallest error</a:t>
            </a:r>
          </a:p>
          <a:p>
            <a:pPr algn="just">
              <a:lnSpc>
                <a:spcPct val="150000"/>
              </a:lnSpc>
            </a:pPr>
            <a:r>
              <a:rPr lang="en-US" altLang="en-US" sz="1800" dirty="0"/>
              <a:t>One easy way to reduce SSE is to increase K, i.e. the number of clusters</a:t>
            </a:r>
          </a:p>
          <a:p>
            <a:pPr lvl="1" algn="just">
              <a:lnSpc>
                <a:spcPct val="150000"/>
              </a:lnSpc>
            </a:pPr>
            <a:r>
              <a:rPr lang="en-US" altLang="en-US" sz="1600" dirty="0"/>
              <a:t>A good clustering with smaller K can have a lower SSE than a poor clustering with higher K</a:t>
            </a:r>
          </a:p>
        </p:txBody>
      </p:sp>
    </p:spTree>
    <p:extLst>
      <p:ext uri="{BB962C8B-B14F-4D97-AF65-F5344CB8AC3E}">
        <p14:creationId xmlns:p14="http://schemas.microsoft.com/office/powerpoint/2010/main" val="22134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Two different K-means Clusterings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990601"/>
            <a:ext cx="3043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4"/>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grpSp>
        <p:nvGrpSpPr>
          <p:cNvPr id="1594373" name="Group 5"/>
          <p:cNvGrpSpPr>
            <a:grpSpLocks/>
          </p:cNvGrpSpPr>
          <p:nvPr/>
        </p:nvGrpSpPr>
        <p:grpSpPr bwMode="auto">
          <a:xfrm>
            <a:off x="6629400" y="3660776"/>
            <a:ext cx="3048000" cy="2587625"/>
            <a:chOff x="3216" y="2306"/>
            <a:chExt cx="1920" cy="1630"/>
          </a:xfrm>
        </p:grpSpPr>
        <p:pic>
          <p:nvPicPr>
            <p:cNvPr id="399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Text Box 7"/>
            <p:cNvSpPr txBox="1">
              <a:spLocks noChangeArrowheads="1"/>
            </p:cNvSpPr>
            <p:nvPr/>
          </p:nvSpPr>
          <p:spPr bwMode="auto">
            <a:xfrm>
              <a:off x="3408" y="3705"/>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Sub-optimal Clustering</a:t>
              </a:r>
            </a:p>
          </p:txBody>
        </p:sp>
      </p:grpSp>
      <p:grpSp>
        <p:nvGrpSpPr>
          <p:cNvPr id="1594376" name="Group 8"/>
          <p:cNvGrpSpPr>
            <a:grpSpLocks/>
          </p:cNvGrpSpPr>
          <p:nvPr/>
        </p:nvGrpSpPr>
        <p:grpSpPr bwMode="auto">
          <a:xfrm>
            <a:off x="2514600" y="3660776"/>
            <a:ext cx="3043238" cy="2587625"/>
            <a:chOff x="624" y="2306"/>
            <a:chExt cx="1917" cy="1630"/>
          </a:xfrm>
        </p:grpSpPr>
        <p:pic>
          <p:nvPicPr>
            <p:cNvPr id="3994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5" name="Text Box 10"/>
            <p:cNvSpPr txBox="1">
              <a:spLocks noChangeArrowheads="1"/>
            </p:cNvSpPr>
            <p:nvPr/>
          </p:nvSpPr>
          <p:spPr bwMode="auto">
            <a:xfrm>
              <a:off x="912" y="3705"/>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Optimal Clustering</a:t>
              </a:r>
            </a:p>
          </p:txBody>
        </p:sp>
      </p:grpSp>
      <p:sp>
        <p:nvSpPr>
          <p:cNvPr id="39943" name="Text Box 11"/>
          <p:cNvSpPr txBox="1">
            <a:spLocks noChangeArrowheads="1"/>
          </p:cNvSpPr>
          <p:nvPr/>
        </p:nvSpPr>
        <p:spPr bwMode="auto">
          <a:xfrm>
            <a:off x="6781800" y="15240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spTree>
    <p:extLst>
      <p:ext uri="{BB962C8B-B14F-4D97-AF65-F5344CB8AC3E}">
        <p14:creationId xmlns:p14="http://schemas.microsoft.com/office/powerpoint/2010/main" val="2686061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4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4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0963"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0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5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54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5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2593</TotalTime>
  <Words>1001</Words>
  <Application>Microsoft Office PowerPoint</Application>
  <PresentationFormat>Custom</PresentationFormat>
  <Paragraphs>186</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1_Office Theme</vt:lpstr>
      <vt:lpstr>Bitmap Image</vt:lpstr>
      <vt:lpstr>Equation</vt:lpstr>
      <vt:lpstr>PowerPoint Presentation</vt:lpstr>
      <vt:lpstr> Unit 5  </vt:lpstr>
      <vt:lpstr>Partitional Clustering</vt:lpstr>
      <vt:lpstr>Partitional Clustering</vt:lpstr>
      <vt:lpstr>K-means Clustering</vt:lpstr>
      <vt:lpstr>K-means Clustering – Details</vt:lpstr>
      <vt:lpstr>Evaluating K-means Clusters</vt:lpstr>
      <vt:lpstr>Two different K-means Clusterings</vt:lpstr>
      <vt:lpstr>Importance of Choosing Initial Centroids (Case i)</vt:lpstr>
      <vt:lpstr>Importance of Choosing Initial Centroids (Case i)</vt:lpstr>
      <vt:lpstr>Importance of Choosing Initial Centroids (Case ii)</vt:lpstr>
      <vt:lpstr>Importance of Choosing Initial Centroids (Case ii)</vt:lpstr>
      <vt:lpstr>Problems with Selecting Initial Points</vt:lpstr>
      <vt:lpstr>10 Clusters Example (Good Clusters)</vt:lpstr>
      <vt:lpstr>10 Clusters Example (Good Clusters)</vt:lpstr>
      <vt:lpstr>10 Clusters Example  (Bad Clusters)</vt:lpstr>
      <vt:lpstr>10 Clusters Example  (Bad Clusters)</vt:lpstr>
      <vt:lpstr>Solutions to Initial Centroids Problem</vt:lpstr>
      <vt:lpstr>Pre-processing and Post-processing</vt:lpstr>
      <vt:lpstr>Bisecting K-means</vt:lpstr>
      <vt:lpstr>Bisecting K-means Example</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Overcoming K-means Limitations</vt:lpstr>
      <vt:lpstr>Limitations of K-means: Outlier Problem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DELL</cp:lastModifiedBy>
  <cp:revision>105</cp:revision>
  <dcterms:created xsi:type="dcterms:W3CDTF">2020-01-17T04:33:43Z</dcterms:created>
  <dcterms:modified xsi:type="dcterms:W3CDTF">2023-12-01T07:26:37Z</dcterms:modified>
</cp:coreProperties>
</file>