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336" r:id="rId18"/>
    <p:sldId id="289" r:id="rId19"/>
    <p:sldId id="291" r:id="rId20"/>
    <p:sldId id="292" r:id="rId21"/>
    <p:sldId id="294" r:id="rId22"/>
    <p:sldId id="296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42" r:id="rId37"/>
    <p:sldId id="310" r:id="rId38"/>
    <p:sldId id="343" r:id="rId39"/>
    <p:sldId id="312" r:id="rId40"/>
    <p:sldId id="344" r:id="rId41"/>
    <p:sldId id="290" r:id="rId42"/>
    <p:sldId id="315" r:id="rId43"/>
    <p:sldId id="316" r:id="rId44"/>
    <p:sldId id="314" r:id="rId45"/>
    <p:sldId id="317" r:id="rId46"/>
    <p:sldId id="319" r:id="rId47"/>
    <p:sldId id="320" r:id="rId48"/>
    <p:sldId id="322" r:id="rId49"/>
    <p:sldId id="323" r:id="rId50"/>
    <p:sldId id="324" r:id="rId51"/>
    <p:sldId id="325" r:id="rId52"/>
    <p:sldId id="327" r:id="rId53"/>
    <p:sldId id="26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00"/>
    <a:srgbClr val="FF0066"/>
    <a:srgbClr val="3333FF"/>
    <a:srgbClr val="660033"/>
    <a:srgbClr val="B90D49"/>
    <a:srgbClr val="005890"/>
    <a:srgbClr val="0070C0"/>
    <a:srgbClr val="0084D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-555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214A-F6F1-497D-809B-9A025D438BCD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FD5B-5CA2-4222-A4C3-D5A8D9B09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6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4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42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65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0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9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6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2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6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3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4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1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80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59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41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8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7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5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0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08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88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34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13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95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0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2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3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6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ush Stroke PNG Transparent Images | PNG All">
            <a:extLst>
              <a:ext uri="{FF2B5EF4-FFF2-40B4-BE49-F238E27FC236}">
                <a16:creationId xmlns:a16="http://schemas.microsoft.com/office/drawing/2014/main" id="{1B029990-67C3-45DA-B414-1E1EA112DF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08" r="3785"/>
          <a:stretch/>
        </p:blipFill>
        <p:spPr bwMode="auto">
          <a:xfrm rot="5400000">
            <a:off x="8558667" y="3224668"/>
            <a:ext cx="3628118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0B52BD-2BE6-49EE-A26E-CC2D0E879D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0690" y="-32274"/>
            <a:ext cx="1926007" cy="1581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7365E4-F15A-45EA-A454-2F96A2F666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487" y="176723"/>
            <a:ext cx="3209213" cy="381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79F97-522F-4C8D-875E-1B1950F38C3F}"/>
              </a:ext>
            </a:extLst>
          </p:cNvPr>
          <p:cNvSpPr txBox="1"/>
          <p:nvPr userDrawn="1"/>
        </p:nvSpPr>
        <p:spPr>
          <a:xfrm>
            <a:off x="1419367" y="419850"/>
            <a:ext cx="22655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rebuchet MS" panose="020B0603020202020204" pitchFamily="34" charset="0"/>
              </a:rPr>
              <a:t>RV College of</a:t>
            </a:r>
          </a:p>
          <a:p>
            <a:r>
              <a:rPr lang="en-IN" sz="1800" dirty="0">
                <a:latin typeface="Trebuchet MS" panose="020B0603020202020204" pitchFamily="34" charset="0"/>
              </a:rPr>
              <a:t>Engineering</a:t>
            </a:r>
            <a:r>
              <a:rPr lang="en-US" sz="2000" dirty="0"/>
              <a:t>®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1C6-EC73-4695-810C-A5A1B51A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745E7-01E9-40F7-A4B1-3E477185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1BA1-439F-4DC6-9A3E-66292B5B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9518-3E37-4E3D-B8DB-1B27CA2F3417}" type="datetime1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0A24-31F1-412F-AB19-8A6F2D88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3565-8759-4F62-9BF5-48B8BFC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1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B2CDC-8D8C-4380-BD6F-147A25EE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0F12-9C07-4022-9938-03E36F3DF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4E33-015E-40E3-8A3C-761FAD0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9280-2178-456D-BF7D-3BAA64D513DE}" type="datetime1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83A8-4C20-408F-84AA-B7BBA43E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DB99-52FE-4FA8-B10B-74764CF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A9E1-B169-44AA-9333-302EFE44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rgbClr val="FF6600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79C2-C0AC-47BD-B63C-620F9569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6217-8EE5-4ADC-BD7C-2360C3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>
            <a:lvl1pPr algn="r">
              <a:defRPr sz="1400" b="1">
                <a:solidFill>
                  <a:srgbClr val="5D4A89"/>
                </a:solidFill>
                <a:latin typeface="Trebuchet MS" panose="020B0603020202020204" pitchFamily="34" charset="0"/>
              </a:defRPr>
            </a:lvl1pPr>
          </a:lstStyle>
          <a:p>
            <a:fld id="{468033BA-1A54-43B7-8E9B-FF51F49B48E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225DF-308F-4E89-A75C-2A31674FE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1540" y="362427"/>
            <a:ext cx="1952259" cy="232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C0EF5E-6FF3-40F7-87EB-1826229F0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543" b="5382"/>
          <a:stretch/>
        </p:blipFill>
        <p:spPr>
          <a:xfrm>
            <a:off x="838200" y="211357"/>
            <a:ext cx="1624473" cy="5381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1830F4-B79A-4B63-B7D4-0FFBF5457875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6241"/>
            <a:ext cx="10515599" cy="0"/>
          </a:xfrm>
          <a:prstGeom prst="line">
            <a:avLst/>
          </a:prstGeom>
          <a:ln w="19050">
            <a:solidFill>
              <a:srgbClr val="005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A6F7C-DEA2-499F-B48D-962B235F90A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45492"/>
            <a:ext cx="10515599" cy="0"/>
          </a:xfrm>
          <a:prstGeom prst="line">
            <a:avLst/>
          </a:prstGeom>
          <a:ln w="19050">
            <a:solidFill>
              <a:srgbClr val="005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D90419-AD6F-4DC8-B90E-0D068066C193}"/>
              </a:ext>
            </a:extLst>
          </p:cNvPr>
          <p:cNvSpPr txBox="1">
            <a:spLocks/>
          </p:cNvSpPr>
          <p:nvPr userDrawn="1"/>
        </p:nvSpPr>
        <p:spPr>
          <a:xfrm>
            <a:off x="798628" y="6397147"/>
            <a:ext cx="859971" cy="431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5F4C8A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63CAD-78C7-4D48-B401-A10A46D9E585}"/>
              </a:ext>
            </a:extLst>
          </p:cNvPr>
          <p:cNvSpPr/>
          <p:nvPr userDrawn="1"/>
        </p:nvSpPr>
        <p:spPr>
          <a:xfrm>
            <a:off x="2174700" y="397042"/>
            <a:ext cx="27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®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B87A-3EA0-4101-BC94-EC72FB1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11BA-E453-4DA2-97A5-4DFB503B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4CB5-34CB-4C10-9261-13AD8BAC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1E22-DB38-4E25-88D6-864162487683}" type="datetime1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1B94-8ED5-4954-8178-D0DDD78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355C-597B-400B-A70D-8CA7B8D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477-C717-4FA7-AC35-CE5772AF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877C-B2EE-4CB6-8E86-35BC962A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E9D7A-BF0E-42DB-A6F4-94C32C46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AA23D-6829-43D0-9439-D460313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355A-4AE9-4C47-9085-EC44772BC277}" type="datetime1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6755D-39B3-4F08-BDB5-99AA9547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CE66-DA61-49B0-9D3A-1AEAF30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8335-F7AA-41BF-8481-3DFD29B9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62A7-A5C2-4935-AD55-7A70B901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70A04-8242-4311-9486-7623F113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19F7C-9C8F-41AF-A1D8-B2CC3370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25C0-030D-48CB-8761-F11F064CC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7EF9B-4141-4139-949D-A70EF9B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D83-0964-4AF8-8177-0B2F4BBC9C6C}" type="datetime1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2A5CF-4970-4322-92A3-C5F723A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55CBE-F9E2-46E4-8033-B2100A4D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9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4A71-4EFA-4770-98CC-66340A24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E336F-ABBF-4B24-95C5-65E11CC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E3D1-FF3E-4DC2-B51D-1E7438C79A32}" type="datetime1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8363-D886-49B8-9A21-A12E2F7A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5CE3-21B6-473E-A3A3-5FDFB49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2099F-63B3-4EB0-A8DB-B213C2CE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870-FF62-4351-AB49-7B71D24819C6}" type="datetime1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FE7FB-BF2A-49E2-B727-9136682F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179A1-8A90-4B96-9A0C-DBAAD2F3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5365-35EE-4003-AEA5-132A3751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C767-1F7B-4581-A06F-6142BA5D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CD78F-AB96-4B74-9798-1FF33190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194B-6DFB-483D-A100-D32CF7A8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6F50-A748-4C0C-A495-B5D21BE64778}" type="datetime1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C29C3-BC74-4EC7-B088-FFD647B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71F3-03F0-4B4C-B016-A7BFD90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5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B29-B53E-4964-B71B-6E23EED4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047D1-9FFA-40B6-9999-E3E3AB520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713E-ED2E-472F-82A0-2F5230AF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B10B-E660-4640-AF5A-67D47325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F69-824A-4983-AF45-D0F4FA8B563A}" type="datetime1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6F41-E629-4874-B828-6E7A253B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57257-2AD1-4BD5-B946-88849317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7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8FD3D-9CA7-40EC-A338-F21E451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754D6-4EE6-40B3-8137-54E3AA64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2826-AED5-425E-9019-58801DFC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D0B1-5A5B-4CB6-8195-BAF56CE52D5D}" type="datetime1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71A3-7087-4026-94BF-0A9AE92F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68DE-C196-434B-9BB8-CAA5FE27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B9A38B-7C09-4BFC-A6AA-AFD7CA51F158}"/>
              </a:ext>
            </a:extLst>
          </p:cNvPr>
          <p:cNvSpPr txBox="1">
            <a:spLocks/>
          </p:cNvSpPr>
          <p:nvPr/>
        </p:nvSpPr>
        <p:spPr>
          <a:xfrm>
            <a:off x="111760" y="3986296"/>
            <a:ext cx="12192000" cy="1669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800" b="1" dirty="0">
                <a:solidFill>
                  <a:srgbClr val="00558E"/>
                </a:solidFill>
              </a:rPr>
              <a:t>Unit-1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400" b="1" dirty="0">
                <a:solidFill>
                  <a:srgbClr val="FF0000"/>
                </a:solidFill>
              </a:rPr>
              <a:t>Artificial Intelligence and Machine learning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800" b="1" dirty="0">
                <a:solidFill>
                  <a:srgbClr val="FF0000"/>
                </a:solidFill>
              </a:rPr>
              <a:t>21AI52</a:t>
            </a:r>
          </a:p>
          <a:p>
            <a:pPr>
              <a:lnSpc>
                <a:spcPct val="100000"/>
              </a:lnSpc>
            </a:pPr>
            <a:endParaRPr lang="en-IN" sz="4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Thinking Humanly: The Cognitive Modelling Approach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If the program is said to be thinking like human, some ways to determine the human thinking need to be listed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There are two ways to understand the actual working of the human minds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Through Introspection: </a:t>
            </a:r>
            <a:r>
              <a:rPr lang="en-US" sz="2200" dirty="0">
                <a:solidFill>
                  <a:srgbClr val="002060"/>
                </a:solidFill>
              </a:rPr>
              <a:t>Trying to catch the human thoughts as they go by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Through Psychological Experiments</a:t>
            </a:r>
          </a:p>
          <a:p>
            <a:pPr marL="273050" lvl="1" indent="-273050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Once we have a sufficiently precise theory of the mind, it becomes possible to express the theory as a computer program. </a:t>
            </a:r>
          </a:p>
          <a:p>
            <a:pPr marL="273050" lvl="1" indent="-273050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If the program’s input/output and timing behavior matches human behavior, that is evidence that some of the program's mechanisms may also be operating in humans.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9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Thinking Humanly: The Cognitive Modelling Approach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 interdisciplinary field of </a:t>
            </a:r>
            <a:r>
              <a:rPr lang="en-US" sz="2400" b="1" i="1" dirty="0">
                <a:solidFill>
                  <a:srgbClr val="FF0000"/>
                </a:solidFill>
              </a:rPr>
              <a:t>Cognitive Science</a:t>
            </a:r>
            <a:r>
              <a:rPr lang="en-US" sz="2400" dirty="0">
                <a:solidFill>
                  <a:srgbClr val="002060"/>
                </a:solidFill>
              </a:rPr>
              <a:t> brings together </a:t>
            </a:r>
            <a:r>
              <a:rPr lang="en-US" sz="2400" b="1" i="1" dirty="0">
                <a:solidFill>
                  <a:srgbClr val="FF0000"/>
                </a:solidFill>
              </a:rPr>
              <a:t>Computer Models from AI </a:t>
            </a:r>
            <a:r>
              <a:rPr lang="en-US" sz="2400" dirty="0">
                <a:solidFill>
                  <a:srgbClr val="002060"/>
                </a:solidFill>
              </a:rPr>
              <a:t>and experimental techniques from </a:t>
            </a:r>
            <a:r>
              <a:rPr lang="en-US" sz="2400" b="1" i="1" dirty="0">
                <a:solidFill>
                  <a:srgbClr val="FF0000"/>
                </a:solidFill>
              </a:rPr>
              <a:t>Psychology</a:t>
            </a:r>
            <a:r>
              <a:rPr lang="en-US" sz="2400" dirty="0">
                <a:solidFill>
                  <a:srgbClr val="002060"/>
                </a:solidFill>
              </a:rPr>
              <a:t> to try to construct precise and testable theories of the workings of the human mind.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Real Cognitive Science, is based on experimental investigation of actual humans or animals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AI and Cognitive Science continue to fertilize each other, especially in the areas of vision, natural language, and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6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630"/>
            <a:ext cx="10515600" cy="5399567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C0066"/>
              </a:buClr>
              <a:buFont typeface="Symbol" panose="05050102010706020507" pitchFamily="18" charset="2"/>
              <a:buChar char="Þ"/>
            </a:pPr>
            <a:r>
              <a:rPr lang="en-US" sz="4000" b="1" dirty="0">
                <a:solidFill>
                  <a:srgbClr val="CC0066"/>
                </a:solidFill>
              </a:rPr>
              <a:t>Thinking Rationally: The laws of thought Approach</a:t>
            </a:r>
            <a:endParaRPr lang="en-US" sz="3100" dirty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Logicians in the 19th century developed a precise notation for statements about all kinds of objects in the world and the relations among them.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By 1965, programs existed that could, given enough time and memory, take a description of a problem in logical notation and find the solution to the problem, if one exists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</a:rPr>
              <a:t>Logicist</a:t>
            </a:r>
            <a:r>
              <a:rPr lang="en-US" sz="3200" dirty="0">
                <a:solidFill>
                  <a:srgbClr val="002060"/>
                </a:solidFill>
              </a:rPr>
              <a:t> tradition within artificial intelligence hopes to build on such programs to create intelligent systems.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There are two main obstacles to this approach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It is not easy to take informal knowledge and state it in the formal terms required by logical notation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is a big difference between being able to solve a problem and doing so in practice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Even problems with just a few dozen facts can exhaust the computational resources of any computer unless it has some guidance as to which reasoning steps to try first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Although both of these obstacles apply to any attempt to build computational reasoning systems, they appeared first in the </a:t>
            </a:r>
            <a:r>
              <a:rPr lang="en-US" sz="3200" dirty="0">
                <a:solidFill>
                  <a:srgbClr val="FF0000"/>
                </a:solidFill>
              </a:rPr>
              <a:t>Logicist </a:t>
            </a:r>
            <a:r>
              <a:rPr lang="en-US" sz="3200" dirty="0">
                <a:solidFill>
                  <a:srgbClr val="002060"/>
                </a:solidFill>
              </a:rPr>
              <a:t>tradition because the power of the representation and reasoning systems are well-defined and fairly well understood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07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Agent</a:t>
            </a:r>
            <a:r>
              <a:rPr lang="en-US" sz="2400" dirty="0">
                <a:solidFill>
                  <a:srgbClr val="002060"/>
                </a:solidFill>
              </a:rPr>
              <a:t> is just something that perceives and acts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Acting Rationally: Doing right things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In this approach, AI is viewed as the study and construction of rational agents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In the </a:t>
            </a:r>
            <a:r>
              <a:rPr lang="en-US" sz="2400" i="1" dirty="0">
                <a:solidFill>
                  <a:srgbClr val="FF0000"/>
                </a:solidFill>
              </a:rPr>
              <a:t>“Laws of Thought” </a:t>
            </a:r>
            <a:r>
              <a:rPr lang="en-US" sz="2400" dirty="0">
                <a:solidFill>
                  <a:srgbClr val="002060"/>
                </a:solidFill>
              </a:rPr>
              <a:t>approach to AI, the whole emphasis was on correct inferences.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Making correct inferences is sometimes part of being a rational agent, because one way to act rationally is to reason logically to the conclusion that a given action will achieve one's goals, and then to act on that conclusion.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92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On the other hand, correct inference is not all of rationality, because there are often situations where there is no provably correct thing to do, yet something must still be done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There are also ways of acting rationally that cannot be reasonably said to involve inference. For example, pulling one's hand off of a hot stove is a reflex action that is more successful than a slower action taken after careful deliberation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To allow Rational Actions, all of the “Cognitive Skills" required for the Turing Test are present.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Thus, we need the ability to represent knowledge and reason with it because this enables us to reach good decisions in a wide variety of situations.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3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One important point to keep in mind: Achieving perfect rationality—always doing the right thing—is not possible in complicated environments. The computational demands are just too high. 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Limited Rationality- Acting appropriately when there is not enough time to do all the computations one might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8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Foundation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53"/>
            <a:ext cx="10515600" cy="545344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50" dirty="0">
                <a:solidFill>
                  <a:srgbClr val="002060"/>
                </a:solidFill>
              </a:rPr>
              <a:t>This section provide a brief history of AI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50" dirty="0">
                <a:solidFill>
                  <a:srgbClr val="002060"/>
                </a:solidFill>
              </a:rPr>
              <a:t>Although AI itself is a young field, it has inherited many ideas, viewpoints, and techniques from other disciplines. 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over 2000 years of tradition in philosophy, theories of reasoning and learning have emerged, along with the viewpoint that the mind is constituted by the operation of a physical system. 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over 400 years of mathematics, which comprises of formal theories of logic, probability, decision making, and computation.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psychology, the tools to investigate the human mind, and a scientific language to express the resulting theories. From linguistics, the theories of the structure and meaning of language.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Finally, from computer science, the tools with which to make AI a reality.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45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Foundation of AI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17</a:t>
            </a:fld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9F61EA-73CC-4919-8225-030383B10AFB}"/>
              </a:ext>
            </a:extLst>
          </p:cNvPr>
          <p:cNvGrpSpPr/>
          <p:nvPr/>
        </p:nvGrpSpPr>
        <p:grpSpPr>
          <a:xfrm>
            <a:off x="400587" y="994172"/>
            <a:ext cx="11169531" cy="5265564"/>
            <a:chOff x="400587" y="994172"/>
            <a:chExt cx="11169531" cy="5265564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8348093-3699-49E7-9CDF-D2BAB9CC27F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617" y="1265283"/>
              <a:ext cx="2653761" cy="1153909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F25B4A11-9F3A-4604-A538-6866F494DD0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1912622" y="1265283"/>
              <a:ext cx="2935137" cy="115391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A94E9F-F2F0-432E-B2BD-4F20FBD5ED3A}"/>
                </a:ext>
              </a:extLst>
            </p:cNvPr>
            <p:cNvSpPr txBox="1"/>
            <p:nvPr/>
          </p:nvSpPr>
          <p:spPr>
            <a:xfrm>
              <a:off x="400587" y="2961420"/>
              <a:ext cx="29351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Can formal rules be used to draw valid conclusions ?</a:t>
              </a:r>
            </a:p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Where does knowledge come from ?</a:t>
              </a:r>
            </a:p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How does the knowledge lead to action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EA1345-AC33-4834-8EE2-0407CE010E40}"/>
                </a:ext>
              </a:extLst>
            </p:cNvPr>
            <p:cNvGrpSpPr/>
            <p:nvPr/>
          </p:nvGrpSpPr>
          <p:grpSpPr>
            <a:xfrm>
              <a:off x="838200" y="994172"/>
              <a:ext cx="10731918" cy="5265564"/>
              <a:chOff x="838200" y="994172"/>
              <a:chExt cx="10731918" cy="526556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8C7AE6-B62E-4668-9167-DE63AE4BC40B}"/>
                  </a:ext>
                </a:extLst>
              </p:cNvPr>
              <p:cNvSpPr/>
              <p:nvPr/>
            </p:nvSpPr>
            <p:spPr>
              <a:xfrm>
                <a:off x="4844313" y="994172"/>
                <a:ext cx="2773680" cy="542223"/>
              </a:xfrm>
              <a:prstGeom prst="roundRect">
                <a:avLst>
                  <a:gd name="adj" fmla="val 50000"/>
                </a:avLst>
              </a:prstGeom>
              <a:solidFill>
                <a:srgbClr val="CC006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Foundation of AI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7000F2C-93CB-49D9-97AE-0BBFA92471BF}"/>
                  </a:ext>
                </a:extLst>
              </p:cNvPr>
              <p:cNvSpPr/>
              <p:nvPr/>
            </p:nvSpPr>
            <p:spPr>
              <a:xfrm>
                <a:off x="838200" y="2419193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Philosophy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DCDF6CE-0690-4F4D-B0E6-935C09028FFA}"/>
                  </a:ext>
                </a:extLst>
              </p:cNvPr>
              <p:cNvSpPr/>
              <p:nvPr/>
            </p:nvSpPr>
            <p:spPr>
              <a:xfrm>
                <a:off x="3577349" y="241878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Mathematics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32D598-3908-497E-843E-320F0C07171D}"/>
                  </a:ext>
                </a:extLst>
              </p:cNvPr>
              <p:cNvSpPr/>
              <p:nvPr/>
            </p:nvSpPr>
            <p:spPr>
              <a:xfrm>
                <a:off x="2243231" y="4381007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Economics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20B908C-F06D-4855-8D22-EC3C5D5728C6}"/>
                  </a:ext>
                </a:extLst>
              </p:cNvPr>
              <p:cNvSpPr/>
              <p:nvPr/>
            </p:nvSpPr>
            <p:spPr>
              <a:xfrm>
                <a:off x="6705593" y="241878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Neuroscience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8715556-0014-4032-881C-145B75D89EE8}"/>
                  </a:ext>
                </a:extLst>
              </p:cNvPr>
              <p:cNvSpPr/>
              <p:nvPr/>
            </p:nvSpPr>
            <p:spPr>
              <a:xfrm>
                <a:off x="9204958" y="2419193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Psychology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E66646D-288B-4327-9C44-E9EA2E4D9B12}"/>
                  </a:ext>
                </a:extLst>
              </p:cNvPr>
              <p:cNvSpPr/>
              <p:nvPr/>
            </p:nvSpPr>
            <p:spPr>
              <a:xfrm>
                <a:off x="4588786" y="4391188"/>
                <a:ext cx="3321961" cy="584776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Computer Engineering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36D4D62-5FCE-4379-B12D-FD2EBB8E486B}"/>
                  </a:ext>
                </a:extLst>
              </p:cNvPr>
              <p:cNvSpPr/>
              <p:nvPr/>
            </p:nvSpPr>
            <p:spPr>
              <a:xfrm>
                <a:off x="8038832" y="441876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Linguistics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20FB1D-79C0-42E1-B3F0-6231250E132F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6231153" y="1536395"/>
                <a:ext cx="18614" cy="285479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72418909-3CA1-427C-B70E-5E48D0D90C98}"/>
                  </a:ext>
                </a:extLst>
              </p:cNvPr>
              <p:cNvCxnSpPr>
                <a:stCxn id="7" idx="3"/>
              </p:cNvCxnSpPr>
              <p:nvPr/>
            </p:nvCxnSpPr>
            <p:spPr>
              <a:xfrm>
                <a:off x="7617993" y="1265284"/>
                <a:ext cx="184881" cy="115350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B57299EE-0DF3-4140-97EA-E779D7CC9FE9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4671669" y="1265284"/>
                <a:ext cx="172645" cy="115350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83E847A-961B-433C-8C11-9CA5CE2445F1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113253" y="1265283"/>
                <a:ext cx="10500" cy="3153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8ACA180C-EDE3-4B63-A433-E7A8C892D672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3317651" y="1265283"/>
                <a:ext cx="1" cy="31157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DD65E9-86B4-4477-AB55-DE16AD0386D3}"/>
                  </a:ext>
                </a:extLst>
              </p:cNvPr>
              <p:cNvSpPr txBox="1"/>
              <p:nvPr/>
            </p:nvSpPr>
            <p:spPr>
              <a:xfrm>
                <a:off x="3325240" y="2974581"/>
                <a:ext cx="2935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What are the rules to draw the valid Conclusions 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What can be computed 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we reason with uncertain information ?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DCCB6-1053-4DEF-8E9A-987DE7512181}"/>
                  </a:ext>
                </a:extLst>
              </p:cNvPr>
              <p:cNvSpPr txBox="1"/>
              <p:nvPr/>
            </p:nvSpPr>
            <p:spPr>
              <a:xfrm>
                <a:off x="1757305" y="4936297"/>
                <a:ext cx="30904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to we make decisions so as to maximize the payoff?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should we do this when others may not go along 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111F2E-1F6F-4429-B72B-5F8DAEFDE2CC}"/>
                  </a:ext>
                </a:extLst>
              </p:cNvPr>
              <p:cNvSpPr txBox="1"/>
              <p:nvPr/>
            </p:nvSpPr>
            <p:spPr>
              <a:xfrm>
                <a:off x="4844313" y="4996933"/>
                <a:ext cx="2671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can we build an Efficient Computer 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C31FA0E-EDBE-47B0-82D5-54014720C92D}"/>
                  </a:ext>
                </a:extLst>
              </p:cNvPr>
              <p:cNvSpPr txBox="1"/>
              <p:nvPr/>
            </p:nvSpPr>
            <p:spPr>
              <a:xfrm>
                <a:off x="6234716" y="2976503"/>
                <a:ext cx="28785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 algn="just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brain process the information 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D147C4-DCC0-45E7-A142-DCA37A480BB5}"/>
                  </a:ext>
                </a:extLst>
              </p:cNvPr>
              <p:cNvSpPr txBox="1"/>
              <p:nvPr/>
            </p:nvSpPr>
            <p:spPr>
              <a:xfrm>
                <a:off x="9156005" y="3026833"/>
                <a:ext cx="24141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 algn="just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brain process the information ?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2185D13-4B27-471B-891D-5D5499364B02}"/>
                  </a:ext>
                </a:extLst>
              </p:cNvPr>
              <p:cNvSpPr txBox="1"/>
              <p:nvPr/>
            </p:nvSpPr>
            <p:spPr>
              <a:xfrm>
                <a:off x="7616909" y="4982497"/>
                <a:ext cx="30904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does language relate to thought ?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FD237E0-F986-4F7D-85E0-592713DDE1B6}"/>
              </a:ext>
            </a:extLst>
          </p:cNvPr>
          <p:cNvSpPr/>
          <p:nvPr/>
        </p:nvSpPr>
        <p:spPr>
          <a:xfrm>
            <a:off x="4844313" y="5599637"/>
            <a:ext cx="6509486" cy="678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Different fields have contributed to AI, in terms of Ideas, Viewpoints,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89294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IN" sz="4600" b="1" dirty="0">
                <a:solidFill>
                  <a:srgbClr val="CC0066"/>
                </a:solidFill>
              </a:rPr>
              <a:t>Intelligent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7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is anything that can be viewed as </a:t>
            </a:r>
            <a:r>
              <a:rPr lang="en-US" sz="2400" dirty="0">
                <a:solidFill>
                  <a:srgbClr val="FF0000"/>
                </a:solidFill>
              </a:rPr>
              <a:t>perceiving its environment </a:t>
            </a:r>
            <a:r>
              <a:rPr lang="en-US" sz="2400" dirty="0">
                <a:solidFill>
                  <a:srgbClr val="002060"/>
                </a:solidFill>
              </a:rPr>
              <a:t>through sensors and acting upon that environment through </a:t>
            </a:r>
            <a:r>
              <a:rPr lang="en-US" sz="2400" dirty="0">
                <a:solidFill>
                  <a:srgbClr val="FF0000"/>
                </a:solidFill>
              </a:rPr>
              <a:t>effectors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Human Agent</a:t>
            </a:r>
            <a:r>
              <a:rPr lang="en-US" sz="2400" dirty="0">
                <a:solidFill>
                  <a:srgbClr val="002060"/>
                </a:solidFill>
              </a:rPr>
              <a:t> has </a:t>
            </a:r>
            <a:r>
              <a:rPr lang="en-US" sz="2400" dirty="0">
                <a:solidFill>
                  <a:srgbClr val="FF0000"/>
                </a:solidFill>
              </a:rPr>
              <a:t>eyes, ears, and other organs for sensors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hands, legs, mouth, and other body parts for effectors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Robotic Agent</a:t>
            </a:r>
            <a:r>
              <a:rPr lang="en-US" sz="2400" dirty="0">
                <a:solidFill>
                  <a:srgbClr val="002060"/>
                </a:solidFill>
              </a:rPr>
              <a:t> substitutes </a:t>
            </a:r>
            <a:r>
              <a:rPr lang="en-US" sz="2400" dirty="0">
                <a:solidFill>
                  <a:srgbClr val="FF0000"/>
                </a:solidFill>
              </a:rPr>
              <a:t>cameras and infrared range finders </a:t>
            </a:r>
            <a:r>
              <a:rPr lang="en-US" sz="2400" dirty="0">
                <a:solidFill>
                  <a:srgbClr val="002060"/>
                </a:solidFill>
              </a:rPr>
              <a:t>for the sensors and various </a:t>
            </a:r>
            <a:r>
              <a:rPr lang="en-US" sz="2400" dirty="0">
                <a:solidFill>
                  <a:srgbClr val="FF0000"/>
                </a:solidFill>
              </a:rPr>
              <a:t>motors for the effectors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A generic agent is diagrammed in shown in below Figure.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026" name="Picture 2" descr="Topics in AI : AGENTS">
            <a:extLst>
              <a:ext uri="{FF2B5EF4-FFF2-40B4-BE49-F238E27FC236}">
                <a16:creationId xmlns:a16="http://schemas.microsoft.com/office/drawing/2014/main" id="{89F984A0-9872-4A0B-AF75-78251A3F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61" y="3886372"/>
            <a:ext cx="4943960" cy="21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47613-0EE2-4E99-B8E1-8DECE4ADF946}"/>
              </a:ext>
            </a:extLst>
          </p:cNvPr>
          <p:cNvSpPr txBox="1"/>
          <p:nvPr/>
        </p:nvSpPr>
        <p:spPr>
          <a:xfrm>
            <a:off x="2712203" y="5954077"/>
            <a:ext cx="864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B0F0"/>
                </a:solidFill>
                <a:latin typeface="Trebuchet MS" panose="020B0603020202020204" pitchFamily="34" charset="0"/>
              </a:rPr>
              <a:t>Figure. </a:t>
            </a:r>
            <a:r>
              <a:rPr lang="en-US" sz="2000" dirty="0">
                <a:solidFill>
                  <a:srgbClr val="00B0F0"/>
                </a:solidFill>
                <a:latin typeface="Trebuchet MS" panose="020B0603020202020204" pitchFamily="34" charset="0"/>
              </a:rPr>
              <a:t>Agents interact with Environments through Sensors and Effectors</a:t>
            </a:r>
            <a:endParaRPr lang="en-IN" sz="2000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3BA20-E4DA-443D-8042-B256E55299A7}"/>
              </a:ext>
            </a:extLst>
          </p:cNvPr>
          <p:cNvSpPr txBox="1"/>
          <p:nvPr/>
        </p:nvSpPr>
        <p:spPr>
          <a:xfrm>
            <a:off x="822702" y="4059668"/>
            <a:ext cx="510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Examples for Agents</a:t>
            </a:r>
          </a:p>
          <a:p>
            <a:pPr marL="685800" lvl="1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Human Agent</a:t>
            </a:r>
          </a:p>
          <a:p>
            <a:pPr marL="685800" lvl="1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Robotic Agent</a:t>
            </a:r>
          </a:p>
        </p:txBody>
      </p:sp>
    </p:spTree>
    <p:extLst>
      <p:ext uri="{BB962C8B-B14F-4D97-AF65-F5344CB8AC3E}">
        <p14:creationId xmlns:p14="http://schemas.microsoft.com/office/powerpoint/2010/main" val="146950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201F-8459-41BD-86F9-6EBC3104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3"/>
            <a:ext cx="10515599" cy="749299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F24A-AE5F-45C0-A846-B83B462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11" y="939344"/>
            <a:ext cx="6415007" cy="54696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Introduction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What is AI ?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Foundation of Artificial Intelligence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History of Artificial Intelligence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The State of the Art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Intelligent Agents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Introduction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How Agents should Act 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Structure of Intelligent Agents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Problem Solving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Solving the Problems by Searching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Search Strategies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Avoiding the Repeated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4C7C-FDE5-4C72-BE2B-A0D230ED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rational agent is one that does the right thing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As a first approximation, it can be say that the right action is the one that will cause the agent to be most successful.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i="1" dirty="0">
                <a:solidFill>
                  <a:srgbClr val="FF0000"/>
                </a:solidFill>
              </a:rPr>
              <a:t>Performance Measure </a:t>
            </a:r>
            <a:r>
              <a:rPr lang="en-US" sz="2400" dirty="0">
                <a:solidFill>
                  <a:srgbClr val="002060"/>
                </a:solidFill>
              </a:rPr>
              <a:t>of the Agent is based on </a:t>
            </a:r>
            <a:r>
              <a:rPr lang="en-US" sz="2400" i="1" dirty="0">
                <a:solidFill>
                  <a:srgbClr val="FF0000"/>
                </a:solidFill>
              </a:rPr>
              <a:t>How and When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There are no single fixed measure suitable for all agents</a:t>
            </a:r>
          </a:p>
          <a:p>
            <a:pPr algn="just">
              <a:lnSpc>
                <a:spcPct val="100000"/>
              </a:lnSpc>
            </a:pPr>
            <a:r>
              <a:rPr lang="en-US" sz="2400" i="1" dirty="0">
                <a:solidFill>
                  <a:srgbClr val="002060"/>
                </a:solidFill>
              </a:rPr>
              <a:t>Example 1: </a:t>
            </a:r>
            <a:r>
              <a:rPr lang="en-US" sz="2400" dirty="0">
                <a:solidFill>
                  <a:srgbClr val="002060"/>
                </a:solidFill>
              </a:rPr>
              <a:t>consider the case of an agent that is supposed to vacuum a dirty floor. A probable performance measure would be the amount of dirt cleaned up in a single eight-hour shift. A more sophisticated performance measure would factor in the amount of electricity consumed and the amount of noise generated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9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In summary, what is rational at any given time depends on four things: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The performance measure that defines degree of success.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Everything that the agent has perceived so far. We will call this complete perceptual history the percept sequence.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What the agent knows about the environment.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The actions that the agent can perform.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Rationality is not same as the perfection. 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Rationality maximizes the expected outcome, while perfection maximizes the actual performance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Vacuum Cleaner Example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simple agent that cleans a square if it is dirty and moves to the other square if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7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Assumptions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Clr>
                <a:srgbClr val="5D4A89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Performance measure: 1 point for each clean square at each time 	step 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	Environment: is known a priori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 Actions = {left, right, suck, no-op}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 Agent is able to perceive the location and dirt in that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97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Omniscience, Learning, and Autonomy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Omniscient Agent</a:t>
            </a:r>
            <a:r>
              <a:rPr lang="en-US" sz="2400" dirty="0">
                <a:solidFill>
                  <a:srgbClr val="002060"/>
                </a:solidFill>
              </a:rPr>
              <a:t> knows the actual outcome of its actions, and can act accordingly; but omniscience is impossible in reality.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Rationality does not require Omniscience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Agents can perform actions in order to modify future percepts so as to obtain useful information (Information Gathering, Exploration)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Information Gathering: Collecting the data from the surroundings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Exploration: Analyzing the data to draw the future patterns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can also </a:t>
            </a:r>
            <a:r>
              <a:rPr lang="en-US" sz="2400" i="1" dirty="0">
                <a:solidFill>
                  <a:srgbClr val="FF0000"/>
                </a:solidFill>
              </a:rPr>
              <a:t>Learn</a:t>
            </a:r>
            <a:r>
              <a:rPr lang="en-US" sz="2400" dirty="0">
                <a:solidFill>
                  <a:srgbClr val="002060"/>
                </a:solidFill>
              </a:rPr>
              <a:t> from what it perceives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is </a:t>
            </a:r>
            <a:r>
              <a:rPr lang="en-US" sz="2400" i="1" dirty="0">
                <a:solidFill>
                  <a:srgbClr val="FF0000"/>
                </a:solidFill>
              </a:rPr>
              <a:t>Autonomous</a:t>
            </a:r>
            <a:r>
              <a:rPr lang="en-US" sz="2400" dirty="0">
                <a:solidFill>
                  <a:srgbClr val="002060"/>
                </a:solidFill>
              </a:rPr>
              <a:t> if its behavior is determined by its own experience (with ability to learn and adapt)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2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Specifying the Task Environment is the first step in AI, and it is based on </a:t>
            </a:r>
            <a:r>
              <a:rPr lang="en-US" sz="2400" i="1" dirty="0">
                <a:solidFill>
                  <a:srgbClr val="FF0000"/>
                </a:solidFill>
              </a:rPr>
              <a:t>PEAS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002060"/>
                </a:solidFill>
              </a:rPr>
              <a:t>erformance,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>
                <a:solidFill>
                  <a:srgbClr val="002060"/>
                </a:solidFill>
              </a:rPr>
              <a:t>nvironment,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2060"/>
                </a:solidFill>
              </a:rPr>
              <a:t>ctuators,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002060"/>
                </a:solidFill>
              </a:rPr>
              <a:t>ensors)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PEAS Description of the Task Environment for an Automated taxi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E05241-48C1-4380-ADBC-82E8E115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6528"/>
              </p:ext>
            </p:extLst>
          </p:nvPr>
        </p:nvGraphicFramePr>
        <p:xfrm>
          <a:off x="947119" y="3053536"/>
          <a:ext cx="10406680" cy="252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1336">
                  <a:extLst>
                    <a:ext uri="{9D8B030D-6E8A-4147-A177-3AD203B41FA5}">
                      <a16:colId xmlns:a16="http://schemas.microsoft.com/office/drawing/2014/main" val="1036011601"/>
                    </a:ext>
                  </a:extLst>
                </a:gridCol>
                <a:gridCol w="2081336">
                  <a:extLst>
                    <a:ext uri="{9D8B030D-6E8A-4147-A177-3AD203B41FA5}">
                      <a16:colId xmlns:a16="http://schemas.microsoft.com/office/drawing/2014/main" val="1986186923"/>
                    </a:ext>
                  </a:extLst>
                </a:gridCol>
                <a:gridCol w="2081336">
                  <a:extLst>
                    <a:ext uri="{9D8B030D-6E8A-4147-A177-3AD203B41FA5}">
                      <a16:colId xmlns:a16="http://schemas.microsoft.com/office/drawing/2014/main" val="355736165"/>
                    </a:ext>
                  </a:extLst>
                </a:gridCol>
                <a:gridCol w="1890880">
                  <a:extLst>
                    <a:ext uri="{9D8B030D-6E8A-4147-A177-3AD203B41FA5}">
                      <a16:colId xmlns:a16="http://schemas.microsoft.com/office/drawing/2014/main" val="343943359"/>
                    </a:ext>
                  </a:extLst>
                </a:gridCol>
                <a:gridCol w="2271792">
                  <a:extLst>
                    <a:ext uri="{9D8B030D-6E8A-4147-A177-3AD203B41FA5}">
                      <a16:colId xmlns:a16="http://schemas.microsoft.com/office/drawing/2014/main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Taxi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rebuchet MS" panose="020B0603020202020204" pitchFamily="34" charset="0"/>
                        </a:rPr>
                        <a:t>Safe, Fast, Legal, Comfortable Trip, Maximize profits</a:t>
                      </a:r>
                      <a:endParaRPr lang="en-IN" sz="22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rebuchet MS" panose="020B0603020202020204" pitchFamily="34" charset="0"/>
                        </a:rPr>
                        <a:t>Roads, other traffic, pedestrians, customers</a:t>
                      </a:r>
                      <a:endParaRPr lang="en-IN" sz="22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Steering, accelerator, brake, signal, horn,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Camera, sonar, speedometer, GPS, odometer, engine sensors,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E367A-221B-4C7A-BB4E-3B17FA21D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00437"/>
              </p:ext>
            </p:extLst>
          </p:nvPr>
        </p:nvGraphicFramePr>
        <p:xfrm>
          <a:off x="892659" y="1488208"/>
          <a:ext cx="1040668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7551">
                  <a:extLst>
                    <a:ext uri="{9D8B030D-6E8A-4147-A177-3AD203B41FA5}">
                      <a16:colId xmlns:a16="http://schemas.microsoft.com/office/drawing/2014/main" val="1036011601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86186923"/>
                    </a:ext>
                  </a:extLst>
                </a:gridCol>
                <a:gridCol w="2223684">
                  <a:extLst>
                    <a:ext uri="{9D8B030D-6E8A-4147-A177-3AD203B41FA5}">
                      <a16:colId xmlns:a16="http://schemas.microsoft.com/office/drawing/2014/main" val="35573616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43943359"/>
                    </a:ext>
                  </a:extLst>
                </a:gridCol>
                <a:gridCol w="2117239">
                  <a:extLst>
                    <a:ext uri="{9D8B030D-6E8A-4147-A177-3AD203B41FA5}">
                      <a16:colId xmlns:a16="http://schemas.microsoft.com/office/drawing/2014/main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Medical Diagnosis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Healthy patient, minimize costs, lawsuits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Patient, hospital,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Display questions, tests, diagnosis, treatments, referrals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Keyboard entry of symptoms, findings, patient’s answers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Satellite Image Analysis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Correct Image Categorization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Downlink from Orbiting 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Display of the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Color Pixel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Part-Picking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Percentage of Parts in correct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Conveyor belt with parts;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Jointed arm, and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Camera, Joint angle sensors.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E367A-221B-4C7A-BB4E-3B17FA21D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11549"/>
              </p:ext>
            </p:extLst>
          </p:nvPr>
        </p:nvGraphicFramePr>
        <p:xfrm>
          <a:off x="892659" y="1488208"/>
          <a:ext cx="10406680" cy="3383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7551">
                  <a:extLst>
                    <a:ext uri="{9D8B030D-6E8A-4147-A177-3AD203B41FA5}">
                      <a16:colId xmlns:a16="http://schemas.microsoft.com/office/drawing/2014/main" val="1036011601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86186923"/>
                    </a:ext>
                  </a:extLst>
                </a:gridCol>
                <a:gridCol w="2223684">
                  <a:extLst>
                    <a:ext uri="{9D8B030D-6E8A-4147-A177-3AD203B41FA5}">
                      <a16:colId xmlns:a16="http://schemas.microsoft.com/office/drawing/2014/main" val="35573616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343943359"/>
                    </a:ext>
                  </a:extLst>
                </a:gridCol>
                <a:gridCol w="2117239">
                  <a:extLst>
                    <a:ext uri="{9D8B030D-6E8A-4147-A177-3AD203B41FA5}">
                      <a16:colId xmlns:a16="http://schemas.microsoft.com/office/drawing/2014/main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  <a:endParaRPr lang="en-IN" sz="2200" b="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Refinery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Purity, Yield,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Refinery,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Valves, Pumps, Heaters,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Temperature, Pressure, Chemical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Interactive English 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Student’s score 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Set of Students, Testing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Display of exercises, suggestions, 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Keyboard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6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Fully observable Vs. Partially observable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An agent’s perceives the all the relevant information from the environment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If the agent does not have any sensors, then it is unobservable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Deterministic Vs. Stochastic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Next state of the env. determined by current state and the agent’s action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If the environment is deterministic except for the actions of other agents, then the environment is strategic</a:t>
            </a:r>
            <a:endParaRPr lang="en-IN" sz="22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Episodic Vs. Sequential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Agent's experience is divided into atomic "episodes"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Choice of action in each episode depends only on the episode itself</a:t>
            </a:r>
            <a:endParaRPr lang="en-IN" sz="2200" dirty="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31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Static Vs. Dynamic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environment is unchanged while an agent is deliberating 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Semi-dynamic if the environment itself doesn’t change with time but the agent's performance score does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Discrete Vs. Continuous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limited number of distinct, clearly defined percepts and actions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Single agent Vs. Multiagent</a:t>
            </a:r>
            <a:endParaRPr lang="en-US" sz="2400" b="1" dirty="0">
              <a:solidFill>
                <a:srgbClr val="002060"/>
              </a:solidFill>
            </a:endParaRPr>
          </a:p>
          <a:p>
            <a:pPr marL="533400" lvl="1" indent="-2667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 agent operating by itself in an environment </a:t>
            </a:r>
          </a:p>
          <a:p>
            <a:pPr marL="266700" lvl="1" indent="-266700" algn="just"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Competitive Vs. Cooperative</a:t>
            </a:r>
          </a:p>
          <a:p>
            <a:pPr marL="7239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Chess is a competition</a:t>
            </a:r>
          </a:p>
          <a:p>
            <a:pPr marL="7239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Other hand, In autonomous driving avoiding the collision, and maximizing the performance. This is Cooperative environment.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08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8EB82-722F-441A-85E1-4AC98511AA36}"/>
              </a:ext>
            </a:extLst>
          </p:cNvPr>
          <p:cNvSpPr/>
          <p:nvPr/>
        </p:nvSpPr>
        <p:spPr>
          <a:xfrm>
            <a:off x="838200" y="5880652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84D6"/>
                </a:solidFill>
                <a:latin typeface="Trebuchet MS" panose="020B0603020202020204" pitchFamily="34" charset="0"/>
              </a:rPr>
              <a:t>Examples of Task Environments and their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21220-DB85-4C7E-A28A-4FB11270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44743"/>
            <a:ext cx="10515599" cy="44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600" b="1" dirty="0">
                <a:solidFill>
                  <a:srgbClr val="CC0066"/>
                </a:solidFill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09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job of AI is to design the agent program that implements the agent function mapping percepts to actions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relationship among agents, architectures, and programs can be summed up as follows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architecture might be a plain computer, or it might include special-purpose hardware for certain tasks, such as processing camera images or filtering audio input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It might also include software that provides a degree of insulation between the raw computer and the agent program, so that we can program at a higher level.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In general, the architecture makes the percepts from the sensors available to the program, runs the program, and feeds the program's action choices to the effectors as they are generated.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E9DD75-7547-46D5-B6E2-31C407CE3A4A}"/>
              </a:ext>
            </a:extLst>
          </p:cNvPr>
          <p:cNvSpPr/>
          <p:nvPr/>
        </p:nvSpPr>
        <p:spPr>
          <a:xfrm>
            <a:off x="1177871" y="2448732"/>
            <a:ext cx="10058400" cy="697423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Agent = Architecture + Program</a:t>
            </a:r>
          </a:p>
        </p:txBody>
      </p:sp>
    </p:spTree>
    <p:extLst>
      <p:ext uri="{BB962C8B-B14F-4D97-AF65-F5344CB8AC3E}">
        <p14:creationId xmlns:p14="http://schemas.microsoft.com/office/powerpoint/2010/main" val="216260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Five Basic Agent Types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Simple reflex agents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Model-based reflex agents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Goal-based agents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 Utility-based agents and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 Learning agents</a:t>
            </a:r>
            <a:endParaRPr lang="en-IN" sz="2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95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</a:t>
            </a:r>
            <a:r>
              <a:rPr lang="en-IN" sz="2600" dirty="0">
                <a:solidFill>
                  <a:srgbClr val="CC0066"/>
                </a:solidFill>
              </a:rPr>
              <a:t>Simple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6B58B-FA60-413C-A18A-49B98DCD64F5}"/>
              </a:ext>
            </a:extLst>
          </p:cNvPr>
          <p:cNvSpPr/>
          <p:nvPr/>
        </p:nvSpPr>
        <p:spPr>
          <a:xfrm>
            <a:off x="774032" y="1596022"/>
            <a:ext cx="478985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simplest kind </a:t>
            </a:r>
            <a:r>
              <a:rPr lang="en-US" sz="2200">
                <a:latin typeface="Trebuchet MS" panose="020B0603020202020204" pitchFamily="34" charset="0"/>
              </a:rPr>
              <a:t>of agent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These agents select actions on the basis of the current percept, ignoring the rest of the percept history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Simple reflex agents are, naturally, simple, but they turn out to be of limited intelligence.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agent will only work if the correct decision can be made on the basis of only the current percept (so only if the environment is fully observable)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AE79-6E38-40A6-94EC-47B87094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060" y="927369"/>
            <a:ext cx="5725740" cy="3772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56B65-BD39-4154-A1A4-D8F7E921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92" y="4711902"/>
            <a:ext cx="5789908" cy="16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Model-based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D5648-6559-497C-A22A-3D78904BDE60}"/>
              </a:ext>
            </a:extLst>
          </p:cNvPr>
          <p:cNvSpPr txBox="1"/>
          <p:nvPr/>
        </p:nvSpPr>
        <p:spPr>
          <a:xfrm>
            <a:off x="838200" y="1431626"/>
            <a:ext cx="455624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Model-based agent can work in a partially observable environment, and track the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A model-based agent has two important factors:</a:t>
            </a:r>
          </a:p>
          <a:p>
            <a:pPr marL="615950" indent="-263525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Model: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 It is knowledge about "how things happen in the world," so it is called a Model-based agent.</a:t>
            </a:r>
          </a:p>
          <a:p>
            <a:pPr marL="615950" indent="-263525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Internal State: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 It is a representation of the current state based on percept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875E47-FB0F-4DE1-824F-1C1184418CFC}"/>
              </a:ext>
            </a:extLst>
          </p:cNvPr>
          <p:cNvSpPr/>
          <p:nvPr/>
        </p:nvSpPr>
        <p:spPr>
          <a:xfrm>
            <a:off x="5610727" y="5139964"/>
            <a:ext cx="57430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These agents have the model, "which is knowledge of the world" and based on the model they perform actions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BFC72-B2DE-4FBB-90A8-126C09148A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8777" y="948964"/>
            <a:ext cx="58350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Model-based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ECCFB-27CB-4482-8EBB-2DA5D1B6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24"/>
            <a:ext cx="10539319" cy="3371689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1297001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Goal-based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35A0-9A48-4D4F-A1B2-5149B89AF437}"/>
              </a:ext>
            </a:extLst>
          </p:cNvPr>
          <p:cNvSpPr/>
          <p:nvPr/>
        </p:nvSpPr>
        <p:spPr>
          <a:xfrm>
            <a:off x="838200" y="1450628"/>
            <a:ext cx="103591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knowledge of the current state environment is not always sufficient to decide for an agent to what to do.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agent needs to know its goal which describes desirable situations.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Goal-based agents expand the capabilities of the model-based agent by having the "goal" information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They choose an action, so that they can achieve the goal.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These agents may have to consider a long sequence of possible actions before deciding whether the goal is achieved or not.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Such considerations of different scenario are called searching and planning, which makes an agent proactive.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98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Goal-based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36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AF2A-1645-44C7-9486-3D78B980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435" y="1400677"/>
            <a:ext cx="7734786" cy="49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Utility-based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35A0-9A48-4D4F-A1B2-5149B89AF437}"/>
              </a:ext>
            </a:extLst>
          </p:cNvPr>
          <p:cNvSpPr/>
          <p:nvPr/>
        </p:nvSpPr>
        <p:spPr>
          <a:xfrm>
            <a:off x="838199" y="1365631"/>
            <a:ext cx="105155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These agents are similar to the goal-based agent but provide an extra component of utility measurement which makes them different by providing a measure of success at a given state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Utility-based agent act based not only goals but also the best way to achieve the goal.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Utility-based agent is useful when there are multiple possible alternatives, and an agent has to choose in order to perform the best action.</a:t>
            </a:r>
          </a:p>
        </p:txBody>
      </p:sp>
    </p:spTree>
    <p:extLst>
      <p:ext uri="{BB962C8B-B14F-4D97-AF65-F5344CB8AC3E}">
        <p14:creationId xmlns:p14="http://schemas.microsoft.com/office/powerpoint/2010/main" val="3495179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Utility-based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59829-F084-4BEE-BEA6-5AC39CA0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625" y="1468507"/>
            <a:ext cx="7904747" cy="47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3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351"/>
            <a:ext cx="10515600" cy="54168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Learning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F0AE4-D2AE-47A8-837D-AB9A971052FA}"/>
              </a:ext>
            </a:extLst>
          </p:cNvPr>
          <p:cNvSpPr/>
          <p:nvPr/>
        </p:nvSpPr>
        <p:spPr>
          <a:xfrm>
            <a:off x="838200" y="1342098"/>
            <a:ext cx="105155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 learning agent in AI is the type of agent which can learn from its past experiences, or it has learning capabilities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starts to act with basic knowledge and then able to act and adapt automatically through learning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 learning agent has mainly four conceptual components, which are: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Learning Element: It is responsible for making improvements by learning from environment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Critic: Learning element takes feedback from critic which describes that how well the agent is doing with respect to a fixed performance standard.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Performance Element: It is responsible for selecting external action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Problem Generator: This component is responsible for suggesting actions that will lead to new and informative experiences.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Hence, learning agents are able to learn, analyze performance, and look for new ways to improve the performance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8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DEF2-0AEC-42EB-B2B8-E33EC198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749299"/>
          </a:xfrm>
        </p:spPr>
        <p:txBody>
          <a:bodyPr/>
          <a:lstStyle/>
          <a:p>
            <a:r>
              <a:rPr lang="en-IN" dirty="0"/>
              <a:t>What is AI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1E18-409A-42DC-8358-99F6690E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851"/>
            <a:ext cx="69342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>
                <a:solidFill>
                  <a:srgbClr val="002060"/>
                </a:solidFill>
              </a:rPr>
              <a:t>Artificial Intelligence (AI) takes the advantages of the computers, and machines to mimic the problem solving, and decision making capabilities of the human beings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75000"/>
                  </a:schemeClr>
                </a:solidFill>
              </a:rPr>
              <a:t>Computer: Intelligence enough to process and analyse the data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75000"/>
                  </a:schemeClr>
                </a:solidFill>
              </a:rPr>
              <a:t>Machine: Contains no intelligence, waiting for the instructions from the user or computer</a:t>
            </a:r>
          </a:p>
          <a:p>
            <a:pPr marL="342900" indent="-342900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</a:rPr>
              <a:t>The definitions vary in two main dimensions</a:t>
            </a:r>
          </a:p>
          <a:p>
            <a:pPr marL="800100" lvl="1" indent="-342900"/>
            <a:r>
              <a:rPr lang="en-US" sz="2200" dirty="0">
                <a:solidFill>
                  <a:srgbClr val="002060"/>
                </a:solidFill>
              </a:rPr>
              <a:t>First: Concerned with thought processes and reasoning</a:t>
            </a:r>
          </a:p>
          <a:p>
            <a:pPr marL="800100" lvl="1" indent="-342900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</a:rPr>
              <a:t>Second: Concerned with the behavior</a:t>
            </a:r>
          </a:p>
          <a:p>
            <a:pPr marL="358775" lvl="1" indent="-358775"/>
            <a:r>
              <a:rPr lang="en-US" sz="2200" dirty="0">
                <a:solidFill>
                  <a:srgbClr val="002060"/>
                </a:solidFill>
              </a:rPr>
              <a:t>Remember: AI system is rational if it does the right thing</a:t>
            </a:r>
            <a:endParaRPr lang="en-IN" sz="2200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D181-37EA-49BF-8D23-B73704AD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26" name="Picture 2" descr="Buy OWI Robotic Arm Edge Online at Low Prices in India - Amazon.in">
            <a:extLst>
              <a:ext uri="{FF2B5EF4-FFF2-40B4-BE49-F238E27FC236}">
                <a16:creationId xmlns:a16="http://schemas.microsoft.com/office/drawing/2014/main" id="{BFE02340-3876-400E-85A2-BD0AE74D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35" y="3666502"/>
            <a:ext cx="2594218" cy="25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o Robot Chip De Cpu Foto de stock y más banco de imágenes de Brazo  robótico - Herramientas de fabricación - iStock">
            <a:extLst>
              <a:ext uri="{FF2B5EF4-FFF2-40B4-BE49-F238E27FC236}">
                <a16:creationId xmlns:a16="http://schemas.microsoft.com/office/drawing/2014/main" id="{57BDF70D-42EE-462D-ACBE-926A0573A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5" t="9374" r="16356"/>
          <a:stretch/>
        </p:blipFill>
        <p:spPr bwMode="auto">
          <a:xfrm>
            <a:off x="9098280" y="934838"/>
            <a:ext cx="2160813" cy="31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15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Learning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40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5116-B093-4875-AABA-A218544C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870" y="1361211"/>
            <a:ext cx="6958257" cy="48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7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600" b="1" dirty="0">
                <a:solidFill>
                  <a:srgbClr val="CC0066"/>
                </a:solidFill>
              </a:rPr>
              <a:t>Problem Solving</a:t>
            </a:r>
          </a:p>
          <a:p>
            <a:pPr marL="0" indent="0" algn="ctr">
              <a:buNone/>
            </a:pPr>
            <a:endParaRPr lang="en-IN" sz="4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588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B16C74-EF0D-4AB5-AD0B-13A148E4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07"/>
            <a:ext cx="10515600" cy="203626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In Artificial Intelligence, Search techniques are universal problem-solving methods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b="1" i="1" dirty="0">
                <a:solidFill>
                  <a:srgbClr val="FF0000"/>
                </a:solidFill>
              </a:rPr>
              <a:t>Rational agents</a:t>
            </a:r>
            <a:r>
              <a:rPr lang="en-US" sz="3000" i="1" dirty="0">
                <a:solidFill>
                  <a:srgbClr val="FF0000"/>
                </a:solidFill>
              </a:rPr>
              <a:t> or </a:t>
            </a:r>
            <a:r>
              <a:rPr lang="en-US" sz="3000" b="1" i="1" dirty="0">
                <a:solidFill>
                  <a:srgbClr val="FF0000"/>
                </a:solidFill>
              </a:rPr>
              <a:t>Problem-solving agents</a:t>
            </a:r>
            <a:r>
              <a:rPr lang="en-US" sz="3000" i="1" dirty="0">
                <a:solidFill>
                  <a:srgbClr val="FF0000"/>
                </a:solidFill>
              </a:rPr>
              <a:t> </a:t>
            </a:r>
            <a:r>
              <a:rPr lang="en-US" sz="3000" dirty="0">
                <a:solidFill>
                  <a:srgbClr val="002060"/>
                </a:solidFill>
              </a:rPr>
              <a:t>in AI mostly used these search strategies or algorithms to solve a specific problem and provide the best result.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Problem-solving agents are the </a:t>
            </a:r>
            <a:r>
              <a:rPr lang="en-US" sz="3000" i="1" dirty="0">
                <a:solidFill>
                  <a:srgbClr val="FF0000"/>
                </a:solidFill>
              </a:rPr>
              <a:t>Goal-based agents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Terminologies used in Search Algorithms</a:t>
            </a:r>
            <a:endParaRPr lang="en-US" sz="3000" dirty="0"/>
          </a:p>
          <a:p>
            <a:pPr lvl="1" algn="just"/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B636F3-A516-4CDD-9088-DFB2289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Problem-Solving Agents</a:t>
            </a:r>
          </a:p>
        </p:txBody>
      </p:sp>
      <p:pic>
        <p:nvPicPr>
          <p:cNvPr id="2050" name="Picture 2" descr="Data Structures Tutorials - Binary Tree with an example">
            <a:extLst>
              <a:ext uri="{FF2B5EF4-FFF2-40B4-BE49-F238E27FC236}">
                <a16:creationId xmlns:a16="http://schemas.microsoft.com/office/drawing/2014/main" id="{2543FA57-3207-47A9-8597-DA0A994AF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6052" r="7881" b="5195"/>
          <a:stretch/>
        </p:blipFill>
        <p:spPr bwMode="auto">
          <a:xfrm>
            <a:off x="8068641" y="3709386"/>
            <a:ext cx="3399627" cy="24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586AD6-8DED-4CDB-9300-14F81893A40E}"/>
              </a:ext>
            </a:extLst>
          </p:cNvPr>
          <p:cNvSpPr/>
          <p:nvPr/>
        </p:nvSpPr>
        <p:spPr>
          <a:xfrm>
            <a:off x="838199" y="2820678"/>
            <a:ext cx="7307932" cy="371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Searching is a step by step procedure to solve a search-problem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 Tree: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A tree representation of search problem is called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 tree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. The root of the search tree is the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which is corresponding to the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Initial state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Path Cost: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It is a function which assigns a numeric cost to each path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Solution:</a:t>
            </a:r>
            <a:r>
              <a:rPr lang="en-US" sz="1750" b="1" dirty="0">
                <a:solidFill>
                  <a:srgbClr val="FF0000"/>
                </a:solidFill>
                <a:latin typeface="Trebuchet MS" panose="020B0603020202020204" pitchFamily="34" charset="0"/>
              </a:rPr>
              <a:t>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It is an action sequence which leads from the start node to the goal node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Optimal Solution: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If a solution has the lowest cost among all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A6785-E825-4AAC-8116-16382AA5AC9C}"/>
              </a:ext>
            </a:extLst>
          </p:cNvPr>
          <p:cNvSpPr/>
          <p:nvPr/>
        </p:nvSpPr>
        <p:spPr>
          <a:xfrm>
            <a:off x="9550524" y="4283436"/>
            <a:ext cx="73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Edges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5FFA0-F33B-4166-8E99-4D62685B2EB2}"/>
              </a:ext>
            </a:extLst>
          </p:cNvPr>
          <p:cNvSpPr/>
          <p:nvPr/>
        </p:nvSpPr>
        <p:spPr>
          <a:xfrm>
            <a:off x="8110993" y="6007025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Leaf node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11BF6-39E0-49F2-92BD-3CB3AF4FA56D}"/>
              </a:ext>
            </a:extLst>
          </p:cNvPr>
          <p:cNvSpPr/>
          <p:nvPr/>
        </p:nvSpPr>
        <p:spPr>
          <a:xfrm>
            <a:off x="9372256" y="3397043"/>
            <a:ext cx="119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Root node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69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 (Contd.)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3A04BD-2D3A-4839-B531-3760A076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Properties of Search Algorithms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Completeness: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A search algorithm is said to be complete if it guarantees to return a solution if at least any solution exists for any random input.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Optimality: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If a solution found for an algorithm is guaranteed to be the best solution (lowest path cost) among all other solutions, then such a solution for is said to be an optimal solution.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Time Complexity: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Time complexity is a measure of time for an algorithm to complete its task.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Space Complexity: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It is the maximum storage space required at any point during the search, as the complexity of the problem.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8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AD66D-000C-4DEC-AD11-9869CE5F7579}"/>
              </a:ext>
            </a:extLst>
          </p:cNvPr>
          <p:cNvSpPr txBox="1"/>
          <p:nvPr/>
        </p:nvSpPr>
        <p:spPr>
          <a:xfrm>
            <a:off x="838200" y="1017291"/>
            <a:ext cx="10515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en-IN" sz="2400" b="1" dirty="0">
                <a:solidFill>
                  <a:srgbClr val="CC0066"/>
                </a:solidFill>
              </a:rPr>
              <a:t> </a:t>
            </a:r>
            <a:r>
              <a:rPr lang="en-IN" sz="2600" b="1" dirty="0">
                <a:solidFill>
                  <a:srgbClr val="CC0066"/>
                </a:solidFill>
              </a:rPr>
              <a:t>Uniformed Search</a:t>
            </a:r>
            <a:endParaRPr lang="en-US" sz="2600" dirty="0">
              <a:latin typeface="Trebuchet MS" panose="020B0603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uninformed search does not contain any domain knowledge such as closeness, the location of the goal. It operates in a brute-force way as it only includes information about how to traverse the tree and how to identify leaf and goal nodes.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is also called </a:t>
            </a:r>
            <a:r>
              <a:rPr lang="en-US" sz="2200" i="1" dirty="0">
                <a:solidFill>
                  <a:srgbClr val="FF0000"/>
                </a:solidFill>
                <a:latin typeface="Trebuchet MS" panose="020B0603020202020204" pitchFamily="34" charset="0"/>
              </a:rPr>
              <a:t>Blind search</a:t>
            </a: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. It examines each node of the tree until it achieves the goal node.</a:t>
            </a: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Informed Search</a:t>
            </a:r>
            <a:endParaRPr lang="en-US" sz="2600" dirty="0"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algorithms use domain knowledge. In an informed search, problem information is available which can guide the search.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strategies can find a solution more efficiently than an uninformed search strategy.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is also called a </a:t>
            </a:r>
            <a:r>
              <a:rPr lang="en-US" sz="2200" i="1" dirty="0">
                <a:solidFill>
                  <a:srgbClr val="FF0000"/>
                </a:solidFill>
                <a:latin typeface="Trebuchet MS" panose="020B0603020202020204" pitchFamily="34" charset="0"/>
              </a:rPr>
              <a:t>Heuristic Search</a:t>
            </a:r>
            <a:endParaRPr lang="en-IN" sz="22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 (Contd.)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5D2208-5C1F-4B38-A894-6F90951D0944}"/>
              </a:ext>
            </a:extLst>
          </p:cNvPr>
          <p:cNvSpPr/>
          <p:nvPr/>
        </p:nvSpPr>
        <p:spPr>
          <a:xfrm>
            <a:off x="4660231" y="1006066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FF0066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Search Strategies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B80DB6-4275-4CA1-ACF2-26EC714CE679}"/>
              </a:ext>
            </a:extLst>
          </p:cNvPr>
          <p:cNvSpPr/>
          <p:nvPr/>
        </p:nvSpPr>
        <p:spPr>
          <a:xfrm>
            <a:off x="1788694" y="2212564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0084D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Trebuchet MS" panose="020B0603020202020204" pitchFamily="34" charset="0"/>
              </a:rPr>
              <a:t>Uninformed/ Blind Strategies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05B828-22EB-4A52-9616-B90B7A56F9D1}"/>
              </a:ext>
            </a:extLst>
          </p:cNvPr>
          <p:cNvSpPr/>
          <p:nvPr/>
        </p:nvSpPr>
        <p:spPr>
          <a:xfrm>
            <a:off x="7531768" y="2212563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0084D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Trebuchet MS" panose="020B0603020202020204" pitchFamily="34" charset="0"/>
              </a:rPr>
              <a:t>Informed Strategies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16E6E15-E1FC-49C6-AC75-38D8344EB4A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3224463" y="1380716"/>
            <a:ext cx="1435768" cy="831848"/>
          </a:xfrm>
          <a:prstGeom prst="bentConnector2">
            <a:avLst/>
          </a:prstGeom>
          <a:ln w="28575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32AC30-5E3B-4158-8F61-1D535FFD7A48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7531768" y="1380716"/>
            <a:ext cx="1435769" cy="831847"/>
          </a:xfrm>
          <a:prstGeom prst="bentConnector2">
            <a:avLst/>
          </a:prstGeom>
          <a:ln w="28575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31AB4-DA63-42FB-AED7-CB1989EE9CD9}"/>
              </a:ext>
            </a:extLst>
          </p:cNvPr>
          <p:cNvSpPr txBox="1"/>
          <p:nvPr/>
        </p:nvSpPr>
        <p:spPr>
          <a:xfrm>
            <a:off x="1788694" y="2981426"/>
            <a:ext cx="3895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Breadth 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Uniform Cost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Depth 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Depth-limited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Iterative deepening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Bidirectional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AA9AE-1265-4C39-943B-D3A0EF25E2A4}"/>
              </a:ext>
            </a:extLst>
          </p:cNvPr>
          <p:cNvSpPr txBox="1"/>
          <p:nvPr/>
        </p:nvSpPr>
        <p:spPr>
          <a:xfrm>
            <a:off x="7531768" y="2967868"/>
            <a:ext cx="370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>
                <a:solidFill>
                  <a:srgbClr val="002060"/>
                </a:solidFill>
                <a:latin typeface="Trebuchet MS" panose="020B0603020202020204" pitchFamily="34" charset="0"/>
              </a:rPr>
              <a:t>Best </a:t>
            </a: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A* Search</a:t>
            </a:r>
          </a:p>
        </p:txBody>
      </p:sp>
      <p:pic>
        <p:nvPicPr>
          <p:cNvPr id="2052" name="Picture 4" descr="A* Search Algorithm | 101 Computing">
            <a:extLst>
              <a:ext uri="{FF2B5EF4-FFF2-40B4-BE49-F238E27FC236}">
                <a16:creationId xmlns:a16="http://schemas.microsoft.com/office/drawing/2014/main" id="{AD47E37E-97B1-4F07-80F5-A89B623B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37" y="3670319"/>
            <a:ext cx="3719262" cy="27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eadth First Search Algorithm | BFS Example | Gate Vidyalay">
            <a:extLst>
              <a:ext uri="{FF2B5EF4-FFF2-40B4-BE49-F238E27FC236}">
                <a16:creationId xmlns:a16="http://schemas.microsoft.com/office/drawing/2014/main" id="{E3CB9F5F-AFDE-4F81-B369-25D9333E5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27" b="16416"/>
          <a:stretch/>
        </p:blipFill>
        <p:spPr bwMode="auto">
          <a:xfrm>
            <a:off x="3032108" y="4258814"/>
            <a:ext cx="3895176" cy="20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06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9FB53-811A-4F3F-BE7E-196D74734FDD}"/>
              </a:ext>
            </a:extLst>
          </p:cNvPr>
          <p:cNvSpPr/>
          <p:nvPr/>
        </p:nvSpPr>
        <p:spPr>
          <a:xfrm>
            <a:off x="838199" y="981840"/>
            <a:ext cx="105155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 First Search (BFS) is the most common search strategy for traversing a tree or graph.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This algorithm searches breadthwise in a tree or graph, so it is called breadth-first search.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BFS algorithm starts searching from the root node of the tree and expands all successor node at the current level before moving to nodes of next level.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Breadth-first search implemented using FIFO queue data structure.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Advantage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If there are more than one solutions for a given problem, then BFS will provide the minimal solution which requires the least number of steps.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Dis-Advantages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It requires lots of memory since each level of the tree must be saved into memory to expand the next level.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BFS needs lots of time if the solution is far away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717676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pic>
        <p:nvPicPr>
          <p:cNvPr id="7170" name="Picture 2" descr="Breadth-First Search Algorithm [BFS] with Examples">
            <a:extLst>
              <a:ext uri="{FF2B5EF4-FFF2-40B4-BE49-F238E27FC236}">
                <a16:creationId xmlns:a16="http://schemas.microsoft.com/office/drawing/2014/main" id="{9829E0C7-C655-4F32-AD16-330AC7C9D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4682" r="6875" b="17763"/>
          <a:stretch/>
        </p:blipFill>
        <p:spPr bwMode="auto">
          <a:xfrm>
            <a:off x="769543" y="3180616"/>
            <a:ext cx="6331858" cy="22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EE3399-3EEF-46C8-A928-E1D5ABA20670}"/>
              </a:ext>
            </a:extLst>
          </p:cNvPr>
          <p:cNvSpPr/>
          <p:nvPr/>
        </p:nvSpPr>
        <p:spPr>
          <a:xfrm>
            <a:off x="838199" y="925656"/>
            <a:ext cx="1051559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 BFS, root node is expanded first, then all the successors of the root node are expanded next, then their successors, and so on.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Breadth-first search can be implemented by calling TREE-SEARCH with an empty fringe that is a first-in-first-out (FIFO) queue, assuring that the nodes that are visited first  will be expanded first. In other words, calling TREE-SEARCH(</a:t>
            </a:r>
            <a:r>
              <a:rPr lang="en-US" sz="2200" i="1" dirty="0">
                <a:solidFill>
                  <a:srgbClr val="002060"/>
                </a:solidFill>
                <a:latin typeface="Trebuchet MS" panose="020B0603020202020204" pitchFamily="34" charset="0"/>
              </a:rPr>
              <a:t>Problem, </a:t>
            </a: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FIFO-QUEUE()) results in a breadth-first search.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53D8-6064-49A7-9C56-C2B33E01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595480"/>
            <a:ext cx="6143174" cy="673728"/>
          </a:xfrm>
          <a:prstGeom prst="rect">
            <a:avLst/>
          </a:prstGeom>
          <a:ln>
            <a:solidFill>
              <a:srgbClr val="CC0066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118891-D710-4129-9BAD-F95D5C31FD0C}"/>
              </a:ext>
            </a:extLst>
          </p:cNvPr>
          <p:cNvSpPr/>
          <p:nvPr/>
        </p:nvSpPr>
        <p:spPr>
          <a:xfrm>
            <a:off x="6763657" y="3180616"/>
            <a:ext cx="4590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FIFO queue puts all newly generated successors at the end of the queue, which means that shallow nodes are expanded before deeper nodes</a:t>
            </a: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22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9FB53-811A-4F3F-BE7E-196D74734FDD}"/>
              </a:ext>
            </a:extLst>
          </p:cNvPr>
          <p:cNvSpPr/>
          <p:nvPr/>
        </p:nvSpPr>
        <p:spPr>
          <a:xfrm>
            <a:off x="838199" y="967326"/>
            <a:ext cx="1051559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 Depth First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Depth-first search is a recursive algorithm for traversing a tree or graph data structure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Depth-first search starts from the root node and follows each path to its greatest depth node before moving to the next path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DFS uses a stack data structure for its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DFS requires very less memory as it only needs to store a stack of the nodes on the path from root node to the current node.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It takes less time to reach to the goal node than BFS algorithm (if it traverses in the right path).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</a:t>
            </a:r>
            <a:endParaRPr lang="en-US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There is the possibility that many states keep re-occurring, and there is no guarantee of finding the solution.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DFS algorithm goes for deep down searching and sometime it may go to the infinite loop</a:t>
            </a:r>
            <a:endParaRPr lang="en-US" sz="2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7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9FB53-811A-4F3F-BE7E-196D74734FDD}"/>
              </a:ext>
            </a:extLst>
          </p:cNvPr>
          <p:cNvSpPr/>
          <p:nvPr/>
        </p:nvSpPr>
        <p:spPr>
          <a:xfrm>
            <a:off x="838199" y="967326"/>
            <a:ext cx="105155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will start searching from root node S, and traverse A, then B, then D and E, after traversing E, it will backtrack the tree as E has no other successor and still goal node is not found. After backtracking it will traverse node C and then G, and here it will terminate as it found goal node.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0236C-3276-4D86-9765-CF430AF2ABDB}"/>
              </a:ext>
            </a:extLst>
          </p:cNvPr>
          <p:cNvSpPr/>
          <p:nvPr/>
        </p:nvSpPr>
        <p:spPr>
          <a:xfrm>
            <a:off x="822701" y="2315345"/>
            <a:ext cx="56194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 the below search tree, we have shown the flow of depth-first search, and it will follow the order as:</a:t>
            </a:r>
          </a:p>
          <a:p>
            <a:pPr algn="ctr"/>
            <a:endParaRPr lang="en-US" sz="22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Left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Right Node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(or)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Right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Left Node</a:t>
            </a:r>
          </a:p>
          <a:p>
            <a:pPr algn="ctr"/>
            <a:endParaRPr lang="en-US" sz="2400" b="1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Uninformed Search Algorithms">
            <a:extLst>
              <a:ext uri="{FF2B5EF4-FFF2-40B4-BE49-F238E27FC236}">
                <a16:creationId xmlns:a16="http://schemas.microsoft.com/office/drawing/2014/main" id="{EDFAB67C-D092-40BE-BDAA-23DF6FE81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12711" r="3573" b="12848"/>
          <a:stretch/>
        </p:blipFill>
        <p:spPr bwMode="auto">
          <a:xfrm>
            <a:off x="6289509" y="1938593"/>
            <a:ext cx="5064289" cy="31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13A05-12D7-4961-9366-EB72EA5AF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1" y="5103339"/>
            <a:ext cx="10515599" cy="1131984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103671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DA04-F3B3-43E7-9F3D-6AA71E4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6AFA-AB93-4AE7-BCC8-2FE12100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68033BA-1A54-43B7-8E9B-FF51F49B48E0}" type="slidenum">
              <a:rPr lang="en-IN" smtClean="0"/>
              <a:pPr algn="r"/>
              <a:t>5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D817F-A03D-4531-917C-2D5C2E8097F1}"/>
              </a:ext>
            </a:extLst>
          </p:cNvPr>
          <p:cNvSpPr/>
          <p:nvPr/>
        </p:nvSpPr>
        <p:spPr>
          <a:xfrm>
            <a:off x="2264229" y="547322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97266-89FC-42A3-B772-6BE66CD3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" t="740" r="822"/>
          <a:stretch/>
        </p:blipFill>
        <p:spPr>
          <a:xfrm>
            <a:off x="1097280" y="1040242"/>
            <a:ext cx="9906000" cy="51013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76FA55D-5975-4EEF-9A77-E2D605FBF767}"/>
              </a:ext>
            </a:extLst>
          </p:cNvPr>
          <p:cNvSpPr/>
          <p:nvPr/>
        </p:nvSpPr>
        <p:spPr>
          <a:xfrm>
            <a:off x="601980" y="1948034"/>
            <a:ext cx="739140" cy="749299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026B12-EE94-4373-B6FD-5AA55AA7E160}"/>
              </a:ext>
            </a:extLst>
          </p:cNvPr>
          <p:cNvSpPr/>
          <p:nvPr/>
        </p:nvSpPr>
        <p:spPr>
          <a:xfrm>
            <a:off x="10740390" y="1893277"/>
            <a:ext cx="739140" cy="74929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1D02C7-A9F0-4ACA-A122-BB35F1853902}"/>
              </a:ext>
            </a:extLst>
          </p:cNvPr>
          <p:cNvSpPr/>
          <p:nvPr/>
        </p:nvSpPr>
        <p:spPr>
          <a:xfrm>
            <a:off x="601980" y="4451758"/>
            <a:ext cx="739140" cy="749299"/>
          </a:xfrm>
          <a:prstGeom prst="ellipse">
            <a:avLst/>
          </a:prstGeom>
          <a:solidFill>
            <a:srgbClr val="005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6E884-4EC4-4856-BE78-6E43349DC843}"/>
              </a:ext>
            </a:extLst>
          </p:cNvPr>
          <p:cNvSpPr/>
          <p:nvPr/>
        </p:nvSpPr>
        <p:spPr>
          <a:xfrm>
            <a:off x="10740390" y="4406037"/>
            <a:ext cx="739140" cy="7492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4332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50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>
            <a:normAutofit/>
          </a:bodyPr>
          <a:lstStyle/>
          <a:p>
            <a:r>
              <a:rPr lang="en-IN" sz="36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F9FB53-811A-4F3F-BE7E-196D74734FDD}"/>
              </a:ext>
            </a:extLst>
          </p:cNvPr>
          <p:cNvSpPr/>
          <p:nvPr/>
        </p:nvSpPr>
        <p:spPr>
          <a:xfrm>
            <a:off x="838199" y="913539"/>
            <a:ext cx="1051559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 Depth-limited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A depth-limited search algorithm is similar to depth-first search with a predetermined limit. Depth-limited search can solve the drawback of the infinite path in the Depth-first search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In this algorithm, the node at the depth limit will treat as it has no successor nodes further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Depth-limited search can be terminated with two Conditions of failure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Standard failure value: It indicates that problem does not have any solution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Cutoff failure value: It defines no solution for the problem within a given depth limit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E15F7C-B11E-4D75-B30D-420186912787}"/>
              </a:ext>
            </a:extLst>
          </p:cNvPr>
          <p:cNvSpPr/>
          <p:nvPr/>
        </p:nvSpPr>
        <p:spPr>
          <a:xfrm>
            <a:off x="838199" y="4483593"/>
            <a:ext cx="605854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Advantages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Depth-limited search is Memory efficient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Disadvantages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It may not be optimal if the problem has more than one solution</a:t>
            </a:r>
          </a:p>
        </p:txBody>
      </p:sp>
      <p:pic>
        <p:nvPicPr>
          <p:cNvPr id="9" name="Picture 2" descr="Uninformed Search Algorithms">
            <a:extLst>
              <a:ext uri="{FF2B5EF4-FFF2-40B4-BE49-F238E27FC236}">
                <a16:creationId xmlns:a16="http://schemas.microsoft.com/office/drawing/2014/main" id="{96528DBB-A87A-4323-B216-95FC91FA2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16543" r="5003" b="10237"/>
          <a:stretch/>
        </p:blipFill>
        <p:spPr bwMode="auto">
          <a:xfrm>
            <a:off x="7535704" y="4181786"/>
            <a:ext cx="3717135" cy="21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0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51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8" y="103867"/>
            <a:ext cx="10687372" cy="749299"/>
          </a:xfrm>
        </p:spPr>
        <p:txBody>
          <a:bodyPr>
            <a:normAutofit/>
          </a:bodyPr>
          <a:lstStyle/>
          <a:p>
            <a:r>
              <a:rPr lang="en-IN" sz="3200" dirty="0"/>
              <a:t>Uninformed Search (Contd.)</a:t>
            </a:r>
            <a:endParaRPr lang="en-IN"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3E673-2691-4EAE-8BA3-CE1E316747E4}"/>
              </a:ext>
            </a:extLst>
          </p:cNvPr>
          <p:cNvSpPr/>
          <p:nvPr/>
        </p:nvSpPr>
        <p:spPr>
          <a:xfrm>
            <a:off x="805911" y="922547"/>
            <a:ext cx="10547888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Iterative Deepening Depth-First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The iterative deepening algorithm is a </a:t>
            </a:r>
            <a:r>
              <a:rPr lang="en-US" sz="215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combination of DFS and BFS</a:t>
            </a: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 algorithms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search algorithm finds out the best depth limit and does it by gradually </a:t>
            </a:r>
            <a:r>
              <a:rPr lang="en-US" sz="2150" dirty="0">
                <a:solidFill>
                  <a:srgbClr val="FF0000"/>
                </a:solidFill>
                <a:latin typeface="Trebuchet MS" panose="020B0603020202020204" pitchFamily="34" charset="0"/>
              </a:rPr>
              <a:t>increasing the limit until a goal is found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algorithm performs depth-first search up to a certain </a:t>
            </a:r>
            <a:r>
              <a:rPr lang="en-US" sz="2150" i="1" dirty="0">
                <a:solidFill>
                  <a:srgbClr val="FF0000"/>
                </a:solidFill>
                <a:latin typeface="Trebuchet MS" panose="020B0603020202020204" pitchFamily="34" charset="0"/>
              </a:rPr>
              <a:t>“Depth Limit"</a:t>
            </a: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, and it keeps increasing the depth limit after each iteration until the goal node is found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Search algorithm combines the benefits of Breadth-first search's fast search and depth-first search's memory efficiency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The iterative search algorithm is useful uninformed search when search space is large, and depth of goal node is unknown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Advantages</a:t>
            </a:r>
          </a:p>
          <a:p>
            <a:pPr marL="620713" lvl="1" indent="-263525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It combines the benefits of BFS and DFS search algorithm in terms of fast search and memory efficiency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Disadvantages</a:t>
            </a:r>
          </a:p>
          <a:p>
            <a:pPr marL="620713" lvl="1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The main drawback of IDDFS is that it repeats all the work of the previous phase</a:t>
            </a:r>
          </a:p>
        </p:txBody>
      </p:sp>
    </p:spTree>
    <p:extLst>
      <p:ext uri="{BB962C8B-B14F-4D97-AF65-F5344CB8AC3E}">
        <p14:creationId xmlns:p14="http://schemas.microsoft.com/office/powerpoint/2010/main" val="24984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52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8" y="103867"/>
            <a:ext cx="10687372" cy="749299"/>
          </a:xfrm>
        </p:spPr>
        <p:txBody>
          <a:bodyPr>
            <a:normAutofit/>
          </a:bodyPr>
          <a:lstStyle/>
          <a:p>
            <a:r>
              <a:rPr lang="en-IN" sz="3200" dirty="0"/>
              <a:t>Uninformed Search (Contd.)</a:t>
            </a:r>
            <a:endParaRPr lang="en-IN"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3E673-2691-4EAE-8BA3-CE1E316747E4}"/>
              </a:ext>
            </a:extLst>
          </p:cNvPr>
          <p:cNvSpPr/>
          <p:nvPr/>
        </p:nvSpPr>
        <p:spPr>
          <a:xfrm>
            <a:off x="769335" y="938045"/>
            <a:ext cx="62288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Example</a:t>
            </a:r>
          </a:p>
          <a:p>
            <a:pPr marL="357188" lvl="1" algn="just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Following tree structure is showing the iterative deepening depth-first search. IDDFS algorithm performs various iterations until it does not find the goal node. The iteration performed by the algorithm is given as</a:t>
            </a: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23A9F-10F2-4719-91F6-F2DBDF76C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603" r="8619" b="11014"/>
          <a:stretch/>
        </p:blipFill>
        <p:spPr>
          <a:xfrm>
            <a:off x="5875780" y="988248"/>
            <a:ext cx="5546884" cy="3466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3C779-0398-455F-89A2-C66B2D6CF32F}"/>
              </a:ext>
            </a:extLst>
          </p:cNvPr>
          <p:cNvSpPr/>
          <p:nvPr/>
        </p:nvSpPr>
        <p:spPr>
          <a:xfrm>
            <a:off x="805912" y="3045700"/>
            <a:ext cx="59030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1'st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2'nd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A, B, C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3'rd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A, B, D, E, C, F, G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4'th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 A, B, D, H, I, E, C, F, K, G</a:t>
            </a:r>
            <a:endParaRPr lang="en-IN" sz="2000" dirty="0">
              <a:solidFill>
                <a:srgbClr val="FF0066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67174-C35D-49F4-A2A0-A6B11675B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10" y="4479837"/>
            <a:ext cx="8637972" cy="1741736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355775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A22E-C4C2-47B3-B488-CC137F1F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3046997"/>
            <a:ext cx="4267200" cy="764006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0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090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DA04-F3B3-43E7-9F3D-6AA71E4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6AFA-AB93-4AE7-BCC8-2FE12100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2943" y="6407197"/>
            <a:ext cx="881742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44F6D-527E-4E54-B764-7ECAF9AB92E5}"/>
              </a:ext>
            </a:extLst>
          </p:cNvPr>
          <p:cNvSpPr/>
          <p:nvPr/>
        </p:nvSpPr>
        <p:spPr>
          <a:xfrm>
            <a:off x="838200" y="1534745"/>
            <a:ext cx="5179260" cy="734785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1. System that thinks like Humans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7FD54-E871-4999-BD77-1E97B66BA4A7}"/>
              </a:ext>
            </a:extLst>
          </p:cNvPr>
          <p:cNvSpPr/>
          <p:nvPr/>
        </p:nvSpPr>
        <p:spPr>
          <a:xfrm>
            <a:off x="6172749" y="1534746"/>
            <a:ext cx="5245814" cy="734785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2. Systems that think Rationally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C5243-08F1-4E41-861D-EF612392F103}"/>
              </a:ext>
            </a:extLst>
          </p:cNvPr>
          <p:cNvSpPr/>
          <p:nvPr/>
        </p:nvSpPr>
        <p:spPr>
          <a:xfrm>
            <a:off x="838200" y="2353353"/>
            <a:ext cx="5179260" cy="734785"/>
          </a:xfrm>
          <a:prstGeom prst="rect">
            <a:avLst/>
          </a:prstGeom>
          <a:solidFill>
            <a:srgbClr val="0058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3. System that act like Humans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254C8-8B76-44B4-9411-D40510D433C3}"/>
              </a:ext>
            </a:extLst>
          </p:cNvPr>
          <p:cNvSpPr/>
          <p:nvPr/>
        </p:nvSpPr>
        <p:spPr>
          <a:xfrm>
            <a:off x="6172749" y="2353353"/>
            <a:ext cx="5245814" cy="73478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4. Systems that act Rationally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D81F8-7FC2-4BEF-9387-D4D68C9C74EC}"/>
              </a:ext>
            </a:extLst>
          </p:cNvPr>
          <p:cNvSpPr txBox="1"/>
          <p:nvPr/>
        </p:nvSpPr>
        <p:spPr>
          <a:xfrm>
            <a:off x="740226" y="988151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Definition of AI are categorized into following four categories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3C77BC-1196-439E-9528-E026DE1A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3204617"/>
            <a:ext cx="10678337" cy="3130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Human-Centered Approach </a:t>
            </a:r>
            <a:r>
              <a:rPr lang="en-US" sz="2400" dirty="0">
                <a:solidFill>
                  <a:srgbClr val="002060"/>
                </a:solidFill>
              </a:rPr>
              <a:t>is an empirical science, involving hypothesis and experimental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Rationalist Approach </a:t>
            </a:r>
            <a:r>
              <a:rPr lang="en-US" sz="2400" dirty="0">
                <a:solidFill>
                  <a:srgbClr val="002060"/>
                </a:solidFill>
              </a:rPr>
              <a:t>involves a combination of mathematics and engineering.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FFFF00"/>
                </a:highlight>
              </a:rPr>
              <a:t>Rationalist Approach = Mathematics + Engineering</a:t>
            </a:r>
            <a:endParaRPr lang="en-US" sz="24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Generally, all four approaches have been followed, during the development of AI systems</a:t>
            </a:r>
          </a:p>
        </p:txBody>
      </p:sp>
    </p:spTree>
    <p:extLst>
      <p:ext uri="{BB962C8B-B14F-4D97-AF65-F5344CB8AC3E}">
        <p14:creationId xmlns:p14="http://schemas.microsoft.com/office/powerpoint/2010/main" val="25962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C2D-094E-4C6F-8982-EE02EC26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2E9-4429-44FF-AD3E-A3EEEC4F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Turing Test, proposed by </a:t>
            </a:r>
            <a:r>
              <a:rPr lang="en-US" sz="2400" dirty="0">
                <a:solidFill>
                  <a:srgbClr val="FF0000"/>
                </a:solidFill>
              </a:rPr>
              <a:t>Alan Turing </a:t>
            </a:r>
            <a:r>
              <a:rPr lang="en-US" sz="2400" dirty="0">
                <a:solidFill>
                  <a:srgbClr val="002060"/>
                </a:solidFill>
              </a:rPr>
              <a:t>(1950), was designed to provide a satisfactory operational definition of intelligence.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Turing Machine defined to exhibit intelligent behavior as the ability to achieve </a:t>
            </a:r>
            <a:r>
              <a:rPr lang="en-US" sz="2400" dirty="0">
                <a:solidFill>
                  <a:srgbClr val="FF0000"/>
                </a:solidFill>
              </a:rPr>
              <a:t>human-level performance in all cognitive tasks</a:t>
            </a:r>
            <a:r>
              <a:rPr lang="en-US" sz="2400" dirty="0">
                <a:solidFill>
                  <a:srgbClr val="002060"/>
                </a:solidFill>
              </a:rPr>
              <a:t>, sufficient to fool an interrogator.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Roughly speaking, the test he proposed is that the computer should be interrogated by a human via a teletype, and passes the test if the interrogator cannot tell if there is a computer or a human at the other end.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Turing Machine (Computer) would need to possess the following Human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07B0-669B-4711-A6FB-9C73FC2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0C2D-094E-4C6F-8982-EE02EC26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2E9-4429-44FF-AD3E-A3EEEC4F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994"/>
            <a:ext cx="10515600" cy="545344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100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Natural Language Processing (NLP): </a:t>
            </a:r>
            <a:r>
              <a:rPr lang="en-US" dirty="0">
                <a:solidFill>
                  <a:srgbClr val="002060"/>
                </a:solidFill>
              </a:rPr>
              <a:t>to enable it to communicate successfully in English (or some other human language)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Knowledge Representation:</a:t>
            </a:r>
            <a:r>
              <a:rPr lang="en-US" dirty="0">
                <a:solidFill>
                  <a:srgbClr val="002060"/>
                </a:solidFill>
              </a:rPr>
              <a:t> to store information provided before or during the interrogation;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Automated Reasoning </a:t>
            </a:r>
            <a:r>
              <a:rPr lang="en-US" dirty="0">
                <a:solidFill>
                  <a:srgbClr val="002060"/>
                </a:solidFill>
              </a:rPr>
              <a:t>to use the stored information to answer questions and to draw new conclusions;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Machine Learning (ML) </a:t>
            </a:r>
            <a:r>
              <a:rPr lang="en-US" dirty="0">
                <a:solidFill>
                  <a:srgbClr val="002060"/>
                </a:solidFill>
              </a:rPr>
              <a:t>to adapt to new circumstances and to detect and extrapolate patterns</a:t>
            </a:r>
          </a:p>
          <a:p>
            <a:pPr marL="273050" lvl="1" indent="-273050" algn="just"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Turing's test deliberately avoided direct physical interaction between the interrogator and the computer, because physical simulation of a person is unnecessary for intelligence</a:t>
            </a:r>
          </a:p>
          <a:p>
            <a:pPr marL="273050" lvl="1" indent="-273050" algn="just">
              <a:lnSpc>
                <a:spcPct val="120000"/>
              </a:lnSpc>
            </a:pPr>
            <a:r>
              <a:rPr lang="en-IN" sz="2600" dirty="0">
                <a:solidFill>
                  <a:srgbClr val="002060"/>
                </a:solidFill>
              </a:rPr>
              <a:t>However, </a:t>
            </a:r>
            <a:r>
              <a:rPr lang="en-US" sz="2600" dirty="0">
                <a:solidFill>
                  <a:srgbClr val="002060"/>
                </a:solidFill>
              </a:rPr>
              <a:t>total Turing Test includes a video signal so that the interrogator can test the subject's perceptual abilities, as well as the opportunity for the interrogator to pass physical objects "through the hatch.</a:t>
            </a:r>
            <a:endParaRPr lang="en-IN" sz="26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F07B0-669B-4711-A6FB-9C73FC2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2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To pass the total Turing Test, the computer will need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Computer Vision </a:t>
            </a:r>
            <a:r>
              <a:rPr lang="en-US" sz="2200" dirty="0">
                <a:solidFill>
                  <a:srgbClr val="002060"/>
                </a:solidFill>
              </a:rPr>
              <a:t>to perceive objects, and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Robotics</a:t>
            </a:r>
            <a:r>
              <a:rPr lang="en-US" sz="2200" dirty="0">
                <a:solidFill>
                  <a:srgbClr val="002060"/>
                </a:solidFill>
              </a:rPr>
              <a:t> to manipulate the objects (move </a:t>
            </a:r>
            <a:r>
              <a:rPr lang="en-US" sz="2200" dirty="0" err="1">
                <a:solidFill>
                  <a:srgbClr val="002060"/>
                </a:solidFill>
              </a:rPr>
              <a:t>arround</a:t>
            </a:r>
            <a:r>
              <a:rPr lang="en-US" sz="2200" dirty="0">
                <a:solidFill>
                  <a:srgbClr val="002060"/>
                </a:solidFill>
              </a:rPr>
              <a:t>)</a:t>
            </a:r>
          </a:p>
          <a:p>
            <a:pPr marL="273050" lvl="1" indent="-273050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Acting like a human comes up primarily when AI programs interact with people, as when an expert system explains how it came to its diagnosis, or a natural language processing system has a dialogue with a user.</a:t>
            </a:r>
          </a:p>
          <a:p>
            <a:pPr marL="273050" lvl="1" indent="-273050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These programs must behave according to certain normal conventions of human interaction in order to make themselves understood.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9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</TotalTime>
  <Words>4664</Words>
  <Application>Microsoft Office PowerPoint</Application>
  <PresentationFormat>Widescreen</PresentationFormat>
  <Paragraphs>507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Office Theme</vt:lpstr>
      <vt:lpstr>PowerPoint Presentation</vt:lpstr>
      <vt:lpstr>Outline</vt:lpstr>
      <vt:lpstr>PowerPoint Presentation</vt:lpstr>
      <vt:lpstr>What is AI ?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The Foundation of AI</vt:lpstr>
      <vt:lpstr>The Foundation of AI (Contd.)</vt:lpstr>
      <vt:lpstr>PowerPoint Presentation</vt:lpstr>
      <vt:lpstr>Introduction</vt:lpstr>
      <vt:lpstr>How Agent should Act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Structure of the Agent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PowerPoint Presentation</vt:lpstr>
      <vt:lpstr>Problem-Solving Agents</vt:lpstr>
      <vt:lpstr>Search Strategies (Contd.)</vt:lpstr>
      <vt:lpstr>Search Strategies</vt:lpstr>
      <vt:lpstr>Search Strategies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 Swamy S</dc:creator>
  <cp:lastModifiedBy>Soumya A</cp:lastModifiedBy>
  <cp:revision>346</cp:revision>
  <dcterms:created xsi:type="dcterms:W3CDTF">2021-09-15T06:00:58Z</dcterms:created>
  <dcterms:modified xsi:type="dcterms:W3CDTF">2024-01-16T03:47:21Z</dcterms:modified>
</cp:coreProperties>
</file>