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57" r:id="rId3"/>
    <p:sldId id="262" r:id="rId4"/>
    <p:sldId id="258" r:id="rId5"/>
    <p:sldId id="336" r:id="rId6"/>
    <p:sldId id="337" r:id="rId7"/>
    <p:sldId id="375" r:id="rId8"/>
    <p:sldId id="342" r:id="rId9"/>
    <p:sldId id="343" r:id="rId10"/>
    <p:sldId id="344" r:id="rId11"/>
    <p:sldId id="345" r:id="rId12"/>
    <p:sldId id="346" r:id="rId13"/>
    <p:sldId id="347" r:id="rId14"/>
    <p:sldId id="348" r:id="rId15"/>
    <p:sldId id="349" r:id="rId16"/>
    <p:sldId id="350" r:id="rId17"/>
    <p:sldId id="377" r:id="rId18"/>
    <p:sldId id="379" r:id="rId19"/>
    <p:sldId id="351" r:id="rId20"/>
    <p:sldId id="382" r:id="rId21"/>
    <p:sldId id="381" r:id="rId22"/>
    <p:sldId id="378" r:id="rId23"/>
    <p:sldId id="353" r:id="rId24"/>
    <p:sldId id="354" r:id="rId25"/>
    <p:sldId id="383" r:id="rId26"/>
    <p:sldId id="391" r:id="rId27"/>
    <p:sldId id="384" r:id="rId28"/>
    <p:sldId id="385" r:id="rId29"/>
    <p:sldId id="386" r:id="rId30"/>
    <p:sldId id="387" r:id="rId31"/>
    <p:sldId id="388" r:id="rId32"/>
    <p:sldId id="389" r:id="rId33"/>
    <p:sldId id="390" r:id="rId34"/>
    <p:sldId id="335" r:id="rId35"/>
    <p:sldId id="355" r:id="rId36"/>
    <p:sldId id="362" r:id="rId37"/>
    <p:sldId id="357" r:id="rId38"/>
    <p:sldId id="363" r:id="rId39"/>
    <p:sldId id="364" r:id="rId40"/>
    <p:sldId id="365" r:id="rId41"/>
    <p:sldId id="368" r:id="rId42"/>
    <p:sldId id="367" r:id="rId43"/>
    <p:sldId id="369" r:id="rId44"/>
    <p:sldId id="370" r:id="rId45"/>
    <p:sldId id="366" r:id="rId46"/>
    <p:sldId id="358" r:id="rId47"/>
    <p:sldId id="360" r:id="rId48"/>
    <p:sldId id="371" r:id="rId49"/>
    <p:sldId id="372" r:id="rId50"/>
    <p:sldId id="373" r:id="rId51"/>
    <p:sldId id="374" r:id="rId52"/>
    <p:sldId id="26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0000"/>
    <a:srgbClr val="0084D6"/>
    <a:srgbClr val="CC0066"/>
    <a:srgbClr val="3B8288"/>
    <a:srgbClr val="00558E"/>
    <a:srgbClr val="B90D49"/>
    <a:srgbClr val="0000FF"/>
    <a:srgbClr val="005890"/>
    <a:srgbClr val="5D4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106" autoAdjust="0"/>
  </p:normalViewPr>
  <p:slideViewPr>
    <p:cSldViewPr snapToGrid="0">
      <p:cViewPr varScale="1">
        <p:scale>
          <a:sx n="70" d="100"/>
          <a:sy n="70" d="100"/>
        </p:scale>
        <p:origin x="536" y="60"/>
      </p:cViewPr>
      <p:guideLst/>
    </p:cSldViewPr>
  </p:slideViewPr>
  <p:outlineViewPr>
    <p:cViewPr>
      <p:scale>
        <a:sx n="33" d="100"/>
        <a:sy n="33" d="100"/>
      </p:scale>
      <p:origin x="0" y="-55548"/>
    </p:cViewPr>
  </p:outlineViewPr>
  <p:notesTextViewPr>
    <p:cViewPr>
      <p:scale>
        <a:sx n="1" d="1"/>
        <a:sy n="1" d="1"/>
      </p:scale>
      <p:origin x="0" y="0"/>
    </p:cViewPr>
  </p:notesTextViewPr>
  <p:notesViewPr>
    <p:cSldViewPr snapToGrid="0">
      <p:cViewPr varScale="1">
        <p:scale>
          <a:sx n="51" d="100"/>
          <a:sy n="51" d="100"/>
        </p:scale>
        <p:origin x="288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B214A-F6F1-497D-809B-9A025D438BCD}" type="datetimeFigureOut">
              <a:rPr lang="en-IN" smtClean="0"/>
              <a:t>02-12-2023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BFD5B-5CA2-4222-A4C3-D5A8D9B09385}" type="slidenum">
              <a:rPr lang="en-IN" smtClean="0"/>
              <a:t>‹#›</a:t>
            </a:fld>
            <a:endParaRPr lang="en-IN"/>
          </a:p>
        </p:txBody>
      </p:sp>
    </p:spTree>
    <p:extLst>
      <p:ext uri="{BB962C8B-B14F-4D97-AF65-F5344CB8AC3E}">
        <p14:creationId xmlns:p14="http://schemas.microsoft.com/office/powerpoint/2010/main" val="174792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a:t>
            </a:fld>
            <a:endParaRPr lang="en-IN"/>
          </a:p>
        </p:txBody>
      </p:sp>
    </p:spTree>
    <p:extLst>
      <p:ext uri="{BB962C8B-B14F-4D97-AF65-F5344CB8AC3E}">
        <p14:creationId xmlns:p14="http://schemas.microsoft.com/office/powerpoint/2010/main" val="3858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25</a:t>
            </a:fld>
            <a:endParaRPr lang="en-IN"/>
          </a:p>
        </p:txBody>
      </p:sp>
    </p:spTree>
    <p:extLst>
      <p:ext uri="{BB962C8B-B14F-4D97-AF65-F5344CB8AC3E}">
        <p14:creationId xmlns:p14="http://schemas.microsoft.com/office/powerpoint/2010/main" val="268756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26</a:t>
            </a:fld>
            <a:endParaRPr lang="en-IN"/>
          </a:p>
        </p:txBody>
      </p:sp>
    </p:spTree>
    <p:extLst>
      <p:ext uri="{BB962C8B-B14F-4D97-AF65-F5344CB8AC3E}">
        <p14:creationId xmlns:p14="http://schemas.microsoft.com/office/powerpoint/2010/main" val="74269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27</a:t>
            </a:fld>
            <a:endParaRPr lang="en-IN"/>
          </a:p>
        </p:txBody>
      </p:sp>
    </p:spTree>
    <p:extLst>
      <p:ext uri="{BB962C8B-B14F-4D97-AF65-F5344CB8AC3E}">
        <p14:creationId xmlns:p14="http://schemas.microsoft.com/office/powerpoint/2010/main" val="3397108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28</a:t>
            </a:fld>
            <a:endParaRPr lang="en-IN"/>
          </a:p>
        </p:txBody>
      </p:sp>
    </p:spTree>
    <p:extLst>
      <p:ext uri="{BB962C8B-B14F-4D97-AF65-F5344CB8AC3E}">
        <p14:creationId xmlns:p14="http://schemas.microsoft.com/office/powerpoint/2010/main" val="745190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29</a:t>
            </a:fld>
            <a:endParaRPr lang="en-IN"/>
          </a:p>
        </p:txBody>
      </p:sp>
    </p:spTree>
    <p:extLst>
      <p:ext uri="{BB962C8B-B14F-4D97-AF65-F5344CB8AC3E}">
        <p14:creationId xmlns:p14="http://schemas.microsoft.com/office/powerpoint/2010/main" val="1980341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30</a:t>
            </a:fld>
            <a:endParaRPr lang="en-IN"/>
          </a:p>
        </p:txBody>
      </p:sp>
    </p:spTree>
    <p:extLst>
      <p:ext uri="{BB962C8B-B14F-4D97-AF65-F5344CB8AC3E}">
        <p14:creationId xmlns:p14="http://schemas.microsoft.com/office/powerpoint/2010/main" val="1057144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31</a:t>
            </a:fld>
            <a:endParaRPr lang="en-IN"/>
          </a:p>
        </p:txBody>
      </p:sp>
    </p:spTree>
    <p:extLst>
      <p:ext uri="{BB962C8B-B14F-4D97-AF65-F5344CB8AC3E}">
        <p14:creationId xmlns:p14="http://schemas.microsoft.com/office/powerpoint/2010/main" val="382093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32</a:t>
            </a:fld>
            <a:endParaRPr lang="en-IN"/>
          </a:p>
        </p:txBody>
      </p:sp>
    </p:spTree>
    <p:extLst>
      <p:ext uri="{BB962C8B-B14F-4D97-AF65-F5344CB8AC3E}">
        <p14:creationId xmlns:p14="http://schemas.microsoft.com/office/powerpoint/2010/main" val="220508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33</a:t>
            </a:fld>
            <a:endParaRPr lang="en-IN"/>
          </a:p>
        </p:txBody>
      </p:sp>
    </p:spTree>
    <p:extLst>
      <p:ext uri="{BB962C8B-B14F-4D97-AF65-F5344CB8AC3E}">
        <p14:creationId xmlns:p14="http://schemas.microsoft.com/office/powerpoint/2010/main" val="4110161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35</a:t>
            </a:fld>
            <a:endParaRPr lang="en-IN"/>
          </a:p>
        </p:txBody>
      </p:sp>
    </p:spTree>
    <p:extLst>
      <p:ext uri="{BB962C8B-B14F-4D97-AF65-F5344CB8AC3E}">
        <p14:creationId xmlns:p14="http://schemas.microsoft.com/office/powerpoint/2010/main" val="13251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16</a:t>
            </a:fld>
            <a:endParaRPr lang="en-IN"/>
          </a:p>
        </p:txBody>
      </p:sp>
    </p:spTree>
    <p:extLst>
      <p:ext uri="{BB962C8B-B14F-4D97-AF65-F5344CB8AC3E}">
        <p14:creationId xmlns:p14="http://schemas.microsoft.com/office/powerpoint/2010/main" val="1276229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36</a:t>
            </a:fld>
            <a:endParaRPr lang="en-IN"/>
          </a:p>
        </p:txBody>
      </p:sp>
    </p:spTree>
    <p:extLst>
      <p:ext uri="{BB962C8B-B14F-4D97-AF65-F5344CB8AC3E}">
        <p14:creationId xmlns:p14="http://schemas.microsoft.com/office/powerpoint/2010/main" val="3092868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37</a:t>
            </a:fld>
            <a:endParaRPr lang="en-IN"/>
          </a:p>
        </p:txBody>
      </p:sp>
    </p:spTree>
    <p:extLst>
      <p:ext uri="{BB962C8B-B14F-4D97-AF65-F5344CB8AC3E}">
        <p14:creationId xmlns:p14="http://schemas.microsoft.com/office/powerpoint/2010/main" val="914582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38</a:t>
            </a:fld>
            <a:endParaRPr lang="en-IN"/>
          </a:p>
        </p:txBody>
      </p:sp>
    </p:spTree>
    <p:extLst>
      <p:ext uri="{BB962C8B-B14F-4D97-AF65-F5344CB8AC3E}">
        <p14:creationId xmlns:p14="http://schemas.microsoft.com/office/powerpoint/2010/main" val="1465721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39</a:t>
            </a:fld>
            <a:endParaRPr lang="en-IN"/>
          </a:p>
        </p:txBody>
      </p:sp>
    </p:spTree>
    <p:extLst>
      <p:ext uri="{BB962C8B-B14F-4D97-AF65-F5344CB8AC3E}">
        <p14:creationId xmlns:p14="http://schemas.microsoft.com/office/powerpoint/2010/main" val="781022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40</a:t>
            </a:fld>
            <a:endParaRPr lang="en-IN"/>
          </a:p>
        </p:txBody>
      </p:sp>
    </p:spTree>
    <p:extLst>
      <p:ext uri="{BB962C8B-B14F-4D97-AF65-F5344CB8AC3E}">
        <p14:creationId xmlns:p14="http://schemas.microsoft.com/office/powerpoint/2010/main" val="2612346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41</a:t>
            </a:fld>
            <a:endParaRPr lang="en-IN"/>
          </a:p>
        </p:txBody>
      </p:sp>
    </p:spTree>
    <p:extLst>
      <p:ext uri="{BB962C8B-B14F-4D97-AF65-F5344CB8AC3E}">
        <p14:creationId xmlns:p14="http://schemas.microsoft.com/office/powerpoint/2010/main" val="436936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42</a:t>
            </a:fld>
            <a:endParaRPr lang="en-IN"/>
          </a:p>
        </p:txBody>
      </p:sp>
    </p:spTree>
    <p:extLst>
      <p:ext uri="{BB962C8B-B14F-4D97-AF65-F5344CB8AC3E}">
        <p14:creationId xmlns:p14="http://schemas.microsoft.com/office/powerpoint/2010/main" val="3254126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43</a:t>
            </a:fld>
            <a:endParaRPr lang="en-IN"/>
          </a:p>
        </p:txBody>
      </p:sp>
    </p:spTree>
    <p:extLst>
      <p:ext uri="{BB962C8B-B14F-4D97-AF65-F5344CB8AC3E}">
        <p14:creationId xmlns:p14="http://schemas.microsoft.com/office/powerpoint/2010/main" val="1862050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44</a:t>
            </a:fld>
            <a:endParaRPr lang="en-IN"/>
          </a:p>
        </p:txBody>
      </p:sp>
    </p:spTree>
    <p:extLst>
      <p:ext uri="{BB962C8B-B14F-4D97-AF65-F5344CB8AC3E}">
        <p14:creationId xmlns:p14="http://schemas.microsoft.com/office/powerpoint/2010/main" val="3698641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45</a:t>
            </a:fld>
            <a:endParaRPr lang="en-IN"/>
          </a:p>
        </p:txBody>
      </p:sp>
    </p:spTree>
    <p:extLst>
      <p:ext uri="{BB962C8B-B14F-4D97-AF65-F5344CB8AC3E}">
        <p14:creationId xmlns:p14="http://schemas.microsoft.com/office/powerpoint/2010/main" val="364221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673C6172-C58B-D96D-86E9-42CC51CB65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F1A2F2-7612-4A59-9BF4-3248493CFD39}" type="slidenum">
              <a:rPr lang="en-US" altLang="en-US"/>
              <a:pPr eaLnBrk="1" hangingPunct="1"/>
              <a:t>18</a:t>
            </a:fld>
            <a:endParaRPr lang="en-US" altLang="en-US"/>
          </a:p>
        </p:txBody>
      </p:sp>
      <p:sp>
        <p:nvSpPr>
          <p:cNvPr id="48131" name="Rectangle 2">
            <a:extLst>
              <a:ext uri="{FF2B5EF4-FFF2-40B4-BE49-F238E27FC236}">
                <a16:creationId xmlns:a16="http://schemas.microsoft.com/office/drawing/2014/main" xmlns="" id="{457885F8-A02F-D871-DB72-3D23AB0DDA03}"/>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xmlns="" id="{6769F899-D505-6D96-28BA-F08C85B8786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859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46</a:t>
            </a:fld>
            <a:endParaRPr lang="en-IN"/>
          </a:p>
        </p:txBody>
      </p:sp>
    </p:spTree>
    <p:extLst>
      <p:ext uri="{BB962C8B-B14F-4D97-AF65-F5344CB8AC3E}">
        <p14:creationId xmlns:p14="http://schemas.microsoft.com/office/powerpoint/2010/main" val="106461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47</a:t>
            </a:fld>
            <a:endParaRPr lang="en-IN"/>
          </a:p>
        </p:txBody>
      </p:sp>
    </p:spTree>
    <p:extLst>
      <p:ext uri="{BB962C8B-B14F-4D97-AF65-F5344CB8AC3E}">
        <p14:creationId xmlns:p14="http://schemas.microsoft.com/office/powerpoint/2010/main" val="3360926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48</a:t>
            </a:fld>
            <a:endParaRPr lang="en-IN"/>
          </a:p>
        </p:txBody>
      </p:sp>
    </p:spTree>
    <p:extLst>
      <p:ext uri="{BB962C8B-B14F-4D97-AF65-F5344CB8AC3E}">
        <p14:creationId xmlns:p14="http://schemas.microsoft.com/office/powerpoint/2010/main" val="782684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49</a:t>
            </a:fld>
            <a:endParaRPr lang="en-IN"/>
          </a:p>
        </p:txBody>
      </p:sp>
    </p:spTree>
    <p:extLst>
      <p:ext uri="{BB962C8B-B14F-4D97-AF65-F5344CB8AC3E}">
        <p14:creationId xmlns:p14="http://schemas.microsoft.com/office/powerpoint/2010/main" val="1387074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50</a:t>
            </a:fld>
            <a:endParaRPr lang="en-IN"/>
          </a:p>
        </p:txBody>
      </p:sp>
    </p:spTree>
    <p:extLst>
      <p:ext uri="{BB962C8B-B14F-4D97-AF65-F5344CB8AC3E}">
        <p14:creationId xmlns:p14="http://schemas.microsoft.com/office/powerpoint/2010/main" val="187132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51</a:t>
            </a:fld>
            <a:endParaRPr lang="en-IN"/>
          </a:p>
        </p:txBody>
      </p:sp>
    </p:spTree>
    <p:extLst>
      <p:ext uri="{BB962C8B-B14F-4D97-AF65-F5344CB8AC3E}">
        <p14:creationId xmlns:p14="http://schemas.microsoft.com/office/powerpoint/2010/main" val="2643191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EBFD5B-5CA2-4222-A4C3-D5A8D9B09385}" type="slidenum">
              <a:rPr lang="en-IN" smtClean="0"/>
              <a:t>52</a:t>
            </a:fld>
            <a:endParaRPr lang="en-IN"/>
          </a:p>
        </p:txBody>
      </p:sp>
    </p:spTree>
    <p:extLst>
      <p:ext uri="{BB962C8B-B14F-4D97-AF65-F5344CB8AC3E}">
        <p14:creationId xmlns:p14="http://schemas.microsoft.com/office/powerpoint/2010/main" val="380390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19</a:t>
            </a:fld>
            <a:endParaRPr lang="en-IN"/>
          </a:p>
        </p:txBody>
      </p:sp>
    </p:spTree>
    <p:extLst>
      <p:ext uri="{BB962C8B-B14F-4D97-AF65-F5344CB8AC3E}">
        <p14:creationId xmlns:p14="http://schemas.microsoft.com/office/powerpoint/2010/main" val="378569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20</a:t>
            </a:fld>
            <a:endParaRPr lang="en-IN"/>
          </a:p>
        </p:txBody>
      </p:sp>
    </p:spTree>
    <p:extLst>
      <p:ext uri="{BB962C8B-B14F-4D97-AF65-F5344CB8AC3E}">
        <p14:creationId xmlns:p14="http://schemas.microsoft.com/office/powerpoint/2010/main" val="184017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21</a:t>
            </a:fld>
            <a:endParaRPr lang="en-IN"/>
          </a:p>
        </p:txBody>
      </p:sp>
    </p:spTree>
    <p:extLst>
      <p:ext uri="{BB962C8B-B14F-4D97-AF65-F5344CB8AC3E}">
        <p14:creationId xmlns:p14="http://schemas.microsoft.com/office/powerpoint/2010/main" val="187264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22</a:t>
            </a:fld>
            <a:endParaRPr lang="en-IN"/>
          </a:p>
        </p:txBody>
      </p:sp>
    </p:spTree>
    <p:extLst>
      <p:ext uri="{BB962C8B-B14F-4D97-AF65-F5344CB8AC3E}">
        <p14:creationId xmlns:p14="http://schemas.microsoft.com/office/powerpoint/2010/main" val="107143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23</a:t>
            </a:fld>
            <a:endParaRPr lang="en-IN"/>
          </a:p>
        </p:txBody>
      </p:sp>
    </p:spTree>
    <p:extLst>
      <p:ext uri="{BB962C8B-B14F-4D97-AF65-F5344CB8AC3E}">
        <p14:creationId xmlns:p14="http://schemas.microsoft.com/office/powerpoint/2010/main" val="109877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EBFD5B-5CA2-4222-A4C3-D5A8D9B09385}" type="slidenum">
              <a:rPr lang="en-IN" smtClean="0"/>
              <a:t>24</a:t>
            </a:fld>
            <a:endParaRPr lang="en-IN"/>
          </a:p>
        </p:txBody>
      </p:sp>
    </p:spTree>
    <p:extLst>
      <p:ext uri="{BB962C8B-B14F-4D97-AF65-F5344CB8AC3E}">
        <p14:creationId xmlns:p14="http://schemas.microsoft.com/office/powerpoint/2010/main" val="3420687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7CBB4-8AA1-4BA8-B5EC-74C15953DA08}"/>
              </a:ext>
            </a:extLst>
          </p:cNvPr>
          <p:cNvSpPr>
            <a:spLocks noGrp="1"/>
          </p:cNvSpPr>
          <p:nvPr>
            <p:ph type="ctrTitle" hasCustomPrompt="1"/>
          </p:nvPr>
        </p:nvSpPr>
        <p:spPr>
          <a:xfrm>
            <a:off x="1624013" y="2131665"/>
            <a:ext cx="9144000" cy="852482"/>
          </a:xfrm>
        </p:spPr>
        <p:txBody>
          <a:bodyPr anchor="b">
            <a:normAutofit/>
          </a:bodyPr>
          <a:lstStyle>
            <a:lvl1pPr algn="ctr">
              <a:defRPr sz="4000">
                <a:latin typeface="Trebuchet MS" panose="020B0603020202020204" pitchFamily="34" charset="0"/>
              </a:defRPr>
            </a:lvl1pPr>
          </a:lstStyle>
          <a:p>
            <a:r>
              <a:rPr lang="en-US" dirty="0"/>
              <a:t>to edit Master title style</a:t>
            </a:r>
            <a:endParaRPr lang="en-IN" dirty="0"/>
          </a:p>
        </p:txBody>
      </p:sp>
      <p:sp>
        <p:nvSpPr>
          <p:cNvPr id="3" name="Subtitle 2">
            <a:extLst>
              <a:ext uri="{FF2B5EF4-FFF2-40B4-BE49-F238E27FC236}">
                <a16:creationId xmlns:a16="http://schemas.microsoft.com/office/drawing/2014/main" xmlns="" id="{121C253B-4613-4FAE-A330-515D5EAB2EAE}"/>
              </a:ext>
            </a:extLst>
          </p:cNvPr>
          <p:cNvSpPr>
            <a:spLocks noGrp="1"/>
          </p:cNvSpPr>
          <p:nvPr>
            <p:ph type="subTitle" idx="1"/>
          </p:nvPr>
        </p:nvSpPr>
        <p:spPr>
          <a:xfrm>
            <a:off x="1624013" y="3221423"/>
            <a:ext cx="9144000" cy="690575"/>
          </a:xfrm>
        </p:spPr>
        <p:txBody>
          <a:bodyPr/>
          <a:lstStyle>
            <a:lvl1pPr marL="0" indent="0" algn="ctr">
              <a:buNone/>
              <a:defRPr sz="2400">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IN" dirty="0"/>
          </a:p>
        </p:txBody>
      </p:sp>
      <p:pic>
        <p:nvPicPr>
          <p:cNvPr id="11" name="Picture 10">
            <a:extLst>
              <a:ext uri="{FF2B5EF4-FFF2-40B4-BE49-F238E27FC236}">
                <a16:creationId xmlns:a16="http://schemas.microsoft.com/office/drawing/2014/main" xmlns="" id="{460B52BD-2BE6-49EE-A26E-CC2D0E879D2D}"/>
              </a:ext>
            </a:extLst>
          </p:cNvPr>
          <p:cNvPicPr>
            <a:picLocks noChangeAspect="1"/>
          </p:cNvPicPr>
          <p:nvPr userDrawn="1"/>
        </p:nvPicPr>
        <p:blipFill>
          <a:blip r:embed="rId2"/>
          <a:stretch>
            <a:fillRect/>
          </a:stretch>
        </p:blipFill>
        <p:spPr>
          <a:xfrm>
            <a:off x="-50690" y="-32274"/>
            <a:ext cx="1926007" cy="1581375"/>
          </a:xfrm>
          <a:prstGeom prst="rect">
            <a:avLst/>
          </a:prstGeom>
        </p:spPr>
      </p:pic>
      <p:pic>
        <p:nvPicPr>
          <p:cNvPr id="12" name="Picture 11">
            <a:extLst>
              <a:ext uri="{FF2B5EF4-FFF2-40B4-BE49-F238E27FC236}">
                <a16:creationId xmlns:a16="http://schemas.microsoft.com/office/drawing/2014/main" xmlns="" id="{2C7365E4-F15A-45EA-A454-2F96A2F666F7}"/>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8767487" y="176723"/>
            <a:ext cx="3209213" cy="381665"/>
          </a:xfrm>
          <a:prstGeom prst="rect">
            <a:avLst/>
          </a:prstGeom>
        </p:spPr>
      </p:pic>
      <p:sp>
        <p:nvSpPr>
          <p:cNvPr id="4" name="TextBox 3">
            <a:extLst>
              <a:ext uri="{FF2B5EF4-FFF2-40B4-BE49-F238E27FC236}">
                <a16:creationId xmlns:a16="http://schemas.microsoft.com/office/drawing/2014/main" xmlns="" id="{90079F97-522F-4C8D-875E-1B1950F38C3F}"/>
              </a:ext>
            </a:extLst>
          </p:cNvPr>
          <p:cNvSpPr txBox="1"/>
          <p:nvPr userDrawn="1"/>
        </p:nvSpPr>
        <p:spPr>
          <a:xfrm>
            <a:off x="1419367" y="419850"/>
            <a:ext cx="2265528" cy="677108"/>
          </a:xfrm>
          <a:prstGeom prst="rect">
            <a:avLst/>
          </a:prstGeom>
          <a:noFill/>
        </p:spPr>
        <p:txBody>
          <a:bodyPr wrap="square" rtlCol="0">
            <a:spAutoFit/>
          </a:bodyPr>
          <a:lstStyle/>
          <a:p>
            <a:r>
              <a:rPr lang="en-IN" sz="1800" dirty="0">
                <a:latin typeface="Trebuchet MS" panose="020B0603020202020204" pitchFamily="34" charset="0"/>
              </a:rPr>
              <a:t>RV College of</a:t>
            </a:r>
          </a:p>
          <a:p>
            <a:r>
              <a:rPr lang="en-IN" sz="1800" dirty="0">
                <a:latin typeface="Trebuchet MS" panose="020B0603020202020204" pitchFamily="34" charset="0"/>
              </a:rPr>
              <a:t>Engineering</a:t>
            </a:r>
            <a:r>
              <a:rPr lang="en-US" sz="2000" dirty="0"/>
              <a:t>®</a:t>
            </a:r>
            <a:endParaRPr lang="en-IN" sz="2000" dirty="0">
              <a:latin typeface="Trebuchet MS" panose="020B0603020202020204" pitchFamily="34" charset="0"/>
            </a:endParaRPr>
          </a:p>
        </p:txBody>
      </p:sp>
    </p:spTree>
    <p:extLst>
      <p:ext uri="{BB962C8B-B14F-4D97-AF65-F5344CB8AC3E}">
        <p14:creationId xmlns:p14="http://schemas.microsoft.com/office/powerpoint/2010/main" val="278590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4E1C6-EC73-4695-810C-A5A1B51AB1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06745E7-01E9-40F7-A4B1-3E47718505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A41BA1-439F-4DC6-9A3E-66292B5BF4EE}"/>
              </a:ext>
            </a:extLst>
          </p:cNvPr>
          <p:cNvSpPr>
            <a:spLocks noGrp="1"/>
          </p:cNvSpPr>
          <p:nvPr>
            <p:ph type="dt" sz="half" idx="10"/>
          </p:nvPr>
        </p:nvSpPr>
        <p:spPr/>
        <p:txBody>
          <a:bodyPr/>
          <a:lstStyle/>
          <a:p>
            <a:fld id="{DB889518-3E37-4E3D-B8DB-1B27CA2F3417}" type="datetime1">
              <a:rPr lang="en-IN" smtClean="0"/>
              <a:t>02-12-2023</a:t>
            </a:fld>
            <a:endParaRPr lang="en-IN"/>
          </a:p>
        </p:txBody>
      </p:sp>
      <p:sp>
        <p:nvSpPr>
          <p:cNvPr id="5" name="Footer Placeholder 4">
            <a:extLst>
              <a:ext uri="{FF2B5EF4-FFF2-40B4-BE49-F238E27FC236}">
                <a16:creationId xmlns:a16="http://schemas.microsoft.com/office/drawing/2014/main" xmlns="" id="{18980A24-31F1-412F-AB19-8A6F2D889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9CD3565-8759-4F62-9BF5-48B8BFCBE7F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564611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2BB2CDC-8D8C-4380-BD6F-147A25EEB0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EAB0F12-9C07-4022-9938-03E36F3DF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814E33-015E-40E3-8A3C-761FAD0D0B04}"/>
              </a:ext>
            </a:extLst>
          </p:cNvPr>
          <p:cNvSpPr>
            <a:spLocks noGrp="1"/>
          </p:cNvSpPr>
          <p:nvPr>
            <p:ph type="dt" sz="half" idx="10"/>
          </p:nvPr>
        </p:nvSpPr>
        <p:spPr/>
        <p:txBody>
          <a:bodyPr/>
          <a:lstStyle/>
          <a:p>
            <a:fld id="{F1369280-2178-456D-BF7D-3BAA64D513DE}" type="datetime1">
              <a:rPr lang="en-IN" smtClean="0"/>
              <a:t>02-12-2023</a:t>
            </a:fld>
            <a:endParaRPr lang="en-IN"/>
          </a:p>
        </p:txBody>
      </p:sp>
      <p:sp>
        <p:nvSpPr>
          <p:cNvPr id="5" name="Footer Placeholder 4">
            <a:extLst>
              <a:ext uri="{FF2B5EF4-FFF2-40B4-BE49-F238E27FC236}">
                <a16:creationId xmlns:a16="http://schemas.microsoft.com/office/drawing/2014/main" xmlns="" id="{BCB083A8-4C20-408F-84AA-B7BBA43E8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43DB99-52FE-4FA8-B10B-74764CF847D9}"/>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854083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88A9E1-B169-44AA-9333-302EFE44EC10}"/>
              </a:ext>
            </a:extLst>
          </p:cNvPr>
          <p:cNvSpPr>
            <a:spLocks noGrp="1"/>
          </p:cNvSpPr>
          <p:nvPr>
            <p:ph type="title"/>
          </p:nvPr>
        </p:nvSpPr>
        <p:spPr>
          <a:xfrm>
            <a:off x="838200" y="103867"/>
            <a:ext cx="10515599" cy="749299"/>
          </a:xfrm>
        </p:spPr>
        <p:txBody>
          <a:bodyPr>
            <a:normAutofit/>
          </a:bodyPr>
          <a:lstStyle>
            <a:lvl1pPr algn="ctr">
              <a:defRPr sz="3400" b="1">
                <a:solidFill>
                  <a:srgbClr val="FF6600"/>
                </a:solidFill>
                <a:effectLst/>
                <a:latin typeface="Trebuchet MS" panose="020B0603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0A8E79C2-C0AC-47BD-B63C-620F9569C2FB}"/>
              </a:ext>
            </a:extLst>
          </p:cNvPr>
          <p:cNvSpPr>
            <a:spLocks noGrp="1"/>
          </p:cNvSpPr>
          <p:nvPr>
            <p:ph idx="1"/>
          </p:nvPr>
        </p:nvSpPr>
        <p:spPr>
          <a:xfrm>
            <a:off x="838200" y="985838"/>
            <a:ext cx="10515600" cy="5300662"/>
          </a:xfrm>
        </p:spPr>
        <p:txBody>
          <a:bodyPr/>
          <a:lstStyle>
            <a:lvl1pPr marL="228600" indent="-228600">
              <a:buFont typeface="Wingdings" panose="05000000000000000000" pitchFamily="2" charset="2"/>
              <a:buChar char="§"/>
              <a:defRPr>
                <a:latin typeface="Trebuchet MS" panose="020B0603020202020204" pitchFamily="34" charset="0"/>
              </a:defRPr>
            </a:lvl1pPr>
            <a:lvl2pPr marL="685800" indent="-228600">
              <a:buFont typeface="Wingdings" panose="05000000000000000000" pitchFamily="2" charset="2"/>
              <a:buChar char="§"/>
              <a:defRPr>
                <a:latin typeface="Trebuchet MS" panose="020B0603020202020204" pitchFamily="34" charset="0"/>
              </a:defRPr>
            </a:lvl2pPr>
            <a:lvl3pPr marL="1143000" indent="-228600">
              <a:buFont typeface="Wingdings" panose="05000000000000000000" pitchFamily="2" charset="2"/>
              <a:buChar char="§"/>
              <a:defRPr>
                <a:latin typeface="Trebuchet MS" panose="020B0603020202020204" pitchFamily="34" charset="0"/>
              </a:defRPr>
            </a:lvl3pPr>
            <a:lvl4pPr marL="1600200" indent="-228600">
              <a:buFont typeface="Wingdings" panose="05000000000000000000" pitchFamily="2" charset="2"/>
              <a:buChar char="§"/>
              <a:defRPr>
                <a:latin typeface="Trebuchet MS" panose="020B0603020202020204" pitchFamily="34" charset="0"/>
              </a:defRPr>
            </a:lvl4pPr>
            <a:lvl5pPr marL="2057400" indent="-228600">
              <a:buFont typeface="Wingdings" panose="05000000000000000000" pitchFamily="2" charset="2"/>
              <a:buChar char="§"/>
              <a:defRPr>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xmlns="" id="{9B1C6217-8EE5-4ADC-BD7C-2360C32665B4}"/>
              </a:ext>
            </a:extLst>
          </p:cNvPr>
          <p:cNvSpPr>
            <a:spLocks noGrp="1"/>
          </p:cNvSpPr>
          <p:nvPr>
            <p:ph type="sldNum" sz="quarter" idx="12"/>
          </p:nvPr>
        </p:nvSpPr>
        <p:spPr>
          <a:xfrm>
            <a:off x="10493828" y="6407197"/>
            <a:ext cx="859971" cy="392544"/>
          </a:xfrm>
        </p:spPr>
        <p:txBody>
          <a:bodyPr/>
          <a:lstStyle>
            <a:lvl1pPr algn="r">
              <a:defRPr sz="1400" b="1">
                <a:solidFill>
                  <a:srgbClr val="5D4A89"/>
                </a:solidFill>
                <a:latin typeface="Trebuchet MS" panose="020B0603020202020204" pitchFamily="34" charset="0"/>
              </a:defRPr>
            </a:lvl1pPr>
          </a:lstStyle>
          <a:p>
            <a:fld id="{468033BA-1A54-43B7-8E9B-FF51F49B48E0}" type="slidenum">
              <a:rPr lang="en-IN" smtClean="0"/>
              <a:pPr/>
              <a:t>‹#›</a:t>
            </a:fld>
            <a:endParaRPr lang="en-IN" dirty="0"/>
          </a:p>
        </p:txBody>
      </p:sp>
      <p:pic>
        <p:nvPicPr>
          <p:cNvPr id="8" name="Picture 7">
            <a:extLst>
              <a:ext uri="{FF2B5EF4-FFF2-40B4-BE49-F238E27FC236}">
                <a16:creationId xmlns:a16="http://schemas.microsoft.com/office/drawing/2014/main" xmlns="" id="{0AE225DF-308F-4E89-A75C-2A31674FEF2D}"/>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9401540" y="362427"/>
            <a:ext cx="1952259" cy="232178"/>
          </a:xfrm>
          <a:prstGeom prst="rect">
            <a:avLst/>
          </a:prstGeom>
        </p:spPr>
      </p:pic>
      <p:pic>
        <p:nvPicPr>
          <p:cNvPr id="10" name="Picture 9">
            <a:extLst>
              <a:ext uri="{FF2B5EF4-FFF2-40B4-BE49-F238E27FC236}">
                <a16:creationId xmlns:a16="http://schemas.microsoft.com/office/drawing/2014/main" xmlns="" id="{91C0EF5E-6FF3-40F7-87EB-1826229F0BF9}"/>
              </a:ext>
            </a:extLst>
          </p:cNvPr>
          <p:cNvPicPr>
            <a:picLocks noChangeAspect="1"/>
          </p:cNvPicPr>
          <p:nvPr userDrawn="1"/>
        </p:nvPicPr>
        <p:blipFill rotWithShape="1">
          <a:blip r:embed="rId3"/>
          <a:srcRect r="7543" b="5382"/>
          <a:stretch/>
        </p:blipFill>
        <p:spPr>
          <a:xfrm>
            <a:off x="838200" y="211357"/>
            <a:ext cx="1624473" cy="538132"/>
          </a:xfrm>
          <a:prstGeom prst="rect">
            <a:avLst/>
          </a:prstGeom>
        </p:spPr>
      </p:pic>
      <p:cxnSp>
        <p:nvCxnSpPr>
          <p:cNvPr id="14" name="Straight Connector 13">
            <a:extLst>
              <a:ext uri="{FF2B5EF4-FFF2-40B4-BE49-F238E27FC236}">
                <a16:creationId xmlns:a16="http://schemas.microsoft.com/office/drawing/2014/main" xmlns="" id="{791830F4-B79A-4B63-B7D4-0FFBF5457875}"/>
              </a:ext>
            </a:extLst>
          </p:cNvPr>
          <p:cNvCxnSpPr>
            <a:cxnSpLocks/>
          </p:cNvCxnSpPr>
          <p:nvPr userDrawn="1"/>
        </p:nvCxnSpPr>
        <p:spPr>
          <a:xfrm>
            <a:off x="838200" y="916241"/>
            <a:ext cx="10515599" cy="0"/>
          </a:xfrm>
          <a:prstGeom prst="line">
            <a:avLst/>
          </a:prstGeom>
          <a:ln w="19050">
            <a:solidFill>
              <a:srgbClr val="00589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46A6F7C-DEA2-499F-B48D-962B235F90A3}"/>
              </a:ext>
            </a:extLst>
          </p:cNvPr>
          <p:cNvCxnSpPr>
            <a:cxnSpLocks/>
          </p:cNvCxnSpPr>
          <p:nvPr userDrawn="1"/>
        </p:nvCxnSpPr>
        <p:spPr>
          <a:xfrm>
            <a:off x="838200" y="6345492"/>
            <a:ext cx="10515599" cy="0"/>
          </a:xfrm>
          <a:prstGeom prst="line">
            <a:avLst/>
          </a:prstGeom>
          <a:ln w="19050">
            <a:solidFill>
              <a:srgbClr val="005890"/>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xmlns="" id="{1AD90419-AD6F-4DC8-B90E-0D068066C193}"/>
              </a:ext>
            </a:extLst>
          </p:cNvPr>
          <p:cNvSpPr txBox="1">
            <a:spLocks/>
          </p:cNvSpPr>
          <p:nvPr userDrawn="1"/>
        </p:nvSpPr>
        <p:spPr>
          <a:xfrm>
            <a:off x="798628" y="6397147"/>
            <a:ext cx="859971" cy="431798"/>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rgbClr val="5F4C8A"/>
                </a:solidFill>
                <a:latin typeface="Trebuchet MS" panose="020B0603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5" name="Rectangle 4">
            <a:extLst>
              <a:ext uri="{FF2B5EF4-FFF2-40B4-BE49-F238E27FC236}">
                <a16:creationId xmlns:a16="http://schemas.microsoft.com/office/drawing/2014/main" xmlns="" id="{BD463CAD-78C7-4D48-B401-A10A46D9E585}"/>
              </a:ext>
            </a:extLst>
          </p:cNvPr>
          <p:cNvSpPr/>
          <p:nvPr userDrawn="1"/>
        </p:nvSpPr>
        <p:spPr>
          <a:xfrm>
            <a:off x="2174700" y="397042"/>
            <a:ext cx="274260" cy="369332"/>
          </a:xfrm>
          <a:prstGeom prst="rect">
            <a:avLst/>
          </a:prstGeom>
        </p:spPr>
        <p:txBody>
          <a:bodyPr wrap="none">
            <a:spAutoFit/>
          </a:bodyPr>
          <a:lstStyle/>
          <a:p>
            <a:r>
              <a:rPr lang="en-US" dirty="0"/>
              <a:t>®</a:t>
            </a:r>
            <a:endParaRPr lang="en-IN" dirty="0"/>
          </a:p>
        </p:txBody>
      </p:sp>
    </p:spTree>
    <p:extLst>
      <p:ext uri="{BB962C8B-B14F-4D97-AF65-F5344CB8AC3E}">
        <p14:creationId xmlns:p14="http://schemas.microsoft.com/office/powerpoint/2010/main" val="2348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2B87A-3EA0-4101-BC94-EC72FB116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1A211BA-E453-4DA2-97A5-4DFB503B4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CFD4CB5-34CB-4C10-9261-13AD8BAC2A44}"/>
              </a:ext>
            </a:extLst>
          </p:cNvPr>
          <p:cNvSpPr>
            <a:spLocks noGrp="1"/>
          </p:cNvSpPr>
          <p:nvPr>
            <p:ph type="dt" sz="half" idx="10"/>
          </p:nvPr>
        </p:nvSpPr>
        <p:spPr/>
        <p:txBody>
          <a:bodyPr/>
          <a:lstStyle/>
          <a:p>
            <a:fld id="{85381E22-DB38-4E25-88D6-864162487683}" type="datetime1">
              <a:rPr lang="en-IN" smtClean="0"/>
              <a:t>02-12-2023</a:t>
            </a:fld>
            <a:endParaRPr lang="en-IN"/>
          </a:p>
        </p:txBody>
      </p:sp>
      <p:sp>
        <p:nvSpPr>
          <p:cNvPr id="5" name="Footer Placeholder 4">
            <a:extLst>
              <a:ext uri="{FF2B5EF4-FFF2-40B4-BE49-F238E27FC236}">
                <a16:creationId xmlns:a16="http://schemas.microsoft.com/office/drawing/2014/main" xmlns="" id="{70331B94-8ED5-4954-8178-D0DDD781A2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FD8355C-597B-400B-A70D-8CA7B8DC71CC}"/>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168296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0F477-C717-4FA7-AC35-CE5772AFE5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436877C-B2EE-4CB6-8E86-35BC962AD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808E9D7A-BF0E-42DB-A6F4-94C32C46F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54AA23D-6829-43D0-9439-D4603133D890}"/>
              </a:ext>
            </a:extLst>
          </p:cNvPr>
          <p:cNvSpPr>
            <a:spLocks noGrp="1"/>
          </p:cNvSpPr>
          <p:nvPr>
            <p:ph type="dt" sz="half" idx="10"/>
          </p:nvPr>
        </p:nvSpPr>
        <p:spPr/>
        <p:txBody>
          <a:bodyPr/>
          <a:lstStyle/>
          <a:p>
            <a:fld id="{A0BA355A-4AE9-4C47-9085-EC44772BC277}" type="datetime1">
              <a:rPr lang="en-IN" smtClean="0"/>
              <a:t>02-12-2023</a:t>
            </a:fld>
            <a:endParaRPr lang="en-IN"/>
          </a:p>
        </p:txBody>
      </p:sp>
      <p:sp>
        <p:nvSpPr>
          <p:cNvPr id="6" name="Footer Placeholder 5">
            <a:extLst>
              <a:ext uri="{FF2B5EF4-FFF2-40B4-BE49-F238E27FC236}">
                <a16:creationId xmlns:a16="http://schemas.microsoft.com/office/drawing/2014/main" xmlns="" id="{5A46755D-39B3-4F08-BDB5-99AA95470B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420CE66-DA61-49B0-9D3A-1AEAF30A4C37}"/>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412558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D8335-F7AA-41BF-8481-3DFD29B9B4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35E62A7-A5C2-4935-AD55-7A70B9017F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B670A04-8242-4311-9486-7623F113A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B019F7C-9C8F-41AF-A1D8-B2CC33709C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B5125C0-030D-48CB-8761-F11F064CC2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707EF9B-4141-4139-949D-A70EF9B97B69}"/>
              </a:ext>
            </a:extLst>
          </p:cNvPr>
          <p:cNvSpPr>
            <a:spLocks noGrp="1"/>
          </p:cNvSpPr>
          <p:nvPr>
            <p:ph type="dt" sz="half" idx="10"/>
          </p:nvPr>
        </p:nvSpPr>
        <p:spPr/>
        <p:txBody>
          <a:bodyPr/>
          <a:lstStyle/>
          <a:p>
            <a:fld id="{3D44FD83-0964-4AF8-8177-0B2F4BBC9C6C}" type="datetime1">
              <a:rPr lang="en-IN" smtClean="0"/>
              <a:t>02-12-2023</a:t>
            </a:fld>
            <a:endParaRPr lang="en-IN"/>
          </a:p>
        </p:txBody>
      </p:sp>
      <p:sp>
        <p:nvSpPr>
          <p:cNvPr id="8" name="Footer Placeholder 7">
            <a:extLst>
              <a:ext uri="{FF2B5EF4-FFF2-40B4-BE49-F238E27FC236}">
                <a16:creationId xmlns:a16="http://schemas.microsoft.com/office/drawing/2014/main" xmlns="" id="{C0D2A5CF-4970-4322-92A3-C5F723ABC4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8555CBE-F9E2-46E4-8033-B2100A4DE55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404789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D4A71-4EFA-4770-98CC-66340A2489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C6E336F-ABBF-4B24-95C5-65E11CC8A01E}"/>
              </a:ext>
            </a:extLst>
          </p:cNvPr>
          <p:cNvSpPr>
            <a:spLocks noGrp="1"/>
          </p:cNvSpPr>
          <p:nvPr>
            <p:ph type="dt" sz="half" idx="10"/>
          </p:nvPr>
        </p:nvSpPr>
        <p:spPr/>
        <p:txBody>
          <a:bodyPr/>
          <a:lstStyle/>
          <a:p>
            <a:fld id="{A320E3D1-FF3E-4DC2-B51D-1E7438C79A32}" type="datetime1">
              <a:rPr lang="en-IN" smtClean="0"/>
              <a:t>02-12-2023</a:t>
            </a:fld>
            <a:endParaRPr lang="en-IN"/>
          </a:p>
        </p:txBody>
      </p:sp>
      <p:sp>
        <p:nvSpPr>
          <p:cNvPr id="4" name="Footer Placeholder 3">
            <a:extLst>
              <a:ext uri="{FF2B5EF4-FFF2-40B4-BE49-F238E27FC236}">
                <a16:creationId xmlns:a16="http://schemas.microsoft.com/office/drawing/2014/main" xmlns="" id="{25CA8363-D886-49B8-9A21-A12E2F7A2B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D455CE3-21B6-473E-A3A3-5FDFB49BA144}"/>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18654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42099F-63B3-4EB0-A8DB-B213C2CEC4EB}"/>
              </a:ext>
            </a:extLst>
          </p:cNvPr>
          <p:cNvSpPr>
            <a:spLocks noGrp="1"/>
          </p:cNvSpPr>
          <p:nvPr>
            <p:ph type="dt" sz="half" idx="10"/>
          </p:nvPr>
        </p:nvSpPr>
        <p:spPr/>
        <p:txBody>
          <a:bodyPr/>
          <a:lstStyle/>
          <a:p>
            <a:fld id="{D5B67870-FF62-4351-AB49-7B71D24819C6}" type="datetime1">
              <a:rPr lang="en-IN" smtClean="0"/>
              <a:t>02-12-2023</a:t>
            </a:fld>
            <a:endParaRPr lang="en-IN"/>
          </a:p>
        </p:txBody>
      </p:sp>
      <p:sp>
        <p:nvSpPr>
          <p:cNvPr id="3" name="Footer Placeholder 2">
            <a:extLst>
              <a:ext uri="{FF2B5EF4-FFF2-40B4-BE49-F238E27FC236}">
                <a16:creationId xmlns:a16="http://schemas.microsoft.com/office/drawing/2014/main" xmlns="" id="{0DFFE7FB-BF2A-49E2-B727-9136682FD0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10179A1-8A90-4B96-9A0C-DBAAD2F387E2}"/>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311642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E5365-35EE-4003-AEA5-132A37511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1E3C767-1F7B-4581-A06F-6142BA5D8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77CD78F-AB96-4B74-9798-1FF331907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41B194B-6DFB-483D-A100-D32CF7A80254}"/>
              </a:ext>
            </a:extLst>
          </p:cNvPr>
          <p:cNvSpPr>
            <a:spLocks noGrp="1"/>
          </p:cNvSpPr>
          <p:nvPr>
            <p:ph type="dt" sz="half" idx="10"/>
          </p:nvPr>
        </p:nvSpPr>
        <p:spPr/>
        <p:txBody>
          <a:bodyPr/>
          <a:lstStyle/>
          <a:p>
            <a:fld id="{476A6F50-A748-4C0C-A495-B5D21BE64778}" type="datetime1">
              <a:rPr lang="en-IN" smtClean="0"/>
              <a:t>02-12-2023</a:t>
            </a:fld>
            <a:endParaRPr lang="en-IN"/>
          </a:p>
        </p:txBody>
      </p:sp>
      <p:sp>
        <p:nvSpPr>
          <p:cNvPr id="6" name="Footer Placeholder 5">
            <a:extLst>
              <a:ext uri="{FF2B5EF4-FFF2-40B4-BE49-F238E27FC236}">
                <a16:creationId xmlns:a16="http://schemas.microsoft.com/office/drawing/2014/main" xmlns="" id="{884C29C3-BC74-4EC7-B088-FFD647BF4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4C871F3-03F0-4B4C-B016-A7BFD90B1933}"/>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2719150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891B29-B53E-4964-B71B-6E23EED49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F4047D1-9FFA-40B6-9999-E3E3AB520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704713E-ED2E-472F-82A0-2F5230AFE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334B10B-E660-4640-AF5A-67D47325160E}"/>
              </a:ext>
            </a:extLst>
          </p:cNvPr>
          <p:cNvSpPr>
            <a:spLocks noGrp="1"/>
          </p:cNvSpPr>
          <p:nvPr>
            <p:ph type="dt" sz="half" idx="10"/>
          </p:nvPr>
        </p:nvSpPr>
        <p:spPr/>
        <p:txBody>
          <a:bodyPr/>
          <a:lstStyle/>
          <a:p>
            <a:fld id="{F9A6AF69-824A-4983-AF45-D0F4FA8B563A}" type="datetime1">
              <a:rPr lang="en-IN" smtClean="0"/>
              <a:t>02-12-2023</a:t>
            </a:fld>
            <a:endParaRPr lang="en-IN"/>
          </a:p>
        </p:txBody>
      </p:sp>
      <p:sp>
        <p:nvSpPr>
          <p:cNvPr id="6" name="Footer Placeholder 5">
            <a:extLst>
              <a:ext uri="{FF2B5EF4-FFF2-40B4-BE49-F238E27FC236}">
                <a16:creationId xmlns:a16="http://schemas.microsoft.com/office/drawing/2014/main" xmlns="" id="{8D486F41-E629-4874-B828-6E7A253B4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8D57257-2AD1-4BD5-B946-88849317B52E}"/>
              </a:ext>
            </a:extLst>
          </p:cNvPr>
          <p:cNvSpPr>
            <a:spLocks noGrp="1"/>
          </p:cNvSpPr>
          <p:nvPr>
            <p:ph type="sldNum" sz="quarter" idx="12"/>
          </p:nvPr>
        </p:nvSpPr>
        <p:spPr/>
        <p:txBody>
          <a:bodyPr/>
          <a:lstStyle/>
          <a:p>
            <a:fld id="{468033BA-1A54-43B7-8E9B-FF51F49B48E0}" type="slidenum">
              <a:rPr lang="en-IN" smtClean="0"/>
              <a:t>‹#›</a:t>
            </a:fld>
            <a:endParaRPr lang="en-IN"/>
          </a:p>
        </p:txBody>
      </p:sp>
    </p:spTree>
    <p:extLst>
      <p:ext uri="{BB962C8B-B14F-4D97-AF65-F5344CB8AC3E}">
        <p14:creationId xmlns:p14="http://schemas.microsoft.com/office/powerpoint/2010/main" val="207097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2F8FD3D-9CA7-40EC-A338-F21E45150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99754D6-4EE6-40B3-8137-54E3AA646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812826-AED5-425E-9019-58801DFC5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5D0B1-5A5B-4CB6-8195-BAF56CE52D5D}" type="datetime1">
              <a:rPr lang="en-IN" smtClean="0"/>
              <a:t>02-12-2023</a:t>
            </a:fld>
            <a:endParaRPr lang="en-IN"/>
          </a:p>
        </p:txBody>
      </p:sp>
      <p:sp>
        <p:nvSpPr>
          <p:cNvPr id="5" name="Footer Placeholder 4">
            <a:extLst>
              <a:ext uri="{FF2B5EF4-FFF2-40B4-BE49-F238E27FC236}">
                <a16:creationId xmlns:a16="http://schemas.microsoft.com/office/drawing/2014/main" xmlns="" id="{7FE771A3-7087-4026-94BF-0A9AE92F3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5A568DE-C196-434B-9BB8-CAA5FE27E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033BA-1A54-43B7-8E9B-FF51F49B48E0}" type="slidenum">
              <a:rPr lang="en-IN" smtClean="0"/>
              <a:t>‹#›</a:t>
            </a:fld>
            <a:endParaRPr lang="en-IN"/>
          </a:p>
        </p:txBody>
      </p:sp>
    </p:spTree>
    <p:extLst>
      <p:ext uri="{BB962C8B-B14F-4D97-AF65-F5344CB8AC3E}">
        <p14:creationId xmlns:p14="http://schemas.microsoft.com/office/powerpoint/2010/main" val="276826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8.png"/><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CF301267-D900-4AB4-94B6-039AC60EF949}"/>
              </a:ext>
            </a:extLst>
          </p:cNvPr>
          <p:cNvSpPr txBox="1">
            <a:spLocks/>
          </p:cNvSpPr>
          <p:nvPr/>
        </p:nvSpPr>
        <p:spPr>
          <a:xfrm>
            <a:off x="0" y="3320184"/>
            <a:ext cx="12191999" cy="148563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kern="1200">
                <a:solidFill>
                  <a:schemeClr val="tx1"/>
                </a:solidFill>
                <a:latin typeface="Trebuchet MS" panose="020B0603020202020204" pitchFamily="34" charset="0"/>
                <a:ea typeface="+mj-ea"/>
                <a:cs typeface="+mj-cs"/>
              </a:defRPr>
            </a:lvl1pPr>
          </a:lstStyle>
          <a:p>
            <a:r>
              <a:rPr lang="en-IN" b="1" dirty="0">
                <a:solidFill>
                  <a:srgbClr val="00558E"/>
                </a:solidFill>
                <a:latin typeface="LM Roman 12" panose="00000500000000000000" pitchFamily="50" charset="0"/>
              </a:rPr>
              <a:t>Unit-2</a:t>
            </a:r>
          </a:p>
          <a:p>
            <a:pPr>
              <a:lnSpc>
                <a:spcPct val="100000"/>
              </a:lnSpc>
              <a:spcAft>
                <a:spcPts val="600"/>
              </a:spcAft>
            </a:pPr>
            <a:r>
              <a:rPr lang="en-IN" b="1" dirty="0">
                <a:solidFill>
                  <a:srgbClr val="FF0000"/>
                </a:solidFill>
              </a:rPr>
              <a:t>Artificial Intelligence and Machine learning</a:t>
            </a:r>
          </a:p>
          <a:p>
            <a:pPr>
              <a:lnSpc>
                <a:spcPct val="100000"/>
              </a:lnSpc>
              <a:spcAft>
                <a:spcPts val="600"/>
              </a:spcAft>
            </a:pPr>
            <a:r>
              <a:rPr lang="en-IN" sz="4400" b="1" dirty="0">
                <a:solidFill>
                  <a:srgbClr val="FF0000"/>
                </a:solidFill>
              </a:rPr>
              <a:t>21AI52</a:t>
            </a:r>
          </a:p>
          <a:p>
            <a:endParaRPr lang="en-IN" b="1" dirty="0">
              <a:solidFill>
                <a:srgbClr val="CC0066"/>
              </a:solidFill>
              <a:latin typeface="LM Roman 12" panose="00000500000000000000" pitchFamily="50" charset="0"/>
            </a:endParaRPr>
          </a:p>
        </p:txBody>
      </p:sp>
      <p:pic>
        <p:nvPicPr>
          <p:cNvPr id="6" name="Picture 5" descr="Brush Stroke PNG Transparent Images | PNG All">
            <a:extLst>
              <a:ext uri="{FF2B5EF4-FFF2-40B4-BE49-F238E27FC236}">
                <a16:creationId xmlns:a16="http://schemas.microsoft.com/office/drawing/2014/main" xmlns="" id="{93ACC76F-2385-49F4-8721-E904BA33831D}"/>
              </a:ext>
            </a:extLst>
          </p:cNvPr>
          <p:cNvPicPr>
            <a:picLocks noChangeAspect="1" noChangeArrowheads="1"/>
          </p:cNvPicPr>
          <p:nvPr/>
        </p:nvPicPr>
        <p:blipFill rotWithShape="1">
          <a:blip r:embed="rId3">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t="3508" r="3785"/>
          <a:stretch/>
        </p:blipFill>
        <p:spPr bwMode="auto">
          <a:xfrm rot="5400000">
            <a:off x="8558665" y="3224666"/>
            <a:ext cx="3628118"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30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10</a:t>
            </a:fld>
            <a:endParaRPr lang="en-IN"/>
          </a:p>
        </p:txBody>
      </p:sp>
      <p:sp>
        <p:nvSpPr>
          <p:cNvPr id="5" name="TextBox 4">
            <a:extLst>
              <a:ext uri="{FF2B5EF4-FFF2-40B4-BE49-F238E27FC236}">
                <a16:creationId xmlns:a16="http://schemas.microsoft.com/office/drawing/2014/main" xmlns="" id="{1CE31393-80EF-47C3-8E1C-E2F049753DF0}"/>
              </a:ext>
            </a:extLst>
          </p:cNvPr>
          <p:cNvSpPr txBox="1"/>
          <p:nvPr/>
        </p:nvSpPr>
        <p:spPr>
          <a:xfrm>
            <a:off x="1368838" y="1366146"/>
            <a:ext cx="1604211" cy="400110"/>
          </a:xfrm>
          <a:prstGeom prst="rect">
            <a:avLst/>
          </a:prstGeom>
          <a:noFill/>
        </p:spPr>
        <p:txBody>
          <a:bodyPr wrap="square" rtlCol="0">
            <a:spAutoFit/>
          </a:bodyPr>
          <a:lstStyle/>
          <a:p>
            <a:pPr algn="ctr"/>
            <a:r>
              <a:rPr lang="en-IN" sz="2000" b="1" dirty="0">
                <a:solidFill>
                  <a:srgbClr val="00B0F0"/>
                </a:solidFill>
                <a:latin typeface="Trebuchet MS" panose="020B0603020202020204" pitchFamily="34" charset="0"/>
              </a:rPr>
              <a:t>Figure 1</a:t>
            </a:r>
          </a:p>
        </p:txBody>
      </p:sp>
      <p:sp>
        <p:nvSpPr>
          <p:cNvPr id="10" name="TextBox 9">
            <a:extLst>
              <a:ext uri="{FF2B5EF4-FFF2-40B4-BE49-F238E27FC236}">
                <a16:creationId xmlns:a16="http://schemas.microsoft.com/office/drawing/2014/main" xmlns="" id="{254E6565-A9E1-4F6B-A48A-9BDE38A05B6C}"/>
              </a:ext>
            </a:extLst>
          </p:cNvPr>
          <p:cNvSpPr txBox="1"/>
          <p:nvPr/>
        </p:nvSpPr>
        <p:spPr>
          <a:xfrm>
            <a:off x="4720687" y="1366146"/>
            <a:ext cx="1240164" cy="400110"/>
          </a:xfrm>
          <a:prstGeom prst="rect">
            <a:avLst/>
          </a:prstGeom>
          <a:noFill/>
        </p:spPr>
        <p:txBody>
          <a:bodyPr wrap="square" rtlCol="0">
            <a:spAutoFit/>
          </a:bodyPr>
          <a:lstStyle/>
          <a:p>
            <a:r>
              <a:rPr lang="en-IN" sz="2000" b="1" dirty="0">
                <a:solidFill>
                  <a:srgbClr val="00B0F0"/>
                </a:solidFill>
                <a:latin typeface="Trebuchet MS" panose="020B0603020202020204" pitchFamily="34" charset="0"/>
              </a:rPr>
              <a:t>Figure 2</a:t>
            </a:r>
          </a:p>
        </p:txBody>
      </p:sp>
      <p:graphicFrame>
        <p:nvGraphicFramePr>
          <p:cNvPr id="7" name="Table 8">
            <a:extLst>
              <a:ext uri="{FF2B5EF4-FFF2-40B4-BE49-F238E27FC236}">
                <a16:creationId xmlns:a16="http://schemas.microsoft.com/office/drawing/2014/main" xmlns="" id="{1A1FB46D-CE80-438A-9B46-CFF79AF670B5}"/>
              </a:ext>
            </a:extLst>
          </p:cNvPr>
          <p:cNvGraphicFramePr>
            <a:graphicFrameLocks noGrp="1"/>
          </p:cNvGraphicFramePr>
          <p:nvPr>
            <p:extLst>
              <p:ext uri="{D42A27DB-BD31-4B8C-83A1-F6EECF244321}">
                <p14:modId xmlns:p14="http://schemas.microsoft.com/office/powerpoint/2010/main" val="3352951532"/>
              </p:ext>
            </p:extLst>
          </p:nvPr>
        </p:nvGraphicFramePr>
        <p:xfrm>
          <a:off x="8578921" y="1366146"/>
          <a:ext cx="2774878" cy="3078480"/>
        </p:xfrm>
        <a:graphic>
          <a:graphicData uri="http://schemas.openxmlformats.org/drawingml/2006/table">
            <a:tbl>
              <a:tblPr firstRow="1" bandRow="1">
                <a:tableStyleId>{5C22544A-7EE6-4342-B048-85BDC9FD1C3A}</a:tableStyleId>
              </a:tblPr>
              <a:tblGrid>
                <a:gridCol w="1323158">
                  <a:extLst>
                    <a:ext uri="{9D8B030D-6E8A-4147-A177-3AD203B41FA5}">
                      <a16:colId xmlns:a16="http://schemas.microsoft.com/office/drawing/2014/main" xmlns="" val="798211354"/>
                    </a:ext>
                  </a:extLst>
                </a:gridCol>
                <a:gridCol w="1451720">
                  <a:extLst>
                    <a:ext uri="{9D8B030D-6E8A-4147-A177-3AD203B41FA5}">
                      <a16:colId xmlns:a16="http://schemas.microsoft.com/office/drawing/2014/main" xmlns="" val="1649252396"/>
                    </a:ext>
                  </a:extLst>
                </a:gridCol>
              </a:tblGrid>
              <a:tr h="377026">
                <a:tc>
                  <a:txBody>
                    <a:bodyPr/>
                    <a:lstStyle/>
                    <a:p>
                      <a:pPr algn="ctr"/>
                      <a:r>
                        <a:rPr lang="en-IN" sz="2200" dirty="0">
                          <a:latin typeface="LM Roman 12" panose="00000500000000000000" pitchFamily="50" charset="0"/>
                        </a:rPr>
                        <a:t>Node</a:t>
                      </a:r>
                    </a:p>
                  </a:txBody>
                  <a:tcPr/>
                </a:tc>
                <a:tc>
                  <a:txBody>
                    <a:bodyPr/>
                    <a:lstStyle/>
                    <a:p>
                      <a:pPr algn="ctr"/>
                      <a:r>
                        <a:rPr lang="en-IN" sz="2200" dirty="0">
                          <a:latin typeface="LM Roman 12" panose="00000500000000000000" pitchFamily="50" charset="0"/>
                        </a:rPr>
                        <a:t>H(n)</a:t>
                      </a:r>
                    </a:p>
                  </a:txBody>
                  <a:tcPr/>
                </a:tc>
                <a:extLst>
                  <a:ext uri="{0D108BD9-81ED-4DB2-BD59-A6C34878D82A}">
                    <a16:rowId xmlns:a16="http://schemas.microsoft.com/office/drawing/2014/main" xmlns="" val="660808435"/>
                  </a:ext>
                </a:extLst>
              </a:tr>
              <a:tr h="417785">
                <a:tc>
                  <a:txBody>
                    <a:bodyPr/>
                    <a:lstStyle/>
                    <a:p>
                      <a:pPr marL="0" algn="r" defTabSz="914400" rtl="0" eaLnBrk="1" latinLnBrk="0" hangingPunct="1"/>
                      <a:r>
                        <a:rPr lang="en-IN" sz="2300" kern="1200" dirty="0">
                          <a:solidFill>
                            <a:schemeClr val="dk1"/>
                          </a:solidFill>
                          <a:latin typeface="LM Roman 12" panose="00000500000000000000" pitchFamily="50" charset="0"/>
                          <a:ea typeface="+mn-ea"/>
                          <a:cs typeface="+mn-cs"/>
                        </a:rPr>
                        <a:t>S</a:t>
                      </a:r>
                    </a:p>
                  </a:txBody>
                  <a:tcPr/>
                </a:tc>
                <a:tc>
                  <a:txBody>
                    <a:bodyPr/>
                    <a:lstStyle/>
                    <a:p>
                      <a:pPr marL="0" algn="r" defTabSz="914400" rtl="0" eaLnBrk="1" latinLnBrk="0" hangingPunct="1"/>
                      <a:r>
                        <a:rPr lang="en-IN" sz="2300" kern="1200" dirty="0">
                          <a:solidFill>
                            <a:schemeClr val="dk1"/>
                          </a:solidFill>
                          <a:latin typeface="LM Roman 12" panose="00000500000000000000" pitchFamily="50" charset="0"/>
                          <a:ea typeface="+mn-ea"/>
                          <a:cs typeface="+mn-cs"/>
                        </a:rPr>
                        <a:t>5</a:t>
                      </a:r>
                    </a:p>
                  </a:txBody>
                  <a:tcPr/>
                </a:tc>
                <a:extLst>
                  <a:ext uri="{0D108BD9-81ED-4DB2-BD59-A6C34878D82A}">
                    <a16:rowId xmlns:a16="http://schemas.microsoft.com/office/drawing/2014/main" xmlns="" val="402684337"/>
                  </a:ext>
                </a:extLst>
              </a:tr>
              <a:tr h="377026">
                <a:tc>
                  <a:txBody>
                    <a:bodyPr/>
                    <a:lstStyle/>
                    <a:p>
                      <a:pPr algn="r"/>
                      <a:r>
                        <a:rPr lang="en-IN" sz="2300" dirty="0">
                          <a:latin typeface="LM Roman 12" panose="00000500000000000000" pitchFamily="50" charset="0"/>
                        </a:rPr>
                        <a:t>A</a:t>
                      </a:r>
                    </a:p>
                  </a:txBody>
                  <a:tcPr/>
                </a:tc>
                <a:tc>
                  <a:txBody>
                    <a:bodyPr/>
                    <a:lstStyle/>
                    <a:p>
                      <a:pPr algn="r"/>
                      <a:r>
                        <a:rPr lang="en-IN" sz="2300" kern="1200" dirty="0">
                          <a:solidFill>
                            <a:schemeClr val="dk1"/>
                          </a:solidFill>
                          <a:latin typeface="LM Roman 12" panose="00000500000000000000" pitchFamily="50" charset="0"/>
                          <a:ea typeface="+mn-ea"/>
                          <a:cs typeface="+mn-cs"/>
                        </a:rPr>
                        <a:t>3</a:t>
                      </a:r>
                    </a:p>
                  </a:txBody>
                  <a:tcPr/>
                </a:tc>
                <a:extLst>
                  <a:ext uri="{0D108BD9-81ED-4DB2-BD59-A6C34878D82A}">
                    <a16:rowId xmlns:a16="http://schemas.microsoft.com/office/drawing/2014/main" xmlns="" val="3557540070"/>
                  </a:ext>
                </a:extLst>
              </a:tr>
              <a:tr h="377026">
                <a:tc>
                  <a:txBody>
                    <a:bodyPr/>
                    <a:lstStyle/>
                    <a:p>
                      <a:pPr algn="r"/>
                      <a:r>
                        <a:rPr lang="en-IN" sz="2300" dirty="0">
                          <a:latin typeface="LM Roman 12" panose="00000500000000000000" pitchFamily="50" charset="0"/>
                        </a:rPr>
                        <a:t>B</a:t>
                      </a:r>
                    </a:p>
                  </a:txBody>
                  <a:tcPr/>
                </a:tc>
                <a:tc>
                  <a:txBody>
                    <a:bodyPr/>
                    <a:lstStyle/>
                    <a:p>
                      <a:pPr algn="r"/>
                      <a:r>
                        <a:rPr lang="en-IN" sz="2300" kern="1200" dirty="0">
                          <a:solidFill>
                            <a:schemeClr val="dk1"/>
                          </a:solidFill>
                          <a:latin typeface="LM Roman 12" panose="00000500000000000000" pitchFamily="50" charset="0"/>
                          <a:ea typeface="+mn-ea"/>
                          <a:cs typeface="+mn-cs"/>
                        </a:rPr>
                        <a:t>4</a:t>
                      </a:r>
                    </a:p>
                  </a:txBody>
                  <a:tcPr/>
                </a:tc>
                <a:extLst>
                  <a:ext uri="{0D108BD9-81ED-4DB2-BD59-A6C34878D82A}">
                    <a16:rowId xmlns:a16="http://schemas.microsoft.com/office/drawing/2014/main" xmlns="" val="2613285661"/>
                  </a:ext>
                </a:extLst>
              </a:tr>
              <a:tr h="377026">
                <a:tc>
                  <a:txBody>
                    <a:bodyPr/>
                    <a:lstStyle/>
                    <a:p>
                      <a:pPr algn="r"/>
                      <a:r>
                        <a:rPr lang="en-IN" sz="2300" dirty="0">
                          <a:latin typeface="LM Roman 12" panose="00000500000000000000" pitchFamily="50" charset="0"/>
                        </a:rPr>
                        <a:t>C</a:t>
                      </a:r>
                    </a:p>
                  </a:txBody>
                  <a:tcPr/>
                </a:tc>
                <a:tc>
                  <a:txBody>
                    <a:bodyPr/>
                    <a:lstStyle/>
                    <a:p>
                      <a:pPr algn="r"/>
                      <a:r>
                        <a:rPr lang="en-IN" sz="2300" kern="1200" dirty="0">
                          <a:solidFill>
                            <a:schemeClr val="dk1"/>
                          </a:solidFill>
                          <a:latin typeface="LM Roman 12" panose="00000500000000000000" pitchFamily="50" charset="0"/>
                          <a:ea typeface="+mn-ea"/>
                          <a:cs typeface="+mn-cs"/>
                        </a:rPr>
                        <a:t>2</a:t>
                      </a:r>
                    </a:p>
                  </a:txBody>
                  <a:tcPr/>
                </a:tc>
                <a:extLst>
                  <a:ext uri="{0D108BD9-81ED-4DB2-BD59-A6C34878D82A}">
                    <a16:rowId xmlns:a16="http://schemas.microsoft.com/office/drawing/2014/main" xmlns="" val="1890316433"/>
                  </a:ext>
                </a:extLst>
              </a:tr>
              <a:tr h="377026">
                <a:tc>
                  <a:txBody>
                    <a:bodyPr/>
                    <a:lstStyle/>
                    <a:p>
                      <a:pPr algn="r"/>
                      <a:r>
                        <a:rPr lang="en-IN" sz="2300" dirty="0">
                          <a:latin typeface="LM Roman 12" panose="00000500000000000000" pitchFamily="50" charset="0"/>
                        </a:rPr>
                        <a:t>D</a:t>
                      </a:r>
                    </a:p>
                  </a:txBody>
                  <a:tcPr/>
                </a:tc>
                <a:tc>
                  <a:txBody>
                    <a:bodyPr/>
                    <a:lstStyle/>
                    <a:p>
                      <a:pPr algn="r"/>
                      <a:r>
                        <a:rPr lang="en-IN" sz="2300" kern="1200" dirty="0">
                          <a:solidFill>
                            <a:schemeClr val="dk1"/>
                          </a:solidFill>
                          <a:latin typeface="LM Roman 12" panose="00000500000000000000" pitchFamily="50" charset="0"/>
                          <a:ea typeface="+mn-ea"/>
                          <a:cs typeface="+mn-cs"/>
                        </a:rPr>
                        <a:t>6</a:t>
                      </a:r>
                    </a:p>
                  </a:txBody>
                  <a:tcPr/>
                </a:tc>
                <a:extLst>
                  <a:ext uri="{0D108BD9-81ED-4DB2-BD59-A6C34878D82A}">
                    <a16:rowId xmlns:a16="http://schemas.microsoft.com/office/drawing/2014/main" xmlns="" val="3792991249"/>
                  </a:ext>
                </a:extLst>
              </a:tr>
              <a:tr h="377026">
                <a:tc>
                  <a:txBody>
                    <a:bodyPr/>
                    <a:lstStyle/>
                    <a:p>
                      <a:pPr algn="r"/>
                      <a:r>
                        <a:rPr lang="en-IN" sz="2300" dirty="0">
                          <a:latin typeface="LM Roman 12" panose="00000500000000000000" pitchFamily="50" charset="0"/>
                        </a:rPr>
                        <a:t>G</a:t>
                      </a:r>
                    </a:p>
                  </a:txBody>
                  <a:tcPr/>
                </a:tc>
                <a:tc>
                  <a:txBody>
                    <a:bodyPr/>
                    <a:lstStyle/>
                    <a:p>
                      <a:pPr algn="r"/>
                      <a:r>
                        <a:rPr lang="en-IN" sz="2300" kern="1200" dirty="0">
                          <a:solidFill>
                            <a:schemeClr val="dk1"/>
                          </a:solidFill>
                          <a:latin typeface="LM Roman 12" panose="00000500000000000000" pitchFamily="50" charset="0"/>
                          <a:ea typeface="+mn-ea"/>
                          <a:cs typeface="+mn-cs"/>
                        </a:rPr>
                        <a:t>0</a:t>
                      </a:r>
                    </a:p>
                  </a:txBody>
                  <a:tcPr/>
                </a:tc>
                <a:extLst>
                  <a:ext uri="{0D108BD9-81ED-4DB2-BD59-A6C34878D82A}">
                    <a16:rowId xmlns:a16="http://schemas.microsoft.com/office/drawing/2014/main" xmlns="" val="3924049790"/>
                  </a:ext>
                </a:extLst>
              </a:tr>
            </a:tbl>
          </a:graphicData>
        </a:graphic>
      </p:graphicFrame>
      <p:pic>
        <p:nvPicPr>
          <p:cNvPr id="6" name="Picture 5">
            <a:extLst>
              <a:ext uri="{FF2B5EF4-FFF2-40B4-BE49-F238E27FC236}">
                <a16:creationId xmlns:a16="http://schemas.microsoft.com/office/drawing/2014/main" xmlns="" id="{2DD2019D-E183-43A6-A11E-B53CAA9F4AE5}"/>
              </a:ext>
            </a:extLst>
          </p:cNvPr>
          <p:cNvPicPr>
            <a:picLocks noChangeAspect="1"/>
          </p:cNvPicPr>
          <p:nvPr/>
        </p:nvPicPr>
        <p:blipFill rotWithShape="1">
          <a:blip r:embed="rId2">
            <a:clrChange>
              <a:clrFrom>
                <a:srgbClr val="FFFFFF"/>
              </a:clrFrom>
              <a:clrTo>
                <a:srgbClr val="FFFFFF">
                  <a:alpha val="0"/>
                </a:srgbClr>
              </a:clrTo>
            </a:clrChange>
          </a:blip>
          <a:srcRect l="1995" t="15527" r="43360" b="34178"/>
          <a:stretch/>
        </p:blipFill>
        <p:spPr>
          <a:xfrm>
            <a:off x="924673" y="1366146"/>
            <a:ext cx="4013255" cy="2499190"/>
          </a:xfrm>
          <a:prstGeom prst="rect">
            <a:avLst/>
          </a:prstGeom>
        </p:spPr>
      </p:pic>
      <p:pic>
        <p:nvPicPr>
          <p:cNvPr id="8" name="Picture 7">
            <a:extLst>
              <a:ext uri="{FF2B5EF4-FFF2-40B4-BE49-F238E27FC236}">
                <a16:creationId xmlns:a16="http://schemas.microsoft.com/office/drawing/2014/main" xmlns="" id="{8580874E-ABCA-49AF-AE64-73708C341986}"/>
              </a:ext>
            </a:extLst>
          </p:cNvPr>
          <p:cNvPicPr>
            <a:picLocks noChangeAspect="1"/>
          </p:cNvPicPr>
          <p:nvPr/>
        </p:nvPicPr>
        <p:blipFill rotWithShape="1">
          <a:blip r:embed="rId3">
            <a:clrChange>
              <a:clrFrom>
                <a:srgbClr val="FFFFFF"/>
              </a:clrFrom>
              <a:clrTo>
                <a:srgbClr val="FFFFFF">
                  <a:alpha val="0"/>
                </a:srgbClr>
              </a:clrTo>
            </a:clrChange>
          </a:blip>
          <a:srcRect l="13596" t="2441" r="33256"/>
          <a:stretch/>
        </p:blipFill>
        <p:spPr>
          <a:xfrm>
            <a:off x="4997910" y="1325050"/>
            <a:ext cx="3375526" cy="4959508"/>
          </a:xfrm>
          <a:prstGeom prst="rect">
            <a:avLst/>
          </a:prstGeom>
        </p:spPr>
      </p:pic>
    </p:spTree>
    <p:extLst>
      <p:ext uri="{BB962C8B-B14F-4D97-AF65-F5344CB8AC3E}">
        <p14:creationId xmlns:p14="http://schemas.microsoft.com/office/powerpoint/2010/main" val="266790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11</a:t>
            </a:fld>
            <a:endParaRPr lang="en-IN"/>
          </a:p>
        </p:txBody>
      </p:sp>
      <p:pic>
        <p:nvPicPr>
          <p:cNvPr id="5" name="Picture 4">
            <a:extLst>
              <a:ext uri="{FF2B5EF4-FFF2-40B4-BE49-F238E27FC236}">
                <a16:creationId xmlns:a16="http://schemas.microsoft.com/office/drawing/2014/main" xmlns="" id="{FAB7CA24-E3FF-4121-88B7-04A735336E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8200" y="1427747"/>
            <a:ext cx="10515600" cy="4893450"/>
          </a:xfrm>
          <a:prstGeom prst="rect">
            <a:avLst/>
          </a:prstGeom>
        </p:spPr>
      </p:pic>
    </p:spTree>
    <p:extLst>
      <p:ext uri="{BB962C8B-B14F-4D97-AF65-F5344CB8AC3E}">
        <p14:creationId xmlns:p14="http://schemas.microsoft.com/office/powerpoint/2010/main" val="358718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normAutofit/>
          </a:bodyPr>
          <a:lstStyle/>
          <a:p>
            <a:r>
              <a:rPr lang="en-IN" sz="3600" dirty="0">
                <a:latin typeface="LM Roman 12" panose="00000500000000000000" pitchFamily="50" charset="0"/>
              </a:rPr>
              <a:t>Memory Bounded Search</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709846" y="1153886"/>
            <a:ext cx="4711812" cy="5167311"/>
          </a:xfrm>
        </p:spPr>
        <p:txBody>
          <a:bodyPr>
            <a:normAutofit fontScale="92500" lnSpcReduction="20000"/>
          </a:bodyPr>
          <a:lstStyle/>
          <a:p>
            <a:pPr marL="0" indent="0" algn="just">
              <a:lnSpc>
                <a:spcPct val="100000"/>
              </a:lnSpc>
              <a:buClr>
                <a:srgbClr val="002060"/>
              </a:buClr>
              <a:buNone/>
            </a:pPr>
            <a:endParaRPr lang="en-IN" sz="2200" i="1" dirty="0">
              <a:solidFill>
                <a:srgbClr val="002060"/>
              </a:solidFill>
            </a:endParaRPr>
          </a:p>
          <a:p>
            <a:pPr algn="just">
              <a:lnSpc>
                <a:spcPct val="100000"/>
              </a:lnSpc>
              <a:spcBef>
                <a:spcPts val="600"/>
              </a:spcBef>
              <a:spcAft>
                <a:spcPts val="600"/>
              </a:spcAft>
            </a:pPr>
            <a:r>
              <a:rPr lang="en-US" sz="2600" dirty="0">
                <a:solidFill>
                  <a:srgbClr val="002060"/>
                </a:solidFill>
                <a:latin typeface="LM Roman 12" panose="00000500000000000000" pitchFamily="50" charset="0"/>
              </a:rPr>
              <a:t>Iterative deepening A* (IDA*) is a graph traversal and path search algorithm</a:t>
            </a:r>
          </a:p>
          <a:p>
            <a:pPr algn="just">
              <a:lnSpc>
                <a:spcPct val="100000"/>
              </a:lnSpc>
              <a:spcBef>
                <a:spcPts val="600"/>
              </a:spcBef>
              <a:spcAft>
                <a:spcPts val="600"/>
              </a:spcAft>
            </a:pPr>
            <a:r>
              <a:rPr lang="en-US" sz="2600" dirty="0">
                <a:solidFill>
                  <a:srgbClr val="002060"/>
                </a:solidFill>
                <a:latin typeface="LM Roman 12" panose="00000500000000000000" pitchFamily="50" charset="0"/>
              </a:rPr>
              <a:t>The algorithm can find the shortest path between a designated start node and any member of a set of goal nodes in a weighted graph</a:t>
            </a:r>
          </a:p>
          <a:p>
            <a:pPr algn="just">
              <a:lnSpc>
                <a:spcPct val="100000"/>
              </a:lnSpc>
              <a:spcBef>
                <a:spcPts val="600"/>
              </a:spcBef>
              <a:spcAft>
                <a:spcPts val="600"/>
              </a:spcAft>
            </a:pPr>
            <a:r>
              <a:rPr lang="en-US" sz="2600" dirty="0">
                <a:solidFill>
                  <a:srgbClr val="002060"/>
                </a:solidFill>
                <a:latin typeface="LM Roman 12" panose="00000500000000000000" pitchFamily="50" charset="0"/>
              </a:rPr>
              <a:t>It is a variant of iterative deepening depth-first search that borrows the idea to use a heuristic function to evaluate the remaining cost to get to the goal from the A* search algorithm</a:t>
            </a: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12</a:t>
            </a:fld>
            <a:endParaRPr lang="en-IN"/>
          </a:p>
        </p:txBody>
      </p:sp>
      <p:sp>
        <p:nvSpPr>
          <p:cNvPr id="6" name="Rectangle 5">
            <a:extLst>
              <a:ext uri="{FF2B5EF4-FFF2-40B4-BE49-F238E27FC236}">
                <a16:creationId xmlns:a16="http://schemas.microsoft.com/office/drawing/2014/main" xmlns="" id="{E9CE7668-4184-4597-BD0F-F1B04C608E43}"/>
              </a:ext>
            </a:extLst>
          </p:cNvPr>
          <p:cNvSpPr/>
          <p:nvPr/>
        </p:nvSpPr>
        <p:spPr>
          <a:xfrm>
            <a:off x="709846" y="936849"/>
            <a:ext cx="10643953" cy="492443"/>
          </a:xfrm>
          <a:prstGeom prst="rect">
            <a:avLst/>
          </a:prstGeom>
        </p:spPr>
        <p:txBody>
          <a:bodyPr wrap="square">
            <a:spAutoFit/>
          </a:bodyPr>
          <a:lstStyle/>
          <a:p>
            <a:pPr marL="228600" indent="-228600" algn="just">
              <a:spcBef>
                <a:spcPts val="1000"/>
              </a:spcBef>
              <a:buClr>
                <a:srgbClr val="B90D49"/>
              </a:buClr>
              <a:buFont typeface="Symbol" panose="05050102010706020507" pitchFamily="18" charset="2"/>
              <a:buChar char="Þ"/>
            </a:pPr>
            <a:r>
              <a:rPr lang="en-IN" sz="2600" b="1" dirty="0">
                <a:solidFill>
                  <a:srgbClr val="B90D49"/>
                </a:solidFill>
                <a:latin typeface="LM Roman 12" panose="00000500000000000000" pitchFamily="50" charset="0"/>
              </a:rPr>
              <a:t> Iterative deepening A* search (IDA*)</a:t>
            </a:r>
          </a:p>
        </p:txBody>
      </p:sp>
      <p:pic>
        <p:nvPicPr>
          <p:cNvPr id="7" name="Picture 6">
            <a:extLst>
              <a:ext uri="{FF2B5EF4-FFF2-40B4-BE49-F238E27FC236}">
                <a16:creationId xmlns:a16="http://schemas.microsoft.com/office/drawing/2014/main" xmlns="" id="{B598E46A-6927-4DA4-B0C7-466F7330962E}"/>
              </a:ext>
            </a:extLst>
          </p:cNvPr>
          <p:cNvPicPr>
            <a:picLocks noChangeAspect="1"/>
          </p:cNvPicPr>
          <p:nvPr/>
        </p:nvPicPr>
        <p:blipFill rotWithShape="1">
          <a:blip r:embed="rId2">
            <a:clrChange>
              <a:clrFrom>
                <a:srgbClr val="FFFFFF"/>
              </a:clrFrom>
              <a:clrTo>
                <a:srgbClr val="FFFFFF">
                  <a:alpha val="0"/>
                </a:srgbClr>
              </a:clrTo>
            </a:clrChange>
          </a:blip>
          <a:srcRect r="4386"/>
          <a:stretch/>
        </p:blipFill>
        <p:spPr>
          <a:xfrm>
            <a:off x="5421658" y="1472292"/>
            <a:ext cx="5932141" cy="4891905"/>
          </a:xfrm>
          <a:prstGeom prst="rect">
            <a:avLst/>
          </a:prstGeom>
        </p:spPr>
      </p:pic>
    </p:spTree>
    <p:extLst>
      <p:ext uri="{BB962C8B-B14F-4D97-AF65-F5344CB8AC3E}">
        <p14:creationId xmlns:p14="http://schemas.microsoft.com/office/powerpoint/2010/main" val="222392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70284" y="103867"/>
            <a:ext cx="10134600" cy="749299"/>
          </a:xfrm>
        </p:spPr>
        <p:txBody>
          <a:bodyPr>
            <a:normAutofit/>
          </a:bodyPr>
          <a:lstStyle/>
          <a:p>
            <a:r>
              <a:rPr lang="en-IN" sz="2700" dirty="0">
                <a:latin typeface="LM Roman 12" panose="00000500000000000000" pitchFamily="50" charset="0"/>
              </a:rPr>
              <a:t>Iterative Improvement Algorithms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36850"/>
            <a:ext cx="10515600" cy="5384347"/>
          </a:xfrm>
        </p:spPr>
        <p:txBody>
          <a:bodyPr>
            <a:normAutofit/>
          </a:bodyPr>
          <a:lstStyle/>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13</a:t>
            </a:fld>
            <a:endParaRPr lang="en-IN"/>
          </a:p>
        </p:txBody>
      </p:sp>
      <p:sp>
        <p:nvSpPr>
          <p:cNvPr id="5" name="Rectangle 4">
            <a:extLst>
              <a:ext uri="{FF2B5EF4-FFF2-40B4-BE49-F238E27FC236}">
                <a16:creationId xmlns:a16="http://schemas.microsoft.com/office/drawing/2014/main" xmlns="" id="{B7A0EA56-5D5B-48A4-A2D2-7CDE0F32A4A4}"/>
              </a:ext>
            </a:extLst>
          </p:cNvPr>
          <p:cNvSpPr/>
          <p:nvPr/>
        </p:nvSpPr>
        <p:spPr>
          <a:xfrm>
            <a:off x="838200" y="936850"/>
            <a:ext cx="10515599" cy="1646605"/>
          </a:xfrm>
          <a:prstGeom prst="rect">
            <a:avLst/>
          </a:prstGeom>
        </p:spPr>
        <p:txBody>
          <a:bodyPr wrap="square">
            <a:spAutoFit/>
          </a:bodyPr>
          <a:lstStyle/>
          <a:p>
            <a:pPr marL="342900" indent="-342900">
              <a:spcAft>
                <a:spcPts val="600"/>
              </a:spcAft>
              <a:buFont typeface="Wingdings" panose="05000000000000000000" pitchFamily="2" charset="2"/>
              <a:buChar char="§"/>
            </a:pPr>
            <a:r>
              <a:rPr lang="en-US" sz="2400" dirty="0">
                <a:solidFill>
                  <a:srgbClr val="002060"/>
                </a:solidFill>
                <a:latin typeface="LM Roman 12" panose="00000500000000000000" pitchFamily="50" charset="0"/>
              </a:rPr>
              <a:t>Unlike A*, IDA* doesn’t utilize dynamic programming and therefore often ends up exploring the same nodes many times</a:t>
            </a:r>
          </a:p>
          <a:p>
            <a:pPr marL="342900" indent="-342900">
              <a:buFont typeface="Wingdings" panose="05000000000000000000" pitchFamily="2" charset="2"/>
              <a:buChar char="§"/>
            </a:pPr>
            <a:r>
              <a:rPr lang="en-US" sz="2400" dirty="0">
                <a:solidFill>
                  <a:srgbClr val="002060"/>
                </a:solidFill>
                <a:latin typeface="LM Roman 12" panose="00000500000000000000" pitchFamily="50" charset="0"/>
              </a:rPr>
              <a:t>It does everything that the A* does, it has the optimal characteristics of A* to find the shortest path but it uses less memory than A*.</a:t>
            </a:r>
            <a:endParaRPr lang="en-IN" sz="2400" dirty="0">
              <a:solidFill>
                <a:srgbClr val="002060"/>
              </a:solidFill>
              <a:latin typeface="LM Roman 12" panose="00000500000000000000" pitchFamily="50" charset="0"/>
            </a:endParaRPr>
          </a:p>
        </p:txBody>
      </p:sp>
    </p:spTree>
    <p:extLst>
      <p:ext uri="{BB962C8B-B14F-4D97-AF65-F5344CB8AC3E}">
        <p14:creationId xmlns:p14="http://schemas.microsoft.com/office/powerpoint/2010/main" val="96917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70284" y="103867"/>
            <a:ext cx="10134600" cy="749299"/>
          </a:xfrm>
        </p:spPr>
        <p:txBody>
          <a:bodyPr>
            <a:normAutofit/>
          </a:bodyPr>
          <a:lstStyle/>
          <a:p>
            <a:r>
              <a:rPr lang="en-IN" sz="2700" dirty="0">
                <a:latin typeface="LM Roman 12" panose="00000500000000000000" pitchFamily="50" charset="0"/>
              </a:rPr>
              <a:t>Iterative Improvement Algorithms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54496"/>
            <a:ext cx="10515600" cy="5384347"/>
          </a:xfrm>
        </p:spPr>
        <p:txBody>
          <a:bodyPr>
            <a:normAutofit fontScale="77500" lnSpcReduction="20000"/>
          </a:bodyPr>
          <a:lstStyle/>
          <a:p>
            <a:pPr algn="just">
              <a:lnSpc>
                <a:spcPct val="100000"/>
              </a:lnSpc>
              <a:spcAft>
                <a:spcPts val="600"/>
              </a:spcAft>
              <a:buClr>
                <a:srgbClr val="B90D49"/>
              </a:buClr>
              <a:buFont typeface="Symbol" panose="05050102010706020507" pitchFamily="18" charset="2"/>
              <a:buChar char="Þ"/>
            </a:pPr>
            <a:r>
              <a:rPr lang="en-US" sz="3100" b="1" dirty="0">
                <a:solidFill>
                  <a:srgbClr val="B90D49"/>
                </a:solidFill>
                <a:latin typeface="LM Roman 12" panose="00000500000000000000" pitchFamily="50" charset="0"/>
              </a:rPr>
              <a:t> </a:t>
            </a:r>
            <a:r>
              <a:rPr lang="en-US" sz="3400" b="1" dirty="0">
                <a:solidFill>
                  <a:srgbClr val="B90D49"/>
                </a:solidFill>
                <a:latin typeface="LM Roman 12" panose="00000500000000000000" pitchFamily="50" charset="0"/>
              </a:rPr>
              <a:t>Simplified Memory-Bounded A* </a:t>
            </a:r>
          </a:p>
          <a:p>
            <a:pPr algn="just">
              <a:lnSpc>
                <a:spcPct val="100000"/>
              </a:lnSpc>
            </a:pPr>
            <a:r>
              <a:rPr lang="en-US" dirty="0">
                <a:solidFill>
                  <a:srgbClr val="002060"/>
                </a:solidFill>
                <a:latin typeface="LM Roman 12" panose="00000500000000000000" pitchFamily="50" charset="0"/>
              </a:rPr>
              <a:t>SMA* is a shortest path algorithm that is based on the A* algorithm. </a:t>
            </a:r>
          </a:p>
          <a:p>
            <a:pPr algn="just">
              <a:lnSpc>
                <a:spcPct val="100000"/>
              </a:lnSpc>
            </a:pPr>
            <a:r>
              <a:rPr lang="en-US" dirty="0">
                <a:solidFill>
                  <a:srgbClr val="002060"/>
                </a:solidFill>
                <a:latin typeface="LM Roman 12" panose="00000500000000000000" pitchFamily="50" charset="0"/>
              </a:rPr>
              <a:t>The difference between SMA* and A* is that SMA* uses a bounded memory, while the A* algorithm might need exponential memory.</a:t>
            </a:r>
          </a:p>
          <a:p>
            <a:pPr algn="just">
              <a:lnSpc>
                <a:spcPct val="100000"/>
              </a:lnSpc>
            </a:pPr>
            <a:r>
              <a:rPr lang="en-US" dirty="0">
                <a:solidFill>
                  <a:srgbClr val="002060"/>
                </a:solidFill>
                <a:latin typeface="LM Roman 12" panose="00000500000000000000" pitchFamily="50" charset="0"/>
              </a:rPr>
              <a:t>SMA* has the following properties:</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will utilize whatever memory is made available to it.</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avoids repeated states as far as its memory allows.</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is complete if the available memory is sufficient to store the shallowest solution path.</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It is optimal if enough memory is available to store the shallowest optimal solution path.</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Otherwise, it returns the best solution that can be reached with the available memory.</a:t>
            </a:r>
          </a:p>
          <a:p>
            <a:pPr marL="352425" indent="-176213" algn="just">
              <a:lnSpc>
                <a:spcPct val="100000"/>
              </a:lnSpc>
              <a:buFont typeface="Arial" panose="020B0604020202020204" pitchFamily="34" charset="0"/>
              <a:buChar char="•"/>
            </a:pPr>
            <a:r>
              <a:rPr lang="en-US" dirty="0">
                <a:solidFill>
                  <a:srgbClr val="FF0000"/>
                </a:solidFill>
                <a:latin typeface="LM Roman 12" panose="00000500000000000000" pitchFamily="50" charset="0"/>
              </a:rPr>
              <a:t>When enough memory is available for the entire search tree, the search is optimally efficient</a:t>
            </a:r>
            <a:endParaRPr lang="en-IN" dirty="0">
              <a:solidFill>
                <a:srgbClr val="FF000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14</a:t>
            </a:fld>
            <a:endParaRPr lang="en-IN"/>
          </a:p>
        </p:txBody>
      </p:sp>
    </p:spTree>
    <p:extLst>
      <p:ext uri="{BB962C8B-B14F-4D97-AF65-F5344CB8AC3E}">
        <p14:creationId xmlns:p14="http://schemas.microsoft.com/office/powerpoint/2010/main" val="348504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70284" y="103867"/>
            <a:ext cx="10134600" cy="749299"/>
          </a:xfrm>
        </p:spPr>
        <p:txBody>
          <a:bodyPr>
            <a:normAutofit/>
          </a:bodyPr>
          <a:lstStyle/>
          <a:p>
            <a:r>
              <a:rPr lang="en-IN" sz="2700" dirty="0"/>
              <a:t>Iterative Improvement Algorithms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34176"/>
            <a:ext cx="10515600" cy="5384347"/>
          </a:xfrm>
        </p:spPr>
        <p:txBody>
          <a:bodyPr>
            <a:normAutofit lnSpcReduction="10000"/>
          </a:bodyPr>
          <a:lstStyle/>
          <a:p>
            <a:pPr algn="just">
              <a:lnSpc>
                <a:spcPct val="100000"/>
              </a:lnSpc>
              <a:spcAft>
                <a:spcPts val="600"/>
              </a:spcAft>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Simplified Memory-Bounded A* </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SMA*, just like A* evaluates nodes by combining g(n), the cost to reach the node, and h(n), the cost to get from he node to the goal: </a:t>
            </a:r>
            <a:r>
              <a:rPr lang="en-US" sz="2200" b="1" dirty="0">
                <a:solidFill>
                  <a:srgbClr val="FF0000"/>
                </a:solidFill>
                <a:latin typeface="LM Roman 12" panose="00000500000000000000" pitchFamily="50" charset="0"/>
              </a:rPr>
              <a:t>f(n) = g(n) + h(n)</a:t>
            </a:r>
          </a:p>
          <a:p>
            <a:pPr algn="just">
              <a:lnSpc>
                <a:spcPct val="100000"/>
              </a:lnSpc>
              <a:spcBef>
                <a:spcPts val="0"/>
              </a:spcBef>
              <a:buClr>
                <a:srgbClr val="002060"/>
              </a:buClr>
            </a:pPr>
            <a:r>
              <a:rPr lang="en-US" sz="2200" dirty="0">
                <a:solidFill>
                  <a:srgbClr val="002060"/>
                </a:solidFill>
                <a:latin typeface="LM Roman 12" panose="00000500000000000000" pitchFamily="50" charset="0"/>
              </a:rPr>
              <a:t>Since  </a:t>
            </a:r>
            <a:r>
              <a:rPr lang="en-US" sz="2200" dirty="0">
                <a:solidFill>
                  <a:srgbClr val="FF0000"/>
                </a:solidFill>
                <a:latin typeface="LM Roman 12" panose="00000500000000000000" pitchFamily="50" charset="0"/>
              </a:rPr>
              <a:t>g(n) </a:t>
            </a:r>
            <a:r>
              <a:rPr lang="en-US" sz="2200" dirty="0">
                <a:solidFill>
                  <a:srgbClr val="002060"/>
                </a:solidFill>
                <a:latin typeface="LM Roman 12" panose="00000500000000000000" pitchFamily="50" charset="0"/>
                <a:sym typeface="Symbol" panose="05050102010706020507" pitchFamily="18" charset="2"/>
              </a:rPr>
              <a:t> </a:t>
            </a:r>
            <a:r>
              <a:rPr lang="en-US" sz="2200" dirty="0">
                <a:solidFill>
                  <a:srgbClr val="002060"/>
                </a:solidFill>
                <a:latin typeface="LM Roman 12" panose="00000500000000000000" pitchFamily="50" charset="0"/>
              </a:rPr>
              <a:t>is the path cost from the start node to node n</a:t>
            </a:r>
          </a:p>
          <a:p>
            <a:pPr marL="0" indent="0" algn="just">
              <a:lnSpc>
                <a:spcPct val="100000"/>
              </a:lnSpc>
              <a:spcBef>
                <a:spcPts val="0"/>
              </a:spcBef>
              <a:buClr>
                <a:srgbClr val="002060"/>
              </a:buClr>
              <a:buNone/>
            </a:pPr>
            <a:r>
              <a:rPr lang="en-US" sz="2200" dirty="0">
                <a:solidFill>
                  <a:srgbClr val="002060"/>
                </a:solidFill>
                <a:latin typeface="LM Roman 12" panose="00000500000000000000" pitchFamily="50" charset="0"/>
              </a:rPr>
              <a:t>	</a:t>
            </a:r>
            <a:r>
              <a:rPr lang="en-US" sz="2200" i="1" dirty="0">
                <a:solidFill>
                  <a:srgbClr val="FF0000"/>
                </a:solidFill>
                <a:latin typeface="LM Roman 12" panose="00000500000000000000" pitchFamily="50" charset="0"/>
              </a:rPr>
              <a:t> </a:t>
            </a:r>
            <a:r>
              <a:rPr lang="en-US" sz="2200" dirty="0">
                <a:solidFill>
                  <a:srgbClr val="FF0000"/>
                </a:solidFill>
                <a:latin typeface="LM Roman 12" panose="00000500000000000000" pitchFamily="50" charset="0"/>
              </a:rPr>
              <a:t>h(n) </a:t>
            </a:r>
            <a:r>
              <a:rPr lang="en-US" sz="2200" dirty="0">
                <a:solidFill>
                  <a:srgbClr val="002060"/>
                </a:solidFill>
                <a:latin typeface="LM Roman 12" panose="00000500000000000000" pitchFamily="50" charset="0"/>
                <a:sym typeface="Symbol" panose="05050102010706020507" pitchFamily="18" charset="2"/>
              </a:rPr>
              <a:t> </a:t>
            </a:r>
            <a:r>
              <a:rPr lang="en-US" sz="2200" dirty="0">
                <a:solidFill>
                  <a:srgbClr val="002060"/>
                </a:solidFill>
                <a:latin typeface="LM Roman 12" panose="00000500000000000000" pitchFamily="50" charset="0"/>
              </a:rPr>
              <a:t>is the estimated cost of the cheapest path from n to the goal</a:t>
            </a:r>
          </a:p>
          <a:p>
            <a:pPr marL="0" indent="0" algn="just">
              <a:lnSpc>
                <a:spcPct val="100000"/>
              </a:lnSpc>
              <a:spcBef>
                <a:spcPts val="0"/>
              </a:spcBef>
              <a:buClr>
                <a:srgbClr val="002060"/>
              </a:buClr>
              <a:buNone/>
            </a:pPr>
            <a:r>
              <a:rPr lang="en-US" sz="2200" dirty="0">
                <a:solidFill>
                  <a:srgbClr val="002060"/>
                </a:solidFill>
                <a:latin typeface="LM Roman 12" panose="00000500000000000000" pitchFamily="50" charset="0"/>
              </a:rPr>
              <a:t>	 </a:t>
            </a:r>
            <a:r>
              <a:rPr lang="en-US" sz="2200" dirty="0">
                <a:solidFill>
                  <a:srgbClr val="FF0000"/>
                </a:solidFill>
                <a:latin typeface="LM Roman 12" panose="00000500000000000000" pitchFamily="50" charset="0"/>
              </a:rPr>
              <a:t>f(n) </a:t>
            </a:r>
            <a:r>
              <a:rPr lang="en-US" sz="2200" dirty="0">
                <a:solidFill>
                  <a:srgbClr val="002060"/>
                </a:solidFill>
                <a:latin typeface="LM Roman 12" panose="00000500000000000000" pitchFamily="50" charset="0"/>
                <a:sym typeface="Symbol" panose="05050102010706020507" pitchFamily="18" charset="2"/>
              </a:rPr>
              <a:t></a:t>
            </a:r>
            <a:r>
              <a:rPr lang="en-US" sz="2200" dirty="0">
                <a:solidFill>
                  <a:srgbClr val="002060"/>
                </a:solidFill>
                <a:latin typeface="LM Roman 12" panose="00000500000000000000" pitchFamily="50" charset="0"/>
              </a:rPr>
              <a:t> estimated cost of the cheapest solution through n </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The lower the f value is, the higher priority the node will have</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The difference from A* is that the f value of the parent node will be updated to reflect changes to this estimate when its children are expanded</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A fully expanded node will have an </a:t>
            </a:r>
            <a:r>
              <a:rPr lang="en-US" sz="2200" dirty="0">
                <a:solidFill>
                  <a:srgbClr val="FF0000"/>
                </a:solidFill>
                <a:latin typeface="LM Roman 12" panose="00000500000000000000" pitchFamily="50" charset="0"/>
              </a:rPr>
              <a:t>‘</a:t>
            </a:r>
            <a:r>
              <a:rPr lang="en-US" sz="2200" b="1" dirty="0">
                <a:solidFill>
                  <a:srgbClr val="FF0000"/>
                </a:solidFill>
                <a:latin typeface="LM Roman 12" panose="00000500000000000000" pitchFamily="50" charset="0"/>
              </a:rPr>
              <a:t>f’  </a:t>
            </a:r>
            <a:r>
              <a:rPr lang="en-US" sz="2200" dirty="0">
                <a:solidFill>
                  <a:srgbClr val="002060"/>
                </a:solidFill>
                <a:latin typeface="LM Roman 12" panose="00000500000000000000" pitchFamily="50" charset="0"/>
              </a:rPr>
              <a:t>value at least as high as that of its successors</a:t>
            </a:r>
          </a:p>
          <a:p>
            <a:pPr algn="just">
              <a:lnSpc>
                <a:spcPct val="100000"/>
              </a:lnSpc>
              <a:spcBef>
                <a:spcPts val="600"/>
              </a:spcBef>
              <a:spcAft>
                <a:spcPts val="600"/>
              </a:spcAft>
              <a:buClr>
                <a:srgbClr val="002060"/>
              </a:buClr>
            </a:pPr>
            <a:r>
              <a:rPr lang="en-US" sz="2200" dirty="0">
                <a:solidFill>
                  <a:srgbClr val="002060"/>
                </a:solidFill>
                <a:latin typeface="LM Roman 12" panose="00000500000000000000" pitchFamily="50" charset="0"/>
              </a:rPr>
              <a:t>In addition, the node stores the f value of the best forgotten successor (or best forgotten child). This value is restored if the forgotten successor is revealed to be the most promising successor.</a:t>
            </a: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15</a:t>
            </a:fld>
            <a:endParaRPr lang="en-IN"/>
          </a:p>
        </p:txBody>
      </p:sp>
    </p:spTree>
    <p:extLst>
      <p:ext uri="{BB962C8B-B14F-4D97-AF65-F5344CB8AC3E}">
        <p14:creationId xmlns:p14="http://schemas.microsoft.com/office/powerpoint/2010/main" val="391396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Iterative Improvement Algorithms</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38883"/>
            <a:ext cx="10515600" cy="5478474"/>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Simplified Memory-Bounded A* </a:t>
            </a:r>
            <a:endParaRPr lang="en-US" sz="2600" dirty="0">
              <a:solidFill>
                <a:srgbClr val="002060"/>
              </a:solidFill>
              <a:latin typeface="LM Roman 12" panose="00000500000000000000" pitchFamily="50" charset="0"/>
            </a:endParaRPr>
          </a:p>
          <a:p>
            <a:pPr algn="just">
              <a:spcBef>
                <a:spcPts val="600"/>
              </a:spcBef>
              <a:spcAft>
                <a:spcPts val="600"/>
              </a:spcAft>
            </a:pPr>
            <a:r>
              <a:rPr lang="en-US" sz="2200" dirty="0">
                <a:solidFill>
                  <a:srgbClr val="002060"/>
                </a:solidFill>
                <a:latin typeface="LM Roman 12" panose="00000500000000000000" pitchFamily="50" charset="0"/>
              </a:rPr>
              <a:t>In many optimization problems, path is irrelevant</a:t>
            </a:r>
          </a:p>
          <a:p>
            <a:pPr algn="just">
              <a:spcBef>
                <a:spcPts val="600"/>
              </a:spcBef>
              <a:spcAft>
                <a:spcPts val="600"/>
              </a:spcAft>
            </a:pPr>
            <a:r>
              <a:rPr lang="en-US" sz="2200" dirty="0">
                <a:solidFill>
                  <a:srgbClr val="002060"/>
                </a:solidFill>
                <a:latin typeface="LM Roman 12" panose="00000500000000000000" pitchFamily="50" charset="0"/>
              </a:rPr>
              <a:t>In such cases, can use iterative improvement algorithms; keep a single “current” state, try to improve it</a:t>
            </a:r>
          </a:p>
          <a:p>
            <a:pPr algn="just">
              <a:spcBef>
                <a:spcPts val="600"/>
              </a:spcBef>
              <a:spcAft>
                <a:spcPts val="600"/>
              </a:spcAft>
            </a:pPr>
            <a:r>
              <a:rPr lang="en-US" sz="2200" dirty="0">
                <a:solidFill>
                  <a:srgbClr val="002060"/>
                </a:solidFill>
                <a:latin typeface="LM Roman 12" panose="00000500000000000000" pitchFamily="50" charset="0"/>
              </a:rPr>
              <a:t>Iterative improvement algorithms divide into two major classes</a:t>
            </a:r>
          </a:p>
          <a:p>
            <a:pPr marL="533400" lvl="1" indent="-261938"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Hill-climbing (gradient descent)</a:t>
            </a:r>
          </a:p>
          <a:p>
            <a:pPr marL="533400" lvl="1" indent="-261938"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Simulated annealing</a:t>
            </a:r>
          </a:p>
          <a:p>
            <a:pPr marL="342900" lvl="1" indent="-342900" algn="just">
              <a:spcBef>
                <a:spcPts val="600"/>
              </a:spcBef>
              <a:spcAft>
                <a:spcPts val="600"/>
              </a:spcAft>
            </a:pPr>
            <a:r>
              <a:rPr lang="en-US" sz="2200" dirty="0">
                <a:solidFill>
                  <a:srgbClr val="002060"/>
                </a:solidFill>
                <a:latin typeface="LM Roman 12" panose="00000500000000000000" pitchFamily="50" charset="0"/>
              </a:rPr>
              <a:t>Hill-Climbing (Gradient Descent)</a:t>
            </a:r>
          </a:p>
          <a:p>
            <a:pPr marL="695325" lvl="2" indent="-342900" algn="just">
              <a:spcBef>
                <a:spcPts val="600"/>
              </a:spcBef>
              <a:spcAft>
                <a:spcPts val="600"/>
              </a:spcAft>
              <a:buFont typeface="Arial" panose="020B0604020202020204" pitchFamily="34" charset="0"/>
              <a:buChar char="•"/>
            </a:pPr>
            <a:r>
              <a:rPr lang="en-US" sz="2200" dirty="0">
                <a:solidFill>
                  <a:srgbClr val="FF0000"/>
                </a:solidFill>
                <a:latin typeface="LM Roman 12" panose="00000500000000000000" pitchFamily="50" charset="0"/>
              </a:rPr>
              <a:t>A hill-climbing algorithm is an Artificial Intelligence (AI) algorithm that increases in value continuously until it achieves a peak solution</a:t>
            </a:r>
          </a:p>
          <a:p>
            <a:pPr marL="342900" lvl="1" indent="-342900" algn="just">
              <a:spcBef>
                <a:spcPts val="600"/>
              </a:spcBef>
              <a:spcAft>
                <a:spcPts val="600"/>
              </a:spcAft>
            </a:pPr>
            <a:r>
              <a:rPr lang="en-US" sz="2200" dirty="0">
                <a:solidFill>
                  <a:srgbClr val="002060"/>
                </a:solidFill>
                <a:latin typeface="LM Roman 12" panose="00000500000000000000" pitchFamily="50" charset="0"/>
              </a:rPr>
              <a:t>Simulated Annealing</a:t>
            </a:r>
          </a:p>
          <a:p>
            <a:pPr marL="719138" lvl="1" indent="-360363" algn="just" defTabSz="719138">
              <a:spcBef>
                <a:spcPts val="600"/>
              </a:spcBef>
              <a:spcAft>
                <a:spcPts val="600"/>
              </a:spcAft>
              <a:buFont typeface="Arial" panose="020B0604020202020204" pitchFamily="34" charset="0"/>
              <a:buChar char="•"/>
              <a:tabLst>
                <a:tab pos="446088" algn="l"/>
                <a:tab pos="719138" algn="l"/>
              </a:tabLst>
            </a:pPr>
            <a:r>
              <a:rPr lang="en-US" sz="2200" dirty="0">
                <a:solidFill>
                  <a:srgbClr val="FF0000"/>
                </a:solidFill>
                <a:latin typeface="LM Roman 12" panose="00000500000000000000" pitchFamily="50" charset="0"/>
              </a:rPr>
              <a:t>Simulated Annealing (SA) mimics the Physical Annealing process but is used for optimizing parameters in a model</a:t>
            </a:r>
          </a:p>
          <a:p>
            <a:pPr lvl="1" algn="just">
              <a:spcBef>
                <a:spcPts val="600"/>
              </a:spcBef>
              <a:spcAft>
                <a:spcPts val="600"/>
              </a:spcAft>
              <a:buFont typeface="Arial" panose="020B0604020202020204" pitchFamily="34" charset="0"/>
              <a:buChar char="•"/>
            </a:pPr>
            <a:endParaRPr lang="en-IN" sz="2200" dirty="0">
              <a:solidFill>
                <a:srgbClr val="FF000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16</a:t>
            </a:fld>
            <a:endParaRPr lang="en-IN" dirty="0"/>
          </a:p>
        </p:txBody>
      </p:sp>
    </p:spTree>
    <p:extLst>
      <p:ext uri="{BB962C8B-B14F-4D97-AF65-F5344CB8AC3E}">
        <p14:creationId xmlns:p14="http://schemas.microsoft.com/office/powerpoint/2010/main" val="229192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0A20C6-5275-4756-AAB2-F068AE30AC4E}"/>
              </a:ext>
            </a:extLst>
          </p:cNvPr>
          <p:cNvSpPr>
            <a:spLocks noGrp="1"/>
          </p:cNvSpPr>
          <p:nvPr>
            <p:ph idx="1"/>
          </p:nvPr>
        </p:nvSpPr>
        <p:spPr>
          <a:xfrm>
            <a:off x="0" y="3054350"/>
            <a:ext cx="121920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Beyond Classical Search</a:t>
            </a: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xmlns="" id="{8A9355A6-D585-4BE3-A463-C97807EF7D6E}"/>
              </a:ext>
            </a:extLst>
          </p:cNvPr>
          <p:cNvSpPr>
            <a:spLocks noGrp="1"/>
          </p:cNvSpPr>
          <p:nvPr>
            <p:ph type="sldNum" sz="quarter" idx="12"/>
          </p:nvPr>
        </p:nvSpPr>
        <p:spPr/>
        <p:txBody>
          <a:bodyPr/>
          <a:lstStyle/>
          <a:p>
            <a:fld id="{468033BA-1A54-43B7-8E9B-FF51F49B48E0}" type="slidenum">
              <a:rPr lang="en-IN" smtClean="0"/>
              <a:pPr/>
              <a:t>17</a:t>
            </a:fld>
            <a:endParaRPr lang="en-IN" dirty="0"/>
          </a:p>
        </p:txBody>
      </p:sp>
    </p:spTree>
    <p:extLst>
      <p:ext uri="{BB962C8B-B14F-4D97-AF65-F5344CB8AC3E}">
        <p14:creationId xmlns:p14="http://schemas.microsoft.com/office/powerpoint/2010/main" val="1057067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A0609AEA-86A4-F48E-D87B-FCD80ACD68D0}"/>
              </a:ext>
            </a:extLst>
          </p:cNvPr>
          <p:cNvSpPr>
            <a:spLocks noGrp="1" noChangeArrowheads="1"/>
          </p:cNvSpPr>
          <p:nvPr>
            <p:ph type="title"/>
          </p:nvPr>
        </p:nvSpPr>
        <p:spPr/>
        <p:txBody>
          <a:bodyPr/>
          <a:lstStyle/>
          <a:p>
            <a:r>
              <a:rPr lang="en-US" altLang="en-US"/>
              <a:t>Local search and optimization</a:t>
            </a:r>
          </a:p>
        </p:txBody>
      </p:sp>
      <p:sp>
        <p:nvSpPr>
          <p:cNvPr id="6147" name="Rectangle 3">
            <a:extLst>
              <a:ext uri="{FF2B5EF4-FFF2-40B4-BE49-F238E27FC236}">
                <a16:creationId xmlns:a16="http://schemas.microsoft.com/office/drawing/2014/main" xmlns="" id="{E288E421-529D-4648-1778-FC2E25ED26BF}"/>
              </a:ext>
            </a:extLst>
          </p:cNvPr>
          <p:cNvSpPr>
            <a:spLocks noGrp="1" noChangeArrowheads="1"/>
          </p:cNvSpPr>
          <p:nvPr>
            <p:ph idx="1"/>
          </p:nvPr>
        </p:nvSpPr>
        <p:spPr>
          <a:xfrm>
            <a:off x="1000126" y="1295399"/>
            <a:ext cx="10067924" cy="4962525"/>
          </a:xfrm>
        </p:spPr>
        <p:txBody>
          <a:bodyPr>
            <a:normAutofit/>
          </a:bodyPr>
          <a:lstStyle/>
          <a:p>
            <a:pPr>
              <a:lnSpc>
                <a:spcPct val="90000"/>
              </a:lnSpc>
            </a:pPr>
            <a:r>
              <a:rPr lang="en-US" altLang="en-US" sz="2400" b="1" dirty="0">
                <a:solidFill>
                  <a:srgbClr val="FF0000"/>
                </a:solidFill>
              </a:rPr>
              <a:t>Local search</a:t>
            </a:r>
          </a:p>
          <a:p>
            <a:pPr lvl="1">
              <a:lnSpc>
                <a:spcPct val="90000"/>
              </a:lnSpc>
            </a:pPr>
            <a:r>
              <a:rPr lang="en-US" altLang="en-US" sz="2000" dirty="0"/>
              <a:t>Keep track of single current state</a:t>
            </a:r>
          </a:p>
          <a:p>
            <a:pPr lvl="1">
              <a:lnSpc>
                <a:spcPct val="90000"/>
              </a:lnSpc>
            </a:pPr>
            <a:r>
              <a:rPr lang="en-US" altLang="en-US" sz="2000" dirty="0"/>
              <a:t>Move only to neighboring states</a:t>
            </a:r>
          </a:p>
          <a:p>
            <a:pPr lvl="1">
              <a:lnSpc>
                <a:spcPct val="90000"/>
              </a:lnSpc>
            </a:pPr>
            <a:r>
              <a:rPr lang="en-US" altLang="en-US" sz="2000" dirty="0"/>
              <a:t>Ignore paths</a:t>
            </a:r>
          </a:p>
          <a:p>
            <a:pPr lvl="1">
              <a:lnSpc>
                <a:spcPct val="90000"/>
              </a:lnSpc>
              <a:buFontTx/>
              <a:buNone/>
            </a:pPr>
            <a:endParaRPr lang="en-US" altLang="en-US" sz="2000" dirty="0"/>
          </a:p>
          <a:p>
            <a:pPr>
              <a:lnSpc>
                <a:spcPct val="90000"/>
              </a:lnSpc>
            </a:pPr>
            <a:r>
              <a:rPr lang="en-US" altLang="en-US" sz="2400" b="1" dirty="0">
                <a:solidFill>
                  <a:srgbClr val="FF0000"/>
                </a:solidFill>
              </a:rPr>
              <a:t>Advantages:</a:t>
            </a:r>
          </a:p>
          <a:p>
            <a:pPr lvl="1">
              <a:lnSpc>
                <a:spcPct val="90000"/>
              </a:lnSpc>
            </a:pPr>
            <a:r>
              <a:rPr lang="en-US" altLang="en-US" sz="2000" dirty="0"/>
              <a:t>Use very little memory</a:t>
            </a:r>
          </a:p>
          <a:p>
            <a:pPr lvl="1">
              <a:lnSpc>
                <a:spcPct val="90000"/>
              </a:lnSpc>
            </a:pPr>
            <a:r>
              <a:rPr lang="en-US" altLang="en-US" sz="2000" dirty="0"/>
              <a:t>Can often find reasonable solutions in large or infinite (continuous) state spaces</a:t>
            </a:r>
            <a:r>
              <a:rPr lang="en-US" altLang="en-US" sz="1200" dirty="0"/>
              <a:t>.</a:t>
            </a:r>
          </a:p>
          <a:p>
            <a:pPr lvl="1">
              <a:lnSpc>
                <a:spcPct val="90000"/>
              </a:lnSpc>
            </a:pPr>
            <a:endParaRPr lang="en-US" altLang="en-US" sz="1200" dirty="0"/>
          </a:p>
          <a:p>
            <a:pPr>
              <a:lnSpc>
                <a:spcPct val="90000"/>
              </a:lnSpc>
            </a:pPr>
            <a:r>
              <a:rPr lang="en-US" altLang="en-US" sz="2400" b="1" dirty="0">
                <a:solidFill>
                  <a:srgbClr val="FF0000"/>
                </a:solidFill>
              </a:rPr>
              <a:t>“Pure optimization” problems</a:t>
            </a:r>
          </a:p>
          <a:p>
            <a:pPr lvl="1">
              <a:lnSpc>
                <a:spcPct val="90000"/>
              </a:lnSpc>
            </a:pPr>
            <a:r>
              <a:rPr lang="en-US" altLang="en-US" sz="2000" dirty="0"/>
              <a:t>All states have an objective function</a:t>
            </a:r>
          </a:p>
          <a:p>
            <a:pPr lvl="1">
              <a:lnSpc>
                <a:spcPct val="90000"/>
              </a:lnSpc>
            </a:pPr>
            <a:r>
              <a:rPr lang="en-US" altLang="en-US" sz="2000" dirty="0"/>
              <a:t>Goal is to find state with max (or min) objective value</a:t>
            </a:r>
          </a:p>
          <a:p>
            <a:pPr lvl="1">
              <a:lnSpc>
                <a:spcPct val="90000"/>
              </a:lnSpc>
            </a:pPr>
            <a:r>
              <a:rPr lang="en-US" altLang="en-US" sz="2000" dirty="0"/>
              <a:t>Does not quite fit into path-cost/goal-state formulation</a:t>
            </a:r>
          </a:p>
          <a:p>
            <a:pPr lvl="1">
              <a:lnSpc>
                <a:spcPct val="90000"/>
              </a:lnSpc>
            </a:pPr>
            <a:r>
              <a:rPr lang="en-US" altLang="en-US" sz="2000" dirty="0"/>
              <a:t>Local search can do quite well on these problems.</a:t>
            </a:r>
          </a:p>
        </p:txBody>
      </p:sp>
      <p:sp>
        <p:nvSpPr>
          <p:cNvPr id="4" name="Slide Number Placeholder 3">
            <a:extLst>
              <a:ext uri="{FF2B5EF4-FFF2-40B4-BE49-F238E27FC236}">
                <a16:creationId xmlns:a16="http://schemas.microsoft.com/office/drawing/2014/main" xmlns="" id="{2A985E73-A9A0-845C-D571-5968226DA95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0CA3D1-A55D-4AED-96FC-27F43C04D9CE}"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92629" y="162126"/>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771525" y="1952649"/>
            <a:ext cx="10515600" cy="5428628"/>
          </a:xfrm>
        </p:spPr>
        <p:txBody>
          <a:bodyPr>
            <a:normAutofit/>
          </a:bodyPr>
          <a:lstStyle/>
          <a:p>
            <a:pPr marL="457200" lvl="2" indent="0" algn="just">
              <a:spcBef>
                <a:spcPts val="600"/>
              </a:spcBef>
              <a:spcAft>
                <a:spcPts val="600"/>
              </a:spcAft>
              <a:buNone/>
            </a:pPr>
            <a:endParaRPr lang="en-IN" sz="18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a:xfrm>
            <a:off x="10481582" y="7065531"/>
            <a:ext cx="859971" cy="392544"/>
          </a:xfrm>
        </p:spPr>
        <p:txBody>
          <a:bodyPr/>
          <a:lstStyle/>
          <a:p>
            <a:fld id="{468033BA-1A54-43B7-8E9B-FF51F49B48E0}" type="slidenum">
              <a:rPr lang="en-IN" smtClean="0"/>
              <a:pPr/>
              <a:t>19</a:t>
            </a:fld>
            <a:endParaRPr lang="en-IN" dirty="0"/>
          </a:p>
        </p:txBody>
      </p:sp>
      <p:sp>
        <p:nvSpPr>
          <p:cNvPr id="5" name="Oval 4">
            <a:extLst>
              <a:ext uri="{FF2B5EF4-FFF2-40B4-BE49-F238E27FC236}">
                <a16:creationId xmlns:a16="http://schemas.microsoft.com/office/drawing/2014/main" xmlns="" id="{AD0A994F-64DB-039A-5AD9-B010475339E8}"/>
              </a:ext>
            </a:extLst>
          </p:cNvPr>
          <p:cNvSpPr/>
          <p:nvPr/>
        </p:nvSpPr>
        <p:spPr>
          <a:xfrm>
            <a:off x="2349954" y="1791856"/>
            <a:ext cx="2667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Goal Satisfaction</a:t>
            </a:r>
          </a:p>
        </p:txBody>
      </p:sp>
      <p:sp>
        <p:nvSpPr>
          <p:cNvPr id="6" name="Oval 5">
            <a:extLst>
              <a:ext uri="{FF2B5EF4-FFF2-40B4-BE49-F238E27FC236}">
                <a16:creationId xmlns:a16="http://schemas.microsoft.com/office/drawing/2014/main" xmlns="" id="{169A7C6F-CA44-B85F-1236-F10AF8809308}"/>
              </a:ext>
            </a:extLst>
          </p:cNvPr>
          <p:cNvSpPr/>
          <p:nvPr/>
        </p:nvSpPr>
        <p:spPr>
          <a:xfrm>
            <a:off x="7226754" y="1791856"/>
            <a:ext cx="29718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dirty="0"/>
              <a:t>Optimization</a:t>
            </a:r>
          </a:p>
        </p:txBody>
      </p:sp>
      <p:sp>
        <p:nvSpPr>
          <p:cNvPr id="7" name="TextBox 5">
            <a:extLst>
              <a:ext uri="{FF2B5EF4-FFF2-40B4-BE49-F238E27FC236}">
                <a16:creationId xmlns:a16="http://schemas.microsoft.com/office/drawing/2014/main" xmlns="" id="{100065B5-BD0B-7261-7B7D-11E45792D3C1}"/>
              </a:ext>
            </a:extLst>
          </p:cNvPr>
          <p:cNvSpPr txBox="1">
            <a:spLocks noChangeArrowheads="1"/>
          </p:cNvSpPr>
          <p:nvPr/>
        </p:nvSpPr>
        <p:spPr bwMode="auto">
          <a:xfrm>
            <a:off x="2502354" y="2858656"/>
            <a:ext cx="2454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reach the goal node</a:t>
            </a:r>
          </a:p>
          <a:p>
            <a:pPr eaLnBrk="1" hangingPunct="1"/>
            <a:r>
              <a:rPr lang="en-US" altLang="en-US"/>
              <a:t>Constraint satisfaction</a:t>
            </a:r>
          </a:p>
        </p:txBody>
      </p:sp>
      <p:sp>
        <p:nvSpPr>
          <p:cNvPr id="8" name="TextBox 6">
            <a:extLst>
              <a:ext uri="{FF2B5EF4-FFF2-40B4-BE49-F238E27FC236}">
                <a16:creationId xmlns:a16="http://schemas.microsoft.com/office/drawing/2014/main" xmlns="" id="{0BC67A9E-F6D9-F938-5DE7-60148C853E2B}"/>
              </a:ext>
            </a:extLst>
          </p:cNvPr>
          <p:cNvSpPr txBox="1">
            <a:spLocks noChangeArrowheads="1"/>
          </p:cNvSpPr>
          <p:nvPr/>
        </p:nvSpPr>
        <p:spPr bwMode="auto">
          <a:xfrm>
            <a:off x="7531554" y="2858656"/>
            <a:ext cx="2582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optimize(objective fn)</a:t>
            </a:r>
          </a:p>
          <a:p>
            <a:pPr eaLnBrk="1" hangingPunct="1"/>
            <a:r>
              <a:rPr lang="en-US" altLang="en-US"/>
              <a:t>Constraint Optimization</a:t>
            </a:r>
          </a:p>
        </p:txBody>
      </p:sp>
      <p:sp>
        <p:nvSpPr>
          <p:cNvPr id="9" name="TextBox 7">
            <a:extLst>
              <a:ext uri="{FF2B5EF4-FFF2-40B4-BE49-F238E27FC236}">
                <a16:creationId xmlns:a16="http://schemas.microsoft.com/office/drawing/2014/main" xmlns="" id="{193FD1BB-A81C-BD35-0AAD-CF1BD0837C2C}"/>
              </a:ext>
            </a:extLst>
          </p:cNvPr>
          <p:cNvSpPr txBox="1">
            <a:spLocks noChangeArrowheads="1"/>
          </p:cNvSpPr>
          <p:nvPr/>
        </p:nvSpPr>
        <p:spPr bwMode="auto">
          <a:xfrm>
            <a:off x="2461079" y="4687456"/>
            <a:ext cx="74310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t>You can go back and forth between the two problems</a:t>
            </a:r>
          </a:p>
          <a:p>
            <a:pPr algn="ctr" eaLnBrk="1" hangingPunct="1"/>
            <a:r>
              <a:rPr lang="en-US" altLang="en-US" sz="2400"/>
              <a:t>Typically in the same complexity class</a:t>
            </a:r>
          </a:p>
        </p:txBody>
      </p:sp>
    </p:spTree>
    <p:extLst>
      <p:ext uri="{BB962C8B-B14F-4D97-AF65-F5344CB8AC3E}">
        <p14:creationId xmlns:p14="http://schemas.microsoft.com/office/powerpoint/2010/main" val="54825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D201F-8459-41BD-86F9-6EBC310474E1}"/>
              </a:ext>
            </a:extLst>
          </p:cNvPr>
          <p:cNvSpPr>
            <a:spLocks noGrp="1"/>
          </p:cNvSpPr>
          <p:nvPr>
            <p:ph type="title"/>
          </p:nvPr>
        </p:nvSpPr>
        <p:spPr>
          <a:xfrm>
            <a:off x="838200" y="120483"/>
            <a:ext cx="10515599" cy="749299"/>
          </a:xfrm>
        </p:spPr>
        <p:txBody>
          <a:bodyPr>
            <a:normAutofit/>
          </a:bodyPr>
          <a:lstStyle/>
          <a:p>
            <a:r>
              <a:rPr lang="en-IN" sz="4000" dirty="0">
                <a:latin typeface="LM Roman 12" panose="00000500000000000000" pitchFamily="50" charset="0"/>
              </a:rPr>
              <a:t>Outline</a:t>
            </a:r>
          </a:p>
        </p:txBody>
      </p:sp>
      <p:sp>
        <p:nvSpPr>
          <p:cNvPr id="3" name="Content Placeholder 2">
            <a:extLst>
              <a:ext uri="{FF2B5EF4-FFF2-40B4-BE49-F238E27FC236}">
                <a16:creationId xmlns:a16="http://schemas.microsoft.com/office/drawing/2014/main" xmlns="" id="{D29EF24A-AE5F-45C0-A846-B83B46282224}"/>
              </a:ext>
            </a:extLst>
          </p:cNvPr>
          <p:cNvSpPr>
            <a:spLocks noGrp="1"/>
          </p:cNvSpPr>
          <p:nvPr>
            <p:ph idx="1"/>
          </p:nvPr>
        </p:nvSpPr>
        <p:spPr>
          <a:xfrm>
            <a:off x="745211" y="939344"/>
            <a:ext cx="6415007" cy="5469698"/>
          </a:xfrm>
        </p:spPr>
        <p:txBody>
          <a:bodyPr>
            <a:normAutofit fontScale="85000" lnSpcReduction="20000"/>
          </a:bodyPr>
          <a:lstStyle/>
          <a:p>
            <a:pPr>
              <a:lnSpc>
                <a:spcPct val="110000"/>
              </a:lnSpc>
              <a:spcBef>
                <a:spcPts val="600"/>
              </a:spcBef>
            </a:pPr>
            <a:r>
              <a:rPr lang="en-IN" b="1" dirty="0">
                <a:solidFill>
                  <a:srgbClr val="FF0066"/>
                </a:solidFill>
                <a:latin typeface="LM Roman 12" panose="00000500000000000000" pitchFamily="50" charset="0"/>
              </a:rPr>
              <a:t>Informed Search Methods</a:t>
            </a:r>
            <a:endParaRPr lang="en-IN" dirty="0">
              <a:solidFill>
                <a:srgbClr val="002060"/>
              </a:solidFill>
              <a:latin typeface="LM Roman 12" panose="00000500000000000000" pitchFamily="50" charset="0"/>
            </a:endParaRP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Heuristic Functions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A* Search</a:t>
            </a:r>
          </a:p>
          <a:p>
            <a:pPr>
              <a:lnSpc>
                <a:spcPct val="110000"/>
              </a:lnSpc>
              <a:spcBef>
                <a:spcPts val="600"/>
              </a:spcBef>
            </a:pPr>
            <a:r>
              <a:rPr lang="en-IN" b="1" dirty="0">
                <a:solidFill>
                  <a:srgbClr val="FF0066"/>
                </a:solidFill>
                <a:latin typeface="LM Roman 12" panose="00000500000000000000" pitchFamily="50" charset="0"/>
              </a:rPr>
              <a:t>Beyond Classical Search</a:t>
            </a:r>
            <a:endParaRPr lang="en-IN" dirty="0">
              <a:solidFill>
                <a:srgbClr val="002060"/>
              </a:solidFill>
              <a:latin typeface="LM Roman 12" panose="00000500000000000000" pitchFamily="50" charset="0"/>
            </a:endParaRP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Local Search &amp; Optimization</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Hill-climbing Search</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Simulated Annealing</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Local-Beam Search</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Genetic Algorithms</a:t>
            </a:r>
          </a:p>
          <a:p>
            <a:pPr>
              <a:lnSpc>
                <a:spcPct val="110000"/>
              </a:lnSpc>
              <a:spcBef>
                <a:spcPts val="600"/>
              </a:spcBef>
            </a:pPr>
            <a:r>
              <a:rPr lang="en-IN" b="1" dirty="0">
                <a:solidFill>
                  <a:srgbClr val="FF0066"/>
                </a:solidFill>
                <a:latin typeface="LM Roman 12" panose="00000500000000000000" pitchFamily="50" charset="0"/>
              </a:rPr>
              <a:t>Game Playing</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Introduction</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Game as a Search problem</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Perfect Decisions in Two-Persons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Games Imperfect Decisions</a:t>
            </a:r>
          </a:p>
          <a:p>
            <a:pPr lvl="1" indent="-422275">
              <a:lnSpc>
                <a:spcPct val="110000"/>
              </a:lnSpc>
              <a:spcBef>
                <a:spcPts val="600"/>
              </a:spcBef>
              <a:buFont typeface="Symbol" panose="05050102010706020507" pitchFamily="18" charset="2"/>
              <a:buChar char="®"/>
            </a:pPr>
            <a:r>
              <a:rPr lang="en-IN" dirty="0">
                <a:solidFill>
                  <a:srgbClr val="002060"/>
                </a:solidFill>
                <a:latin typeface="LM Roman 12" panose="00000500000000000000" pitchFamily="50" charset="0"/>
              </a:rPr>
              <a:t>Alpha-Beta Pruning</a:t>
            </a:r>
          </a:p>
        </p:txBody>
      </p:sp>
      <p:sp>
        <p:nvSpPr>
          <p:cNvPr id="4" name="Slide Number Placeholder 3">
            <a:extLst>
              <a:ext uri="{FF2B5EF4-FFF2-40B4-BE49-F238E27FC236}">
                <a16:creationId xmlns:a16="http://schemas.microsoft.com/office/drawing/2014/main" xmlns="" id="{7A6E4C7C-FDE5-4C72-BE2B-A0D230ED122B}"/>
              </a:ext>
            </a:extLst>
          </p:cNvPr>
          <p:cNvSpPr>
            <a:spLocks noGrp="1"/>
          </p:cNvSpPr>
          <p:nvPr>
            <p:ph type="sldNum" sz="quarter" idx="12"/>
          </p:nvPr>
        </p:nvSpPr>
        <p:spPr/>
        <p:txBody>
          <a:bodyPr/>
          <a:lstStyle/>
          <a:p>
            <a:fld id="{468033BA-1A54-43B7-8E9B-FF51F49B48E0}" type="slidenum">
              <a:rPr lang="en-IN" smtClean="0"/>
              <a:t>2</a:t>
            </a:fld>
            <a:endParaRPr lang="en-IN"/>
          </a:p>
        </p:txBody>
      </p:sp>
    </p:spTree>
    <p:extLst>
      <p:ext uri="{BB962C8B-B14F-4D97-AF65-F5344CB8AC3E}">
        <p14:creationId xmlns:p14="http://schemas.microsoft.com/office/powerpoint/2010/main" val="372205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783770" y="1028700"/>
            <a:ext cx="10695215" cy="5694243"/>
          </a:xfrm>
        </p:spPr>
        <p:txBody>
          <a:bodyPr>
            <a:normAutofit fontScale="92500" lnSpcReduction="10000"/>
          </a:bodyPr>
          <a:lstStyle/>
          <a:p>
            <a:pPr marL="355600" indent="-342900">
              <a:lnSpc>
                <a:spcPct val="100000"/>
              </a:lnSpc>
              <a:spcBef>
                <a:spcPts val="1325"/>
              </a:spcBef>
              <a:buFont typeface="Arial"/>
              <a:buChar char="•"/>
              <a:tabLst>
                <a:tab pos="354965" algn="l"/>
                <a:tab pos="355600" algn="l"/>
              </a:tabLst>
            </a:pPr>
            <a:r>
              <a:rPr lang="en-US" sz="2200" dirty="0"/>
              <a:t>In many optimization problems, the path to the goal is irrelevant; the goal state itself is the solution</a:t>
            </a:r>
          </a:p>
          <a:p>
            <a:pPr marL="527685" lvl="1" indent="-206375">
              <a:lnSpc>
                <a:spcPct val="100000"/>
              </a:lnSpc>
              <a:spcBef>
                <a:spcPts val="1220"/>
              </a:spcBef>
              <a:buClr>
                <a:srgbClr val="D1282E"/>
              </a:buClr>
              <a:buFont typeface="Arial"/>
              <a:buChar char="•"/>
              <a:tabLst>
                <a:tab pos="528320" algn="l"/>
              </a:tabLst>
            </a:pPr>
            <a:r>
              <a:rPr lang="en-US" sz="2200" dirty="0">
                <a:solidFill>
                  <a:srgbClr val="FF0000"/>
                </a:solidFill>
              </a:rPr>
              <a:t>Local search: widely used for very big problems</a:t>
            </a:r>
          </a:p>
          <a:p>
            <a:pPr marL="527685" lvl="1" indent="-206375">
              <a:lnSpc>
                <a:spcPct val="100000"/>
              </a:lnSpc>
              <a:spcBef>
                <a:spcPts val="530"/>
              </a:spcBef>
              <a:buClr>
                <a:srgbClr val="D1282E"/>
              </a:buClr>
              <a:buFont typeface="Arial"/>
              <a:buChar char="•"/>
              <a:tabLst>
                <a:tab pos="528320" algn="l"/>
              </a:tabLst>
            </a:pPr>
            <a:r>
              <a:rPr lang="en-US" sz="2200" dirty="0">
                <a:solidFill>
                  <a:srgbClr val="FF0000"/>
                </a:solidFill>
              </a:rPr>
              <a:t>Returns good but not optimal solutions in general</a:t>
            </a:r>
          </a:p>
          <a:p>
            <a:pPr lvl="1">
              <a:lnSpc>
                <a:spcPct val="100000"/>
              </a:lnSpc>
              <a:spcBef>
                <a:spcPts val="15"/>
              </a:spcBef>
              <a:buClr>
                <a:srgbClr val="D1282E"/>
              </a:buClr>
              <a:buFont typeface="Arial"/>
              <a:buChar char="•"/>
            </a:pPr>
            <a:endParaRPr lang="en-US" sz="2200" dirty="0"/>
          </a:p>
          <a:p>
            <a:pPr marL="355600" indent="-342900">
              <a:lnSpc>
                <a:spcPct val="100000"/>
              </a:lnSpc>
              <a:buFont typeface="Arial"/>
              <a:buChar char="•"/>
              <a:tabLst>
                <a:tab pos="354965" algn="l"/>
                <a:tab pos="355600" algn="l"/>
              </a:tabLst>
            </a:pPr>
            <a:r>
              <a:rPr lang="en-US" sz="2200" dirty="0"/>
              <a:t>The state space consists of "complete" configurations</a:t>
            </a:r>
          </a:p>
          <a:p>
            <a:pPr marL="527685" marR="5080" lvl="1" indent="-205740">
              <a:lnSpc>
                <a:spcPct val="100000"/>
              </a:lnSpc>
              <a:spcBef>
                <a:spcPts val="1225"/>
              </a:spcBef>
              <a:buClr>
                <a:srgbClr val="D1282E"/>
              </a:buClr>
              <a:buFont typeface="Arial"/>
              <a:buChar char="•"/>
              <a:tabLst>
                <a:tab pos="528320" algn="l"/>
              </a:tabLst>
            </a:pPr>
            <a:r>
              <a:rPr lang="en-US" sz="2200" dirty="0"/>
              <a:t>For example, every permutation of the set of cities is a configuration for the traveling salesperson  problem</a:t>
            </a:r>
          </a:p>
          <a:p>
            <a:pPr marL="355600" indent="-342900">
              <a:lnSpc>
                <a:spcPct val="100000"/>
              </a:lnSpc>
              <a:spcBef>
                <a:spcPts val="530"/>
              </a:spcBef>
              <a:buFont typeface="Arial"/>
              <a:buChar char="•"/>
              <a:tabLst>
                <a:tab pos="354965" algn="l"/>
                <a:tab pos="355600" algn="l"/>
              </a:tabLst>
            </a:pPr>
            <a:r>
              <a:rPr lang="en-US" sz="2200" dirty="0">
                <a:solidFill>
                  <a:srgbClr val="FF0000"/>
                </a:solidFill>
              </a:rPr>
              <a:t>The goal is to find a “close to optimal” configuration satisfying constraints</a:t>
            </a:r>
          </a:p>
          <a:p>
            <a:pPr marL="527685" lvl="1" indent="-206375">
              <a:lnSpc>
                <a:spcPct val="100000"/>
              </a:lnSpc>
              <a:spcBef>
                <a:spcPts val="1235"/>
              </a:spcBef>
              <a:buClr>
                <a:srgbClr val="D1282E"/>
              </a:buClr>
              <a:buFont typeface="Arial"/>
              <a:buChar char="•"/>
              <a:tabLst>
                <a:tab pos="528320" algn="l"/>
              </a:tabLst>
            </a:pPr>
            <a:r>
              <a:rPr lang="en-US" sz="2200" dirty="0"/>
              <a:t>Examples: n-Queens, VLSI layout, exam time table</a:t>
            </a:r>
          </a:p>
          <a:p>
            <a:pPr lvl="1">
              <a:lnSpc>
                <a:spcPct val="100000"/>
              </a:lnSpc>
              <a:spcBef>
                <a:spcPts val="15"/>
              </a:spcBef>
              <a:buClr>
                <a:srgbClr val="D1282E"/>
              </a:buClr>
              <a:buFont typeface="Arial"/>
              <a:buChar char="•"/>
            </a:pPr>
            <a:endParaRPr lang="en-US" sz="2200" dirty="0"/>
          </a:p>
          <a:p>
            <a:pPr marL="355600" indent="-342900">
              <a:lnSpc>
                <a:spcPct val="100000"/>
              </a:lnSpc>
              <a:buFont typeface="Arial"/>
              <a:buChar char="•"/>
              <a:tabLst>
                <a:tab pos="354965" algn="l"/>
                <a:tab pos="355600" algn="l"/>
              </a:tabLst>
            </a:pPr>
            <a:r>
              <a:rPr lang="en-US" sz="2200" dirty="0">
                <a:solidFill>
                  <a:srgbClr val="FF0000"/>
                </a:solidFill>
              </a:rPr>
              <a:t>Local search algorithms</a:t>
            </a:r>
          </a:p>
          <a:p>
            <a:pPr marL="527685" lvl="1" indent="-206375">
              <a:lnSpc>
                <a:spcPct val="100000"/>
              </a:lnSpc>
              <a:spcBef>
                <a:spcPts val="1225"/>
              </a:spcBef>
              <a:buClr>
                <a:srgbClr val="D1282E"/>
              </a:buClr>
              <a:buFont typeface="Arial"/>
              <a:buChar char="•"/>
              <a:tabLst>
                <a:tab pos="528320" algn="l"/>
              </a:tabLst>
            </a:pPr>
            <a:r>
              <a:rPr lang="en-US" sz="2200" dirty="0"/>
              <a:t>Keep a single "current" state, or small set of states</a:t>
            </a:r>
          </a:p>
          <a:p>
            <a:pPr marL="527685" lvl="1" indent="-206375">
              <a:lnSpc>
                <a:spcPct val="100000"/>
              </a:lnSpc>
              <a:spcBef>
                <a:spcPts val="530"/>
              </a:spcBef>
              <a:buClr>
                <a:srgbClr val="D1282E"/>
              </a:buClr>
              <a:buFont typeface="Arial"/>
              <a:buChar char="•"/>
              <a:tabLst>
                <a:tab pos="528320" algn="l"/>
              </a:tabLst>
            </a:pPr>
            <a:r>
              <a:rPr lang="en-US" sz="2200" dirty="0"/>
              <a:t>Iteratively try to improve it / them</a:t>
            </a:r>
          </a:p>
          <a:p>
            <a:pPr marL="527685" lvl="1" indent="-206375">
              <a:lnSpc>
                <a:spcPct val="100000"/>
              </a:lnSpc>
              <a:spcBef>
                <a:spcPts val="525"/>
              </a:spcBef>
              <a:buClr>
                <a:srgbClr val="D1282E"/>
              </a:buClr>
              <a:buFont typeface="Arial"/>
              <a:buChar char="•"/>
              <a:tabLst>
                <a:tab pos="528320" algn="l"/>
              </a:tabLst>
            </a:pPr>
            <a:r>
              <a:rPr lang="en-US" sz="2200" dirty="0"/>
              <a:t>Very memory efficient since only a few states are stored</a:t>
            </a:r>
          </a:p>
          <a:p>
            <a:pPr marL="457200" lvl="2" indent="0" algn="just">
              <a:spcBef>
                <a:spcPts val="600"/>
              </a:spcBef>
              <a:spcAft>
                <a:spcPts val="600"/>
              </a:spcAft>
              <a:buNone/>
            </a:pPr>
            <a:endParaRPr lang="en-IN" sz="18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20</a:t>
            </a:fld>
            <a:endParaRPr lang="en-IN" dirty="0"/>
          </a:p>
        </p:txBody>
      </p:sp>
    </p:spTree>
    <p:extLst>
      <p:ext uri="{BB962C8B-B14F-4D97-AF65-F5344CB8AC3E}">
        <p14:creationId xmlns:p14="http://schemas.microsoft.com/office/powerpoint/2010/main" val="572445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2400" dirty="0">
                <a:latin typeface="LM Roman 12" panose="00000500000000000000" pitchFamily="50" charset="0"/>
              </a:rPr>
              <a:t>Local Classical Algos. and Optimization Problems</a:t>
            </a: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21</a:t>
            </a:fld>
            <a:endParaRPr lang="en-IN" dirty="0"/>
          </a:p>
        </p:txBody>
      </p:sp>
      <p:sp>
        <p:nvSpPr>
          <p:cNvPr id="6" name="Content Placeholder 5">
            <a:extLst>
              <a:ext uri="{FF2B5EF4-FFF2-40B4-BE49-F238E27FC236}">
                <a16:creationId xmlns:a16="http://schemas.microsoft.com/office/drawing/2014/main" xmlns="" id="{8B99502C-34D7-6784-D243-32996E9FCB60}"/>
              </a:ext>
            </a:extLst>
          </p:cNvPr>
          <p:cNvSpPr>
            <a:spLocks noGrp="1"/>
          </p:cNvSpPr>
          <p:nvPr>
            <p:ph idx="1"/>
          </p:nvPr>
        </p:nvSpPr>
        <p:spPr/>
        <p:txBody>
          <a:bodyPr/>
          <a:lstStyle/>
          <a:p>
            <a:endParaRPr lang="en-IN" dirty="0"/>
          </a:p>
        </p:txBody>
      </p:sp>
      <p:sp>
        <p:nvSpPr>
          <p:cNvPr id="7" name="object 2">
            <a:extLst>
              <a:ext uri="{FF2B5EF4-FFF2-40B4-BE49-F238E27FC236}">
                <a16:creationId xmlns:a16="http://schemas.microsoft.com/office/drawing/2014/main" xmlns="" id="{5D3712A7-3F75-D419-3101-79655EEAFB38}"/>
              </a:ext>
            </a:extLst>
          </p:cNvPr>
          <p:cNvSpPr txBox="1">
            <a:spLocks noGrp="1"/>
          </p:cNvSpPr>
          <p:nvPr/>
        </p:nvSpPr>
        <p:spPr>
          <a:xfrm>
            <a:off x="4874774" y="921755"/>
            <a:ext cx="4571203" cy="319959"/>
          </a:xfrm>
          <a:prstGeom prst="rect">
            <a:avLst/>
          </a:prstGeom>
        </p:spPr>
        <p:txBody>
          <a:bodyPr vert="horz" wrap="square" lIns="0" tIns="12065" rIns="0" bIns="0" rtlCol="0">
            <a:spAutoFit/>
          </a:bodyPr>
          <a:lstStyle>
            <a:lvl1pPr>
              <a:defRPr sz="3700" b="1" i="0">
                <a:solidFill>
                  <a:srgbClr val="D1282E"/>
                </a:solidFill>
                <a:latin typeface="Arial"/>
                <a:ea typeface="+mj-ea"/>
                <a:cs typeface="Arial"/>
              </a:defRPr>
            </a:lvl1pPr>
          </a:lstStyle>
          <a:p>
            <a:pPr marL="12700">
              <a:lnSpc>
                <a:spcPct val="100000"/>
              </a:lnSpc>
              <a:spcBef>
                <a:spcPts val="95"/>
              </a:spcBef>
            </a:pPr>
            <a:r>
              <a:rPr sz="2000" dirty="0">
                <a:solidFill>
                  <a:srgbClr val="FF0000"/>
                </a:solidFill>
                <a:latin typeface="Trebuchet MS" panose="020B0603020202020204" pitchFamily="34" charset="0"/>
                <a:ea typeface="+mn-ea"/>
                <a:cs typeface="+mn-cs"/>
              </a:rPr>
              <a:t>Example: 4-queens</a:t>
            </a:r>
          </a:p>
        </p:txBody>
      </p:sp>
      <p:grpSp>
        <p:nvGrpSpPr>
          <p:cNvPr id="9" name="object 4">
            <a:extLst>
              <a:ext uri="{FF2B5EF4-FFF2-40B4-BE49-F238E27FC236}">
                <a16:creationId xmlns:a16="http://schemas.microsoft.com/office/drawing/2014/main" xmlns="" id="{2E746EF0-EDFD-F052-71E7-19DFB686AFEB}"/>
              </a:ext>
            </a:extLst>
          </p:cNvPr>
          <p:cNvGrpSpPr/>
          <p:nvPr/>
        </p:nvGrpSpPr>
        <p:grpSpPr>
          <a:xfrm>
            <a:off x="1895474" y="4076700"/>
            <a:ext cx="8598354" cy="2532929"/>
            <a:chOff x="767619" y="2998210"/>
            <a:chExt cx="11103718" cy="3779502"/>
          </a:xfrm>
        </p:grpSpPr>
        <p:sp>
          <p:nvSpPr>
            <p:cNvPr id="12" name="object 5">
              <a:extLst>
                <a:ext uri="{FF2B5EF4-FFF2-40B4-BE49-F238E27FC236}">
                  <a16:creationId xmlns:a16="http://schemas.microsoft.com/office/drawing/2014/main" xmlns="" id="{5C9AA6DB-120B-1D1B-B738-2076BF272ECD}"/>
                </a:ext>
              </a:extLst>
            </p:cNvPr>
            <p:cNvSpPr/>
            <p:nvPr/>
          </p:nvSpPr>
          <p:spPr>
            <a:xfrm>
              <a:off x="10013251" y="4919991"/>
              <a:ext cx="1858086" cy="185772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6">
              <a:extLst>
                <a:ext uri="{FF2B5EF4-FFF2-40B4-BE49-F238E27FC236}">
                  <a16:creationId xmlns:a16="http://schemas.microsoft.com/office/drawing/2014/main" xmlns="" id="{D85F54E0-FB95-65E7-C4D2-58F9DD3788D5}"/>
                </a:ext>
              </a:extLst>
            </p:cNvPr>
            <p:cNvSpPr/>
            <p:nvPr/>
          </p:nvSpPr>
          <p:spPr>
            <a:xfrm>
              <a:off x="5365546" y="4037595"/>
              <a:ext cx="1858899" cy="1857721"/>
            </a:xfrm>
            <a:prstGeom prst="rect">
              <a:avLst/>
            </a:prstGeom>
            <a:blipFill>
              <a:blip r:embed="rId4"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7">
              <a:extLst>
                <a:ext uri="{FF2B5EF4-FFF2-40B4-BE49-F238E27FC236}">
                  <a16:creationId xmlns:a16="http://schemas.microsoft.com/office/drawing/2014/main" xmlns="" id="{DC7F365F-67AB-891C-1B81-E0857E494657}"/>
                </a:ext>
              </a:extLst>
            </p:cNvPr>
            <p:cNvSpPr/>
            <p:nvPr/>
          </p:nvSpPr>
          <p:spPr>
            <a:xfrm>
              <a:off x="767619" y="2998210"/>
              <a:ext cx="1836229" cy="1856237"/>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8">
              <a:extLst>
                <a:ext uri="{FF2B5EF4-FFF2-40B4-BE49-F238E27FC236}">
                  <a16:creationId xmlns:a16="http://schemas.microsoft.com/office/drawing/2014/main" xmlns="" id="{8696AD9E-D510-AC6A-E2D5-67930F686075}"/>
                </a:ext>
              </a:extLst>
            </p:cNvPr>
            <p:cNvSpPr/>
            <p:nvPr/>
          </p:nvSpPr>
          <p:spPr>
            <a:xfrm>
              <a:off x="2661665" y="3512057"/>
              <a:ext cx="3632200" cy="475615"/>
            </a:xfrm>
            <a:custGeom>
              <a:avLst/>
              <a:gdLst/>
              <a:ahLst/>
              <a:cxnLst/>
              <a:rect l="l" t="t" r="r" b="b"/>
              <a:pathLst>
                <a:path w="3632200" h="475614">
                  <a:moveTo>
                    <a:pt x="0" y="0"/>
                  </a:moveTo>
                  <a:lnTo>
                    <a:pt x="3632136" y="0"/>
                  </a:lnTo>
                  <a:lnTo>
                    <a:pt x="3632136" y="475399"/>
                  </a:lnTo>
                </a:path>
              </a:pathLst>
            </a:custGeom>
            <a:ln w="28955">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9">
              <a:extLst>
                <a:ext uri="{FF2B5EF4-FFF2-40B4-BE49-F238E27FC236}">
                  <a16:creationId xmlns:a16="http://schemas.microsoft.com/office/drawing/2014/main" xmlns="" id="{81055A8D-811C-9F82-CB5F-1CDBFE90E1F0}"/>
                </a:ext>
              </a:extLst>
            </p:cNvPr>
            <p:cNvSpPr/>
            <p:nvPr/>
          </p:nvSpPr>
          <p:spPr>
            <a:xfrm>
              <a:off x="6243129" y="3900589"/>
              <a:ext cx="101600" cy="86995"/>
            </a:xfrm>
            <a:custGeom>
              <a:avLst/>
              <a:gdLst/>
              <a:ahLst/>
              <a:cxnLst/>
              <a:rect l="l" t="t" r="r" b="b"/>
              <a:pathLst>
                <a:path w="101600" h="86995">
                  <a:moveTo>
                    <a:pt x="101346" y="0"/>
                  </a:moveTo>
                  <a:lnTo>
                    <a:pt x="50673" y="86868"/>
                  </a:lnTo>
                  <a:lnTo>
                    <a:pt x="0" y="0"/>
                  </a:lnTo>
                </a:path>
              </a:pathLst>
            </a:custGeom>
            <a:ln w="28956">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object 10">
              <a:extLst>
                <a:ext uri="{FF2B5EF4-FFF2-40B4-BE49-F238E27FC236}">
                  <a16:creationId xmlns:a16="http://schemas.microsoft.com/office/drawing/2014/main" xmlns="" id="{C9C79E9C-6BA4-E3C9-4FA6-DA91A840E871}"/>
                </a:ext>
              </a:extLst>
            </p:cNvPr>
            <p:cNvSpPr/>
            <p:nvPr/>
          </p:nvSpPr>
          <p:spPr>
            <a:xfrm>
              <a:off x="7265670" y="4395977"/>
              <a:ext cx="3632200" cy="475615"/>
            </a:xfrm>
            <a:custGeom>
              <a:avLst/>
              <a:gdLst/>
              <a:ahLst/>
              <a:cxnLst/>
              <a:rect l="l" t="t" r="r" b="b"/>
              <a:pathLst>
                <a:path w="3632200" h="475614">
                  <a:moveTo>
                    <a:pt x="0" y="0"/>
                  </a:moveTo>
                  <a:lnTo>
                    <a:pt x="3632136" y="0"/>
                  </a:lnTo>
                  <a:lnTo>
                    <a:pt x="3632136" y="475399"/>
                  </a:lnTo>
                </a:path>
              </a:pathLst>
            </a:custGeom>
            <a:ln w="28955">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11">
              <a:extLst>
                <a:ext uri="{FF2B5EF4-FFF2-40B4-BE49-F238E27FC236}">
                  <a16:creationId xmlns:a16="http://schemas.microsoft.com/office/drawing/2014/main" xmlns="" id="{E60C8ED1-B31A-3FD8-4436-36833D5AF33F}"/>
                </a:ext>
              </a:extLst>
            </p:cNvPr>
            <p:cNvSpPr/>
            <p:nvPr/>
          </p:nvSpPr>
          <p:spPr>
            <a:xfrm>
              <a:off x="10847133" y="4784509"/>
              <a:ext cx="101600" cy="86995"/>
            </a:xfrm>
            <a:custGeom>
              <a:avLst/>
              <a:gdLst/>
              <a:ahLst/>
              <a:cxnLst/>
              <a:rect l="l" t="t" r="r" b="b"/>
              <a:pathLst>
                <a:path w="101600" h="86995">
                  <a:moveTo>
                    <a:pt x="101346" y="0"/>
                  </a:moveTo>
                  <a:lnTo>
                    <a:pt x="50673" y="86868"/>
                  </a:lnTo>
                  <a:lnTo>
                    <a:pt x="0" y="0"/>
                  </a:lnTo>
                </a:path>
              </a:pathLst>
            </a:custGeom>
            <a:ln w="28956">
              <a:solidFill>
                <a:srgbClr val="C000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0" name="object 12">
            <a:extLst>
              <a:ext uri="{FF2B5EF4-FFF2-40B4-BE49-F238E27FC236}">
                <a16:creationId xmlns:a16="http://schemas.microsoft.com/office/drawing/2014/main" xmlns="" id="{26468FAC-9424-23DA-8889-92912AB95EFF}"/>
              </a:ext>
            </a:extLst>
          </p:cNvPr>
          <p:cNvSpPr txBox="1"/>
          <p:nvPr/>
        </p:nvSpPr>
        <p:spPr>
          <a:xfrm>
            <a:off x="1222275" y="1237541"/>
            <a:ext cx="9760050" cy="3608039"/>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46355">
              <a:lnSpc>
                <a:spcPct val="140000"/>
              </a:lnSpc>
              <a:spcBef>
                <a:spcPts val="95"/>
              </a:spcBef>
            </a:pPr>
            <a:r>
              <a:rPr sz="2000" dirty="0">
                <a:latin typeface="Trebuchet MS" panose="020B0603020202020204" pitchFamily="34" charset="0"/>
              </a:rPr>
              <a:t>Goal: Put 4 queens on an 4 × 4 board with no two queens on the same row, column, or diagonal  State space: All configurations with the queens in distinct columns</a:t>
            </a:r>
          </a:p>
          <a:p>
            <a:pPr marL="12700" marR="113664">
              <a:lnSpc>
                <a:spcPts val="3429"/>
              </a:lnSpc>
              <a:spcBef>
                <a:spcPts val="270"/>
              </a:spcBef>
            </a:pPr>
            <a:r>
              <a:rPr sz="2000" dirty="0">
                <a:latin typeface="Trebuchet MS" panose="020B0603020202020204" pitchFamily="34" charset="0"/>
              </a:rPr>
              <a:t>State transition: Move a queen from its present place to some other square in the same column  Local Search: Start with a configuration and repeatedly use the moves to reach the goal</a:t>
            </a:r>
            <a:endParaRPr lang="en-IN" sz="2000" dirty="0">
              <a:latin typeface="Trebuchet MS" panose="020B0603020202020204" pitchFamily="34" charset="0"/>
            </a:endParaRPr>
          </a:p>
          <a:p>
            <a:pPr marL="12700" marR="113664">
              <a:lnSpc>
                <a:spcPts val="3429"/>
              </a:lnSpc>
              <a:spcBef>
                <a:spcPts val="270"/>
              </a:spcBef>
            </a:pPr>
            <a:r>
              <a:rPr lang="en-IN" sz="2000" b="1" spc="-235" dirty="0">
                <a:latin typeface="Trebuchet MS" panose="020B0603020202020204" pitchFamily="34" charset="0"/>
                <a:cs typeface="Arial"/>
              </a:rPr>
              <a:t>                                  </a:t>
            </a:r>
            <a:r>
              <a:rPr lang="en-US" sz="2050" b="1" spc="-235" dirty="0">
                <a:latin typeface="Arial"/>
                <a:cs typeface="Arial"/>
              </a:rPr>
              <a:t>Move </a:t>
            </a:r>
            <a:r>
              <a:rPr lang="en-US" sz="2050" b="1" spc="-220" dirty="0">
                <a:latin typeface="Arial"/>
                <a:cs typeface="Arial"/>
              </a:rPr>
              <a:t>queen </a:t>
            </a:r>
            <a:r>
              <a:rPr lang="en-US" sz="2050" b="1" spc="-165" dirty="0">
                <a:latin typeface="Arial"/>
                <a:cs typeface="Arial"/>
              </a:rPr>
              <a:t>in </a:t>
            </a:r>
            <a:r>
              <a:rPr lang="en-US" sz="2050" b="1" spc="-225" dirty="0">
                <a:latin typeface="Arial"/>
                <a:cs typeface="Arial"/>
              </a:rPr>
              <a:t>Column</a:t>
            </a:r>
            <a:r>
              <a:rPr lang="en-US" sz="2050" b="1" spc="-385" dirty="0">
                <a:latin typeface="Arial"/>
                <a:cs typeface="Arial"/>
              </a:rPr>
              <a:t> </a:t>
            </a:r>
            <a:r>
              <a:rPr lang="en-US" sz="2050" b="1" spc="-200" dirty="0">
                <a:latin typeface="Arial"/>
                <a:cs typeface="Arial"/>
              </a:rPr>
              <a:t>4</a:t>
            </a:r>
            <a:endParaRPr lang="en-US" sz="2050" dirty="0">
              <a:latin typeface="Arial"/>
              <a:cs typeface="Arial"/>
            </a:endParaRPr>
          </a:p>
          <a:p>
            <a:pPr>
              <a:lnSpc>
                <a:spcPct val="100000"/>
              </a:lnSpc>
            </a:pPr>
            <a:endParaRPr sz="2300" dirty="0">
              <a:latin typeface="Arial"/>
              <a:cs typeface="Arial"/>
            </a:endParaRPr>
          </a:p>
          <a:p>
            <a:pPr marR="5080" algn="r">
              <a:lnSpc>
                <a:spcPct val="100000"/>
              </a:lnSpc>
              <a:spcBef>
                <a:spcPts val="1850"/>
              </a:spcBef>
            </a:pPr>
            <a:r>
              <a:rPr sz="2050" b="1" spc="-235" dirty="0">
                <a:latin typeface="Arial"/>
                <a:cs typeface="Arial"/>
              </a:rPr>
              <a:t>Move </a:t>
            </a:r>
            <a:r>
              <a:rPr sz="2050" b="1" spc="-220" dirty="0">
                <a:latin typeface="Arial"/>
                <a:cs typeface="Arial"/>
              </a:rPr>
              <a:t>queen </a:t>
            </a:r>
            <a:r>
              <a:rPr sz="2050" b="1" spc="-165" dirty="0">
                <a:latin typeface="Arial"/>
                <a:cs typeface="Arial"/>
              </a:rPr>
              <a:t>in </a:t>
            </a:r>
            <a:r>
              <a:rPr sz="2050" b="1" spc="-225" dirty="0">
                <a:latin typeface="Arial"/>
                <a:cs typeface="Arial"/>
              </a:rPr>
              <a:t>Column</a:t>
            </a:r>
            <a:r>
              <a:rPr sz="2050" b="1" spc="-105" dirty="0">
                <a:latin typeface="Arial"/>
                <a:cs typeface="Arial"/>
              </a:rPr>
              <a:t> </a:t>
            </a:r>
            <a:r>
              <a:rPr sz="2050" b="1" spc="-200" dirty="0">
                <a:latin typeface="Arial"/>
                <a:cs typeface="Arial"/>
              </a:rPr>
              <a:t>2</a:t>
            </a:r>
            <a:endParaRPr sz="2050" dirty="0">
              <a:latin typeface="Arial"/>
              <a:cs typeface="Arial"/>
            </a:endParaRPr>
          </a:p>
        </p:txBody>
      </p:sp>
      <p:sp>
        <p:nvSpPr>
          <p:cNvPr id="11" name="object 13">
            <a:extLst>
              <a:ext uri="{FF2B5EF4-FFF2-40B4-BE49-F238E27FC236}">
                <a16:creationId xmlns:a16="http://schemas.microsoft.com/office/drawing/2014/main" xmlns="" id="{7B51ACA6-745D-AD62-DCD4-34D17CF8CF21}"/>
              </a:ext>
            </a:extLst>
          </p:cNvPr>
          <p:cNvSpPr txBox="1"/>
          <p:nvPr/>
        </p:nvSpPr>
        <p:spPr>
          <a:xfrm>
            <a:off x="757751" y="5937525"/>
            <a:ext cx="8234045" cy="340360"/>
          </a:xfrm>
          <a:prstGeom prst="rect">
            <a:avLst/>
          </a:prstGeom>
        </p:spPr>
        <p:txBody>
          <a:bodyPr vert="horz" wrap="square" lIns="0" tIns="1460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15"/>
              </a:spcBef>
            </a:pPr>
            <a:r>
              <a:rPr sz="2050" b="1" spc="-220" dirty="0">
                <a:solidFill>
                  <a:srgbClr val="C00000"/>
                </a:solidFill>
                <a:latin typeface="Arial"/>
                <a:cs typeface="Arial"/>
              </a:rPr>
              <a:t>The </a:t>
            </a:r>
            <a:r>
              <a:rPr sz="2050" b="1" spc="-160" dirty="0">
                <a:solidFill>
                  <a:srgbClr val="C00000"/>
                </a:solidFill>
                <a:latin typeface="Arial"/>
                <a:cs typeface="Arial"/>
              </a:rPr>
              <a:t>last </a:t>
            </a:r>
            <a:r>
              <a:rPr sz="2050" b="1" spc="-180" dirty="0">
                <a:solidFill>
                  <a:srgbClr val="C00000"/>
                </a:solidFill>
                <a:latin typeface="Arial"/>
                <a:cs typeface="Arial"/>
              </a:rPr>
              <a:t>configuration </a:t>
            </a:r>
            <a:r>
              <a:rPr sz="2050" b="1" spc="-215" dirty="0">
                <a:solidFill>
                  <a:srgbClr val="C00000"/>
                </a:solidFill>
                <a:latin typeface="Arial"/>
                <a:cs typeface="Arial"/>
              </a:rPr>
              <a:t>has </a:t>
            </a:r>
            <a:r>
              <a:rPr sz="2050" b="1" spc="-195" dirty="0">
                <a:solidFill>
                  <a:srgbClr val="C00000"/>
                </a:solidFill>
                <a:latin typeface="Arial"/>
                <a:cs typeface="Arial"/>
              </a:rPr>
              <a:t>fewer </a:t>
            </a:r>
            <a:r>
              <a:rPr sz="2050" b="1" spc="-170" dirty="0">
                <a:solidFill>
                  <a:srgbClr val="C00000"/>
                </a:solidFill>
                <a:latin typeface="Arial"/>
                <a:cs typeface="Arial"/>
              </a:rPr>
              <a:t>conflicts </a:t>
            </a:r>
            <a:r>
              <a:rPr sz="2050" b="1" spc="-195" dirty="0">
                <a:solidFill>
                  <a:srgbClr val="C00000"/>
                </a:solidFill>
                <a:latin typeface="Arial"/>
                <a:cs typeface="Arial"/>
              </a:rPr>
              <a:t>than </a:t>
            </a:r>
            <a:r>
              <a:rPr sz="2050" b="1" spc="-185" dirty="0">
                <a:solidFill>
                  <a:srgbClr val="C00000"/>
                </a:solidFill>
                <a:latin typeface="Arial"/>
                <a:cs typeface="Arial"/>
              </a:rPr>
              <a:t>the </a:t>
            </a:r>
            <a:r>
              <a:rPr sz="2050" b="1" spc="-135" dirty="0">
                <a:solidFill>
                  <a:srgbClr val="C00000"/>
                </a:solidFill>
                <a:latin typeface="Arial"/>
                <a:cs typeface="Arial"/>
              </a:rPr>
              <a:t>first, </a:t>
            </a:r>
            <a:r>
              <a:rPr sz="2050" b="1" spc="-190" dirty="0">
                <a:solidFill>
                  <a:srgbClr val="C00000"/>
                </a:solidFill>
                <a:latin typeface="Arial"/>
                <a:cs typeface="Arial"/>
              </a:rPr>
              <a:t>but </a:t>
            </a:r>
            <a:r>
              <a:rPr sz="2050" b="1" spc="-155" dirty="0">
                <a:solidFill>
                  <a:srgbClr val="C00000"/>
                </a:solidFill>
                <a:latin typeface="Arial"/>
                <a:cs typeface="Arial"/>
              </a:rPr>
              <a:t>is </a:t>
            </a:r>
            <a:r>
              <a:rPr sz="2050" b="1" spc="-130" dirty="0">
                <a:solidFill>
                  <a:srgbClr val="C00000"/>
                </a:solidFill>
                <a:latin typeface="Arial"/>
                <a:cs typeface="Arial"/>
              </a:rPr>
              <a:t>still </a:t>
            </a:r>
            <a:r>
              <a:rPr sz="2050" b="1" spc="-190" dirty="0">
                <a:solidFill>
                  <a:srgbClr val="C00000"/>
                </a:solidFill>
                <a:latin typeface="Arial"/>
                <a:cs typeface="Arial"/>
              </a:rPr>
              <a:t>not </a:t>
            </a:r>
            <a:r>
              <a:rPr sz="2050" b="1" spc="-200" dirty="0">
                <a:solidFill>
                  <a:srgbClr val="C00000"/>
                </a:solidFill>
                <a:latin typeface="Arial"/>
                <a:cs typeface="Arial"/>
              </a:rPr>
              <a:t>a</a:t>
            </a:r>
            <a:r>
              <a:rPr sz="2050" b="1" spc="105" dirty="0">
                <a:solidFill>
                  <a:srgbClr val="C00000"/>
                </a:solidFill>
                <a:latin typeface="Arial"/>
                <a:cs typeface="Arial"/>
              </a:rPr>
              <a:t> </a:t>
            </a:r>
            <a:r>
              <a:rPr sz="2050" b="1" spc="-180" dirty="0">
                <a:solidFill>
                  <a:srgbClr val="C00000"/>
                </a:solidFill>
                <a:latin typeface="Arial"/>
                <a:cs typeface="Arial"/>
              </a:rPr>
              <a:t>solution</a:t>
            </a:r>
            <a:endParaRPr sz="2050" dirty="0">
              <a:latin typeface="Arial"/>
              <a:cs typeface="Arial"/>
            </a:endParaRPr>
          </a:p>
        </p:txBody>
      </p:sp>
    </p:spTree>
    <p:extLst>
      <p:ext uri="{BB962C8B-B14F-4D97-AF65-F5344CB8AC3E}">
        <p14:creationId xmlns:p14="http://schemas.microsoft.com/office/powerpoint/2010/main" val="44825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78569"/>
            <a:ext cx="10515600" cy="5428628"/>
          </a:xfrm>
        </p:spPr>
        <p:txBody>
          <a:bodyPr>
            <a:normAutofit fontScale="85000" lnSpcReduction="20000"/>
          </a:bodyPr>
          <a:lstStyle/>
          <a:p>
            <a:pPr marL="0" indent="0" algn="just">
              <a:spcBef>
                <a:spcPts val="600"/>
              </a:spcBef>
              <a:spcAft>
                <a:spcPts val="600"/>
              </a:spcAft>
              <a:buClr>
                <a:srgbClr val="CC0066"/>
              </a:buClr>
              <a:buNone/>
            </a:pPr>
            <a:endParaRPr lang="en-US" sz="3100" dirty="0">
              <a:solidFill>
                <a:srgbClr val="002060"/>
              </a:solidFill>
              <a:latin typeface="LM Roman 12" panose="00000500000000000000" pitchFamily="50" charset="0"/>
            </a:endParaRPr>
          </a:p>
          <a:p>
            <a:pPr marL="273050" lvl="1" indent="-273050" algn="just">
              <a:spcBef>
                <a:spcPts val="600"/>
              </a:spcBef>
              <a:spcAft>
                <a:spcPts val="600"/>
              </a:spcAft>
            </a:pPr>
            <a:r>
              <a:rPr lang="en-US" sz="2600" dirty="0">
                <a:solidFill>
                  <a:srgbClr val="002060"/>
                </a:solidFill>
                <a:latin typeface="LM Roman 12" panose="00000500000000000000" pitchFamily="50" charset="0"/>
              </a:rPr>
              <a:t>A hill-climbing algorithm is a local search algorithm that moves continuously upward (increasing) until the best solution is attained</a:t>
            </a:r>
          </a:p>
          <a:p>
            <a:pPr marL="273050" lvl="1" indent="-273050" algn="just">
              <a:spcBef>
                <a:spcPts val="600"/>
              </a:spcBef>
              <a:spcAft>
                <a:spcPts val="600"/>
              </a:spcAft>
            </a:pPr>
            <a:r>
              <a:rPr lang="en-US" sz="2600" dirty="0">
                <a:solidFill>
                  <a:srgbClr val="002060"/>
                </a:solidFill>
                <a:latin typeface="LM Roman 12" panose="00000500000000000000" pitchFamily="50" charset="0"/>
              </a:rPr>
              <a:t> This algorithm comes to an end when the peak is reached</a:t>
            </a:r>
          </a:p>
          <a:p>
            <a:pPr marL="273050" lvl="1" indent="-273050" algn="just">
              <a:spcBef>
                <a:spcPts val="600"/>
              </a:spcBef>
              <a:spcAft>
                <a:spcPts val="600"/>
              </a:spcAft>
            </a:pPr>
            <a:r>
              <a:rPr lang="en-US" sz="2600" dirty="0">
                <a:solidFill>
                  <a:srgbClr val="002060"/>
                </a:solidFill>
                <a:latin typeface="LM Roman 12" panose="00000500000000000000" pitchFamily="50" charset="0"/>
              </a:rPr>
              <a:t>This algorithm has a node that comprises two parts: state and value. It begins with a non-optimal state (the hill’s base) and upgrades this state until a certain precondition is met</a:t>
            </a:r>
          </a:p>
          <a:p>
            <a:pPr marL="273050" lvl="1" indent="-273050" algn="just">
              <a:spcBef>
                <a:spcPts val="600"/>
              </a:spcBef>
              <a:spcAft>
                <a:spcPts val="600"/>
              </a:spcAft>
            </a:pPr>
            <a:r>
              <a:rPr lang="en-US" sz="2600" dirty="0">
                <a:solidFill>
                  <a:srgbClr val="002060"/>
                </a:solidFill>
                <a:latin typeface="LM Roman 12" panose="00000500000000000000" pitchFamily="50" charset="0"/>
              </a:rPr>
              <a:t>The heuristic function is used as the basis for this precondition. The process of continuous improvement of the current state of iteration can be termed as climbing. This explains why the algorithm is termed as a hill-climbing algorithm</a:t>
            </a:r>
          </a:p>
          <a:p>
            <a:pPr marL="273050" lvl="1" indent="-273050" algn="just">
              <a:spcBef>
                <a:spcPts val="600"/>
              </a:spcBef>
              <a:spcAft>
                <a:spcPts val="600"/>
              </a:spcAft>
            </a:pPr>
            <a:r>
              <a:rPr lang="en-US" sz="2600" dirty="0">
                <a:solidFill>
                  <a:srgbClr val="002060"/>
                </a:solidFill>
                <a:latin typeface="LM Roman 12" panose="00000500000000000000" pitchFamily="50" charset="0"/>
              </a:rPr>
              <a:t>A hill-climbing algorithm has four main features</a:t>
            </a:r>
          </a:p>
          <a:p>
            <a:pPr marL="533400" lvl="2" indent="-261938" algn="just">
              <a:spcBef>
                <a:spcPts val="600"/>
              </a:spcBef>
              <a:spcAft>
                <a:spcPts val="600"/>
              </a:spcAft>
              <a:buFont typeface="Arial" panose="020B0604020202020204" pitchFamily="34" charset="0"/>
              <a:buChar char="•"/>
            </a:pPr>
            <a:r>
              <a:rPr lang="en-US" sz="2200" dirty="0">
                <a:solidFill>
                  <a:srgbClr val="0084D6"/>
                </a:solidFill>
                <a:latin typeface="LM Roman 12" panose="00000500000000000000" pitchFamily="50" charset="0"/>
              </a:rPr>
              <a:t>It employs a </a:t>
            </a:r>
            <a:r>
              <a:rPr lang="en-US" sz="2200" b="1" dirty="0">
                <a:solidFill>
                  <a:srgbClr val="0084D6"/>
                </a:solidFill>
                <a:latin typeface="LM Roman 12" panose="00000500000000000000" pitchFamily="50" charset="0"/>
              </a:rPr>
              <a:t>greedy approach</a:t>
            </a:r>
          </a:p>
          <a:p>
            <a:pPr marL="533400" lvl="2" indent="-261938" algn="just">
              <a:spcBef>
                <a:spcPts val="600"/>
              </a:spcBef>
              <a:spcAft>
                <a:spcPts val="600"/>
              </a:spcAft>
              <a:buFont typeface="Arial" panose="020B0604020202020204" pitchFamily="34" charset="0"/>
              <a:buChar char="•"/>
            </a:pPr>
            <a:r>
              <a:rPr lang="en-IN" sz="2200" b="1" dirty="0">
                <a:solidFill>
                  <a:srgbClr val="0084D6"/>
                </a:solidFill>
                <a:latin typeface="LM Roman 12" panose="00000500000000000000" pitchFamily="50" charset="0"/>
              </a:rPr>
              <a:t>No Backtracking: </a:t>
            </a:r>
            <a:r>
              <a:rPr lang="en-US" sz="2200" dirty="0">
                <a:solidFill>
                  <a:srgbClr val="0084D6"/>
                </a:solidFill>
                <a:latin typeface="LM Roman 12" panose="00000500000000000000" pitchFamily="50" charset="0"/>
              </a:rPr>
              <a:t>It does not look at the previous states</a:t>
            </a:r>
          </a:p>
          <a:p>
            <a:pPr marL="533400" lvl="2" indent="-261938" algn="just">
              <a:spcBef>
                <a:spcPts val="600"/>
              </a:spcBef>
              <a:spcAft>
                <a:spcPts val="600"/>
              </a:spcAft>
              <a:buFont typeface="Arial" panose="020B0604020202020204" pitchFamily="34" charset="0"/>
              <a:buChar char="•"/>
            </a:pPr>
            <a:r>
              <a:rPr lang="en-US" sz="2200" b="1" dirty="0">
                <a:solidFill>
                  <a:srgbClr val="0084D6"/>
                </a:solidFill>
                <a:latin typeface="LM Roman 12" panose="00000500000000000000" pitchFamily="50" charset="0"/>
              </a:rPr>
              <a:t>Feedback mechanism:</a:t>
            </a:r>
            <a:r>
              <a:rPr lang="en-US" sz="2200" dirty="0">
                <a:solidFill>
                  <a:srgbClr val="0084D6"/>
                </a:solidFill>
                <a:latin typeface="LM Roman 12" panose="00000500000000000000" pitchFamily="50" charset="0"/>
              </a:rPr>
              <a:t> The algorithm has a feedback mechanism that helps it decide on the direction of movement</a:t>
            </a:r>
          </a:p>
          <a:p>
            <a:pPr marL="533400" lvl="2" indent="-261938" algn="just">
              <a:spcBef>
                <a:spcPts val="600"/>
              </a:spcBef>
              <a:spcAft>
                <a:spcPts val="600"/>
              </a:spcAft>
              <a:buFont typeface="Arial" panose="020B0604020202020204" pitchFamily="34" charset="0"/>
              <a:buChar char="•"/>
            </a:pPr>
            <a:r>
              <a:rPr lang="en-US" sz="2200" b="1" dirty="0">
                <a:solidFill>
                  <a:srgbClr val="0084D6"/>
                </a:solidFill>
                <a:latin typeface="LM Roman 12" panose="00000500000000000000" pitchFamily="50" charset="0"/>
              </a:rPr>
              <a:t>Incremental change:</a:t>
            </a:r>
            <a:r>
              <a:rPr lang="en-US" sz="2200" dirty="0">
                <a:solidFill>
                  <a:srgbClr val="0084D6"/>
                </a:solidFill>
                <a:latin typeface="LM Roman 12" panose="00000500000000000000" pitchFamily="50" charset="0"/>
              </a:rPr>
              <a:t> The algorithm improves the current solution by incremental changes</a:t>
            </a:r>
            <a:endParaRPr lang="en-IN" sz="2200" b="1" dirty="0">
              <a:solidFill>
                <a:srgbClr val="0084D6"/>
              </a:solidFill>
              <a:latin typeface="LM Roman 12" panose="00000500000000000000" pitchFamily="50" charset="0"/>
            </a:endParaRPr>
          </a:p>
          <a:p>
            <a:pPr marL="730250" lvl="2" indent="-273050" algn="just">
              <a:spcBef>
                <a:spcPts val="600"/>
              </a:spcBef>
              <a:spcAft>
                <a:spcPts val="600"/>
              </a:spcAft>
            </a:pPr>
            <a:endParaRPr lang="en-IN" sz="18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22</a:t>
            </a:fld>
            <a:endParaRPr lang="en-IN" dirty="0"/>
          </a:p>
        </p:txBody>
      </p:sp>
    </p:spTree>
    <p:extLst>
      <p:ext uri="{BB962C8B-B14F-4D97-AF65-F5344CB8AC3E}">
        <p14:creationId xmlns:p14="http://schemas.microsoft.com/office/powerpoint/2010/main" val="223046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46485"/>
            <a:ext cx="5257800" cy="5227720"/>
          </a:xfrm>
        </p:spPr>
        <p:txBody>
          <a:bodyPr>
            <a:normAutofit/>
          </a:bodyPr>
          <a:lstStyle/>
          <a:p>
            <a:pPr marL="0" indent="0" algn="just">
              <a:spcBef>
                <a:spcPts val="0"/>
              </a:spcBef>
              <a:spcAft>
                <a:spcPts val="600"/>
              </a:spcAft>
              <a:buClr>
                <a:srgbClr val="CC0066"/>
              </a:buClr>
              <a:buNone/>
            </a:pPr>
            <a:endParaRPr lang="en-US" sz="2600" b="1" dirty="0">
              <a:solidFill>
                <a:srgbClr val="B90D49"/>
              </a:solidFill>
              <a:latin typeface="LM Roman 12" panose="00000500000000000000" pitchFamily="50" charset="0"/>
            </a:endParaRPr>
          </a:p>
          <a:p>
            <a:pPr marL="273050" lvl="1" indent="-273050" algn="just">
              <a:spcBef>
                <a:spcPts val="600"/>
              </a:spcBef>
              <a:spcAft>
                <a:spcPts val="600"/>
              </a:spcAft>
            </a:pPr>
            <a:r>
              <a:rPr lang="en-US" sz="2300" dirty="0">
                <a:solidFill>
                  <a:srgbClr val="002060"/>
                </a:solidFill>
                <a:latin typeface="LM Roman 12" panose="00000500000000000000" pitchFamily="50" charset="0"/>
              </a:rPr>
              <a:t>The following diagram shows a simple state-space diagram</a:t>
            </a:r>
          </a:p>
          <a:p>
            <a:pPr marL="273050" lvl="1" indent="-273050" algn="just">
              <a:spcBef>
                <a:spcPts val="600"/>
              </a:spcBef>
              <a:spcAft>
                <a:spcPts val="600"/>
              </a:spcAft>
            </a:pPr>
            <a:endParaRPr lang="en-IN" dirty="0">
              <a:solidFill>
                <a:srgbClr val="00206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23</a:t>
            </a:fld>
            <a:endParaRPr lang="en-IN" dirty="0"/>
          </a:p>
        </p:txBody>
      </p:sp>
      <p:sp>
        <p:nvSpPr>
          <p:cNvPr id="5" name="Rectangle 4">
            <a:extLst>
              <a:ext uri="{FF2B5EF4-FFF2-40B4-BE49-F238E27FC236}">
                <a16:creationId xmlns:a16="http://schemas.microsoft.com/office/drawing/2014/main" xmlns="" id="{23A89739-5519-412B-A71E-B8A6692538F0}"/>
              </a:ext>
            </a:extLst>
          </p:cNvPr>
          <p:cNvSpPr/>
          <p:nvPr/>
        </p:nvSpPr>
        <p:spPr>
          <a:xfrm>
            <a:off x="6096001" y="939788"/>
            <a:ext cx="5257800" cy="5355312"/>
          </a:xfrm>
          <a:prstGeom prst="rect">
            <a:avLst/>
          </a:prstGeom>
        </p:spPr>
        <p:txBody>
          <a:bodyPr wrap="square">
            <a:spAutoFit/>
          </a:bodyPr>
          <a:lstStyle/>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Local maximum:</a:t>
            </a:r>
            <a:r>
              <a:rPr lang="en-US" sz="2300" dirty="0">
                <a:solidFill>
                  <a:srgbClr val="002060"/>
                </a:solidFill>
                <a:latin typeface="LM Roman 12" panose="00000500000000000000" pitchFamily="50" charset="0"/>
              </a:rPr>
              <a:t> A local maximum is a solution that surpasses other neighboring solutions or states but is not the best possible solution</a:t>
            </a:r>
            <a:endParaRPr lang="en-US" sz="2300" b="1" dirty="0">
              <a:solidFill>
                <a:srgbClr val="002060"/>
              </a:solidFill>
              <a:latin typeface="LM Roman 12" panose="00000500000000000000" pitchFamily="50" charset="0"/>
            </a:endParaRP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Current state:</a:t>
            </a:r>
            <a:r>
              <a:rPr lang="en-US" sz="2300" dirty="0">
                <a:solidFill>
                  <a:srgbClr val="002060"/>
                </a:solidFill>
                <a:latin typeface="LM Roman 12" panose="00000500000000000000" pitchFamily="50" charset="0"/>
              </a:rPr>
              <a:t> This is the existing or present state</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Flat local maximum:</a:t>
            </a:r>
            <a:r>
              <a:rPr lang="en-US" sz="2300" dirty="0">
                <a:solidFill>
                  <a:srgbClr val="002060"/>
                </a:solidFill>
                <a:latin typeface="LM Roman 12" panose="00000500000000000000" pitchFamily="50" charset="0"/>
              </a:rPr>
              <a:t> This is a flat region where the neighboring solutions attain the same value</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Shoulder: </a:t>
            </a:r>
            <a:r>
              <a:rPr lang="en-US" sz="2300" dirty="0">
                <a:solidFill>
                  <a:srgbClr val="002060"/>
                </a:solidFill>
                <a:latin typeface="LM Roman 12" panose="00000500000000000000" pitchFamily="50" charset="0"/>
              </a:rPr>
              <a:t>This is a plateau whose edge is stretching upwards</a:t>
            </a:r>
          </a:p>
          <a:p>
            <a:pPr marL="342900" indent="-342900" algn="just">
              <a:spcAft>
                <a:spcPts val="600"/>
              </a:spcAft>
              <a:buFont typeface="Wingdings" panose="05000000000000000000" pitchFamily="2" charset="2"/>
              <a:buChar char="§"/>
            </a:pPr>
            <a:r>
              <a:rPr lang="en-US" sz="2300" b="1" dirty="0">
                <a:solidFill>
                  <a:srgbClr val="002060"/>
                </a:solidFill>
                <a:latin typeface="LM Roman 12" panose="00000500000000000000" pitchFamily="50" charset="0"/>
              </a:rPr>
              <a:t>Global maximum:</a:t>
            </a:r>
            <a:r>
              <a:rPr lang="en-US" sz="2300" dirty="0">
                <a:solidFill>
                  <a:srgbClr val="002060"/>
                </a:solidFill>
                <a:latin typeface="LM Roman 12" panose="00000500000000000000" pitchFamily="50" charset="0"/>
              </a:rPr>
              <a:t> This is the best possible solution achieved by the algorithm</a:t>
            </a:r>
          </a:p>
        </p:txBody>
      </p:sp>
      <p:pic>
        <p:nvPicPr>
          <p:cNvPr id="12" name="Picture 11">
            <a:extLst>
              <a:ext uri="{FF2B5EF4-FFF2-40B4-BE49-F238E27FC236}">
                <a16:creationId xmlns:a16="http://schemas.microsoft.com/office/drawing/2014/main" xmlns="" id="{829B0734-7EA4-4201-8072-3C3141F5B43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22280" y="2355881"/>
            <a:ext cx="5257800" cy="3702711"/>
          </a:xfrm>
          <a:prstGeom prst="rect">
            <a:avLst/>
          </a:prstGeom>
        </p:spPr>
      </p:pic>
    </p:spTree>
    <p:extLst>
      <p:ext uri="{BB962C8B-B14F-4D97-AF65-F5344CB8AC3E}">
        <p14:creationId xmlns:p14="http://schemas.microsoft.com/office/powerpoint/2010/main" val="308789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428626" y="946485"/>
            <a:ext cx="6629399" cy="5460712"/>
          </a:xfrm>
        </p:spPr>
        <p:txBody>
          <a:bodyPr>
            <a:normAutofit/>
          </a:bodyPr>
          <a:lstStyle/>
          <a:p>
            <a:pPr marL="0" indent="0" algn="just">
              <a:spcBef>
                <a:spcPts val="600"/>
              </a:spcBef>
              <a:spcAft>
                <a:spcPts val="600"/>
              </a:spcAft>
              <a:buClr>
                <a:srgbClr val="CC0066"/>
              </a:buClr>
              <a:buNone/>
            </a:pPr>
            <a:endParaRPr lang="en-US" sz="1800" dirty="0">
              <a:solidFill>
                <a:srgbClr val="002060"/>
              </a:solidFill>
              <a:latin typeface="LM Roman 12" panose="00000500000000000000" pitchFamily="50" charset="0"/>
            </a:endParaRPr>
          </a:p>
          <a:p>
            <a:pPr marL="273050" lvl="1" indent="-273050" algn="just">
              <a:spcBef>
                <a:spcPts val="600"/>
              </a:spcBef>
              <a:spcAft>
                <a:spcPts val="600"/>
              </a:spcAft>
            </a:pPr>
            <a:r>
              <a:rPr lang="en-US" sz="2000" dirty="0">
                <a:solidFill>
                  <a:srgbClr val="002060"/>
                </a:solidFill>
                <a:latin typeface="LM Roman 12" panose="00000500000000000000" pitchFamily="50" charset="0"/>
              </a:rPr>
              <a:t>Problem with the Hill Climbing</a:t>
            </a:r>
          </a:p>
          <a:p>
            <a:pPr marL="615950" lvl="1" indent="-342900" algn="just">
              <a:spcBef>
                <a:spcPts val="1000"/>
              </a:spcBef>
              <a:spcAft>
                <a:spcPts val="600"/>
              </a:spcAft>
              <a:buFont typeface="Arial" panose="020B0604020202020204" pitchFamily="34" charset="0"/>
              <a:buChar char="•"/>
              <a:tabLst>
                <a:tab pos="546100" algn="l"/>
              </a:tabLst>
            </a:pPr>
            <a:r>
              <a:rPr lang="en-US" sz="2000" b="1" dirty="0">
                <a:solidFill>
                  <a:srgbClr val="FF0000"/>
                </a:solidFill>
                <a:latin typeface="LM Roman 12" panose="00000500000000000000" pitchFamily="50" charset="0"/>
              </a:rPr>
              <a:t>Local maximum: </a:t>
            </a:r>
            <a:r>
              <a:rPr lang="en-US" sz="2000" dirty="0">
                <a:solidFill>
                  <a:srgbClr val="0070C0"/>
                </a:solidFill>
                <a:latin typeface="LM Roman 12" panose="00000500000000000000" pitchFamily="50" charset="0"/>
              </a:rPr>
              <a:t>At this point, the neighboring states have lower values than the current state. The greedy approach feature will not move the algorithm to a worse off state. This will lead to the hill-climbing process’s termination, even though this is not the best possible solution</a:t>
            </a:r>
          </a:p>
          <a:p>
            <a:pPr marL="615950" lvl="2" indent="-342900" algn="just">
              <a:spcBef>
                <a:spcPts val="1000"/>
              </a:spcBef>
              <a:spcAft>
                <a:spcPts val="600"/>
              </a:spcAft>
              <a:buFont typeface="Arial" panose="020B0604020202020204" pitchFamily="34" charset="0"/>
              <a:buChar char="•"/>
              <a:tabLst>
                <a:tab pos="546100" algn="l"/>
              </a:tabLst>
            </a:pPr>
            <a:r>
              <a:rPr lang="en-IN" b="1" dirty="0">
                <a:solidFill>
                  <a:srgbClr val="FF0000"/>
                </a:solidFill>
                <a:latin typeface="LM Roman 12" panose="00000500000000000000" pitchFamily="50" charset="0"/>
              </a:rPr>
              <a:t>Plateau: </a:t>
            </a:r>
            <a:r>
              <a:rPr lang="en-US" dirty="0">
                <a:solidFill>
                  <a:srgbClr val="0070C0"/>
                </a:solidFill>
                <a:latin typeface="LM Roman 12" panose="00000500000000000000" pitchFamily="50" charset="0"/>
              </a:rPr>
              <a:t>In this region, the values attained by the neighboring states are the same. This makes it difficult for the algorithm to choose the best direction</a:t>
            </a:r>
            <a:endParaRPr lang="en-IN" dirty="0">
              <a:solidFill>
                <a:srgbClr val="0070C0"/>
              </a:solidFill>
              <a:latin typeface="LM Roman 12" panose="00000500000000000000" pitchFamily="50" charset="0"/>
            </a:endParaRPr>
          </a:p>
          <a:p>
            <a:pPr marL="615950" indent="-342900" algn="just">
              <a:buFont typeface="Arial" panose="020B0604020202020204" pitchFamily="34" charset="0"/>
              <a:buChar char="•"/>
              <a:tabLst>
                <a:tab pos="546100" algn="l"/>
              </a:tabLst>
            </a:pPr>
            <a:r>
              <a:rPr lang="en-US" sz="2000" b="1" dirty="0">
                <a:solidFill>
                  <a:srgbClr val="FF0000"/>
                </a:solidFill>
                <a:latin typeface="LM Roman 12" panose="00000500000000000000" pitchFamily="50" charset="0"/>
              </a:rPr>
              <a:t>Ridge: </a:t>
            </a:r>
            <a:r>
              <a:rPr lang="en-US" sz="2000" dirty="0">
                <a:solidFill>
                  <a:srgbClr val="0070C0"/>
                </a:solidFill>
                <a:latin typeface="LM Roman 12" panose="00000500000000000000" pitchFamily="50" charset="0"/>
              </a:rPr>
              <a:t>The hill-climbing algorithm may terminate itself when it reaches a ridge. This is because the peak of the ridge is followed by downward movement rather than upward movement</a:t>
            </a:r>
          </a:p>
          <a:p>
            <a:pPr marL="730250" lvl="2" indent="-273050" algn="just">
              <a:spcBef>
                <a:spcPts val="600"/>
              </a:spcBef>
              <a:spcAft>
                <a:spcPts val="600"/>
              </a:spcAft>
            </a:pPr>
            <a:endParaRPr lang="en-IN" sz="16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24</a:t>
            </a:fld>
            <a:endParaRPr lang="en-IN" dirty="0"/>
          </a:p>
        </p:txBody>
      </p:sp>
      <p:pic>
        <p:nvPicPr>
          <p:cNvPr id="1026" name="Picture 2" descr="Heuristic search INT ppt download">
            <a:extLst>
              <a:ext uri="{FF2B5EF4-FFF2-40B4-BE49-F238E27FC236}">
                <a16:creationId xmlns:a16="http://schemas.microsoft.com/office/drawing/2014/main" xmlns="" id="{041FBFBE-1D0D-18BD-CD17-A59C31755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2838" y="1823377"/>
            <a:ext cx="4300536" cy="323785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7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a:t>
            </a: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25</a:t>
            </a:fld>
            <a:endParaRPr lang="en-IN" dirty="0"/>
          </a:p>
        </p:txBody>
      </p:sp>
      <p:sp>
        <p:nvSpPr>
          <p:cNvPr id="5" name="object 5">
            <a:extLst>
              <a:ext uri="{FF2B5EF4-FFF2-40B4-BE49-F238E27FC236}">
                <a16:creationId xmlns:a16="http://schemas.microsoft.com/office/drawing/2014/main" xmlns="" id="{6621E4AD-6073-F5EF-D890-3428EDA99688}"/>
              </a:ext>
            </a:extLst>
          </p:cNvPr>
          <p:cNvSpPr>
            <a:spLocks noGrp="1"/>
          </p:cNvSpPr>
          <p:nvPr>
            <p:ph idx="1"/>
          </p:nvPr>
        </p:nvSpPr>
        <p:spPr>
          <a:xfrm>
            <a:off x="1038225" y="1636280"/>
            <a:ext cx="9906000" cy="4144963"/>
          </a:xfrm>
          <a:prstGeom prst="rect">
            <a:avLst/>
          </a:prstGeom>
          <a:blipFill>
            <a:blip r:embed="rId3" cstate="print"/>
            <a:stretch>
              <a:fillRect/>
            </a:stretch>
          </a:blipFill>
          <a:ln>
            <a:solidFill>
              <a:srgbClr val="FF0066"/>
            </a:solidFill>
          </a:ln>
        </p:spPr>
        <p:txBody>
          <a:bodyPr wrap="square" lIns="0" tIns="0" rIns="0" bIns="0" rtlCol="0"/>
          <a:lstStyle/>
          <a:p>
            <a:pPr marL="0" indent="0">
              <a:buNone/>
            </a:pPr>
            <a:endParaRPr lang="en-IN" dirty="0"/>
          </a:p>
        </p:txBody>
      </p:sp>
    </p:spTree>
    <p:extLst>
      <p:ext uri="{BB962C8B-B14F-4D97-AF65-F5344CB8AC3E}">
        <p14:creationId xmlns:p14="http://schemas.microsoft.com/office/powerpoint/2010/main" val="71077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Hill Climbing - Difficulties</a:t>
            </a: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latin typeface="LM Roman 12" panose="00000500000000000000" pitchFamily="50" charset="0"/>
              </a:rPr>
              <a:pPr/>
              <a:t>26</a:t>
            </a:fld>
            <a:endParaRPr lang="en-IN" dirty="0">
              <a:latin typeface="LM Roman 12" panose="00000500000000000000" pitchFamily="50" charset="0"/>
            </a:endParaRPr>
          </a:p>
        </p:txBody>
      </p:sp>
      <p:sp>
        <p:nvSpPr>
          <p:cNvPr id="13" name="Rectangle 3">
            <a:extLst>
              <a:ext uri="{FF2B5EF4-FFF2-40B4-BE49-F238E27FC236}">
                <a16:creationId xmlns:a16="http://schemas.microsoft.com/office/drawing/2014/main" xmlns="" id="{AE911080-BEB9-8837-6DFA-95B7D008E2B2}"/>
              </a:ext>
            </a:extLst>
          </p:cNvPr>
          <p:cNvSpPr>
            <a:spLocks noGrp="1" noChangeArrowheads="1"/>
          </p:cNvSpPr>
          <p:nvPr>
            <p:ph idx="1"/>
          </p:nvPr>
        </p:nvSpPr>
        <p:spPr>
          <a:xfrm>
            <a:off x="838200" y="1230313"/>
            <a:ext cx="10515599" cy="5330825"/>
          </a:xfrm>
        </p:spPr>
        <p:txBody>
          <a:bodyPr rtlCol="0">
            <a:normAutofit/>
          </a:bodyPr>
          <a:lstStyle/>
          <a:p>
            <a:pPr marL="0" indent="0" eaLnBrk="1" fontAlgn="auto" hangingPunct="1">
              <a:spcAft>
                <a:spcPts val="0"/>
              </a:spcAft>
              <a:buFont typeface="Arial"/>
              <a:buNone/>
              <a:defRPr/>
            </a:pPr>
            <a:r>
              <a:rPr lang="en-US" sz="2000" b="1" dirty="0">
                <a:solidFill>
                  <a:srgbClr val="C0504D"/>
                </a:solidFill>
                <a:latin typeface="LM Roman 12" panose="00000500000000000000" pitchFamily="50" charset="0"/>
              </a:rPr>
              <a:t>Note: these difficulties apply to all local search algorithms, and usually become much worse as the search space becomes higher dimensional</a:t>
            </a:r>
          </a:p>
          <a:p>
            <a:pPr lvl="3" eaLnBrk="1" fontAlgn="auto" hangingPunct="1">
              <a:spcAft>
                <a:spcPts val="0"/>
              </a:spcAft>
              <a:buFont typeface="Arial"/>
              <a:buChar char="–"/>
              <a:defRPr/>
            </a:pPr>
            <a:endParaRPr lang="en-US" sz="1200" b="1" dirty="0">
              <a:latin typeface="LM Roman 12" panose="00000500000000000000" pitchFamily="50" charset="0"/>
            </a:endParaRPr>
          </a:p>
          <a:p>
            <a:pPr eaLnBrk="1" fontAlgn="auto" hangingPunct="1">
              <a:spcAft>
                <a:spcPts val="0"/>
              </a:spcAft>
              <a:buFont typeface="Arial"/>
              <a:buChar char="•"/>
              <a:defRPr/>
            </a:pPr>
            <a:r>
              <a:rPr lang="en-US" sz="2400" b="1" dirty="0">
                <a:latin typeface="LM Roman 12" panose="00000500000000000000" pitchFamily="50" charset="0"/>
              </a:rPr>
              <a:t>Ridge problem: every neighbor appears to be downhill</a:t>
            </a:r>
          </a:p>
          <a:p>
            <a:pPr lvl="1" eaLnBrk="1" fontAlgn="auto" hangingPunct="1">
              <a:spcAft>
                <a:spcPts val="0"/>
              </a:spcAft>
              <a:buFont typeface="Arial"/>
              <a:buChar char="–"/>
              <a:defRPr/>
            </a:pPr>
            <a:r>
              <a:rPr lang="en-US" sz="2000" b="1" dirty="0">
                <a:latin typeface="LM Roman 12" panose="00000500000000000000" pitchFamily="50" charset="0"/>
              </a:rPr>
              <a:t>But, search space has an uphill (just not in neighbors) 
</a:t>
            </a:r>
          </a:p>
          <a:p>
            <a:pPr eaLnBrk="1" fontAlgn="auto" hangingPunct="1">
              <a:spcAft>
                <a:spcPts val="0"/>
              </a:spcAft>
              <a:buFont typeface="Arial"/>
              <a:buChar char="•"/>
              <a:defRPr/>
            </a:pPr>
            <a:endParaRPr lang="en-US" sz="2400" b="1" dirty="0">
              <a:latin typeface="LM Roman 12" panose="00000500000000000000" pitchFamily="50" charset="0"/>
            </a:endParaRPr>
          </a:p>
        </p:txBody>
      </p:sp>
      <p:pic>
        <p:nvPicPr>
          <p:cNvPr id="14" name="Picture 2">
            <a:extLst>
              <a:ext uri="{FF2B5EF4-FFF2-40B4-BE49-F238E27FC236}">
                <a16:creationId xmlns:a16="http://schemas.microsoft.com/office/drawing/2014/main" xmlns="" id="{5582455D-6AE5-0456-E51F-9D8436147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814" t="2098" r="26285" b="29300"/>
          <a:stretch>
            <a:fillRect/>
          </a:stretch>
        </p:blipFill>
        <p:spPr bwMode="auto">
          <a:xfrm>
            <a:off x="5238750" y="3524250"/>
            <a:ext cx="3076575" cy="2662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5">
            <a:extLst>
              <a:ext uri="{FF2B5EF4-FFF2-40B4-BE49-F238E27FC236}">
                <a16:creationId xmlns:a16="http://schemas.microsoft.com/office/drawing/2014/main" xmlns="" id="{2E2EDA1B-5AF5-5A9F-70CD-FBB707CA2216}"/>
              </a:ext>
            </a:extLst>
          </p:cNvPr>
          <p:cNvSpPr txBox="1">
            <a:spLocks noChangeArrowheads="1"/>
          </p:cNvSpPr>
          <p:nvPr/>
        </p:nvSpPr>
        <p:spPr bwMode="auto">
          <a:xfrm>
            <a:off x="1943100" y="3386402"/>
            <a:ext cx="181133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u="sng" dirty="0">
                <a:solidFill>
                  <a:srgbClr val="C0504D"/>
                </a:solidFill>
                <a:latin typeface="LM Roman 12" panose="00000500000000000000" pitchFamily="50" charset="0"/>
              </a:rPr>
              <a:t>Ridge:</a:t>
            </a:r>
          </a:p>
          <a:p>
            <a:pPr eaLnBrk="1" hangingPunct="1"/>
            <a:r>
              <a:rPr lang="en-US" altLang="en-US" sz="1600" b="1" dirty="0">
                <a:solidFill>
                  <a:srgbClr val="C0504D"/>
                </a:solidFill>
                <a:latin typeface="LM Roman 12" panose="00000500000000000000" pitchFamily="50" charset="0"/>
              </a:rPr>
              <a:t>Fold a piece of paper and hold it tilted up at an unfavorable angle to every possible search space step. Every step leads downhill; but the ridge leads uphill.</a:t>
            </a:r>
          </a:p>
        </p:txBody>
      </p:sp>
      <p:sp>
        <p:nvSpPr>
          <p:cNvPr id="16" name="TextBox 1">
            <a:extLst>
              <a:ext uri="{FF2B5EF4-FFF2-40B4-BE49-F238E27FC236}">
                <a16:creationId xmlns:a16="http://schemas.microsoft.com/office/drawing/2014/main" xmlns="" id="{ABA24057-865D-4810-43E3-B0DFC1BA718D}"/>
              </a:ext>
            </a:extLst>
          </p:cNvPr>
          <p:cNvSpPr txBox="1">
            <a:spLocks noChangeArrowheads="1"/>
          </p:cNvSpPr>
          <p:nvPr/>
        </p:nvSpPr>
        <p:spPr bwMode="auto">
          <a:xfrm>
            <a:off x="8267700" y="3295650"/>
            <a:ext cx="27077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a:solidFill>
                  <a:srgbClr val="C0504D"/>
                </a:solidFill>
                <a:latin typeface="LM Roman 12" panose="00000500000000000000" pitchFamily="50" charset="0"/>
              </a:rPr>
              <a:t>States / steps (discrete)</a:t>
            </a:r>
          </a:p>
        </p:txBody>
      </p:sp>
      <p:cxnSp>
        <p:nvCxnSpPr>
          <p:cNvPr id="17" name="Straight Arrow Connector 16">
            <a:extLst>
              <a:ext uri="{FF2B5EF4-FFF2-40B4-BE49-F238E27FC236}">
                <a16:creationId xmlns:a16="http://schemas.microsoft.com/office/drawing/2014/main" xmlns="" id="{47E05077-190A-C6BE-4F9F-F111A37877C1}"/>
              </a:ext>
            </a:extLst>
          </p:cNvPr>
          <p:cNvCxnSpPr>
            <a:cxnSpLocks noChangeShapeType="1"/>
            <a:stCxn id="16" idx="1"/>
          </p:cNvCxnSpPr>
          <p:nvPr/>
        </p:nvCxnSpPr>
        <p:spPr bwMode="auto">
          <a:xfrm flipH="1">
            <a:off x="7677150" y="3480316"/>
            <a:ext cx="590550" cy="120134"/>
          </a:xfrm>
          <a:prstGeom prst="straightConnector1">
            <a:avLst/>
          </a:prstGeom>
          <a:noFill/>
          <a:ln w="28575">
            <a:solidFill>
              <a:srgbClr val="C0504D"/>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8" name="Straight Arrow Connector 17">
            <a:extLst>
              <a:ext uri="{FF2B5EF4-FFF2-40B4-BE49-F238E27FC236}">
                <a16:creationId xmlns:a16="http://schemas.microsoft.com/office/drawing/2014/main" xmlns="" id="{0A56203C-82D7-9AAA-ABA6-BE3101C45E23}"/>
              </a:ext>
            </a:extLst>
          </p:cNvPr>
          <p:cNvCxnSpPr>
            <a:cxnSpLocks noChangeShapeType="1"/>
          </p:cNvCxnSpPr>
          <p:nvPr/>
        </p:nvCxnSpPr>
        <p:spPr bwMode="auto">
          <a:xfrm flipH="1">
            <a:off x="7905750" y="3600450"/>
            <a:ext cx="457200" cy="533400"/>
          </a:xfrm>
          <a:prstGeom prst="straightConnector1">
            <a:avLst/>
          </a:prstGeom>
          <a:noFill/>
          <a:ln w="28575">
            <a:solidFill>
              <a:srgbClr val="C0504D"/>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6354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Simulated Annealing</a:t>
            </a: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27</a:t>
            </a:fld>
            <a:endParaRPr lang="en-IN" dirty="0"/>
          </a:p>
        </p:txBody>
      </p:sp>
      <p:sp>
        <p:nvSpPr>
          <p:cNvPr id="6" name="TextBox 5">
            <a:extLst>
              <a:ext uri="{FF2B5EF4-FFF2-40B4-BE49-F238E27FC236}">
                <a16:creationId xmlns:a16="http://schemas.microsoft.com/office/drawing/2014/main" xmlns="" id="{6FAE0AA3-9AB7-75B6-97D2-171CB08CD2C5}"/>
              </a:ext>
            </a:extLst>
          </p:cNvPr>
          <p:cNvSpPr txBox="1"/>
          <p:nvPr/>
        </p:nvSpPr>
        <p:spPr>
          <a:xfrm>
            <a:off x="642937" y="1109821"/>
            <a:ext cx="10906125" cy="1990288"/>
          </a:xfrm>
          <a:prstGeom prst="rect">
            <a:avLst/>
          </a:prstGeom>
          <a:noFill/>
        </p:spPr>
        <p:txBody>
          <a:bodyPr wrap="square">
            <a:spAutoFit/>
          </a:bodyPr>
          <a:lstStyle/>
          <a:p>
            <a:pPr marL="12700">
              <a:lnSpc>
                <a:spcPct val="100000"/>
              </a:lnSpc>
              <a:spcBef>
                <a:spcPts val="980"/>
              </a:spcBef>
            </a:pPr>
            <a:r>
              <a:rPr lang="en-US" sz="2200" b="1" spc="-200" dirty="0">
                <a:solidFill>
                  <a:srgbClr val="C00000"/>
                </a:solidFill>
                <a:latin typeface="LM Roman 12" panose="00000500000000000000" pitchFamily="50" charset="0"/>
                <a:cs typeface="Arial"/>
              </a:rPr>
              <a:t>IDEA: </a:t>
            </a:r>
            <a:r>
              <a:rPr lang="en-US" sz="2200" b="1" spc="-220" dirty="0">
                <a:latin typeface="LM Roman 12" panose="00000500000000000000" pitchFamily="50" charset="0"/>
                <a:cs typeface="Arial"/>
              </a:rPr>
              <a:t>Escape </a:t>
            </a:r>
            <a:r>
              <a:rPr lang="en-US" sz="2200" b="1" spc="-170" dirty="0">
                <a:latin typeface="LM Roman 12" panose="00000500000000000000" pitchFamily="50" charset="0"/>
                <a:cs typeface="Arial"/>
              </a:rPr>
              <a:t>local </a:t>
            </a:r>
            <a:r>
              <a:rPr lang="en-US" sz="2200" b="1" spc="-229" dirty="0">
                <a:latin typeface="LM Roman 12" panose="00000500000000000000" pitchFamily="50" charset="0"/>
                <a:cs typeface="Arial"/>
              </a:rPr>
              <a:t>maxima </a:t>
            </a:r>
            <a:r>
              <a:rPr lang="en-US" sz="2200" b="1" spc="-215" dirty="0">
                <a:latin typeface="LM Roman 12" panose="00000500000000000000" pitchFamily="50" charset="0"/>
                <a:cs typeface="Arial"/>
              </a:rPr>
              <a:t>by </a:t>
            </a:r>
            <a:r>
              <a:rPr lang="en-US" sz="2200" b="1" spc="-185" dirty="0">
                <a:latin typeface="LM Roman 12" panose="00000500000000000000" pitchFamily="50" charset="0"/>
                <a:cs typeface="Arial"/>
              </a:rPr>
              <a:t>allowing </a:t>
            </a:r>
            <a:r>
              <a:rPr lang="en-US" sz="2200" b="1" spc="-240" dirty="0">
                <a:latin typeface="LM Roman 12" panose="00000500000000000000" pitchFamily="50" charset="0"/>
                <a:cs typeface="Arial"/>
              </a:rPr>
              <a:t>some </a:t>
            </a:r>
            <a:r>
              <a:rPr lang="en-US" sz="2200" b="1" spc="-200" dirty="0">
                <a:latin typeface="LM Roman 12" panose="00000500000000000000" pitchFamily="50" charset="0"/>
                <a:cs typeface="Arial"/>
              </a:rPr>
              <a:t>"bad" </a:t>
            </a:r>
            <a:r>
              <a:rPr lang="en-US" sz="2200" b="1" spc="-235" dirty="0">
                <a:latin typeface="LM Roman 12" panose="00000500000000000000" pitchFamily="50" charset="0"/>
                <a:cs typeface="Arial"/>
              </a:rPr>
              <a:t>moves </a:t>
            </a:r>
            <a:r>
              <a:rPr lang="en-US" sz="2200" b="1" spc="-190" dirty="0">
                <a:latin typeface="LM Roman 12" panose="00000500000000000000" pitchFamily="50" charset="0"/>
                <a:cs typeface="Arial"/>
              </a:rPr>
              <a:t>but </a:t>
            </a:r>
            <a:r>
              <a:rPr lang="en-US" sz="2200" b="1" spc="-185" dirty="0">
                <a:solidFill>
                  <a:srgbClr val="C00000"/>
                </a:solidFill>
                <a:latin typeface="LM Roman 12" panose="00000500000000000000" pitchFamily="50" charset="0"/>
                <a:cs typeface="Arial"/>
              </a:rPr>
              <a:t>gradually </a:t>
            </a:r>
            <a:r>
              <a:rPr lang="en-US" sz="2200" b="1" spc="-204" dirty="0">
                <a:solidFill>
                  <a:srgbClr val="C00000"/>
                </a:solidFill>
                <a:latin typeface="LM Roman 12" panose="00000500000000000000" pitchFamily="50" charset="0"/>
                <a:cs typeface="Arial"/>
              </a:rPr>
              <a:t>decrease</a:t>
            </a:r>
            <a:r>
              <a:rPr lang="en-US" sz="2200" b="1" spc="-270" dirty="0">
                <a:solidFill>
                  <a:srgbClr val="C00000"/>
                </a:solidFill>
                <a:latin typeface="LM Roman 12" panose="00000500000000000000" pitchFamily="50" charset="0"/>
                <a:cs typeface="Arial"/>
              </a:rPr>
              <a:t> </a:t>
            </a:r>
            <a:r>
              <a:rPr lang="en-US" sz="2200" b="1" spc="-160" dirty="0">
                <a:latin typeface="LM Roman 12" panose="00000500000000000000" pitchFamily="50" charset="0"/>
                <a:cs typeface="Arial"/>
              </a:rPr>
              <a:t>their </a:t>
            </a:r>
            <a:r>
              <a:rPr lang="en-US" sz="2200" b="1" spc="-175" dirty="0">
                <a:latin typeface="LM Roman 12" panose="00000500000000000000" pitchFamily="50" charset="0"/>
                <a:cs typeface="Arial"/>
              </a:rPr>
              <a:t>probability</a:t>
            </a:r>
            <a:endParaRPr lang="en-US" sz="2200" dirty="0">
              <a:latin typeface="LM Roman 12" panose="00000500000000000000" pitchFamily="50" charset="0"/>
              <a:cs typeface="Arial"/>
            </a:endParaRPr>
          </a:p>
          <a:p>
            <a:pPr marL="527685" indent="-206375">
              <a:lnSpc>
                <a:spcPct val="100000"/>
              </a:lnSpc>
              <a:spcBef>
                <a:spcPts val="975"/>
              </a:spcBef>
              <a:buClr>
                <a:srgbClr val="D1282E"/>
              </a:buClr>
              <a:buFont typeface="Arial"/>
              <a:buChar char="•"/>
              <a:tabLst>
                <a:tab pos="528320" algn="l"/>
              </a:tabLst>
            </a:pPr>
            <a:r>
              <a:rPr lang="en-US" sz="2200" b="1" spc="-250" dirty="0">
                <a:solidFill>
                  <a:srgbClr val="002060"/>
                </a:solidFill>
                <a:latin typeface="LM Roman 12" panose="00000500000000000000" pitchFamily="50" charset="0"/>
                <a:cs typeface="Arial"/>
              </a:rPr>
              <a:t>The</a:t>
            </a:r>
            <a:r>
              <a:rPr lang="en-US" sz="2200" b="1" spc="-120"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probability</a:t>
            </a:r>
            <a:r>
              <a:rPr lang="en-US" sz="2200" b="1" spc="-130" dirty="0">
                <a:solidFill>
                  <a:srgbClr val="002060"/>
                </a:solidFill>
                <a:latin typeface="LM Roman 12" panose="00000500000000000000" pitchFamily="50" charset="0"/>
                <a:cs typeface="Arial"/>
              </a:rPr>
              <a:t> </a:t>
            </a:r>
            <a:r>
              <a:rPr lang="en-US" sz="2200" b="1" spc="-175" dirty="0">
                <a:solidFill>
                  <a:srgbClr val="002060"/>
                </a:solidFill>
                <a:latin typeface="LM Roman 12" panose="00000500000000000000" pitchFamily="50" charset="0"/>
                <a:cs typeface="Arial"/>
              </a:rPr>
              <a:t>is</a:t>
            </a:r>
            <a:r>
              <a:rPr lang="en-US" sz="2200" b="1" spc="-120" dirty="0">
                <a:solidFill>
                  <a:srgbClr val="002060"/>
                </a:solidFill>
                <a:latin typeface="LM Roman 12" panose="00000500000000000000" pitchFamily="50" charset="0"/>
                <a:cs typeface="Arial"/>
              </a:rPr>
              <a:t> </a:t>
            </a:r>
            <a:r>
              <a:rPr lang="en-US" sz="2200" b="1" spc="-200" dirty="0">
                <a:solidFill>
                  <a:srgbClr val="002060"/>
                </a:solidFill>
                <a:latin typeface="LM Roman 12" panose="00000500000000000000" pitchFamily="50" charset="0"/>
                <a:cs typeface="Arial"/>
              </a:rPr>
              <a:t>controlled</a:t>
            </a:r>
            <a:r>
              <a:rPr lang="en-US" sz="2200" b="1" spc="-140" dirty="0">
                <a:solidFill>
                  <a:srgbClr val="002060"/>
                </a:solidFill>
                <a:latin typeface="LM Roman 12" panose="00000500000000000000" pitchFamily="50" charset="0"/>
                <a:cs typeface="Arial"/>
              </a:rPr>
              <a:t> </a:t>
            </a:r>
            <a:r>
              <a:rPr lang="en-US" sz="2200" b="1" spc="-245" dirty="0">
                <a:solidFill>
                  <a:srgbClr val="002060"/>
                </a:solidFill>
                <a:latin typeface="LM Roman 12" panose="00000500000000000000" pitchFamily="50" charset="0"/>
                <a:cs typeface="Arial"/>
              </a:rPr>
              <a:t>by</a:t>
            </a:r>
            <a:r>
              <a:rPr lang="en-US" sz="2200" b="1" spc="-120" dirty="0">
                <a:solidFill>
                  <a:srgbClr val="002060"/>
                </a:solidFill>
                <a:latin typeface="LM Roman 12" panose="00000500000000000000" pitchFamily="50" charset="0"/>
                <a:cs typeface="Arial"/>
              </a:rPr>
              <a:t> </a:t>
            </a:r>
            <a:r>
              <a:rPr lang="en-US" sz="2200" b="1" spc="-229" dirty="0">
                <a:solidFill>
                  <a:srgbClr val="002060"/>
                </a:solidFill>
                <a:latin typeface="LM Roman 12" panose="00000500000000000000" pitchFamily="50" charset="0"/>
                <a:cs typeface="Arial"/>
              </a:rPr>
              <a:t>a</a:t>
            </a:r>
            <a:r>
              <a:rPr lang="en-US" sz="2200" b="1" spc="-120" dirty="0">
                <a:solidFill>
                  <a:srgbClr val="002060"/>
                </a:solidFill>
                <a:latin typeface="LM Roman 12" panose="00000500000000000000" pitchFamily="50" charset="0"/>
                <a:cs typeface="Arial"/>
              </a:rPr>
              <a:t> </a:t>
            </a:r>
            <a:r>
              <a:rPr lang="en-US" sz="2200" b="1" spc="-225" dirty="0">
                <a:solidFill>
                  <a:srgbClr val="002060"/>
                </a:solidFill>
                <a:latin typeface="LM Roman 12" panose="00000500000000000000" pitchFamily="50" charset="0"/>
                <a:cs typeface="Arial"/>
              </a:rPr>
              <a:t>parameter</a:t>
            </a:r>
            <a:r>
              <a:rPr lang="en-US" sz="2200" b="1" spc="-135"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called</a:t>
            </a:r>
            <a:r>
              <a:rPr lang="en-US" sz="2200" b="1" spc="-145" dirty="0">
                <a:solidFill>
                  <a:srgbClr val="002060"/>
                </a:solidFill>
                <a:latin typeface="LM Roman 12" panose="00000500000000000000" pitchFamily="50" charset="0"/>
                <a:cs typeface="Arial"/>
              </a:rPr>
              <a:t> </a:t>
            </a:r>
            <a:r>
              <a:rPr lang="en-US" sz="2200" b="1" spc="-5" dirty="0">
                <a:solidFill>
                  <a:srgbClr val="C00000"/>
                </a:solidFill>
                <a:latin typeface="LM Roman 12" panose="00000500000000000000" pitchFamily="50" charset="0"/>
                <a:cs typeface="Liberation Sans Narrow"/>
              </a:rPr>
              <a:t>temperature</a:t>
            </a:r>
            <a:endParaRPr lang="en-US" sz="2200" dirty="0">
              <a:latin typeface="LM Roman 12" panose="00000500000000000000" pitchFamily="50" charset="0"/>
              <a:cs typeface="Liberation Sans Narrow"/>
            </a:endParaRPr>
          </a:p>
          <a:p>
            <a:pPr marL="527685" indent="-206375">
              <a:lnSpc>
                <a:spcPct val="100000"/>
              </a:lnSpc>
              <a:spcBef>
                <a:spcPts val="275"/>
              </a:spcBef>
              <a:buClr>
                <a:srgbClr val="D1282E"/>
              </a:buClr>
              <a:buFont typeface="Arial"/>
              <a:buChar char="•"/>
              <a:tabLst>
                <a:tab pos="528320" algn="l"/>
              </a:tabLst>
            </a:pPr>
            <a:r>
              <a:rPr lang="en-US" sz="2200" b="1" dirty="0">
                <a:solidFill>
                  <a:srgbClr val="C00000"/>
                </a:solidFill>
                <a:latin typeface="LM Roman 12" panose="00000500000000000000" pitchFamily="50" charset="0"/>
                <a:cs typeface="Liberation Sans Narrow"/>
              </a:rPr>
              <a:t>Higher temperatures allow </a:t>
            </a:r>
            <a:r>
              <a:rPr lang="en-US" sz="2200" b="1" spc="-5" dirty="0">
                <a:solidFill>
                  <a:srgbClr val="C00000"/>
                </a:solidFill>
                <a:latin typeface="LM Roman 12" panose="00000500000000000000" pitchFamily="50" charset="0"/>
                <a:cs typeface="Liberation Sans Narrow"/>
              </a:rPr>
              <a:t>more </a:t>
            </a:r>
            <a:r>
              <a:rPr lang="en-US" sz="2200" b="1" dirty="0">
                <a:solidFill>
                  <a:srgbClr val="C00000"/>
                </a:solidFill>
                <a:latin typeface="LM Roman 12" panose="00000500000000000000" pitchFamily="50" charset="0"/>
                <a:cs typeface="Liberation Sans Narrow"/>
              </a:rPr>
              <a:t>bad moves </a:t>
            </a:r>
            <a:r>
              <a:rPr lang="en-US" sz="2200" b="1" spc="-5" dirty="0">
                <a:solidFill>
                  <a:srgbClr val="C00000"/>
                </a:solidFill>
                <a:latin typeface="LM Roman 12" panose="00000500000000000000" pitchFamily="50" charset="0"/>
                <a:cs typeface="Liberation Sans Narrow"/>
              </a:rPr>
              <a:t>than </a:t>
            </a:r>
            <a:r>
              <a:rPr lang="en-US" sz="2200" b="1" dirty="0">
                <a:solidFill>
                  <a:srgbClr val="C00000"/>
                </a:solidFill>
                <a:latin typeface="LM Roman 12" panose="00000500000000000000" pitchFamily="50" charset="0"/>
                <a:cs typeface="Liberation Sans Narrow"/>
              </a:rPr>
              <a:t>lower</a:t>
            </a:r>
            <a:r>
              <a:rPr lang="en-US" sz="2200" b="1" spc="-135" dirty="0">
                <a:solidFill>
                  <a:srgbClr val="C00000"/>
                </a:solidFill>
                <a:latin typeface="LM Roman 12" panose="00000500000000000000" pitchFamily="50" charset="0"/>
                <a:cs typeface="Liberation Sans Narrow"/>
              </a:rPr>
              <a:t> </a:t>
            </a:r>
            <a:r>
              <a:rPr lang="en-US" sz="2200" b="1" dirty="0">
                <a:solidFill>
                  <a:srgbClr val="C00000"/>
                </a:solidFill>
                <a:latin typeface="LM Roman 12" panose="00000500000000000000" pitchFamily="50" charset="0"/>
                <a:cs typeface="Liberation Sans Narrow"/>
              </a:rPr>
              <a:t>temperatures</a:t>
            </a:r>
            <a:endParaRPr lang="en-US" sz="2200" dirty="0">
              <a:latin typeface="LM Roman 12" panose="00000500000000000000" pitchFamily="50" charset="0"/>
              <a:cs typeface="Liberation Sans Narrow"/>
            </a:endParaRPr>
          </a:p>
          <a:p>
            <a:pPr marL="527685" indent="-206375">
              <a:lnSpc>
                <a:spcPct val="100000"/>
              </a:lnSpc>
              <a:spcBef>
                <a:spcPts val="275"/>
              </a:spcBef>
              <a:buClr>
                <a:srgbClr val="D1282E"/>
              </a:buClr>
              <a:buFont typeface="Arial"/>
              <a:buChar char="•"/>
              <a:tabLst>
                <a:tab pos="528320" algn="l"/>
                <a:tab pos="6169025" algn="l"/>
              </a:tabLst>
            </a:pPr>
            <a:r>
              <a:rPr lang="en-US" sz="2200" b="1" spc="-215" dirty="0">
                <a:solidFill>
                  <a:srgbClr val="C00000"/>
                </a:solidFill>
                <a:latin typeface="LM Roman 12" panose="00000500000000000000" pitchFamily="50" charset="0"/>
                <a:cs typeface="Arial"/>
              </a:rPr>
              <a:t>Annealing: </a:t>
            </a:r>
            <a:r>
              <a:rPr lang="en-US" sz="2200" b="1" spc="-229" dirty="0">
                <a:solidFill>
                  <a:srgbClr val="002060"/>
                </a:solidFill>
                <a:latin typeface="LM Roman 12" panose="00000500000000000000" pitchFamily="50" charset="0"/>
                <a:cs typeface="Arial"/>
              </a:rPr>
              <a:t>Lowering </a:t>
            </a:r>
            <a:r>
              <a:rPr lang="en-US" sz="2200" b="1" spc="-210" dirty="0">
                <a:solidFill>
                  <a:srgbClr val="002060"/>
                </a:solidFill>
                <a:latin typeface="LM Roman 12" panose="00000500000000000000" pitchFamily="50" charset="0"/>
                <a:cs typeface="Arial"/>
              </a:rPr>
              <a:t>the</a:t>
            </a:r>
            <a:r>
              <a:rPr lang="en-US" sz="2200" b="1" spc="55" dirty="0">
                <a:solidFill>
                  <a:srgbClr val="002060"/>
                </a:solidFill>
                <a:latin typeface="LM Roman 12" panose="00000500000000000000" pitchFamily="50" charset="0"/>
                <a:cs typeface="Arial"/>
              </a:rPr>
              <a:t> </a:t>
            </a:r>
            <a:r>
              <a:rPr lang="en-US" sz="2200" b="1" spc="-220" dirty="0">
                <a:solidFill>
                  <a:srgbClr val="002060"/>
                </a:solidFill>
                <a:latin typeface="LM Roman 12" panose="00000500000000000000" pitchFamily="50" charset="0"/>
                <a:cs typeface="Arial"/>
              </a:rPr>
              <a:t>temperature</a:t>
            </a:r>
            <a:r>
              <a:rPr lang="en-US" sz="2200" b="1" spc="-120" dirty="0">
                <a:solidFill>
                  <a:srgbClr val="002060"/>
                </a:solidFill>
                <a:latin typeface="LM Roman 12" panose="00000500000000000000" pitchFamily="50" charset="0"/>
                <a:cs typeface="Arial"/>
              </a:rPr>
              <a:t> </a:t>
            </a:r>
            <a:r>
              <a:rPr lang="en-US" sz="2200" b="1" spc="-204" dirty="0">
                <a:solidFill>
                  <a:srgbClr val="002060"/>
                </a:solidFill>
                <a:latin typeface="LM Roman 12" panose="00000500000000000000" pitchFamily="50" charset="0"/>
                <a:cs typeface="Arial"/>
              </a:rPr>
              <a:t>gradually	</a:t>
            </a:r>
            <a:r>
              <a:rPr lang="en-US" sz="2200" b="1" spc="-229" dirty="0">
                <a:solidFill>
                  <a:srgbClr val="C00000"/>
                </a:solidFill>
                <a:latin typeface="LM Roman 12" panose="00000500000000000000" pitchFamily="50" charset="0"/>
                <a:cs typeface="Arial"/>
              </a:rPr>
              <a:t>Quenching: </a:t>
            </a:r>
            <a:r>
              <a:rPr lang="en-US" sz="2200" b="1" spc="-229" dirty="0">
                <a:solidFill>
                  <a:srgbClr val="002060"/>
                </a:solidFill>
                <a:latin typeface="LM Roman 12" panose="00000500000000000000" pitchFamily="50" charset="0"/>
                <a:cs typeface="Arial"/>
              </a:rPr>
              <a:t>Lowering </a:t>
            </a:r>
            <a:r>
              <a:rPr lang="en-US" sz="2200" b="1" spc="-210" dirty="0">
                <a:solidFill>
                  <a:srgbClr val="002060"/>
                </a:solidFill>
                <a:latin typeface="LM Roman 12" panose="00000500000000000000" pitchFamily="50" charset="0"/>
                <a:cs typeface="Arial"/>
              </a:rPr>
              <a:t>the </a:t>
            </a:r>
            <a:r>
              <a:rPr lang="en-US" sz="2200" b="1" spc="-220" dirty="0">
                <a:solidFill>
                  <a:srgbClr val="002060"/>
                </a:solidFill>
                <a:latin typeface="LM Roman 12" panose="00000500000000000000" pitchFamily="50" charset="0"/>
                <a:cs typeface="Arial"/>
              </a:rPr>
              <a:t>temperature</a:t>
            </a:r>
            <a:r>
              <a:rPr lang="en-US" sz="2200" b="1" spc="80" dirty="0">
                <a:solidFill>
                  <a:srgbClr val="002060"/>
                </a:solidFill>
                <a:latin typeface="LM Roman 12" panose="00000500000000000000" pitchFamily="50" charset="0"/>
                <a:cs typeface="Arial"/>
              </a:rPr>
              <a:t> </a:t>
            </a:r>
            <a:r>
              <a:rPr lang="en-US" sz="2200" b="1" spc="-195" dirty="0">
                <a:solidFill>
                  <a:srgbClr val="002060"/>
                </a:solidFill>
                <a:latin typeface="LM Roman 12" panose="00000500000000000000" pitchFamily="50" charset="0"/>
                <a:cs typeface="Arial"/>
              </a:rPr>
              <a:t>rapidly</a:t>
            </a:r>
            <a:endParaRPr lang="en-US" sz="2200" dirty="0">
              <a:latin typeface="LM Roman 12" panose="00000500000000000000" pitchFamily="50" charset="0"/>
              <a:cs typeface="Arial"/>
            </a:endParaRPr>
          </a:p>
        </p:txBody>
      </p:sp>
      <p:grpSp>
        <p:nvGrpSpPr>
          <p:cNvPr id="32" name="object 6">
            <a:extLst>
              <a:ext uri="{FF2B5EF4-FFF2-40B4-BE49-F238E27FC236}">
                <a16:creationId xmlns:a16="http://schemas.microsoft.com/office/drawing/2014/main" xmlns="" id="{44FF9408-3802-22A2-C799-523AF2644114}"/>
              </a:ext>
            </a:extLst>
          </p:cNvPr>
          <p:cNvGrpSpPr/>
          <p:nvPr/>
        </p:nvGrpSpPr>
        <p:grpSpPr>
          <a:xfrm>
            <a:off x="7273683" y="3356764"/>
            <a:ext cx="4813935" cy="2664460"/>
            <a:chOff x="7292733" y="3757803"/>
            <a:chExt cx="4813935" cy="2664460"/>
          </a:xfrm>
        </p:grpSpPr>
        <p:sp>
          <p:nvSpPr>
            <p:cNvPr id="33" name="object 7">
              <a:extLst>
                <a:ext uri="{FF2B5EF4-FFF2-40B4-BE49-F238E27FC236}">
                  <a16:creationId xmlns:a16="http://schemas.microsoft.com/office/drawing/2014/main" xmlns="" id="{022C7A23-E605-9797-45CF-DE42F1E0ACCA}"/>
                </a:ext>
              </a:extLst>
            </p:cNvPr>
            <p:cNvSpPr/>
            <p:nvPr/>
          </p:nvSpPr>
          <p:spPr>
            <a:xfrm>
              <a:off x="7392924" y="3908933"/>
              <a:ext cx="4220181" cy="2152015"/>
            </a:xfrm>
            <a:prstGeom prst="rect">
              <a:avLst/>
            </a:prstGeom>
            <a:blipFill>
              <a:blip r:embed="rId3" cstate="print"/>
              <a:stretch>
                <a:fillRect/>
              </a:stretch>
            </a:blipFill>
          </p:spPr>
          <p:txBody>
            <a:bodyPr wrap="square" lIns="0" tIns="0" rIns="0" bIns="0" rtlCol="0"/>
            <a:lstStyle/>
            <a:p>
              <a:endParaRPr/>
            </a:p>
          </p:txBody>
        </p:sp>
        <p:sp>
          <p:nvSpPr>
            <p:cNvPr id="34" name="object 8">
              <a:extLst>
                <a:ext uri="{FF2B5EF4-FFF2-40B4-BE49-F238E27FC236}">
                  <a16:creationId xmlns:a16="http://schemas.microsoft.com/office/drawing/2014/main" xmlns="" id="{07014079-69E8-D335-2AF5-6C1738DF80CE}"/>
                </a:ext>
              </a:extLst>
            </p:cNvPr>
            <p:cNvSpPr/>
            <p:nvPr/>
          </p:nvSpPr>
          <p:spPr>
            <a:xfrm>
              <a:off x="7378446" y="6336030"/>
              <a:ext cx="4709160" cy="0"/>
            </a:xfrm>
            <a:custGeom>
              <a:avLst/>
              <a:gdLst/>
              <a:ahLst/>
              <a:cxnLst/>
              <a:rect l="l" t="t" r="r" b="b"/>
              <a:pathLst>
                <a:path w="4709159">
                  <a:moveTo>
                    <a:pt x="0" y="0"/>
                  </a:moveTo>
                  <a:lnTo>
                    <a:pt x="4708880" y="0"/>
                  </a:lnTo>
                </a:path>
              </a:pathLst>
            </a:custGeom>
            <a:ln w="38100">
              <a:solidFill>
                <a:srgbClr val="C00000"/>
              </a:solidFill>
            </a:ln>
          </p:spPr>
          <p:txBody>
            <a:bodyPr wrap="square" lIns="0" tIns="0" rIns="0" bIns="0" rtlCol="0"/>
            <a:lstStyle/>
            <a:p>
              <a:endParaRPr/>
            </a:p>
          </p:txBody>
        </p:sp>
        <p:sp>
          <p:nvSpPr>
            <p:cNvPr id="35" name="object 9">
              <a:extLst>
                <a:ext uri="{FF2B5EF4-FFF2-40B4-BE49-F238E27FC236}">
                  <a16:creationId xmlns:a16="http://schemas.microsoft.com/office/drawing/2014/main" xmlns="" id="{65C8D1E4-6511-D289-071C-E64930FA5523}"/>
                </a:ext>
              </a:extLst>
            </p:cNvPr>
            <p:cNvSpPr/>
            <p:nvPr/>
          </p:nvSpPr>
          <p:spPr>
            <a:xfrm>
              <a:off x="11973026" y="6269348"/>
              <a:ext cx="114300" cy="133350"/>
            </a:xfrm>
            <a:custGeom>
              <a:avLst/>
              <a:gdLst/>
              <a:ahLst/>
              <a:cxnLst/>
              <a:rect l="l" t="t" r="r" b="b"/>
              <a:pathLst>
                <a:path w="114300" h="133350">
                  <a:moveTo>
                    <a:pt x="0" y="0"/>
                  </a:moveTo>
                  <a:lnTo>
                    <a:pt x="114300" y="66675"/>
                  </a:lnTo>
                  <a:lnTo>
                    <a:pt x="0" y="133350"/>
                  </a:lnTo>
                </a:path>
              </a:pathLst>
            </a:custGeom>
            <a:ln w="38100">
              <a:solidFill>
                <a:srgbClr val="C00000"/>
              </a:solidFill>
            </a:ln>
          </p:spPr>
          <p:txBody>
            <a:bodyPr wrap="square" lIns="0" tIns="0" rIns="0" bIns="0" rtlCol="0"/>
            <a:lstStyle/>
            <a:p>
              <a:endParaRPr/>
            </a:p>
          </p:txBody>
        </p:sp>
        <p:sp>
          <p:nvSpPr>
            <p:cNvPr id="36" name="object 10">
              <a:extLst>
                <a:ext uri="{FF2B5EF4-FFF2-40B4-BE49-F238E27FC236}">
                  <a16:creationId xmlns:a16="http://schemas.microsoft.com/office/drawing/2014/main" xmlns="" id="{7B850511-1F97-5AB7-C99D-ECF319EEBD48}"/>
                </a:ext>
              </a:extLst>
            </p:cNvPr>
            <p:cNvSpPr/>
            <p:nvPr/>
          </p:nvSpPr>
          <p:spPr>
            <a:xfrm>
              <a:off x="7378446" y="3776854"/>
              <a:ext cx="0" cy="2559050"/>
            </a:xfrm>
            <a:custGeom>
              <a:avLst/>
              <a:gdLst/>
              <a:ahLst/>
              <a:cxnLst/>
              <a:rect l="l" t="t" r="r" b="b"/>
              <a:pathLst>
                <a:path h="2559050">
                  <a:moveTo>
                    <a:pt x="0" y="2558745"/>
                  </a:moveTo>
                  <a:lnTo>
                    <a:pt x="0" y="0"/>
                  </a:lnTo>
                </a:path>
              </a:pathLst>
            </a:custGeom>
            <a:ln w="38100">
              <a:solidFill>
                <a:srgbClr val="C00000"/>
              </a:solidFill>
            </a:ln>
          </p:spPr>
          <p:txBody>
            <a:bodyPr wrap="square" lIns="0" tIns="0" rIns="0" bIns="0" rtlCol="0"/>
            <a:lstStyle/>
            <a:p>
              <a:endParaRPr/>
            </a:p>
          </p:txBody>
        </p:sp>
        <p:sp>
          <p:nvSpPr>
            <p:cNvPr id="37" name="object 11">
              <a:extLst>
                <a:ext uri="{FF2B5EF4-FFF2-40B4-BE49-F238E27FC236}">
                  <a16:creationId xmlns:a16="http://schemas.microsoft.com/office/drawing/2014/main" xmlns="" id="{C1A96DC3-84D4-F243-446A-E6A9B041CEEF}"/>
                </a:ext>
              </a:extLst>
            </p:cNvPr>
            <p:cNvSpPr/>
            <p:nvPr/>
          </p:nvSpPr>
          <p:spPr>
            <a:xfrm>
              <a:off x="7311783" y="3776853"/>
              <a:ext cx="133350" cy="114300"/>
            </a:xfrm>
            <a:custGeom>
              <a:avLst/>
              <a:gdLst/>
              <a:ahLst/>
              <a:cxnLst/>
              <a:rect l="l" t="t" r="r" b="b"/>
              <a:pathLst>
                <a:path w="133350" h="114300">
                  <a:moveTo>
                    <a:pt x="133350" y="114300"/>
                  </a:moveTo>
                  <a:lnTo>
                    <a:pt x="66675" y="0"/>
                  </a:lnTo>
                  <a:lnTo>
                    <a:pt x="0" y="114300"/>
                  </a:lnTo>
                </a:path>
              </a:pathLst>
            </a:custGeom>
            <a:ln w="38100">
              <a:solidFill>
                <a:srgbClr val="C00000"/>
              </a:solidFill>
            </a:ln>
          </p:spPr>
          <p:txBody>
            <a:bodyPr wrap="square" lIns="0" tIns="0" rIns="0" bIns="0" rtlCol="0"/>
            <a:lstStyle/>
            <a:p>
              <a:endParaRPr/>
            </a:p>
          </p:txBody>
        </p:sp>
      </p:grpSp>
      <p:sp>
        <p:nvSpPr>
          <p:cNvPr id="38" name="object 12">
            <a:extLst>
              <a:ext uri="{FF2B5EF4-FFF2-40B4-BE49-F238E27FC236}">
                <a16:creationId xmlns:a16="http://schemas.microsoft.com/office/drawing/2014/main" xmlns="" id="{B0CC022C-3550-260F-7A91-62A3293D2B10}"/>
              </a:ext>
            </a:extLst>
          </p:cNvPr>
          <p:cNvSpPr txBox="1"/>
          <p:nvPr/>
        </p:nvSpPr>
        <p:spPr>
          <a:xfrm>
            <a:off x="7424166" y="4952772"/>
            <a:ext cx="966469" cy="358140"/>
          </a:xfrm>
          <a:prstGeom prst="rect">
            <a:avLst/>
          </a:prstGeom>
          <a:solidFill>
            <a:srgbClr val="FFFFFF"/>
          </a:solidFill>
        </p:spPr>
        <p:txBody>
          <a:bodyPr vert="horz" wrap="square" lIns="0" tIns="41275" rIns="0" bIns="0" rtlCol="0">
            <a:spAutoFit/>
          </a:bodyPr>
          <a:lstStyle/>
          <a:p>
            <a:pPr marL="91440">
              <a:lnSpc>
                <a:spcPct val="100000"/>
              </a:lnSpc>
              <a:spcBef>
                <a:spcPts val="325"/>
              </a:spcBef>
            </a:pPr>
            <a:r>
              <a:rPr sz="1650" b="1" spc="-165" dirty="0">
                <a:solidFill>
                  <a:srgbClr val="C00000"/>
                </a:solidFill>
                <a:latin typeface="Arial"/>
                <a:cs typeface="Arial"/>
              </a:rPr>
              <a:t>Shoulder</a:t>
            </a:r>
            <a:endParaRPr sz="1650">
              <a:latin typeface="Arial"/>
              <a:cs typeface="Arial"/>
            </a:endParaRPr>
          </a:p>
        </p:txBody>
      </p:sp>
      <p:sp>
        <p:nvSpPr>
          <p:cNvPr id="39" name="object 13">
            <a:extLst>
              <a:ext uri="{FF2B5EF4-FFF2-40B4-BE49-F238E27FC236}">
                <a16:creationId xmlns:a16="http://schemas.microsoft.com/office/drawing/2014/main" xmlns="" id="{2B4D4010-4918-8624-861D-97F5C0CCE444}"/>
              </a:ext>
            </a:extLst>
          </p:cNvPr>
          <p:cNvSpPr txBox="1"/>
          <p:nvPr/>
        </p:nvSpPr>
        <p:spPr>
          <a:xfrm>
            <a:off x="8825331" y="5513858"/>
            <a:ext cx="1372870" cy="278130"/>
          </a:xfrm>
          <a:prstGeom prst="rect">
            <a:avLst/>
          </a:prstGeom>
        </p:spPr>
        <p:txBody>
          <a:bodyPr vert="horz" wrap="square" lIns="0" tIns="13335" rIns="0" bIns="0" rtlCol="0">
            <a:spAutoFit/>
          </a:bodyPr>
          <a:lstStyle/>
          <a:p>
            <a:pPr marL="12700">
              <a:lnSpc>
                <a:spcPct val="100000"/>
              </a:lnSpc>
              <a:spcBef>
                <a:spcPts val="105"/>
              </a:spcBef>
            </a:pPr>
            <a:r>
              <a:rPr sz="1650" b="1" spc="-155" dirty="0">
                <a:solidFill>
                  <a:srgbClr val="C00000"/>
                </a:solidFill>
                <a:latin typeface="Arial"/>
                <a:cs typeface="Arial"/>
              </a:rPr>
              <a:t>Global</a:t>
            </a:r>
            <a:r>
              <a:rPr sz="1650" b="1" spc="-170" dirty="0">
                <a:solidFill>
                  <a:srgbClr val="C00000"/>
                </a:solidFill>
                <a:latin typeface="Arial"/>
                <a:cs typeface="Arial"/>
              </a:rPr>
              <a:t> </a:t>
            </a:r>
            <a:r>
              <a:rPr sz="1650" b="1" spc="-190" dirty="0">
                <a:solidFill>
                  <a:srgbClr val="C00000"/>
                </a:solidFill>
                <a:latin typeface="Arial"/>
                <a:cs typeface="Arial"/>
              </a:rPr>
              <a:t>minimum</a:t>
            </a:r>
            <a:endParaRPr sz="1650">
              <a:latin typeface="Arial"/>
              <a:cs typeface="Arial"/>
            </a:endParaRPr>
          </a:p>
        </p:txBody>
      </p:sp>
      <p:sp>
        <p:nvSpPr>
          <p:cNvPr id="40" name="object 14">
            <a:extLst>
              <a:ext uri="{FF2B5EF4-FFF2-40B4-BE49-F238E27FC236}">
                <a16:creationId xmlns:a16="http://schemas.microsoft.com/office/drawing/2014/main" xmlns="" id="{47B8EC9C-9BBD-3FC2-95B1-2957F83E3E33}"/>
              </a:ext>
            </a:extLst>
          </p:cNvPr>
          <p:cNvSpPr/>
          <p:nvPr/>
        </p:nvSpPr>
        <p:spPr>
          <a:xfrm>
            <a:off x="9998202" y="4629684"/>
            <a:ext cx="1503045" cy="358140"/>
          </a:xfrm>
          <a:custGeom>
            <a:avLst/>
            <a:gdLst/>
            <a:ahLst/>
            <a:cxnLst/>
            <a:rect l="l" t="t" r="r" b="b"/>
            <a:pathLst>
              <a:path w="1503045" h="358139">
                <a:moveTo>
                  <a:pt x="1502663" y="0"/>
                </a:moveTo>
                <a:lnTo>
                  <a:pt x="0" y="0"/>
                </a:lnTo>
                <a:lnTo>
                  <a:pt x="0" y="358139"/>
                </a:lnTo>
                <a:lnTo>
                  <a:pt x="1502663" y="358139"/>
                </a:lnTo>
                <a:lnTo>
                  <a:pt x="1502663" y="0"/>
                </a:lnTo>
                <a:close/>
              </a:path>
            </a:pathLst>
          </a:custGeom>
          <a:solidFill>
            <a:srgbClr val="FFFFFF"/>
          </a:solidFill>
        </p:spPr>
        <p:txBody>
          <a:bodyPr wrap="square" lIns="0" tIns="0" rIns="0" bIns="0" rtlCol="0"/>
          <a:lstStyle/>
          <a:p>
            <a:endParaRPr/>
          </a:p>
        </p:txBody>
      </p:sp>
      <p:sp>
        <p:nvSpPr>
          <p:cNvPr id="41" name="object 15">
            <a:extLst>
              <a:ext uri="{FF2B5EF4-FFF2-40B4-BE49-F238E27FC236}">
                <a16:creationId xmlns:a16="http://schemas.microsoft.com/office/drawing/2014/main" xmlns="" id="{0D51DC02-F895-D82D-4B46-D9D63800FEA2}"/>
              </a:ext>
            </a:extLst>
          </p:cNvPr>
          <p:cNvSpPr txBox="1"/>
          <p:nvPr/>
        </p:nvSpPr>
        <p:spPr>
          <a:xfrm>
            <a:off x="10076370" y="4658437"/>
            <a:ext cx="1286510" cy="278130"/>
          </a:xfrm>
          <a:prstGeom prst="rect">
            <a:avLst/>
          </a:prstGeom>
        </p:spPr>
        <p:txBody>
          <a:bodyPr vert="horz" wrap="square" lIns="0" tIns="13335" rIns="0" bIns="0" rtlCol="0">
            <a:spAutoFit/>
          </a:bodyPr>
          <a:lstStyle/>
          <a:p>
            <a:pPr marL="12700">
              <a:lnSpc>
                <a:spcPct val="100000"/>
              </a:lnSpc>
              <a:spcBef>
                <a:spcPts val="105"/>
              </a:spcBef>
            </a:pPr>
            <a:r>
              <a:rPr sz="1650" b="1" spc="-155" dirty="0">
                <a:solidFill>
                  <a:srgbClr val="C00000"/>
                </a:solidFill>
                <a:latin typeface="Arial"/>
                <a:cs typeface="Arial"/>
              </a:rPr>
              <a:t>Local </a:t>
            </a:r>
            <a:r>
              <a:rPr sz="1650" b="1" spc="-195" dirty="0">
                <a:solidFill>
                  <a:srgbClr val="C00000"/>
                </a:solidFill>
                <a:latin typeface="Arial"/>
                <a:cs typeface="Arial"/>
              </a:rPr>
              <a:t>minimum</a:t>
            </a:r>
            <a:endParaRPr sz="1650">
              <a:latin typeface="Arial"/>
              <a:cs typeface="Arial"/>
            </a:endParaRPr>
          </a:p>
        </p:txBody>
      </p:sp>
      <p:sp>
        <p:nvSpPr>
          <p:cNvPr id="42" name="object 16">
            <a:extLst>
              <a:ext uri="{FF2B5EF4-FFF2-40B4-BE49-F238E27FC236}">
                <a16:creationId xmlns:a16="http://schemas.microsoft.com/office/drawing/2014/main" xmlns="" id="{C673F9A1-E29B-983C-34F7-BFBEEE33FF3A}"/>
              </a:ext>
            </a:extLst>
          </p:cNvPr>
          <p:cNvSpPr/>
          <p:nvPr/>
        </p:nvSpPr>
        <p:spPr>
          <a:xfrm>
            <a:off x="10383773" y="4408705"/>
            <a:ext cx="1871980" cy="358140"/>
          </a:xfrm>
          <a:custGeom>
            <a:avLst/>
            <a:gdLst/>
            <a:ahLst/>
            <a:cxnLst/>
            <a:rect l="l" t="t" r="r" b="b"/>
            <a:pathLst>
              <a:path w="1871979" h="358139">
                <a:moveTo>
                  <a:pt x="1871472" y="0"/>
                </a:moveTo>
                <a:lnTo>
                  <a:pt x="0" y="0"/>
                </a:lnTo>
                <a:lnTo>
                  <a:pt x="0" y="358139"/>
                </a:lnTo>
                <a:lnTo>
                  <a:pt x="1871472" y="358139"/>
                </a:lnTo>
                <a:lnTo>
                  <a:pt x="1871472" y="0"/>
                </a:lnTo>
                <a:close/>
              </a:path>
            </a:pathLst>
          </a:custGeom>
          <a:solidFill>
            <a:srgbClr val="FFFFFF"/>
          </a:solidFill>
        </p:spPr>
        <p:txBody>
          <a:bodyPr wrap="square" lIns="0" tIns="0" rIns="0" bIns="0" rtlCol="0"/>
          <a:lstStyle/>
          <a:p>
            <a:endParaRPr/>
          </a:p>
        </p:txBody>
      </p:sp>
      <p:sp>
        <p:nvSpPr>
          <p:cNvPr id="43" name="object 17">
            <a:extLst>
              <a:ext uri="{FF2B5EF4-FFF2-40B4-BE49-F238E27FC236}">
                <a16:creationId xmlns:a16="http://schemas.microsoft.com/office/drawing/2014/main" xmlns="" id="{562C6974-DB29-A52C-8C04-31F24F2BE43D}"/>
              </a:ext>
            </a:extLst>
          </p:cNvPr>
          <p:cNvSpPr txBox="1"/>
          <p:nvPr/>
        </p:nvSpPr>
        <p:spPr>
          <a:xfrm>
            <a:off x="10462691" y="4436835"/>
            <a:ext cx="1638935" cy="278130"/>
          </a:xfrm>
          <a:prstGeom prst="rect">
            <a:avLst/>
          </a:prstGeom>
        </p:spPr>
        <p:txBody>
          <a:bodyPr vert="horz" wrap="square" lIns="0" tIns="13335" rIns="0" bIns="0" rtlCol="0">
            <a:spAutoFit/>
          </a:bodyPr>
          <a:lstStyle/>
          <a:p>
            <a:pPr marL="12700">
              <a:lnSpc>
                <a:spcPct val="100000"/>
              </a:lnSpc>
              <a:spcBef>
                <a:spcPts val="105"/>
              </a:spcBef>
            </a:pPr>
            <a:r>
              <a:rPr sz="1650" b="1" spc="-135" dirty="0">
                <a:solidFill>
                  <a:srgbClr val="C00000"/>
                </a:solidFill>
                <a:latin typeface="Arial"/>
                <a:cs typeface="Arial"/>
              </a:rPr>
              <a:t>Flat </a:t>
            </a:r>
            <a:r>
              <a:rPr sz="1650" b="1" spc="-155" dirty="0">
                <a:solidFill>
                  <a:srgbClr val="C00000"/>
                </a:solidFill>
                <a:latin typeface="Arial"/>
                <a:cs typeface="Arial"/>
              </a:rPr>
              <a:t>Local</a:t>
            </a:r>
            <a:r>
              <a:rPr sz="1650" b="1" spc="-120" dirty="0">
                <a:solidFill>
                  <a:srgbClr val="C00000"/>
                </a:solidFill>
                <a:latin typeface="Arial"/>
                <a:cs typeface="Arial"/>
              </a:rPr>
              <a:t> </a:t>
            </a:r>
            <a:r>
              <a:rPr sz="1650" b="1" spc="-195" dirty="0">
                <a:solidFill>
                  <a:srgbClr val="C00000"/>
                </a:solidFill>
                <a:latin typeface="Arial"/>
                <a:cs typeface="Arial"/>
              </a:rPr>
              <a:t>minimum</a:t>
            </a:r>
            <a:endParaRPr sz="1650">
              <a:latin typeface="Arial"/>
              <a:cs typeface="Arial"/>
            </a:endParaRPr>
          </a:p>
        </p:txBody>
      </p:sp>
      <p:sp>
        <p:nvSpPr>
          <p:cNvPr id="44" name="object 18">
            <a:extLst>
              <a:ext uri="{FF2B5EF4-FFF2-40B4-BE49-F238E27FC236}">
                <a16:creationId xmlns:a16="http://schemas.microsoft.com/office/drawing/2014/main" xmlns="" id="{72E50A2F-A448-D8FD-C9AA-FC82AA36A7A5}"/>
              </a:ext>
            </a:extLst>
          </p:cNvPr>
          <p:cNvSpPr txBox="1"/>
          <p:nvPr/>
        </p:nvSpPr>
        <p:spPr>
          <a:xfrm>
            <a:off x="9046794" y="3301976"/>
            <a:ext cx="1124585" cy="278130"/>
          </a:xfrm>
          <a:prstGeom prst="rect">
            <a:avLst/>
          </a:prstGeom>
        </p:spPr>
        <p:txBody>
          <a:bodyPr vert="horz" wrap="square" lIns="0" tIns="13335" rIns="0" bIns="0" rtlCol="0">
            <a:spAutoFit/>
          </a:bodyPr>
          <a:lstStyle/>
          <a:p>
            <a:pPr marL="12700">
              <a:lnSpc>
                <a:spcPct val="100000"/>
              </a:lnSpc>
              <a:spcBef>
                <a:spcPts val="105"/>
              </a:spcBef>
            </a:pPr>
            <a:r>
              <a:rPr sz="1650" b="1" spc="-145" dirty="0">
                <a:solidFill>
                  <a:srgbClr val="C00000"/>
                </a:solidFill>
                <a:latin typeface="Arial"/>
                <a:cs typeface="Arial"/>
              </a:rPr>
              <a:t>Starting</a:t>
            </a:r>
            <a:r>
              <a:rPr sz="1650" b="1" spc="-155" dirty="0">
                <a:solidFill>
                  <a:srgbClr val="C00000"/>
                </a:solidFill>
                <a:latin typeface="Arial"/>
                <a:cs typeface="Arial"/>
              </a:rPr>
              <a:t> </a:t>
            </a:r>
            <a:r>
              <a:rPr sz="1650" b="1" spc="-140" dirty="0">
                <a:solidFill>
                  <a:srgbClr val="C00000"/>
                </a:solidFill>
                <a:latin typeface="Arial"/>
                <a:cs typeface="Arial"/>
              </a:rPr>
              <a:t>state</a:t>
            </a:r>
            <a:endParaRPr sz="1650">
              <a:latin typeface="Arial"/>
              <a:cs typeface="Arial"/>
            </a:endParaRPr>
          </a:p>
        </p:txBody>
      </p:sp>
      <p:pic>
        <p:nvPicPr>
          <p:cNvPr id="48" name="Picture 47">
            <a:extLst>
              <a:ext uri="{FF2B5EF4-FFF2-40B4-BE49-F238E27FC236}">
                <a16:creationId xmlns:a16="http://schemas.microsoft.com/office/drawing/2014/main" xmlns="" id="{CCA65AA6-DAFA-28EF-D279-392A22A4CC9B}"/>
              </a:ext>
            </a:extLst>
          </p:cNvPr>
          <p:cNvPicPr>
            <a:picLocks noChangeAspect="1"/>
          </p:cNvPicPr>
          <p:nvPr/>
        </p:nvPicPr>
        <p:blipFill>
          <a:blip r:embed="rId4"/>
          <a:stretch>
            <a:fillRect/>
          </a:stretch>
        </p:blipFill>
        <p:spPr>
          <a:xfrm>
            <a:off x="465503" y="3063922"/>
            <a:ext cx="6400800" cy="3343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1511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dirty="0">
                <a:latin typeface="LM Roman 12" panose="00000500000000000000" pitchFamily="50" charset="0"/>
              </a:rPr>
              <a:t>How Simulated Annealing Works ?</a:t>
            </a:r>
          </a:p>
        </p:txBody>
      </p:sp>
      <p:grpSp>
        <p:nvGrpSpPr>
          <p:cNvPr id="8" name="object 2">
            <a:extLst>
              <a:ext uri="{FF2B5EF4-FFF2-40B4-BE49-F238E27FC236}">
                <a16:creationId xmlns:a16="http://schemas.microsoft.com/office/drawing/2014/main" xmlns="" id="{25C6D798-45C0-29F7-064D-8C0A594F7B49}"/>
              </a:ext>
            </a:extLst>
          </p:cNvPr>
          <p:cNvGrpSpPr/>
          <p:nvPr/>
        </p:nvGrpSpPr>
        <p:grpSpPr>
          <a:xfrm>
            <a:off x="5131180" y="2967786"/>
            <a:ext cx="2339975" cy="1074420"/>
            <a:chOff x="5131180" y="2967786"/>
            <a:chExt cx="2339975" cy="1074420"/>
          </a:xfrm>
        </p:grpSpPr>
        <p:sp>
          <p:nvSpPr>
            <p:cNvPr id="9" name="object 3">
              <a:extLst>
                <a:ext uri="{FF2B5EF4-FFF2-40B4-BE49-F238E27FC236}">
                  <a16:creationId xmlns:a16="http://schemas.microsoft.com/office/drawing/2014/main" xmlns="" id="{63AE0035-7D39-27BF-5F8B-4BA46460C9AD}"/>
                </a:ext>
              </a:extLst>
            </p:cNvPr>
            <p:cNvSpPr/>
            <p:nvPr/>
          </p:nvSpPr>
          <p:spPr>
            <a:xfrm>
              <a:off x="5145785" y="3984498"/>
              <a:ext cx="2310765" cy="0"/>
            </a:xfrm>
            <a:custGeom>
              <a:avLst/>
              <a:gdLst/>
              <a:ahLst/>
              <a:cxnLst/>
              <a:rect l="l" t="t" r="r" b="b"/>
              <a:pathLst>
                <a:path w="2310765">
                  <a:moveTo>
                    <a:pt x="0" y="0"/>
                  </a:moveTo>
                  <a:lnTo>
                    <a:pt x="2310295" y="0"/>
                  </a:lnTo>
                </a:path>
              </a:pathLst>
            </a:custGeom>
            <a:ln w="28956">
              <a:solidFill>
                <a:srgbClr val="787878"/>
              </a:solidFill>
            </a:ln>
          </p:spPr>
          <p:txBody>
            <a:bodyPr wrap="square" lIns="0" tIns="0" rIns="0" bIns="0" rtlCol="0"/>
            <a:lstStyle/>
            <a:p>
              <a:endParaRPr/>
            </a:p>
          </p:txBody>
        </p:sp>
        <p:sp>
          <p:nvSpPr>
            <p:cNvPr id="10" name="object 4">
              <a:extLst>
                <a:ext uri="{FF2B5EF4-FFF2-40B4-BE49-F238E27FC236}">
                  <a16:creationId xmlns:a16="http://schemas.microsoft.com/office/drawing/2014/main" xmlns="" id="{20BA2339-0936-C8D3-C114-62F102458802}"/>
                </a:ext>
              </a:extLst>
            </p:cNvPr>
            <p:cNvSpPr/>
            <p:nvPr/>
          </p:nvSpPr>
          <p:spPr>
            <a:xfrm>
              <a:off x="6013703" y="3802380"/>
              <a:ext cx="239267" cy="239267"/>
            </a:xfrm>
            <a:prstGeom prst="rect">
              <a:avLst/>
            </a:prstGeom>
            <a:blipFill>
              <a:blip r:embed="rId3"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xmlns="" id="{E79A7AE5-B50C-2D46-3F62-80B8C1D534EC}"/>
                </a:ext>
              </a:extLst>
            </p:cNvPr>
            <p:cNvSpPr/>
            <p:nvPr/>
          </p:nvSpPr>
          <p:spPr>
            <a:xfrm>
              <a:off x="5347087" y="3749040"/>
              <a:ext cx="0" cy="226695"/>
            </a:xfrm>
            <a:custGeom>
              <a:avLst/>
              <a:gdLst/>
              <a:ahLst/>
              <a:cxnLst/>
              <a:rect l="l" t="t" r="r" b="b"/>
              <a:pathLst>
                <a:path h="226695">
                  <a:moveTo>
                    <a:pt x="0" y="0"/>
                  </a:moveTo>
                  <a:lnTo>
                    <a:pt x="0" y="226517"/>
                  </a:lnTo>
                </a:path>
              </a:pathLst>
            </a:custGeom>
            <a:ln w="37655">
              <a:solidFill>
                <a:srgbClr val="C00000"/>
              </a:solidFill>
            </a:ln>
          </p:spPr>
          <p:txBody>
            <a:bodyPr wrap="square" lIns="0" tIns="0" rIns="0" bIns="0" rtlCol="0"/>
            <a:lstStyle/>
            <a:p>
              <a:endParaRPr/>
            </a:p>
          </p:txBody>
        </p:sp>
        <p:sp>
          <p:nvSpPr>
            <p:cNvPr id="12" name="object 6">
              <a:extLst>
                <a:ext uri="{FF2B5EF4-FFF2-40B4-BE49-F238E27FC236}">
                  <a16:creationId xmlns:a16="http://schemas.microsoft.com/office/drawing/2014/main" xmlns="" id="{18A8BC4D-E306-87F3-D14F-75005C59D06A}"/>
                </a:ext>
              </a:extLst>
            </p:cNvPr>
            <p:cNvSpPr/>
            <p:nvPr/>
          </p:nvSpPr>
          <p:spPr>
            <a:xfrm>
              <a:off x="5310174" y="3888651"/>
              <a:ext cx="88900" cy="77470"/>
            </a:xfrm>
            <a:custGeom>
              <a:avLst/>
              <a:gdLst/>
              <a:ahLst/>
              <a:cxnLst/>
              <a:rect l="l" t="t" r="r" b="b"/>
              <a:pathLst>
                <a:path w="88900" h="77470">
                  <a:moveTo>
                    <a:pt x="88887" y="0"/>
                  </a:moveTo>
                  <a:lnTo>
                    <a:pt x="45847" y="77000"/>
                  </a:lnTo>
                  <a:lnTo>
                    <a:pt x="0" y="1638"/>
                  </a:lnTo>
                </a:path>
              </a:pathLst>
            </a:custGeom>
            <a:ln w="19812">
              <a:solidFill>
                <a:srgbClr val="C00000"/>
              </a:solidFill>
            </a:ln>
          </p:spPr>
          <p:txBody>
            <a:bodyPr wrap="square" lIns="0" tIns="0" rIns="0" bIns="0" rtlCol="0"/>
            <a:lstStyle/>
            <a:p>
              <a:endParaRPr/>
            </a:p>
          </p:txBody>
        </p:sp>
        <p:sp>
          <p:nvSpPr>
            <p:cNvPr id="13" name="object 7">
              <a:extLst>
                <a:ext uri="{FF2B5EF4-FFF2-40B4-BE49-F238E27FC236}">
                  <a16:creationId xmlns:a16="http://schemas.microsoft.com/office/drawing/2014/main" xmlns="" id="{5CBF0A51-1BC9-DBFB-AEB2-EFC93A1B6286}"/>
                </a:ext>
              </a:extLst>
            </p:cNvPr>
            <p:cNvSpPr/>
            <p:nvPr/>
          </p:nvSpPr>
          <p:spPr>
            <a:xfrm>
              <a:off x="7223048" y="3883152"/>
              <a:ext cx="0" cy="92710"/>
            </a:xfrm>
            <a:custGeom>
              <a:avLst/>
              <a:gdLst/>
              <a:ahLst/>
              <a:cxnLst/>
              <a:rect l="l" t="t" r="r" b="b"/>
              <a:pathLst>
                <a:path h="92710">
                  <a:moveTo>
                    <a:pt x="0" y="0"/>
                  </a:moveTo>
                  <a:lnTo>
                    <a:pt x="0" y="92316"/>
                  </a:lnTo>
                </a:path>
              </a:pathLst>
            </a:custGeom>
            <a:ln w="34264">
              <a:solidFill>
                <a:srgbClr val="C00000"/>
              </a:solidFill>
            </a:ln>
          </p:spPr>
          <p:txBody>
            <a:bodyPr wrap="square" lIns="0" tIns="0" rIns="0" bIns="0" rtlCol="0"/>
            <a:lstStyle/>
            <a:p>
              <a:endParaRPr/>
            </a:p>
          </p:txBody>
        </p:sp>
        <p:sp>
          <p:nvSpPr>
            <p:cNvPr id="14" name="object 8">
              <a:extLst>
                <a:ext uri="{FF2B5EF4-FFF2-40B4-BE49-F238E27FC236}">
                  <a16:creationId xmlns:a16="http://schemas.microsoft.com/office/drawing/2014/main" xmlns="" id="{1DF90A22-21D3-9129-6C87-63230101D908}"/>
                </a:ext>
              </a:extLst>
            </p:cNvPr>
            <p:cNvSpPr/>
            <p:nvPr/>
          </p:nvSpPr>
          <p:spPr>
            <a:xfrm>
              <a:off x="7173112" y="3888384"/>
              <a:ext cx="88900" cy="77470"/>
            </a:xfrm>
            <a:custGeom>
              <a:avLst/>
              <a:gdLst/>
              <a:ahLst/>
              <a:cxnLst/>
              <a:rect l="l" t="t" r="r" b="b"/>
              <a:pathLst>
                <a:path w="88900" h="77470">
                  <a:moveTo>
                    <a:pt x="0" y="0"/>
                  </a:moveTo>
                  <a:lnTo>
                    <a:pt x="42710" y="77190"/>
                  </a:lnTo>
                  <a:lnTo>
                    <a:pt x="88874" y="2019"/>
                  </a:lnTo>
                </a:path>
              </a:pathLst>
            </a:custGeom>
            <a:ln w="19812">
              <a:solidFill>
                <a:srgbClr val="C00000"/>
              </a:solidFill>
            </a:ln>
          </p:spPr>
          <p:txBody>
            <a:bodyPr wrap="square" lIns="0" tIns="0" rIns="0" bIns="0" rtlCol="0"/>
            <a:lstStyle/>
            <a:p>
              <a:endParaRPr/>
            </a:p>
          </p:txBody>
        </p:sp>
        <p:sp>
          <p:nvSpPr>
            <p:cNvPr id="15" name="object 9">
              <a:extLst>
                <a:ext uri="{FF2B5EF4-FFF2-40B4-BE49-F238E27FC236}">
                  <a16:creationId xmlns:a16="http://schemas.microsoft.com/office/drawing/2014/main" xmlns="" id="{EAC9A21C-84D6-D0D6-A6E8-12B0D8FF2D35}"/>
                </a:ext>
              </a:extLst>
            </p:cNvPr>
            <p:cNvSpPr/>
            <p:nvPr/>
          </p:nvSpPr>
          <p:spPr>
            <a:xfrm>
              <a:off x="5347087" y="2986836"/>
              <a:ext cx="0" cy="339090"/>
            </a:xfrm>
            <a:custGeom>
              <a:avLst/>
              <a:gdLst/>
              <a:ahLst/>
              <a:cxnLst/>
              <a:rect l="l" t="t" r="r" b="b"/>
              <a:pathLst>
                <a:path h="339089">
                  <a:moveTo>
                    <a:pt x="0" y="0"/>
                  </a:moveTo>
                  <a:lnTo>
                    <a:pt x="0" y="338531"/>
                  </a:lnTo>
                </a:path>
              </a:pathLst>
            </a:custGeom>
            <a:ln w="37655">
              <a:solidFill>
                <a:srgbClr val="C00000"/>
              </a:solidFill>
            </a:ln>
          </p:spPr>
          <p:txBody>
            <a:bodyPr wrap="square" lIns="0" tIns="0" rIns="0" bIns="0" rtlCol="0"/>
            <a:lstStyle/>
            <a:p>
              <a:endParaRPr/>
            </a:p>
          </p:txBody>
        </p:sp>
        <p:sp>
          <p:nvSpPr>
            <p:cNvPr id="16" name="object 10">
              <a:extLst>
                <a:ext uri="{FF2B5EF4-FFF2-40B4-BE49-F238E27FC236}">
                  <a16:creationId xmlns:a16="http://schemas.microsoft.com/office/drawing/2014/main" xmlns="" id="{C2503E17-E3F3-08C4-9022-3EA6A08EB4A6}"/>
                </a:ext>
              </a:extLst>
            </p:cNvPr>
            <p:cNvSpPr/>
            <p:nvPr/>
          </p:nvSpPr>
          <p:spPr>
            <a:xfrm>
              <a:off x="5295137" y="2996742"/>
              <a:ext cx="88900" cy="77470"/>
            </a:xfrm>
            <a:custGeom>
              <a:avLst/>
              <a:gdLst/>
              <a:ahLst/>
              <a:cxnLst/>
              <a:rect l="l" t="t" r="r" b="b"/>
              <a:pathLst>
                <a:path w="88900" h="77469">
                  <a:moveTo>
                    <a:pt x="0" y="77012"/>
                  </a:moveTo>
                  <a:lnTo>
                    <a:pt x="43040" y="0"/>
                  </a:lnTo>
                  <a:lnTo>
                    <a:pt x="88887" y="75374"/>
                  </a:lnTo>
                </a:path>
              </a:pathLst>
            </a:custGeom>
            <a:ln w="19812">
              <a:solidFill>
                <a:srgbClr val="C00000"/>
              </a:solidFill>
            </a:ln>
          </p:spPr>
          <p:txBody>
            <a:bodyPr wrap="square" lIns="0" tIns="0" rIns="0" bIns="0" rtlCol="0"/>
            <a:lstStyle/>
            <a:p>
              <a:endParaRPr/>
            </a:p>
          </p:txBody>
        </p:sp>
        <p:sp>
          <p:nvSpPr>
            <p:cNvPr id="17" name="object 11">
              <a:extLst>
                <a:ext uri="{FF2B5EF4-FFF2-40B4-BE49-F238E27FC236}">
                  <a16:creationId xmlns:a16="http://schemas.microsoft.com/office/drawing/2014/main" xmlns="" id="{01689560-D862-0CD3-94AB-D61502CDABF4}"/>
                </a:ext>
              </a:extLst>
            </p:cNvPr>
            <p:cNvSpPr/>
            <p:nvPr/>
          </p:nvSpPr>
          <p:spPr>
            <a:xfrm>
              <a:off x="7223048" y="3319068"/>
              <a:ext cx="0" cy="139065"/>
            </a:xfrm>
            <a:custGeom>
              <a:avLst/>
              <a:gdLst/>
              <a:ahLst/>
              <a:cxnLst/>
              <a:rect l="l" t="t" r="r" b="b"/>
              <a:pathLst>
                <a:path h="139064">
                  <a:moveTo>
                    <a:pt x="0" y="0"/>
                  </a:moveTo>
                  <a:lnTo>
                    <a:pt x="0" y="138887"/>
                  </a:lnTo>
                </a:path>
              </a:pathLst>
            </a:custGeom>
            <a:ln w="34264">
              <a:solidFill>
                <a:srgbClr val="C00000"/>
              </a:solidFill>
            </a:ln>
          </p:spPr>
          <p:txBody>
            <a:bodyPr wrap="square" lIns="0" tIns="0" rIns="0" bIns="0" rtlCol="0"/>
            <a:lstStyle/>
            <a:p>
              <a:endParaRPr/>
            </a:p>
          </p:txBody>
        </p:sp>
        <p:sp>
          <p:nvSpPr>
            <p:cNvPr id="18" name="object 12">
              <a:extLst>
                <a:ext uri="{FF2B5EF4-FFF2-40B4-BE49-F238E27FC236}">
                  <a16:creationId xmlns:a16="http://schemas.microsoft.com/office/drawing/2014/main" xmlns="" id="{4C1B7277-885B-9652-31F5-0DF7BB3BD84C}"/>
                </a:ext>
              </a:extLst>
            </p:cNvPr>
            <p:cNvSpPr/>
            <p:nvPr/>
          </p:nvSpPr>
          <p:spPr>
            <a:xfrm>
              <a:off x="7184097" y="3328974"/>
              <a:ext cx="88900" cy="77470"/>
            </a:xfrm>
            <a:custGeom>
              <a:avLst/>
              <a:gdLst/>
              <a:ahLst/>
              <a:cxnLst/>
              <a:rect l="l" t="t" r="r" b="b"/>
              <a:pathLst>
                <a:path w="88900" h="77470">
                  <a:moveTo>
                    <a:pt x="88874" y="77190"/>
                  </a:moveTo>
                  <a:lnTo>
                    <a:pt x="46164" y="0"/>
                  </a:lnTo>
                  <a:lnTo>
                    <a:pt x="0" y="75171"/>
                  </a:lnTo>
                </a:path>
              </a:pathLst>
            </a:custGeom>
            <a:ln w="19812">
              <a:solidFill>
                <a:srgbClr val="C00000"/>
              </a:solidFill>
            </a:ln>
          </p:spPr>
          <p:txBody>
            <a:bodyPr wrap="square" lIns="0" tIns="0" rIns="0" bIns="0" rtlCol="0"/>
            <a:lstStyle/>
            <a:p>
              <a:endParaRPr/>
            </a:p>
          </p:txBody>
        </p:sp>
      </p:grpSp>
      <p:sp>
        <p:nvSpPr>
          <p:cNvPr id="19" name="object 14">
            <a:extLst>
              <a:ext uri="{FF2B5EF4-FFF2-40B4-BE49-F238E27FC236}">
                <a16:creationId xmlns:a16="http://schemas.microsoft.com/office/drawing/2014/main" xmlns=""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20" name="object 19">
            <a:extLst>
              <a:ext uri="{FF2B5EF4-FFF2-40B4-BE49-F238E27FC236}">
                <a16:creationId xmlns:a16="http://schemas.microsoft.com/office/drawing/2014/main" xmlns="" id="{90AA8537-5D18-D8F7-CA33-78A6058EEE5F}"/>
              </a:ext>
            </a:extLst>
          </p:cNvPr>
          <p:cNvSpPr txBox="1"/>
          <p:nvPr/>
        </p:nvSpPr>
        <p:spPr>
          <a:xfrm>
            <a:off x="5104472" y="3351783"/>
            <a:ext cx="510540" cy="340360"/>
          </a:xfrm>
          <a:prstGeom prst="rect">
            <a:avLst/>
          </a:prstGeom>
        </p:spPr>
        <p:txBody>
          <a:bodyPr vert="horz" wrap="square" lIns="0" tIns="13970" rIns="0" bIns="0" rtlCol="0">
            <a:spAutoFit/>
          </a:bodyPr>
          <a:lstStyle/>
          <a:p>
            <a:pPr marL="38100">
              <a:lnSpc>
                <a:spcPct val="100000"/>
              </a:lnSpc>
              <a:spcBef>
                <a:spcPts val="110"/>
              </a:spcBef>
            </a:pPr>
            <a:r>
              <a:rPr sz="2050" b="1" spc="10" dirty="0">
                <a:latin typeface="Symbol"/>
                <a:cs typeface="Symbol"/>
              </a:rPr>
              <a:t></a:t>
            </a:r>
            <a:r>
              <a:rPr sz="2050" b="1" i="1" spc="10" dirty="0">
                <a:latin typeface="Arial"/>
                <a:cs typeface="Arial"/>
              </a:rPr>
              <a:t>E</a:t>
            </a:r>
            <a:r>
              <a:rPr sz="2025" b="1" i="1" spc="15" baseline="-20576" dirty="0">
                <a:latin typeface="Arial"/>
                <a:cs typeface="Arial"/>
              </a:rPr>
              <a:t>1</a:t>
            </a:r>
            <a:endParaRPr sz="2025" baseline="-20576">
              <a:latin typeface="Arial"/>
              <a:cs typeface="Arial"/>
            </a:endParaRPr>
          </a:p>
        </p:txBody>
      </p:sp>
      <p:sp>
        <p:nvSpPr>
          <p:cNvPr id="21" name="object 20">
            <a:extLst>
              <a:ext uri="{FF2B5EF4-FFF2-40B4-BE49-F238E27FC236}">
                <a16:creationId xmlns:a16="http://schemas.microsoft.com/office/drawing/2014/main" xmlns="" id="{B3C0AD43-663D-52D4-F6A0-BBCE395B24AB}"/>
              </a:ext>
            </a:extLst>
          </p:cNvPr>
          <p:cNvSpPr txBox="1"/>
          <p:nvPr/>
        </p:nvSpPr>
        <p:spPr>
          <a:xfrm>
            <a:off x="7049592" y="3485603"/>
            <a:ext cx="510540" cy="340360"/>
          </a:xfrm>
          <a:prstGeom prst="rect">
            <a:avLst/>
          </a:prstGeom>
        </p:spPr>
        <p:txBody>
          <a:bodyPr vert="horz" wrap="square" lIns="0" tIns="13970" rIns="0" bIns="0" rtlCol="0">
            <a:spAutoFit/>
          </a:bodyPr>
          <a:lstStyle/>
          <a:p>
            <a:pPr marL="38100">
              <a:lnSpc>
                <a:spcPct val="100000"/>
              </a:lnSpc>
              <a:spcBef>
                <a:spcPts val="110"/>
              </a:spcBef>
            </a:pPr>
            <a:r>
              <a:rPr sz="2050" b="1" spc="10" dirty="0">
                <a:latin typeface="Symbol"/>
                <a:cs typeface="Symbol"/>
              </a:rPr>
              <a:t></a:t>
            </a:r>
            <a:r>
              <a:rPr sz="2050" b="1" i="1" spc="10" dirty="0">
                <a:latin typeface="Arial"/>
                <a:cs typeface="Arial"/>
              </a:rPr>
              <a:t>E</a:t>
            </a:r>
            <a:r>
              <a:rPr sz="2025" b="1" i="1" spc="15" baseline="-20576" dirty="0">
                <a:latin typeface="Arial"/>
                <a:cs typeface="Arial"/>
              </a:rPr>
              <a:t>2</a:t>
            </a:r>
            <a:endParaRPr sz="2025" baseline="-20576">
              <a:latin typeface="Arial"/>
              <a:cs typeface="Arial"/>
            </a:endParaRPr>
          </a:p>
        </p:txBody>
      </p:sp>
      <p:sp>
        <p:nvSpPr>
          <p:cNvPr id="22" name="object 21">
            <a:extLst>
              <a:ext uri="{FF2B5EF4-FFF2-40B4-BE49-F238E27FC236}">
                <a16:creationId xmlns:a16="http://schemas.microsoft.com/office/drawing/2014/main" xmlns="" id="{82E8B3BD-4C4E-E63A-D434-C5DA86A5A838}"/>
              </a:ext>
            </a:extLst>
          </p:cNvPr>
          <p:cNvSpPr/>
          <p:nvPr/>
        </p:nvSpPr>
        <p:spPr>
          <a:xfrm>
            <a:off x="2565654" y="2471684"/>
            <a:ext cx="7668895" cy="2387600"/>
          </a:xfrm>
          <a:custGeom>
            <a:avLst/>
            <a:gdLst/>
            <a:ahLst/>
            <a:cxnLst/>
            <a:rect l="l" t="t" r="r" b="b"/>
            <a:pathLst>
              <a:path w="7668895" h="2387600">
                <a:moveTo>
                  <a:pt x="7668768" y="2387589"/>
                </a:moveTo>
                <a:lnTo>
                  <a:pt x="7647448" y="2335447"/>
                </a:lnTo>
                <a:lnTo>
                  <a:pt x="7626100" y="2283407"/>
                </a:lnTo>
                <a:lnTo>
                  <a:pt x="7604694" y="2231569"/>
                </a:lnTo>
                <a:lnTo>
                  <a:pt x="7583201" y="2180036"/>
                </a:lnTo>
                <a:lnTo>
                  <a:pt x="7561592" y="2128909"/>
                </a:lnTo>
                <a:lnTo>
                  <a:pt x="7539838" y="2078288"/>
                </a:lnTo>
                <a:lnTo>
                  <a:pt x="7517910" y="2028276"/>
                </a:lnTo>
                <a:lnTo>
                  <a:pt x="7495779" y="1978973"/>
                </a:lnTo>
                <a:lnTo>
                  <a:pt x="7473416" y="1930482"/>
                </a:lnTo>
                <a:lnTo>
                  <a:pt x="7450793" y="1882902"/>
                </a:lnTo>
                <a:lnTo>
                  <a:pt x="7427879" y="1836337"/>
                </a:lnTo>
                <a:lnTo>
                  <a:pt x="7404646" y="1790887"/>
                </a:lnTo>
                <a:lnTo>
                  <a:pt x="7381065" y="1746653"/>
                </a:lnTo>
                <a:lnTo>
                  <a:pt x="7357108" y="1703738"/>
                </a:lnTo>
                <a:lnTo>
                  <a:pt x="7332744" y="1662241"/>
                </a:lnTo>
                <a:lnTo>
                  <a:pt x="7307945" y="1622265"/>
                </a:lnTo>
                <a:lnTo>
                  <a:pt x="7282683" y="1583911"/>
                </a:lnTo>
                <a:lnTo>
                  <a:pt x="7256928" y="1547280"/>
                </a:lnTo>
                <a:lnTo>
                  <a:pt x="7230650" y="1512474"/>
                </a:lnTo>
                <a:lnTo>
                  <a:pt x="7203822" y="1479594"/>
                </a:lnTo>
                <a:lnTo>
                  <a:pt x="7176414" y="1448742"/>
                </a:lnTo>
                <a:lnTo>
                  <a:pt x="7138960" y="1410108"/>
                </a:lnTo>
                <a:lnTo>
                  <a:pt x="7099529" y="1372643"/>
                </a:lnTo>
                <a:lnTo>
                  <a:pt x="7058414" y="1336640"/>
                </a:lnTo>
                <a:lnTo>
                  <a:pt x="7015912" y="1302395"/>
                </a:lnTo>
                <a:lnTo>
                  <a:pt x="6972317" y="1270202"/>
                </a:lnTo>
                <a:lnTo>
                  <a:pt x="6927924" y="1240355"/>
                </a:lnTo>
                <a:lnTo>
                  <a:pt x="6883029" y="1213150"/>
                </a:lnTo>
                <a:lnTo>
                  <a:pt x="6837926" y="1188881"/>
                </a:lnTo>
                <a:lnTo>
                  <a:pt x="6792910" y="1167842"/>
                </a:lnTo>
                <a:lnTo>
                  <a:pt x="6748276" y="1150329"/>
                </a:lnTo>
                <a:lnTo>
                  <a:pt x="6704320" y="1136637"/>
                </a:lnTo>
                <a:lnTo>
                  <a:pt x="6661337" y="1127059"/>
                </a:lnTo>
                <a:lnTo>
                  <a:pt x="6619621" y="1121890"/>
                </a:lnTo>
                <a:lnTo>
                  <a:pt x="6579468" y="1121426"/>
                </a:lnTo>
                <a:lnTo>
                  <a:pt x="6541172" y="1125960"/>
                </a:lnTo>
                <a:lnTo>
                  <a:pt x="6477829" y="1149769"/>
                </a:lnTo>
                <a:lnTo>
                  <a:pt x="6427616" y="1198765"/>
                </a:lnTo>
                <a:lnTo>
                  <a:pt x="6404288" y="1232116"/>
                </a:lnTo>
                <a:lnTo>
                  <a:pt x="6381938" y="1270257"/>
                </a:lnTo>
                <a:lnTo>
                  <a:pt x="6360408" y="1312357"/>
                </a:lnTo>
                <a:lnTo>
                  <a:pt x="6339542" y="1357584"/>
                </a:lnTo>
                <a:lnTo>
                  <a:pt x="6319184" y="1405103"/>
                </a:lnTo>
                <a:lnTo>
                  <a:pt x="6299176" y="1454082"/>
                </a:lnTo>
                <a:lnTo>
                  <a:pt x="6279362" y="1503690"/>
                </a:lnTo>
                <a:lnTo>
                  <a:pt x="6259586" y="1553092"/>
                </a:lnTo>
                <a:lnTo>
                  <a:pt x="6239690" y="1601458"/>
                </a:lnTo>
                <a:lnTo>
                  <a:pt x="6219518" y="1647952"/>
                </a:lnTo>
                <a:lnTo>
                  <a:pt x="6198913" y="1691744"/>
                </a:lnTo>
                <a:lnTo>
                  <a:pt x="6177720" y="1732000"/>
                </a:lnTo>
                <a:lnTo>
                  <a:pt x="6155780" y="1767888"/>
                </a:lnTo>
                <a:lnTo>
                  <a:pt x="6132938" y="1798575"/>
                </a:lnTo>
                <a:lnTo>
                  <a:pt x="6083919" y="1841015"/>
                </a:lnTo>
                <a:lnTo>
                  <a:pt x="6024769" y="1854257"/>
                </a:lnTo>
                <a:lnTo>
                  <a:pt x="5990928" y="1850144"/>
                </a:lnTo>
                <a:lnTo>
                  <a:pt x="5920138" y="1822808"/>
                </a:lnTo>
                <a:lnTo>
                  <a:pt x="5883408" y="1800931"/>
                </a:lnTo>
                <a:lnTo>
                  <a:pt x="5845934" y="1774481"/>
                </a:lnTo>
                <a:lnTo>
                  <a:pt x="5807826" y="1744130"/>
                </a:lnTo>
                <a:lnTo>
                  <a:pt x="5769192" y="1710552"/>
                </a:lnTo>
                <a:lnTo>
                  <a:pt x="5730141" y="1674419"/>
                </a:lnTo>
                <a:lnTo>
                  <a:pt x="5690784" y="1636407"/>
                </a:lnTo>
                <a:lnTo>
                  <a:pt x="5651230" y="1597187"/>
                </a:lnTo>
                <a:lnTo>
                  <a:pt x="5611587" y="1557434"/>
                </a:lnTo>
                <a:lnTo>
                  <a:pt x="5571966" y="1517820"/>
                </a:lnTo>
                <a:lnTo>
                  <a:pt x="5532474" y="1479019"/>
                </a:lnTo>
                <a:lnTo>
                  <a:pt x="5493223" y="1441705"/>
                </a:lnTo>
                <a:lnTo>
                  <a:pt x="5454320" y="1406551"/>
                </a:lnTo>
                <a:lnTo>
                  <a:pt x="5415876" y="1374231"/>
                </a:lnTo>
                <a:lnTo>
                  <a:pt x="5379581" y="1343552"/>
                </a:lnTo>
                <a:lnTo>
                  <a:pt x="5342855" y="1309837"/>
                </a:lnTo>
                <a:lnTo>
                  <a:pt x="5305776" y="1273639"/>
                </a:lnTo>
                <a:lnTo>
                  <a:pt x="5268421" y="1235509"/>
                </a:lnTo>
                <a:lnTo>
                  <a:pt x="5230866" y="1196000"/>
                </a:lnTo>
                <a:lnTo>
                  <a:pt x="5193189" y="1155662"/>
                </a:lnTo>
                <a:lnTo>
                  <a:pt x="5155465" y="1115048"/>
                </a:lnTo>
                <a:lnTo>
                  <a:pt x="5117772" y="1074711"/>
                </a:lnTo>
                <a:lnTo>
                  <a:pt x="5080187" y="1035201"/>
                </a:lnTo>
                <a:lnTo>
                  <a:pt x="5042785" y="997071"/>
                </a:lnTo>
                <a:lnTo>
                  <a:pt x="5005645" y="960873"/>
                </a:lnTo>
                <a:lnTo>
                  <a:pt x="4968842" y="927159"/>
                </a:lnTo>
                <a:lnTo>
                  <a:pt x="4932454" y="896480"/>
                </a:lnTo>
                <a:lnTo>
                  <a:pt x="4896556" y="869389"/>
                </a:lnTo>
                <a:lnTo>
                  <a:pt x="4861227" y="846437"/>
                </a:lnTo>
                <a:lnTo>
                  <a:pt x="4826542" y="828177"/>
                </a:lnTo>
                <a:lnTo>
                  <a:pt x="4759413" y="807938"/>
                </a:lnTo>
                <a:lnTo>
                  <a:pt x="4723635" y="807357"/>
                </a:lnTo>
                <a:lnTo>
                  <a:pt x="4689754" y="814355"/>
                </a:lnTo>
                <a:lnTo>
                  <a:pt x="4626417" y="847637"/>
                </a:lnTo>
                <a:lnTo>
                  <a:pt x="4596328" y="872197"/>
                </a:lnTo>
                <a:lnTo>
                  <a:pt x="4566868" y="900886"/>
                </a:lnTo>
                <a:lnTo>
                  <a:pt x="4537722" y="932843"/>
                </a:lnTo>
                <a:lnTo>
                  <a:pt x="4508573" y="967205"/>
                </a:lnTo>
                <a:lnTo>
                  <a:pt x="4479102" y="1003110"/>
                </a:lnTo>
                <a:lnTo>
                  <a:pt x="4448994" y="1039695"/>
                </a:lnTo>
                <a:lnTo>
                  <a:pt x="4417932" y="1076099"/>
                </a:lnTo>
                <a:lnTo>
                  <a:pt x="4385599" y="1111458"/>
                </a:lnTo>
                <a:lnTo>
                  <a:pt x="4351677" y="1144911"/>
                </a:lnTo>
                <a:lnTo>
                  <a:pt x="4315851" y="1175595"/>
                </a:lnTo>
                <a:lnTo>
                  <a:pt x="4277802" y="1202649"/>
                </a:lnTo>
                <a:lnTo>
                  <a:pt x="4237215" y="1225209"/>
                </a:lnTo>
                <a:lnTo>
                  <a:pt x="4198606" y="1244078"/>
                </a:lnTo>
                <a:lnTo>
                  <a:pt x="4157581" y="1264763"/>
                </a:lnTo>
                <a:lnTo>
                  <a:pt x="4114437" y="1286782"/>
                </a:lnTo>
                <a:lnTo>
                  <a:pt x="4069475" y="1309653"/>
                </a:lnTo>
                <a:lnTo>
                  <a:pt x="4022993" y="1332891"/>
                </a:lnTo>
                <a:lnTo>
                  <a:pt x="3975290" y="1356015"/>
                </a:lnTo>
                <a:lnTo>
                  <a:pt x="3926667" y="1378541"/>
                </a:lnTo>
                <a:lnTo>
                  <a:pt x="3877423" y="1399985"/>
                </a:lnTo>
                <a:lnTo>
                  <a:pt x="3827856" y="1419867"/>
                </a:lnTo>
                <a:lnTo>
                  <a:pt x="3778266" y="1437701"/>
                </a:lnTo>
                <a:lnTo>
                  <a:pt x="3728952" y="1453006"/>
                </a:lnTo>
                <a:lnTo>
                  <a:pt x="3680213" y="1465298"/>
                </a:lnTo>
                <a:lnTo>
                  <a:pt x="3632350" y="1474095"/>
                </a:lnTo>
                <a:lnTo>
                  <a:pt x="3585661" y="1478913"/>
                </a:lnTo>
                <a:lnTo>
                  <a:pt x="3540445" y="1479270"/>
                </a:lnTo>
                <a:lnTo>
                  <a:pt x="3497001" y="1474682"/>
                </a:lnTo>
                <a:lnTo>
                  <a:pt x="3455630" y="1464667"/>
                </a:lnTo>
                <a:lnTo>
                  <a:pt x="3416630" y="1448742"/>
                </a:lnTo>
                <a:lnTo>
                  <a:pt x="3360421" y="1406990"/>
                </a:lnTo>
                <a:lnTo>
                  <a:pt x="3334246" y="1377976"/>
                </a:lnTo>
                <a:lnTo>
                  <a:pt x="3309191" y="1344265"/>
                </a:lnTo>
                <a:lnTo>
                  <a:pt x="3285131" y="1306406"/>
                </a:lnTo>
                <a:lnTo>
                  <a:pt x="3261940" y="1264945"/>
                </a:lnTo>
                <a:lnTo>
                  <a:pt x="3239493" y="1220431"/>
                </a:lnTo>
                <a:lnTo>
                  <a:pt x="3217666" y="1173411"/>
                </a:lnTo>
                <a:lnTo>
                  <a:pt x="3196333" y="1124433"/>
                </a:lnTo>
                <a:lnTo>
                  <a:pt x="3175369" y="1074043"/>
                </a:lnTo>
                <a:lnTo>
                  <a:pt x="3154649" y="1022790"/>
                </a:lnTo>
                <a:lnTo>
                  <a:pt x="3134048" y="971221"/>
                </a:lnTo>
                <a:lnTo>
                  <a:pt x="3113442" y="919883"/>
                </a:lnTo>
                <a:lnTo>
                  <a:pt x="3092704" y="869324"/>
                </a:lnTo>
                <a:lnTo>
                  <a:pt x="3071709" y="820092"/>
                </a:lnTo>
                <a:lnTo>
                  <a:pt x="3050334" y="772734"/>
                </a:lnTo>
                <a:lnTo>
                  <a:pt x="3028452" y="727797"/>
                </a:lnTo>
                <a:lnTo>
                  <a:pt x="3005938" y="685830"/>
                </a:lnTo>
                <a:lnTo>
                  <a:pt x="2982668" y="647378"/>
                </a:lnTo>
                <a:lnTo>
                  <a:pt x="2958517" y="612991"/>
                </a:lnTo>
                <a:lnTo>
                  <a:pt x="2933359" y="583215"/>
                </a:lnTo>
                <a:lnTo>
                  <a:pt x="2879521" y="539688"/>
                </a:lnTo>
                <a:lnTo>
                  <a:pt x="2808557" y="516667"/>
                </a:lnTo>
                <a:lnTo>
                  <a:pt x="2771278" y="515471"/>
                </a:lnTo>
                <a:lnTo>
                  <a:pt x="2732965" y="520047"/>
                </a:lnTo>
                <a:lnTo>
                  <a:pt x="2693744" y="529569"/>
                </a:lnTo>
                <a:lnTo>
                  <a:pt x="2653737" y="543207"/>
                </a:lnTo>
                <a:lnTo>
                  <a:pt x="2613069" y="560134"/>
                </a:lnTo>
                <a:lnTo>
                  <a:pt x="2571864" y="579522"/>
                </a:lnTo>
                <a:lnTo>
                  <a:pt x="2530246" y="600545"/>
                </a:lnTo>
                <a:lnTo>
                  <a:pt x="2488339" y="622373"/>
                </a:lnTo>
                <a:lnTo>
                  <a:pt x="2446266" y="644180"/>
                </a:lnTo>
                <a:lnTo>
                  <a:pt x="2404153" y="665137"/>
                </a:lnTo>
                <a:lnTo>
                  <a:pt x="2362121" y="684417"/>
                </a:lnTo>
                <a:lnTo>
                  <a:pt x="2320297" y="701191"/>
                </a:lnTo>
                <a:lnTo>
                  <a:pt x="2278803" y="714633"/>
                </a:lnTo>
                <a:lnTo>
                  <a:pt x="2237764" y="723914"/>
                </a:lnTo>
                <a:lnTo>
                  <a:pt x="2197303" y="728207"/>
                </a:lnTo>
                <a:lnTo>
                  <a:pt x="2157545" y="726684"/>
                </a:lnTo>
                <a:lnTo>
                  <a:pt x="2118614" y="718517"/>
                </a:lnTo>
                <a:lnTo>
                  <a:pt x="2082169" y="704494"/>
                </a:lnTo>
                <a:lnTo>
                  <a:pt x="2045937" y="685166"/>
                </a:lnTo>
                <a:lnTo>
                  <a:pt x="2009906" y="661114"/>
                </a:lnTo>
                <a:lnTo>
                  <a:pt x="1974066" y="632918"/>
                </a:lnTo>
                <a:lnTo>
                  <a:pt x="1938405" y="601162"/>
                </a:lnTo>
                <a:lnTo>
                  <a:pt x="1902912" y="566424"/>
                </a:lnTo>
                <a:lnTo>
                  <a:pt x="1867577" y="529288"/>
                </a:lnTo>
                <a:lnTo>
                  <a:pt x="1832386" y="490333"/>
                </a:lnTo>
                <a:lnTo>
                  <a:pt x="1797330" y="450142"/>
                </a:lnTo>
                <a:lnTo>
                  <a:pt x="1762398" y="409294"/>
                </a:lnTo>
                <a:lnTo>
                  <a:pt x="1727577" y="368373"/>
                </a:lnTo>
                <a:lnTo>
                  <a:pt x="1692857" y="327958"/>
                </a:lnTo>
                <a:lnTo>
                  <a:pt x="1658227" y="288631"/>
                </a:lnTo>
                <a:lnTo>
                  <a:pt x="1623675" y="250973"/>
                </a:lnTo>
                <a:lnTo>
                  <a:pt x="1589190" y="215565"/>
                </a:lnTo>
                <a:lnTo>
                  <a:pt x="1554762" y="182989"/>
                </a:lnTo>
                <a:lnTo>
                  <a:pt x="1520378" y="153825"/>
                </a:lnTo>
                <a:lnTo>
                  <a:pt x="1486027" y="128656"/>
                </a:lnTo>
                <a:lnTo>
                  <a:pt x="1451700" y="108061"/>
                </a:lnTo>
                <a:lnTo>
                  <a:pt x="1377232" y="77457"/>
                </a:lnTo>
                <a:lnTo>
                  <a:pt x="1337483" y="62152"/>
                </a:lnTo>
                <a:lnTo>
                  <a:pt x="1298070" y="47289"/>
                </a:lnTo>
                <a:lnTo>
                  <a:pt x="1258931" y="33452"/>
                </a:lnTo>
                <a:lnTo>
                  <a:pt x="1220002" y="21221"/>
                </a:lnTo>
                <a:lnTo>
                  <a:pt x="1181218" y="11181"/>
                </a:lnTo>
                <a:lnTo>
                  <a:pt x="1142517" y="3913"/>
                </a:lnTo>
                <a:lnTo>
                  <a:pt x="1103834" y="0"/>
                </a:lnTo>
                <a:lnTo>
                  <a:pt x="1065106" y="23"/>
                </a:lnTo>
                <a:lnTo>
                  <a:pt x="1026268" y="4566"/>
                </a:lnTo>
                <a:lnTo>
                  <a:pt x="987257" y="14212"/>
                </a:lnTo>
                <a:lnTo>
                  <a:pt x="948009" y="29541"/>
                </a:lnTo>
                <a:lnTo>
                  <a:pt x="908461" y="51137"/>
                </a:lnTo>
                <a:lnTo>
                  <a:pt x="868548" y="79583"/>
                </a:lnTo>
                <a:lnTo>
                  <a:pt x="828207" y="115460"/>
                </a:lnTo>
                <a:lnTo>
                  <a:pt x="787374" y="159351"/>
                </a:lnTo>
                <a:lnTo>
                  <a:pt x="745985" y="211838"/>
                </a:lnTo>
                <a:lnTo>
                  <a:pt x="708520" y="268134"/>
                </a:lnTo>
                <a:lnTo>
                  <a:pt x="689008" y="300981"/>
                </a:lnTo>
                <a:lnTo>
                  <a:pt x="669032" y="336724"/>
                </a:lnTo>
                <a:lnTo>
                  <a:pt x="648634" y="375184"/>
                </a:lnTo>
                <a:lnTo>
                  <a:pt x="627855" y="416185"/>
                </a:lnTo>
                <a:lnTo>
                  <a:pt x="606736" y="459547"/>
                </a:lnTo>
                <a:lnTo>
                  <a:pt x="585320" y="505094"/>
                </a:lnTo>
                <a:lnTo>
                  <a:pt x="563647" y="552647"/>
                </a:lnTo>
                <a:lnTo>
                  <a:pt x="541758" y="602028"/>
                </a:lnTo>
                <a:lnTo>
                  <a:pt x="519697" y="653060"/>
                </a:lnTo>
                <a:lnTo>
                  <a:pt x="497503" y="705565"/>
                </a:lnTo>
                <a:lnTo>
                  <a:pt x="475218" y="759365"/>
                </a:lnTo>
                <a:lnTo>
                  <a:pt x="452885" y="814281"/>
                </a:lnTo>
                <a:lnTo>
                  <a:pt x="430544" y="870136"/>
                </a:lnTo>
                <a:lnTo>
                  <a:pt x="408237" y="926753"/>
                </a:lnTo>
                <a:lnTo>
                  <a:pt x="386006" y="983953"/>
                </a:lnTo>
                <a:lnTo>
                  <a:pt x="363891" y="1041559"/>
                </a:lnTo>
                <a:lnTo>
                  <a:pt x="341935" y="1099392"/>
                </a:lnTo>
                <a:lnTo>
                  <a:pt x="320179" y="1157275"/>
                </a:lnTo>
                <a:lnTo>
                  <a:pt x="298665" y="1215029"/>
                </a:lnTo>
                <a:lnTo>
                  <a:pt x="277433" y="1272478"/>
                </a:lnTo>
                <a:lnTo>
                  <a:pt x="256526" y="1329443"/>
                </a:lnTo>
                <a:lnTo>
                  <a:pt x="235985" y="1385746"/>
                </a:lnTo>
                <a:lnTo>
                  <a:pt x="215851" y="1441210"/>
                </a:lnTo>
                <a:lnTo>
                  <a:pt x="196166" y="1495656"/>
                </a:lnTo>
                <a:lnTo>
                  <a:pt x="176972" y="1548906"/>
                </a:lnTo>
                <a:lnTo>
                  <a:pt x="158309" y="1600784"/>
                </a:lnTo>
                <a:lnTo>
                  <a:pt x="140220" y="1651110"/>
                </a:lnTo>
                <a:lnTo>
                  <a:pt x="122746" y="1699707"/>
                </a:lnTo>
                <a:lnTo>
                  <a:pt x="105929" y="1746398"/>
                </a:lnTo>
                <a:lnTo>
                  <a:pt x="89809" y="1791004"/>
                </a:lnTo>
                <a:lnTo>
                  <a:pt x="74429" y="1833347"/>
                </a:lnTo>
                <a:lnTo>
                  <a:pt x="59829" y="1873250"/>
                </a:lnTo>
                <a:lnTo>
                  <a:pt x="46053" y="1910534"/>
                </a:lnTo>
                <a:lnTo>
                  <a:pt x="21132" y="1976537"/>
                </a:lnTo>
                <a:lnTo>
                  <a:pt x="10072" y="2004899"/>
                </a:lnTo>
                <a:lnTo>
                  <a:pt x="0" y="2029932"/>
                </a:lnTo>
              </a:path>
            </a:pathLst>
          </a:custGeom>
          <a:ln w="28956">
            <a:solidFill>
              <a:srgbClr val="000000"/>
            </a:solidFill>
          </a:ln>
        </p:spPr>
        <p:txBody>
          <a:bodyPr wrap="square" lIns="0" tIns="0" rIns="0" bIns="0" rtlCol="0"/>
          <a:lstStyle/>
          <a:p>
            <a:endParaRPr/>
          </a:p>
        </p:txBody>
      </p:sp>
      <p:sp>
        <p:nvSpPr>
          <p:cNvPr id="23" name="object 22">
            <a:extLst>
              <a:ext uri="{FF2B5EF4-FFF2-40B4-BE49-F238E27FC236}">
                <a16:creationId xmlns:a16="http://schemas.microsoft.com/office/drawing/2014/main" xmlns="" id="{924839A8-A19B-C9D4-CC16-06434D7D4C0D}"/>
              </a:ext>
            </a:extLst>
          </p:cNvPr>
          <p:cNvSpPr txBox="1"/>
          <p:nvPr/>
        </p:nvSpPr>
        <p:spPr>
          <a:xfrm>
            <a:off x="6015507" y="4012196"/>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A</a:t>
            </a:r>
            <a:endParaRPr sz="2050">
              <a:latin typeface="Arial"/>
              <a:cs typeface="Arial"/>
            </a:endParaRPr>
          </a:p>
        </p:txBody>
      </p:sp>
      <p:sp>
        <p:nvSpPr>
          <p:cNvPr id="24" name="object 23">
            <a:extLst>
              <a:ext uri="{FF2B5EF4-FFF2-40B4-BE49-F238E27FC236}">
                <a16:creationId xmlns:a16="http://schemas.microsoft.com/office/drawing/2014/main" xmlns="" id="{CF497B4B-7C38-9B48-6940-69D95709E1EA}"/>
              </a:ext>
            </a:extLst>
          </p:cNvPr>
          <p:cNvSpPr txBox="1"/>
          <p:nvPr/>
        </p:nvSpPr>
        <p:spPr>
          <a:xfrm>
            <a:off x="5240132" y="2590414"/>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B</a:t>
            </a:r>
            <a:endParaRPr sz="2050">
              <a:latin typeface="Arial"/>
              <a:cs typeface="Arial"/>
            </a:endParaRPr>
          </a:p>
        </p:txBody>
      </p:sp>
      <p:sp>
        <p:nvSpPr>
          <p:cNvPr id="25" name="object 24">
            <a:extLst>
              <a:ext uri="{FF2B5EF4-FFF2-40B4-BE49-F238E27FC236}">
                <a16:creationId xmlns:a16="http://schemas.microsoft.com/office/drawing/2014/main" xmlns="" id="{DA2DB66B-8063-3539-3152-5C099F110828}"/>
              </a:ext>
            </a:extLst>
          </p:cNvPr>
          <p:cNvSpPr txBox="1"/>
          <p:nvPr/>
        </p:nvSpPr>
        <p:spPr>
          <a:xfrm>
            <a:off x="7134269" y="2843892"/>
            <a:ext cx="180975" cy="340360"/>
          </a:xfrm>
          <a:prstGeom prst="rect">
            <a:avLst/>
          </a:prstGeom>
        </p:spPr>
        <p:txBody>
          <a:bodyPr vert="horz" wrap="square" lIns="0" tIns="13970" rIns="0" bIns="0" rtlCol="0">
            <a:spAutoFit/>
          </a:bodyPr>
          <a:lstStyle/>
          <a:p>
            <a:pPr marL="12700">
              <a:lnSpc>
                <a:spcPct val="100000"/>
              </a:lnSpc>
              <a:spcBef>
                <a:spcPts val="110"/>
              </a:spcBef>
            </a:pPr>
            <a:r>
              <a:rPr sz="2050" b="1" spc="-260" dirty="0">
                <a:latin typeface="Arial"/>
                <a:cs typeface="Arial"/>
              </a:rPr>
              <a:t>C</a:t>
            </a:r>
            <a:endParaRPr sz="2050">
              <a:latin typeface="Arial"/>
              <a:cs typeface="Arial"/>
            </a:endParaRPr>
          </a:p>
        </p:txBody>
      </p:sp>
      <p:sp>
        <p:nvSpPr>
          <p:cNvPr id="26" name="object 25">
            <a:extLst>
              <a:ext uri="{FF2B5EF4-FFF2-40B4-BE49-F238E27FC236}">
                <a16:creationId xmlns:a16="http://schemas.microsoft.com/office/drawing/2014/main" xmlns="" id="{0ED9DACB-259D-5CD6-418F-63A636CCD60F}"/>
              </a:ext>
            </a:extLst>
          </p:cNvPr>
          <p:cNvSpPr txBox="1"/>
          <p:nvPr/>
        </p:nvSpPr>
        <p:spPr>
          <a:xfrm>
            <a:off x="1093138" y="5476572"/>
            <a:ext cx="9991957" cy="329577"/>
          </a:xfrm>
          <a:prstGeom prst="rect">
            <a:avLst/>
          </a:prstGeom>
        </p:spPr>
        <p:txBody>
          <a:bodyPr vert="horz" wrap="square" lIns="0" tIns="13970" rIns="0" bIns="0" rtlCol="0">
            <a:spAutoFit/>
          </a:bodyPr>
          <a:lstStyle/>
          <a:p>
            <a:pPr marL="38100">
              <a:lnSpc>
                <a:spcPct val="100000"/>
              </a:lnSpc>
              <a:spcBef>
                <a:spcPts val="110"/>
              </a:spcBef>
            </a:pPr>
            <a:r>
              <a:rPr sz="2050" b="1" spc="-200" dirty="0">
                <a:latin typeface="LM Roman 12" panose="00000500000000000000" pitchFamily="50" charset="0"/>
                <a:cs typeface="Arial"/>
              </a:rPr>
              <a:t>Since </a:t>
            </a:r>
            <a:r>
              <a:rPr sz="2050" b="1" spc="10" dirty="0">
                <a:latin typeface="LM Roman 12" panose="00000500000000000000" pitchFamily="50" charset="0"/>
                <a:cs typeface="Symbol"/>
              </a:rPr>
              <a:t></a:t>
            </a:r>
            <a:r>
              <a:rPr sz="2050" b="1" i="1" spc="10" dirty="0">
                <a:latin typeface="LM Roman 12" panose="00000500000000000000" pitchFamily="50" charset="0"/>
                <a:cs typeface="Arial"/>
              </a:rPr>
              <a:t>E</a:t>
            </a:r>
            <a:r>
              <a:rPr sz="2025" b="1" i="1" spc="15" baseline="-20576" dirty="0">
                <a:latin typeface="LM Roman 12" panose="00000500000000000000" pitchFamily="50" charset="0"/>
                <a:cs typeface="Arial"/>
              </a:rPr>
              <a:t>1 </a:t>
            </a:r>
            <a:r>
              <a:rPr sz="2050" b="1" spc="5" dirty="0">
                <a:latin typeface="LM Roman 12" panose="00000500000000000000" pitchFamily="50" charset="0"/>
                <a:cs typeface="Arial"/>
              </a:rPr>
              <a:t>&gt; </a:t>
            </a:r>
            <a:r>
              <a:rPr sz="2050" b="1" spc="10" dirty="0">
                <a:latin typeface="LM Roman 12" panose="00000500000000000000" pitchFamily="50" charset="0"/>
                <a:cs typeface="Symbol"/>
              </a:rPr>
              <a:t></a:t>
            </a:r>
            <a:r>
              <a:rPr sz="2050" b="1" i="1" spc="10" dirty="0">
                <a:latin typeface="LM Roman 12" panose="00000500000000000000" pitchFamily="50" charset="0"/>
                <a:cs typeface="Arial"/>
              </a:rPr>
              <a:t>E</a:t>
            </a:r>
            <a:r>
              <a:rPr sz="2025" b="1" i="1" spc="15" baseline="-20576" dirty="0">
                <a:latin typeface="LM Roman 12" panose="00000500000000000000" pitchFamily="50" charset="0"/>
                <a:cs typeface="Arial"/>
              </a:rPr>
              <a:t>2 </a:t>
            </a:r>
            <a:r>
              <a:rPr sz="2050" b="1" spc="-220" dirty="0">
                <a:latin typeface="LM Roman 12" panose="00000500000000000000" pitchFamily="50" charset="0"/>
                <a:cs typeface="Arial"/>
              </a:rPr>
              <a:t>moving </a:t>
            </a:r>
            <a:r>
              <a:rPr sz="2050" b="1" spc="-200" dirty="0">
                <a:latin typeface="LM Roman 12" panose="00000500000000000000" pitchFamily="50" charset="0"/>
                <a:cs typeface="Arial"/>
              </a:rPr>
              <a:t>from </a:t>
            </a:r>
            <a:r>
              <a:rPr sz="2050" b="1" spc="-260" dirty="0">
                <a:latin typeface="LM Roman 12" panose="00000500000000000000" pitchFamily="50" charset="0"/>
                <a:cs typeface="Arial"/>
              </a:rPr>
              <a:t>A </a:t>
            </a:r>
            <a:r>
              <a:rPr sz="2050" b="1" spc="-170" dirty="0">
                <a:latin typeface="LM Roman 12" panose="00000500000000000000" pitchFamily="50" charset="0"/>
                <a:cs typeface="Arial"/>
              </a:rPr>
              <a:t>to </a:t>
            </a:r>
            <a:r>
              <a:rPr sz="2050" b="1" spc="-260" dirty="0">
                <a:latin typeface="LM Roman 12" panose="00000500000000000000" pitchFamily="50" charset="0"/>
                <a:cs typeface="Arial"/>
              </a:rPr>
              <a:t>C </a:t>
            </a:r>
            <a:r>
              <a:rPr sz="2050" b="1" spc="-155" dirty="0">
                <a:latin typeface="LM Roman 12" panose="00000500000000000000" pitchFamily="50" charset="0"/>
                <a:cs typeface="Arial"/>
              </a:rPr>
              <a:t>is </a:t>
            </a:r>
            <a:r>
              <a:rPr sz="2050" b="1" spc="-185" dirty="0">
                <a:latin typeface="LM Roman 12" panose="00000500000000000000" pitchFamily="50" charset="0"/>
                <a:cs typeface="Arial"/>
              </a:rPr>
              <a:t>exponentially </a:t>
            </a:r>
            <a:r>
              <a:rPr sz="2050" b="1" spc="-225" dirty="0">
                <a:latin typeface="LM Roman 12" panose="00000500000000000000" pitchFamily="50" charset="0"/>
                <a:cs typeface="Arial"/>
              </a:rPr>
              <a:t>more </a:t>
            </a:r>
            <a:r>
              <a:rPr sz="2050" b="1" spc="-195" dirty="0">
                <a:latin typeface="LM Roman 12" panose="00000500000000000000" pitchFamily="50" charset="0"/>
                <a:cs typeface="Arial"/>
              </a:rPr>
              <a:t>probable than </a:t>
            </a:r>
            <a:r>
              <a:rPr sz="2050" b="1" spc="-220" dirty="0">
                <a:latin typeface="LM Roman 12" panose="00000500000000000000" pitchFamily="50" charset="0"/>
                <a:cs typeface="Arial"/>
              </a:rPr>
              <a:t>moving </a:t>
            </a:r>
            <a:r>
              <a:rPr sz="2050" b="1" spc="-200" dirty="0">
                <a:latin typeface="LM Roman 12" panose="00000500000000000000" pitchFamily="50" charset="0"/>
                <a:cs typeface="Arial"/>
              </a:rPr>
              <a:t>from </a:t>
            </a:r>
            <a:r>
              <a:rPr sz="2050" b="1" spc="-260" dirty="0">
                <a:latin typeface="LM Roman 12" panose="00000500000000000000" pitchFamily="50" charset="0"/>
                <a:cs typeface="Arial"/>
              </a:rPr>
              <a:t>A </a:t>
            </a:r>
            <a:r>
              <a:rPr sz="2050" b="1" spc="-170" dirty="0">
                <a:latin typeface="LM Roman 12" panose="00000500000000000000" pitchFamily="50" charset="0"/>
                <a:cs typeface="Arial"/>
              </a:rPr>
              <a:t>to</a:t>
            </a:r>
            <a:r>
              <a:rPr sz="2050" b="1" spc="-229" dirty="0">
                <a:latin typeface="LM Roman 12" panose="00000500000000000000" pitchFamily="50" charset="0"/>
                <a:cs typeface="Arial"/>
              </a:rPr>
              <a:t> </a:t>
            </a:r>
            <a:r>
              <a:rPr sz="2050" b="1" spc="-260" dirty="0">
                <a:latin typeface="LM Roman 12" panose="00000500000000000000" pitchFamily="50" charset="0"/>
                <a:cs typeface="Arial"/>
              </a:rPr>
              <a:t>B</a:t>
            </a:r>
            <a:endParaRPr sz="2050" dirty="0">
              <a:latin typeface="LM Roman 12" panose="00000500000000000000" pitchFamily="50" charset="0"/>
              <a:cs typeface="Arial"/>
            </a:endParaRPr>
          </a:p>
        </p:txBody>
      </p:sp>
      <p:pic>
        <p:nvPicPr>
          <p:cNvPr id="28" name="Picture 27">
            <a:extLst>
              <a:ext uri="{FF2B5EF4-FFF2-40B4-BE49-F238E27FC236}">
                <a16:creationId xmlns:a16="http://schemas.microsoft.com/office/drawing/2014/main" xmlns="" id="{48C0C279-FCFC-4E83-70B9-9BF3B4BAA310}"/>
              </a:ext>
            </a:extLst>
          </p:cNvPr>
          <p:cNvPicPr>
            <a:picLocks noChangeAspect="1"/>
          </p:cNvPicPr>
          <p:nvPr/>
        </p:nvPicPr>
        <p:blipFill>
          <a:blip r:embed="rId4"/>
          <a:stretch>
            <a:fillRect/>
          </a:stretch>
        </p:blipFill>
        <p:spPr>
          <a:xfrm>
            <a:off x="838200" y="1234020"/>
            <a:ext cx="5638800" cy="10477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62519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       Properties-Simulated Annealing</a:t>
            </a:r>
          </a:p>
        </p:txBody>
      </p:sp>
      <p:sp>
        <p:nvSpPr>
          <p:cNvPr id="19" name="object 14">
            <a:extLst>
              <a:ext uri="{FF2B5EF4-FFF2-40B4-BE49-F238E27FC236}">
                <a16:creationId xmlns:a16="http://schemas.microsoft.com/office/drawing/2014/main" xmlns=""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xmlns="" id="{5214A43D-C18C-DD81-D315-3EFD3470D47A}"/>
              </a:ext>
            </a:extLst>
          </p:cNvPr>
          <p:cNvSpPr txBox="1"/>
          <p:nvPr/>
        </p:nvSpPr>
        <p:spPr>
          <a:xfrm>
            <a:off x="615234" y="1497355"/>
            <a:ext cx="10780395" cy="3375660"/>
          </a:xfrm>
          <a:prstGeom prst="rect">
            <a:avLst/>
          </a:prstGeom>
        </p:spPr>
        <p:txBody>
          <a:bodyPr vert="horz" wrap="square" lIns="0" tIns="168275" rIns="0" bIns="0" rtlCol="0">
            <a:spAutoFit/>
          </a:bodyPr>
          <a:lstStyle/>
          <a:p>
            <a:pPr marL="355600" indent="-342900">
              <a:lnSpc>
                <a:spcPct val="100000"/>
              </a:lnSpc>
              <a:spcBef>
                <a:spcPts val="1325"/>
              </a:spcBef>
              <a:buFont typeface="Arial"/>
              <a:buChar char="•"/>
              <a:tabLst>
                <a:tab pos="354965" algn="l"/>
                <a:tab pos="355600" algn="l"/>
              </a:tabLst>
            </a:pPr>
            <a:r>
              <a:rPr sz="2200" b="1" spc="-125" dirty="0">
                <a:latin typeface="LM Roman 12" panose="00000500000000000000" pitchFamily="50" charset="0"/>
                <a:cs typeface="Arial"/>
              </a:rPr>
              <a:t>It </a:t>
            </a:r>
            <a:r>
              <a:rPr sz="2200" b="1" spc="-235" dirty="0">
                <a:latin typeface="LM Roman 12" panose="00000500000000000000" pitchFamily="50" charset="0"/>
                <a:cs typeface="Arial"/>
              </a:rPr>
              <a:t>can be </a:t>
            </a:r>
            <a:r>
              <a:rPr sz="2200" b="1" spc="-229" dirty="0">
                <a:latin typeface="LM Roman 12" panose="00000500000000000000" pitchFamily="50" charset="0"/>
                <a:cs typeface="Arial"/>
              </a:rPr>
              <a:t>proven </a:t>
            </a:r>
            <a:r>
              <a:rPr sz="2200" b="1" spc="-175" dirty="0">
                <a:latin typeface="LM Roman 12" panose="00000500000000000000" pitchFamily="50" charset="0"/>
                <a:cs typeface="Arial"/>
              </a:rPr>
              <a:t>that:</a:t>
            </a:r>
            <a:endParaRPr sz="2200" dirty="0">
              <a:latin typeface="LM Roman 12" panose="00000500000000000000" pitchFamily="50" charset="0"/>
              <a:cs typeface="Arial"/>
            </a:endParaRPr>
          </a:p>
          <a:p>
            <a:pPr marL="527685" marR="5080" lvl="1" indent="-205740">
              <a:lnSpc>
                <a:spcPct val="100000"/>
              </a:lnSpc>
              <a:spcBef>
                <a:spcPts val="1220"/>
              </a:spcBef>
              <a:buClr>
                <a:srgbClr val="D1282E"/>
              </a:buClr>
              <a:buFont typeface="Arial"/>
              <a:buChar char="•"/>
              <a:tabLst>
                <a:tab pos="528320" algn="l"/>
              </a:tabLst>
            </a:pPr>
            <a:r>
              <a:rPr sz="2200" b="1" spc="-125" dirty="0">
                <a:solidFill>
                  <a:srgbClr val="C00000"/>
                </a:solidFill>
                <a:latin typeface="LM Roman 12" panose="00000500000000000000" pitchFamily="50" charset="0"/>
                <a:cs typeface="Arial"/>
              </a:rPr>
              <a:t>If </a:t>
            </a:r>
            <a:r>
              <a:rPr sz="2200" b="1" i="1" spc="-5" dirty="0">
                <a:solidFill>
                  <a:srgbClr val="C00000"/>
                </a:solidFill>
                <a:latin typeface="LM Roman 12" panose="00000500000000000000" pitchFamily="50" charset="0"/>
                <a:cs typeface="Liberation Sans Narrow"/>
              </a:rPr>
              <a:t>T </a:t>
            </a:r>
            <a:r>
              <a:rPr sz="2200" b="1" spc="-225" dirty="0">
                <a:solidFill>
                  <a:srgbClr val="C00000"/>
                </a:solidFill>
                <a:latin typeface="LM Roman 12" panose="00000500000000000000" pitchFamily="50" charset="0"/>
                <a:cs typeface="Arial"/>
              </a:rPr>
              <a:t>decreases </a:t>
            </a:r>
            <a:r>
              <a:rPr sz="2200" b="1" spc="-204" dirty="0">
                <a:solidFill>
                  <a:srgbClr val="C00000"/>
                </a:solidFill>
                <a:latin typeface="LM Roman 12" panose="00000500000000000000" pitchFamily="50" charset="0"/>
                <a:cs typeface="Arial"/>
              </a:rPr>
              <a:t>slowly </a:t>
            </a:r>
            <a:r>
              <a:rPr sz="2200" b="1" spc="-225" dirty="0">
                <a:solidFill>
                  <a:srgbClr val="C00000"/>
                </a:solidFill>
                <a:latin typeface="LM Roman 12" panose="00000500000000000000" pitchFamily="50" charset="0"/>
                <a:cs typeface="Arial"/>
              </a:rPr>
              <a:t>enough, </a:t>
            </a:r>
            <a:r>
              <a:rPr sz="2200" b="1" spc="-215" dirty="0">
                <a:solidFill>
                  <a:srgbClr val="C00000"/>
                </a:solidFill>
                <a:latin typeface="LM Roman 12" panose="00000500000000000000" pitchFamily="50" charset="0"/>
                <a:cs typeface="Arial"/>
              </a:rPr>
              <a:t>then simulated annealing </a:t>
            </a:r>
            <a:r>
              <a:rPr sz="2200" b="1" spc="-225" dirty="0">
                <a:solidFill>
                  <a:srgbClr val="C00000"/>
                </a:solidFill>
                <a:latin typeface="LM Roman 12" panose="00000500000000000000" pitchFamily="50" charset="0"/>
                <a:cs typeface="Arial"/>
              </a:rPr>
              <a:t>search </a:t>
            </a:r>
            <a:r>
              <a:rPr sz="2200" b="1" spc="-165" dirty="0">
                <a:solidFill>
                  <a:srgbClr val="C00000"/>
                </a:solidFill>
                <a:latin typeface="LM Roman 12" panose="00000500000000000000" pitchFamily="50" charset="0"/>
                <a:cs typeface="Arial"/>
              </a:rPr>
              <a:t>will </a:t>
            </a:r>
            <a:r>
              <a:rPr sz="2200" b="1" spc="-185" dirty="0">
                <a:solidFill>
                  <a:srgbClr val="C00000"/>
                </a:solidFill>
                <a:latin typeface="LM Roman 12" panose="00000500000000000000" pitchFamily="50" charset="0"/>
                <a:cs typeface="Arial"/>
              </a:rPr>
              <a:t>find </a:t>
            </a:r>
            <a:r>
              <a:rPr sz="2200" b="1" spc="-225" dirty="0">
                <a:solidFill>
                  <a:srgbClr val="C00000"/>
                </a:solidFill>
                <a:latin typeface="LM Roman 12" panose="00000500000000000000" pitchFamily="50" charset="0"/>
                <a:cs typeface="Arial"/>
              </a:rPr>
              <a:t>a </a:t>
            </a:r>
            <a:r>
              <a:rPr sz="2200" b="1" spc="-200" dirty="0">
                <a:solidFill>
                  <a:srgbClr val="C00000"/>
                </a:solidFill>
                <a:latin typeface="LM Roman 12" panose="00000500000000000000" pitchFamily="50" charset="0"/>
                <a:cs typeface="Arial"/>
              </a:rPr>
              <a:t>global </a:t>
            </a:r>
            <a:r>
              <a:rPr sz="2200" b="1" spc="-245" dirty="0">
                <a:solidFill>
                  <a:srgbClr val="C00000"/>
                </a:solidFill>
                <a:latin typeface="LM Roman 12" panose="00000500000000000000" pitchFamily="50" charset="0"/>
                <a:cs typeface="Arial"/>
              </a:rPr>
              <a:t>optimum </a:t>
            </a:r>
            <a:r>
              <a:rPr sz="2200" b="1" spc="-200" dirty="0">
                <a:solidFill>
                  <a:srgbClr val="C00000"/>
                </a:solidFill>
                <a:latin typeface="LM Roman 12" panose="00000500000000000000" pitchFamily="50" charset="0"/>
                <a:cs typeface="Arial"/>
              </a:rPr>
              <a:t>with  </a:t>
            </a:r>
            <a:r>
              <a:rPr sz="2200" b="1" spc="-190" dirty="0">
                <a:solidFill>
                  <a:srgbClr val="C00000"/>
                </a:solidFill>
                <a:latin typeface="LM Roman 12" panose="00000500000000000000" pitchFamily="50" charset="0"/>
                <a:cs typeface="Arial"/>
              </a:rPr>
              <a:t>probability </a:t>
            </a:r>
            <a:r>
              <a:rPr sz="2200" b="1" spc="-225" dirty="0">
                <a:solidFill>
                  <a:srgbClr val="C00000"/>
                </a:solidFill>
                <a:latin typeface="LM Roman 12" panose="00000500000000000000" pitchFamily="50" charset="0"/>
                <a:cs typeface="Arial"/>
              </a:rPr>
              <a:t>approaching</a:t>
            </a:r>
            <a:r>
              <a:rPr sz="2200" b="1" spc="-70" dirty="0">
                <a:solidFill>
                  <a:srgbClr val="C00000"/>
                </a:solidFill>
                <a:latin typeface="LM Roman 12" panose="00000500000000000000" pitchFamily="50" charset="0"/>
                <a:cs typeface="Arial"/>
              </a:rPr>
              <a:t> </a:t>
            </a:r>
            <a:r>
              <a:rPr sz="2200" b="1" spc="-225" dirty="0">
                <a:solidFill>
                  <a:srgbClr val="C00000"/>
                </a:solidFill>
                <a:latin typeface="LM Roman 12" panose="00000500000000000000" pitchFamily="50" charset="0"/>
                <a:cs typeface="Arial"/>
              </a:rPr>
              <a:t>1</a:t>
            </a:r>
            <a:endParaRPr sz="2200" dirty="0">
              <a:latin typeface="LM Roman 12" panose="00000500000000000000" pitchFamily="50" charset="0"/>
              <a:cs typeface="Arial"/>
            </a:endParaRPr>
          </a:p>
          <a:p>
            <a:pPr marL="527685" marR="337185" lvl="1" indent="-205740">
              <a:lnSpc>
                <a:spcPct val="100000"/>
              </a:lnSpc>
              <a:spcBef>
                <a:spcPts val="530"/>
              </a:spcBef>
              <a:buClr>
                <a:srgbClr val="D1282E"/>
              </a:buClr>
              <a:buFont typeface="Arial"/>
              <a:buChar char="•"/>
              <a:tabLst>
                <a:tab pos="528320" algn="l"/>
              </a:tabLst>
            </a:pPr>
            <a:r>
              <a:rPr sz="2200" b="1" spc="-220" dirty="0">
                <a:solidFill>
                  <a:srgbClr val="002060"/>
                </a:solidFill>
                <a:latin typeface="LM Roman 12" panose="00000500000000000000" pitchFamily="50" charset="0"/>
                <a:cs typeface="Arial"/>
              </a:rPr>
              <a:t>Since </a:t>
            </a:r>
            <a:r>
              <a:rPr sz="2200" b="1" spc="-180" dirty="0">
                <a:solidFill>
                  <a:srgbClr val="002060"/>
                </a:solidFill>
                <a:latin typeface="LM Roman 12" panose="00000500000000000000" pitchFamily="50" charset="0"/>
                <a:cs typeface="Arial"/>
              </a:rPr>
              <a:t>this </a:t>
            </a:r>
            <a:r>
              <a:rPr sz="2200" b="1" spc="-235" dirty="0">
                <a:solidFill>
                  <a:srgbClr val="002060"/>
                </a:solidFill>
                <a:latin typeface="LM Roman 12" panose="00000500000000000000" pitchFamily="50" charset="0"/>
                <a:cs typeface="Arial"/>
              </a:rPr>
              <a:t>can </a:t>
            </a:r>
            <a:r>
              <a:rPr sz="2200" b="1" spc="-204" dirty="0">
                <a:solidFill>
                  <a:srgbClr val="002060"/>
                </a:solidFill>
                <a:latin typeface="LM Roman 12" panose="00000500000000000000" pitchFamily="50" charset="0"/>
                <a:cs typeface="Arial"/>
              </a:rPr>
              <a:t>take </a:t>
            </a:r>
            <a:r>
              <a:rPr sz="2200" b="1" spc="-225" dirty="0">
                <a:solidFill>
                  <a:srgbClr val="002060"/>
                </a:solidFill>
                <a:latin typeface="LM Roman 12" panose="00000500000000000000" pitchFamily="50" charset="0"/>
                <a:cs typeface="Arial"/>
              </a:rPr>
              <a:t>a </a:t>
            </a:r>
            <a:r>
              <a:rPr sz="2200" b="1" spc="-215" dirty="0">
                <a:solidFill>
                  <a:srgbClr val="002060"/>
                </a:solidFill>
                <a:latin typeface="LM Roman 12" panose="00000500000000000000" pitchFamily="50" charset="0"/>
                <a:cs typeface="Arial"/>
              </a:rPr>
              <a:t>long </a:t>
            </a:r>
            <a:r>
              <a:rPr sz="2200" b="1" spc="-190" dirty="0">
                <a:solidFill>
                  <a:srgbClr val="002060"/>
                </a:solidFill>
                <a:latin typeface="LM Roman 12" panose="00000500000000000000" pitchFamily="50" charset="0"/>
                <a:cs typeface="Arial"/>
              </a:rPr>
              <a:t>time, </a:t>
            </a:r>
            <a:r>
              <a:rPr sz="2200" b="1" spc="-270" dirty="0">
                <a:solidFill>
                  <a:srgbClr val="002060"/>
                </a:solidFill>
                <a:latin typeface="LM Roman 12" panose="00000500000000000000" pitchFamily="50" charset="0"/>
                <a:cs typeface="Arial"/>
              </a:rPr>
              <a:t>we </a:t>
            </a:r>
            <a:r>
              <a:rPr sz="2200" b="1" spc="-180" dirty="0">
                <a:solidFill>
                  <a:srgbClr val="002060"/>
                </a:solidFill>
                <a:latin typeface="LM Roman 12" panose="00000500000000000000" pitchFamily="50" charset="0"/>
                <a:cs typeface="Arial"/>
              </a:rPr>
              <a:t>typically </a:t>
            </a:r>
            <a:r>
              <a:rPr sz="2200" b="1" spc="-235" dirty="0">
                <a:solidFill>
                  <a:srgbClr val="002060"/>
                </a:solidFill>
                <a:latin typeface="LM Roman 12" panose="00000500000000000000" pitchFamily="50" charset="0"/>
                <a:cs typeface="Arial"/>
              </a:rPr>
              <a:t>use </a:t>
            </a:r>
            <a:r>
              <a:rPr sz="2200" b="1" spc="-225" dirty="0">
                <a:solidFill>
                  <a:srgbClr val="002060"/>
                </a:solidFill>
                <a:latin typeface="LM Roman 12" panose="00000500000000000000" pitchFamily="50" charset="0"/>
                <a:cs typeface="Arial"/>
              </a:rPr>
              <a:t>a </a:t>
            </a:r>
            <a:r>
              <a:rPr sz="2200" b="1" spc="-215" dirty="0">
                <a:solidFill>
                  <a:srgbClr val="002060"/>
                </a:solidFill>
                <a:latin typeface="LM Roman 12" panose="00000500000000000000" pitchFamily="50" charset="0"/>
                <a:cs typeface="Arial"/>
              </a:rPr>
              <a:t>temperature </a:t>
            </a:r>
            <a:r>
              <a:rPr sz="2200" b="1" spc="-220" dirty="0">
                <a:solidFill>
                  <a:srgbClr val="002060"/>
                </a:solidFill>
                <a:latin typeface="LM Roman 12" panose="00000500000000000000" pitchFamily="50" charset="0"/>
                <a:cs typeface="Arial"/>
              </a:rPr>
              <a:t>schedule </a:t>
            </a:r>
            <a:r>
              <a:rPr sz="2200" b="1" spc="-229" dirty="0">
                <a:solidFill>
                  <a:srgbClr val="002060"/>
                </a:solidFill>
                <a:latin typeface="LM Roman 12" panose="00000500000000000000" pitchFamily="50" charset="0"/>
                <a:cs typeface="Arial"/>
              </a:rPr>
              <a:t>which </a:t>
            </a:r>
            <a:r>
              <a:rPr sz="2200" b="1" spc="-150" dirty="0">
                <a:solidFill>
                  <a:srgbClr val="002060"/>
                </a:solidFill>
                <a:latin typeface="LM Roman 12" panose="00000500000000000000" pitchFamily="50" charset="0"/>
                <a:cs typeface="Arial"/>
              </a:rPr>
              <a:t>fits </a:t>
            </a:r>
            <a:r>
              <a:rPr sz="2200" b="1" spc="-215" dirty="0">
                <a:solidFill>
                  <a:srgbClr val="002060"/>
                </a:solidFill>
                <a:latin typeface="LM Roman 12" panose="00000500000000000000" pitchFamily="50" charset="0"/>
                <a:cs typeface="Arial"/>
              </a:rPr>
              <a:t>our </a:t>
            </a:r>
            <a:r>
              <a:rPr sz="2200" b="1" spc="-210" dirty="0">
                <a:solidFill>
                  <a:srgbClr val="002060"/>
                </a:solidFill>
                <a:latin typeface="LM Roman 12" panose="00000500000000000000" pitchFamily="50" charset="0"/>
                <a:cs typeface="Arial"/>
              </a:rPr>
              <a:t>time  </a:t>
            </a:r>
            <a:r>
              <a:rPr sz="2200" b="1" spc="-225" dirty="0">
                <a:solidFill>
                  <a:srgbClr val="002060"/>
                </a:solidFill>
                <a:latin typeface="LM Roman 12" panose="00000500000000000000" pitchFamily="50" charset="0"/>
                <a:cs typeface="Arial"/>
              </a:rPr>
              <a:t>budget </a:t>
            </a:r>
            <a:r>
              <a:rPr sz="2200" b="1" spc="-240" dirty="0">
                <a:solidFill>
                  <a:srgbClr val="002060"/>
                </a:solidFill>
                <a:latin typeface="LM Roman 12" panose="00000500000000000000" pitchFamily="50" charset="0"/>
                <a:cs typeface="Arial"/>
              </a:rPr>
              <a:t>and </a:t>
            </a:r>
            <a:r>
              <a:rPr sz="2200" b="1" spc="-180" dirty="0">
                <a:solidFill>
                  <a:srgbClr val="002060"/>
                </a:solidFill>
                <a:latin typeface="LM Roman 12" panose="00000500000000000000" pitchFamily="50" charset="0"/>
                <a:cs typeface="Arial"/>
              </a:rPr>
              <a:t>settle for </a:t>
            </a:r>
            <a:r>
              <a:rPr sz="2200" b="1" spc="-200" dirty="0">
                <a:solidFill>
                  <a:srgbClr val="002060"/>
                </a:solidFill>
                <a:latin typeface="LM Roman 12" panose="00000500000000000000" pitchFamily="50" charset="0"/>
                <a:cs typeface="Arial"/>
              </a:rPr>
              <a:t>the </a:t>
            </a:r>
            <a:r>
              <a:rPr sz="2200" b="1" spc="-210" dirty="0">
                <a:solidFill>
                  <a:srgbClr val="002060"/>
                </a:solidFill>
                <a:latin typeface="LM Roman 12" panose="00000500000000000000" pitchFamily="50" charset="0"/>
                <a:cs typeface="Arial"/>
              </a:rPr>
              <a:t>sub-optimal</a:t>
            </a:r>
            <a:r>
              <a:rPr sz="2200" b="1" spc="-90" dirty="0">
                <a:solidFill>
                  <a:srgbClr val="002060"/>
                </a:solidFill>
                <a:latin typeface="LM Roman 12" panose="00000500000000000000" pitchFamily="50" charset="0"/>
                <a:cs typeface="Arial"/>
              </a:rPr>
              <a:t> </a:t>
            </a:r>
            <a:r>
              <a:rPr sz="2200" b="1" spc="-200" dirty="0">
                <a:solidFill>
                  <a:srgbClr val="002060"/>
                </a:solidFill>
                <a:latin typeface="LM Roman 12" panose="00000500000000000000" pitchFamily="50" charset="0"/>
                <a:cs typeface="Arial"/>
              </a:rPr>
              <a:t>solution</a:t>
            </a:r>
            <a:endParaRPr sz="2200" dirty="0">
              <a:latin typeface="LM Roman 12" panose="00000500000000000000" pitchFamily="50" charset="0"/>
              <a:cs typeface="Arial"/>
            </a:endParaRPr>
          </a:p>
          <a:p>
            <a:pPr lvl="1">
              <a:lnSpc>
                <a:spcPct val="100000"/>
              </a:lnSpc>
              <a:spcBef>
                <a:spcPts val="15"/>
              </a:spcBef>
              <a:buClr>
                <a:srgbClr val="D1282E"/>
              </a:buClr>
              <a:buFont typeface="Arial"/>
              <a:buChar char="•"/>
            </a:pPr>
            <a:endParaRPr sz="3200" dirty="0">
              <a:latin typeface="LM Roman 12" panose="00000500000000000000" pitchFamily="50" charset="0"/>
              <a:cs typeface="Arial"/>
            </a:endParaRPr>
          </a:p>
          <a:p>
            <a:pPr marL="355600" indent="-342900">
              <a:lnSpc>
                <a:spcPct val="100000"/>
              </a:lnSpc>
              <a:buFont typeface="Arial"/>
              <a:buChar char="•"/>
              <a:tabLst>
                <a:tab pos="354965" algn="l"/>
                <a:tab pos="355600" algn="l"/>
              </a:tabLst>
            </a:pPr>
            <a:r>
              <a:rPr sz="2200" b="1" spc="-215" dirty="0">
                <a:latin typeface="LM Roman 12" panose="00000500000000000000" pitchFamily="50" charset="0"/>
                <a:cs typeface="Arial"/>
              </a:rPr>
              <a:t>Simulated </a:t>
            </a:r>
            <a:r>
              <a:rPr sz="2200" b="1" spc="-210" dirty="0">
                <a:latin typeface="LM Roman 12" panose="00000500000000000000" pitchFamily="50" charset="0"/>
                <a:cs typeface="Arial"/>
              </a:rPr>
              <a:t>annealing </a:t>
            </a:r>
            <a:r>
              <a:rPr sz="2200" b="1" spc="-235" dirty="0">
                <a:latin typeface="LM Roman 12" panose="00000500000000000000" pitchFamily="50" charset="0"/>
                <a:cs typeface="Arial"/>
              </a:rPr>
              <a:t>works </a:t>
            </a:r>
            <a:r>
              <a:rPr sz="2200" b="1" spc="-215" dirty="0">
                <a:latin typeface="LM Roman 12" panose="00000500000000000000" pitchFamily="50" charset="0"/>
                <a:cs typeface="Arial"/>
              </a:rPr>
              <a:t>very </a:t>
            </a:r>
            <a:r>
              <a:rPr sz="2200" b="1" spc="-190" dirty="0">
                <a:latin typeface="LM Roman 12" panose="00000500000000000000" pitchFamily="50" charset="0"/>
                <a:cs typeface="Arial"/>
              </a:rPr>
              <a:t>well </a:t>
            </a:r>
            <a:r>
              <a:rPr sz="2200" b="1" spc="-180" dirty="0">
                <a:latin typeface="LM Roman 12" panose="00000500000000000000" pitchFamily="50" charset="0"/>
                <a:cs typeface="Arial"/>
              </a:rPr>
              <a:t>in</a:t>
            </a:r>
            <a:r>
              <a:rPr sz="2200" b="1" spc="-70" dirty="0">
                <a:latin typeface="LM Roman 12" panose="00000500000000000000" pitchFamily="50" charset="0"/>
                <a:cs typeface="Arial"/>
              </a:rPr>
              <a:t> </a:t>
            </a:r>
            <a:r>
              <a:rPr sz="2200" b="1" spc="-200" dirty="0">
                <a:latin typeface="LM Roman 12" panose="00000500000000000000" pitchFamily="50" charset="0"/>
                <a:cs typeface="Arial"/>
              </a:rPr>
              <a:t>practice</a:t>
            </a:r>
            <a:endParaRPr sz="2200" dirty="0">
              <a:latin typeface="LM Roman 12" panose="00000500000000000000" pitchFamily="50" charset="0"/>
              <a:cs typeface="Arial"/>
            </a:endParaRPr>
          </a:p>
          <a:p>
            <a:pPr marL="355600" indent="-342900">
              <a:lnSpc>
                <a:spcPct val="100000"/>
              </a:lnSpc>
              <a:spcBef>
                <a:spcPts val="1225"/>
              </a:spcBef>
              <a:buFont typeface="Arial"/>
              <a:buChar char="•"/>
              <a:tabLst>
                <a:tab pos="354965" algn="l"/>
                <a:tab pos="355600" algn="l"/>
              </a:tabLst>
            </a:pPr>
            <a:r>
              <a:rPr sz="2200" b="1" spc="-220" dirty="0">
                <a:latin typeface="LM Roman 12" panose="00000500000000000000" pitchFamily="50" charset="0"/>
                <a:cs typeface="Arial"/>
              </a:rPr>
              <a:t>Widely </a:t>
            </a:r>
            <a:r>
              <a:rPr sz="2200" b="1" spc="-240" dirty="0">
                <a:latin typeface="LM Roman 12" panose="00000500000000000000" pitchFamily="50" charset="0"/>
                <a:cs typeface="Arial"/>
              </a:rPr>
              <a:t>used </a:t>
            </a:r>
            <a:r>
              <a:rPr sz="2200" b="1" spc="-180" dirty="0">
                <a:latin typeface="LM Roman 12" panose="00000500000000000000" pitchFamily="50" charset="0"/>
                <a:cs typeface="Arial"/>
              </a:rPr>
              <a:t>in </a:t>
            </a:r>
            <a:r>
              <a:rPr sz="2200" b="1" spc="-225" dirty="0">
                <a:latin typeface="LM Roman 12" panose="00000500000000000000" pitchFamily="50" charset="0"/>
                <a:cs typeface="Arial"/>
              </a:rPr>
              <a:t>VLSI</a:t>
            </a:r>
            <a:r>
              <a:rPr sz="2200" b="1" spc="-25" dirty="0">
                <a:latin typeface="LM Roman 12" panose="00000500000000000000" pitchFamily="50" charset="0"/>
                <a:cs typeface="Arial"/>
              </a:rPr>
              <a:t> </a:t>
            </a:r>
            <a:r>
              <a:rPr sz="2200" b="1" spc="-190" dirty="0">
                <a:latin typeface="LM Roman 12" panose="00000500000000000000" pitchFamily="50" charset="0"/>
                <a:cs typeface="Arial"/>
              </a:rPr>
              <a:t>layout, </a:t>
            </a:r>
            <a:r>
              <a:rPr sz="2200" b="1" spc="-170" dirty="0">
                <a:latin typeface="LM Roman 12" panose="00000500000000000000" pitchFamily="50" charset="0"/>
                <a:cs typeface="Arial"/>
              </a:rPr>
              <a:t>airline </a:t>
            </a:r>
            <a:r>
              <a:rPr sz="2200" b="1" spc="-204" dirty="0">
                <a:latin typeface="LM Roman 12" panose="00000500000000000000" pitchFamily="50" charset="0"/>
                <a:cs typeface="Arial"/>
              </a:rPr>
              <a:t>scheduling, </a:t>
            </a:r>
            <a:r>
              <a:rPr sz="2200" b="1" spc="-180" dirty="0">
                <a:latin typeface="LM Roman 12" panose="00000500000000000000" pitchFamily="50" charset="0"/>
                <a:cs typeface="Arial"/>
              </a:rPr>
              <a:t>etc.</a:t>
            </a:r>
            <a:endParaRPr sz="2200" dirty="0">
              <a:latin typeface="LM Roman 12" panose="00000500000000000000" pitchFamily="50" charset="0"/>
              <a:cs typeface="Arial"/>
            </a:endParaRPr>
          </a:p>
        </p:txBody>
      </p:sp>
    </p:spTree>
    <p:extLst>
      <p:ext uri="{BB962C8B-B14F-4D97-AF65-F5344CB8AC3E}">
        <p14:creationId xmlns:p14="http://schemas.microsoft.com/office/powerpoint/2010/main" val="341484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0A20C6-5275-4756-AAB2-F068AE30AC4E}"/>
              </a:ext>
            </a:extLst>
          </p:cNvPr>
          <p:cNvSpPr>
            <a:spLocks noGrp="1"/>
          </p:cNvSpPr>
          <p:nvPr>
            <p:ph idx="1"/>
          </p:nvPr>
        </p:nvSpPr>
        <p:spPr>
          <a:xfrm>
            <a:off x="0" y="3054350"/>
            <a:ext cx="121920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Informed Search Methods</a:t>
            </a: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xmlns="" id="{8A9355A6-D585-4BE3-A463-C97807EF7D6E}"/>
              </a:ext>
            </a:extLst>
          </p:cNvPr>
          <p:cNvSpPr>
            <a:spLocks noGrp="1"/>
          </p:cNvSpPr>
          <p:nvPr>
            <p:ph type="sldNum" sz="quarter" idx="12"/>
          </p:nvPr>
        </p:nvSpPr>
        <p:spPr/>
        <p:txBody>
          <a:bodyPr/>
          <a:lstStyle/>
          <a:p>
            <a:fld id="{468033BA-1A54-43B7-8E9B-FF51F49B48E0}" type="slidenum">
              <a:rPr lang="en-IN" smtClean="0"/>
              <a:pPr/>
              <a:t>3</a:t>
            </a:fld>
            <a:endParaRPr lang="en-IN" dirty="0"/>
          </a:p>
        </p:txBody>
      </p:sp>
    </p:spTree>
    <p:extLst>
      <p:ext uri="{BB962C8B-B14F-4D97-AF65-F5344CB8AC3E}">
        <p14:creationId xmlns:p14="http://schemas.microsoft.com/office/powerpoint/2010/main" val="730091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       Local-beam search</a:t>
            </a:r>
          </a:p>
        </p:txBody>
      </p:sp>
      <p:sp>
        <p:nvSpPr>
          <p:cNvPr id="19" name="object 14">
            <a:extLst>
              <a:ext uri="{FF2B5EF4-FFF2-40B4-BE49-F238E27FC236}">
                <a16:creationId xmlns:a16="http://schemas.microsoft.com/office/drawing/2014/main" xmlns=""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xmlns="" id="{5214A43D-C18C-DD81-D315-3EFD3470D47A}"/>
              </a:ext>
            </a:extLst>
          </p:cNvPr>
          <p:cNvSpPr txBox="1"/>
          <p:nvPr/>
        </p:nvSpPr>
        <p:spPr>
          <a:xfrm>
            <a:off x="352425" y="1200150"/>
            <a:ext cx="11607209" cy="3836178"/>
          </a:xfrm>
          <a:prstGeom prst="rect">
            <a:avLst/>
          </a:prstGeom>
        </p:spPr>
        <p:txBody>
          <a:bodyPr vert="horz" wrap="square" lIns="0" tIns="168275" rIns="0" bIns="0" rtlCol="0">
            <a:spAutoFit/>
          </a:bodyPr>
          <a:lstStyle/>
          <a:p>
            <a:pPr marL="12700" marR="741045">
              <a:lnSpc>
                <a:spcPct val="100000"/>
              </a:lnSpc>
              <a:spcBef>
                <a:spcPts val="95"/>
              </a:spcBef>
            </a:pPr>
            <a:r>
              <a:rPr lang="en-US" sz="2200" b="1" spc="-204" dirty="0">
                <a:latin typeface="LM Roman 12" panose="00000500000000000000" pitchFamily="50" charset="0"/>
                <a:cs typeface="Arial"/>
              </a:rPr>
              <a:t>Instead </a:t>
            </a:r>
            <a:r>
              <a:rPr lang="en-US" sz="2200" b="1" spc="-190" dirty="0">
                <a:latin typeface="LM Roman 12" panose="00000500000000000000" pitchFamily="50" charset="0"/>
                <a:cs typeface="Arial"/>
              </a:rPr>
              <a:t>of </a:t>
            </a:r>
            <a:r>
              <a:rPr lang="en-US" sz="2200" b="1" spc="-225" dirty="0">
                <a:latin typeface="LM Roman 12" panose="00000500000000000000" pitchFamily="50" charset="0"/>
                <a:cs typeface="Arial"/>
              </a:rPr>
              <a:t>working </a:t>
            </a:r>
            <a:r>
              <a:rPr lang="en-US" sz="2200" b="1" spc="-245" dirty="0">
                <a:latin typeface="LM Roman 12" panose="00000500000000000000" pitchFamily="50" charset="0"/>
                <a:cs typeface="Arial"/>
              </a:rPr>
              <a:t>on </a:t>
            </a:r>
            <a:r>
              <a:rPr lang="en-US" sz="2200" b="1" spc="-204" dirty="0">
                <a:latin typeface="LM Roman 12" panose="00000500000000000000" pitchFamily="50" charset="0"/>
                <a:cs typeface="Arial"/>
              </a:rPr>
              <a:t>only </a:t>
            </a:r>
            <a:r>
              <a:rPr lang="en-US" sz="2200" b="1" spc="-240" dirty="0">
                <a:latin typeface="LM Roman 12" panose="00000500000000000000" pitchFamily="50" charset="0"/>
                <a:cs typeface="Arial"/>
              </a:rPr>
              <a:t>one </a:t>
            </a:r>
            <a:r>
              <a:rPr lang="en-US" sz="2200" b="1" spc="-200" dirty="0">
                <a:latin typeface="LM Roman 12" panose="00000500000000000000" pitchFamily="50" charset="0"/>
                <a:cs typeface="Arial"/>
              </a:rPr>
              <a:t>configuration </a:t>
            </a:r>
            <a:r>
              <a:rPr lang="en-US" sz="2200" b="1" spc="-185" dirty="0">
                <a:latin typeface="LM Roman 12" panose="00000500000000000000" pitchFamily="50" charset="0"/>
                <a:cs typeface="Arial"/>
              </a:rPr>
              <a:t>at </a:t>
            </a:r>
            <a:r>
              <a:rPr lang="en-US" sz="2200" b="1" spc="-235" dirty="0">
                <a:latin typeface="LM Roman 12" panose="00000500000000000000" pitchFamily="50" charset="0"/>
                <a:cs typeface="Arial"/>
              </a:rPr>
              <a:t>any </a:t>
            </a:r>
            <a:r>
              <a:rPr lang="en-US" sz="2200" b="1" spc="-190" dirty="0">
                <a:latin typeface="LM Roman 12" panose="00000500000000000000" pitchFamily="50" charset="0"/>
                <a:cs typeface="Arial"/>
              </a:rPr>
              <a:t>time, </a:t>
            </a:r>
            <a:r>
              <a:rPr lang="en-US" sz="2200" b="1" spc="-270" dirty="0">
                <a:latin typeface="LM Roman 12" panose="00000500000000000000" pitchFamily="50" charset="0"/>
                <a:cs typeface="Arial"/>
              </a:rPr>
              <a:t>we </a:t>
            </a:r>
            <a:r>
              <a:rPr lang="en-US" sz="2200" b="1" spc="-215" dirty="0">
                <a:latin typeface="LM Roman 12" panose="00000500000000000000" pitchFamily="50" charset="0"/>
                <a:cs typeface="Arial"/>
              </a:rPr>
              <a:t>could </a:t>
            </a:r>
            <a:r>
              <a:rPr lang="en-US" sz="2200" b="1" spc="-235" dirty="0">
                <a:latin typeface="LM Roman 12" panose="00000500000000000000" pitchFamily="50" charset="0"/>
                <a:cs typeface="Arial"/>
              </a:rPr>
              <a:t>work </a:t>
            </a:r>
            <a:r>
              <a:rPr lang="en-US" sz="2200" b="1" spc="-245" dirty="0">
                <a:latin typeface="LM Roman 12" panose="00000500000000000000" pitchFamily="50" charset="0"/>
                <a:cs typeface="Arial"/>
              </a:rPr>
              <a:t>on </a:t>
            </a:r>
            <a:r>
              <a:rPr lang="en-US" sz="2200" b="1" spc="-195" dirty="0">
                <a:latin typeface="LM Roman 12" panose="00000500000000000000" pitchFamily="50" charset="0"/>
                <a:cs typeface="Arial"/>
              </a:rPr>
              <a:t>multiple </a:t>
            </a:r>
            <a:r>
              <a:rPr lang="en-US" sz="2200" b="1" spc="-220" dirty="0">
                <a:latin typeface="LM Roman 12" panose="00000500000000000000" pitchFamily="50" charset="0"/>
                <a:cs typeface="Arial"/>
              </a:rPr>
              <a:t>promising  </a:t>
            </a:r>
            <a:r>
              <a:rPr lang="en-US" sz="2200" b="1" spc="-200" dirty="0">
                <a:latin typeface="LM Roman 12" panose="00000500000000000000" pitchFamily="50" charset="0"/>
                <a:cs typeface="Arial"/>
              </a:rPr>
              <a:t>configurations</a:t>
            </a:r>
            <a:r>
              <a:rPr lang="en-US" sz="2200" b="1" spc="-150" dirty="0">
                <a:latin typeface="LM Roman 12" panose="00000500000000000000" pitchFamily="50" charset="0"/>
                <a:cs typeface="Arial"/>
              </a:rPr>
              <a:t> </a:t>
            </a:r>
            <a:r>
              <a:rPr lang="en-US" sz="2200" b="1" spc="-204" dirty="0">
                <a:latin typeface="LM Roman 12" panose="00000500000000000000" pitchFamily="50" charset="0"/>
                <a:cs typeface="Arial"/>
              </a:rPr>
              <a:t>concurrently</a:t>
            </a:r>
            <a:endParaRPr lang="en-US" sz="2200" dirty="0">
              <a:latin typeface="LM Roman 12" panose="00000500000000000000" pitchFamily="50" charset="0"/>
              <a:cs typeface="Arial"/>
            </a:endParaRPr>
          </a:p>
          <a:p>
            <a:pPr marL="12700">
              <a:lnSpc>
                <a:spcPct val="100000"/>
              </a:lnSpc>
              <a:spcBef>
                <a:spcPts val="1225"/>
              </a:spcBef>
            </a:pPr>
            <a:r>
              <a:rPr lang="en-US" sz="2200" b="1" spc="-280" dirty="0">
                <a:solidFill>
                  <a:srgbClr val="C00000"/>
                </a:solidFill>
                <a:latin typeface="LM Roman 12" panose="00000500000000000000" pitchFamily="50" charset="0"/>
                <a:cs typeface="Arial"/>
              </a:rPr>
              <a:t>LOCAL </a:t>
            </a:r>
            <a:r>
              <a:rPr lang="en-US" sz="2200" b="1" spc="-300" dirty="0">
                <a:solidFill>
                  <a:srgbClr val="C00000"/>
                </a:solidFill>
                <a:latin typeface="LM Roman 12" panose="00000500000000000000" pitchFamily="50" charset="0"/>
                <a:cs typeface="Arial"/>
              </a:rPr>
              <a:t>BEAM</a:t>
            </a:r>
            <a:r>
              <a:rPr lang="en-US" sz="2200" b="1" spc="-305" dirty="0">
                <a:solidFill>
                  <a:srgbClr val="C00000"/>
                </a:solidFill>
                <a:latin typeface="LM Roman 12" panose="00000500000000000000" pitchFamily="50" charset="0"/>
                <a:cs typeface="Arial"/>
              </a:rPr>
              <a:t> </a:t>
            </a:r>
            <a:r>
              <a:rPr lang="en-US" sz="2200" b="1" spc="-290" dirty="0">
                <a:solidFill>
                  <a:srgbClr val="C00000"/>
                </a:solidFill>
                <a:latin typeface="LM Roman 12" panose="00000500000000000000" pitchFamily="50" charset="0"/>
                <a:cs typeface="Arial"/>
              </a:rPr>
              <a:t>SEARCH</a:t>
            </a:r>
            <a:endParaRPr lang="en-US" sz="2200" dirty="0">
              <a:latin typeface="LM Roman 12" panose="00000500000000000000" pitchFamily="50" charset="0"/>
              <a:cs typeface="Arial"/>
            </a:endParaRPr>
          </a:p>
          <a:p>
            <a:pPr marL="12700" marR="2562860">
              <a:lnSpc>
                <a:spcPct val="146400"/>
              </a:lnSpc>
            </a:pPr>
            <a:r>
              <a:rPr lang="en-US" sz="2200" b="1" spc="-204" dirty="0">
                <a:latin typeface="LM Roman 12" panose="00000500000000000000" pitchFamily="50" charset="0"/>
                <a:cs typeface="Arial"/>
              </a:rPr>
              <a:t>Maintain </a:t>
            </a:r>
            <a:r>
              <a:rPr lang="en-US" sz="2200" b="1" i="1" spc="-5" dirty="0">
                <a:latin typeface="LM Roman 12" panose="00000500000000000000" pitchFamily="50" charset="0"/>
                <a:cs typeface="Liberation Sans Narrow"/>
              </a:rPr>
              <a:t>k </a:t>
            </a:r>
            <a:r>
              <a:rPr lang="en-US" sz="2200" b="1" spc="-200" dirty="0">
                <a:latin typeface="LM Roman 12" panose="00000500000000000000" pitchFamily="50" charset="0"/>
                <a:cs typeface="Arial"/>
              </a:rPr>
              <a:t>states </a:t>
            </a:r>
            <a:r>
              <a:rPr lang="en-US" sz="2200" b="1" spc="-195" dirty="0">
                <a:latin typeface="LM Roman 12" panose="00000500000000000000" pitchFamily="50" charset="0"/>
                <a:cs typeface="Arial"/>
              </a:rPr>
              <a:t>rather </a:t>
            </a:r>
            <a:r>
              <a:rPr lang="en-US" sz="2200" b="1" spc="-215" dirty="0">
                <a:latin typeface="LM Roman 12" panose="00000500000000000000" pitchFamily="50" charset="0"/>
                <a:cs typeface="Arial"/>
              </a:rPr>
              <a:t>than </a:t>
            </a:r>
            <a:r>
              <a:rPr lang="en-US" sz="2200" b="1" spc="-180" dirty="0">
                <a:latin typeface="LM Roman 12" panose="00000500000000000000" pitchFamily="50" charset="0"/>
                <a:cs typeface="Arial"/>
              </a:rPr>
              <a:t>just </a:t>
            </a:r>
            <a:r>
              <a:rPr lang="en-US" sz="2200" b="1" spc="-210" dirty="0">
                <a:latin typeface="LM Roman 12" panose="00000500000000000000" pitchFamily="50" charset="0"/>
                <a:cs typeface="Arial"/>
              </a:rPr>
              <a:t>one. </a:t>
            </a:r>
            <a:r>
              <a:rPr lang="en-US" sz="2200" b="1" spc="-225" dirty="0">
                <a:latin typeface="LM Roman 12" panose="00000500000000000000" pitchFamily="50" charset="0"/>
                <a:cs typeface="Arial"/>
              </a:rPr>
              <a:t>Begin </a:t>
            </a:r>
            <a:r>
              <a:rPr lang="en-US" sz="2200" b="1" spc="-200" dirty="0">
                <a:latin typeface="LM Roman 12" panose="00000500000000000000" pitchFamily="50" charset="0"/>
                <a:cs typeface="Arial"/>
              </a:rPr>
              <a:t>with </a:t>
            </a:r>
            <a:r>
              <a:rPr lang="en-US" sz="2200" b="1" i="1" spc="-5" dirty="0">
                <a:latin typeface="LM Roman 12" panose="00000500000000000000" pitchFamily="50" charset="0"/>
                <a:cs typeface="Liberation Sans Narrow"/>
              </a:rPr>
              <a:t>k </a:t>
            </a:r>
            <a:r>
              <a:rPr lang="en-US" sz="2200" b="1" spc="-229" dirty="0">
                <a:latin typeface="LM Roman 12" panose="00000500000000000000" pitchFamily="50" charset="0"/>
                <a:cs typeface="Arial"/>
              </a:rPr>
              <a:t>randomly </a:t>
            </a:r>
            <a:r>
              <a:rPr lang="en-US" sz="2200" b="1" spc="-220" dirty="0">
                <a:latin typeface="LM Roman 12" panose="00000500000000000000" pitchFamily="50" charset="0"/>
                <a:cs typeface="Arial"/>
              </a:rPr>
              <a:t>generated </a:t>
            </a:r>
            <a:r>
              <a:rPr lang="en-US" sz="2200" b="1" spc="-200" dirty="0">
                <a:latin typeface="LM Roman 12" panose="00000500000000000000" pitchFamily="50" charset="0"/>
                <a:cs typeface="Arial"/>
              </a:rPr>
              <a:t>states  </a:t>
            </a:r>
          </a:p>
          <a:p>
            <a:pPr marL="12700" marR="2562860">
              <a:lnSpc>
                <a:spcPct val="146400"/>
              </a:lnSpc>
            </a:pPr>
            <a:r>
              <a:rPr lang="en-US" sz="2200" b="1" spc="-180" dirty="0">
                <a:latin typeface="LM Roman 12" panose="00000500000000000000" pitchFamily="50" charset="0"/>
                <a:cs typeface="Arial"/>
              </a:rPr>
              <a:t>In </a:t>
            </a:r>
            <a:r>
              <a:rPr lang="en-US" sz="2200" b="1" spc="-235" dirty="0">
                <a:latin typeface="LM Roman 12" panose="00000500000000000000" pitchFamily="50" charset="0"/>
                <a:cs typeface="Arial"/>
              </a:rPr>
              <a:t>each </a:t>
            </a:r>
            <a:r>
              <a:rPr lang="en-US" sz="2200" b="1" spc="-175" dirty="0">
                <a:latin typeface="LM Roman 12" panose="00000500000000000000" pitchFamily="50" charset="0"/>
                <a:cs typeface="Arial"/>
              </a:rPr>
              <a:t>iteration, </a:t>
            </a:r>
            <a:r>
              <a:rPr lang="en-US" sz="2200" b="1" spc="-215" dirty="0">
                <a:latin typeface="LM Roman 12" panose="00000500000000000000" pitchFamily="50" charset="0"/>
                <a:cs typeface="Arial"/>
              </a:rPr>
              <a:t>generate </a:t>
            </a:r>
            <a:r>
              <a:rPr lang="en-US" sz="2200" b="1" spc="-155" dirty="0">
                <a:latin typeface="LM Roman 12" panose="00000500000000000000" pitchFamily="50" charset="0"/>
                <a:cs typeface="Arial"/>
              </a:rPr>
              <a:t>all </a:t>
            </a:r>
            <a:r>
              <a:rPr lang="en-US" sz="2200" b="1" spc="-200" dirty="0">
                <a:latin typeface="LM Roman 12" panose="00000500000000000000" pitchFamily="50" charset="0"/>
                <a:cs typeface="Arial"/>
              </a:rPr>
              <a:t>the </a:t>
            </a:r>
            <a:r>
              <a:rPr lang="en-US" sz="2200" b="1" spc="-229" dirty="0">
                <a:latin typeface="LM Roman 12" panose="00000500000000000000" pitchFamily="50" charset="0"/>
                <a:cs typeface="Arial"/>
              </a:rPr>
              <a:t>successors </a:t>
            </a:r>
            <a:r>
              <a:rPr lang="en-US" sz="2200" b="1" spc="-190" dirty="0">
                <a:latin typeface="LM Roman 12" panose="00000500000000000000" pitchFamily="50" charset="0"/>
                <a:cs typeface="Arial"/>
              </a:rPr>
              <a:t>of </a:t>
            </a:r>
            <a:r>
              <a:rPr lang="en-US" sz="2200" b="1" spc="-155" dirty="0">
                <a:latin typeface="LM Roman 12" panose="00000500000000000000" pitchFamily="50" charset="0"/>
                <a:cs typeface="Arial"/>
              </a:rPr>
              <a:t>all </a:t>
            </a:r>
            <a:r>
              <a:rPr lang="en-US" sz="2200" b="1" i="1" spc="-5" dirty="0">
                <a:latin typeface="LM Roman 12" panose="00000500000000000000" pitchFamily="50" charset="0"/>
                <a:cs typeface="Liberation Sans Narrow"/>
              </a:rPr>
              <a:t>k</a:t>
            </a:r>
            <a:r>
              <a:rPr lang="en-US" sz="2200" b="1" i="1" spc="-35" dirty="0">
                <a:latin typeface="LM Roman 12" panose="00000500000000000000" pitchFamily="50" charset="0"/>
                <a:cs typeface="Liberation Sans Narrow"/>
              </a:rPr>
              <a:t> </a:t>
            </a:r>
            <a:r>
              <a:rPr lang="en-US" sz="2200" b="1" spc="-200" dirty="0">
                <a:latin typeface="LM Roman 12" panose="00000500000000000000" pitchFamily="50" charset="0"/>
                <a:cs typeface="Arial"/>
              </a:rPr>
              <a:t>states</a:t>
            </a:r>
            <a:endParaRPr lang="en-US" sz="2200" dirty="0">
              <a:latin typeface="LM Roman 12" panose="00000500000000000000" pitchFamily="50" charset="0"/>
              <a:cs typeface="Arial"/>
            </a:endParaRPr>
          </a:p>
          <a:p>
            <a:pPr marL="12700">
              <a:lnSpc>
                <a:spcPct val="100000"/>
              </a:lnSpc>
              <a:spcBef>
                <a:spcPts val="1235"/>
              </a:spcBef>
            </a:pPr>
            <a:r>
              <a:rPr lang="en-US" sz="2200" b="1" spc="-225" dirty="0">
                <a:latin typeface="LM Roman 12" panose="00000500000000000000" pitchFamily="50" charset="0"/>
                <a:cs typeface="Arial"/>
              </a:rPr>
              <a:t>Stop</a:t>
            </a:r>
            <a:r>
              <a:rPr lang="en-US" sz="2200" b="1" spc="-110" dirty="0">
                <a:latin typeface="LM Roman 12" panose="00000500000000000000" pitchFamily="50" charset="0"/>
                <a:cs typeface="Arial"/>
              </a:rPr>
              <a:t> </a:t>
            </a:r>
            <a:r>
              <a:rPr lang="en-US" sz="2200" b="1" spc="-125" dirty="0">
                <a:latin typeface="LM Roman 12" panose="00000500000000000000" pitchFamily="50" charset="0"/>
                <a:cs typeface="Arial"/>
              </a:rPr>
              <a:t>if</a:t>
            </a:r>
            <a:r>
              <a:rPr lang="en-US" sz="2200" b="1" spc="-114" dirty="0">
                <a:latin typeface="LM Roman 12" panose="00000500000000000000" pitchFamily="50" charset="0"/>
                <a:cs typeface="Arial"/>
              </a:rPr>
              <a:t> </a:t>
            </a:r>
            <a:r>
              <a:rPr lang="en-US" sz="2200" b="1" spc="-225" dirty="0">
                <a:latin typeface="LM Roman 12" panose="00000500000000000000" pitchFamily="50" charset="0"/>
                <a:cs typeface="Arial"/>
              </a:rPr>
              <a:t>a</a:t>
            </a:r>
            <a:r>
              <a:rPr lang="en-US" sz="2200" b="1" spc="-110" dirty="0">
                <a:latin typeface="LM Roman 12" panose="00000500000000000000" pitchFamily="50" charset="0"/>
                <a:cs typeface="Arial"/>
              </a:rPr>
              <a:t> </a:t>
            </a:r>
            <a:r>
              <a:rPr lang="en-US" sz="2200" b="1" spc="-210" dirty="0">
                <a:latin typeface="LM Roman 12" panose="00000500000000000000" pitchFamily="50" charset="0"/>
                <a:cs typeface="Arial"/>
              </a:rPr>
              <a:t>goal</a:t>
            </a:r>
            <a:r>
              <a:rPr lang="en-US" sz="2200" b="1" spc="-110" dirty="0">
                <a:latin typeface="LM Roman 12" panose="00000500000000000000" pitchFamily="50" charset="0"/>
                <a:cs typeface="Arial"/>
              </a:rPr>
              <a:t> </a:t>
            </a:r>
            <a:r>
              <a:rPr lang="en-US" sz="2200" b="1" spc="-195" dirty="0">
                <a:latin typeface="LM Roman 12" panose="00000500000000000000" pitchFamily="50" charset="0"/>
                <a:cs typeface="Arial"/>
              </a:rPr>
              <a:t>state</a:t>
            </a:r>
            <a:r>
              <a:rPr lang="en-US" sz="2200" b="1" spc="-100" dirty="0">
                <a:latin typeface="LM Roman 12" panose="00000500000000000000" pitchFamily="50" charset="0"/>
                <a:cs typeface="Arial"/>
              </a:rPr>
              <a:t> </a:t>
            </a:r>
            <a:r>
              <a:rPr lang="en-US" sz="2200" b="1" spc="-170" dirty="0">
                <a:latin typeface="LM Roman 12" panose="00000500000000000000" pitchFamily="50" charset="0"/>
                <a:cs typeface="Arial"/>
              </a:rPr>
              <a:t>is</a:t>
            </a:r>
            <a:r>
              <a:rPr lang="en-US" sz="2200" b="1" spc="-110" dirty="0">
                <a:latin typeface="LM Roman 12" panose="00000500000000000000" pitchFamily="50" charset="0"/>
                <a:cs typeface="Arial"/>
              </a:rPr>
              <a:t> </a:t>
            </a:r>
            <a:r>
              <a:rPr lang="en-US" sz="2200" b="1" spc="-210" dirty="0">
                <a:latin typeface="LM Roman 12" panose="00000500000000000000" pitchFamily="50" charset="0"/>
                <a:cs typeface="Arial"/>
              </a:rPr>
              <a:t>found;</a:t>
            </a:r>
            <a:r>
              <a:rPr lang="en-US" sz="2200" b="1" spc="-130" dirty="0">
                <a:latin typeface="LM Roman 12" panose="00000500000000000000" pitchFamily="50" charset="0"/>
                <a:cs typeface="Arial"/>
              </a:rPr>
              <a:t> </a:t>
            </a:r>
            <a:r>
              <a:rPr lang="en-US" sz="2200" b="1" spc="-210" dirty="0">
                <a:latin typeface="LM Roman 12" panose="00000500000000000000" pitchFamily="50" charset="0"/>
                <a:cs typeface="Arial"/>
              </a:rPr>
              <a:t>otherwise</a:t>
            </a:r>
            <a:r>
              <a:rPr lang="en-US" sz="2200" b="1" spc="-110" dirty="0">
                <a:latin typeface="LM Roman 12" panose="00000500000000000000" pitchFamily="50" charset="0"/>
                <a:cs typeface="Arial"/>
              </a:rPr>
              <a:t> </a:t>
            </a:r>
            <a:r>
              <a:rPr lang="en-US" sz="2200" b="1" spc="-204" dirty="0">
                <a:latin typeface="LM Roman 12" panose="00000500000000000000" pitchFamily="50" charset="0"/>
                <a:cs typeface="Arial"/>
              </a:rPr>
              <a:t>Select</a:t>
            </a:r>
            <a:r>
              <a:rPr lang="en-US" sz="2200" b="1" spc="-105" dirty="0">
                <a:latin typeface="LM Roman 12" panose="00000500000000000000" pitchFamily="50" charset="0"/>
                <a:cs typeface="Arial"/>
              </a:rPr>
              <a:t> </a:t>
            </a:r>
            <a:r>
              <a:rPr lang="en-US" sz="2200" b="1" spc="-200" dirty="0">
                <a:latin typeface="LM Roman 12" panose="00000500000000000000" pitchFamily="50" charset="0"/>
                <a:cs typeface="Arial"/>
              </a:rPr>
              <a:t>the</a:t>
            </a:r>
            <a:r>
              <a:rPr lang="en-US" sz="2200" b="1" spc="-120" dirty="0">
                <a:latin typeface="LM Roman 12" panose="00000500000000000000" pitchFamily="50" charset="0"/>
                <a:cs typeface="Arial"/>
              </a:rPr>
              <a:t> </a:t>
            </a:r>
            <a:r>
              <a:rPr lang="en-US" sz="2200" b="1" i="1" spc="-5" dirty="0">
                <a:latin typeface="LM Roman 12" panose="00000500000000000000" pitchFamily="50" charset="0"/>
                <a:cs typeface="Liberation Sans Narrow"/>
              </a:rPr>
              <a:t>k</a:t>
            </a:r>
            <a:r>
              <a:rPr lang="en-US" sz="2200" b="1" i="1" spc="5" dirty="0">
                <a:latin typeface="LM Roman 12" panose="00000500000000000000" pitchFamily="50" charset="0"/>
                <a:cs typeface="Liberation Sans Narrow"/>
              </a:rPr>
              <a:t> </a:t>
            </a:r>
            <a:r>
              <a:rPr lang="en-US" sz="2200" b="1" spc="-210" dirty="0">
                <a:latin typeface="LM Roman 12" panose="00000500000000000000" pitchFamily="50" charset="0"/>
                <a:cs typeface="Arial"/>
              </a:rPr>
              <a:t>best</a:t>
            </a:r>
            <a:r>
              <a:rPr lang="en-US" sz="2200" b="1" spc="-105" dirty="0">
                <a:latin typeface="LM Roman 12" panose="00000500000000000000" pitchFamily="50" charset="0"/>
                <a:cs typeface="Arial"/>
              </a:rPr>
              <a:t> </a:t>
            </a:r>
            <a:r>
              <a:rPr lang="en-US" sz="2200" b="1" spc="-229" dirty="0">
                <a:latin typeface="LM Roman 12" panose="00000500000000000000" pitchFamily="50" charset="0"/>
                <a:cs typeface="Arial"/>
              </a:rPr>
              <a:t>successors</a:t>
            </a:r>
            <a:r>
              <a:rPr lang="en-US" sz="2200" b="1" spc="-100" dirty="0">
                <a:latin typeface="LM Roman 12" panose="00000500000000000000" pitchFamily="50" charset="0"/>
                <a:cs typeface="Arial"/>
              </a:rPr>
              <a:t> </a:t>
            </a:r>
            <a:r>
              <a:rPr lang="en-US" sz="2200" b="1" spc="-225" dirty="0">
                <a:latin typeface="LM Roman 12" panose="00000500000000000000" pitchFamily="50" charset="0"/>
                <a:cs typeface="Arial"/>
              </a:rPr>
              <a:t>from</a:t>
            </a:r>
            <a:r>
              <a:rPr lang="en-US" sz="2200" b="1" spc="-110" dirty="0">
                <a:latin typeface="LM Roman 12" panose="00000500000000000000" pitchFamily="50" charset="0"/>
                <a:cs typeface="Arial"/>
              </a:rPr>
              <a:t> </a:t>
            </a:r>
            <a:r>
              <a:rPr lang="en-US" sz="2200" b="1" spc="-200" dirty="0">
                <a:latin typeface="LM Roman 12" panose="00000500000000000000" pitchFamily="50" charset="0"/>
                <a:cs typeface="Arial"/>
              </a:rPr>
              <a:t>the</a:t>
            </a:r>
            <a:r>
              <a:rPr lang="en-US" sz="2200" b="1" spc="-110" dirty="0">
                <a:latin typeface="LM Roman 12" panose="00000500000000000000" pitchFamily="50" charset="0"/>
                <a:cs typeface="Arial"/>
              </a:rPr>
              <a:t> </a:t>
            </a:r>
            <a:r>
              <a:rPr lang="en-US" sz="2200" b="1" spc="-225" dirty="0">
                <a:latin typeface="LM Roman 12" panose="00000500000000000000" pitchFamily="50" charset="0"/>
                <a:cs typeface="Arial"/>
              </a:rPr>
              <a:t>complete</a:t>
            </a:r>
            <a:r>
              <a:rPr lang="en-US" sz="2200" b="1" spc="-110" dirty="0">
                <a:latin typeface="LM Roman 12" panose="00000500000000000000" pitchFamily="50" charset="0"/>
                <a:cs typeface="Arial"/>
              </a:rPr>
              <a:t> </a:t>
            </a:r>
            <a:r>
              <a:rPr lang="en-US" sz="2200" b="1" spc="-150" dirty="0">
                <a:latin typeface="LM Roman 12" panose="00000500000000000000" pitchFamily="50" charset="0"/>
                <a:cs typeface="Arial"/>
              </a:rPr>
              <a:t>list</a:t>
            </a:r>
            <a:r>
              <a:rPr lang="en-US" sz="2200" b="1" spc="-114" dirty="0">
                <a:latin typeface="LM Roman 12" panose="00000500000000000000" pitchFamily="50" charset="0"/>
                <a:cs typeface="Arial"/>
              </a:rPr>
              <a:t> </a:t>
            </a:r>
            <a:r>
              <a:rPr lang="en-US" sz="2200" b="1" spc="-240" dirty="0">
                <a:latin typeface="LM Roman 12" panose="00000500000000000000" pitchFamily="50" charset="0"/>
                <a:cs typeface="Arial"/>
              </a:rPr>
              <a:t>and</a:t>
            </a:r>
            <a:r>
              <a:rPr lang="en-US" sz="2200" b="1" spc="-100" dirty="0">
                <a:latin typeface="LM Roman 12" panose="00000500000000000000" pitchFamily="50" charset="0"/>
                <a:cs typeface="Arial"/>
              </a:rPr>
              <a:t> </a:t>
            </a:r>
            <a:r>
              <a:rPr lang="en-US" sz="2200" b="1" spc="-204" dirty="0">
                <a:latin typeface="LM Roman 12" panose="00000500000000000000" pitchFamily="50" charset="0"/>
                <a:cs typeface="Arial"/>
              </a:rPr>
              <a:t>repeat</a:t>
            </a:r>
            <a:endParaRPr lang="en-US" sz="2200" dirty="0">
              <a:latin typeface="LM Roman 12" panose="00000500000000000000" pitchFamily="50" charset="0"/>
              <a:cs typeface="Arial"/>
            </a:endParaRPr>
          </a:p>
          <a:p>
            <a:pPr>
              <a:lnSpc>
                <a:spcPct val="100000"/>
              </a:lnSpc>
            </a:pPr>
            <a:endParaRPr lang="en-US" sz="2400" dirty="0">
              <a:latin typeface="LM Roman 12" panose="00000500000000000000" pitchFamily="50" charset="0"/>
              <a:cs typeface="Arial"/>
            </a:endParaRPr>
          </a:p>
          <a:p>
            <a:pPr>
              <a:lnSpc>
                <a:spcPct val="100000"/>
              </a:lnSpc>
              <a:spcBef>
                <a:spcPts val="40"/>
              </a:spcBef>
            </a:pPr>
            <a:endParaRPr lang="en-US" sz="2000" dirty="0">
              <a:latin typeface="LM Roman 12" panose="00000500000000000000" pitchFamily="50" charset="0"/>
              <a:cs typeface="Arial"/>
            </a:endParaRPr>
          </a:p>
          <a:p>
            <a:pPr marL="12700">
              <a:lnSpc>
                <a:spcPct val="100000"/>
              </a:lnSpc>
            </a:pPr>
            <a:endParaRPr lang="en-US" sz="2200" dirty="0">
              <a:latin typeface="LM Roman 12" panose="00000500000000000000" pitchFamily="50" charset="0"/>
              <a:cs typeface="Arial"/>
            </a:endParaRPr>
          </a:p>
        </p:txBody>
      </p:sp>
    </p:spTree>
    <p:extLst>
      <p:ext uri="{BB962C8B-B14F-4D97-AF65-F5344CB8AC3E}">
        <p14:creationId xmlns:p14="http://schemas.microsoft.com/office/powerpoint/2010/main" val="80140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xmlns=""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3" name="object 3">
            <a:extLst>
              <a:ext uri="{FF2B5EF4-FFF2-40B4-BE49-F238E27FC236}">
                <a16:creationId xmlns:a16="http://schemas.microsoft.com/office/drawing/2014/main" xmlns="" id="{5214A43D-C18C-DD81-D315-3EFD3470D47A}"/>
              </a:ext>
            </a:extLst>
          </p:cNvPr>
          <p:cNvSpPr txBox="1"/>
          <p:nvPr/>
        </p:nvSpPr>
        <p:spPr>
          <a:xfrm>
            <a:off x="705802" y="763930"/>
            <a:ext cx="10780395" cy="3900298"/>
          </a:xfrm>
          <a:prstGeom prst="rect">
            <a:avLst/>
          </a:prstGeom>
        </p:spPr>
        <p:txBody>
          <a:bodyPr vert="horz" wrap="square" lIns="0" tIns="168275" rIns="0" bIns="0" rtlCol="0">
            <a:spAutoFit/>
          </a:bodyPr>
          <a:lstStyle/>
          <a:p>
            <a:pPr marL="12700">
              <a:lnSpc>
                <a:spcPct val="100000"/>
              </a:lnSpc>
            </a:pPr>
            <a:r>
              <a:rPr lang="en-US" sz="2200" b="1" spc="-260" dirty="0">
                <a:solidFill>
                  <a:srgbClr val="C00000"/>
                </a:solidFill>
                <a:latin typeface="LM Roman 12" panose="00000500000000000000" pitchFamily="50" charset="0"/>
                <a:cs typeface="Arial"/>
              </a:rPr>
              <a:t>GENETIC</a:t>
            </a:r>
            <a:r>
              <a:rPr lang="en-US" sz="2200" b="1" spc="-190" dirty="0">
                <a:solidFill>
                  <a:srgbClr val="C00000"/>
                </a:solidFill>
                <a:latin typeface="LM Roman 12" panose="00000500000000000000" pitchFamily="50" charset="0"/>
                <a:cs typeface="Arial"/>
              </a:rPr>
              <a:t> </a:t>
            </a:r>
            <a:r>
              <a:rPr lang="en-US" sz="2200" b="1" spc="-270" dirty="0">
                <a:solidFill>
                  <a:srgbClr val="C00000"/>
                </a:solidFill>
                <a:latin typeface="LM Roman 12" panose="00000500000000000000" pitchFamily="50" charset="0"/>
                <a:cs typeface="Arial"/>
              </a:rPr>
              <a:t>ALGORITHMS</a:t>
            </a:r>
            <a:endParaRPr lang="en-US" sz="2200" dirty="0">
              <a:latin typeface="LM Roman 12" panose="00000500000000000000" pitchFamily="50" charset="0"/>
              <a:cs typeface="Arial"/>
            </a:endParaRPr>
          </a:p>
          <a:p>
            <a:pPr marL="12700" marR="5080">
              <a:lnSpc>
                <a:spcPct val="146400"/>
              </a:lnSpc>
            </a:pPr>
            <a:r>
              <a:rPr lang="en-US" sz="2200" b="1" spc="-204" dirty="0">
                <a:latin typeface="LM Roman 12" panose="00000500000000000000" pitchFamily="50" charset="0"/>
                <a:cs typeface="Arial"/>
              </a:rPr>
              <a:t>States are </a:t>
            </a:r>
            <a:r>
              <a:rPr lang="en-US" sz="2200" b="1" spc="-195" dirty="0">
                <a:latin typeface="LM Roman 12" panose="00000500000000000000" pitchFamily="50" charset="0"/>
                <a:cs typeface="Arial"/>
              </a:rPr>
              <a:t>strings </a:t>
            </a:r>
            <a:r>
              <a:rPr lang="en-US" sz="2200" b="1" spc="-215" dirty="0">
                <a:latin typeface="LM Roman 12" panose="00000500000000000000" pitchFamily="50" charset="0"/>
                <a:cs typeface="Arial"/>
              </a:rPr>
              <a:t>over </a:t>
            </a:r>
            <a:r>
              <a:rPr lang="en-US" sz="2200" b="1" spc="-225" dirty="0">
                <a:latin typeface="LM Roman 12" panose="00000500000000000000" pitchFamily="50" charset="0"/>
                <a:cs typeface="Arial"/>
              </a:rPr>
              <a:t>a </a:t>
            </a:r>
            <a:r>
              <a:rPr lang="en-US" sz="2200" b="1" spc="-160" dirty="0">
                <a:latin typeface="LM Roman 12" panose="00000500000000000000" pitchFamily="50" charset="0"/>
                <a:cs typeface="Arial"/>
              </a:rPr>
              <a:t>finite </a:t>
            </a:r>
            <a:r>
              <a:rPr lang="en-US" sz="2200" b="1" spc="-210" dirty="0">
                <a:latin typeface="LM Roman 12" panose="00000500000000000000" pitchFamily="50" charset="0"/>
                <a:cs typeface="Arial"/>
              </a:rPr>
              <a:t>alphabet </a:t>
            </a:r>
            <a:r>
              <a:rPr lang="en-US" sz="2200" b="1" spc="-195" dirty="0">
                <a:latin typeface="LM Roman 12" panose="00000500000000000000" pitchFamily="50" charset="0"/>
                <a:cs typeface="Arial"/>
              </a:rPr>
              <a:t>(</a:t>
            </a:r>
            <a:r>
              <a:rPr lang="en-US" sz="2200" b="1" spc="-195" dirty="0">
                <a:solidFill>
                  <a:srgbClr val="C0504D"/>
                </a:solidFill>
                <a:latin typeface="LM Roman 12" panose="00000500000000000000" pitchFamily="50" charset="0"/>
                <a:cs typeface="Arial"/>
              </a:rPr>
              <a:t>genes</a:t>
            </a:r>
            <a:r>
              <a:rPr lang="en-US" sz="2200" b="1" spc="-195" dirty="0">
                <a:latin typeface="LM Roman 12" panose="00000500000000000000" pitchFamily="50" charset="0"/>
                <a:cs typeface="Arial"/>
              </a:rPr>
              <a:t>). </a:t>
            </a:r>
            <a:r>
              <a:rPr lang="en-US" sz="2200" b="1" spc="-225" dirty="0">
                <a:latin typeface="LM Roman 12" panose="00000500000000000000" pitchFamily="50" charset="0"/>
                <a:cs typeface="Arial"/>
              </a:rPr>
              <a:t>Begin </a:t>
            </a:r>
            <a:r>
              <a:rPr lang="en-US" sz="2200" b="1" spc="-200" dirty="0">
                <a:latin typeface="LM Roman 12" panose="00000500000000000000" pitchFamily="50" charset="0"/>
                <a:cs typeface="Arial"/>
              </a:rPr>
              <a:t>with </a:t>
            </a:r>
            <a:r>
              <a:rPr lang="en-US" sz="2200" b="1" i="1" spc="-5" dirty="0">
                <a:latin typeface="LM Roman 12" panose="00000500000000000000" pitchFamily="50" charset="0"/>
                <a:cs typeface="Liberation Sans Narrow"/>
              </a:rPr>
              <a:t>k </a:t>
            </a:r>
            <a:r>
              <a:rPr lang="en-US" sz="2200" b="1" spc="-229" dirty="0">
                <a:latin typeface="LM Roman 12" panose="00000500000000000000" pitchFamily="50" charset="0"/>
                <a:cs typeface="Arial"/>
              </a:rPr>
              <a:t>randomly </a:t>
            </a:r>
            <a:r>
              <a:rPr lang="en-US" sz="2200" b="1" spc="-220" dirty="0">
                <a:latin typeface="LM Roman 12" panose="00000500000000000000" pitchFamily="50" charset="0"/>
                <a:cs typeface="Arial"/>
              </a:rPr>
              <a:t>generated </a:t>
            </a:r>
            <a:r>
              <a:rPr lang="en-US" sz="2200" b="1" spc="-200" dirty="0">
                <a:latin typeface="LM Roman 12" panose="00000500000000000000" pitchFamily="50" charset="0"/>
                <a:cs typeface="Arial"/>
              </a:rPr>
              <a:t>states </a:t>
            </a:r>
            <a:r>
              <a:rPr lang="en-US" sz="2200" b="1" spc="-190" dirty="0">
                <a:latin typeface="LM Roman 12" panose="00000500000000000000" pitchFamily="50" charset="0"/>
                <a:cs typeface="Arial"/>
              </a:rPr>
              <a:t>(</a:t>
            </a:r>
            <a:r>
              <a:rPr lang="en-US" sz="2200" b="1" spc="-190" dirty="0">
                <a:solidFill>
                  <a:srgbClr val="C0504D"/>
                </a:solidFill>
                <a:latin typeface="LM Roman 12" panose="00000500000000000000" pitchFamily="50" charset="0"/>
                <a:cs typeface="Arial"/>
              </a:rPr>
              <a:t>population</a:t>
            </a:r>
            <a:r>
              <a:rPr lang="en-US" sz="2200" b="1" spc="-190" dirty="0">
                <a:latin typeface="LM Roman 12" panose="00000500000000000000" pitchFamily="50" charset="0"/>
                <a:cs typeface="Arial"/>
              </a:rPr>
              <a:t>).  </a:t>
            </a:r>
            <a:r>
              <a:rPr lang="en-US" sz="2200" b="1" spc="-204" dirty="0">
                <a:latin typeface="LM Roman 12" panose="00000500000000000000" pitchFamily="50" charset="0"/>
                <a:cs typeface="Arial"/>
              </a:rPr>
              <a:t>Select </a:t>
            </a:r>
            <a:r>
              <a:rPr lang="en-US" sz="2200" b="1" spc="-195" dirty="0">
                <a:latin typeface="LM Roman 12" panose="00000500000000000000" pitchFamily="50" charset="0"/>
                <a:cs typeface="Arial"/>
              </a:rPr>
              <a:t>individuals </a:t>
            </a:r>
            <a:r>
              <a:rPr lang="en-US" sz="2200" b="1" spc="-180" dirty="0">
                <a:latin typeface="LM Roman 12" panose="00000500000000000000" pitchFamily="50" charset="0"/>
                <a:cs typeface="Arial"/>
              </a:rPr>
              <a:t>for </a:t>
            </a:r>
            <a:r>
              <a:rPr lang="en-US" sz="2200" b="1" spc="-215" dirty="0">
                <a:latin typeface="LM Roman 12" panose="00000500000000000000" pitchFamily="50" charset="0"/>
                <a:cs typeface="Arial"/>
              </a:rPr>
              <a:t>next </a:t>
            </a:r>
            <a:r>
              <a:rPr lang="en-US" sz="2200" b="1" spc="-210" dirty="0">
                <a:latin typeface="LM Roman 12" panose="00000500000000000000" pitchFamily="50" charset="0"/>
                <a:cs typeface="Arial"/>
              </a:rPr>
              <a:t>generation </a:t>
            </a:r>
            <a:r>
              <a:rPr lang="en-US" sz="2200" b="1" spc="-240" dirty="0">
                <a:latin typeface="LM Roman 12" panose="00000500000000000000" pitchFamily="50" charset="0"/>
                <a:cs typeface="Arial"/>
              </a:rPr>
              <a:t>based </a:t>
            </a:r>
            <a:r>
              <a:rPr lang="en-US" sz="2200" b="1" spc="-245" dirty="0">
                <a:latin typeface="LM Roman 12" panose="00000500000000000000" pitchFamily="50" charset="0"/>
                <a:cs typeface="Arial"/>
              </a:rPr>
              <a:t>on </a:t>
            </a:r>
            <a:r>
              <a:rPr lang="en-US" sz="2200" b="1" spc="-225" dirty="0">
                <a:latin typeface="LM Roman 12" panose="00000500000000000000" pitchFamily="50" charset="0"/>
                <a:cs typeface="Arial"/>
              </a:rPr>
              <a:t>a </a:t>
            </a:r>
            <a:r>
              <a:rPr lang="en-US" sz="2200" b="1" spc="-190" dirty="0">
                <a:solidFill>
                  <a:srgbClr val="C00000"/>
                </a:solidFill>
                <a:latin typeface="LM Roman 12" panose="00000500000000000000" pitchFamily="50" charset="0"/>
                <a:cs typeface="Arial"/>
              </a:rPr>
              <a:t>fitness</a:t>
            </a:r>
            <a:r>
              <a:rPr lang="en-US" sz="2200" b="1" spc="-65" dirty="0">
                <a:solidFill>
                  <a:srgbClr val="C00000"/>
                </a:solidFill>
                <a:latin typeface="LM Roman 12" panose="00000500000000000000" pitchFamily="50" charset="0"/>
                <a:cs typeface="Arial"/>
              </a:rPr>
              <a:t> </a:t>
            </a:r>
            <a:r>
              <a:rPr lang="en-US" sz="2200" b="1" spc="-190" dirty="0">
                <a:solidFill>
                  <a:srgbClr val="C00000"/>
                </a:solidFill>
                <a:latin typeface="LM Roman 12" panose="00000500000000000000" pitchFamily="50" charset="0"/>
                <a:cs typeface="Arial"/>
              </a:rPr>
              <a:t>function</a:t>
            </a:r>
            <a:r>
              <a:rPr lang="en-US" sz="2200" b="1" spc="-190" dirty="0">
                <a:latin typeface="LM Roman 12" panose="00000500000000000000" pitchFamily="50" charset="0"/>
                <a:cs typeface="Arial"/>
              </a:rPr>
              <a:t>.</a:t>
            </a:r>
            <a:endParaRPr lang="en-US" sz="2200" dirty="0">
              <a:latin typeface="LM Roman 12" panose="00000500000000000000" pitchFamily="50" charset="0"/>
              <a:cs typeface="Arial"/>
            </a:endParaRPr>
          </a:p>
          <a:p>
            <a:pPr marL="12700">
              <a:lnSpc>
                <a:spcPct val="100000"/>
              </a:lnSpc>
              <a:spcBef>
                <a:spcPts val="1235"/>
              </a:spcBef>
            </a:pPr>
            <a:r>
              <a:rPr lang="en-US" sz="2200" b="1" spc="-310" dirty="0">
                <a:latin typeface="LM Roman 12" panose="00000500000000000000" pitchFamily="50" charset="0"/>
                <a:cs typeface="Arial"/>
              </a:rPr>
              <a:t>Two </a:t>
            </a:r>
            <a:r>
              <a:rPr lang="en-US" sz="2200" b="1" spc="-215" dirty="0">
                <a:latin typeface="LM Roman 12" panose="00000500000000000000" pitchFamily="50" charset="0"/>
                <a:cs typeface="Arial"/>
              </a:rPr>
              <a:t>types </a:t>
            </a:r>
            <a:r>
              <a:rPr lang="en-US" sz="2200" b="1" spc="-190" dirty="0">
                <a:latin typeface="LM Roman 12" panose="00000500000000000000" pitchFamily="50" charset="0"/>
                <a:cs typeface="Arial"/>
              </a:rPr>
              <a:t>of </a:t>
            </a:r>
            <a:r>
              <a:rPr lang="en-US" sz="2200" b="1" spc="-210" dirty="0">
                <a:latin typeface="LM Roman 12" panose="00000500000000000000" pitchFamily="50" charset="0"/>
                <a:cs typeface="Arial"/>
              </a:rPr>
              <a:t>operators </a:t>
            </a:r>
            <a:r>
              <a:rPr lang="en-US" sz="2200" b="1" spc="-180" dirty="0">
                <a:latin typeface="LM Roman 12" panose="00000500000000000000" pitchFamily="50" charset="0"/>
                <a:cs typeface="Arial"/>
              </a:rPr>
              <a:t>for </a:t>
            </a:r>
            <a:r>
              <a:rPr lang="en-US" sz="2200" b="1" spc="-200" dirty="0">
                <a:latin typeface="LM Roman 12" panose="00000500000000000000" pitchFamily="50" charset="0"/>
                <a:cs typeface="Arial"/>
              </a:rPr>
              <a:t>creating the </a:t>
            </a:r>
            <a:r>
              <a:rPr lang="en-US" sz="2200" b="1" spc="-210" dirty="0">
                <a:latin typeface="LM Roman 12" panose="00000500000000000000" pitchFamily="50" charset="0"/>
                <a:cs typeface="Arial"/>
              </a:rPr>
              <a:t>next</a:t>
            </a:r>
            <a:r>
              <a:rPr lang="en-US" sz="2200" b="1" spc="-114" dirty="0">
                <a:latin typeface="LM Roman 12" panose="00000500000000000000" pitchFamily="50" charset="0"/>
                <a:cs typeface="Arial"/>
              </a:rPr>
              <a:t> </a:t>
            </a:r>
            <a:r>
              <a:rPr lang="en-US" sz="2200" b="1" spc="-190" dirty="0">
                <a:latin typeface="LM Roman 12" panose="00000500000000000000" pitchFamily="50" charset="0"/>
                <a:cs typeface="Arial"/>
              </a:rPr>
              <a:t>states:</a:t>
            </a:r>
            <a:endParaRPr lang="en-US" sz="2200" dirty="0">
              <a:latin typeface="LM Roman 12" panose="00000500000000000000" pitchFamily="50" charset="0"/>
              <a:cs typeface="Arial"/>
            </a:endParaRPr>
          </a:p>
          <a:p>
            <a:pPr marL="527685" indent="-206375">
              <a:lnSpc>
                <a:spcPct val="100000"/>
              </a:lnSpc>
              <a:spcBef>
                <a:spcPts val="1220"/>
              </a:spcBef>
              <a:buClr>
                <a:srgbClr val="D1282E"/>
              </a:buClr>
              <a:buFont typeface="Arial"/>
              <a:buChar char="•"/>
              <a:tabLst>
                <a:tab pos="528320" algn="l"/>
              </a:tabLst>
            </a:pPr>
            <a:r>
              <a:rPr lang="en-US" sz="2200" b="1" spc="-220" dirty="0">
                <a:solidFill>
                  <a:srgbClr val="C0504D"/>
                </a:solidFill>
                <a:latin typeface="LM Roman 12" panose="00000500000000000000" pitchFamily="50" charset="0"/>
                <a:cs typeface="Arial"/>
              </a:rPr>
              <a:t>Crossover:</a:t>
            </a:r>
            <a:r>
              <a:rPr lang="en-US" sz="2200" b="1" spc="-100" dirty="0">
                <a:solidFill>
                  <a:srgbClr val="C0504D"/>
                </a:solidFill>
                <a:latin typeface="LM Roman 12" panose="00000500000000000000" pitchFamily="50" charset="0"/>
                <a:cs typeface="Arial"/>
              </a:rPr>
              <a:t> </a:t>
            </a:r>
            <a:r>
              <a:rPr lang="en-US" sz="2200" b="1" spc="-165" dirty="0">
                <a:solidFill>
                  <a:srgbClr val="002060"/>
                </a:solidFill>
                <a:latin typeface="LM Roman 12" panose="00000500000000000000" pitchFamily="50" charset="0"/>
                <a:cs typeface="Arial"/>
              </a:rPr>
              <a:t>Fit</a:t>
            </a:r>
            <a:r>
              <a:rPr lang="en-US" sz="2200" b="1" spc="-120" dirty="0">
                <a:solidFill>
                  <a:srgbClr val="002060"/>
                </a:solidFill>
                <a:latin typeface="LM Roman 12" panose="00000500000000000000" pitchFamily="50" charset="0"/>
                <a:cs typeface="Arial"/>
              </a:rPr>
              <a:t> </a:t>
            </a:r>
            <a:r>
              <a:rPr lang="en-US" sz="2200" b="1" spc="-210" dirty="0">
                <a:solidFill>
                  <a:srgbClr val="002060"/>
                </a:solidFill>
                <a:latin typeface="LM Roman 12" panose="00000500000000000000" pitchFamily="50" charset="0"/>
                <a:cs typeface="Arial"/>
              </a:rPr>
              <a:t>parents</a:t>
            </a:r>
            <a:r>
              <a:rPr lang="en-US" sz="2200" b="1" spc="-105"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to</a:t>
            </a:r>
            <a:r>
              <a:rPr lang="en-US" sz="2200" b="1" spc="-114"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yield</a:t>
            </a:r>
            <a:r>
              <a:rPr lang="en-US" sz="2200" b="1" spc="-114" dirty="0">
                <a:solidFill>
                  <a:srgbClr val="002060"/>
                </a:solidFill>
                <a:latin typeface="LM Roman 12" panose="00000500000000000000" pitchFamily="50" charset="0"/>
                <a:cs typeface="Arial"/>
              </a:rPr>
              <a:t> </a:t>
            </a:r>
            <a:r>
              <a:rPr lang="en-US" sz="2200" b="1" spc="-215" dirty="0">
                <a:solidFill>
                  <a:srgbClr val="002060"/>
                </a:solidFill>
                <a:latin typeface="LM Roman 12" panose="00000500000000000000" pitchFamily="50" charset="0"/>
                <a:cs typeface="Arial"/>
              </a:rPr>
              <a:t>next</a:t>
            </a:r>
            <a:r>
              <a:rPr lang="en-US" sz="2200" b="1" spc="-110" dirty="0">
                <a:solidFill>
                  <a:srgbClr val="002060"/>
                </a:solidFill>
                <a:latin typeface="LM Roman 12" panose="00000500000000000000" pitchFamily="50" charset="0"/>
                <a:cs typeface="Arial"/>
              </a:rPr>
              <a:t> </a:t>
            </a:r>
            <a:r>
              <a:rPr lang="en-US" sz="2200" b="1" spc="-210" dirty="0">
                <a:solidFill>
                  <a:srgbClr val="002060"/>
                </a:solidFill>
                <a:latin typeface="LM Roman 12" panose="00000500000000000000" pitchFamily="50" charset="0"/>
                <a:cs typeface="Arial"/>
              </a:rPr>
              <a:t>generation</a:t>
            </a:r>
            <a:r>
              <a:rPr lang="en-US" sz="2200" b="1" spc="-105" dirty="0">
                <a:solidFill>
                  <a:srgbClr val="002060"/>
                </a:solidFill>
                <a:latin typeface="LM Roman 12" panose="00000500000000000000" pitchFamily="50" charset="0"/>
                <a:cs typeface="Arial"/>
              </a:rPr>
              <a:t> </a:t>
            </a:r>
            <a:r>
              <a:rPr lang="en-US" sz="2200" b="1" spc="-185" dirty="0">
                <a:solidFill>
                  <a:srgbClr val="002060"/>
                </a:solidFill>
                <a:latin typeface="LM Roman 12" panose="00000500000000000000" pitchFamily="50" charset="0"/>
                <a:cs typeface="Arial"/>
              </a:rPr>
              <a:t>(offspring)</a:t>
            </a:r>
            <a:endParaRPr lang="en-US" sz="2200" dirty="0">
              <a:latin typeface="LM Roman 12" panose="00000500000000000000" pitchFamily="50" charset="0"/>
              <a:cs typeface="Arial"/>
            </a:endParaRPr>
          </a:p>
          <a:p>
            <a:pPr marL="527685" indent="-206375">
              <a:lnSpc>
                <a:spcPct val="100000"/>
              </a:lnSpc>
              <a:spcBef>
                <a:spcPts val="530"/>
              </a:spcBef>
              <a:buClr>
                <a:srgbClr val="D1282E"/>
              </a:buClr>
              <a:buFont typeface="Arial"/>
              <a:buChar char="•"/>
              <a:tabLst>
                <a:tab pos="528320" algn="l"/>
              </a:tabLst>
            </a:pPr>
            <a:r>
              <a:rPr lang="en-US" sz="2200" b="1" spc="-204" dirty="0">
                <a:solidFill>
                  <a:srgbClr val="C0504D"/>
                </a:solidFill>
                <a:latin typeface="LM Roman 12" panose="00000500000000000000" pitchFamily="50" charset="0"/>
                <a:cs typeface="Arial"/>
              </a:rPr>
              <a:t>Mutation: </a:t>
            </a:r>
            <a:r>
              <a:rPr lang="en-US" sz="2200" b="1" spc="-220" dirty="0">
                <a:solidFill>
                  <a:srgbClr val="002060"/>
                </a:solidFill>
                <a:latin typeface="LM Roman 12" panose="00000500000000000000" pitchFamily="50" charset="0"/>
                <a:cs typeface="Arial"/>
              </a:rPr>
              <a:t>Mutate </a:t>
            </a:r>
            <a:r>
              <a:rPr lang="en-US" sz="2200" b="1" spc="-225" dirty="0">
                <a:solidFill>
                  <a:srgbClr val="002060"/>
                </a:solidFill>
                <a:latin typeface="LM Roman 12" panose="00000500000000000000" pitchFamily="50" charset="0"/>
                <a:cs typeface="Arial"/>
              </a:rPr>
              <a:t>a </a:t>
            </a:r>
            <a:r>
              <a:rPr lang="en-US" sz="2200" b="1" spc="-210" dirty="0">
                <a:solidFill>
                  <a:srgbClr val="002060"/>
                </a:solidFill>
                <a:latin typeface="LM Roman 12" panose="00000500000000000000" pitchFamily="50" charset="0"/>
                <a:cs typeface="Arial"/>
              </a:rPr>
              <a:t>parent </a:t>
            </a:r>
            <a:r>
              <a:rPr lang="en-US" sz="2200" b="1" spc="-190" dirty="0">
                <a:solidFill>
                  <a:srgbClr val="002060"/>
                </a:solidFill>
                <a:latin typeface="LM Roman 12" panose="00000500000000000000" pitchFamily="50" charset="0"/>
                <a:cs typeface="Arial"/>
              </a:rPr>
              <a:t>to </a:t>
            </a:r>
            <a:r>
              <a:rPr lang="en-US" sz="2200" b="1" spc="-204" dirty="0">
                <a:solidFill>
                  <a:srgbClr val="002060"/>
                </a:solidFill>
                <a:latin typeface="LM Roman 12" panose="00000500000000000000" pitchFamily="50" charset="0"/>
                <a:cs typeface="Arial"/>
              </a:rPr>
              <a:t>create </a:t>
            </a:r>
            <a:r>
              <a:rPr lang="en-US" sz="2200" b="1" spc="-240" dirty="0">
                <a:solidFill>
                  <a:srgbClr val="002060"/>
                </a:solidFill>
                <a:latin typeface="LM Roman 12" panose="00000500000000000000" pitchFamily="50" charset="0"/>
                <a:cs typeface="Arial"/>
              </a:rPr>
              <a:t>an </a:t>
            </a:r>
            <a:r>
              <a:rPr lang="en-US" sz="2200" b="1" spc="-195" dirty="0">
                <a:solidFill>
                  <a:srgbClr val="002060"/>
                </a:solidFill>
                <a:latin typeface="LM Roman 12" panose="00000500000000000000" pitchFamily="50" charset="0"/>
                <a:cs typeface="Arial"/>
              </a:rPr>
              <a:t>offspring </a:t>
            </a:r>
            <a:r>
              <a:rPr lang="en-US" sz="2200" b="1" spc="-229" dirty="0">
                <a:solidFill>
                  <a:srgbClr val="002060"/>
                </a:solidFill>
                <a:latin typeface="LM Roman 12" panose="00000500000000000000" pitchFamily="50" charset="0"/>
                <a:cs typeface="Arial"/>
              </a:rPr>
              <a:t>randomly </a:t>
            </a:r>
            <a:r>
              <a:rPr lang="en-US" sz="2200" b="1" spc="-200" dirty="0">
                <a:solidFill>
                  <a:srgbClr val="002060"/>
                </a:solidFill>
                <a:latin typeface="LM Roman 12" panose="00000500000000000000" pitchFamily="50" charset="0"/>
                <a:cs typeface="Arial"/>
              </a:rPr>
              <a:t>with </a:t>
            </a:r>
            <a:r>
              <a:rPr lang="en-US" sz="2200" b="1" spc="-265" dirty="0">
                <a:solidFill>
                  <a:srgbClr val="002060"/>
                </a:solidFill>
                <a:latin typeface="LM Roman 12" panose="00000500000000000000" pitchFamily="50" charset="0"/>
                <a:cs typeface="Arial"/>
              </a:rPr>
              <a:t>some </a:t>
            </a:r>
            <a:r>
              <a:rPr lang="en-US" sz="2200" b="1" spc="-225" dirty="0">
                <a:solidFill>
                  <a:srgbClr val="002060"/>
                </a:solidFill>
                <a:latin typeface="LM Roman 12" panose="00000500000000000000" pitchFamily="50" charset="0"/>
                <a:cs typeface="Arial"/>
              </a:rPr>
              <a:t>low</a:t>
            </a:r>
            <a:r>
              <a:rPr lang="en-US" sz="2200" b="1" spc="-75" dirty="0">
                <a:solidFill>
                  <a:srgbClr val="002060"/>
                </a:solidFill>
                <a:latin typeface="LM Roman 12" panose="00000500000000000000" pitchFamily="50" charset="0"/>
                <a:cs typeface="Arial"/>
              </a:rPr>
              <a:t> </a:t>
            </a:r>
            <a:r>
              <a:rPr lang="en-US" sz="2200" b="1" spc="-190" dirty="0">
                <a:solidFill>
                  <a:srgbClr val="002060"/>
                </a:solidFill>
                <a:latin typeface="LM Roman 12" panose="00000500000000000000" pitchFamily="50" charset="0"/>
                <a:cs typeface="Arial"/>
              </a:rPr>
              <a:t>probability</a:t>
            </a:r>
            <a:endParaRPr lang="en-US" sz="2200" dirty="0">
              <a:latin typeface="LM Roman 12" panose="00000500000000000000" pitchFamily="50" charset="0"/>
              <a:cs typeface="Arial"/>
            </a:endParaRPr>
          </a:p>
          <a:p>
            <a:pPr>
              <a:lnSpc>
                <a:spcPct val="100000"/>
              </a:lnSpc>
            </a:pPr>
            <a:endParaRPr lang="en-US" sz="2400" dirty="0">
              <a:latin typeface="LM Roman 12" panose="00000500000000000000" pitchFamily="50" charset="0"/>
              <a:cs typeface="Arial"/>
            </a:endParaRPr>
          </a:p>
          <a:p>
            <a:pPr>
              <a:lnSpc>
                <a:spcPct val="100000"/>
              </a:lnSpc>
              <a:spcBef>
                <a:spcPts val="40"/>
              </a:spcBef>
            </a:pPr>
            <a:endParaRPr lang="en-US" sz="2000" dirty="0">
              <a:latin typeface="LM Roman 12" panose="00000500000000000000" pitchFamily="50" charset="0"/>
              <a:cs typeface="Arial"/>
            </a:endParaRPr>
          </a:p>
          <a:p>
            <a:pPr marL="12700">
              <a:lnSpc>
                <a:spcPct val="100000"/>
              </a:lnSpc>
            </a:pPr>
            <a:endParaRPr lang="en-US" sz="2200" dirty="0">
              <a:latin typeface="LM Roman 12" panose="00000500000000000000" pitchFamily="50" charset="0"/>
              <a:cs typeface="Arial"/>
            </a:endParaRPr>
          </a:p>
        </p:txBody>
      </p:sp>
    </p:spTree>
    <p:extLst>
      <p:ext uri="{BB962C8B-B14F-4D97-AF65-F5344CB8AC3E}">
        <p14:creationId xmlns:p14="http://schemas.microsoft.com/office/powerpoint/2010/main" val="963880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xmlns=""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sp>
        <p:nvSpPr>
          <p:cNvPr id="4" name="object 2">
            <a:extLst>
              <a:ext uri="{FF2B5EF4-FFF2-40B4-BE49-F238E27FC236}">
                <a16:creationId xmlns:a16="http://schemas.microsoft.com/office/drawing/2014/main" xmlns="" id="{0F6EFCBE-7B5E-E119-9145-8C5473752B56}"/>
              </a:ext>
            </a:extLst>
          </p:cNvPr>
          <p:cNvSpPr/>
          <p:nvPr/>
        </p:nvSpPr>
        <p:spPr>
          <a:xfrm>
            <a:off x="470603" y="1149705"/>
            <a:ext cx="8005884" cy="2392375"/>
          </a:xfrm>
          <a:prstGeom prst="rect">
            <a:avLst/>
          </a:prstGeom>
          <a:blipFill>
            <a:blip r:embed="rId3"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xmlns="" id="{F1DA1694-82BA-4A9B-D1FA-58B73F820916}"/>
              </a:ext>
            </a:extLst>
          </p:cNvPr>
          <p:cNvSpPr/>
          <p:nvPr/>
        </p:nvSpPr>
        <p:spPr>
          <a:xfrm>
            <a:off x="5440679" y="4130040"/>
            <a:ext cx="2016760" cy="2298700"/>
          </a:xfrm>
          <a:custGeom>
            <a:avLst/>
            <a:gdLst/>
            <a:ahLst/>
            <a:cxnLst/>
            <a:rect l="l" t="t" r="r" b="b"/>
            <a:pathLst>
              <a:path w="2016759" h="2298700">
                <a:moveTo>
                  <a:pt x="2016252" y="0"/>
                </a:moveTo>
                <a:lnTo>
                  <a:pt x="0" y="0"/>
                </a:lnTo>
                <a:lnTo>
                  <a:pt x="0" y="2298192"/>
                </a:lnTo>
                <a:lnTo>
                  <a:pt x="2016252" y="2298192"/>
                </a:lnTo>
                <a:lnTo>
                  <a:pt x="2016252" y="0"/>
                </a:lnTo>
                <a:close/>
              </a:path>
            </a:pathLst>
          </a:custGeom>
          <a:solidFill>
            <a:srgbClr val="7B7B7B"/>
          </a:solidFill>
        </p:spPr>
        <p:txBody>
          <a:bodyPr wrap="square" lIns="0" tIns="0" rIns="0" bIns="0" rtlCol="0"/>
          <a:lstStyle/>
          <a:p>
            <a:endParaRPr/>
          </a:p>
        </p:txBody>
      </p:sp>
      <p:sp>
        <p:nvSpPr>
          <p:cNvPr id="6" name="object 4">
            <a:extLst>
              <a:ext uri="{FF2B5EF4-FFF2-40B4-BE49-F238E27FC236}">
                <a16:creationId xmlns:a16="http://schemas.microsoft.com/office/drawing/2014/main" xmlns="" id="{609E1CD4-6825-9FAD-D088-1D28BC9E6826}"/>
              </a:ext>
            </a:extLst>
          </p:cNvPr>
          <p:cNvSpPr/>
          <p:nvPr/>
        </p:nvSpPr>
        <p:spPr>
          <a:xfrm>
            <a:off x="3701796" y="4130040"/>
            <a:ext cx="1264920" cy="2298700"/>
          </a:xfrm>
          <a:custGeom>
            <a:avLst/>
            <a:gdLst/>
            <a:ahLst/>
            <a:cxnLst/>
            <a:rect l="l" t="t" r="r" b="b"/>
            <a:pathLst>
              <a:path w="1264920" h="2298700">
                <a:moveTo>
                  <a:pt x="1264920" y="0"/>
                </a:moveTo>
                <a:lnTo>
                  <a:pt x="0" y="0"/>
                </a:lnTo>
                <a:lnTo>
                  <a:pt x="0" y="2298192"/>
                </a:lnTo>
                <a:lnTo>
                  <a:pt x="1264920" y="2298192"/>
                </a:lnTo>
                <a:lnTo>
                  <a:pt x="1264920" y="0"/>
                </a:lnTo>
                <a:close/>
              </a:path>
            </a:pathLst>
          </a:custGeom>
          <a:solidFill>
            <a:srgbClr val="7B7B7B"/>
          </a:solidFill>
        </p:spPr>
        <p:txBody>
          <a:bodyPr wrap="square" lIns="0" tIns="0" rIns="0" bIns="0" rtlCol="0"/>
          <a:lstStyle/>
          <a:p>
            <a:endParaRPr/>
          </a:p>
        </p:txBody>
      </p:sp>
      <p:grpSp>
        <p:nvGrpSpPr>
          <p:cNvPr id="7" name="object 5">
            <a:extLst>
              <a:ext uri="{FF2B5EF4-FFF2-40B4-BE49-F238E27FC236}">
                <a16:creationId xmlns:a16="http://schemas.microsoft.com/office/drawing/2014/main" xmlns="" id="{3C8EA62C-3AE6-58D8-B151-30681D3D5CAC}"/>
              </a:ext>
            </a:extLst>
          </p:cNvPr>
          <p:cNvGrpSpPr/>
          <p:nvPr/>
        </p:nvGrpSpPr>
        <p:grpSpPr>
          <a:xfrm>
            <a:off x="441959" y="1445513"/>
            <a:ext cx="7030720" cy="5004435"/>
            <a:chOff x="441959" y="1445513"/>
            <a:chExt cx="7030720" cy="5004435"/>
          </a:xfrm>
        </p:grpSpPr>
        <p:sp>
          <p:nvSpPr>
            <p:cNvPr id="8" name="object 6">
              <a:extLst>
                <a:ext uri="{FF2B5EF4-FFF2-40B4-BE49-F238E27FC236}">
                  <a16:creationId xmlns:a16="http://schemas.microsoft.com/office/drawing/2014/main" xmlns="" id="{EBD94CB2-7564-2FEE-52C2-3177D8C78F2B}"/>
                </a:ext>
              </a:extLst>
            </p:cNvPr>
            <p:cNvSpPr/>
            <p:nvPr/>
          </p:nvSpPr>
          <p:spPr>
            <a:xfrm>
              <a:off x="441959" y="4151375"/>
              <a:ext cx="771525" cy="2298700"/>
            </a:xfrm>
            <a:custGeom>
              <a:avLst/>
              <a:gdLst/>
              <a:ahLst/>
              <a:cxnLst/>
              <a:rect l="l" t="t" r="r" b="b"/>
              <a:pathLst>
                <a:path w="771525" h="2298700">
                  <a:moveTo>
                    <a:pt x="771144" y="0"/>
                  </a:moveTo>
                  <a:lnTo>
                    <a:pt x="0" y="0"/>
                  </a:lnTo>
                  <a:lnTo>
                    <a:pt x="0" y="2298192"/>
                  </a:lnTo>
                  <a:lnTo>
                    <a:pt x="771144" y="2298192"/>
                  </a:lnTo>
                  <a:lnTo>
                    <a:pt x="771144" y="0"/>
                  </a:lnTo>
                  <a:close/>
                </a:path>
              </a:pathLst>
            </a:custGeom>
            <a:solidFill>
              <a:srgbClr val="7B7B7B"/>
            </a:solidFill>
          </p:spPr>
          <p:txBody>
            <a:bodyPr wrap="square" lIns="0" tIns="0" rIns="0" bIns="0" rtlCol="0"/>
            <a:lstStyle/>
            <a:p>
              <a:endParaRPr/>
            </a:p>
          </p:txBody>
        </p:sp>
        <p:sp>
          <p:nvSpPr>
            <p:cNvPr id="9" name="object 7">
              <a:extLst>
                <a:ext uri="{FF2B5EF4-FFF2-40B4-BE49-F238E27FC236}">
                  <a16:creationId xmlns:a16="http://schemas.microsoft.com/office/drawing/2014/main" xmlns="" id="{DE996525-452E-C677-A442-21368FC18313}"/>
                </a:ext>
              </a:extLst>
            </p:cNvPr>
            <p:cNvSpPr/>
            <p:nvPr/>
          </p:nvSpPr>
          <p:spPr>
            <a:xfrm>
              <a:off x="441959" y="4250436"/>
              <a:ext cx="7030211" cy="2057400"/>
            </a:xfrm>
            <a:prstGeom prst="rect">
              <a:avLst/>
            </a:prstGeom>
            <a:blipFill>
              <a:blip r:embed="rId4" cstate="print"/>
              <a:stretch>
                <a:fillRect/>
              </a:stretch>
            </a:blipFill>
          </p:spPr>
          <p:txBody>
            <a:bodyPr wrap="square" lIns="0" tIns="0" rIns="0" bIns="0" rtlCol="0"/>
            <a:lstStyle/>
            <a:p>
              <a:endParaRPr/>
            </a:p>
          </p:txBody>
        </p:sp>
        <p:sp>
          <p:nvSpPr>
            <p:cNvPr id="10" name="object 8">
              <a:extLst>
                <a:ext uri="{FF2B5EF4-FFF2-40B4-BE49-F238E27FC236}">
                  <a16:creationId xmlns:a16="http://schemas.microsoft.com/office/drawing/2014/main" xmlns="" id="{800727E6-94B8-42BA-F2A1-EF72124E0AE3}"/>
                </a:ext>
              </a:extLst>
            </p:cNvPr>
            <p:cNvSpPr/>
            <p:nvPr/>
          </p:nvSpPr>
          <p:spPr>
            <a:xfrm>
              <a:off x="1686306" y="1549996"/>
              <a:ext cx="1288415" cy="2602230"/>
            </a:xfrm>
            <a:custGeom>
              <a:avLst/>
              <a:gdLst/>
              <a:ahLst/>
              <a:cxnLst/>
              <a:rect l="l" t="t" r="r" b="b"/>
              <a:pathLst>
                <a:path w="1288414" h="2602229">
                  <a:moveTo>
                    <a:pt x="0" y="2602141"/>
                  </a:moveTo>
                  <a:lnTo>
                    <a:pt x="1287881" y="0"/>
                  </a:lnTo>
                </a:path>
              </a:pathLst>
            </a:custGeom>
            <a:ln w="25908">
              <a:solidFill>
                <a:srgbClr val="C0504D"/>
              </a:solidFill>
            </a:ln>
          </p:spPr>
          <p:txBody>
            <a:bodyPr wrap="square" lIns="0" tIns="0" rIns="0" bIns="0" rtlCol="0"/>
            <a:lstStyle/>
            <a:p>
              <a:endParaRPr/>
            </a:p>
          </p:txBody>
        </p:sp>
        <p:sp>
          <p:nvSpPr>
            <p:cNvPr id="11" name="object 9">
              <a:extLst>
                <a:ext uri="{FF2B5EF4-FFF2-40B4-BE49-F238E27FC236}">
                  <a16:creationId xmlns:a16="http://schemas.microsoft.com/office/drawing/2014/main" xmlns="" id="{56F83F22-27B3-CC8A-7338-526F55C3A3B7}"/>
                </a:ext>
              </a:extLst>
            </p:cNvPr>
            <p:cNvSpPr/>
            <p:nvPr/>
          </p:nvSpPr>
          <p:spPr>
            <a:xfrm>
              <a:off x="2910395" y="1445513"/>
              <a:ext cx="116205" cy="145415"/>
            </a:xfrm>
            <a:custGeom>
              <a:avLst/>
              <a:gdLst/>
              <a:ahLst/>
              <a:cxnLst/>
              <a:rect l="l" t="t" r="r" b="b"/>
              <a:pathLst>
                <a:path w="116205" h="145415">
                  <a:moveTo>
                    <a:pt x="115506" y="0"/>
                  </a:moveTo>
                  <a:lnTo>
                    <a:pt x="0" y="87375"/>
                  </a:lnTo>
                  <a:lnTo>
                    <a:pt x="116103" y="144830"/>
                  </a:lnTo>
                  <a:lnTo>
                    <a:pt x="115506" y="0"/>
                  </a:lnTo>
                  <a:close/>
                </a:path>
              </a:pathLst>
            </a:custGeom>
            <a:solidFill>
              <a:srgbClr val="C0504D"/>
            </a:solidFill>
          </p:spPr>
          <p:txBody>
            <a:bodyPr wrap="square" lIns="0" tIns="0" rIns="0" bIns="0" rtlCol="0"/>
            <a:lstStyle/>
            <a:p>
              <a:endParaRPr/>
            </a:p>
          </p:txBody>
        </p:sp>
        <p:sp>
          <p:nvSpPr>
            <p:cNvPr id="12" name="object 10">
              <a:extLst>
                <a:ext uri="{FF2B5EF4-FFF2-40B4-BE49-F238E27FC236}">
                  <a16:creationId xmlns:a16="http://schemas.microsoft.com/office/drawing/2014/main" xmlns="" id="{6E76B293-BBF2-EE07-1E1B-E6645C6BC942}"/>
                </a:ext>
              </a:extLst>
            </p:cNvPr>
            <p:cNvSpPr/>
            <p:nvPr/>
          </p:nvSpPr>
          <p:spPr>
            <a:xfrm>
              <a:off x="6454800" y="1647685"/>
              <a:ext cx="802005" cy="2434590"/>
            </a:xfrm>
            <a:custGeom>
              <a:avLst/>
              <a:gdLst/>
              <a:ahLst/>
              <a:cxnLst/>
              <a:rect l="l" t="t" r="r" b="b"/>
              <a:pathLst>
                <a:path w="802004" h="2434590">
                  <a:moveTo>
                    <a:pt x="801725" y="2434348"/>
                  </a:moveTo>
                  <a:lnTo>
                    <a:pt x="0" y="0"/>
                  </a:lnTo>
                </a:path>
              </a:pathLst>
            </a:custGeom>
            <a:ln w="25908">
              <a:solidFill>
                <a:srgbClr val="C0504D"/>
              </a:solidFill>
            </a:ln>
          </p:spPr>
          <p:txBody>
            <a:bodyPr wrap="square" lIns="0" tIns="0" rIns="0" bIns="0" rtlCol="0"/>
            <a:lstStyle/>
            <a:p>
              <a:endParaRPr/>
            </a:p>
          </p:txBody>
        </p:sp>
        <p:sp>
          <p:nvSpPr>
            <p:cNvPr id="13" name="object 11">
              <a:extLst>
                <a:ext uri="{FF2B5EF4-FFF2-40B4-BE49-F238E27FC236}">
                  <a16:creationId xmlns:a16="http://schemas.microsoft.com/office/drawing/2014/main" xmlns="" id="{9D645DBD-B3C4-B24F-E485-92FC73104183}"/>
                </a:ext>
              </a:extLst>
            </p:cNvPr>
            <p:cNvSpPr/>
            <p:nvPr/>
          </p:nvSpPr>
          <p:spPr>
            <a:xfrm>
              <a:off x="6397320" y="1536953"/>
              <a:ext cx="123189" cy="143510"/>
            </a:xfrm>
            <a:custGeom>
              <a:avLst/>
              <a:gdLst/>
              <a:ahLst/>
              <a:cxnLst/>
              <a:rect l="l" t="t" r="r" b="b"/>
              <a:pathLst>
                <a:path w="123190" h="143510">
                  <a:moveTo>
                    <a:pt x="21005" y="0"/>
                  </a:moveTo>
                  <a:lnTo>
                    <a:pt x="0" y="143294"/>
                  </a:lnTo>
                  <a:lnTo>
                    <a:pt x="123037" y="102781"/>
                  </a:lnTo>
                  <a:lnTo>
                    <a:pt x="21005" y="0"/>
                  </a:lnTo>
                  <a:close/>
                </a:path>
              </a:pathLst>
            </a:custGeom>
            <a:solidFill>
              <a:srgbClr val="C0504D"/>
            </a:solidFill>
          </p:spPr>
          <p:txBody>
            <a:bodyPr wrap="square" lIns="0" tIns="0" rIns="0" bIns="0" rtlCol="0"/>
            <a:lstStyle/>
            <a:p>
              <a:endParaRPr/>
            </a:p>
          </p:txBody>
        </p:sp>
        <p:sp>
          <p:nvSpPr>
            <p:cNvPr id="14" name="object 12">
              <a:extLst>
                <a:ext uri="{FF2B5EF4-FFF2-40B4-BE49-F238E27FC236}">
                  <a16:creationId xmlns:a16="http://schemas.microsoft.com/office/drawing/2014/main" xmlns="" id="{18340E20-975D-6E77-70F6-D774726FF1D1}"/>
                </a:ext>
              </a:extLst>
            </p:cNvPr>
            <p:cNvSpPr/>
            <p:nvPr/>
          </p:nvSpPr>
          <p:spPr>
            <a:xfrm>
              <a:off x="4015358" y="2122462"/>
              <a:ext cx="592455" cy="1949450"/>
            </a:xfrm>
            <a:custGeom>
              <a:avLst/>
              <a:gdLst/>
              <a:ahLst/>
              <a:cxnLst/>
              <a:rect l="l" t="t" r="r" b="b"/>
              <a:pathLst>
                <a:path w="592454" h="1949450">
                  <a:moveTo>
                    <a:pt x="592454" y="1948903"/>
                  </a:moveTo>
                  <a:lnTo>
                    <a:pt x="0" y="0"/>
                  </a:lnTo>
                </a:path>
              </a:pathLst>
            </a:custGeom>
            <a:ln w="25908">
              <a:solidFill>
                <a:srgbClr val="C0504D"/>
              </a:solidFill>
            </a:ln>
          </p:spPr>
          <p:txBody>
            <a:bodyPr wrap="square" lIns="0" tIns="0" rIns="0" bIns="0" rtlCol="0"/>
            <a:lstStyle/>
            <a:p>
              <a:endParaRPr/>
            </a:p>
          </p:txBody>
        </p:sp>
        <p:sp>
          <p:nvSpPr>
            <p:cNvPr id="15" name="object 13">
              <a:extLst>
                <a:ext uri="{FF2B5EF4-FFF2-40B4-BE49-F238E27FC236}">
                  <a16:creationId xmlns:a16="http://schemas.microsoft.com/office/drawing/2014/main" xmlns="" id="{EAAEE1C3-6C3A-904C-70F3-776F7117740F}"/>
                </a:ext>
              </a:extLst>
            </p:cNvPr>
            <p:cNvSpPr/>
            <p:nvPr/>
          </p:nvSpPr>
          <p:spPr>
            <a:xfrm>
              <a:off x="3957154" y="2010918"/>
              <a:ext cx="124460" cy="142875"/>
            </a:xfrm>
            <a:custGeom>
              <a:avLst/>
              <a:gdLst/>
              <a:ahLst/>
              <a:cxnLst/>
              <a:rect l="l" t="t" r="r" b="b"/>
              <a:pathLst>
                <a:path w="124460" h="142875">
                  <a:moveTo>
                    <a:pt x="24295" y="0"/>
                  </a:moveTo>
                  <a:lnTo>
                    <a:pt x="0" y="142773"/>
                  </a:lnTo>
                  <a:lnTo>
                    <a:pt x="123939" y="105105"/>
                  </a:lnTo>
                  <a:lnTo>
                    <a:pt x="24295" y="0"/>
                  </a:lnTo>
                  <a:close/>
                </a:path>
              </a:pathLst>
            </a:custGeom>
            <a:solidFill>
              <a:srgbClr val="C0504D"/>
            </a:solidFill>
          </p:spPr>
          <p:txBody>
            <a:bodyPr wrap="square" lIns="0" tIns="0" rIns="0" bIns="0" rtlCol="0"/>
            <a:lstStyle/>
            <a:p>
              <a:endParaRPr/>
            </a:p>
          </p:txBody>
        </p:sp>
      </p:grpSp>
      <p:sp>
        <p:nvSpPr>
          <p:cNvPr id="17" name="object 15">
            <a:extLst>
              <a:ext uri="{FF2B5EF4-FFF2-40B4-BE49-F238E27FC236}">
                <a16:creationId xmlns:a16="http://schemas.microsoft.com/office/drawing/2014/main" xmlns="" id="{669B8CF1-AF88-D182-D967-2C907C989F7E}"/>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16</a:t>
            </a:r>
            <a:endParaRPr sz="2300">
              <a:latin typeface="Arial"/>
              <a:cs typeface="Arial"/>
            </a:endParaRPr>
          </a:p>
        </p:txBody>
      </p:sp>
      <p:sp>
        <p:nvSpPr>
          <p:cNvPr id="18" name="object 16">
            <a:extLst>
              <a:ext uri="{FF2B5EF4-FFF2-40B4-BE49-F238E27FC236}">
                <a16:creationId xmlns:a16="http://schemas.microsoft.com/office/drawing/2014/main" xmlns="" id="{C248365D-E007-013A-3876-0D7B121DF02E}"/>
              </a:ext>
            </a:extLst>
          </p:cNvPr>
          <p:cNvSpPr txBox="1"/>
          <p:nvPr/>
        </p:nvSpPr>
        <p:spPr>
          <a:xfrm>
            <a:off x="8367496" y="967160"/>
            <a:ext cx="3980815" cy="742383"/>
          </a:xfrm>
          <a:prstGeom prst="rect">
            <a:avLst/>
          </a:prstGeom>
        </p:spPr>
        <p:txBody>
          <a:bodyPr vert="horz" wrap="square" lIns="0" tIns="12065" rIns="0" bIns="0" rtlCol="0">
            <a:spAutoFit/>
          </a:bodyPr>
          <a:lstStyle/>
          <a:p>
            <a:pPr marL="527685" marR="5080" indent="-515620">
              <a:lnSpc>
                <a:spcPct val="121000"/>
              </a:lnSpc>
              <a:spcBef>
                <a:spcPts val="95"/>
              </a:spcBef>
            </a:pPr>
            <a:r>
              <a:rPr sz="2050" b="1" spc="-185" dirty="0">
                <a:solidFill>
                  <a:srgbClr val="C00000"/>
                </a:solidFill>
                <a:latin typeface="LM Roman 12" panose="00000500000000000000" pitchFamily="50" charset="0"/>
                <a:cs typeface="Arial"/>
              </a:rPr>
              <a:t>Fitness </a:t>
            </a:r>
            <a:r>
              <a:rPr sz="2050" b="1" spc="-175" dirty="0">
                <a:solidFill>
                  <a:srgbClr val="C00000"/>
                </a:solidFill>
                <a:latin typeface="LM Roman 12" panose="00000500000000000000" pitchFamily="50" charset="0"/>
                <a:cs typeface="Arial"/>
              </a:rPr>
              <a:t>function: </a:t>
            </a:r>
            <a:r>
              <a:rPr sz="2050" b="1" spc="-200" dirty="0">
                <a:solidFill>
                  <a:srgbClr val="C00000"/>
                </a:solidFill>
                <a:latin typeface="LM Roman 12" panose="00000500000000000000" pitchFamily="50" charset="0"/>
                <a:cs typeface="Arial"/>
              </a:rPr>
              <a:t># </a:t>
            </a:r>
            <a:r>
              <a:rPr sz="2050" b="1" spc="-190" dirty="0">
                <a:solidFill>
                  <a:srgbClr val="C00000"/>
                </a:solidFill>
                <a:latin typeface="LM Roman 12" panose="00000500000000000000" pitchFamily="50" charset="0"/>
                <a:cs typeface="Arial"/>
              </a:rPr>
              <a:t>non-attacking </a:t>
            </a:r>
            <a:r>
              <a:rPr sz="2050" b="1" spc="-175" dirty="0">
                <a:solidFill>
                  <a:srgbClr val="C00000"/>
                </a:solidFill>
                <a:latin typeface="LM Roman 12" panose="00000500000000000000" pitchFamily="50" charset="0"/>
                <a:cs typeface="Arial"/>
              </a:rPr>
              <a:t>pairs  </a:t>
            </a:r>
            <a:r>
              <a:rPr sz="2050" b="1" spc="-120" dirty="0">
                <a:solidFill>
                  <a:srgbClr val="C00000"/>
                </a:solidFill>
                <a:latin typeface="LM Roman 12" panose="00000500000000000000" pitchFamily="50" charset="0"/>
                <a:cs typeface="Arial"/>
              </a:rPr>
              <a:t>( </a:t>
            </a:r>
            <a:r>
              <a:rPr sz="2050" b="1" spc="-220" dirty="0">
                <a:solidFill>
                  <a:srgbClr val="C00000"/>
                </a:solidFill>
                <a:latin typeface="LM Roman 12" panose="00000500000000000000" pitchFamily="50" charset="0"/>
                <a:cs typeface="Arial"/>
              </a:rPr>
              <a:t>min </a:t>
            </a:r>
            <a:r>
              <a:rPr sz="2050" b="1" spc="-210" dirty="0">
                <a:solidFill>
                  <a:srgbClr val="C00000"/>
                </a:solidFill>
                <a:latin typeface="LM Roman 12" panose="00000500000000000000" pitchFamily="50" charset="0"/>
                <a:cs typeface="Arial"/>
              </a:rPr>
              <a:t>= </a:t>
            </a:r>
            <a:r>
              <a:rPr sz="2050" b="1" spc="-155" dirty="0">
                <a:solidFill>
                  <a:srgbClr val="C00000"/>
                </a:solidFill>
                <a:latin typeface="LM Roman 12" panose="00000500000000000000" pitchFamily="50" charset="0"/>
                <a:cs typeface="Arial"/>
              </a:rPr>
              <a:t>0, </a:t>
            </a:r>
            <a:r>
              <a:rPr sz="2050" b="1" spc="-245" dirty="0">
                <a:solidFill>
                  <a:srgbClr val="C00000"/>
                </a:solidFill>
                <a:latin typeface="LM Roman 12" panose="00000500000000000000" pitchFamily="50" charset="0"/>
                <a:cs typeface="Arial"/>
              </a:rPr>
              <a:t>max </a:t>
            </a:r>
            <a:r>
              <a:rPr sz="2050" b="1" spc="-210" dirty="0">
                <a:solidFill>
                  <a:srgbClr val="C00000"/>
                </a:solidFill>
                <a:latin typeface="LM Roman 12" panose="00000500000000000000" pitchFamily="50" charset="0"/>
                <a:cs typeface="Arial"/>
              </a:rPr>
              <a:t>= </a:t>
            </a:r>
            <a:r>
              <a:rPr sz="2050" b="1" spc="-140" dirty="0">
                <a:solidFill>
                  <a:srgbClr val="C00000"/>
                </a:solidFill>
                <a:latin typeface="LM Roman 12" panose="00000500000000000000" pitchFamily="50" charset="0"/>
                <a:cs typeface="Arial"/>
              </a:rPr>
              <a:t>8×7 </a:t>
            </a:r>
            <a:r>
              <a:rPr sz="2050" b="1" spc="-100" dirty="0">
                <a:solidFill>
                  <a:srgbClr val="C00000"/>
                </a:solidFill>
                <a:latin typeface="LM Roman 12" panose="00000500000000000000" pitchFamily="50" charset="0"/>
                <a:cs typeface="Arial"/>
              </a:rPr>
              <a:t>/ </a:t>
            </a:r>
            <a:r>
              <a:rPr sz="2050" b="1" spc="-200" dirty="0">
                <a:solidFill>
                  <a:srgbClr val="C00000"/>
                </a:solidFill>
                <a:latin typeface="LM Roman 12" panose="00000500000000000000" pitchFamily="50" charset="0"/>
                <a:cs typeface="Arial"/>
              </a:rPr>
              <a:t>2 </a:t>
            </a:r>
            <a:r>
              <a:rPr sz="2050" b="1" spc="-210" dirty="0">
                <a:solidFill>
                  <a:srgbClr val="C00000"/>
                </a:solidFill>
                <a:latin typeface="LM Roman 12" panose="00000500000000000000" pitchFamily="50" charset="0"/>
                <a:cs typeface="Arial"/>
              </a:rPr>
              <a:t>= </a:t>
            </a:r>
            <a:r>
              <a:rPr sz="2050" b="1" spc="-204" dirty="0">
                <a:solidFill>
                  <a:srgbClr val="C00000"/>
                </a:solidFill>
                <a:latin typeface="LM Roman 12" panose="00000500000000000000" pitchFamily="50" charset="0"/>
                <a:cs typeface="Arial"/>
              </a:rPr>
              <a:t>28</a:t>
            </a:r>
            <a:r>
              <a:rPr sz="2050" b="1" spc="85" dirty="0">
                <a:solidFill>
                  <a:srgbClr val="C00000"/>
                </a:solidFill>
                <a:latin typeface="LM Roman 12" panose="00000500000000000000" pitchFamily="50" charset="0"/>
                <a:cs typeface="Arial"/>
              </a:rPr>
              <a:t> </a:t>
            </a:r>
            <a:r>
              <a:rPr sz="2050" b="1" spc="-120" dirty="0">
                <a:solidFill>
                  <a:srgbClr val="C00000"/>
                </a:solidFill>
                <a:latin typeface="LM Roman 12" panose="00000500000000000000" pitchFamily="50" charset="0"/>
                <a:cs typeface="Arial"/>
              </a:rPr>
              <a:t>)</a:t>
            </a:r>
            <a:endParaRPr sz="2050" dirty="0">
              <a:latin typeface="LM Roman 12" panose="00000500000000000000" pitchFamily="50" charset="0"/>
              <a:cs typeface="Arial"/>
            </a:endParaRPr>
          </a:p>
        </p:txBody>
      </p:sp>
      <p:sp>
        <p:nvSpPr>
          <p:cNvPr id="20" name="object 17">
            <a:extLst>
              <a:ext uri="{FF2B5EF4-FFF2-40B4-BE49-F238E27FC236}">
                <a16:creationId xmlns:a16="http://schemas.microsoft.com/office/drawing/2014/main" xmlns="" id="{D5CB6917-066A-448C-F450-4F745A205C55}"/>
              </a:ext>
            </a:extLst>
          </p:cNvPr>
          <p:cNvSpPr txBox="1"/>
          <p:nvPr/>
        </p:nvSpPr>
        <p:spPr>
          <a:xfrm>
            <a:off x="8078847" y="3771440"/>
            <a:ext cx="4182110" cy="2858770"/>
          </a:xfrm>
          <a:prstGeom prst="rect">
            <a:avLst/>
          </a:prstGeom>
        </p:spPr>
        <p:txBody>
          <a:bodyPr vert="horz" wrap="square" lIns="0" tIns="13970" rIns="0" bIns="0" rtlCol="0">
            <a:spAutoFit/>
          </a:bodyPr>
          <a:lstStyle/>
          <a:p>
            <a:pPr marL="12700">
              <a:lnSpc>
                <a:spcPct val="100000"/>
              </a:lnSpc>
              <a:spcBef>
                <a:spcPts val="110"/>
              </a:spcBef>
            </a:pPr>
            <a:r>
              <a:rPr sz="2050" b="1" spc="-190" dirty="0">
                <a:solidFill>
                  <a:srgbClr val="C00000"/>
                </a:solidFill>
                <a:latin typeface="LM Roman 12" panose="00000500000000000000" pitchFamily="50" charset="0"/>
                <a:cs typeface="Arial"/>
              </a:rPr>
              <a:t>Population </a:t>
            </a:r>
            <a:r>
              <a:rPr sz="2050" b="1" spc="-170" dirty="0">
                <a:solidFill>
                  <a:srgbClr val="C00000"/>
                </a:solidFill>
                <a:latin typeface="LM Roman 12" panose="00000500000000000000" pitchFamily="50" charset="0"/>
                <a:cs typeface="Arial"/>
              </a:rPr>
              <a:t>fitness </a:t>
            </a:r>
            <a:r>
              <a:rPr sz="2050" b="1" spc="-210" dirty="0">
                <a:latin typeface="LM Roman 12" panose="00000500000000000000" pitchFamily="50" charset="0"/>
                <a:cs typeface="Arial"/>
              </a:rPr>
              <a:t>= </a:t>
            </a:r>
            <a:r>
              <a:rPr sz="2050" b="1" spc="-220" dirty="0">
                <a:latin typeface="LM Roman 12" panose="00000500000000000000" pitchFamily="50" charset="0"/>
                <a:cs typeface="Arial"/>
              </a:rPr>
              <a:t>24+23+20+11 </a:t>
            </a:r>
            <a:r>
              <a:rPr sz="2050" b="1" spc="-210" dirty="0">
                <a:latin typeface="LM Roman 12" panose="00000500000000000000" pitchFamily="50" charset="0"/>
                <a:cs typeface="Arial"/>
              </a:rPr>
              <a:t>=</a:t>
            </a:r>
            <a:r>
              <a:rPr sz="2050" b="1" spc="-15" dirty="0">
                <a:latin typeface="LM Roman 12" panose="00000500000000000000" pitchFamily="50" charset="0"/>
                <a:cs typeface="Arial"/>
              </a:rPr>
              <a:t> </a:t>
            </a:r>
            <a:r>
              <a:rPr sz="2050" b="1" spc="-210" dirty="0">
                <a:latin typeface="LM Roman 12" panose="00000500000000000000" pitchFamily="50" charset="0"/>
                <a:cs typeface="Arial"/>
              </a:rPr>
              <a:t>78</a:t>
            </a:r>
            <a:endParaRPr sz="2050" dirty="0">
              <a:latin typeface="LM Roman 12" panose="00000500000000000000" pitchFamily="50" charset="0"/>
              <a:cs typeface="Arial"/>
            </a:endParaRPr>
          </a:p>
          <a:p>
            <a:pPr>
              <a:lnSpc>
                <a:spcPct val="100000"/>
              </a:lnSpc>
              <a:spcBef>
                <a:spcPts val="25"/>
              </a:spcBef>
            </a:pPr>
            <a:endParaRPr sz="2150" dirty="0">
              <a:latin typeface="LM Roman 12" panose="00000500000000000000" pitchFamily="50" charset="0"/>
              <a:cs typeface="Arial"/>
            </a:endParaRPr>
          </a:p>
          <a:p>
            <a:pPr marL="12700">
              <a:lnSpc>
                <a:spcPct val="100000"/>
              </a:lnSpc>
            </a:pPr>
            <a:r>
              <a:rPr sz="2050" b="1" spc="-185" dirty="0">
                <a:latin typeface="LM Roman 12" panose="00000500000000000000" pitchFamily="50" charset="0"/>
                <a:cs typeface="Arial"/>
              </a:rPr>
              <a:t>P( </a:t>
            </a:r>
            <a:r>
              <a:rPr sz="2050" b="1" spc="-210" dirty="0">
                <a:latin typeface="LM Roman 12" panose="00000500000000000000" pitchFamily="50" charset="0"/>
                <a:cs typeface="Arial"/>
              </a:rPr>
              <a:t>Gene-1 </a:t>
            </a:r>
            <a:r>
              <a:rPr sz="2050" b="1" spc="-155" dirty="0">
                <a:latin typeface="LM Roman 12" panose="00000500000000000000" pitchFamily="50" charset="0"/>
                <a:cs typeface="Arial"/>
              </a:rPr>
              <a:t>is </a:t>
            </a:r>
            <a:r>
              <a:rPr sz="2050" b="1" spc="-220" dirty="0">
                <a:latin typeface="LM Roman 12" panose="00000500000000000000" pitchFamily="50" charset="0"/>
                <a:cs typeface="Arial"/>
              </a:rPr>
              <a:t>chosen</a:t>
            </a:r>
            <a:r>
              <a:rPr sz="2050" b="1" spc="-175" dirty="0">
                <a:latin typeface="LM Roman 12" panose="00000500000000000000" pitchFamily="50" charset="0"/>
                <a:cs typeface="Arial"/>
              </a:rPr>
              <a:t> </a:t>
            </a:r>
            <a:r>
              <a:rPr sz="2050" b="1" spc="-120" dirty="0">
                <a:latin typeface="LM Roman 12" panose="00000500000000000000" pitchFamily="50" charset="0"/>
                <a:cs typeface="Arial"/>
              </a:rPr>
              <a:t>)</a:t>
            </a:r>
            <a:endParaRPr sz="2050" dirty="0">
              <a:latin typeface="LM Roman 12" panose="00000500000000000000" pitchFamily="50" charset="0"/>
              <a:cs typeface="Arial"/>
            </a:endParaRPr>
          </a:p>
          <a:p>
            <a:pPr marL="132715">
              <a:lnSpc>
                <a:spcPct val="100000"/>
              </a:lnSpc>
              <a:spcBef>
                <a:spcPts val="25"/>
              </a:spcBef>
            </a:pPr>
            <a:r>
              <a:rPr sz="2050" b="1" spc="-210" dirty="0">
                <a:latin typeface="LM Roman 12" panose="00000500000000000000" pitchFamily="50" charset="0"/>
                <a:cs typeface="Arial"/>
              </a:rPr>
              <a:t>= </a:t>
            </a:r>
            <a:r>
              <a:rPr sz="2050" b="1" spc="-185" dirty="0">
                <a:latin typeface="LM Roman 12" panose="00000500000000000000" pitchFamily="50" charset="0"/>
                <a:cs typeface="Arial"/>
              </a:rPr>
              <a:t>Fitness </a:t>
            </a:r>
            <a:r>
              <a:rPr sz="2050" b="1" spc="-175" dirty="0">
                <a:latin typeface="LM Roman 12" panose="00000500000000000000" pitchFamily="50" charset="0"/>
                <a:cs typeface="Arial"/>
              </a:rPr>
              <a:t>of </a:t>
            </a:r>
            <a:r>
              <a:rPr sz="2050" b="1" spc="-210" dirty="0">
                <a:latin typeface="LM Roman 12" panose="00000500000000000000" pitchFamily="50" charset="0"/>
                <a:cs typeface="Arial"/>
              </a:rPr>
              <a:t>Gene-1 </a:t>
            </a:r>
            <a:r>
              <a:rPr sz="2050" b="1" spc="-100" dirty="0">
                <a:latin typeface="LM Roman 12" panose="00000500000000000000" pitchFamily="50" charset="0"/>
                <a:cs typeface="Arial"/>
              </a:rPr>
              <a:t>/ </a:t>
            </a:r>
            <a:r>
              <a:rPr sz="2050" b="1" spc="-190" dirty="0">
                <a:latin typeface="LM Roman 12" panose="00000500000000000000" pitchFamily="50" charset="0"/>
                <a:cs typeface="Arial"/>
              </a:rPr>
              <a:t>Population</a:t>
            </a:r>
            <a:r>
              <a:rPr sz="2050" b="1" spc="-50" dirty="0">
                <a:latin typeface="LM Roman 12" panose="00000500000000000000" pitchFamily="50" charset="0"/>
                <a:cs typeface="Arial"/>
              </a:rPr>
              <a:t> </a:t>
            </a:r>
            <a:r>
              <a:rPr sz="2050" b="1" spc="-170" dirty="0">
                <a:latin typeface="LM Roman 12" panose="00000500000000000000" pitchFamily="50" charset="0"/>
                <a:cs typeface="Arial"/>
              </a:rPr>
              <a:t>fitness</a:t>
            </a:r>
            <a:endParaRPr sz="2050" dirty="0">
              <a:latin typeface="LM Roman 12" panose="00000500000000000000" pitchFamily="50" charset="0"/>
              <a:cs typeface="Arial"/>
            </a:endParaRPr>
          </a:p>
          <a:p>
            <a:pPr marL="132715">
              <a:lnSpc>
                <a:spcPct val="100000"/>
              </a:lnSpc>
              <a:spcBef>
                <a:spcPts val="20"/>
              </a:spcBef>
            </a:pPr>
            <a:r>
              <a:rPr sz="2050" b="1" spc="-210" dirty="0">
                <a:latin typeface="LM Roman 12" panose="00000500000000000000" pitchFamily="50" charset="0"/>
                <a:cs typeface="Arial"/>
              </a:rPr>
              <a:t>= </a:t>
            </a:r>
            <a:r>
              <a:rPr sz="2050" b="1" spc="-204" dirty="0">
                <a:latin typeface="LM Roman 12" panose="00000500000000000000" pitchFamily="50" charset="0"/>
                <a:cs typeface="Arial"/>
              </a:rPr>
              <a:t>24 </a:t>
            </a:r>
            <a:r>
              <a:rPr sz="2050" b="1" spc="-100" dirty="0">
                <a:latin typeface="LM Roman 12" panose="00000500000000000000" pitchFamily="50" charset="0"/>
                <a:cs typeface="Arial"/>
              </a:rPr>
              <a:t>/ </a:t>
            </a:r>
            <a:r>
              <a:rPr sz="2050" b="1" spc="-204" dirty="0">
                <a:latin typeface="LM Roman 12" panose="00000500000000000000" pitchFamily="50" charset="0"/>
                <a:cs typeface="Arial"/>
              </a:rPr>
              <a:t>78 </a:t>
            </a:r>
            <a:r>
              <a:rPr sz="2050" b="1" spc="-210" dirty="0">
                <a:latin typeface="LM Roman 12" panose="00000500000000000000" pitchFamily="50" charset="0"/>
                <a:cs typeface="Arial"/>
              </a:rPr>
              <a:t>=</a:t>
            </a:r>
            <a:r>
              <a:rPr sz="2050" b="1" spc="-125" dirty="0">
                <a:latin typeface="LM Roman 12" panose="00000500000000000000" pitchFamily="50" charset="0"/>
                <a:cs typeface="Arial"/>
              </a:rPr>
              <a:t> </a:t>
            </a:r>
            <a:r>
              <a:rPr sz="2050" b="1" spc="-250" dirty="0">
                <a:latin typeface="LM Roman 12" panose="00000500000000000000" pitchFamily="50" charset="0"/>
                <a:cs typeface="Arial"/>
              </a:rPr>
              <a:t>31%</a:t>
            </a:r>
            <a:endParaRPr sz="2050" dirty="0">
              <a:latin typeface="LM Roman 12" panose="00000500000000000000" pitchFamily="50" charset="0"/>
              <a:cs typeface="Arial"/>
            </a:endParaRPr>
          </a:p>
          <a:p>
            <a:pPr>
              <a:lnSpc>
                <a:spcPct val="100000"/>
              </a:lnSpc>
              <a:spcBef>
                <a:spcPts val="25"/>
              </a:spcBef>
            </a:pPr>
            <a:endParaRPr sz="2150" dirty="0">
              <a:latin typeface="LM Roman 12" panose="00000500000000000000" pitchFamily="50" charset="0"/>
              <a:cs typeface="Arial"/>
            </a:endParaRPr>
          </a:p>
          <a:p>
            <a:pPr marL="12700">
              <a:lnSpc>
                <a:spcPct val="100000"/>
              </a:lnSpc>
            </a:pPr>
            <a:r>
              <a:rPr sz="2050" b="1" spc="-185" dirty="0">
                <a:latin typeface="LM Roman 12" panose="00000500000000000000" pitchFamily="50" charset="0"/>
                <a:cs typeface="Arial"/>
              </a:rPr>
              <a:t>P( </a:t>
            </a:r>
            <a:r>
              <a:rPr sz="2050" b="1" spc="-210" dirty="0">
                <a:latin typeface="LM Roman 12" panose="00000500000000000000" pitchFamily="50" charset="0"/>
                <a:cs typeface="Arial"/>
              </a:rPr>
              <a:t>Gene-2 </a:t>
            </a:r>
            <a:r>
              <a:rPr sz="2050" b="1" spc="-155" dirty="0">
                <a:latin typeface="LM Roman 12" panose="00000500000000000000" pitchFamily="50" charset="0"/>
                <a:cs typeface="Arial"/>
              </a:rPr>
              <a:t>is </a:t>
            </a:r>
            <a:r>
              <a:rPr sz="2050" b="1" spc="-220" dirty="0">
                <a:latin typeface="LM Roman 12" panose="00000500000000000000" pitchFamily="50" charset="0"/>
                <a:cs typeface="Arial"/>
              </a:rPr>
              <a:t>chosen</a:t>
            </a:r>
            <a:r>
              <a:rPr sz="2050" b="1" spc="-175" dirty="0">
                <a:latin typeface="LM Roman 12" panose="00000500000000000000" pitchFamily="50" charset="0"/>
                <a:cs typeface="Arial"/>
              </a:rPr>
              <a:t> </a:t>
            </a:r>
            <a:r>
              <a:rPr sz="2050" b="1" spc="-120" dirty="0">
                <a:latin typeface="LM Roman 12" panose="00000500000000000000" pitchFamily="50" charset="0"/>
                <a:cs typeface="Arial"/>
              </a:rPr>
              <a:t>)</a:t>
            </a:r>
            <a:endParaRPr sz="2050" dirty="0">
              <a:latin typeface="LM Roman 12" panose="00000500000000000000" pitchFamily="50" charset="0"/>
              <a:cs typeface="Arial"/>
            </a:endParaRPr>
          </a:p>
          <a:p>
            <a:pPr marL="73660">
              <a:lnSpc>
                <a:spcPct val="100000"/>
              </a:lnSpc>
              <a:spcBef>
                <a:spcPts val="25"/>
              </a:spcBef>
            </a:pPr>
            <a:r>
              <a:rPr sz="2050" b="1" spc="-210" dirty="0">
                <a:latin typeface="LM Roman 12" panose="00000500000000000000" pitchFamily="50" charset="0"/>
                <a:cs typeface="Arial"/>
              </a:rPr>
              <a:t>= </a:t>
            </a:r>
            <a:r>
              <a:rPr sz="2050" b="1" spc="-185" dirty="0">
                <a:latin typeface="LM Roman 12" panose="00000500000000000000" pitchFamily="50" charset="0"/>
                <a:cs typeface="Arial"/>
              </a:rPr>
              <a:t>Fitness </a:t>
            </a:r>
            <a:r>
              <a:rPr sz="2050" b="1" spc="-175" dirty="0">
                <a:latin typeface="LM Roman 12" panose="00000500000000000000" pitchFamily="50" charset="0"/>
                <a:cs typeface="Arial"/>
              </a:rPr>
              <a:t>of </a:t>
            </a:r>
            <a:r>
              <a:rPr sz="2050" b="1" spc="-210" dirty="0">
                <a:latin typeface="LM Roman 12" panose="00000500000000000000" pitchFamily="50" charset="0"/>
                <a:cs typeface="Arial"/>
              </a:rPr>
              <a:t>Gene-2 </a:t>
            </a:r>
            <a:r>
              <a:rPr sz="2050" b="1" spc="-100" dirty="0">
                <a:latin typeface="LM Roman 12" panose="00000500000000000000" pitchFamily="50" charset="0"/>
                <a:cs typeface="Arial"/>
              </a:rPr>
              <a:t>/ </a:t>
            </a:r>
            <a:r>
              <a:rPr sz="2050" b="1" spc="-190" dirty="0">
                <a:latin typeface="LM Roman 12" panose="00000500000000000000" pitchFamily="50" charset="0"/>
                <a:cs typeface="Arial"/>
              </a:rPr>
              <a:t>Population</a:t>
            </a:r>
            <a:r>
              <a:rPr sz="2050" b="1" spc="-55" dirty="0">
                <a:latin typeface="LM Roman 12" panose="00000500000000000000" pitchFamily="50" charset="0"/>
                <a:cs typeface="Arial"/>
              </a:rPr>
              <a:t> </a:t>
            </a:r>
            <a:r>
              <a:rPr sz="2050" b="1" spc="-170" dirty="0">
                <a:latin typeface="LM Roman 12" panose="00000500000000000000" pitchFamily="50" charset="0"/>
                <a:cs typeface="Arial"/>
              </a:rPr>
              <a:t>fitness</a:t>
            </a:r>
            <a:endParaRPr sz="2050" dirty="0">
              <a:latin typeface="LM Roman 12" panose="00000500000000000000" pitchFamily="50" charset="0"/>
              <a:cs typeface="Arial"/>
            </a:endParaRPr>
          </a:p>
          <a:p>
            <a:pPr marL="73660">
              <a:lnSpc>
                <a:spcPct val="100000"/>
              </a:lnSpc>
              <a:spcBef>
                <a:spcPts val="10"/>
              </a:spcBef>
            </a:pPr>
            <a:r>
              <a:rPr sz="2050" b="1" spc="-210" dirty="0">
                <a:latin typeface="LM Roman 12" panose="00000500000000000000" pitchFamily="50" charset="0"/>
                <a:cs typeface="Arial"/>
              </a:rPr>
              <a:t>= </a:t>
            </a:r>
            <a:r>
              <a:rPr sz="2050" b="1" spc="-204" dirty="0">
                <a:latin typeface="LM Roman 12" panose="00000500000000000000" pitchFamily="50" charset="0"/>
                <a:cs typeface="Arial"/>
              </a:rPr>
              <a:t>23 </a:t>
            </a:r>
            <a:r>
              <a:rPr sz="2050" b="1" spc="-100" dirty="0">
                <a:latin typeface="LM Roman 12" panose="00000500000000000000" pitchFamily="50" charset="0"/>
                <a:cs typeface="Arial"/>
              </a:rPr>
              <a:t>/ </a:t>
            </a:r>
            <a:r>
              <a:rPr sz="2050" b="1" spc="-204" dirty="0">
                <a:latin typeface="LM Roman 12" panose="00000500000000000000" pitchFamily="50" charset="0"/>
                <a:cs typeface="Arial"/>
              </a:rPr>
              <a:t>78 </a:t>
            </a:r>
            <a:r>
              <a:rPr sz="2050" b="1" spc="-210" dirty="0">
                <a:latin typeface="LM Roman 12" panose="00000500000000000000" pitchFamily="50" charset="0"/>
                <a:cs typeface="Arial"/>
              </a:rPr>
              <a:t>=</a:t>
            </a:r>
            <a:r>
              <a:rPr sz="2050" b="1" spc="-145" dirty="0">
                <a:latin typeface="LM Roman 12" panose="00000500000000000000" pitchFamily="50" charset="0"/>
                <a:cs typeface="Arial"/>
              </a:rPr>
              <a:t> </a:t>
            </a:r>
            <a:r>
              <a:rPr sz="2050" b="1" spc="-250" dirty="0">
                <a:latin typeface="LM Roman 12" panose="00000500000000000000" pitchFamily="50" charset="0"/>
                <a:cs typeface="Arial"/>
              </a:rPr>
              <a:t>29%</a:t>
            </a:r>
            <a:endParaRPr sz="2050" dirty="0">
              <a:latin typeface="LM Roman 12" panose="00000500000000000000" pitchFamily="50" charset="0"/>
              <a:cs typeface="Arial"/>
            </a:endParaRPr>
          </a:p>
        </p:txBody>
      </p:sp>
    </p:spTree>
    <p:extLst>
      <p:ext uri="{BB962C8B-B14F-4D97-AF65-F5344CB8AC3E}">
        <p14:creationId xmlns:p14="http://schemas.microsoft.com/office/powerpoint/2010/main" val="416419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491564" y="124984"/>
            <a:ext cx="10246895" cy="749299"/>
          </a:xfrm>
        </p:spPr>
        <p:txBody>
          <a:bodyPr/>
          <a:lstStyle/>
          <a:p>
            <a:r>
              <a:rPr lang="en-IN" dirty="0">
                <a:latin typeface="LM Roman 12" panose="00000500000000000000" pitchFamily="50" charset="0"/>
              </a:rPr>
              <a:t>Genetic Algorithms</a:t>
            </a:r>
          </a:p>
        </p:txBody>
      </p:sp>
      <p:sp>
        <p:nvSpPr>
          <p:cNvPr id="19" name="object 14">
            <a:extLst>
              <a:ext uri="{FF2B5EF4-FFF2-40B4-BE49-F238E27FC236}">
                <a16:creationId xmlns:a16="http://schemas.microsoft.com/office/drawing/2014/main" xmlns="" id="{CF992B25-ED22-D98F-495E-5B1F46E8C634}"/>
              </a:ext>
            </a:extLst>
          </p:cNvPr>
          <p:cNvSpPr txBox="1"/>
          <p:nvPr/>
        </p:nvSpPr>
        <p:spPr>
          <a:xfrm>
            <a:off x="11959634" y="6679354"/>
            <a:ext cx="352425" cy="351790"/>
          </a:xfrm>
          <a:prstGeom prst="rect">
            <a:avLst/>
          </a:prstGeom>
        </p:spPr>
        <p:txBody>
          <a:bodyPr vert="vert270" wrap="square" lIns="0" tIns="0" rIns="0" bIns="0" rtlCol="0">
            <a:spAutoFit/>
          </a:bodyPr>
          <a:lstStyle/>
          <a:p>
            <a:pPr marL="12700">
              <a:lnSpc>
                <a:spcPts val="2645"/>
              </a:lnSpc>
            </a:pPr>
            <a:r>
              <a:rPr sz="2300" b="1" dirty="0">
                <a:solidFill>
                  <a:srgbClr val="D1282E"/>
                </a:solidFill>
                <a:latin typeface="Arial"/>
                <a:cs typeface="Arial"/>
              </a:rPr>
              <a:t>12</a:t>
            </a:r>
            <a:endParaRPr sz="2300">
              <a:latin typeface="Arial"/>
              <a:cs typeface="Arial"/>
            </a:endParaRPr>
          </a:p>
        </p:txBody>
      </p:sp>
      <p:pic>
        <p:nvPicPr>
          <p:cNvPr id="5" name="Picture 4">
            <a:extLst>
              <a:ext uri="{FF2B5EF4-FFF2-40B4-BE49-F238E27FC236}">
                <a16:creationId xmlns:a16="http://schemas.microsoft.com/office/drawing/2014/main" xmlns="" id="{07A83BDD-77FD-ECA5-144B-29D81DB8A7DA}"/>
              </a:ext>
            </a:extLst>
          </p:cNvPr>
          <p:cNvPicPr>
            <a:picLocks noChangeAspect="1"/>
          </p:cNvPicPr>
          <p:nvPr/>
        </p:nvPicPr>
        <p:blipFill>
          <a:blip r:embed="rId3"/>
          <a:stretch>
            <a:fillRect/>
          </a:stretch>
        </p:blipFill>
        <p:spPr>
          <a:xfrm>
            <a:off x="1924050" y="951715"/>
            <a:ext cx="8020050" cy="52061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24528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0A20C6-5275-4756-AAB2-F068AE30AC4E}"/>
              </a:ext>
            </a:extLst>
          </p:cNvPr>
          <p:cNvSpPr>
            <a:spLocks noGrp="1"/>
          </p:cNvSpPr>
          <p:nvPr>
            <p:ph idx="1"/>
          </p:nvPr>
        </p:nvSpPr>
        <p:spPr>
          <a:xfrm>
            <a:off x="838199" y="3054350"/>
            <a:ext cx="10515600" cy="749299"/>
          </a:xfrm>
        </p:spPr>
        <p:txBody>
          <a:bodyPr>
            <a:normAutofit lnSpcReduction="10000"/>
          </a:bodyPr>
          <a:lstStyle/>
          <a:p>
            <a:pPr marL="0" indent="0" algn="ctr">
              <a:buNone/>
            </a:pPr>
            <a:r>
              <a:rPr lang="en-IN" sz="5000" b="1" dirty="0">
                <a:solidFill>
                  <a:srgbClr val="CC0066"/>
                </a:solidFill>
                <a:latin typeface="LM Roman 12" panose="00000500000000000000" pitchFamily="50" charset="0"/>
              </a:rPr>
              <a:t>Game Playing</a:t>
            </a:r>
          </a:p>
          <a:p>
            <a:pPr marL="0" indent="0" algn="ctr">
              <a:buNone/>
            </a:pPr>
            <a:endParaRPr lang="en-IN" sz="4600" b="1" dirty="0">
              <a:solidFill>
                <a:srgbClr val="CC0066"/>
              </a:solidFill>
            </a:endParaRPr>
          </a:p>
          <a:p>
            <a:pPr marL="0" indent="0" algn="ctr">
              <a:buNone/>
            </a:pPr>
            <a:endParaRPr lang="en-IN" sz="4600" b="1" dirty="0">
              <a:solidFill>
                <a:srgbClr val="CC0066"/>
              </a:solidFill>
            </a:endParaRPr>
          </a:p>
        </p:txBody>
      </p:sp>
      <p:sp>
        <p:nvSpPr>
          <p:cNvPr id="4" name="Slide Number Placeholder 3">
            <a:extLst>
              <a:ext uri="{FF2B5EF4-FFF2-40B4-BE49-F238E27FC236}">
                <a16:creationId xmlns:a16="http://schemas.microsoft.com/office/drawing/2014/main" xmlns="" id="{8A9355A6-D585-4BE3-A463-C97807EF7D6E}"/>
              </a:ext>
            </a:extLst>
          </p:cNvPr>
          <p:cNvSpPr>
            <a:spLocks noGrp="1"/>
          </p:cNvSpPr>
          <p:nvPr>
            <p:ph type="sldNum" sz="quarter" idx="12"/>
          </p:nvPr>
        </p:nvSpPr>
        <p:spPr/>
        <p:txBody>
          <a:bodyPr/>
          <a:lstStyle/>
          <a:p>
            <a:fld id="{468033BA-1A54-43B7-8E9B-FF51F49B48E0}" type="slidenum">
              <a:rPr lang="en-IN" smtClean="0"/>
              <a:pPr/>
              <a:t>34</a:t>
            </a:fld>
            <a:endParaRPr lang="en-IN" dirty="0"/>
          </a:p>
        </p:txBody>
      </p:sp>
    </p:spTree>
    <p:extLst>
      <p:ext uri="{BB962C8B-B14F-4D97-AF65-F5344CB8AC3E}">
        <p14:creationId xmlns:p14="http://schemas.microsoft.com/office/powerpoint/2010/main" val="333993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40253"/>
            <a:ext cx="10515600" cy="5401249"/>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latin typeface="LM Roman 12" panose="00000500000000000000" pitchFamily="50" charset="0"/>
              </a:rPr>
              <a:t> </a:t>
            </a:r>
            <a:r>
              <a:rPr lang="en-US" sz="3100" b="1" dirty="0">
                <a:solidFill>
                  <a:srgbClr val="B90D49"/>
                </a:solidFill>
                <a:latin typeface="LM Roman 12" panose="00000500000000000000" pitchFamily="50" charset="0"/>
              </a:rPr>
              <a:t>Introduction</a:t>
            </a:r>
            <a:endParaRPr lang="en-US" sz="3100" dirty="0">
              <a:solidFill>
                <a:srgbClr val="002060"/>
              </a:solidFill>
              <a:latin typeface="LM Roman 12" panose="00000500000000000000" pitchFamily="50" charset="0"/>
            </a:endParaRP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A Game playing is one of the oldest areas of endeavor in artificial intelligence</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In 1950, almost as soon as computers became programmable, the first chess programs were written by Claude Shannon (the inventor of information theory) and by Alan Turing.</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The presence of an opponent makes the decision problem somewhat more complicated than the search problems discussed.</a:t>
            </a: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 The opponent introduces uncertainty, because one never knows what he or she is going to do. In essence, all game-playing programs must deal with the </a:t>
            </a:r>
            <a:r>
              <a:rPr lang="en-US" sz="2600" b="1" dirty="0">
                <a:solidFill>
                  <a:srgbClr val="C00000"/>
                </a:solidFill>
                <a:latin typeface="LM Roman 12" panose="00000500000000000000" pitchFamily="50" charset="0"/>
              </a:rPr>
              <a:t>Contingency Problem</a:t>
            </a: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35</a:t>
            </a:fld>
            <a:endParaRPr lang="en-IN" dirty="0"/>
          </a:p>
        </p:txBody>
      </p:sp>
    </p:spTree>
    <p:extLst>
      <p:ext uri="{BB962C8B-B14F-4D97-AF65-F5344CB8AC3E}">
        <p14:creationId xmlns:p14="http://schemas.microsoft.com/office/powerpoint/2010/main" val="1034995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72911"/>
            <a:ext cx="10515600" cy="5340803"/>
          </a:xfrm>
        </p:spPr>
        <p:txBody>
          <a:bodyPr>
            <a:normAutofit fontScale="85000" lnSpcReduction="20000"/>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latin typeface="LM Roman 12" panose="00000500000000000000" pitchFamily="50" charset="0"/>
              </a:rPr>
              <a:t> </a:t>
            </a:r>
            <a:r>
              <a:rPr lang="en-US" sz="3100" b="1" dirty="0">
                <a:solidFill>
                  <a:srgbClr val="B90D49"/>
                </a:solidFill>
                <a:latin typeface="LM Roman 12" panose="00000500000000000000" pitchFamily="50" charset="0"/>
              </a:rPr>
              <a:t>Game as a Search Problem</a:t>
            </a:r>
            <a:endParaRPr lang="en-US" sz="3100" dirty="0">
              <a:solidFill>
                <a:srgbClr val="002060"/>
              </a:solidFill>
              <a:latin typeface="LM Roman 12" panose="00000500000000000000" pitchFamily="50" charset="0"/>
            </a:endParaRPr>
          </a:p>
          <a:p>
            <a:pPr marL="273050" lvl="1" indent="-273050" algn="just">
              <a:lnSpc>
                <a:spcPct val="110000"/>
              </a:lnSpc>
              <a:spcBef>
                <a:spcPts val="600"/>
              </a:spcBef>
              <a:spcAft>
                <a:spcPts val="600"/>
              </a:spcAft>
            </a:pPr>
            <a:r>
              <a:rPr lang="en-US" sz="2600" dirty="0">
                <a:solidFill>
                  <a:srgbClr val="002060"/>
                </a:solidFill>
                <a:latin typeface="LM Roman 12" panose="00000500000000000000" pitchFamily="50" charset="0"/>
              </a:rPr>
              <a:t>A game can be defined as a type of search in AI, which can be formalized of the following elements:</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Initial state:</a:t>
            </a:r>
            <a:r>
              <a:rPr lang="en-US" sz="2600" dirty="0">
                <a:solidFill>
                  <a:srgbClr val="C00000"/>
                </a:solidFill>
                <a:latin typeface="LM Roman 12" panose="00000500000000000000" pitchFamily="50" charset="0"/>
              </a:rPr>
              <a:t> </a:t>
            </a:r>
            <a:r>
              <a:rPr lang="en-US" sz="2600" dirty="0">
                <a:solidFill>
                  <a:srgbClr val="0070C0"/>
                </a:solidFill>
                <a:latin typeface="LM Roman 12" panose="00000500000000000000" pitchFamily="50" charset="0"/>
              </a:rPr>
              <a:t>It specifies how the game is set up at the start</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Player(s): </a:t>
            </a:r>
            <a:r>
              <a:rPr lang="en-US" sz="2600" dirty="0">
                <a:solidFill>
                  <a:srgbClr val="0070C0"/>
                </a:solidFill>
                <a:latin typeface="LM Roman 12" panose="00000500000000000000" pitchFamily="50" charset="0"/>
              </a:rPr>
              <a:t>It specifies which player has moved in the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Action(s): </a:t>
            </a:r>
            <a:r>
              <a:rPr lang="en-US" sz="2600" dirty="0">
                <a:solidFill>
                  <a:srgbClr val="0070C0"/>
                </a:solidFill>
                <a:latin typeface="LM Roman 12" panose="00000500000000000000" pitchFamily="50" charset="0"/>
              </a:rPr>
              <a:t>It returns the set of legal moves in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Result(s, a): </a:t>
            </a:r>
            <a:r>
              <a:rPr lang="en-US" sz="2600" dirty="0">
                <a:solidFill>
                  <a:srgbClr val="0070C0"/>
                </a:solidFill>
                <a:latin typeface="LM Roman 12" panose="00000500000000000000" pitchFamily="50" charset="0"/>
              </a:rPr>
              <a:t>It is the transition model, which specifies the result of moves in the state space.</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Terminal-Test(s): </a:t>
            </a:r>
            <a:r>
              <a:rPr lang="en-US" sz="2600" dirty="0">
                <a:solidFill>
                  <a:srgbClr val="0070C0"/>
                </a:solidFill>
                <a:latin typeface="LM Roman 12" panose="00000500000000000000" pitchFamily="50" charset="0"/>
              </a:rPr>
              <a:t>Terminal test is true if the game is over, else it is false at any case. The state where the game ends is called terminal states.</a:t>
            </a:r>
          </a:p>
          <a:p>
            <a:pPr marL="615950" indent="-342900" algn="just">
              <a:lnSpc>
                <a:spcPct val="110000"/>
              </a:lnSpc>
              <a:buFont typeface="Arial" panose="020B0604020202020204" pitchFamily="34" charset="0"/>
              <a:buChar char="•"/>
              <a:tabLst>
                <a:tab pos="546100" algn="l"/>
              </a:tabLst>
            </a:pPr>
            <a:r>
              <a:rPr lang="en-US" sz="2600" b="1" dirty="0">
                <a:solidFill>
                  <a:srgbClr val="C00000"/>
                </a:solidFill>
                <a:latin typeface="LM Roman 12" panose="00000500000000000000" pitchFamily="50" charset="0"/>
              </a:rPr>
              <a:t>Utility(s, p): </a:t>
            </a:r>
            <a:r>
              <a:rPr lang="en-US" sz="2600" dirty="0">
                <a:solidFill>
                  <a:srgbClr val="0070C0"/>
                </a:solidFill>
                <a:latin typeface="LM Roman 12" panose="00000500000000000000" pitchFamily="50" charset="0"/>
              </a:rPr>
              <a:t>A utility function gives the final numeric value for a game that ends in terminal states s for player p. It is also called payoff function. For Chess, the outcomes are a win, loss, or draw and its payoff values are +1, 0, ½. And for tic-tac-toe, utility values are +1, -1, and 0</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36</a:t>
            </a:fld>
            <a:endParaRPr lang="en-IN" dirty="0"/>
          </a:p>
        </p:txBody>
      </p:sp>
    </p:spTree>
    <p:extLst>
      <p:ext uri="{BB962C8B-B14F-4D97-AF65-F5344CB8AC3E}">
        <p14:creationId xmlns:p14="http://schemas.microsoft.com/office/powerpoint/2010/main" val="3768269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39607"/>
            <a:ext cx="10515600" cy="5467590"/>
          </a:xfrm>
        </p:spPr>
        <p:txBody>
          <a:bodyPr>
            <a:normAutofit lnSpcReduction="10000"/>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Consider the general case of a game with two players, whom we will call MAX and MIN</a:t>
            </a:r>
          </a:p>
          <a:p>
            <a:pPr marL="342900" lvl="1" indent="-342900" algn="just">
              <a:spcBef>
                <a:spcPts val="600"/>
              </a:spcBef>
              <a:spcAft>
                <a:spcPts val="300"/>
              </a:spcAft>
            </a:pPr>
            <a:r>
              <a:rPr lang="en-US" dirty="0">
                <a:solidFill>
                  <a:srgbClr val="002060"/>
                </a:solidFill>
                <a:latin typeface="LM Roman 12" panose="00000500000000000000" pitchFamily="50" charset="0"/>
              </a:rPr>
              <a:t>MAX moves first, and then they take turns moving until the game is over</a:t>
            </a:r>
          </a:p>
          <a:p>
            <a:pPr marL="342900" lvl="1" indent="-342900" algn="just">
              <a:spcBef>
                <a:spcPts val="600"/>
              </a:spcBef>
              <a:spcAft>
                <a:spcPts val="300"/>
              </a:spcAft>
            </a:pPr>
            <a:r>
              <a:rPr lang="en-US" dirty="0">
                <a:solidFill>
                  <a:srgbClr val="002060"/>
                </a:solidFill>
                <a:latin typeface="LM Roman 12" panose="00000500000000000000" pitchFamily="50" charset="0"/>
              </a:rPr>
              <a:t>At the end of the game, points are awarded to the winning player</a:t>
            </a:r>
          </a:p>
          <a:p>
            <a:pPr marL="342900" lvl="1" indent="-342900" algn="just">
              <a:spcBef>
                <a:spcPts val="600"/>
              </a:spcBef>
              <a:spcAft>
                <a:spcPts val="300"/>
              </a:spcAft>
            </a:pPr>
            <a:r>
              <a:rPr lang="en-US" dirty="0">
                <a:solidFill>
                  <a:srgbClr val="002060"/>
                </a:solidFill>
                <a:latin typeface="LM Roman 12" panose="00000500000000000000" pitchFamily="50" charset="0"/>
              </a:rPr>
              <a:t>A game can be formally defined as a kind of search problem with the following components</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The </a:t>
            </a:r>
            <a:r>
              <a:rPr lang="en-US" sz="2300" dirty="0">
                <a:solidFill>
                  <a:srgbClr val="CC0066"/>
                </a:solidFill>
                <a:latin typeface="LM Roman 12" panose="00000500000000000000" pitchFamily="50" charset="0"/>
              </a:rPr>
              <a:t>initial state</a:t>
            </a:r>
            <a:r>
              <a:rPr lang="en-US" sz="2300" dirty="0">
                <a:solidFill>
                  <a:srgbClr val="0084D6"/>
                </a:solidFill>
                <a:latin typeface="LM Roman 12" panose="00000500000000000000" pitchFamily="50" charset="0"/>
              </a:rPr>
              <a:t>, which includes the board position and an indication of whose move it is. </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set of </a:t>
            </a:r>
            <a:r>
              <a:rPr lang="en-US" sz="2300" dirty="0">
                <a:solidFill>
                  <a:srgbClr val="CC0066"/>
                </a:solidFill>
                <a:latin typeface="LM Roman 12" panose="00000500000000000000" pitchFamily="50" charset="0"/>
              </a:rPr>
              <a:t>operators</a:t>
            </a:r>
            <a:r>
              <a:rPr lang="en-US" sz="2300" dirty="0">
                <a:solidFill>
                  <a:srgbClr val="0084D6"/>
                </a:solidFill>
                <a:latin typeface="LM Roman 12" panose="00000500000000000000" pitchFamily="50" charset="0"/>
              </a:rPr>
              <a:t>, which define the legal moves that a player can make</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a:t>
            </a:r>
            <a:r>
              <a:rPr lang="en-US" sz="2300" dirty="0">
                <a:solidFill>
                  <a:srgbClr val="CC0066"/>
                </a:solidFill>
                <a:latin typeface="LM Roman 12" panose="00000500000000000000" pitchFamily="50" charset="0"/>
              </a:rPr>
              <a:t>terminal test</a:t>
            </a:r>
            <a:r>
              <a:rPr lang="en-US" sz="2300" dirty="0">
                <a:solidFill>
                  <a:srgbClr val="0084D6"/>
                </a:solidFill>
                <a:latin typeface="LM Roman 12" panose="00000500000000000000" pitchFamily="50" charset="0"/>
              </a:rPr>
              <a:t>, which determines when the game is over. States where the game has ended are called terminal states</a:t>
            </a:r>
          </a:p>
          <a:p>
            <a:pPr marL="800100" lvl="2" indent="-342900" algn="just">
              <a:spcBef>
                <a:spcPts val="600"/>
              </a:spcBef>
              <a:spcAft>
                <a:spcPts val="300"/>
              </a:spcAft>
              <a:buFont typeface="Arial" panose="020B0604020202020204" pitchFamily="34" charset="0"/>
              <a:buChar char="•"/>
            </a:pPr>
            <a:r>
              <a:rPr lang="en-US" sz="2300" dirty="0">
                <a:solidFill>
                  <a:srgbClr val="0084D6"/>
                </a:solidFill>
                <a:latin typeface="LM Roman 12" panose="00000500000000000000" pitchFamily="50" charset="0"/>
              </a:rPr>
              <a:t>A </a:t>
            </a:r>
            <a:r>
              <a:rPr lang="en-US" sz="2300" dirty="0">
                <a:solidFill>
                  <a:srgbClr val="CC0066"/>
                </a:solidFill>
                <a:latin typeface="LM Roman 12" panose="00000500000000000000" pitchFamily="50" charset="0"/>
              </a:rPr>
              <a:t>utility function </a:t>
            </a:r>
            <a:r>
              <a:rPr lang="en-US" sz="2300" dirty="0">
                <a:solidFill>
                  <a:srgbClr val="0084D6"/>
                </a:solidFill>
                <a:latin typeface="LM Roman 12" panose="00000500000000000000" pitchFamily="50" charset="0"/>
              </a:rPr>
              <a:t>(also called a payoff function), which gives a numeric value for the outcome of a game. In chess, the outcome is a win, loss, or draw, which we can represent by the values +1, —1, or 0. </a:t>
            </a: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37</a:t>
            </a:fld>
            <a:endParaRPr lang="en-IN" dirty="0"/>
          </a:p>
        </p:txBody>
      </p:sp>
    </p:spTree>
    <p:extLst>
      <p:ext uri="{BB962C8B-B14F-4D97-AF65-F5344CB8AC3E}">
        <p14:creationId xmlns:p14="http://schemas.microsoft.com/office/powerpoint/2010/main" val="3798208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lnSpcReduction="10000"/>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If this were a normal search problem, then all MAX would have to do is search for a sequence of moves that leads to a terminal state that is a winner</a:t>
            </a:r>
          </a:p>
          <a:p>
            <a:pPr marL="342900" lvl="1" indent="-342900" algn="just">
              <a:spcBef>
                <a:spcPts val="600"/>
              </a:spcBef>
              <a:spcAft>
                <a:spcPts val="300"/>
              </a:spcAft>
            </a:pPr>
            <a:r>
              <a:rPr lang="en-US" sz="2400" dirty="0">
                <a:solidFill>
                  <a:srgbClr val="002060"/>
                </a:solidFill>
                <a:latin typeface="LM Roman 12" panose="00000500000000000000" pitchFamily="50" charset="0"/>
              </a:rPr>
              <a:t>From the initial state, MAX has a choice of nine possible moves</a:t>
            </a:r>
          </a:p>
          <a:p>
            <a:pPr marL="342900" lvl="1" indent="-342900" algn="just">
              <a:spcBef>
                <a:spcPts val="600"/>
              </a:spcBef>
              <a:spcAft>
                <a:spcPts val="300"/>
              </a:spcAft>
            </a:pPr>
            <a:r>
              <a:rPr lang="en-US" sz="2400" dirty="0">
                <a:solidFill>
                  <a:srgbClr val="002060"/>
                </a:solidFill>
                <a:latin typeface="LM Roman 12" panose="00000500000000000000" pitchFamily="50" charset="0"/>
              </a:rPr>
              <a:t>Play alternates between MAX placing x's and MIN placing o's until we reach leaf nodes corresponding to terminal states: states where one player has three in a row or all the squares are filled. </a:t>
            </a:r>
          </a:p>
          <a:p>
            <a:pPr marL="342900" lvl="1" indent="-342900" algn="just">
              <a:spcBef>
                <a:spcPts val="600"/>
              </a:spcBef>
              <a:spcAft>
                <a:spcPts val="300"/>
              </a:spcAft>
            </a:pPr>
            <a:r>
              <a:rPr lang="en-US" sz="2400" dirty="0">
                <a:solidFill>
                  <a:srgbClr val="002060"/>
                </a:solidFill>
                <a:latin typeface="LM Roman 12" panose="00000500000000000000" pitchFamily="50" charset="0"/>
              </a:rPr>
              <a:t>The number on each leaf node indicates the utility value of the terminal state from the point of view of MAX; high values are assumed to be good for MAX and bad for MIN (which is how the players get their names).</a:t>
            </a:r>
          </a:p>
          <a:p>
            <a:pPr marL="342900" lvl="1" indent="-342900" algn="just">
              <a:spcBef>
                <a:spcPts val="600"/>
              </a:spcBef>
              <a:spcAft>
                <a:spcPts val="300"/>
              </a:spcAft>
            </a:pPr>
            <a:r>
              <a:rPr lang="en-US" sz="2400" dirty="0">
                <a:solidFill>
                  <a:srgbClr val="002060"/>
                </a:solidFill>
                <a:latin typeface="LM Roman 12" panose="00000500000000000000" pitchFamily="50" charset="0"/>
              </a:rPr>
              <a:t> It is MAX'S job to use the search tree (particularly the utility of terminal states) to determine the best move</a:t>
            </a:r>
          </a:p>
          <a:p>
            <a:pPr marL="342900" lvl="1" indent="-342900" algn="just">
              <a:lnSpc>
                <a:spcPct val="100000"/>
              </a:lnSpc>
              <a:spcBef>
                <a:spcPts val="600"/>
              </a:spcBef>
              <a:spcAft>
                <a:spcPts val="300"/>
              </a:spcAft>
            </a:pPr>
            <a:r>
              <a:rPr lang="en-US" dirty="0">
                <a:solidFill>
                  <a:srgbClr val="002060"/>
                </a:solidFill>
                <a:latin typeface="LM Roman 12" panose="00000500000000000000" pitchFamily="50" charset="0"/>
              </a:rPr>
              <a:t>Even a simple game like Tic-Tac-Toe is too complex to show the whole search tree </a:t>
            </a:r>
            <a:endParaRPr lang="en-IN" dirty="0">
              <a:solidFill>
                <a:srgbClr val="002060"/>
              </a:solidFill>
              <a:latin typeface="LM Roman 12" panose="00000500000000000000" pitchFamily="50" charset="0"/>
            </a:endParaRPr>
          </a:p>
          <a:p>
            <a:pPr marL="342900" lvl="1" indent="-342900" algn="just">
              <a:spcBef>
                <a:spcPts val="600"/>
              </a:spcBef>
              <a:spcAft>
                <a:spcPts val="300"/>
              </a:spcAft>
            </a:pPr>
            <a:endParaRPr lang="en-US" dirty="0">
              <a:solidFill>
                <a:srgbClr val="002060"/>
              </a:solidFill>
              <a:latin typeface="LM Roman 12" panose="00000500000000000000" pitchFamily="50" charset="0"/>
            </a:endParaRPr>
          </a:p>
          <a:p>
            <a:pPr marL="342900" lvl="1" indent="-342900" algn="just">
              <a:spcBef>
                <a:spcPts val="600"/>
              </a:spcBef>
              <a:spcAft>
                <a:spcPts val="300"/>
              </a:spcAft>
            </a:pP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38</a:t>
            </a:fld>
            <a:endParaRPr lang="en-IN" dirty="0"/>
          </a:p>
        </p:txBody>
      </p:sp>
    </p:spTree>
    <p:extLst>
      <p:ext uri="{BB962C8B-B14F-4D97-AF65-F5344CB8AC3E}">
        <p14:creationId xmlns:p14="http://schemas.microsoft.com/office/powerpoint/2010/main" val="2501587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Perfect Decisions in Two-Persons Game</a:t>
            </a:r>
            <a:endParaRPr lang="en-US" sz="2200" dirty="0">
              <a:solidFill>
                <a:srgbClr val="002060"/>
              </a:solidFill>
            </a:endParaRPr>
          </a:p>
          <a:p>
            <a:pPr marL="0" lvl="1" indent="0" algn="just">
              <a:spcBef>
                <a:spcPts val="600"/>
              </a:spcBef>
              <a:spcAft>
                <a:spcPts val="300"/>
              </a:spcAft>
              <a:buNone/>
            </a:pPr>
            <a:endParaRPr lang="en-IN" sz="23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39</a:t>
            </a:fld>
            <a:endParaRPr lang="en-IN" dirty="0"/>
          </a:p>
        </p:txBody>
      </p:sp>
      <p:pic>
        <p:nvPicPr>
          <p:cNvPr id="7" name="Picture 6">
            <a:extLst>
              <a:ext uri="{FF2B5EF4-FFF2-40B4-BE49-F238E27FC236}">
                <a16:creationId xmlns:a16="http://schemas.microsoft.com/office/drawing/2014/main" xmlns="" id="{BA4F6562-1B16-4208-99EA-AA0ADE5A4DA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38200" y="1259472"/>
            <a:ext cx="8156710" cy="5042166"/>
          </a:xfrm>
          <a:prstGeom prst="rect">
            <a:avLst/>
          </a:prstGeom>
        </p:spPr>
      </p:pic>
      <p:pic>
        <p:nvPicPr>
          <p:cNvPr id="9" name="Picture 8">
            <a:extLst>
              <a:ext uri="{FF2B5EF4-FFF2-40B4-BE49-F238E27FC236}">
                <a16:creationId xmlns:a16="http://schemas.microsoft.com/office/drawing/2014/main" xmlns="" id="{8EF545B4-C5CA-41B3-817C-57D3D4D035A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23395" y="3482970"/>
            <a:ext cx="5778004" cy="2453895"/>
          </a:xfrm>
          <a:prstGeom prst="rect">
            <a:avLst/>
          </a:prstGeom>
        </p:spPr>
      </p:pic>
    </p:spTree>
    <p:extLst>
      <p:ext uri="{BB962C8B-B14F-4D97-AF65-F5344CB8AC3E}">
        <p14:creationId xmlns:p14="http://schemas.microsoft.com/office/powerpoint/2010/main" val="162848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lstStyle/>
          <a:p>
            <a:r>
              <a:rPr lang="en-IN" dirty="0">
                <a:latin typeface="LM Roman 12" panose="00000500000000000000" pitchFamily="50" charset="0"/>
              </a:rPr>
              <a:t>Introduction</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83345"/>
            <a:ext cx="10515600" cy="5300662"/>
          </a:xfrm>
        </p:spPr>
        <p:txBody>
          <a:bodyPr>
            <a:normAutofit/>
          </a:bodyPr>
          <a:lstStyle/>
          <a:p>
            <a:pPr algn="just">
              <a:lnSpc>
                <a:spcPct val="100000"/>
              </a:lnSpc>
              <a:spcAft>
                <a:spcPts val="600"/>
              </a:spcAft>
            </a:pPr>
            <a:r>
              <a:rPr lang="en-US" sz="2400" b="1" dirty="0">
                <a:latin typeface="LM Roman 12" panose="00000500000000000000" pitchFamily="50" charset="0"/>
              </a:rPr>
              <a:t>Informed Search Strategy</a:t>
            </a:r>
          </a:p>
          <a:p>
            <a:pPr marL="546100" lvl="1" indent="-273050"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One that uses problem-speciﬁc knowledge beyond the deﬁnition of the problem itself</a:t>
            </a:r>
          </a:p>
          <a:p>
            <a:pPr marL="546100" lvl="1" indent="-273050"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This ﬁnds the solutions more efﬁciently than uninformed strategy</a:t>
            </a:r>
          </a:p>
          <a:p>
            <a:pPr algn="just">
              <a:lnSpc>
                <a:spcPct val="100000"/>
              </a:lnSpc>
              <a:spcAft>
                <a:spcPts val="600"/>
              </a:spcAft>
            </a:pPr>
            <a:r>
              <a:rPr lang="en-US" sz="2400" b="1" dirty="0">
                <a:latin typeface="LM Roman 12" panose="00000500000000000000" pitchFamily="50" charset="0"/>
              </a:rPr>
              <a:t>For example</a:t>
            </a:r>
          </a:p>
          <a:p>
            <a:pPr lvl="1" indent="-414338"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The search algorithm comprise of the knowledge like how far the goal is, path cost, how to reach to goal node, etc.</a:t>
            </a:r>
          </a:p>
          <a:p>
            <a:pPr lvl="1" indent="-414338" algn="just">
              <a:lnSpc>
                <a:spcPct val="100000"/>
              </a:lnSpc>
              <a:spcAft>
                <a:spcPts val="600"/>
              </a:spcAft>
              <a:buFont typeface="Arial" panose="020B0604020202020204" pitchFamily="34" charset="0"/>
              <a:buChar char="•"/>
            </a:pPr>
            <a:r>
              <a:rPr lang="en-US" dirty="0">
                <a:solidFill>
                  <a:srgbClr val="0084D6"/>
                </a:solidFill>
                <a:latin typeface="LM Roman 12" panose="00000500000000000000" pitchFamily="50" charset="0"/>
              </a:rPr>
              <a:t>This knowledge help agents to explore less to the search space and find more efficiently the goal node</a:t>
            </a:r>
          </a:p>
          <a:p>
            <a:pPr algn="just">
              <a:lnSpc>
                <a:spcPct val="100000"/>
              </a:lnSpc>
            </a:pPr>
            <a:endParaRPr lang="en-IN" sz="2400" dirty="0">
              <a:solidFill>
                <a:srgbClr val="002060"/>
              </a:solidFill>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4</a:t>
            </a:fld>
            <a:endParaRPr lang="en-IN"/>
          </a:p>
        </p:txBody>
      </p:sp>
    </p:spTree>
    <p:extLst>
      <p:ext uri="{BB962C8B-B14F-4D97-AF65-F5344CB8AC3E}">
        <p14:creationId xmlns:p14="http://schemas.microsoft.com/office/powerpoint/2010/main" val="3464315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The</a:t>
            </a:r>
            <a:r>
              <a:rPr lang="en-US" sz="1600" dirty="0">
                <a:solidFill>
                  <a:srgbClr val="002060"/>
                </a:solidFill>
                <a:latin typeface="LM Roman 12" panose="00000500000000000000" pitchFamily="50" charset="0"/>
              </a:rPr>
              <a:t> </a:t>
            </a:r>
            <a:r>
              <a:rPr lang="en-US" dirty="0">
                <a:solidFill>
                  <a:srgbClr val="002060"/>
                </a:solidFill>
                <a:latin typeface="LM Roman 12" panose="00000500000000000000" pitchFamily="50" charset="0"/>
              </a:rPr>
              <a:t>minimax algorithm is designed to determine the optimal strategy for MAX, and thus to decide what the best first move is</a:t>
            </a:r>
          </a:p>
          <a:p>
            <a:pPr marL="342900" lvl="1" indent="-342900" algn="just">
              <a:spcBef>
                <a:spcPts val="600"/>
              </a:spcBef>
              <a:spcAft>
                <a:spcPts val="300"/>
              </a:spcAft>
            </a:pPr>
            <a:r>
              <a:rPr lang="en-US" dirty="0">
                <a:solidFill>
                  <a:srgbClr val="002060"/>
                </a:solidFill>
                <a:latin typeface="LM Roman 12" panose="00000500000000000000" pitchFamily="50" charset="0"/>
              </a:rPr>
              <a:t>The algorithm consists of five steps: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Generate the whole game tree, all the way down to the terminal states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Apply the utility function to each terminal state to get its value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Use the utility of the terminal states to determine the utility of the nodes one level higher up in the search tree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Continue backing up the values from the leaf nodes toward the root, one layer at a time </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Eventually, the backed-up values reach the top of the tree; at that point, MAX chooses the move that leads to the highest value</a:t>
            </a: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40</a:t>
            </a:fld>
            <a:endParaRPr lang="en-IN" dirty="0"/>
          </a:p>
        </p:txBody>
      </p:sp>
    </p:spTree>
    <p:extLst>
      <p:ext uri="{BB962C8B-B14F-4D97-AF65-F5344CB8AC3E}">
        <p14:creationId xmlns:p14="http://schemas.microsoft.com/office/powerpoint/2010/main" val="51981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lnSpcReduction="10000"/>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p>
          <a:p>
            <a:pPr marL="342900" lvl="1" indent="-342900" algn="just">
              <a:spcBef>
                <a:spcPts val="600"/>
              </a:spcBef>
              <a:spcAft>
                <a:spcPts val="300"/>
              </a:spcAft>
            </a:pPr>
            <a:r>
              <a:rPr lang="en-US" dirty="0">
                <a:solidFill>
                  <a:srgbClr val="002060"/>
                </a:solidFill>
                <a:latin typeface="LM Roman 12" panose="00000500000000000000" pitchFamily="50" charset="0"/>
              </a:rPr>
              <a:t>Mini-max algorithm is a recursive or backtracking algorithm which is used in decision-making and game theory</a:t>
            </a:r>
          </a:p>
          <a:p>
            <a:pPr marL="342900" lvl="1" indent="-342900" algn="just">
              <a:spcBef>
                <a:spcPts val="600"/>
              </a:spcBef>
              <a:spcAft>
                <a:spcPts val="300"/>
              </a:spcAft>
            </a:pPr>
            <a:r>
              <a:rPr lang="en-US" dirty="0">
                <a:solidFill>
                  <a:srgbClr val="002060"/>
                </a:solidFill>
                <a:latin typeface="LM Roman 12" panose="00000500000000000000" pitchFamily="50" charset="0"/>
              </a:rPr>
              <a:t>It provides an optimal move for the player assuming that opponent is also playing optimally</a:t>
            </a:r>
          </a:p>
          <a:p>
            <a:pPr marL="342900" lvl="1" indent="-342900" algn="just">
              <a:spcBef>
                <a:spcPts val="600"/>
              </a:spcBef>
              <a:spcAft>
                <a:spcPts val="300"/>
              </a:spcAft>
            </a:pPr>
            <a:r>
              <a:rPr lang="en-US" dirty="0">
                <a:solidFill>
                  <a:srgbClr val="002060"/>
                </a:solidFill>
                <a:latin typeface="LM Roman 12" panose="00000500000000000000" pitchFamily="50" charset="0"/>
              </a:rPr>
              <a:t>Min-Max algorithm is mostly used for game playing in AI. Such as Chess, Checkers, tic-tac-toe, go, and various tow-players game</a:t>
            </a:r>
          </a:p>
          <a:p>
            <a:pPr marL="342900" lvl="1" indent="-342900" algn="just">
              <a:spcBef>
                <a:spcPts val="600"/>
              </a:spcBef>
              <a:spcAft>
                <a:spcPts val="300"/>
              </a:spcAft>
            </a:pPr>
            <a:r>
              <a:rPr lang="en-US" dirty="0">
                <a:solidFill>
                  <a:srgbClr val="002060"/>
                </a:solidFill>
                <a:latin typeface="LM Roman 12" panose="00000500000000000000" pitchFamily="50" charset="0"/>
              </a:rPr>
              <a:t>In this algorithm two players play the game, one is called MAX and other is called MIN</a:t>
            </a:r>
          </a:p>
          <a:p>
            <a:pPr marL="342900" lvl="1" indent="-342900" algn="just">
              <a:spcBef>
                <a:spcPts val="600"/>
              </a:spcBef>
              <a:spcAft>
                <a:spcPts val="300"/>
              </a:spcAft>
            </a:pPr>
            <a:r>
              <a:rPr lang="en-US" dirty="0">
                <a:solidFill>
                  <a:srgbClr val="002060"/>
                </a:solidFill>
                <a:latin typeface="LM Roman 12" panose="00000500000000000000" pitchFamily="50" charset="0"/>
              </a:rPr>
              <a:t>Both Players of the game are opponent of each other, where MAX will select the maximized value and MIN will select the minimized value</a:t>
            </a:r>
          </a:p>
          <a:p>
            <a:pPr marL="342900" lvl="1" indent="-342900" algn="just">
              <a:spcBef>
                <a:spcPts val="600"/>
              </a:spcBef>
              <a:spcAft>
                <a:spcPts val="300"/>
              </a:spcAft>
            </a:pPr>
            <a:r>
              <a:rPr lang="en-US" dirty="0">
                <a:solidFill>
                  <a:srgbClr val="002060"/>
                </a:solidFill>
                <a:latin typeface="LM Roman 12" panose="00000500000000000000" pitchFamily="50" charset="0"/>
              </a:rPr>
              <a:t>The minimax algorithm performs a depth-first search algorithm for the exploration of the complete game tree</a:t>
            </a:r>
          </a:p>
          <a:p>
            <a:pPr marL="342900" lvl="1" indent="-342900" algn="just">
              <a:spcBef>
                <a:spcPts val="600"/>
              </a:spcBef>
              <a:spcAft>
                <a:spcPts val="300"/>
              </a:spcAft>
            </a:pPr>
            <a:r>
              <a:rPr lang="en-US" dirty="0">
                <a:solidFill>
                  <a:srgbClr val="002060"/>
                </a:solidFill>
                <a:latin typeface="LM Roman 12" panose="00000500000000000000" pitchFamily="50" charset="0"/>
              </a:rPr>
              <a:t>The minimax algorithm proceeds all the way down to the terminal node of the tree, then backtrack the tree as the recursion</a:t>
            </a:r>
          </a:p>
          <a:p>
            <a:pPr marL="342900" lvl="1" indent="-342900" algn="just">
              <a:spcBef>
                <a:spcPts val="600"/>
              </a:spcBef>
              <a:spcAft>
                <a:spcPts val="300"/>
              </a:spcAft>
            </a:pP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41</a:t>
            </a:fld>
            <a:endParaRPr lang="en-IN" dirty="0"/>
          </a:p>
        </p:txBody>
      </p:sp>
    </p:spTree>
    <p:extLst>
      <p:ext uri="{BB962C8B-B14F-4D97-AF65-F5344CB8AC3E}">
        <p14:creationId xmlns:p14="http://schemas.microsoft.com/office/powerpoint/2010/main" val="4275333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a:p>
            <a:pPr marL="342900" lvl="1" indent="-342900" algn="just">
              <a:spcBef>
                <a:spcPts val="600"/>
              </a:spcBef>
              <a:spcAft>
                <a:spcPts val="300"/>
              </a:spcAft>
            </a:pPr>
            <a:r>
              <a:rPr lang="en-US" dirty="0">
                <a:solidFill>
                  <a:srgbClr val="002060"/>
                </a:solidFill>
                <a:latin typeface="LM Roman 12" panose="00000500000000000000" pitchFamily="50" charset="0"/>
              </a:rPr>
              <a:t>The</a:t>
            </a:r>
            <a:r>
              <a:rPr lang="en-US" sz="1600" dirty="0">
                <a:solidFill>
                  <a:srgbClr val="002060"/>
                </a:solidFill>
                <a:latin typeface="LM Roman 12" panose="00000500000000000000" pitchFamily="50" charset="0"/>
              </a:rPr>
              <a:t> </a:t>
            </a:r>
            <a:r>
              <a:rPr lang="en-US" dirty="0">
                <a:solidFill>
                  <a:srgbClr val="002060"/>
                </a:solidFill>
                <a:latin typeface="LM Roman 12" panose="00000500000000000000" pitchFamily="50" charset="0"/>
              </a:rPr>
              <a:t>minimax algorithm is designed to determine the optimal strategy for MAX, and thus to decide what the best first move is</a:t>
            </a:r>
          </a:p>
          <a:p>
            <a:pPr marL="342900" lvl="1" indent="-342900" algn="just">
              <a:spcBef>
                <a:spcPts val="600"/>
              </a:spcBef>
              <a:spcAft>
                <a:spcPts val="300"/>
              </a:spcAft>
            </a:pPr>
            <a:r>
              <a:rPr lang="en-US" dirty="0">
                <a:solidFill>
                  <a:srgbClr val="002060"/>
                </a:solidFill>
                <a:latin typeface="LM Roman 12" panose="00000500000000000000" pitchFamily="50" charset="0"/>
              </a:rPr>
              <a:t>The algorithm consists of five steps: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Generate the whole game tree, all the way down to the terminal states</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Apply the utility function to each terminal state to get its value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Use the utility of the terminal states to determine the utility of the nodes one level higher up in the search tree</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Continue backing up the values from the leaf nodes toward the root, one layer at a time </a:t>
            </a:r>
          </a:p>
          <a:p>
            <a:pPr marL="800100" lvl="2" indent="-444500" algn="just">
              <a:spcBef>
                <a:spcPts val="600"/>
              </a:spcBef>
              <a:spcAft>
                <a:spcPts val="300"/>
              </a:spcAft>
              <a:buFont typeface="Arial" panose="020B0604020202020204" pitchFamily="34" charset="0"/>
              <a:buChar char="•"/>
            </a:pPr>
            <a:r>
              <a:rPr lang="en-US" sz="2400" dirty="0">
                <a:solidFill>
                  <a:srgbClr val="0084D6"/>
                </a:solidFill>
                <a:latin typeface="LM Roman 12" panose="00000500000000000000" pitchFamily="50" charset="0"/>
              </a:rPr>
              <a:t>Eventually, the backed-up values reach the top of the tree; at that point, MAX chooses the move that leads to the highest value</a:t>
            </a:r>
            <a:endParaRPr lang="en-IN" sz="2400" dirty="0">
              <a:solidFill>
                <a:srgbClr val="0084D6"/>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42</a:t>
            </a:fld>
            <a:endParaRPr lang="en-IN" dirty="0"/>
          </a:p>
        </p:txBody>
      </p:sp>
    </p:spTree>
    <p:extLst>
      <p:ext uri="{BB962C8B-B14F-4D97-AF65-F5344CB8AC3E}">
        <p14:creationId xmlns:p14="http://schemas.microsoft.com/office/powerpoint/2010/main" val="4172022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43</a:t>
            </a:fld>
            <a:endParaRPr lang="en-IN" dirty="0"/>
          </a:p>
        </p:txBody>
      </p:sp>
      <p:grpSp>
        <p:nvGrpSpPr>
          <p:cNvPr id="6" name="Group 5">
            <a:extLst>
              <a:ext uri="{FF2B5EF4-FFF2-40B4-BE49-F238E27FC236}">
                <a16:creationId xmlns:a16="http://schemas.microsoft.com/office/drawing/2014/main" xmlns="" id="{20B5AE15-A263-49BD-87AB-EB1B2AF8DCFD}"/>
              </a:ext>
            </a:extLst>
          </p:cNvPr>
          <p:cNvGrpSpPr/>
          <p:nvPr/>
        </p:nvGrpSpPr>
        <p:grpSpPr>
          <a:xfrm>
            <a:off x="698687" y="1451185"/>
            <a:ext cx="5123447" cy="3959014"/>
            <a:chOff x="838200" y="1304211"/>
            <a:chExt cx="5123447" cy="3959014"/>
          </a:xfrm>
        </p:grpSpPr>
        <p:pic>
          <p:nvPicPr>
            <p:cNvPr id="1026" name="Picture 2" descr="Mini-Max Algorithm in AI">
              <a:extLst>
                <a:ext uri="{FF2B5EF4-FFF2-40B4-BE49-F238E27FC236}">
                  <a16:creationId xmlns:a16="http://schemas.microsoft.com/office/drawing/2014/main" xmlns="" id="{B508D77E-816D-4A9E-B3F8-0820A342B0D6}"/>
                </a:ext>
              </a:extLst>
            </p:cNvPr>
            <p:cNvPicPr>
              <a:picLocks noChangeAspect="1" noChangeArrowheads="1"/>
            </p:cNvPicPr>
            <p:nvPr/>
          </p:nvPicPr>
          <p:blipFill rotWithShape="1">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t="5588" r="31215" b="9075"/>
            <a:stretch/>
          </p:blipFill>
          <p:spPr bwMode="auto">
            <a:xfrm>
              <a:off x="838200" y="1304211"/>
              <a:ext cx="4005943" cy="39590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9C8910E1-E019-4993-9AD2-04B840CDBED8}"/>
                </a:ext>
              </a:extLst>
            </p:cNvPr>
            <p:cNvSpPr/>
            <p:nvPr/>
          </p:nvSpPr>
          <p:spPr>
            <a:xfrm>
              <a:off x="3777343"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xmlns="" id="{100B7423-6E7C-4641-BFBC-69CFDFD60D64}"/>
                </a:ext>
              </a:extLst>
            </p:cNvPr>
            <p:cNvSpPr/>
            <p:nvPr/>
          </p:nvSpPr>
          <p:spPr>
            <a:xfrm>
              <a:off x="4136572"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xmlns="" id="{B5B478E0-3795-4F45-A526-D44D04218126}"/>
                </a:ext>
              </a:extLst>
            </p:cNvPr>
            <p:cNvSpPr/>
            <p:nvPr/>
          </p:nvSpPr>
          <p:spPr>
            <a:xfrm>
              <a:off x="4501244"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xmlns="" id="{AFB9FCBE-C443-48B8-9D0C-9273A1471476}"/>
                </a:ext>
              </a:extLst>
            </p:cNvPr>
            <p:cNvSpPr/>
            <p:nvPr/>
          </p:nvSpPr>
          <p:spPr>
            <a:xfrm>
              <a:off x="4894847"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grpSp>
        <p:nvGrpSpPr>
          <p:cNvPr id="10" name="Group 9">
            <a:extLst>
              <a:ext uri="{FF2B5EF4-FFF2-40B4-BE49-F238E27FC236}">
                <a16:creationId xmlns:a16="http://schemas.microsoft.com/office/drawing/2014/main" xmlns="" id="{C3A3884A-0D92-402C-9611-360466988455}"/>
              </a:ext>
            </a:extLst>
          </p:cNvPr>
          <p:cNvGrpSpPr/>
          <p:nvPr/>
        </p:nvGrpSpPr>
        <p:grpSpPr>
          <a:xfrm>
            <a:off x="5894609" y="2230771"/>
            <a:ext cx="5411921" cy="4105989"/>
            <a:chOff x="6019801" y="1304210"/>
            <a:chExt cx="5411921" cy="4105989"/>
          </a:xfrm>
        </p:grpSpPr>
        <p:pic>
          <p:nvPicPr>
            <p:cNvPr id="1028" name="Picture 4" descr="Mini-Max Algorithm in AI">
              <a:extLst>
                <a:ext uri="{FF2B5EF4-FFF2-40B4-BE49-F238E27FC236}">
                  <a16:creationId xmlns:a16="http://schemas.microsoft.com/office/drawing/2014/main" xmlns="" id="{B76ABB9A-40C8-4C66-835B-BB2F5963D1AE}"/>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5833" r="31279" b="7726"/>
            <a:stretch/>
          </p:blipFill>
          <p:spPr bwMode="auto">
            <a:xfrm>
              <a:off x="6019801" y="1304210"/>
              <a:ext cx="4234542" cy="410598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624E8774-DD0F-420D-BC98-43877689D5E8}"/>
                </a:ext>
              </a:extLst>
            </p:cNvPr>
            <p:cNvSpPr/>
            <p:nvPr/>
          </p:nvSpPr>
          <p:spPr>
            <a:xfrm>
              <a:off x="9247418"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3" name="Rectangle 12">
              <a:extLst>
                <a:ext uri="{FF2B5EF4-FFF2-40B4-BE49-F238E27FC236}">
                  <a16:creationId xmlns:a16="http://schemas.microsoft.com/office/drawing/2014/main" xmlns="" id="{94F0D758-7AD2-42F8-9CFB-6352B014BFE7}"/>
                </a:ext>
              </a:extLst>
            </p:cNvPr>
            <p:cNvSpPr/>
            <p:nvPr/>
          </p:nvSpPr>
          <p:spPr>
            <a:xfrm>
              <a:off x="9606647"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4" name="Rectangle 13">
              <a:extLst>
                <a:ext uri="{FF2B5EF4-FFF2-40B4-BE49-F238E27FC236}">
                  <a16:creationId xmlns:a16="http://schemas.microsoft.com/office/drawing/2014/main" xmlns="" id="{9F61168C-5802-47E1-89E8-042DE92BB80B}"/>
                </a:ext>
              </a:extLst>
            </p:cNvPr>
            <p:cNvSpPr/>
            <p:nvPr/>
          </p:nvSpPr>
          <p:spPr>
            <a:xfrm>
              <a:off x="9971319"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5" name="Rectangle 14">
              <a:extLst>
                <a:ext uri="{FF2B5EF4-FFF2-40B4-BE49-F238E27FC236}">
                  <a16:creationId xmlns:a16="http://schemas.microsoft.com/office/drawing/2014/main" xmlns="" id="{CE37DEA3-DAF8-409D-B449-CB493BBA5261}"/>
                </a:ext>
              </a:extLst>
            </p:cNvPr>
            <p:cNvSpPr/>
            <p:nvPr/>
          </p:nvSpPr>
          <p:spPr>
            <a:xfrm>
              <a:off x="10364922"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sp>
        <p:nvSpPr>
          <p:cNvPr id="16" name="Rectangle 15">
            <a:extLst>
              <a:ext uri="{FF2B5EF4-FFF2-40B4-BE49-F238E27FC236}">
                <a16:creationId xmlns:a16="http://schemas.microsoft.com/office/drawing/2014/main" xmlns="" id="{E3888CBA-352C-436A-8929-5DC8957B92A7}"/>
              </a:ext>
            </a:extLst>
          </p:cNvPr>
          <p:cNvSpPr/>
          <p:nvPr/>
        </p:nvSpPr>
        <p:spPr>
          <a:xfrm>
            <a:off x="838200" y="1461987"/>
            <a:ext cx="1251857" cy="38307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Step-1</a:t>
            </a:r>
          </a:p>
        </p:txBody>
      </p:sp>
      <p:sp>
        <p:nvSpPr>
          <p:cNvPr id="19" name="Rectangle 18">
            <a:extLst>
              <a:ext uri="{FF2B5EF4-FFF2-40B4-BE49-F238E27FC236}">
                <a16:creationId xmlns:a16="http://schemas.microsoft.com/office/drawing/2014/main" xmlns="" id="{B0D77007-43F7-4149-B43D-46B22EBD43B7}"/>
              </a:ext>
            </a:extLst>
          </p:cNvPr>
          <p:cNvSpPr/>
          <p:nvPr/>
        </p:nvSpPr>
        <p:spPr>
          <a:xfrm>
            <a:off x="6096000" y="2329798"/>
            <a:ext cx="1251857" cy="383076"/>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Step-2</a:t>
            </a:r>
          </a:p>
        </p:txBody>
      </p:sp>
    </p:spTree>
    <p:extLst>
      <p:ext uri="{BB962C8B-B14F-4D97-AF65-F5344CB8AC3E}">
        <p14:creationId xmlns:p14="http://schemas.microsoft.com/office/powerpoint/2010/main" val="1228600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44</a:t>
            </a:fld>
            <a:endParaRPr lang="en-IN" dirty="0"/>
          </a:p>
        </p:txBody>
      </p:sp>
      <p:grpSp>
        <p:nvGrpSpPr>
          <p:cNvPr id="6" name="Group 5">
            <a:extLst>
              <a:ext uri="{FF2B5EF4-FFF2-40B4-BE49-F238E27FC236}">
                <a16:creationId xmlns:a16="http://schemas.microsoft.com/office/drawing/2014/main" xmlns="" id="{20B5AE15-A263-49BD-87AB-EB1B2AF8DCFD}"/>
              </a:ext>
            </a:extLst>
          </p:cNvPr>
          <p:cNvGrpSpPr/>
          <p:nvPr/>
        </p:nvGrpSpPr>
        <p:grpSpPr>
          <a:xfrm>
            <a:off x="3637830" y="1550211"/>
            <a:ext cx="2184304" cy="2892435"/>
            <a:chOff x="3777343" y="1403237"/>
            <a:chExt cx="2184304" cy="2892435"/>
          </a:xfrm>
        </p:grpSpPr>
        <p:sp>
          <p:nvSpPr>
            <p:cNvPr id="5" name="Rectangle 4">
              <a:extLst>
                <a:ext uri="{FF2B5EF4-FFF2-40B4-BE49-F238E27FC236}">
                  <a16:creationId xmlns:a16="http://schemas.microsoft.com/office/drawing/2014/main" xmlns="" id="{9C8910E1-E019-4993-9AD2-04B840CDBED8}"/>
                </a:ext>
              </a:extLst>
            </p:cNvPr>
            <p:cNvSpPr/>
            <p:nvPr/>
          </p:nvSpPr>
          <p:spPr>
            <a:xfrm>
              <a:off x="3777343"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xmlns="" id="{100B7423-6E7C-4641-BFBC-69CFDFD60D64}"/>
                </a:ext>
              </a:extLst>
            </p:cNvPr>
            <p:cNvSpPr/>
            <p:nvPr/>
          </p:nvSpPr>
          <p:spPr>
            <a:xfrm>
              <a:off x="4136572" y="22183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xmlns="" id="{B5B478E0-3795-4F45-A526-D44D04218126}"/>
                </a:ext>
              </a:extLst>
            </p:cNvPr>
            <p:cNvSpPr/>
            <p:nvPr/>
          </p:nvSpPr>
          <p:spPr>
            <a:xfrm>
              <a:off x="4501244" y="303354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xmlns="" id="{AFB9FCBE-C443-48B8-9D0C-9273A1471476}"/>
                </a:ext>
              </a:extLst>
            </p:cNvPr>
            <p:cNvSpPr/>
            <p:nvPr/>
          </p:nvSpPr>
          <p:spPr>
            <a:xfrm>
              <a:off x="4894847" y="391259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pic>
        <p:nvPicPr>
          <p:cNvPr id="2050" name="Picture 2" descr="Mini-Max Algorithm in AI">
            <a:extLst>
              <a:ext uri="{FF2B5EF4-FFF2-40B4-BE49-F238E27FC236}">
                <a16:creationId xmlns:a16="http://schemas.microsoft.com/office/drawing/2014/main" xmlns="" id="{041FFB34-DBBB-432E-B52C-647C035B4643}"/>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6598" r="31642" b="8518"/>
          <a:stretch/>
        </p:blipFill>
        <p:spPr bwMode="auto">
          <a:xfrm>
            <a:off x="607601" y="1483424"/>
            <a:ext cx="3850101" cy="3891152"/>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xmlns="" id="{A67A6770-4FEF-4578-BA6B-EBA456E086E8}"/>
              </a:ext>
            </a:extLst>
          </p:cNvPr>
          <p:cNvGrpSpPr/>
          <p:nvPr/>
        </p:nvGrpSpPr>
        <p:grpSpPr>
          <a:xfrm>
            <a:off x="5739485" y="2365365"/>
            <a:ext cx="5697885" cy="4014468"/>
            <a:chOff x="5815687" y="2365365"/>
            <a:chExt cx="5697885" cy="4014468"/>
          </a:xfrm>
        </p:grpSpPr>
        <p:grpSp>
          <p:nvGrpSpPr>
            <p:cNvPr id="10" name="Group 9">
              <a:extLst>
                <a:ext uri="{FF2B5EF4-FFF2-40B4-BE49-F238E27FC236}">
                  <a16:creationId xmlns:a16="http://schemas.microsoft.com/office/drawing/2014/main" xmlns="" id="{C3A3884A-0D92-402C-9611-360466988455}"/>
                </a:ext>
              </a:extLst>
            </p:cNvPr>
            <p:cNvGrpSpPr/>
            <p:nvPr/>
          </p:nvGrpSpPr>
          <p:grpSpPr>
            <a:xfrm>
              <a:off x="8952062" y="2365365"/>
              <a:ext cx="2561510" cy="3009211"/>
              <a:chOff x="9247418" y="1403237"/>
              <a:chExt cx="2561510" cy="3009211"/>
            </a:xfrm>
          </p:grpSpPr>
          <p:sp>
            <p:nvSpPr>
              <p:cNvPr id="12" name="Rectangle 11">
                <a:extLst>
                  <a:ext uri="{FF2B5EF4-FFF2-40B4-BE49-F238E27FC236}">
                    <a16:creationId xmlns:a16="http://schemas.microsoft.com/office/drawing/2014/main" xmlns="" id="{624E8774-DD0F-420D-BC98-43877689D5E8}"/>
                  </a:ext>
                </a:extLst>
              </p:cNvPr>
              <p:cNvSpPr/>
              <p:nvPr/>
            </p:nvSpPr>
            <p:spPr>
              <a:xfrm>
                <a:off x="9247418" y="1403237"/>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3" name="Rectangle 12">
                <a:extLst>
                  <a:ext uri="{FF2B5EF4-FFF2-40B4-BE49-F238E27FC236}">
                    <a16:creationId xmlns:a16="http://schemas.microsoft.com/office/drawing/2014/main" xmlns="" id="{94F0D758-7AD2-42F8-9CFB-6352B014BFE7}"/>
                  </a:ext>
                </a:extLst>
              </p:cNvPr>
              <p:cNvSpPr/>
              <p:nvPr/>
            </p:nvSpPr>
            <p:spPr>
              <a:xfrm>
                <a:off x="9787829" y="2333389"/>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4" name="Rectangle 13">
                <a:extLst>
                  <a:ext uri="{FF2B5EF4-FFF2-40B4-BE49-F238E27FC236}">
                    <a16:creationId xmlns:a16="http://schemas.microsoft.com/office/drawing/2014/main" xmlns="" id="{9F61168C-5802-47E1-89E8-042DE92BB80B}"/>
                  </a:ext>
                </a:extLst>
              </p:cNvPr>
              <p:cNvSpPr/>
              <p:nvPr/>
            </p:nvSpPr>
            <p:spPr>
              <a:xfrm>
                <a:off x="10415196" y="311572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5" name="Rectangle 14">
                <a:extLst>
                  <a:ext uri="{FF2B5EF4-FFF2-40B4-BE49-F238E27FC236}">
                    <a16:creationId xmlns:a16="http://schemas.microsoft.com/office/drawing/2014/main" xmlns="" id="{CE37DEA3-DAF8-409D-B449-CB493BBA5261}"/>
                  </a:ext>
                </a:extLst>
              </p:cNvPr>
              <p:cNvSpPr/>
              <p:nvPr/>
            </p:nvSpPr>
            <p:spPr>
              <a:xfrm>
                <a:off x="10742128" y="4029373"/>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grpSp>
        <p:pic>
          <p:nvPicPr>
            <p:cNvPr id="11" name="Picture 10">
              <a:extLst>
                <a:ext uri="{FF2B5EF4-FFF2-40B4-BE49-F238E27FC236}">
                  <a16:creationId xmlns:a16="http://schemas.microsoft.com/office/drawing/2014/main" xmlns="" id="{E4DF277D-097A-40B7-9518-1253001D0745}"/>
                </a:ext>
              </a:extLst>
            </p:cNvPr>
            <p:cNvPicPr>
              <a:picLocks noChangeAspect="1"/>
            </p:cNvPicPr>
            <p:nvPr/>
          </p:nvPicPr>
          <p:blipFill rotWithShape="1">
            <a:blip r:embed="rId4">
              <a:clrChange>
                <a:clrFrom>
                  <a:srgbClr val="FFFFFF"/>
                </a:clrFrom>
                <a:clrTo>
                  <a:srgbClr val="FFFFFF">
                    <a:alpha val="0"/>
                  </a:srgbClr>
                </a:clrTo>
              </a:clrChange>
            </a:blip>
            <a:srcRect t="7210" r="31500" b="8609"/>
            <a:stretch/>
          </p:blipFill>
          <p:spPr>
            <a:xfrm>
              <a:off x="5815687" y="2365365"/>
              <a:ext cx="4397689" cy="4014468"/>
            </a:xfrm>
            <a:prstGeom prst="rect">
              <a:avLst/>
            </a:prstGeom>
          </p:spPr>
        </p:pic>
      </p:grpSp>
      <p:sp>
        <p:nvSpPr>
          <p:cNvPr id="20" name="Rectangle 19">
            <a:extLst>
              <a:ext uri="{FF2B5EF4-FFF2-40B4-BE49-F238E27FC236}">
                <a16:creationId xmlns:a16="http://schemas.microsoft.com/office/drawing/2014/main" xmlns="" id="{C3D7F4E7-1CD3-487E-9E89-0A1A27EAA8EC}"/>
              </a:ext>
            </a:extLst>
          </p:cNvPr>
          <p:cNvSpPr/>
          <p:nvPr/>
        </p:nvSpPr>
        <p:spPr>
          <a:xfrm>
            <a:off x="838200" y="1550210"/>
            <a:ext cx="1251857" cy="38307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Step-3</a:t>
            </a:r>
          </a:p>
        </p:txBody>
      </p:sp>
      <p:sp>
        <p:nvSpPr>
          <p:cNvPr id="21" name="Rectangle 20">
            <a:extLst>
              <a:ext uri="{FF2B5EF4-FFF2-40B4-BE49-F238E27FC236}">
                <a16:creationId xmlns:a16="http://schemas.microsoft.com/office/drawing/2014/main" xmlns="" id="{981FA8E9-6EA0-4990-866F-1E6F4D72FD76}"/>
              </a:ext>
            </a:extLst>
          </p:cNvPr>
          <p:cNvSpPr/>
          <p:nvPr/>
        </p:nvSpPr>
        <p:spPr>
          <a:xfrm>
            <a:off x="6096000" y="2365365"/>
            <a:ext cx="1251857" cy="40154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Step-4</a:t>
            </a:r>
          </a:p>
        </p:txBody>
      </p:sp>
    </p:spTree>
    <p:extLst>
      <p:ext uri="{BB962C8B-B14F-4D97-AF65-F5344CB8AC3E}">
        <p14:creationId xmlns:p14="http://schemas.microsoft.com/office/powerpoint/2010/main" val="2215383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21135"/>
            <a:ext cx="10515600" cy="5467590"/>
          </a:xfrm>
        </p:spPr>
        <p:txBody>
          <a:bodyPr>
            <a:normAutofit/>
          </a:bodyPr>
          <a:lstStyle/>
          <a:p>
            <a:pPr algn="just">
              <a:spcBef>
                <a:spcPts val="600"/>
              </a:spcBef>
              <a:spcAft>
                <a:spcPts val="3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Minimax Algorithm</a:t>
            </a:r>
            <a:endParaRPr lang="en-US"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45</a:t>
            </a:fld>
            <a:endParaRPr lang="en-IN" dirty="0"/>
          </a:p>
        </p:txBody>
      </p:sp>
      <p:pic>
        <p:nvPicPr>
          <p:cNvPr id="7" name="Picture 6">
            <a:extLst>
              <a:ext uri="{FF2B5EF4-FFF2-40B4-BE49-F238E27FC236}">
                <a16:creationId xmlns:a16="http://schemas.microsoft.com/office/drawing/2014/main" xmlns="" id="{7A108071-1EED-4DB6-AAD4-CE08D6825945}"/>
              </a:ext>
            </a:extLst>
          </p:cNvPr>
          <p:cNvPicPr>
            <a:picLocks noChangeAspect="1"/>
          </p:cNvPicPr>
          <p:nvPr/>
        </p:nvPicPr>
        <p:blipFill>
          <a:blip r:embed="rId3"/>
          <a:stretch>
            <a:fillRect/>
          </a:stretch>
        </p:blipFill>
        <p:spPr>
          <a:xfrm>
            <a:off x="1399585" y="1368318"/>
            <a:ext cx="6318386" cy="4893357"/>
          </a:xfrm>
          <a:prstGeom prst="rect">
            <a:avLst/>
          </a:prstGeom>
        </p:spPr>
      </p:pic>
    </p:spTree>
    <p:extLst>
      <p:ext uri="{BB962C8B-B14F-4D97-AF65-F5344CB8AC3E}">
        <p14:creationId xmlns:p14="http://schemas.microsoft.com/office/powerpoint/2010/main" val="1177858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rPr>
              <a:t> </a:t>
            </a:r>
            <a:r>
              <a:rPr lang="en-US" sz="2600" b="1" dirty="0">
                <a:solidFill>
                  <a:srgbClr val="B90D49"/>
                </a:solidFill>
                <a:latin typeface="LM Roman 12" panose="00000500000000000000" pitchFamily="50" charset="0"/>
              </a:rPr>
              <a:t>Imperfect Decisions</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The minimax algorithm assumes that the program has time to search all the way to terminal states, which is usually not practical</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The program should cut off the search earlier and apply a heuristic evaluation function to the leaves of the tree</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In other words, the suggestion is to alter minimax in two ways</a:t>
            </a:r>
          </a:p>
          <a:p>
            <a:pPr marL="446088" lvl="2" indent="-271463" algn="just">
              <a:spcBef>
                <a:spcPts val="600"/>
              </a:spcBef>
              <a:spcAft>
                <a:spcPts val="300"/>
              </a:spcAft>
              <a:buClr>
                <a:srgbClr val="002060"/>
              </a:buClr>
              <a:buFont typeface="Arial" panose="020B0604020202020204" pitchFamily="34" charset="0"/>
              <a:buChar char="•"/>
            </a:pPr>
            <a:r>
              <a:rPr lang="en-US" sz="2400" dirty="0">
                <a:solidFill>
                  <a:srgbClr val="0084D6"/>
                </a:solidFill>
                <a:latin typeface="LM Roman 12" panose="00000500000000000000" pitchFamily="50" charset="0"/>
              </a:rPr>
              <a:t>The utility function is replaced by an evaluation function EVAL, and the terminal test is replaced by a cutoff test CUTOFF-TEST</a:t>
            </a:r>
          </a:p>
          <a:p>
            <a:pPr algn="just">
              <a:spcBef>
                <a:spcPts val="600"/>
              </a:spcBef>
              <a:spcAft>
                <a:spcPts val="600"/>
              </a:spcAft>
              <a:buClr>
                <a:srgbClr val="CC0066"/>
              </a:buClr>
              <a:buFont typeface="Symbol" panose="05050102010706020507" pitchFamily="18" charset="2"/>
              <a:buChar char="Þ"/>
            </a:pPr>
            <a:endParaRPr lang="en-US" sz="2200" dirty="0">
              <a:solidFill>
                <a:srgbClr val="002060"/>
              </a:solidFill>
            </a:endParaRP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46</a:t>
            </a:fld>
            <a:endParaRPr lang="en-IN" dirty="0"/>
          </a:p>
        </p:txBody>
      </p:sp>
    </p:spTree>
    <p:extLst>
      <p:ext uri="{BB962C8B-B14F-4D97-AF65-F5344CB8AC3E}">
        <p14:creationId xmlns:p14="http://schemas.microsoft.com/office/powerpoint/2010/main" val="4257939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rPr>
              <a:t> </a:t>
            </a:r>
            <a:r>
              <a:rPr lang="en-US" sz="2600" b="1" dirty="0">
                <a:solidFill>
                  <a:srgbClr val="B90D49"/>
                </a:solidFill>
                <a:latin typeface="LM Roman 12" panose="00000500000000000000" pitchFamily="50" charset="0"/>
              </a:rPr>
              <a:t>Alpha-Beta Pruning</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In minimax search algorithm that the number of game states it has to examine are exponential in depth of the tree.</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Since we cannot eliminate the exponent, but we can cut it to half</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Hence there is a technique by which without checking each node of the game tree we can compute the correct minimax decision, and this technique is called pruning. </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This involves two threshold parameter Alpha and beta for future expansion, so it is called alpha-beta pruning. It is also called as Alpha-Beta Algorithm</a:t>
            </a:r>
          </a:p>
          <a:p>
            <a:pPr algn="just">
              <a:spcBef>
                <a:spcPts val="600"/>
              </a:spcBef>
              <a:spcAft>
                <a:spcPts val="600"/>
              </a:spcAft>
              <a:buClr>
                <a:srgbClr val="002060"/>
              </a:buClr>
            </a:pPr>
            <a:r>
              <a:rPr lang="en-US" sz="2400" dirty="0">
                <a:solidFill>
                  <a:srgbClr val="002060"/>
                </a:solidFill>
                <a:latin typeface="LM Roman 12" panose="00000500000000000000" pitchFamily="50" charset="0"/>
              </a:rPr>
              <a:t>Alpha-beta pruning can be applied at any depth of a tree, and sometimes it not only prune the tree leaves but also entire sub-tree</a:t>
            </a:r>
          </a:p>
          <a:p>
            <a:pPr marL="0" indent="0" algn="just">
              <a:spcBef>
                <a:spcPts val="600"/>
              </a:spcBef>
              <a:spcAft>
                <a:spcPts val="600"/>
              </a:spcAft>
              <a:buClr>
                <a:srgbClr val="002060"/>
              </a:buClr>
              <a:buNone/>
            </a:pPr>
            <a:endParaRPr lang="en-US" sz="2400" dirty="0">
              <a:solidFill>
                <a:srgbClr val="002060"/>
              </a:solidFill>
              <a:latin typeface="LM Roman 12" panose="00000500000000000000" pitchFamily="50" charset="0"/>
            </a:endParaRPr>
          </a:p>
          <a:p>
            <a:pPr algn="just">
              <a:spcBef>
                <a:spcPts val="600"/>
              </a:spcBef>
              <a:spcAft>
                <a:spcPts val="600"/>
              </a:spcAft>
              <a:buClr>
                <a:srgbClr val="CC0066"/>
              </a:buClr>
              <a:buFont typeface="Symbol" panose="05050102010706020507" pitchFamily="18" charset="2"/>
              <a:buChar char="Þ"/>
            </a:pPr>
            <a:endParaRPr lang="en-US" sz="2200" dirty="0">
              <a:solidFill>
                <a:srgbClr val="002060"/>
              </a:solidFill>
            </a:endParaRP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47</a:t>
            </a:fld>
            <a:endParaRPr lang="en-IN" dirty="0"/>
          </a:p>
        </p:txBody>
      </p:sp>
    </p:spTree>
    <p:extLst>
      <p:ext uri="{BB962C8B-B14F-4D97-AF65-F5344CB8AC3E}">
        <p14:creationId xmlns:p14="http://schemas.microsoft.com/office/powerpoint/2010/main" val="4003476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58911"/>
            <a:ext cx="10515600" cy="5467590"/>
          </a:xfrm>
        </p:spPr>
        <p:txBody>
          <a:bodyPr>
            <a:normAutofit fontScale="85000" lnSpcReduction="20000"/>
          </a:bodyPr>
          <a:lstStyle/>
          <a:p>
            <a:pPr algn="just">
              <a:spcBef>
                <a:spcPts val="600"/>
              </a:spcBef>
              <a:spcAft>
                <a:spcPts val="600"/>
              </a:spcAft>
              <a:buClr>
                <a:srgbClr val="CC0066"/>
              </a:buClr>
              <a:buFont typeface="Symbol" panose="05050102010706020507" pitchFamily="18" charset="2"/>
              <a:buChar char="Þ"/>
            </a:pPr>
            <a:r>
              <a:rPr lang="en-US" sz="3100" b="1" dirty="0">
                <a:solidFill>
                  <a:srgbClr val="B90D49"/>
                </a:solidFill>
                <a:latin typeface="LM Roman 12" panose="00000500000000000000" pitchFamily="50" charset="0"/>
              </a:rPr>
              <a:t> Alpha-Beta Pruning</a:t>
            </a:r>
          </a:p>
          <a:p>
            <a:pPr algn="just">
              <a:spcBef>
                <a:spcPts val="600"/>
              </a:spcBef>
              <a:spcAft>
                <a:spcPts val="600"/>
              </a:spcAft>
              <a:buClr>
                <a:srgbClr val="002060"/>
              </a:buClr>
            </a:pPr>
            <a:r>
              <a:rPr lang="en-US" sz="2900" dirty="0">
                <a:solidFill>
                  <a:srgbClr val="002060"/>
                </a:solidFill>
                <a:latin typeface="LM Roman 12" panose="00000500000000000000" pitchFamily="50" charset="0"/>
              </a:rPr>
              <a:t>The two-parameter can be defined as:</a:t>
            </a:r>
          </a:p>
          <a:p>
            <a:pPr marL="614363" indent="-342900" algn="just">
              <a:spcBef>
                <a:spcPts val="600"/>
              </a:spcBef>
              <a:spcAft>
                <a:spcPts val="600"/>
              </a:spcAft>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Alpha: The best (highest-value) choice we have found so far at any point along the path of Maximizer. The initial value of alpha is -∞.</a:t>
            </a:r>
          </a:p>
          <a:p>
            <a:pPr marL="614363" indent="-342900" algn="just">
              <a:spcBef>
                <a:spcPts val="600"/>
              </a:spcBef>
              <a:spcAft>
                <a:spcPts val="600"/>
              </a:spcAft>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Beta: The best (lowest-value) choice we have found so far at any point along the path of Minimizer. The initial value of beta is +∞.</a:t>
            </a:r>
            <a:endParaRPr lang="en-US" sz="2400" dirty="0">
              <a:solidFill>
                <a:srgbClr val="0084D6"/>
              </a:solidFill>
            </a:endParaRP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The </a:t>
            </a:r>
            <a:r>
              <a:rPr lang="en-US" sz="3100" b="1" dirty="0">
                <a:solidFill>
                  <a:srgbClr val="B90D49"/>
                </a:solidFill>
                <a:latin typeface="LM Roman 12" panose="00000500000000000000" pitchFamily="50" charset="0"/>
              </a:rPr>
              <a:t>Alpha-beta</a:t>
            </a:r>
            <a:r>
              <a:rPr lang="en-US" sz="2900" dirty="0">
                <a:solidFill>
                  <a:srgbClr val="002060"/>
                </a:solidFill>
                <a:latin typeface="LM Roman 12" panose="00000500000000000000" pitchFamily="50" charset="0"/>
              </a:rPr>
              <a:t> pruning to a standard minimax algorithm returns the same move as the standard algorithm does, but it removes all the nodes which are not really affecting the final decision but making algorithm slow</a:t>
            </a: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Hence by pruning these nodes, it makes the algorithm fast</a:t>
            </a:r>
          </a:p>
          <a:p>
            <a:pPr marL="228600" lvl="1" algn="just">
              <a:spcBef>
                <a:spcPts val="600"/>
              </a:spcBef>
              <a:spcAft>
                <a:spcPts val="600"/>
              </a:spcAft>
              <a:buClr>
                <a:srgbClr val="002060"/>
              </a:buClr>
            </a:pPr>
            <a:r>
              <a:rPr lang="en-US" sz="2900" dirty="0">
                <a:solidFill>
                  <a:srgbClr val="002060"/>
                </a:solidFill>
                <a:latin typeface="LM Roman 12" panose="00000500000000000000" pitchFamily="50" charset="0"/>
              </a:rPr>
              <a:t>Points to remember</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The Max player will only update the value of alpha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The Min player will only update the value of beta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While backtracking the tree, the node values will be passed to upper nodes instead of values of alpha and beta</a:t>
            </a:r>
          </a:p>
          <a:p>
            <a:pPr marL="538163" lvl="2" indent="-266700" algn="just">
              <a:spcBef>
                <a:spcPts val="600"/>
              </a:spcBef>
              <a:buClr>
                <a:srgbClr val="0084D6"/>
              </a:buClr>
              <a:buFont typeface="Arial" panose="020B0604020202020204" pitchFamily="34" charset="0"/>
              <a:buChar char="•"/>
            </a:pPr>
            <a:r>
              <a:rPr lang="en-US" sz="2400" dirty="0">
                <a:solidFill>
                  <a:srgbClr val="0084D6"/>
                </a:solidFill>
                <a:latin typeface="LM Roman 12" panose="00000500000000000000" pitchFamily="50" charset="0"/>
              </a:rPr>
              <a:t>We will only pass the alpha, beta values to the child nodes</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48</a:t>
            </a:fld>
            <a:endParaRPr lang="en-IN" dirty="0"/>
          </a:p>
        </p:txBody>
      </p:sp>
    </p:spTree>
    <p:extLst>
      <p:ext uri="{BB962C8B-B14F-4D97-AF65-F5344CB8AC3E}">
        <p14:creationId xmlns:p14="http://schemas.microsoft.com/office/powerpoint/2010/main" val="2812423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3" name="Content Placeholder 2">
            <a:extLst>
              <a:ext uri="{FF2B5EF4-FFF2-40B4-BE49-F238E27FC236}">
                <a16:creationId xmlns:a16="http://schemas.microsoft.com/office/drawing/2014/main" xmlns="" id="{C4A76DBE-8F4A-4301-84DB-1008D9A7D433}"/>
              </a:ext>
            </a:extLst>
          </p:cNvPr>
          <p:cNvSpPr>
            <a:spLocks noGrp="1"/>
          </p:cNvSpPr>
          <p:nvPr>
            <p:ph idx="1"/>
          </p:nvPr>
        </p:nvSpPr>
        <p:spPr>
          <a:xfrm>
            <a:off x="838200" y="939607"/>
            <a:ext cx="10515600" cy="5467590"/>
          </a:xfrm>
        </p:spPr>
        <p:txBody>
          <a:bodyPr>
            <a:normAutofit/>
          </a:bodyPr>
          <a:lstStyle/>
          <a:p>
            <a:pPr algn="just">
              <a:spcBef>
                <a:spcPts val="600"/>
              </a:spcBef>
              <a:spcAft>
                <a:spcPts val="600"/>
              </a:spcAft>
              <a:buClr>
                <a:srgbClr val="CC0066"/>
              </a:buClr>
              <a:buFont typeface="Symbol" panose="05050102010706020507" pitchFamily="18" charset="2"/>
              <a:buChar char="Þ"/>
            </a:pPr>
            <a:r>
              <a:rPr lang="en-US" sz="2400" b="1" dirty="0">
                <a:solidFill>
                  <a:srgbClr val="B90D49"/>
                </a:solidFill>
              </a:rPr>
              <a:t> </a:t>
            </a:r>
            <a:r>
              <a:rPr lang="en-US" sz="2600" b="1" dirty="0">
                <a:solidFill>
                  <a:srgbClr val="B90D49"/>
                </a:solidFill>
                <a:latin typeface="LM Roman 12" panose="00000500000000000000" pitchFamily="50" charset="0"/>
              </a:rPr>
              <a:t>Alpha-Beta Pruning</a:t>
            </a:r>
          </a:p>
          <a:p>
            <a:pPr marL="0" lvl="1" indent="0" algn="just">
              <a:spcBef>
                <a:spcPts val="600"/>
              </a:spcBef>
              <a:spcAft>
                <a:spcPts val="600"/>
              </a:spcAft>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49</a:t>
            </a:fld>
            <a:endParaRPr lang="en-IN" dirty="0"/>
          </a:p>
        </p:txBody>
      </p:sp>
      <p:pic>
        <p:nvPicPr>
          <p:cNvPr id="1026" name="Picture 2" descr="Alpha-Beta Pruning">
            <a:extLst>
              <a:ext uri="{FF2B5EF4-FFF2-40B4-BE49-F238E27FC236}">
                <a16:creationId xmlns:a16="http://schemas.microsoft.com/office/drawing/2014/main" xmlns="" id="{60587195-4763-4D99-B42C-A407B700B259}"/>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0627" r="24114" b="8326"/>
          <a:stretch/>
        </p:blipFill>
        <p:spPr bwMode="auto">
          <a:xfrm>
            <a:off x="838201" y="1329341"/>
            <a:ext cx="3564101" cy="34030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xmlns="" id="{0B7610E3-FBA2-4966-AF4D-A48073EA33CD}"/>
              </a:ext>
            </a:extLst>
          </p:cNvPr>
          <p:cNvSpPr/>
          <p:nvPr/>
        </p:nvSpPr>
        <p:spPr>
          <a:xfrm>
            <a:off x="3104430" y="152960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7" name="Rectangle 6">
            <a:extLst>
              <a:ext uri="{FF2B5EF4-FFF2-40B4-BE49-F238E27FC236}">
                <a16:creationId xmlns:a16="http://schemas.microsoft.com/office/drawing/2014/main" xmlns="" id="{F004102B-CCA0-4793-8040-CE81C16987F2}"/>
              </a:ext>
            </a:extLst>
          </p:cNvPr>
          <p:cNvSpPr/>
          <p:nvPr/>
        </p:nvSpPr>
        <p:spPr>
          <a:xfrm>
            <a:off x="3840557" y="2585230"/>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8" name="Rectangle 7">
            <a:extLst>
              <a:ext uri="{FF2B5EF4-FFF2-40B4-BE49-F238E27FC236}">
                <a16:creationId xmlns:a16="http://schemas.microsoft.com/office/drawing/2014/main" xmlns="" id="{09483C1A-DE37-4516-A084-C1CA5D4373DF}"/>
              </a:ext>
            </a:extLst>
          </p:cNvPr>
          <p:cNvSpPr/>
          <p:nvPr/>
        </p:nvSpPr>
        <p:spPr>
          <a:xfrm>
            <a:off x="4255551" y="3578412"/>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9" name="Rectangle 8">
            <a:extLst>
              <a:ext uri="{FF2B5EF4-FFF2-40B4-BE49-F238E27FC236}">
                <a16:creationId xmlns:a16="http://schemas.microsoft.com/office/drawing/2014/main" xmlns="" id="{5ECA01D4-4603-4E13-B2DC-3ABA37FB7EA2}"/>
              </a:ext>
            </a:extLst>
          </p:cNvPr>
          <p:cNvSpPr/>
          <p:nvPr/>
        </p:nvSpPr>
        <p:spPr>
          <a:xfrm>
            <a:off x="838200" y="1407122"/>
            <a:ext cx="1251857" cy="38307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Step-1</a:t>
            </a:r>
          </a:p>
        </p:txBody>
      </p:sp>
      <p:sp>
        <p:nvSpPr>
          <p:cNvPr id="11" name="TextBox 10">
            <a:extLst>
              <a:ext uri="{FF2B5EF4-FFF2-40B4-BE49-F238E27FC236}">
                <a16:creationId xmlns:a16="http://schemas.microsoft.com/office/drawing/2014/main" xmlns="" id="{D74F7EA2-4D6D-4F69-AED6-6C6EA83B0467}"/>
              </a:ext>
            </a:extLst>
          </p:cNvPr>
          <p:cNvSpPr txBox="1"/>
          <p:nvPr/>
        </p:nvSpPr>
        <p:spPr>
          <a:xfrm>
            <a:off x="805544" y="5289664"/>
            <a:ext cx="10548255" cy="1084912"/>
          </a:xfrm>
          <a:prstGeom prst="rect">
            <a:avLst/>
          </a:prstGeom>
          <a:noFill/>
        </p:spPr>
        <p:txBody>
          <a:bodyPr wrap="square">
            <a:spAutoFit/>
          </a:bodyPr>
          <a:lstStyle/>
          <a:p>
            <a:pPr algn="just"/>
            <a:r>
              <a:rPr lang="en-US" sz="2150" b="0" i="0" dirty="0">
                <a:solidFill>
                  <a:srgbClr val="002060"/>
                </a:solidFill>
                <a:effectLst/>
                <a:latin typeface="LM Roman 12" panose="00000500000000000000" pitchFamily="50" charset="0"/>
              </a:rPr>
              <a:t>At Node D, the value of α will be calculated as its turn for Max. The value of α is compared with firstly 2 and then 3, and the max (2, 3) = 3 will be the value of α at node D and node value will also 3</a:t>
            </a:r>
            <a:endParaRPr lang="en-IN" sz="2150" dirty="0">
              <a:solidFill>
                <a:srgbClr val="002060"/>
              </a:solidFill>
              <a:latin typeface="LM Roman 12" panose="00000500000000000000" pitchFamily="50" charset="0"/>
            </a:endParaRPr>
          </a:p>
        </p:txBody>
      </p:sp>
      <p:sp>
        <p:nvSpPr>
          <p:cNvPr id="12" name="Rectangle 11">
            <a:extLst>
              <a:ext uri="{FF2B5EF4-FFF2-40B4-BE49-F238E27FC236}">
                <a16:creationId xmlns:a16="http://schemas.microsoft.com/office/drawing/2014/main" xmlns="" id="{40B854F3-12C3-479F-B5EC-5BACC0C97C4D}"/>
              </a:ext>
            </a:extLst>
          </p:cNvPr>
          <p:cNvSpPr/>
          <p:nvPr/>
        </p:nvSpPr>
        <p:spPr>
          <a:xfrm>
            <a:off x="838200" y="4867052"/>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Step-2</a:t>
            </a:r>
          </a:p>
        </p:txBody>
      </p:sp>
      <p:sp>
        <p:nvSpPr>
          <p:cNvPr id="13" name="Rectangle 12">
            <a:extLst>
              <a:ext uri="{FF2B5EF4-FFF2-40B4-BE49-F238E27FC236}">
                <a16:creationId xmlns:a16="http://schemas.microsoft.com/office/drawing/2014/main" xmlns="" id="{7E9746EE-5EFE-419F-A768-D0D4298DFABC}"/>
              </a:ext>
            </a:extLst>
          </p:cNvPr>
          <p:cNvSpPr/>
          <p:nvPr/>
        </p:nvSpPr>
        <p:spPr>
          <a:xfrm>
            <a:off x="6389131" y="1407122"/>
            <a:ext cx="1251857" cy="416078"/>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Step-3</a:t>
            </a:r>
          </a:p>
        </p:txBody>
      </p:sp>
      <p:sp>
        <p:nvSpPr>
          <p:cNvPr id="15" name="Rectangle 14">
            <a:extLst>
              <a:ext uri="{FF2B5EF4-FFF2-40B4-BE49-F238E27FC236}">
                <a16:creationId xmlns:a16="http://schemas.microsoft.com/office/drawing/2014/main" xmlns="" id="{9439C0F6-5E3D-47B4-91FE-4DB15F18194A}"/>
              </a:ext>
            </a:extLst>
          </p:cNvPr>
          <p:cNvSpPr/>
          <p:nvPr/>
        </p:nvSpPr>
        <p:spPr>
          <a:xfrm>
            <a:off x="7854713" y="1461986"/>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6" name="Rectangle 15">
            <a:extLst>
              <a:ext uri="{FF2B5EF4-FFF2-40B4-BE49-F238E27FC236}">
                <a16:creationId xmlns:a16="http://schemas.microsoft.com/office/drawing/2014/main" xmlns="" id="{5369736A-0425-4202-AF7B-BD3A3CB81F09}"/>
              </a:ext>
            </a:extLst>
          </p:cNvPr>
          <p:cNvSpPr/>
          <p:nvPr/>
        </p:nvSpPr>
        <p:spPr>
          <a:xfrm>
            <a:off x="6394159" y="254865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7" name="Rectangle 16">
            <a:extLst>
              <a:ext uri="{FF2B5EF4-FFF2-40B4-BE49-F238E27FC236}">
                <a16:creationId xmlns:a16="http://schemas.microsoft.com/office/drawing/2014/main" xmlns="" id="{63F7452E-AE24-417D-8995-F7F1FDB3D07B}"/>
              </a:ext>
            </a:extLst>
          </p:cNvPr>
          <p:cNvSpPr/>
          <p:nvPr/>
        </p:nvSpPr>
        <p:spPr>
          <a:xfrm>
            <a:off x="5860759" y="3532691"/>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pic>
        <p:nvPicPr>
          <p:cNvPr id="18" name="Picture 4" descr="Alpha-Beta Pruning">
            <a:extLst>
              <a:ext uri="{FF2B5EF4-FFF2-40B4-BE49-F238E27FC236}">
                <a16:creationId xmlns:a16="http://schemas.microsoft.com/office/drawing/2014/main" xmlns="" id="{D63A78CC-A0E1-41B9-8DBA-EA116C9A37D4}"/>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1370" r="21882" b="11370"/>
          <a:stretch/>
        </p:blipFill>
        <p:spPr bwMode="auto">
          <a:xfrm>
            <a:off x="7001659" y="1329341"/>
            <a:ext cx="4384797" cy="3873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84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885480"/>
            <a:ext cx="10515600" cy="5384347"/>
          </a:xfrm>
        </p:spPr>
        <p:txBody>
          <a:bodyPr>
            <a:normAutofit/>
          </a:bodyPr>
          <a:lstStyle/>
          <a:p>
            <a:pPr algn="just">
              <a:lnSpc>
                <a:spcPct val="100000"/>
              </a:lnSpc>
            </a:pPr>
            <a:r>
              <a:rPr lang="en-US" sz="2400" dirty="0">
                <a:solidFill>
                  <a:srgbClr val="002060"/>
                </a:solidFill>
                <a:latin typeface="LM Roman 12" panose="00000500000000000000" pitchFamily="50" charset="0"/>
              </a:rPr>
              <a:t>Heuristic is a function which is used in Informed Search, and it finds the most promising path. </a:t>
            </a:r>
          </a:p>
          <a:p>
            <a:pPr algn="just">
              <a:lnSpc>
                <a:spcPct val="100000"/>
              </a:lnSpc>
            </a:pPr>
            <a:r>
              <a:rPr lang="en-US" sz="2400" dirty="0">
                <a:solidFill>
                  <a:srgbClr val="002060"/>
                </a:solidFill>
                <a:latin typeface="LM Roman 12" panose="00000500000000000000" pitchFamily="50" charset="0"/>
              </a:rPr>
              <a:t>It takes the current state of the agent as its input and produces the estimation of how close agent is from the goal</a:t>
            </a:r>
          </a:p>
          <a:p>
            <a:pPr algn="just">
              <a:lnSpc>
                <a:spcPct val="100000"/>
              </a:lnSpc>
            </a:pPr>
            <a:r>
              <a:rPr lang="en-US" sz="2400" dirty="0">
                <a:solidFill>
                  <a:srgbClr val="002060"/>
                </a:solidFill>
                <a:latin typeface="LM Roman 12" panose="00000500000000000000" pitchFamily="50" charset="0"/>
              </a:rPr>
              <a:t>The heuristic method, might not always give the best solution, but it guaranteed to find a good solution in reasonable time</a:t>
            </a:r>
          </a:p>
          <a:p>
            <a:pPr algn="just">
              <a:lnSpc>
                <a:spcPct val="100000"/>
              </a:lnSpc>
            </a:pPr>
            <a:r>
              <a:rPr lang="en-US" sz="2400" dirty="0">
                <a:solidFill>
                  <a:srgbClr val="002060"/>
                </a:solidFill>
                <a:latin typeface="LM Roman 12" panose="00000500000000000000" pitchFamily="50" charset="0"/>
              </a:rPr>
              <a:t>Heuristic function estimates how close a state is to the goal</a:t>
            </a:r>
          </a:p>
          <a:p>
            <a:pPr algn="just">
              <a:lnSpc>
                <a:spcPct val="100000"/>
              </a:lnSpc>
            </a:pPr>
            <a:r>
              <a:rPr lang="en-US" sz="2400" dirty="0">
                <a:solidFill>
                  <a:srgbClr val="002060"/>
                </a:solidFill>
                <a:latin typeface="LM Roman 12" panose="00000500000000000000" pitchFamily="50" charset="0"/>
              </a:rPr>
              <a:t>It is represented by h(n), and it calculates the cost of an optimal path between the pair of states</a:t>
            </a:r>
          </a:p>
          <a:p>
            <a:pPr algn="just">
              <a:lnSpc>
                <a:spcPct val="100000"/>
              </a:lnSpc>
            </a:pPr>
            <a:r>
              <a:rPr lang="en-US" sz="2400" dirty="0">
                <a:solidFill>
                  <a:srgbClr val="002060"/>
                </a:solidFill>
                <a:latin typeface="LM Roman 12" panose="00000500000000000000" pitchFamily="50" charset="0"/>
              </a:rPr>
              <a:t>The value of the heuristic function is always positive</a:t>
            </a:r>
          </a:p>
          <a:p>
            <a:pPr algn="just">
              <a:lnSpc>
                <a:spcPct val="100000"/>
              </a:lnSpc>
            </a:pPr>
            <a:r>
              <a:rPr lang="en-US" sz="2400" b="1" dirty="0">
                <a:solidFill>
                  <a:srgbClr val="002060"/>
                </a:solidFill>
                <a:latin typeface="LM Roman 12" panose="00000500000000000000" pitchFamily="50" charset="0"/>
              </a:rPr>
              <a:t> </a:t>
            </a:r>
            <a:r>
              <a:rPr lang="en-US" sz="2400" dirty="0">
                <a:solidFill>
                  <a:srgbClr val="002060"/>
                </a:solidFill>
                <a:latin typeface="LM Roman 12" panose="00000500000000000000" pitchFamily="50" charset="0"/>
              </a:rPr>
              <a:t>Heuristic function is given as:</a:t>
            </a:r>
            <a:endParaRPr lang="en-IN" sz="2400" dirty="0">
              <a:solidFill>
                <a:srgbClr val="00206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5</a:t>
            </a:fld>
            <a:endParaRPr lang="en-IN"/>
          </a:p>
        </p:txBody>
      </p:sp>
      <p:sp>
        <p:nvSpPr>
          <p:cNvPr id="5" name="Rectangle 4">
            <a:extLst>
              <a:ext uri="{FF2B5EF4-FFF2-40B4-BE49-F238E27FC236}">
                <a16:creationId xmlns:a16="http://schemas.microsoft.com/office/drawing/2014/main" xmlns="" id="{2FF4193E-0B4A-45FB-965D-4D9234E3BA2E}"/>
              </a:ext>
            </a:extLst>
          </p:cNvPr>
          <p:cNvSpPr/>
          <p:nvPr/>
        </p:nvSpPr>
        <p:spPr>
          <a:xfrm>
            <a:off x="838199" y="5229056"/>
            <a:ext cx="10515600" cy="107754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000" b="1" dirty="0">
                <a:solidFill>
                  <a:srgbClr val="002060"/>
                </a:solidFill>
                <a:latin typeface="LM Roman 12" panose="00000500000000000000" pitchFamily="50" charset="0"/>
              </a:rPr>
              <a:t> f(n) = h(n)</a:t>
            </a:r>
          </a:p>
        </p:txBody>
      </p:sp>
      <p:sp>
        <p:nvSpPr>
          <p:cNvPr id="6" name="TextBox 5">
            <a:extLst>
              <a:ext uri="{FF2B5EF4-FFF2-40B4-BE49-F238E27FC236}">
                <a16:creationId xmlns:a16="http://schemas.microsoft.com/office/drawing/2014/main" xmlns="" id="{EE5FCD3F-D932-4809-B7EC-609B4F2AB5FE}"/>
              </a:ext>
            </a:extLst>
          </p:cNvPr>
          <p:cNvSpPr txBox="1"/>
          <p:nvPr/>
        </p:nvSpPr>
        <p:spPr>
          <a:xfrm>
            <a:off x="3502619" y="5230235"/>
            <a:ext cx="7754662" cy="1107996"/>
          </a:xfrm>
          <a:prstGeom prst="rect">
            <a:avLst/>
          </a:prstGeom>
          <a:noFill/>
        </p:spPr>
        <p:txBody>
          <a:bodyPr wrap="square" rtlCol="0">
            <a:spAutoFit/>
          </a:bodyPr>
          <a:lstStyle/>
          <a:p>
            <a:pPr algn="just"/>
            <a:r>
              <a:rPr lang="en-US" sz="2200" dirty="0">
                <a:solidFill>
                  <a:srgbClr val="FF0000"/>
                </a:solidFill>
                <a:latin typeface="LM Roman 12" panose="00000500000000000000" pitchFamily="50" charset="0"/>
              </a:rPr>
              <a:t>Here, f(n) is heuristic cost, and h(n) is the estimated cost. Hence heuristic cost should be less than or equal to the estimated cost.</a:t>
            </a:r>
            <a:endParaRPr lang="en-IN" sz="2200" dirty="0">
              <a:solidFill>
                <a:srgbClr val="FF0000"/>
              </a:solidFill>
              <a:latin typeface="LM Roman 12" panose="00000500000000000000" pitchFamily="50" charset="0"/>
            </a:endParaRPr>
          </a:p>
        </p:txBody>
      </p:sp>
    </p:spTree>
    <p:extLst>
      <p:ext uri="{BB962C8B-B14F-4D97-AF65-F5344CB8AC3E}">
        <p14:creationId xmlns:p14="http://schemas.microsoft.com/office/powerpoint/2010/main" val="115233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50</a:t>
            </a:fld>
            <a:endParaRPr lang="en-IN" dirty="0"/>
          </a:p>
        </p:txBody>
      </p:sp>
      <p:pic>
        <p:nvPicPr>
          <p:cNvPr id="8" name="Picture 7">
            <a:extLst>
              <a:ext uri="{FF2B5EF4-FFF2-40B4-BE49-F238E27FC236}">
                <a16:creationId xmlns:a16="http://schemas.microsoft.com/office/drawing/2014/main" xmlns="" id="{0CE62EE9-24EA-445B-955D-A4DF8BF0B191}"/>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10" t="13066" r="22100" b="12421"/>
          <a:stretch/>
        </p:blipFill>
        <p:spPr>
          <a:xfrm>
            <a:off x="2242463" y="1350887"/>
            <a:ext cx="4125682" cy="3817631"/>
          </a:xfrm>
          <a:prstGeom prst="rect">
            <a:avLst/>
          </a:prstGeom>
        </p:spPr>
      </p:pic>
      <p:sp>
        <p:nvSpPr>
          <p:cNvPr id="10" name="TextBox 9">
            <a:extLst>
              <a:ext uri="{FF2B5EF4-FFF2-40B4-BE49-F238E27FC236}">
                <a16:creationId xmlns:a16="http://schemas.microsoft.com/office/drawing/2014/main" xmlns="" id="{BB2BFC31-1E71-4397-9E2F-4F11A1B1CDCC}"/>
              </a:ext>
            </a:extLst>
          </p:cNvPr>
          <p:cNvSpPr txBox="1"/>
          <p:nvPr/>
        </p:nvSpPr>
        <p:spPr>
          <a:xfrm>
            <a:off x="838200" y="5251122"/>
            <a:ext cx="10515599" cy="1107996"/>
          </a:xfrm>
          <a:prstGeom prst="rect">
            <a:avLst/>
          </a:prstGeom>
          <a:noFill/>
        </p:spPr>
        <p:txBody>
          <a:bodyPr wrap="square">
            <a:spAutoFit/>
          </a:bodyPr>
          <a:lstStyle/>
          <a:p>
            <a:r>
              <a:rPr lang="en-US" sz="2200" b="0" i="0" dirty="0">
                <a:solidFill>
                  <a:srgbClr val="002060"/>
                </a:solidFill>
                <a:effectLst/>
                <a:latin typeface="LM Roman 12" panose="00000500000000000000" pitchFamily="50" charset="0"/>
              </a:rPr>
              <a:t>At next step, algorithm again backtrack the tree, from node B to node A. At node A, the value of alpha will be changed the maximum available value is 3 as max (-∞, 3)= 3, and β= +∞, these two values now passes to right successor of A which is Node C</a:t>
            </a:r>
            <a:endParaRPr lang="en-IN" sz="2200" dirty="0">
              <a:solidFill>
                <a:srgbClr val="002060"/>
              </a:solidFill>
              <a:latin typeface="LM Roman 12" panose="00000500000000000000" pitchFamily="50" charset="0"/>
            </a:endParaRPr>
          </a:p>
        </p:txBody>
      </p:sp>
      <p:sp>
        <p:nvSpPr>
          <p:cNvPr id="11" name="Rectangle 10">
            <a:extLst>
              <a:ext uri="{FF2B5EF4-FFF2-40B4-BE49-F238E27FC236}">
                <a16:creationId xmlns:a16="http://schemas.microsoft.com/office/drawing/2014/main" xmlns="" id="{E4CBE433-7AEC-4338-B05C-31917863912E}"/>
              </a:ext>
            </a:extLst>
          </p:cNvPr>
          <p:cNvSpPr/>
          <p:nvPr/>
        </p:nvSpPr>
        <p:spPr>
          <a:xfrm>
            <a:off x="838200" y="4803044"/>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Step-5</a:t>
            </a:r>
          </a:p>
        </p:txBody>
      </p:sp>
      <p:sp>
        <p:nvSpPr>
          <p:cNvPr id="12" name="Rectangle 11">
            <a:extLst>
              <a:ext uri="{FF2B5EF4-FFF2-40B4-BE49-F238E27FC236}">
                <a16:creationId xmlns:a16="http://schemas.microsoft.com/office/drawing/2014/main" xmlns="" id="{820A7C2F-112E-456C-AB01-44131869BBF7}"/>
              </a:ext>
            </a:extLst>
          </p:cNvPr>
          <p:cNvSpPr/>
          <p:nvPr/>
        </p:nvSpPr>
        <p:spPr>
          <a:xfrm>
            <a:off x="908304" y="1454687"/>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Step-4</a:t>
            </a:r>
          </a:p>
        </p:txBody>
      </p:sp>
      <p:sp>
        <p:nvSpPr>
          <p:cNvPr id="13" name="Rectangle 12">
            <a:extLst>
              <a:ext uri="{FF2B5EF4-FFF2-40B4-BE49-F238E27FC236}">
                <a16:creationId xmlns:a16="http://schemas.microsoft.com/office/drawing/2014/main" xmlns="" id="{AF00620D-7545-4C96-A3B9-EFADF1D86D24}"/>
              </a:ext>
            </a:extLst>
          </p:cNvPr>
          <p:cNvSpPr/>
          <p:nvPr/>
        </p:nvSpPr>
        <p:spPr>
          <a:xfrm>
            <a:off x="6368145" y="1366800"/>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Step-6</a:t>
            </a:r>
          </a:p>
        </p:txBody>
      </p:sp>
      <p:pic>
        <p:nvPicPr>
          <p:cNvPr id="17" name="Content Placeholder 16">
            <a:extLst>
              <a:ext uri="{FF2B5EF4-FFF2-40B4-BE49-F238E27FC236}">
                <a16:creationId xmlns:a16="http://schemas.microsoft.com/office/drawing/2014/main" xmlns="" id="{45EAC0F7-76A8-4D14-B377-2F13B2D4F1B3}"/>
              </a:ext>
            </a:extLst>
          </p:cNvPr>
          <p:cNvPicPr>
            <a:picLocks noGrp="1" noChangeAspect="1"/>
          </p:cNvPicPr>
          <p:nvPr>
            <p:ph idx="1"/>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5713" t="10523" r="21848" b="12381"/>
          <a:stretch/>
        </p:blipFill>
        <p:spPr>
          <a:xfrm>
            <a:off x="7158013" y="1252112"/>
            <a:ext cx="4125683" cy="3925550"/>
          </a:xfrm>
          <a:prstGeom prst="rect">
            <a:avLst/>
          </a:prstGeom>
        </p:spPr>
      </p:pic>
      <p:sp>
        <p:nvSpPr>
          <p:cNvPr id="19" name="TextBox 18">
            <a:extLst>
              <a:ext uri="{FF2B5EF4-FFF2-40B4-BE49-F238E27FC236}">
                <a16:creationId xmlns:a16="http://schemas.microsoft.com/office/drawing/2014/main" xmlns="" id="{6D6B8B09-9DDD-4C92-90B8-89ABBB8AA875}"/>
              </a:ext>
            </a:extLst>
          </p:cNvPr>
          <p:cNvSpPr txBox="1"/>
          <p:nvPr/>
        </p:nvSpPr>
        <p:spPr>
          <a:xfrm>
            <a:off x="838200" y="906122"/>
            <a:ext cx="4273296" cy="492443"/>
          </a:xfrm>
          <a:prstGeom prst="rect">
            <a:avLst/>
          </a:prstGeom>
          <a:noFill/>
        </p:spPr>
        <p:txBody>
          <a:bodyPr wrap="square">
            <a:sp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Alpha-Beta Pruning</a:t>
            </a:r>
          </a:p>
        </p:txBody>
      </p:sp>
      <p:sp>
        <p:nvSpPr>
          <p:cNvPr id="20" name="Rectangle 19">
            <a:extLst>
              <a:ext uri="{FF2B5EF4-FFF2-40B4-BE49-F238E27FC236}">
                <a16:creationId xmlns:a16="http://schemas.microsoft.com/office/drawing/2014/main" xmlns="" id="{50F22CF2-7AA7-431E-B434-CF65B9EE183F}"/>
              </a:ext>
            </a:extLst>
          </p:cNvPr>
          <p:cNvSpPr/>
          <p:nvPr/>
        </p:nvSpPr>
        <p:spPr>
          <a:xfrm>
            <a:off x="919195" y="380134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1" name="Rectangle 20">
            <a:extLst>
              <a:ext uri="{FF2B5EF4-FFF2-40B4-BE49-F238E27FC236}">
                <a16:creationId xmlns:a16="http://schemas.microsoft.com/office/drawing/2014/main" xmlns="" id="{2B1A839F-FB09-4CE4-9542-4ED556851CFC}"/>
              </a:ext>
            </a:extLst>
          </p:cNvPr>
          <p:cNvSpPr/>
          <p:nvPr/>
        </p:nvSpPr>
        <p:spPr>
          <a:xfrm>
            <a:off x="1534232" y="2799644"/>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22" name="Rectangle 21">
            <a:extLst>
              <a:ext uri="{FF2B5EF4-FFF2-40B4-BE49-F238E27FC236}">
                <a16:creationId xmlns:a16="http://schemas.microsoft.com/office/drawing/2014/main" xmlns="" id="{B778B7D2-569C-43FD-B2C1-B23E105FAA75}"/>
              </a:ext>
            </a:extLst>
          </p:cNvPr>
          <p:cNvSpPr/>
          <p:nvPr/>
        </p:nvSpPr>
        <p:spPr>
          <a:xfrm>
            <a:off x="2868392" y="1372079"/>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3" name="Rectangle 22">
            <a:extLst>
              <a:ext uri="{FF2B5EF4-FFF2-40B4-BE49-F238E27FC236}">
                <a16:creationId xmlns:a16="http://schemas.microsoft.com/office/drawing/2014/main" xmlns="" id="{4CD3950A-44CF-48E3-8E75-100F3D1083A0}"/>
              </a:ext>
            </a:extLst>
          </p:cNvPr>
          <p:cNvSpPr/>
          <p:nvPr/>
        </p:nvSpPr>
        <p:spPr>
          <a:xfrm>
            <a:off x="6745014" y="2825618"/>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24" name="Rectangle 23">
            <a:extLst>
              <a:ext uri="{FF2B5EF4-FFF2-40B4-BE49-F238E27FC236}">
                <a16:creationId xmlns:a16="http://schemas.microsoft.com/office/drawing/2014/main" xmlns="" id="{CC1E9C1D-73C8-4C05-8561-8EDCBF6E37EB}"/>
              </a:ext>
            </a:extLst>
          </p:cNvPr>
          <p:cNvSpPr/>
          <p:nvPr/>
        </p:nvSpPr>
        <p:spPr>
          <a:xfrm>
            <a:off x="7811814" y="1794403"/>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5" name="Rectangle 24">
            <a:extLst>
              <a:ext uri="{FF2B5EF4-FFF2-40B4-BE49-F238E27FC236}">
                <a16:creationId xmlns:a16="http://schemas.microsoft.com/office/drawing/2014/main" xmlns="" id="{50ED5EBA-756B-4381-A080-1D437F759B2D}"/>
              </a:ext>
            </a:extLst>
          </p:cNvPr>
          <p:cNvSpPr/>
          <p:nvPr/>
        </p:nvSpPr>
        <p:spPr>
          <a:xfrm>
            <a:off x="6193544" y="3774405"/>
            <a:ext cx="106680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Tree>
    <p:extLst>
      <p:ext uri="{BB962C8B-B14F-4D97-AF65-F5344CB8AC3E}">
        <p14:creationId xmlns:p14="http://schemas.microsoft.com/office/powerpoint/2010/main" val="3695574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5135E6-186C-429A-8D82-63AE1EBF37C2}"/>
              </a:ext>
            </a:extLst>
          </p:cNvPr>
          <p:cNvSpPr>
            <a:spLocks noGrp="1"/>
          </p:cNvSpPr>
          <p:nvPr>
            <p:ph type="title"/>
          </p:nvPr>
        </p:nvSpPr>
        <p:spPr>
          <a:xfrm>
            <a:off x="838200" y="103867"/>
            <a:ext cx="10246895" cy="749299"/>
          </a:xfrm>
        </p:spPr>
        <p:txBody>
          <a:bodyPr>
            <a:normAutofit/>
          </a:bodyPr>
          <a:lstStyle/>
          <a:p>
            <a:r>
              <a:rPr lang="en-IN" sz="4000" dirty="0">
                <a:latin typeface="LM Roman 12" panose="00000500000000000000" pitchFamily="50" charset="0"/>
              </a:rPr>
              <a:t>Game Playing (Contd.)</a:t>
            </a:r>
          </a:p>
        </p:txBody>
      </p:sp>
      <p:sp>
        <p:nvSpPr>
          <p:cNvPr id="4" name="Slide Number Placeholder 3">
            <a:extLst>
              <a:ext uri="{FF2B5EF4-FFF2-40B4-BE49-F238E27FC236}">
                <a16:creationId xmlns:a16="http://schemas.microsoft.com/office/drawing/2014/main" xmlns="" id="{C86972FB-9CBD-4858-BD57-68527F34E065}"/>
              </a:ext>
            </a:extLst>
          </p:cNvPr>
          <p:cNvSpPr>
            <a:spLocks noGrp="1"/>
          </p:cNvSpPr>
          <p:nvPr>
            <p:ph type="sldNum" sz="quarter" idx="12"/>
          </p:nvPr>
        </p:nvSpPr>
        <p:spPr/>
        <p:txBody>
          <a:bodyPr/>
          <a:lstStyle/>
          <a:p>
            <a:fld id="{468033BA-1A54-43B7-8E9B-FF51F49B48E0}" type="slidenum">
              <a:rPr lang="en-IN" smtClean="0"/>
              <a:pPr/>
              <a:t>51</a:t>
            </a:fld>
            <a:endParaRPr lang="en-IN" dirty="0"/>
          </a:p>
        </p:txBody>
      </p:sp>
      <p:sp>
        <p:nvSpPr>
          <p:cNvPr id="11" name="Rectangle 10">
            <a:extLst>
              <a:ext uri="{FF2B5EF4-FFF2-40B4-BE49-F238E27FC236}">
                <a16:creationId xmlns:a16="http://schemas.microsoft.com/office/drawing/2014/main" xmlns="" id="{E4CBE433-7AEC-4338-B05C-31917863912E}"/>
              </a:ext>
            </a:extLst>
          </p:cNvPr>
          <p:cNvSpPr/>
          <p:nvPr/>
        </p:nvSpPr>
        <p:spPr>
          <a:xfrm>
            <a:off x="6427386" y="1512220"/>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Step-8</a:t>
            </a:r>
          </a:p>
        </p:txBody>
      </p:sp>
      <p:sp>
        <p:nvSpPr>
          <p:cNvPr id="12" name="Rectangle 11">
            <a:extLst>
              <a:ext uri="{FF2B5EF4-FFF2-40B4-BE49-F238E27FC236}">
                <a16:creationId xmlns:a16="http://schemas.microsoft.com/office/drawing/2014/main" xmlns="" id="{820A7C2F-112E-456C-AB01-44131869BBF7}"/>
              </a:ext>
            </a:extLst>
          </p:cNvPr>
          <p:cNvSpPr/>
          <p:nvPr/>
        </p:nvSpPr>
        <p:spPr>
          <a:xfrm>
            <a:off x="918560" y="1505918"/>
            <a:ext cx="1251857" cy="400179"/>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b="1" dirty="0">
                <a:latin typeface="LM Roman 12" panose="00000500000000000000" pitchFamily="50" charset="0"/>
              </a:rPr>
              <a:t>Step-7</a:t>
            </a:r>
          </a:p>
        </p:txBody>
      </p:sp>
      <p:sp>
        <p:nvSpPr>
          <p:cNvPr id="14" name="TextBox 13">
            <a:extLst>
              <a:ext uri="{FF2B5EF4-FFF2-40B4-BE49-F238E27FC236}">
                <a16:creationId xmlns:a16="http://schemas.microsoft.com/office/drawing/2014/main" xmlns="" id="{DE49B103-EEAC-4599-9A03-C25F5F0E39F7}"/>
              </a:ext>
            </a:extLst>
          </p:cNvPr>
          <p:cNvSpPr txBox="1"/>
          <p:nvPr/>
        </p:nvSpPr>
        <p:spPr>
          <a:xfrm>
            <a:off x="838200" y="869546"/>
            <a:ext cx="6094476" cy="492443"/>
          </a:xfrm>
          <a:prstGeom prst="rect">
            <a:avLst/>
          </a:prstGeom>
          <a:noFill/>
        </p:spPr>
        <p:txBody>
          <a:bodyPr wrap="square">
            <a:spAutoFit/>
          </a:bodyPr>
          <a:lstStyle/>
          <a:p>
            <a:pPr algn="just">
              <a:spcBef>
                <a:spcPts val="600"/>
              </a:spcBef>
              <a:spcAft>
                <a:spcPts val="600"/>
              </a:spcAft>
              <a:buClr>
                <a:srgbClr val="CC0066"/>
              </a:buClr>
              <a:buFont typeface="Symbol" panose="05050102010706020507" pitchFamily="18" charset="2"/>
              <a:buChar char="Þ"/>
            </a:pPr>
            <a:r>
              <a:rPr lang="en-US" sz="2600" b="1" dirty="0">
                <a:solidFill>
                  <a:srgbClr val="B90D49"/>
                </a:solidFill>
                <a:latin typeface="LM Roman 12" panose="00000500000000000000" pitchFamily="50" charset="0"/>
              </a:rPr>
              <a:t> Alpha-Beta Pruning</a:t>
            </a:r>
          </a:p>
        </p:txBody>
      </p:sp>
      <p:pic>
        <p:nvPicPr>
          <p:cNvPr id="3076" name="Picture 4" descr="Alpha-Beta Pruning">
            <a:extLst>
              <a:ext uri="{FF2B5EF4-FFF2-40B4-BE49-F238E27FC236}">
                <a16:creationId xmlns:a16="http://schemas.microsoft.com/office/drawing/2014/main" xmlns="" id="{AD500CF9-76A2-4873-B027-277E1DB3DCB1}"/>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904" t="11077" r="21712" b="11077"/>
          <a:stretch/>
        </p:blipFill>
        <p:spPr bwMode="auto">
          <a:xfrm>
            <a:off x="1023887" y="1466864"/>
            <a:ext cx="4069080" cy="39122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D316A3D9-2FE3-4666-BA0A-0E10F62035BF}"/>
              </a:ext>
            </a:extLst>
          </p:cNvPr>
          <p:cNvPicPr>
            <a:picLocks noChangeAspect="1"/>
          </p:cNvPicPr>
          <p:nvPr/>
        </p:nvPicPr>
        <p:blipFill rotWithShape="1">
          <a:blip r:embed="rId4">
            <a:clrChange>
              <a:clrFrom>
                <a:srgbClr val="FFFFFF"/>
              </a:clrFrom>
              <a:clrTo>
                <a:srgbClr val="FFFFFF">
                  <a:alpha val="0"/>
                </a:srgbClr>
              </a:clrTo>
            </a:clrChange>
          </a:blip>
          <a:srcRect l="6149" t="19257" r="21984" b="12019"/>
          <a:stretch/>
        </p:blipFill>
        <p:spPr>
          <a:xfrm>
            <a:off x="6742175" y="1509782"/>
            <a:ext cx="4611624" cy="3942508"/>
          </a:xfrm>
          <a:prstGeom prst="rect">
            <a:avLst/>
          </a:prstGeom>
          <a:noFill/>
        </p:spPr>
      </p:pic>
      <p:sp>
        <p:nvSpPr>
          <p:cNvPr id="16" name="Rectangle 15">
            <a:extLst>
              <a:ext uri="{FF2B5EF4-FFF2-40B4-BE49-F238E27FC236}">
                <a16:creationId xmlns:a16="http://schemas.microsoft.com/office/drawing/2014/main" xmlns="" id="{C66507F1-9DE0-41E3-A215-FE5A8BE94202}"/>
              </a:ext>
            </a:extLst>
          </p:cNvPr>
          <p:cNvSpPr/>
          <p:nvPr/>
        </p:nvSpPr>
        <p:spPr>
          <a:xfrm>
            <a:off x="1023886" y="3058861"/>
            <a:ext cx="716311"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
        <p:nvSpPr>
          <p:cNvPr id="18" name="Rectangle 17">
            <a:extLst>
              <a:ext uri="{FF2B5EF4-FFF2-40B4-BE49-F238E27FC236}">
                <a16:creationId xmlns:a16="http://schemas.microsoft.com/office/drawing/2014/main" xmlns="" id="{3EBC96EF-639C-4ACF-BCBA-CC734D9015DE}"/>
              </a:ext>
            </a:extLst>
          </p:cNvPr>
          <p:cNvSpPr/>
          <p:nvPr/>
        </p:nvSpPr>
        <p:spPr>
          <a:xfrm>
            <a:off x="3402289" y="1490005"/>
            <a:ext cx="834672"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19" name="Rectangle 18">
            <a:extLst>
              <a:ext uri="{FF2B5EF4-FFF2-40B4-BE49-F238E27FC236}">
                <a16:creationId xmlns:a16="http://schemas.microsoft.com/office/drawing/2014/main" xmlns="" id="{1A94B244-A560-4B0D-96BB-811B8148E6D7}"/>
              </a:ext>
            </a:extLst>
          </p:cNvPr>
          <p:cNvSpPr/>
          <p:nvPr/>
        </p:nvSpPr>
        <p:spPr>
          <a:xfrm>
            <a:off x="9582548" y="1523022"/>
            <a:ext cx="91128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0" name="Rectangle 19">
            <a:extLst>
              <a:ext uri="{FF2B5EF4-FFF2-40B4-BE49-F238E27FC236}">
                <a16:creationId xmlns:a16="http://schemas.microsoft.com/office/drawing/2014/main" xmlns="" id="{6D8DF191-F403-4DC0-A1E3-340D6904E084}"/>
              </a:ext>
            </a:extLst>
          </p:cNvPr>
          <p:cNvSpPr/>
          <p:nvPr/>
        </p:nvSpPr>
        <p:spPr>
          <a:xfrm>
            <a:off x="6096000" y="3790209"/>
            <a:ext cx="901726"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1" name="Rectangle 20">
            <a:extLst>
              <a:ext uri="{FF2B5EF4-FFF2-40B4-BE49-F238E27FC236}">
                <a16:creationId xmlns:a16="http://schemas.microsoft.com/office/drawing/2014/main" xmlns="" id="{5B09C05A-D6CE-4F73-B12C-2E9786599355}"/>
              </a:ext>
            </a:extLst>
          </p:cNvPr>
          <p:cNvSpPr/>
          <p:nvPr/>
        </p:nvSpPr>
        <p:spPr>
          <a:xfrm>
            <a:off x="4885463" y="3790209"/>
            <a:ext cx="887450"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MAX</a:t>
            </a:r>
          </a:p>
        </p:txBody>
      </p:sp>
      <p:sp>
        <p:nvSpPr>
          <p:cNvPr id="22" name="Rectangle 21">
            <a:extLst>
              <a:ext uri="{FF2B5EF4-FFF2-40B4-BE49-F238E27FC236}">
                <a16:creationId xmlns:a16="http://schemas.microsoft.com/office/drawing/2014/main" xmlns="" id="{ADBA7033-9BC9-42BA-BE95-961C92180EDB}"/>
              </a:ext>
            </a:extLst>
          </p:cNvPr>
          <p:cNvSpPr/>
          <p:nvPr/>
        </p:nvSpPr>
        <p:spPr>
          <a:xfrm>
            <a:off x="6629400" y="2893455"/>
            <a:ext cx="901726" cy="38307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002060"/>
                </a:solidFill>
                <a:latin typeface="LM Roman 12" panose="00000500000000000000" pitchFamily="50" charset="0"/>
              </a:rPr>
              <a:t>MIN</a:t>
            </a:r>
          </a:p>
        </p:txBody>
      </p:sp>
    </p:spTree>
    <p:extLst>
      <p:ext uri="{BB962C8B-B14F-4D97-AF65-F5344CB8AC3E}">
        <p14:creationId xmlns:p14="http://schemas.microsoft.com/office/powerpoint/2010/main" val="895324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39A22E-C4C2-47B3-B488-CC137F1FBE36}"/>
              </a:ext>
            </a:extLst>
          </p:cNvPr>
          <p:cNvSpPr>
            <a:spLocks noGrp="1"/>
          </p:cNvSpPr>
          <p:nvPr>
            <p:ph idx="1"/>
          </p:nvPr>
        </p:nvSpPr>
        <p:spPr>
          <a:xfrm>
            <a:off x="5388428" y="2871826"/>
            <a:ext cx="4267200" cy="764006"/>
          </a:xfrm>
          <a:solidFill>
            <a:schemeClr val="accent4">
              <a:lumMod val="20000"/>
              <a:lumOff val="80000"/>
            </a:schemeClr>
          </a:solidFill>
          <a:effectLst>
            <a:glow rad="63500">
              <a:schemeClr val="accent1">
                <a:satMod val="175000"/>
                <a:alpha val="40000"/>
              </a:schemeClr>
            </a:glow>
            <a:outerShdw blurRad="50800" dist="38100" dir="10800000" algn="r" rotWithShape="0">
              <a:prstClr val="black">
                <a:alpha val="40000"/>
              </a:prstClr>
            </a:outerShdw>
          </a:effectLst>
        </p:spPr>
        <p:txBody>
          <a:bodyPr>
            <a:noAutofit/>
          </a:bodyPr>
          <a:lstStyle/>
          <a:p>
            <a:pPr marL="0" indent="0" algn="ctr">
              <a:buNone/>
            </a:pPr>
            <a:r>
              <a:rPr lang="en-IN" sz="5000" b="1" i="1" dirty="0">
                <a:solidFill>
                  <a:srgbClr val="3B8288"/>
                </a:solidFill>
              </a:rPr>
              <a:t>Thank You</a:t>
            </a:r>
          </a:p>
        </p:txBody>
      </p:sp>
      <p:pic>
        <p:nvPicPr>
          <p:cNvPr id="5" name="Picture 2" descr="Cartoon robot isolated on a white background Vector Image">
            <a:extLst>
              <a:ext uri="{FF2B5EF4-FFF2-40B4-BE49-F238E27FC236}">
                <a16:creationId xmlns:a16="http://schemas.microsoft.com/office/drawing/2014/main" xmlns="" id="{23104AC2-D56E-4150-ADC1-2F156A3CCB14}"/>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0171" r="10572" b="7936"/>
          <a:stretch/>
        </p:blipFill>
        <p:spPr bwMode="auto">
          <a:xfrm>
            <a:off x="2884716" y="1590232"/>
            <a:ext cx="2819400" cy="404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909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3261360" y="936850"/>
            <a:ext cx="8092440" cy="5384347"/>
          </a:xfrm>
        </p:spPr>
        <p:txBody>
          <a:bodyPr>
            <a:normAutofit lnSpcReduction="10000"/>
          </a:bodyPr>
          <a:lstStyle/>
          <a:p>
            <a:pPr algn="just">
              <a:lnSpc>
                <a:spcPct val="100000"/>
              </a:lnSpc>
            </a:pPr>
            <a:r>
              <a:rPr lang="en-US" sz="2400" dirty="0">
                <a:solidFill>
                  <a:srgbClr val="002060"/>
                </a:solidFill>
                <a:latin typeface="LM Roman 12" panose="00000500000000000000" pitchFamily="50" charset="0"/>
              </a:rPr>
              <a:t>The 8-puzzle was one of the earliest heuristic search problems</a:t>
            </a:r>
          </a:p>
          <a:p>
            <a:pPr algn="just">
              <a:lnSpc>
                <a:spcPct val="100000"/>
              </a:lnSpc>
            </a:pPr>
            <a:r>
              <a:rPr lang="en-US" sz="2400" dirty="0">
                <a:solidFill>
                  <a:srgbClr val="002060"/>
                </a:solidFill>
                <a:latin typeface="LM Roman 12" panose="00000500000000000000" pitchFamily="50" charset="0"/>
              </a:rPr>
              <a:t>The objective of the puzzle is to slide the tiles horizontally or vertically into the empty space until the conﬁguration matches the goal conﬁguration </a:t>
            </a:r>
          </a:p>
          <a:p>
            <a:pPr algn="just">
              <a:lnSpc>
                <a:spcPct val="100000"/>
              </a:lnSpc>
            </a:pPr>
            <a:r>
              <a:rPr lang="en-US" sz="2400" dirty="0">
                <a:solidFill>
                  <a:srgbClr val="002060"/>
                </a:solidFill>
                <a:latin typeface="LM Roman 12" panose="00000500000000000000" pitchFamily="50" charset="0"/>
              </a:rPr>
              <a:t>Here, there are two commonly used candidates:</a:t>
            </a:r>
          </a:p>
          <a:p>
            <a:pPr marL="538163" lvl="1" indent="-274638" algn="just">
              <a:lnSpc>
                <a:spcPct val="100000"/>
              </a:lnSpc>
              <a:buFont typeface="Arial" panose="020B0604020202020204" pitchFamily="34" charset="0"/>
              <a:buChar char="•"/>
            </a:pPr>
            <a:r>
              <a:rPr lang="en-US" sz="2200" dirty="0">
                <a:solidFill>
                  <a:srgbClr val="00B0F0"/>
                </a:solidFill>
                <a:latin typeface="LM Roman 12" panose="00000500000000000000" pitchFamily="50" charset="0"/>
              </a:rPr>
              <a:t>h1 = the number of misplaced tiles, all of the eight tiles are out of position, so the start state would have h1 = 8</a:t>
            </a:r>
          </a:p>
          <a:p>
            <a:pPr marL="538163" lvl="1" indent="-274638" algn="just">
              <a:lnSpc>
                <a:spcPct val="100000"/>
              </a:lnSpc>
              <a:buFont typeface="Arial" panose="020B0604020202020204" pitchFamily="34" charset="0"/>
              <a:buChar char="•"/>
            </a:pPr>
            <a:r>
              <a:rPr lang="en-US" sz="2200" dirty="0">
                <a:solidFill>
                  <a:srgbClr val="00B0F0"/>
                </a:solidFill>
                <a:latin typeface="LM Roman 12" panose="00000500000000000000" pitchFamily="50" charset="0"/>
              </a:rPr>
              <a:t>h2 = the sum of the distances of the tiles from their goal positions</a:t>
            </a:r>
          </a:p>
          <a:p>
            <a:pPr marL="803275" lvl="2" indent="-265113" algn="just">
              <a:lnSpc>
                <a:spcPct val="100000"/>
              </a:lnSpc>
              <a:buFont typeface="Courier New" panose="02070309020205020404" pitchFamily="49" charset="0"/>
              <a:buChar char="o"/>
            </a:pPr>
            <a:r>
              <a:rPr lang="en-US" sz="2100" dirty="0">
                <a:solidFill>
                  <a:srgbClr val="C00000"/>
                </a:solidFill>
                <a:latin typeface="LM Roman 12" panose="00000500000000000000" pitchFamily="50" charset="0"/>
              </a:rPr>
              <a:t>The distance we will count is the sum of the horizontal and vertical distances. This is sometimes called the city block distance or Manhattan distance</a:t>
            </a:r>
          </a:p>
          <a:p>
            <a:pPr marL="803275" lvl="2" indent="-265113" algn="just">
              <a:lnSpc>
                <a:spcPct val="100000"/>
              </a:lnSpc>
              <a:buFont typeface="Courier New" panose="02070309020205020404" pitchFamily="49" charset="0"/>
              <a:buChar char="o"/>
            </a:pPr>
            <a:r>
              <a:rPr lang="en-US" sz="2100" dirty="0">
                <a:solidFill>
                  <a:srgbClr val="C00000"/>
                </a:solidFill>
                <a:latin typeface="LM Roman 12" panose="00000500000000000000" pitchFamily="50" charset="0"/>
              </a:rPr>
              <a:t>Tiles 1 to 8 in the start state give a Manhattan distance of h2 = 3 + 1 + 2 + 2 + 2 + 3 + 3 + 2 = 18</a:t>
            </a:r>
            <a:endParaRPr lang="en-IN" sz="2100" dirty="0">
              <a:solidFill>
                <a:srgbClr val="C00000"/>
              </a:solidFill>
              <a:latin typeface="LM Roman 12" panose="00000500000000000000" pitchFamily="50" charset="0"/>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6</a:t>
            </a:fld>
            <a:endParaRPr lang="en-IN"/>
          </a:p>
        </p:txBody>
      </p:sp>
      <p:grpSp>
        <p:nvGrpSpPr>
          <p:cNvPr id="5" name="Group 4">
            <a:extLst>
              <a:ext uri="{FF2B5EF4-FFF2-40B4-BE49-F238E27FC236}">
                <a16:creationId xmlns:a16="http://schemas.microsoft.com/office/drawing/2014/main" xmlns="" id="{52F2322C-3ED9-4C00-8D87-8B4477097556}"/>
              </a:ext>
            </a:extLst>
          </p:cNvPr>
          <p:cNvGrpSpPr/>
          <p:nvPr/>
        </p:nvGrpSpPr>
        <p:grpSpPr>
          <a:xfrm>
            <a:off x="746760" y="953894"/>
            <a:ext cx="2370301" cy="5392343"/>
            <a:chOff x="746760" y="953894"/>
            <a:chExt cx="2370301" cy="5392343"/>
          </a:xfrm>
        </p:grpSpPr>
        <p:pic>
          <p:nvPicPr>
            <p:cNvPr id="6" name="Picture 5">
              <a:extLst>
                <a:ext uri="{FF2B5EF4-FFF2-40B4-BE49-F238E27FC236}">
                  <a16:creationId xmlns:a16="http://schemas.microsoft.com/office/drawing/2014/main" xmlns="" id="{453D28BF-FD05-4639-932D-45E98FE0ADF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46760" y="953894"/>
              <a:ext cx="2370301" cy="2710590"/>
            </a:xfrm>
            <a:prstGeom prst="rect">
              <a:avLst/>
            </a:prstGeom>
          </p:spPr>
        </p:pic>
        <p:pic>
          <p:nvPicPr>
            <p:cNvPr id="8" name="Picture 7">
              <a:extLst>
                <a:ext uri="{FF2B5EF4-FFF2-40B4-BE49-F238E27FC236}">
                  <a16:creationId xmlns:a16="http://schemas.microsoft.com/office/drawing/2014/main" xmlns="" id="{3577F108-24CF-4F7A-91E6-F1578F9B8EE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6760" y="3618603"/>
              <a:ext cx="2370301" cy="2727634"/>
            </a:xfrm>
            <a:prstGeom prst="rect">
              <a:avLst/>
            </a:prstGeom>
          </p:spPr>
        </p:pic>
      </p:grpSp>
    </p:spTree>
    <p:extLst>
      <p:ext uri="{BB962C8B-B14F-4D97-AF65-F5344CB8AC3E}">
        <p14:creationId xmlns:p14="http://schemas.microsoft.com/office/powerpoint/2010/main" val="268754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36850"/>
            <a:ext cx="10515600" cy="5384347"/>
          </a:xfrm>
        </p:spPr>
        <p:txBody>
          <a:bodyPr>
            <a:normAutofit/>
          </a:bodyPr>
          <a:lstStyle/>
          <a:p>
            <a:pPr algn="just">
              <a:lnSpc>
                <a:spcPct val="100000"/>
              </a:lnSpc>
              <a:buClr>
                <a:srgbClr val="B90D49"/>
              </a:buClr>
              <a:buFont typeface="Symbol" panose="05050102010706020507" pitchFamily="18" charset="2"/>
              <a:buChar char="Þ"/>
            </a:pPr>
            <a:r>
              <a:rPr lang="en-IN" sz="2600" b="1" dirty="0">
                <a:solidFill>
                  <a:srgbClr val="B90D49"/>
                </a:solidFill>
                <a:latin typeface="LM Roman 12" panose="00000500000000000000" pitchFamily="50" charset="0"/>
              </a:rPr>
              <a:t> Pure Heuristic Search</a:t>
            </a:r>
          </a:p>
          <a:p>
            <a:pPr algn="just"/>
            <a:r>
              <a:rPr lang="en-US" sz="2500" dirty="0">
                <a:solidFill>
                  <a:srgbClr val="002060"/>
                </a:solidFill>
                <a:latin typeface="LM Roman 12" panose="00000500000000000000" pitchFamily="50" charset="0"/>
              </a:rPr>
              <a:t>Pure heuristic search is the simplest form of heuristic search algorithms</a:t>
            </a:r>
          </a:p>
          <a:p>
            <a:pPr algn="just"/>
            <a:r>
              <a:rPr lang="en-US" sz="2500" dirty="0">
                <a:solidFill>
                  <a:srgbClr val="002060"/>
                </a:solidFill>
                <a:latin typeface="LM Roman 12" panose="00000500000000000000" pitchFamily="50" charset="0"/>
              </a:rPr>
              <a:t>It expands nodes based on their heuristic value h(n) </a:t>
            </a:r>
          </a:p>
          <a:p>
            <a:pPr algn="just"/>
            <a:r>
              <a:rPr lang="en-US" sz="2500" dirty="0">
                <a:solidFill>
                  <a:srgbClr val="002060"/>
                </a:solidFill>
                <a:latin typeface="LM Roman 12" panose="00000500000000000000" pitchFamily="50" charset="0"/>
              </a:rPr>
              <a:t>It maintains two lists,</a:t>
            </a:r>
            <a:r>
              <a:rPr lang="en-US" sz="2500" b="1" dirty="0">
                <a:solidFill>
                  <a:srgbClr val="002060"/>
                </a:solidFill>
                <a:latin typeface="LM Roman 12" panose="00000500000000000000" pitchFamily="50" charset="0"/>
              </a:rPr>
              <a:t> OPEN </a:t>
            </a:r>
            <a:r>
              <a:rPr lang="en-US" sz="2500" dirty="0">
                <a:solidFill>
                  <a:srgbClr val="002060"/>
                </a:solidFill>
                <a:latin typeface="LM Roman 12" panose="00000500000000000000" pitchFamily="50" charset="0"/>
              </a:rPr>
              <a:t>and </a:t>
            </a:r>
            <a:r>
              <a:rPr lang="en-US" sz="2500" b="1" dirty="0">
                <a:solidFill>
                  <a:srgbClr val="002060"/>
                </a:solidFill>
                <a:latin typeface="LM Roman 12" panose="00000500000000000000" pitchFamily="50" charset="0"/>
              </a:rPr>
              <a:t>CLOSED</a:t>
            </a:r>
            <a:r>
              <a:rPr lang="en-US" sz="2500" dirty="0">
                <a:solidFill>
                  <a:srgbClr val="002060"/>
                </a:solidFill>
                <a:latin typeface="LM Roman 12" panose="00000500000000000000" pitchFamily="50" charset="0"/>
              </a:rPr>
              <a:t> list</a:t>
            </a:r>
          </a:p>
          <a:p>
            <a:pPr algn="just"/>
            <a:r>
              <a:rPr lang="en-US" sz="2500" dirty="0">
                <a:solidFill>
                  <a:srgbClr val="002060"/>
                </a:solidFill>
                <a:latin typeface="LM Roman 12" panose="00000500000000000000" pitchFamily="50" charset="0"/>
              </a:rPr>
              <a:t>In the </a:t>
            </a:r>
            <a:r>
              <a:rPr lang="en-US" sz="2500" b="1" dirty="0">
                <a:solidFill>
                  <a:srgbClr val="002060"/>
                </a:solidFill>
                <a:latin typeface="LM Roman 12" panose="00000500000000000000" pitchFamily="50" charset="0"/>
              </a:rPr>
              <a:t>CLOSED</a:t>
            </a:r>
            <a:r>
              <a:rPr lang="en-US" sz="2500" dirty="0">
                <a:solidFill>
                  <a:srgbClr val="002060"/>
                </a:solidFill>
                <a:latin typeface="LM Roman 12" panose="00000500000000000000" pitchFamily="50" charset="0"/>
              </a:rPr>
              <a:t> list, it places those nodes which have already expanded </a:t>
            </a:r>
          </a:p>
          <a:p>
            <a:pPr algn="just"/>
            <a:r>
              <a:rPr lang="en-US" sz="2500" b="1" dirty="0">
                <a:solidFill>
                  <a:srgbClr val="002060"/>
                </a:solidFill>
                <a:latin typeface="LM Roman 12" panose="00000500000000000000" pitchFamily="50" charset="0"/>
              </a:rPr>
              <a:t>In OPEN</a:t>
            </a:r>
            <a:r>
              <a:rPr lang="en-US" sz="2500" b="1" i="1" dirty="0">
                <a:solidFill>
                  <a:srgbClr val="002060"/>
                </a:solidFill>
                <a:latin typeface="LM Roman 12" panose="00000500000000000000" pitchFamily="50" charset="0"/>
              </a:rPr>
              <a:t> </a:t>
            </a:r>
            <a:r>
              <a:rPr lang="en-US" sz="2500" dirty="0">
                <a:solidFill>
                  <a:srgbClr val="002060"/>
                </a:solidFill>
                <a:latin typeface="LM Roman 12" panose="00000500000000000000" pitchFamily="50" charset="0"/>
              </a:rPr>
              <a:t>list, it places nodes which have yet not been expanded</a:t>
            </a:r>
          </a:p>
          <a:p>
            <a:pPr algn="just"/>
            <a:r>
              <a:rPr lang="en-US" sz="2500" dirty="0">
                <a:solidFill>
                  <a:srgbClr val="002060"/>
                </a:solidFill>
                <a:latin typeface="LM Roman 12" panose="00000500000000000000" pitchFamily="50" charset="0"/>
              </a:rPr>
              <a:t>On each iteration, each node </a:t>
            </a:r>
            <a:r>
              <a:rPr lang="en-US" sz="2500" dirty="0">
                <a:solidFill>
                  <a:srgbClr val="FF0000"/>
                </a:solidFill>
                <a:latin typeface="LM Roman 12" panose="00000500000000000000" pitchFamily="50" charset="0"/>
              </a:rPr>
              <a:t>‘n’</a:t>
            </a:r>
            <a:r>
              <a:rPr lang="en-US" sz="2500" dirty="0">
                <a:solidFill>
                  <a:srgbClr val="002060"/>
                </a:solidFill>
                <a:latin typeface="LM Roman 12" panose="00000500000000000000" pitchFamily="50" charset="0"/>
              </a:rPr>
              <a:t> with the lowest heuristic value is expanded and generates all its successors and </a:t>
            </a:r>
            <a:r>
              <a:rPr lang="en-US" sz="2500" dirty="0">
                <a:solidFill>
                  <a:srgbClr val="FF0000"/>
                </a:solidFill>
                <a:latin typeface="LM Roman 12" panose="00000500000000000000" pitchFamily="50" charset="0"/>
              </a:rPr>
              <a:t>‘n’ </a:t>
            </a:r>
            <a:r>
              <a:rPr lang="en-US" sz="2500" dirty="0">
                <a:solidFill>
                  <a:srgbClr val="002060"/>
                </a:solidFill>
                <a:latin typeface="LM Roman 12" panose="00000500000000000000" pitchFamily="50" charset="0"/>
              </a:rPr>
              <a:t>is placed to the closed list</a:t>
            </a:r>
          </a:p>
          <a:p>
            <a:pPr algn="just"/>
            <a:r>
              <a:rPr lang="en-US" sz="2500" dirty="0">
                <a:solidFill>
                  <a:srgbClr val="002060"/>
                </a:solidFill>
                <a:latin typeface="LM Roman 12" panose="00000500000000000000" pitchFamily="50" charset="0"/>
              </a:rPr>
              <a:t>The algorithm continues until a goal state is found</a:t>
            </a: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7</a:t>
            </a:fld>
            <a:endParaRPr lang="en-IN"/>
          </a:p>
        </p:txBody>
      </p:sp>
    </p:spTree>
    <p:extLst>
      <p:ext uri="{BB962C8B-B14F-4D97-AF65-F5344CB8AC3E}">
        <p14:creationId xmlns:p14="http://schemas.microsoft.com/office/powerpoint/2010/main" val="247823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normAutofit/>
          </a:bodyPr>
          <a:lstStyle/>
          <a:p>
            <a:r>
              <a:rPr lang="en-IN" sz="4000" dirty="0">
                <a:latin typeface="LM Roman 12" panose="00000500000000000000" pitchFamily="50" charset="0"/>
              </a:rPr>
              <a:t>Heuristics Function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987650"/>
            <a:ext cx="10515600" cy="5384347"/>
          </a:xfrm>
        </p:spPr>
        <p:txBody>
          <a:bodyPr>
            <a:normAutofit/>
          </a:bodyPr>
          <a:lstStyle/>
          <a:p>
            <a:pPr algn="just">
              <a:lnSpc>
                <a:spcPct val="100000"/>
              </a:lnSpc>
              <a:buClr>
                <a:srgbClr val="B90D49"/>
              </a:buClr>
              <a:buFont typeface="Symbol" panose="05050102010706020507" pitchFamily="18" charset="2"/>
              <a:buChar char="Þ"/>
            </a:pPr>
            <a:r>
              <a:rPr lang="en-US" b="1" dirty="0">
                <a:solidFill>
                  <a:srgbClr val="B90D49"/>
                </a:solidFill>
                <a:latin typeface="LM Roman 12" panose="00000500000000000000" pitchFamily="50" charset="0"/>
              </a:rPr>
              <a:t> A* Search Algorithm</a:t>
            </a:r>
          </a:p>
          <a:p>
            <a:pPr algn="just">
              <a:lnSpc>
                <a:spcPct val="100000"/>
              </a:lnSpc>
              <a:buClr>
                <a:srgbClr val="002060"/>
              </a:buClr>
            </a:pPr>
            <a:r>
              <a:rPr lang="en-US" sz="2600" dirty="0">
                <a:solidFill>
                  <a:srgbClr val="002060"/>
                </a:solidFill>
                <a:latin typeface="LM Roman 12" panose="00000500000000000000" pitchFamily="50" charset="0"/>
              </a:rPr>
              <a:t>A* search is the most commonly known form of best-first search</a:t>
            </a:r>
          </a:p>
          <a:p>
            <a:pPr algn="just">
              <a:lnSpc>
                <a:spcPct val="100000"/>
              </a:lnSpc>
              <a:buClr>
                <a:srgbClr val="002060"/>
              </a:buClr>
            </a:pPr>
            <a:r>
              <a:rPr lang="en-US" sz="2600" dirty="0">
                <a:solidFill>
                  <a:srgbClr val="002060"/>
                </a:solidFill>
                <a:latin typeface="LM Roman 12" panose="00000500000000000000" pitchFamily="50" charset="0"/>
              </a:rPr>
              <a:t>It uses heuristic function </a:t>
            </a:r>
            <a:r>
              <a:rPr lang="en-US" sz="2600" dirty="0">
                <a:solidFill>
                  <a:srgbClr val="C00000"/>
                </a:solidFill>
                <a:latin typeface="LM Roman 12" panose="00000500000000000000" pitchFamily="50" charset="0"/>
              </a:rPr>
              <a:t>h(n)</a:t>
            </a:r>
            <a:r>
              <a:rPr lang="en-US" sz="2600" dirty="0">
                <a:solidFill>
                  <a:srgbClr val="002060"/>
                </a:solidFill>
                <a:latin typeface="LM Roman 12" panose="00000500000000000000" pitchFamily="50" charset="0"/>
              </a:rPr>
              <a:t>, and cost to reach the node </a:t>
            </a:r>
            <a:r>
              <a:rPr lang="en-US" sz="2600" dirty="0">
                <a:solidFill>
                  <a:srgbClr val="C00000"/>
                </a:solidFill>
                <a:latin typeface="LM Roman 12" panose="00000500000000000000" pitchFamily="50" charset="0"/>
              </a:rPr>
              <a:t>‘n’ </a:t>
            </a:r>
            <a:r>
              <a:rPr lang="en-US" sz="2600" dirty="0">
                <a:solidFill>
                  <a:srgbClr val="002060"/>
                </a:solidFill>
                <a:latin typeface="LM Roman 12" panose="00000500000000000000" pitchFamily="50" charset="0"/>
              </a:rPr>
              <a:t>from the start state </a:t>
            </a:r>
            <a:r>
              <a:rPr lang="en-US" sz="2600" dirty="0">
                <a:solidFill>
                  <a:srgbClr val="C00000"/>
                </a:solidFill>
                <a:latin typeface="LM Roman 12" panose="00000500000000000000" pitchFamily="50" charset="0"/>
              </a:rPr>
              <a:t>g(n)</a:t>
            </a:r>
          </a:p>
          <a:p>
            <a:pPr algn="just">
              <a:lnSpc>
                <a:spcPct val="100000"/>
              </a:lnSpc>
              <a:buClr>
                <a:srgbClr val="002060"/>
              </a:buClr>
            </a:pPr>
            <a:r>
              <a:rPr lang="en-US" sz="2600" dirty="0">
                <a:solidFill>
                  <a:srgbClr val="002060"/>
                </a:solidFill>
                <a:latin typeface="LM Roman 12" panose="00000500000000000000" pitchFamily="50" charset="0"/>
              </a:rPr>
              <a:t>A* search algorithm finds the shortest path through the search space using the heuristic function</a:t>
            </a:r>
          </a:p>
          <a:p>
            <a:pPr algn="just">
              <a:lnSpc>
                <a:spcPct val="100000"/>
              </a:lnSpc>
              <a:buClr>
                <a:srgbClr val="002060"/>
              </a:buClr>
            </a:pPr>
            <a:r>
              <a:rPr lang="en-US" sz="2600" dirty="0">
                <a:solidFill>
                  <a:srgbClr val="002060"/>
                </a:solidFill>
                <a:latin typeface="LM Roman 12" panose="00000500000000000000" pitchFamily="50" charset="0"/>
              </a:rPr>
              <a:t>This search algorithm expands less search tree and provides optimal result faster</a:t>
            </a:r>
          </a:p>
          <a:p>
            <a:pPr algn="just">
              <a:lnSpc>
                <a:spcPct val="100000"/>
              </a:lnSpc>
              <a:buClr>
                <a:srgbClr val="002060"/>
              </a:buClr>
            </a:pPr>
            <a:r>
              <a:rPr lang="en-US" sz="2600" dirty="0">
                <a:solidFill>
                  <a:srgbClr val="002060"/>
                </a:solidFill>
                <a:latin typeface="LM Roman 12" panose="00000500000000000000" pitchFamily="50" charset="0"/>
              </a:rPr>
              <a:t>In A* search algorithm, we use search heuristic as well as the cost to reach the node. Hence we can combine both costs as following, and this sum is called as a fitness number</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8</a:t>
            </a:fld>
            <a:endParaRPr lang="en-IN"/>
          </a:p>
        </p:txBody>
      </p:sp>
    </p:spTree>
    <p:extLst>
      <p:ext uri="{BB962C8B-B14F-4D97-AF65-F5344CB8AC3E}">
        <p14:creationId xmlns:p14="http://schemas.microsoft.com/office/powerpoint/2010/main" val="345067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DEF2-0AEC-42EB-B2B8-E33EC1987978}"/>
              </a:ext>
            </a:extLst>
          </p:cNvPr>
          <p:cNvSpPr>
            <a:spLocks noGrp="1"/>
          </p:cNvSpPr>
          <p:nvPr>
            <p:ph type="title"/>
          </p:nvPr>
        </p:nvSpPr>
        <p:spPr>
          <a:xfrm>
            <a:off x="838200" y="103867"/>
            <a:ext cx="10515600" cy="749299"/>
          </a:xfrm>
        </p:spPr>
        <p:txBody>
          <a:bodyPr/>
          <a:lstStyle/>
          <a:p>
            <a:r>
              <a:rPr lang="en-IN" dirty="0"/>
              <a:t>Heuristics Function (Contd.)</a:t>
            </a:r>
          </a:p>
        </p:txBody>
      </p:sp>
      <p:sp>
        <p:nvSpPr>
          <p:cNvPr id="3" name="Content Placeholder 2">
            <a:extLst>
              <a:ext uri="{FF2B5EF4-FFF2-40B4-BE49-F238E27FC236}">
                <a16:creationId xmlns:a16="http://schemas.microsoft.com/office/drawing/2014/main" xmlns="" id="{49001E18-409A-42DC-8358-99F6690EC8F1}"/>
              </a:ext>
            </a:extLst>
          </p:cNvPr>
          <p:cNvSpPr>
            <a:spLocks noGrp="1"/>
          </p:cNvSpPr>
          <p:nvPr>
            <p:ph idx="1"/>
          </p:nvPr>
        </p:nvSpPr>
        <p:spPr>
          <a:xfrm>
            <a:off x="838200" y="882420"/>
            <a:ext cx="10515600" cy="5384347"/>
          </a:xfrm>
        </p:spPr>
        <p:txBody>
          <a:bodyPr>
            <a:normAutofit/>
          </a:bodyPr>
          <a:lstStyle/>
          <a:p>
            <a:pPr algn="just">
              <a:lnSpc>
                <a:spcPct val="100000"/>
              </a:lnSpc>
              <a:buClr>
                <a:srgbClr val="B90D49"/>
              </a:buClr>
              <a:buFont typeface="Symbol" panose="05050102010706020507" pitchFamily="18" charset="2"/>
              <a:buChar char="Þ"/>
            </a:pPr>
            <a:r>
              <a:rPr lang="en-US" sz="2600" b="1" dirty="0">
                <a:solidFill>
                  <a:srgbClr val="B90D49"/>
                </a:solidFill>
                <a:latin typeface="LM Roman 12" panose="00000500000000000000" pitchFamily="50" charset="0"/>
              </a:rPr>
              <a:t> A* Search Algorithm</a:t>
            </a:r>
          </a:p>
          <a:p>
            <a:pPr marL="0" indent="0" algn="just">
              <a:lnSpc>
                <a:spcPct val="100000"/>
              </a:lnSpc>
              <a:buClr>
                <a:srgbClr val="002060"/>
              </a:buClr>
              <a:buNone/>
            </a:pPr>
            <a:endParaRPr lang="en-IN" sz="2200" i="1" dirty="0">
              <a:solidFill>
                <a:srgbClr val="FF0000"/>
              </a:solidFill>
            </a:endParaRPr>
          </a:p>
          <a:p>
            <a:pPr marL="0" indent="0" algn="just">
              <a:lnSpc>
                <a:spcPct val="100000"/>
              </a:lnSpc>
              <a:buNone/>
            </a:pPr>
            <a:endParaRPr lang="en-IN" sz="2200" dirty="0">
              <a:solidFill>
                <a:srgbClr val="002060"/>
              </a:solidFill>
            </a:endParaRPr>
          </a:p>
        </p:txBody>
      </p:sp>
      <p:sp>
        <p:nvSpPr>
          <p:cNvPr id="4" name="Slide Number Placeholder 3">
            <a:extLst>
              <a:ext uri="{FF2B5EF4-FFF2-40B4-BE49-F238E27FC236}">
                <a16:creationId xmlns:a16="http://schemas.microsoft.com/office/drawing/2014/main" xmlns="" id="{5F92D181-37EA-49BF-8D23-B73704ADB207}"/>
              </a:ext>
            </a:extLst>
          </p:cNvPr>
          <p:cNvSpPr>
            <a:spLocks noGrp="1"/>
          </p:cNvSpPr>
          <p:nvPr>
            <p:ph type="sldNum" sz="quarter" idx="12"/>
          </p:nvPr>
        </p:nvSpPr>
        <p:spPr/>
        <p:txBody>
          <a:bodyPr/>
          <a:lstStyle/>
          <a:p>
            <a:fld id="{468033BA-1A54-43B7-8E9B-FF51F49B48E0}" type="slidenum">
              <a:rPr lang="en-IN" smtClean="0"/>
              <a:pPr/>
              <a:t>9</a:t>
            </a:fld>
            <a:endParaRPr lang="en-IN"/>
          </a:p>
        </p:txBody>
      </p:sp>
      <p:sp>
        <p:nvSpPr>
          <p:cNvPr id="6" name="Rectangle 5">
            <a:extLst>
              <a:ext uri="{FF2B5EF4-FFF2-40B4-BE49-F238E27FC236}">
                <a16:creationId xmlns:a16="http://schemas.microsoft.com/office/drawing/2014/main" xmlns="" id="{9C2F08CA-388B-4770-AFEF-28345B99B5D0}"/>
              </a:ext>
            </a:extLst>
          </p:cNvPr>
          <p:cNvSpPr/>
          <p:nvPr/>
        </p:nvSpPr>
        <p:spPr>
          <a:xfrm>
            <a:off x="838200" y="1280329"/>
            <a:ext cx="10515599" cy="5709255"/>
          </a:xfrm>
          <a:prstGeom prst="rect">
            <a:avLst/>
          </a:prstGeom>
        </p:spPr>
        <p:txBody>
          <a:bodyPr wrap="square">
            <a:spAutoFit/>
          </a:bodyPr>
          <a:lstStyle/>
          <a:p>
            <a:pPr algn="just">
              <a:spcAft>
                <a:spcPts val="600"/>
              </a:spcAft>
            </a:pPr>
            <a:r>
              <a:rPr lang="en-US" sz="2300" b="1" dirty="0">
                <a:solidFill>
                  <a:srgbClr val="002060"/>
                </a:solidFill>
                <a:latin typeface="LM Roman 12" panose="00000500000000000000" pitchFamily="50" charset="0"/>
              </a:rPr>
              <a:t>Step1:</a:t>
            </a:r>
            <a:r>
              <a:rPr lang="en-US" sz="2300" dirty="0">
                <a:solidFill>
                  <a:srgbClr val="002060"/>
                </a:solidFill>
                <a:latin typeface="LM Roman 12" panose="00000500000000000000" pitchFamily="50" charset="0"/>
              </a:rPr>
              <a:t> Place the starting node in the OPEN list.</a:t>
            </a:r>
          </a:p>
          <a:p>
            <a:pPr algn="just">
              <a:spcAft>
                <a:spcPts val="600"/>
              </a:spcAft>
            </a:pPr>
            <a:r>
              <a:rPr lang="en-US" sz="2300" b="1" dirty="0">
                <a:solidFill>
                  <a:srgbClr val="002060"/>
                </a:solidFill>
                <a:latin typeface="LM Roman 12" panose="00000500000000000000" pitchFamily="50" charset="0"/>
              </a:rPr>
              <a:t>Step 2:</a:t>
            </a:r>
            <a:r>
              <a:rPr lang="en-US" sz="2300" dirty="0">
                <a:solidFill>
                  <a:srgbClr val="002060"/>
                </a:solidFill>
                <a:latin typeface="LM Roman 12" panose="00000500000000000000" pitchFamily="50" charset="0"/>
              </a:rPr>
              <a:t> Check if the OPEN list is empty or not,</a:t>
            </a:r>
          </a:p>
          <a:p>
            <a:pPr algn="just">
              <a:spcAft>
                <a:spcPts val="600"/>
              </a:spcAft>
            </a:pPr>
            <a:r>
              <a:rPr lang="en-US" sz="2300" dirty="0">
                <a:solidFill>
                  <a:srgbClr val="002060"/>
                </a:solidFill>
                <a:latin typeface="LM Roman 12" panose="00000500000000000000" pitchFamily="50" charset="0"/>
              </a:rPr>
              <a:t>	 if the list is empty then return failure and stops.</a:t>
            </a:r>
          </a:p>
          <a:p>
            <a:pPr algn="just">
              <a:spcAft>
                <a:spcPts val="600"/>
              </a:spcAft>
            </a:pPr>
            <a:r>
              <a:rPr lang="en-US" sz="2300" b="1" dirty="0">
                <a:solidFill>
                  <a:srgbClr val="002060"/>
                </a:solidFill>
                <a:latin typeface="LM Roman 12" panose="00000500000000000000" pitchFamily="50" charset="0"/>
              </a:rPr>
              <a:t>Step 3:</a:t>
            </a:r>
            <a:r>
              <a:rPr lang="en-US" sz="2300" dirty="0">
                <a:solidFill>
                  <a:srgbClr val="002060"/>
                </a:solidFill>
                <a:latin typeface="LM Roman 12" panose="00000500000000000000" pitchFamily="50" charset="0"/>
              </a:rPr>
              <a:t> Select the node from the OPEN list which has the smallest value of 		 evaluation function (</a:t>
            </a:r>
            <a:r>
              <a:rPr lang="en-US" sz="2300" dirty="0" err="1">
                <a:solidFill>
                  <a:srgbClr val="002060"/>
                </a:solidFill>
                <a:latin typeface="LM Roman 12" panose="00000500000000000000" pitchFamily="50" charset="0"/>
              </a:rPr>
              <a:t>g+h</a:t>
            </a:r>
            <a:r>
              <a:rPr lang="en-US" sz="2300" dirty="0">
                <a:solidFill>
                  <a:srgbClr val="002060"/>
                </a:solidFill>
                <a:latin typeface="LM Roman 12" panose="00000500000000000000" pitchFamily="50" charset="0"/>
              </a:rPr>
              <a:t>), if node n is goal node then return success 	 	 and stop, otherwise</a:t>
            </a:r>
          </a:p>
          <a:p>
            <a:pPr algn="just">
              <a:spcAft>
                <a:spcPts val="600"/>
              </a:spcAft>
            </a:pPr>
            <a:r>
              <a:rPr lang="en-US" sz="2300" b="1" dirty="0">
                <a:solidFill>
                  <a:srgbClr val="002060"/>
                </a:solidFill>
                <a:latin typeface="LM Roman 12" panose="00000500000000000000" pitchFamily="50" charset="0"/>
              </a:rPr>
              <a:t>Step 4:</a:t>
            </a:r>
            <a:r>
              <a:rPr lang="en-US" sz="2300" dirty="0">
                <a:solidFill>
                  <a:srgbClr val="002060"/>
                </a:solidFill>
                <a:latin typeface="LM Roman 12" panose="00000500000000000000" pitchFamily="50" charset="0"/>
              </a:rPr>
              <a:t> Expand node n and generate all of its successors, and put n into the   	  	 closed list. For each successor n', check whether n' is already in the 	 	 OPEN or CLOSED list, if not then compute evaluation function for 	  	 ‘n’ and place into Open list.</a:t>
            </a:r>
          </a:p>
          <a:p>
            <a:pPr algn="just">
              <a:spcAft>
                <a:spcPts val="600"/>
              </a:spcAft>
            </a:pPr>
            <a:r>
              <a:rPr lang="en-US" sz="2300" b="1" dirty="0">
                <a:solidFill>
                  <a:srgbClr val="002060"/>
                </a:solidFill>
                <a:latin typeface="LM Roman 12" panose="00000500000000000000" pitchFamily="50" charset="0"/>
              </a:rPr>
              <a:t>Step 5:</a:t>
            </a:r>
            <a:r>
              <a:rPr lang="en-US" sz="2300" dirty="0">
                <a:solidFill>
                  <a:srgbClr val="002060"/>
                </a:solidFill>
                <a:latin typeface="LM Roman 12" panose="00000500000000000000" pitchFamily="50" charset="0"/>
              </a:rPr>
              <a:t> Else if node n' is already in OPEN and CLOSED, then it should be 	  	 attached to the back pointer which reflects the lowest g(n') value.</a:t>
            </a:r>
          </a:p>
          <a:p>
            <a:pPr algn="just">
              <a:spcAft>
                <a:spcPts val="600"/>
              </a:spcAft>
            </a:pPr>
            <a:r>
              <a:rPr lang="en-US" sz="2300" b="1" dirty="0">
                <a:solidFill>
                  <a:srgbClr val="002060"/>
                </a:solidFill>
                <a:latin typeface="LM Roman 12" panose="00000500000000000000" pitchFamily="50" charset="0"/>
              </a:rPr>
              <a:t>Step 6:</a:t>
            </a:r>
            <a:r>
              <a:rPr lang="en-US" sz="2300" dirty="0">
                <a:solidFill>
                  <a:srgbClr val="002060"/>
                </a:solidFill>
                <a:latin typeface="LM Roman 12" panose="00000500000000000000" pitchFamily="50" charset="0"/>
              </a:rPr>
              <a:t> Return to </a:t>
            </a:r>
            <a:r>
              <a:rPr lang="en-US" sz="2300" b="1" dirty="0">
                <a:solidFill>
                  <a:srgbClr val="002060"/>
                </a:solidFill>
                <a:latin typeface="LM Roman 12" panose="00000500000000000000" pitchFamily="50" charset="0"/>
              </a:rPr>
              <a:t>Step 2</a:t>
            </a:r>
            <a:endParaRPr lang="en-US" sz="2300" dirty="0">
              <a:solidFill>
                <a:srgbClr val="002060"/>
              </a:solidFill>
              <a:latin typeface="LM Roman 12" panose="00000500000000000000" pitchFamily="50" charset="0"/>
            </a:endParaRPr>
          </a:p>
          <a:p>
            <a:pPr algn="just"/>
            <a:endParaRPr lang="en-US" b="0" i="0" dirty="0">
              <a:solidFill>
                <a:srgbClr val="333333"/>
              </a:solidFill>
              <a:effectLst/>
              <a:latin typeface="inter-regular"/>
            </a:endParaRPr>
          </a:p>
        </p:txBody>
      </p:sp>
      <p:sp>
        <p:nvSpPr>
          <p:cNvPr id="9" name="Rectangle 8">
            <a:extLst>
              <a:ext uri="{FF2B5EF4-FFF2-40B4-BE49-F238E27FC236}">
                <a16:creationId xmlns:a16="http://schemas.microsoft.com/office/drawing/2014/main" xmlns="" id="{F0F35F1C-DBF8-4C4A-B226-9BB2B0CC87AF}"/>
              </a:ext>
            </a:extLst>
          </p:cNvPr>
          <p:cNvSpPr/>
          <p:nvPr/>
        </p:nvSpPr>
        <p:spPr>
          <a:xfrm>
            <a:off x="7652657" y="987830"/>
            <a:ext cx="3690255" cy="125819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effectLst>
                  <a:outerShdw blurRad="38100" dist="38100" dir="2700000" algn="tl">
                    <a:srgbClr val="000000">
                      <a:alpha val="43137"/>
                    </a:srgbClr>
                  </a:outerShdw>
                </a:effectLst>
                <a:latin typeface="LM Roman 12" panose="00000500000000000000" pitchFamily="50" charset="0"/>
              </a:rPr>
              <a:t>f(x) = g(x)+h(x)</a:t>
            </a:r>
          </a:p>
          <a:p>
            <a:endParaRPr lang="en-IN" sz="2400" b="1" dirty="0">
              <a:solidFill>
                <a:srgbClr val="002060"/>
              </a:solidFill>
              <a:effectLst>
                <a:outerShdw blurRad="38100" dist="38100" dir="2700000" algn="tl">
                  <a:srgbClr val="000000">
                    <a:alpha val="43137"/>
                  </a:srgbClr>
                </a:outerShdw>
              </a:effectLst>
              <a:latin typeface="Trebuchet MS" panose="020B0603020202020204" pitchFamily="34" charset="0"/>
            </a:endParaRPr>
          </a:p>
          <a:p>
            <a:endParaRPr lang="en-IN" sz="2400" b="1" dirty="0">
              <a:solidFill>
                <a:srgbClr val="002060"/>
              </a:solidFill>
              <a:effectLst>
                <a:outerShdw blurRad="38100" dist="38100" dir="2700000" algn="tl">
                  <a:srgbClr val="000000">
                    <a:alpha val="43137"/>
                  </a:srgbClr>
                </a:outerShdw>
              </a:effectLst>
              <a:latin typeface="Trebuchet MS" panose="020B0603020202020204" pitchFamily="34" charset="0"/>
            </a:endParaRPr>
          </a:p>
        </p:txBody>
      </p:sp>
      <p:sp>
        <p:nvSpPr>
          <p:cNvPr id="11" name="TextBox 10">
            <a:extLst>
              <a:ext uri="{FF2B5EF4-FFF2-40B4-BE49-F238E27FC236}">
                <a16:creationId xmlns:a16="http://schemas.microsoft.com/office/drawing/2014/main" xmlns="" id="{FC8AD873-AF0B-4EB5-A4BD-61306CE07091}"/>
              </a:ext>
            </a:extLst>
          </p:cNvPr>
          <p:cNvSpPr txBox="1"/>
          <p:nvPr/>
        </p:nvSpPr>
        <p:spPr>
          <a:xfrm>
            <a:off x="7663543" y="1445848"/>
            <a:ext cx="3690255" cy="830997"/>
          </a:xfrm>
          <a:prstGeom prst="rect">
            <a:avLst/>
          </a:prstGeom>
          <a:noFill/>
        </p:spPr>
        <p:txBody>
          <a:bodyPr wrap="square" rtlCol="0">
            <a:spAutoFit/>
          </a:bodyPr>
          <a:lstStyle/>
          <a:p>
            <a:r>
              <a:rPr lang="en-IN" sz="2400" dirty="0">
                <a:solidFill>
                  <a:srgbClr val="FF0000"/>
                </a:solidFill>
                <a:latin typeface="Latin Modern Math" panose="02000503000000000000" pitchFamily="50" charset="0"/>
                <a:ea typeface="Latin Modern Math" panose="02000503000000000000" pitchFamily="50" charset="0"/>
              </a:rPr>
              <a:t>g(x) - backward cost </a:t>
            </a:r>
          </a:p>
          <a:p>
            <a:r>
              <a:rPr lang="en-IN" sz="2400" dirty="0">
                <a:solidFill>
                  <a:srgbClr val="FF0000"/>
                </a:solidFill>
                <a:latin typeface="Latin Modern Math" panose="02000503000000000000" pitchFamily="50" charset="0"/>
                <a:ea typeface="Latin Modern Math" panose="02000503000000000000" pitchFamily="50" charset="0"/>
              </a:rPr>
              <a:t>h(x) - forward cost </a:t>
            </a:r>
          </a:p>
        </p:txBody>
      </p:sp>
    </p:spTree>
    <p:extLst>
      <p:ext uri="{BB962C8B-B14F-4D97-AF65-F5344CB8AC3E}">
        <p14:creationId xmlns:p14="http://schemas.microsoft.com/office/powerpoint/2010/main" val="3156015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18946</TotalTime>
  <Words>3741</Words>
  <Application>Microsoft Office PowerPoint</Application>
  <PresentationFormat>Widescreen</PresentationFormat>
  <Paragraphs>502</Paragraphs>
  <Slides>52</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ＭＳ Ｐゴシック</vt:lpstr>
      <vt:lpstr>Arial</vt:lpstr>
      <vt:lpstr>Calibri</vt:lpstr>
      <vt:lpstr>Calibri Light</vt:lpstr>
      <vt:lpstr>Courier New</vt:lpstr>
      <vt:lpstr>inter-regular</vt:lpstr>
      <vt:lpstr>Latin Modern Math</vt:lpstr>
      <vt:lpstr>Liberation Sans Narrow</vt:lpstr>
      <vt:lpstr>LM Roman 12</vt:lpstr>
      <vt:lpstr>Symbol</vt:lpstr>
      <vt:lpstr>Trebuchet MS</vt:lpstr>
      <vt:lpstr>Wingdings</vt:lpstr>
      <vt:lpstr>Office Theme</vt:lpstr>
      <vt:lpstr>PowerPoint Presentation</vt:lpstr>
      <vt:lpstr>Outline</vt:lpstr>
      <vt:lpstr>PowerPoint Presentation</vt:lpstr>
      <vt:lpstr>Introduction</vt:lpstr>
      <vt:lpstr>Heuristics Function</vt:lpstr>
      <vt:lpstr>Heuristics Function (Contd.)</vt:lpstr>
      <vt:lpstr>Heuristics Function (Contd.)</vt:lpstr>
      <vt:lpstr>Heuristics Function (Contd.)</vt:lpstr>
      <vt:lpstr>Heuristics Function (Contd.)</vt:lpstr>
      <vt:lpstr>Heuristics Function (Contd.)</vt:lpstr>
      <vt:lpstr>Heuristics Function (Contd.)</vt:lpstr>
      <vt:lpstr>Memory Bounded Search</vt:lpstr>
      <vt:lpstr>Iterative Improvement Algorithms (Contd.)</vt:lpstr>
      <vt:lpstr>Iterative Improvement Algorithms (Contd.)</vt:lpstr>
      <vt:lpstr>Iterative Improvement Algorithms (Contd.)</vt:lpstr>
      <vt:lpstr>Iterative Improvement Algorithms</vt:lpstr>
      <vt:lpstr>PowerPoint Presentation</vt:lpstr>
      <vt:lpstr>Local search and optimization</vt:lpstr>
      <vt:lpstr>Local Classical Algos. and Optimization Problems</vt:lpstr>
      <vt:lpstr>Local Classical Algos. and Optimization Problems</vt:lpstr>
      <vt:lpstr>Local Classical Algos. and Optimization Problems</vt:lpstr>
      <vt:lpstr>Hill Climbing</vt:lpstr>
      <vt:lpstr>Hill Climbing</vt:lpstr>
      <vt:lpstr>Hill Climbing</vt:lpstr>
      <vt:lpstr>Hill Climbing</vt:lpstr>
      <vt:lpstr>Hill Climbing - Difficulties</vt:lpstr>
      <vt:lpstr>Simulated Annealing</vt:lpstr>
      <vt:lpstr>How Simulated Annealing Works ?</vt:lpstr>
      <vt:lpstr>       Properties-Simulated Annealing</vt:lpstr>
      <vt:lpstr>       Local-beam search</vt:lpstr>
      <vt:lpstr>Genetic Algorithms</vt:lpstr>
      <vt:lpstr>Genetic Algorithms</vt:lpstr>
      <vt:lpstr>Genetic Algorithms</vt:lpstr>
      <vt:lpstr>PowerPoint Presentation</vt:lpstr>
      <vt:lpstr>Game Playing</vt:lpstr>
      <vt:lpstr>Game Playing</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Game Playing (Contd.)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Narasimha Swamy S</dc:creator>
  <cp:lastModifiedBy>Vijayalakshmi</cp:lastModifiedBy>
  <cp:revision>368</cp:revision>
  <dcterms:created xsi:type="dcterms:W3CDTF">2021-09-15T06:00:58Z</dcterms:created>
  <dcterms:modified xsi:type="dcterms:W3CDTF">2023-12-02T02:43:12Z</dcterms:modified>
</cp:coreProperties>
</file>