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636" r:id="rId2"/>
    <p:sldId id="537" r:id="rId3"/>
    <p:sldId id="669" r:id="rId4"/>
    <p:sldId id="600" r:id="rId5"/>
    <p:sldId id="538" r:id="rId6"/>
    <p:sldId id="671" r:id="rId7"/>
    <p:sldId id="518" r:id="rId8"/>
    <p:sldId id="670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635" r:id="rId17"/>
    <p:sldId id="602" r:id="rId18"/>
    <p:sldId id="589" r:id="rId19"/>
    <p:sldId id="592" r:id="rId20"/>
    <p:sldId id="591" r:id="rId21"/>
    <p:sldId id="629" r:id="rId22"/>
    <p:sldId id="630" r:id="rId23"/>
    <p:sldId id="626" r:id="rId24"/>
    <p:sldId id="523" r:id="rId25"/>
    <p:sldId id="593" r:id="rId26"/>
    <p:sldId id="524" r:id="rId27"/>
    <p:sldId id="544" r:id="rId28"/>
    <p:sldId id="594" r:id="rId29"/>
    <p:sldId id="525" r:id="rId30"/>
    <p:sldId id="597" r:id="rId31"/>
    <p:sldId id="599" r:id="rId32"/>
    <p:sldId id="557" r:id="rId33"/>
    <p:sldId id="606" r:id="rId34"/>
    <p:sldId id="603" r:id="rId35"/>
    <p:sldId id="527" r:id="rId36"/>
    <p:sldId id="613" r:id="rId37"/>
    <p:sldId id="556" r:id="rId38"/>
    <p:sldId id="528" r:id="rId39"/>
    <p:sldId id="598" r:id="rId40"/>
    <p:sldId id="530" r:id="rId41"/>
    <p:sldId id="620" r:id="rId42"/>
    <p:sldId id="622" r:id="rId43"/>
    <p:sldId id="623" r:id="rId44"/>
    <p:sldId id="624" r:id="rId45"/>
    <p:sldId id="625" r:id="rId46"/>
    <p:sldId id="618" r:id="rId47"/>
    <p:sldId id="533" r:id="rId48"/>
    <p:sldId id="558" r:id="rId49"/>
    <p:sldId id="534" r:id="rId50"/>
    <p:sldId id="607" r:id="rId51"/>
    <p:sldId id="535" r:id="rId52"/>
    <p:sldId id="611" r:id="rId53"/>
    <p:sldId id="541" r:id="rId54"/>
    <p:sldId id="559" r:id="rId55"/>
    <p:sldId id="542" r:id="rId56"/>
    <p:sldId id="610" r:id="rId57"/>
    <p:sldId id="575" r:id="rId58"/>
    <p:sldId id="590" r:id="rId59"/>
    <p:sldId id="614" r:id="rId60"/>
    <p:sldId id="632" r:id="rId61"/>
    <p:sldId id="634" r:id="rId62"/>
    <p:sldId id="638" r:id="rId63"/>
    <p:sldId id="639" r:id="rId64"/>
    <p:sldId id="640" r:id="rId65"/>
    <p:sldId id="641" r:id="rId66"/>
    <p:sldId id="642" r:id="rId67"/>
    <p:sldId id="643" r:id="rId68"/>
    <p:sldId id="644" r:id="rId69"/>
    <p:sldId id="645" r:id="rId70"/>
    <p:sldId id="646" r:id="rId71"/>
    <p:sldId id="647" r:id="rId72"/>
    <p:sldId id="648" r:id="rId73"/>
    <p:sldId id="649" r:id="rId74"/>
    <p:sldId id="650" r:id="rId75"/>
    <p:sldId id="651" r:id="rId76"/>
    <p:sldId id="652" r:id="rId77"/>
    <p:sldId id="653" r:id="rId78"/>
    <p:sldId id="668" r:id="rId79"/>
    <p:sldId id="654" r:id="rId80"/>
    <p:sldId id="655" r:id="rId81"/>
    <p:sldId id="656" r:id="rId82"/>
    <p:sldId id="657" r:id="rId83"/>
    <p:sldId id="658" r:id="rId84"/>
    <p:sldId id="659" r:id="rId85"/>
    <p:sldId id="660" r:id="rId86"/>
    <p:sldId id="661" r:id="rId87"/>
    <p:sldId id="662" r:id="rId88"/>
    <p:sldId id="663" r:id="rId89"/>
    <p:sldId id="664" r:id="rId90"/>
    <p:sldId id="665" r:id="rId91"/>
    <p:sldId id="666" r:id="rId92"/>
    <p:sldId id="667" r:id="rId93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>
        <p:scale>
          <a:sx n="110" d="100"/>
          <a:sy n="110" d="100"/>
        </p:scale>
        <p:origin x="658" y="-55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77B3A8-67C7-4473-9C1F-2BA18C2011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E134F7-90DD-4F1D-939E-74E2235546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35240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52" y="8830536"/>
            <a:ext cx="3037988" cy="46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467" tIns="23733" rIns="47467" bIns="23733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385665" indent="-148333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593331" indent="-118666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830664" indent="-118666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1067996" indent="-118666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1305329" indent="-118666" defTabSz="2373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1542661" indent="-118666" defTabSz="2373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779994" indent="-118666" defTabSz="2373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2017326" indent="-118666" defTabSz="2373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E19E056F-7FE7-4B03-AA79-64F5A9DC758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3438" cy="3484563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399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95" tIns="45798" rIns="91595" bIns="45798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3438" cy="3484563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399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95" tIns="45798" rIns="91595" bIns="45798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20B3041E-EF8E-4B4D-8CED-02568D6775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29150" cy="3471863"/>
          </a:xfrm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2D7DAD-5E42-4229-9A2B-16AC2D95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3" rIns="91575" bIns="4578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199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06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AB66-8BEC-4374-B582-654D4281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F4FC-889D-4209-8548-C1427F83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D285-3BD2-4F3B-BBAB-C04FC3DE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6FC5-CD46-443D-AF3B-EB208BB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EA3C-4E81-4614-B8B4-D60DFDC2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6C88-2B9E-4E1F-924E-B499BD4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4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AC3C-E6EB-4C75-9D16-CE1BFB8B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AD7E-CBEF-49AB-A4DD-E4595D3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3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2A53-3B60-466B-B1DF-038EAD1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35803-0B27-4F43-A185-3763EC4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5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A4356F-CD02-4726-A4AB-6FEC608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362CAB-4783-4D17-9D0F-38B6CF0F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0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836B-BBB1-49CD-806E-1ACF4971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4770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DED4-8281-48BC-9DC3-53F66806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0355-5FEF-4FD5-BB07-08E8444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9272-297F-44FA-B478-6D02E40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30A7-4926-40A3-B3DC-AEB03245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1E5B-7ACA-4D12-B9E7-E8687F4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FC1F6-C458-46F6-B0BD-38DC3620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E49FB-57EF-466C-A8A9-2F28FBFC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248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90BEF-6253-4D72-8553-3D34C72D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D8E0-D346-419B-A9B5-A7B5A9C4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C7691-5F7E-46F5-A49D-15FBE797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D8DA-3FCD-4194-BB65-ED1ADB1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1DE60-975A-4778-9583-C8700479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6BDB-F234-47E6-A3EE-5A34D34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9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DA54-A986-4935-BD72-340598F0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136B6-70C4-4FD1-9FC9-C5CFEFAD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16EC6-558C-4173-89B4-4706DB97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8829-4BBA-4BC4-A745-E82BE7DD1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10" name="object 5"/>
          <p:cNvSpPr>
            <a:spLocks noChangeArrowheads="1"/>
          </p:cNvSpPr>
          <p:nvPr userDrawn="1"/>
        </p:nvSpPr>
        <p:spPr bwMode="auto">
          <a:xfrm>
            <a:off x="152400" y="128233"/>
            <a:ext cx="708025" cy="709613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en-US" dirty="0"/>
          </a:p>
        </p:txBody>
      </p:sp>
      <p:sp>
        <p:nvSpPr>
          <p:cNvPr id="11" name="object 8"/>
          <p:cNvSpPr txBox="1"/>
          <p:nvPr userDrawn="1"/>
        </p:nvSpPr>
        <p:spPr>
          <a:xfrm>
            <a:off x="969962" y="264758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hf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8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4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51.png"/><Relationship Id="rId7" Type="http://schemas.openxmlformats.org/officeDocument/2006/relationships/image" Target="../media/image45.emf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44.emf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6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46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6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6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65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emf"/><Relationship Id="rId4" Type="http://schemas.openxmlformats.org/officeDocument/2006/relationships/image" Target="../media/image70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tif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80.wmf"/><Relationship Id="rId7" Type="http://schemas.openxmlformats.org/officeDocument/2006/relationships/image" Target="../media/image82.e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81.emf"/><Relationship Id="rId4" Type="http://schemas.openxmlformats.org/officeDocument/2006/relationships/oleObject" Target="../embeddings/oleObject73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04" y="9627"/>
            <a:ext cx="9144000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6570" tIns="23285" rIns="46570" bIns="23285" anchor="ctr"/>
          <a:lstStyle/>
          <a:p>
            <a:pPr algn="ctr">
              <a:defRPr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171" name="object 3"/>
          <p:cNvSpPr>
            <a:spLocks/>
          </p:cNvSpPr>
          <p:nvPr/>
        </p:nvSpPr>
        <p:spPr bwMode="auto">
          <a:xfrm>
            <a:off x="-2888" y="9626"/>
            <a:ext cx="4265130" cy="3927659"/>
          </a:xfrm>
          <a:custGeom>
            <a:avLst/>
            <a:gdLst>
              <a:gd name="T0" fmla="*/ 120196462 w 7436484"/>
              <a:gd name="T1" fmla="*/ 0 h 5134610"/>
              <a:gd name="T2" fmla="*/ 0 w 7436484"/>
              <a:gd name="T3" fmla="*/ 0 h 5134610"/>
              <a:gd name="T4" fmla="*/ 0 w 7436484"/>
              <a:gd name="T5" fmla="*/ 83363711 h 5134610"/>
              <a:gd name="T6" fmla="*/ 120196462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7172" name="object 4"/>
          <p:cNvSpPr>
            <a:spLocks noChangeArrowheads="1"/>
          </p:cNvSpPr>
          <p:nvPr/>
        </p:nvSpPr>
        <p:spPr bwMode="auto">
          <a:xfrm>
            <a:off x="214448" y="252217"/>
            <a:ext cx="839740" cy="11166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en-US" dirty="0"/>
          </a:p>
        </p:txBody>
      </p:sp>
      <p:sp>
        <p:nvSpPr>
          <p:cNvPr id="7173" name="object 5"/>
          <p:cNvSpPr>
            <a:spLocks noChangeArrowheads="1"/>
          </p:cNvSpPr>
          <p:nvPr/>
        </p:nvSpPr>
        <p:spPr bwMode="auto">
          <a:xfrm>
            <a:off x="2548825" y="810561"/>
            <a:ext cx="66428" cy="8952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140834" y="437048"/>
            <a:ext cx="1732912" cy="943012"/>
          </a:xfrm>
          <a:prstGeom prst="rect">
            <a:avLst/>
          </a:prstGeom>
        </p:spPr>
        <p:txBody>
          <a:bodyPr lIns="0" tIns="6792" rIns="0" bIns="0">
            <a:spAutoFit/>
          </a:bodyPr>
          <a:lstStyle/>
          <a:p>
            <a:pPr marL="6468" eaLnBrk="1" hangingPunct="1">
              <a:lnSpc>
                <a:spcPts val="2391"/>
              </a:lnSpc>
              <a:spcBef>
                <a:spcPts val="53"/>
              </a:spcBef>
              <a:defRPr/>
            </a:pPr>
            <a:r>
              <a:rPr lang="en-IN" sz="2200" spc="-18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6468" eaLnBrk="1" hangingPunct="1">
              <a:lnSpc>
                <a:spcPts val="2391"/>
              </a:lnSpc>
              <a:spcBef>
                <a:spcPts val="53"/>
              </a:spcBef>
              <a:defRPr/>
            </a:pPr>
            <a:r>
              <a:rPr lang="en-IN" sz="2200" spc="-18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200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0941" y="247405"/>
            <a:ext cx="1548790" cy="468196"/>
          </a:xfrm>
          <a:prstGeom prst="rect">
            <a:avLst/>
          </a:prstGeom>
        </p:spPr>
        <p:txBody>
          <a:bodyPr lIns="0" tIns="6468" rIns="0" bIns="0">
            <a:spAutoFit/>
          </a:bodyPr>
          <a:lstStyle/>
          <a:p>
            <a:pPr marL="6468" eaLnBrk="1" hangingPunct="1">
              <a:spcBef>
                <a:spcPts val="51"/>
              </a:spcBef>
              <a:defRPr/>
            </a:pPr>
            <a:r>
              <a:rPr sz="1500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500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500" i="1" spc="-4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500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500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7177" name="Title 3"/>
          <p:cNvSpPr txBox="1">
            <a:spLocks/>
          </p:cNvSpPr>
          <p:nvPr/>
        </p:nvSpPr>
        <p:spPr bwMode="auto">
          <a:xfrm>
            <a:off x="0" y="376401"/>
            <a:ext cx="4109890" cy="65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570" tIns="23285" rIns="46570" bIns="23285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/>
            <a:b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 txBox="1">
            <a:spLocks noChangeArrowheads="1"/>
          </p:cNvSpPr>
          <p:nvPr/>
        </p:nvSpPr>
        <p:spPr>
          <a:xfrm>
            <a:off x="2436957" y="1368906"/>
            <a:ext cx="4344844" cy="6045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n-US" sz="4000" dirty="0">
                <a:solidFill>
                  <a:srgbClr val="FF0000"/>
                </a:solidFill>
                <a:cs typeface="+mj-cs"/>
              </a:rPr>
              <a:t>UNIT -3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 txBox="1">
            <a:spLocks noChangeArrowheads="1"/>
          </p:cNvSpPr>
          <p:nvPr/>
        </p:nvSpPr>
        <p:spPr>
          <a:xfrm>
            <a:off x="2131355" y="3438627"/>
            <a:ext cx="4955246" cy="189537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IN" sz="1800" dirty="0"/>
              <a:t>Supervised Learning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800" dirty="0"/>
              <a:t>Decision Tree Classifier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800" dirty="0"/>
              <a:t>Model </a:t>
            </a:r>
            <a:r>
              <a:rPr lang="en-IN" sz="1800" dirty="0" err="1"/>
              <a:t>Overfitting</a:t>
            </a:r>
            <a:r>
              <a:rPr lang="en-IN" sz="1800" dirty="0"/>
              <a:t>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1800" dirty="0"/>
              <a:t>Model Selection</a:t>
            </a:r>
            <a:endParaRPr lang="en-US" sz="18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E10A9-468F-43A0-AA1F-444D5252CD8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6656" y="228600"/>
            <a:ext cx="6781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Apply Model to Test Data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92700" imgH="1562100" progId="Word.Document.8">
                  <p:embed/>
                </p:oleObj>
              </mc:Choice>
              <mc:Fallback>
                <p:oleObj name="Document" r:id="rId2" imgW="50927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Start from the root of tree.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53184-1496-48BB-825B-EAAE9CEA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4763" y="304800"/>
            <a:ext cx="6019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Apply Model to Test Data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32400" imgH="1562100" progId="Word.Document.8">
                  <p:embed/>
                </p:oleObj>
              </mc:Choice>
              <mc:Fallback>
                <p:oleObj name="Document" r:id="rId2" imgW="52324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5426D-612B-431A-AE31-090551F8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500862-0B0F-4476-B043-EB69CCE76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01974" y="152400"/>
            <a:ext cx="5559425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Apply Model to Test Data</a:t>
            </a:r>
          </a:p>
        </p:txBody>
      </p:sp>
      <p:sp>
        <p:nvSpPr>
          <p:cNvPr id="15362" name="Line 3">
            <a:extLst>
              <a:ext uri="{FF2B5EF4-FFF2-40B4-BE49-F238E27FC236}">
                <a16:creationId xmlns:a16="http://schemas.microsoft.com/office/drawing/2014/main" id="{82A8ADAA-CCDA-4312-9E67-3455102DB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4EC4C0D6-BDF2-445C-87F4-1C40D009B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A42839C7-9CF1-4A02-8FB5-906617682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52DA3C68-DE02-434B-B10E-89F873817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6A5CACC0-3644-4FBC-9F83-1D723E133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8DA73204-53C6-4A30-B336-60FA1AF72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0E64B6E4-17B0-4AD3-91DF-291F8B5B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39DACC15-A05A-4C39-AA3A-DEDDF011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0" name="AutoShape 12">
            <a:extLst>
              <a:ext uri="{FF2B5EF4-FFF2-40B4-BE49-F238E27FC236}">
                <a16:creationId xmlns:a16="http://schemas.microsoft.com/office/drawing/2014/main" id="{C7EF50E1-1C39-48C8-95DF-1EF8FA8C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CA80B343-AAD0-4560-A866-299F90A7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2" name="AutoShape 14">
            <a:extLst>
              <a:ext uri="{FF2B5EF4-FFF2-40B4-BE49-F238E27FC236}">
                <a16:creationId xmlns:a16="http://schemas.microsoft.com/office/drawing/2014/main" id="{C8BBC06F-05D5-4849-976E-C7E6D780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30CCC176-FBB9-4FA4-98F9-4D645EF81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4" name="AutoShape 16">
            <a:extLst>
              <a:ext uri="{FF2B5EF4-FFF2-40B4-BE49-F238E27FC236}">
                <a16:creationId xmlns:a16="http://schemas.microsoft.com/office/drawing/2014/main" id="{DC143013-C6EB-4F90-BB6E-9CDE718F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5B9032FF-678A-498E-80BD-1480159E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5376" name="AutoShape 18">
            <a:extLst>
              <a:ext uri="{FF2B5EF4-FFF2-40B4-BE49-F238E27FC236}">
                <a16:creationId xmlns:a16="http://schemas.microsoft.com/office/drawing/2014/main" id="{3A744CE6-8BB1-4F67-AE18-36B692D6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7" name="Text Box 19">
            <a:extLst>
              <a:ext uri="{FF2B5EF4-FFF2-40B4-BE49-F238E27FC236}">
                <a16:creationId xmlns:a16="http://schemas.microsoft.com/office/drawing/2014/main" id="{5C64B847-705F-4B1C-9890-A1207D70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8" name="Text Box 20">
            <a:extLst>
              <a:ext uri="{FF2B5EF4-FFF2-40B4-BE49-F238E27FC236}">
                <a16:creationId xmlns:a16="http://schemas.microsoft.com/office/drawing/2014/main" id="{691A2651-5243-4D95-A246-DF3792B55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D43D4DD6-3792-4914-9435-6A7ABE61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380" name="Text Box 22">
            <a:extLst>
              <a:ext uri="{FF2B5EF4-FFF2-40B4-BE49-F238E27FC236}">
                <a16:creationId xmlns:a16="http://schemas.microsoft.com/office/drawing/2014/main" id="{18A9BCD1-0990-4A0E-8E08-E636B690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81" name="Text Box 23">
            <a:extLst>
              <a:ext uri="{FF2B5EF4-FFF2-40B4-BE49-F238E27FC236}">
                <a16:creationId xmlns:a16="http://schemas.microsoft.com/office/drawing/2014/main" id="{FA7D88B2-342B-43B6-B21B-1EDC7689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2" name="Text Box 24">
            <a:extLst>
              <a:ext uri="{FF2B5EF4-FFF2-40B4-BE49-F238E27FC236}">
                <a16:creationId xmlns:a16="http://schemas.microsoft.com/office/drawing/2014/main" id="{0B10F677-30F4-408E-82D7-9DA7A4F3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3" name="Text Box 25">
            <a:extLst>
              <a:ext uri="{FF2B5EF4-FFF2-40B4-BE49-F238E27FC236}">
                <a16:creationId xmlns:a16="http://schemas.microsoft.com/office/drawing/2014/main" id="{112A6B55-8DC1-4C86-8E9F-961BA729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5384" name="Object 26">
            <a:extLst>
              <a:ext uri="{FF2B5EF4-FFF2-40B4-BE49-F238E27FC236}">
                <a16:creationId xmlns:a16="http://schemas.microsoft.com/office/drawing/2014/main" id="{6CBCE12D-0A7E-461B-BAD9-7D9815A20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43500" imgH="1600200" progId="Word.Document.8">
                  <p:embed/>
                </p:oleObj>
              </mc:Choice>
              <mc:Fallback>
                <p:oleObj name="Document" r:id="rId2" imgW="51435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>
            <a:extLst>
              <a:ext uri="{FF2B5EF4-FFF2-40B4-BE49-F238E27FC236}">
                <a16:creationId xmlns:a16="http://schemas.microsoft.com/office/drawing/2014/main" id="{2F709821-A106-4BE4-99B7-AE604DE1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5386" name="Line 28">
            <a:extLst>
              <a:ext uri="{FF2B5EF4-FFF2-40B4-BE49-F238E27FC236}">
                <a16:creationId xmlns:a16="http://schemas.microsoft.com/office/drawing/2014/main" id="{A92EC166-4110-4F14-99E2-A753E9821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33">
            <a:extLst>
              <a:ext uri="{FF2B5EF4-FFF2-40B4-BE49-F238E27FC236}">
                <a16:creationId xmlns:a16="http://schemas.microsoft.com/office/drawing/2014/main" id="{D80BA117-04E5-4D25-8053-C681B78F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AE56F-575B-4B90-8E9A-AFEB9177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0529-DB81-49F5-90C2-BC901E99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92193-6115-4B4C-A949-FD144E791A6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189845-0FAC-4C8A-9572-31A23A8A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4604" y="304800"/>
            <a:ext cx="5867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Apply Model to Test Data</a:t>
            </a:r>
          </a:p>
        </p:txBody>
      </p:sp>
      <p:sp>
        <p:nvSpPr>
          <p:cNvPr id="16386" name="Line 3">
            <a:extLst>
              <a:ext uri="{FF2B5EF4-FFF2-40B4-BE49-F238E27FC236}">
                <a16:creationId xmlns:a16="http://schemas.microsoft.com/office/drawing/2014/main" id="{6654FDA8-72F4-4D9E-B29D-6F727DBF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44368EF9-2C0E-455C-A6F3-CCF08955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C631A44B-603B-4521-8C36-20C85C885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0DAFE3D3-63CA-44B4-AE2B-82F420AA5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3F74804A-7A96-4B96-87E2-09A4D26F6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AC8075D9-C9A2-48B5-BCB4-2D4791F51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FAB0D765-6F13-48B0-B577-41CBA063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E0C25DCC-6325-43C2-8087-9B8F569C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4" name="AutoShape 12">
            <a:extLst>
              <a:ext uri="{FF2B5EF4-FFF2-40B4-BE49-F238E27FC236}">
                <a16:creationId xmlns:a16="http://schemas.microsoft.com/office/drawing/2014/main" id="{468DE7B0-FDD7-42CC-ADC9-86D382BA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DABC81D7-2103-4EA9-9306-8BDB3DF0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6" name="AutoShape 14">
            <a:extLst>
              <a:ext uri="{FF2B5EF4-FFF2-40B4-BE49-F238E27FC236}">
                <a16:creationId xmlns:a16="http://schemas.microsoft.com/office/drawing/2014/main" id="{946D1A10-755F-4542-807A-00A40EE7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7" name="Text Box 15">
            <a:extLst>
              <a:ext uri="{FF2B5EF4-FFF2-40B4-BE49-F238E27FC236}">
                <a16:creationId xmlns:a16="http://schemas.microsoft.com/office/drawing/2014/main" id="{3070DA6E-BD1C-450C-99ED-2E2433E8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8" name="AutoShape 16">
            <a:extLst>
              <a:ext uri="{FF2B5EF4-FFF2-40B4-BE49-F238E27FC236}">
                <a16:creationId xmlns:a16="http://schemas.microsoft.com/office/drawing/2014/main" id="{7BA13988-E217-467B-BE7D-6D9BB058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9" name="Text Box 17">
            <a:extLst>
              <a:ext uri="{FF2B5EF4-FFF2-40B4-BE49-F238E27FC236}">
                <a16:creationId xmlns:a16="http://schemas.microsoft.com/office/drawing/2014/main" id="{88775961-4A12-4FE2-9D8F-C980F1D5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6400" name="AutoShape 18">
            <a:extLst>
              <a:ext uri="{FF2B5EF4-FFF2-40B4-BE49-F238E27FC236}">
                <a16:creationId xmlns:a16="http://schemas.microsoft.com/office/drawing/2014/main" id="{7C14FA3E-B966-49C0-9A59-A3B92583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FE456DF6-A29A-4A91-9FB7-8154021C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2" name="Text Box 20">
            <a:extLst>
              <a:ext uri="{FF2B5EF4-FFF2-40B4-BE49-F238E27FC236}">
                <a16:creationId xmlns:a16="http://schemas.microsoft.com/office/drawing/2014/main" id="{50D0CB85-8DB9-4236-B5F3-B701D980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3" name="Text Box 21">
            <a:extLst>
              <a:ext uri="{FF2B5EF4-FFF2-40B4-BE49-F238E27FC236}">
                <a16:creationId xmlns:a16="http://schemas.microsoft.com/office/drawing/2014/main" id="{58324734-18CC-406B-B866-BD7576D5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404" name="Text Box 22">
            <a:extLst>
              <a:ext uri="{FF2B5EF4-FFF2-40B4-BE49-F238E27FC236}">
                <a16:creationId xmlns:a16="http://schemas.microsoft.com/office/drawing/2014/main" id="{FC071BAD-0D75-4863-8163-D80876FC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0893316C-21F3-4B37-9942-0700AD30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6" name="Text Box 24">
            <a:extLst>
              <a:ext uri="{FF2B5EF4-FFF2-40B4-BE49-F238E27FC236}">
                <a16:creationId xmlns:a16="http://schemas.microsoft.com/office/drawing/2014/main" id="{0F440198-8C5F-40FD-949F-5DB9B4C7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D3E175E6-83AF-4B08-B14D-6BE5654C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6408" name="Object 26">
            <a:extLst>
              <a:ext uri="{FF2B5EF4-FFF2-40B4-BE49-F238E27FC236}">
                <a16:creationId xmlns:a16="http://schemas.microsoft.com/office/drawing/2014/main" id="{5AD7F2BF-2DD1-44E8-93CE-3F8CD9A91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54600" imgH="1600200" progId="Word.Document.8">
                  <p:embed/>
                </p:oleObj>
              </mc:Choice>
              <mc:Fallback>
                <p:oleObj name="Document" r:id="rId2" imgW="50546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>
            <a:extLst>
              <a:ext uri="{FF2B5EF4-FFF2-40B4-BE49-F238E27FC236}">
                <a16:creationId xmlns:a16="http://schemas.microsoft.com/office/drawing/2014/main" id="{5814FC83-E9AA-4A72-923A-B36CA112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9B60F30B-25F0-4E02-9205-9196E72DB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9">
            <a:extLst>
              <a:ext uri="{FF2B5EF4-FFF2-40B4-BE49-F238E27FC236}">
                <a16:creationId xmlns:a16="http://schemas.microsoft.com/office/drawing/2014/main" id="{782D7552-4A10-49EF-AA4E-FBC4DEE9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B1CBD-DABB-4236-9028-F5951045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227FA-A692-4498-876D-E141937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0B55-7697-4C7B-89C2-F38D3ACF3205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F913686-F9A1-43CF-971D-57FD40452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7410" name="Line 3">
            <a:extLst>
              <a:ext uri="{FF2B5EF4-FFF2-40B4-BE49-F238E27FC236}">
                <a16:creationId xmlns:a16="http://schemas.microsoft.com/office/drawing/2014/main" id="{A5C44BA8-84B4-4329-B4FC-AA80BBE1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797895E3-BF9E-446D-9E4F-1641D1CBD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09581D5C-6807-48B8-AC2F-8E48F06FE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94B25752-DE6D-4333-B1E8-3A66014C1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2FC40FF1-CE46-4E85-B66E-8F5BD7489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E0AC857-653F-4E1C-A81F-4C632F7FE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31A188CD-F3E0-4270-BBA1-15965EB0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B088FB2D-4993-482E-92FF-F12075DE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8" name="AutoShape 12">
            <a:extLst>
              <a:ext uri="{FF2B5EF4-FFF2-40B4-BE49-F238E27FC236}">
                <a16:creationId xmlns:a16="http://schemas.microsoft.com/office/drawing/2014/main" id="{1F9C1CC1-F565-4255-996C-D3743FE57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956999A7-BB5C-470C-92AF-D68F154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0" name="AutoShape 14">
            <a:extLst>
              <a:ext uri="{FF2B5EF4-FFF2-40B4-BE49-F238E27FC236}">
                <a16:creationId xmlns:a16="http://schemas.microsoft.com/office/drawing/2014/main" id="{1C101A96-F92E-4F68-9D70-DADD2D5D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0376D1BD-C3DD-4253-AEEC-8937457BB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2" name="AutoShape 16">
            <a:extLst>
              <a:ext uri="{FF2B5EF4-FFF2-40B4-BE49-F238E27FC236}">
                <a16:creationId xmlns:a16="http://schemas.microsoft.com/office/drawing/2014/main" id="{B1823FFB-E289-4C8C-901F-55F3978A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3" name="Text Box 17">
            <a:extLst>
              <a:ext uri="{FF2B5EF4-FFF2-40B4-BE49-F238E27FC236}">
                <a16:creationId xmlns:a16="http://schemas.microsoft.com/office/drawing/2014/main" id="{953DB719-85F0-4BBA-B5BA-5D45B6EB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7424" name="AutoShape 18">
            <a:extLst>
              <a:ext uri="{FF2B5EF4-FFF2-40B4-BE49-F238E27FC236}">
                <a16:creationId xmlns:a16="http://schemas.microsoft.com/office/drawing/2014/main" id="{7837243C-859F-4CB3-9D4A-9F92C678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ED1B0FE0-BC53-4B69-A5F4-50CC2EDB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3B41FB1B-D4C9-4F5D-96D0-968FDC03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7" name="Text Box 21">
            <a:extLst>
              <a:ext uri="{FF2B5EF4-FFF2-40B4-BE49-F238E27FC236}">
                <a16:creationId xmlns:a16="http://schemas.microsoft.com/office/drawing/2014/main" id="{CA9CAFDA-E71A-4A2B-B9CD-37E59FFD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28" name="Text Box 22">
            <a:extLst>
              <a:ext uri="{FF2B5EF4-FFF2-40B4-BE49-F238E27FC236}">
                <a16:creationId xmlns:a16="http://schemas.microsoft.com/office/drawing/2014/main" id="{071D0BFD-351B-4C5C-84FD-11F209DC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7429" name="Text Box 23">
            <a:extLst>
              <a:ext uri="{FF2B5EF4-FFF2-40B4-BE49-F238E27FC236}">
                <a16:creationId xmlns:a16="http://schemas.microsoft.com/office/drawing/2014/main" id="{770EE8FE-0778-4053-9E39-C40CFA07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0" name="Text Box 24">
            <a:extLst>
              <a:ext uri="{FF2B5EF4-FFF2-40B4-BE49-F238E27FC236}">
                <a16:creationId xmlns:a16="http://schemas.microsoft.com/office/drawing/2014/main" id="{D2ABB308-17E1-4414-A45B-197C197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1" name="Text Box 25">
            <a:extLst>
              <a:ext uri="{FF2B5EF4-FFF2-40B4-BE49-F238E27FC236}">
                <a16:creationId xmlns:a16="http://schemas.microsoft.com/office/drawing/2014/main" id="{1E12C45D-75EC-4B1A-979F-6C12A5CE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7432" name="Object 26">
            <a:extLst>
              <a:ext uri="{FF2B5EF4-FFF2-40B4-BE49-F238E27FC236}">
                <a16:creationId xmlns:a16="http://schemas.microsoft.com/office/drawing/2014/main" id="{E020D34F-E07B-40D6-9CDD-CF254E264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0500" imgH="1562100" progId="Word.Document.8">
                  <p:embed/>
                </p:oleObj>
              </mc:Choice>
              <mc:Fallback>
                <p:oleObj name="Document" r:id="rId2" imgW="52705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>
            <a:extLst>
              <a:ext uri="{FF2B5EF4-FFF2-40B4-BE49-F238E27FC236}">
                <a16:creationId xmlns:a16="http://schemas.microsoft.com/office/drawing/2014/main" id="{99F29EE8-4751-46EC-8D7E-1F20D651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7434" name="Line 28">
            <a:extLst>
              <a:ext uri="{FF2B5EF4-FFF2-40B4-BE49-F238E27FC236}">
                <a16:creationId xmlns:a16="http://schemas.microsoft.com/office/drawing/2014/main" id="{A44AE565-601F-42D4-8DC6-15A8D7B2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9">
            <a:extLst>
              <a:ext uri="{FF2B5EF4-FFF2-40B4-BE49-F238E27FC236}">
                <a16:creationId xmlns:a16="http://schemas.microsoft.com/office/drawing/2014/main" id="{BCB815D9-B2C1-478F-9E33-19EA73F1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50F69-DABC-42AD-A475-F05F8074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B7A5-BE48-456C-9BAB-189A8197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51604-57D2-428E-A2A7-786F957DB7C8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68900" imgH="1562100" progId="Word.Document.8">
                  <p:embed/>
                </p:oleObj>
              </mc:Choice>
              <mc:Fallback>
                <p:oleObj name="Document" r:id="rId2" imgW="51689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Assign Defaulted to “No”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333F7-16EE-41B7-9E81-67BCD0E6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Another Example of Decision Tree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9906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6764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514600" y="14478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276600" y="16002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6698DAD6-3D77-467B-9B25-8C319A0B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4BE82DD1-A94F-4E25-92A5-6965E39D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909B3E2-F753-48A3-ABCD-2CA9A293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DEFA638-F2F5-4DA8-89DA-01B1BDEAC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44CFBC32-A04C-440D-AC60-3ACF9811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4A84FDFF-8D34-45A9-BBF8-3DF8508B9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FA7BE591-E656-46A7-AB21-D8336C06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0351834D-3E07-4EBA-B7BC-8AD514D0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470150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ED864B38-EA30-4D31-93FE-C30F87CB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D4A93664-3825-4697-91DB-A563E3CF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813C5F42-E294-446D-BAB8-BA73EF3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E001673C-3D0D-4DCB-97C9-F20B1C27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32FD8B4D-7EAF-43C7-8868-ABB7F8C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1BA0B396-4C82-4AB2-8E99-F8625E89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3F642F6A-0ADF-426D-B50A-0C81EB2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22A43E7-0F42-4BB2-8EAE-965DAC3711E8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0A9EB9A3-7B80-418D-B376-4D6B9124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62F00DFC-95BD-4E87-A989-CCC523B5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40D1C44F-1F9B-4B0E-8B32-64FB395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B8D78E17-DE33-4689-B0BD-63B9D299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1593510F-7176-4511-AFEC-EFC4843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88158606-A214-4401-8606-A6E72D8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BA678096-4A0D-4AA2-87F4-0E63B436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97B3FA1-172C-466A-AD3E-F367AA04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" y="2071688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0831DD03-DCFC-45C6-A1DC-D2714BE10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688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71193-677B-465D-9306-B0E03246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32800" imgH="6286500" progId="Visio.Drawing.6">
                  <p:embed/>
                </p:oleObj>
              </mc:Choice>
              <mc:Fallback>
                <p:oleObj name="Visio" r:id="rId2" imgW="8432800" imgH="62865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6D156-1546-4409-874D-F94E9E6D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01513-7FDD-475C-98BB-CF2E6B47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848EE3C-5155-461B-95F1-0EB904BA1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6477000" cy="838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General Structure of Hunt’s Algorithm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2C4A2D3-EEA6-4EED-B84C-069A3654AF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Let D</a:t>
            </a:r>
            <a:r>
              <a:rPr lang="en-US" sz="2000" baseline="-25000">
                <a:cs typeface="+mn-cs"/>
              </a:rPr>
              <a:t>t</a:t>
            </a:r>
            <a:r>
              <a:rPr lang="en-US" sz="2000">
                <a:cs typeface="+mn-cs"/>
              </a:rPr>
              <a:t> be the set of training records that reach a node t</a:t>
            </a:r>
          </a:p>
          <a:p>
            <a:pPr lvl="4">
              <a:defRPr/>
            </a:pPr>
            <a:endParaRPr lang="en-US" sz="160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General Procedure: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/>
              <a:t>If D</a:t>
            </a:r>
            <a:r>
              <a:rPr lang="en-US" sz="2000" baseline="-25000"/>
              <a:t>t</a:t>
            </a:r>
            <a:r>
              <a:rPr lang="en-US" sz="2000"/>
              <a:t> contains records that belong the same class y</a:t>
            </a:r>
            <a:r>
              <a:rPr lang="en-US" sz="2000" baseline="-25000"/>
              <a:t>t</a:t>
            </a:r>
            <a:r>
              <a:rPr lang="en-US" sz="2000"/>
              <a:t>, then t is a leaf node labeled as y</a:t>
            </a:r>
            <a:r>
              <a:rPr lang="en-US" sz="2000" baseline="-25000"/>
              <a:t>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/>
              <a:t>If D</a:t>
            </a:r>
            <a:r>
              <a:rPr lang="en-US" sz="2000" baseline="-25000"/>
              <a:t>t</a:t>
            </a:r>
            <a:r>
              <a:rPr lang="en-US" sz="2000"/>
              <a:t> contains records that belong to more than one class, use an attribute test to split the data into smaller subsets. Recursively apply the procedure to each subset.</a:t>
            </a:r>
          </a:p>
        </p:txBody>
      </p:sp>
      <p:sp>
        <p:nvSpPr>
          <p:cNvPr id="21507" name="Oval 11">
            <a:extLst>
              <a:ext uri="{FF2B5EF4-FFF2-40B4-BE49-F238E27FC236}">
                <a16:creationId xmlns:a16="http://schemas.microsoft.com/office/drawing/2014/main" id="{22149E8B-C419-4FBD-AE16-6FC670E88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508" name="Line 12">
            <a:extLst>
              <a:ext uri="{FF2B5EF4-FFF2-40B4-BE49-F238E27FC236}">
                <a16:creationId xmlns:a16="http://schemas.microsoft.com/office/drawing/2014/main" id="{41CBB8FC-6869-4033-A8AB-0BD2341FCC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13">
            <a:extLst>
              <a:ext uri="{FF2B5EF4-FFF2-40B4-BE49-F238E27FC236}">
                <a16:creationId xmlns:a16="http://schemas.microsoft.com/office/drawing/2014/main" id="{7EEB5828-06C8-4232-AB96-10FA60D78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14">
            <a:extLst>
              <a:ext uri="{FF2B5EF4-FFF2-40B4-BE49-F238E27FC236}">
                <a16:creationId xmlns:a16="http://schemas.microsoft.com/office/drawing/2014/main" id="{AD977740-5001-4B4A-8AD9-702811ADF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15">
            <a:extLst>
              <a:ext uri="{FF2B5EF4-FFF2-40B4-BE49-F238E27FC236}">
                <a16:creationId xmlns:a16="http://schemas.microsoft.com/office/drawing/2014/main" id="{FC7DE917-44FB-491E-935A-E4C8454885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Text Box 16">
            <a:extLst>
              <a:ext uri="{FF2B5EF4-FFF2-40B4-BE49-F238E27FC236}">
                <a16:creationId xmlns:a16="http://schemas.microsoft.com/office/drawing/2014/main" id="{3DD21F39-B618-45D5-A6C5-1C153D36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-25000"/>
              <a:t>t</a:t>
            </a:r>
          </a:p>
        </p:txBody>
      </p:sp>
      <p:sp>
        <p:nvSpPr>
          <p:cNvPr id="21513" name="Text Box 17">
            <a:extLst>
              <a:ext uri="{FF2B5EF4-FFF2-40B4-BE49-F238E27FC236}">
                <a16:creationId xmlns:a16="http://schemas.microsoft.com/office/drawing/2014/main" id="{7C8902AE-44B0-45F4-8544-9CEDFD7F8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5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?</a:t>
            </a:r>
          </a:p>
        </p:txBody>
      </p:sp>
      <p:graphicFrame>
        <p:nvGraphicFramePr>
          <p:cNvPr id="21514" name="Object 21">
            <a:extLst>
              <a:ext uri="{FF2B5EF4-FFF2-40B4-BE49-F238E27FC236}">
                <a16:creationId xmlns:a16="http://schemas.microsoft.com/office/drawing/2014/main" id="{0541B6A4-7546-427F-A972-49B708EEFDC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410200" y="1143000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43000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F04E0-CFF7-43C1-B288-EBA1A887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F3D08-2C9B-41F8-A628-166300A6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7EC43-4E6A-4B0C-92C0-F5F14DCE6FB5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0"/>
            <a:ext cx="6858000" cy="1676400"/>
          </a:xfrm>
        </p:spPr>
        <p:txBody>
          <a:bodyPr/>
          <a:lstStyle/>
          <a:p>
            <a:pPr algn="ctr"/>
            <a:r>
              <a:rPr lang="en-IN" sz="3000" dirty="0">
                <a:solidFill>
                  <a:srgbClr val="FF0000"/>
                </a:solidFill>
              </a:rPr>
              <a:t>UNIT-3 Supervised Learning</a:t>
            </a:r>
            <a:br>
              <a:rPr lang="en-IN" sz="3000" dirty="0"/>
            </a:br>
            <a:r>
              <a:rPr lang="en-IN" sz="3000" dirty="0"/>
              <a:t> Basic Concepts, General Framework for Classification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C378C-EF0B-4ED7-A0AF-229AA7AD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D95B777-2489-4DF5-A548-382C8F0D8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461000" cy="533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2530" name="Object 56">
            <a:extLst>
              <a:ext uri="{FF2B5EF4-FFF2-40B4-BE49-F238E27FC236}">
                <a16:creationId xmlns:a16="http://schemas.microsoft.com/office/drawing/2014/main" id="{8506C3F0-35A0-49A3-A623-81F02C4A740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04200" imgH="6578600" progId="Visio.Drawing.6">
                  <p:embed/>
                </p:oleObj>
              </mc:Choice>
              <mc:Fallback>
                <p:oleObj name="Visio" r:id="rId2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Box 1">
            <a:extLst>
              <a:ext uri="{FF2B5EF4-FFF2-40B4-BE49-F238E27FC236}">
                <a16:creationId xmlns:a16="http://schemas.microsoft.com/office/drawing/2014/main" id="{4EB848A9-E81B-4281-875C-8801DA03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2" name="TextBox 5">
            <a:extLst>
              <a:ext uri="{FF2B5EF4-FFF2-40B4-BE49-F238E27FC236}">
                <a16:creationId xmlns:a16="http://schemas.microsoft.com/office/drawing/2014/main" id="{03E523CE-8CAE-4322-9C3B-AE4828D9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1A027D95-13BB-4617-8172-B957DCFA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4" name="TextBox 7">
            <a:extLst>
              <a:ext uri="{FF2B5EF4-FFF2-40B4-BE49-F238E27FC236}">
                <a16:creationId xmlns:a16="http://schemas.microsoft.com/office/drawing/2014/main" id="{FCF5CBEC-2B63-49D7-8678-C0DD8F327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2535" name="TextBox 8">
            <a:extLst>
              <a:ext uri="{FF2B5EF4-FFF2-40B4-BE49-F238E27FC236}">
                <a16:creationId xmlns:a16="http://schemas.microsoft.com/office/drawing/2014/main" id="{FC6E3DCF-5C51-4372-99A1-7CAED63A1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6" name="TextBox 9">
            <a:extLst>
              <a:ext uri="{FF2B5EF4-FFF2-40B4-BE49-F238E27FC236}">
                <a16:creationId xmlns:a16="http://schemas.microsoft.com/office/drawing/2014/main" id="{AD393820-1EBB-4679-9050-BA416EE0F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7" name="TextBox 10">
            <a:extLst>
              <a:ext uri="{FF2B5EF4-FFF2-40B4-BE49-F238E27FC236}">
                <a16:creationId xmlns:a16="http://schemas.microsoft.com/office/drawing/2014/main" id="{84A063BA-ADAB-4E12-B639-E5683B6C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2538" name="TextBox 11">
            <a:extLst>
              <a:ext uri="{FF2B5EF4-FFF2-40B4-BE49-F238E27FC236}">
                <a16:creationId xmlns:a16="http://schemas.microsoft.com/office/drawing/2014/main" id="{E0864A68-265B-416D-BA52-9AB3BFB3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2539" name="TextBox 12">
            <a:extLst>
              <a:ext uri="{FF2B5EF4-FFF2-40B4-BE49-F238E27FC236}">
                <a16:creationId xmlns:a16="http://schemas.microsoft.com/office/drawing/2014/main" id="{88B8DBFC-365C-4FAB-A058-4EC02393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40" name="TextBox 13">
            <a:extLst>
              <a:ext uri="{FF2B5EF4-FFF2-40B4-BE49-F238E27FC236}">
                <a16:creationId xmlns:a16="http://schemas.microsoft.com/office/drawing/2014/main" id="{6793F287-A6F9-406E-A72F-13CB137A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2541" name="Object 54">
            <a:extLst>
              <a:ext uri="{FF2B5EF4-FFF2-40B4-BE49-F238E27FC236}">
                <a16:creationId xmlns:a16="http://schemas.microsoft.com/office/drawing/2014/main" id="{45BBD209-1575-4B4B-B463-8298FA9F464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524500" imgH="6070600" progId="Word.Document.8">
                  <p:embed/>
                </p:oleObj>
              </mc:Choice>
              <mc:Fallback>
                <p:oleObj name="Document" r:id="rId4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E771483-6CE4-4CEB-A86C-E7D2EEA66451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49DD4-B013-4F2C-9D72-C7D3A4519918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897B5-E60B-4B59-BB49-F61A90760B3B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5CFA4-067B-47E8-82B0-D9A71C73AD35}"/>
              </a:ext>
            </a:extLst>
          </p:cNvPr>
          <p:cNvSpPr/>
          <p:nvPr/>
        </p:nvSpPr>
        <p:spPr bwMode="auto">
          <a:xfrm>
            <a:off x="3198813" y="1104900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EAC59-8C84-4C0F-B5E1-67D3580D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D91FD-F089-4F90-8808-442FC880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371F-FCEB-4D85-9DBB-4D3DE055E792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675B67F-EC35-4BBB-BE3C-DAF4815AA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461000" cy="533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3554" name="Object 56">
            <a:extLst>
              <a:ext uri="{FF2B5EF4-FFF2-40B4-BE49-F238E27FC236}">
                <a16:creationId xmlns:a16="http://schemas.microsoft.com/office/drawing/2014/main" id="{11D6679B-25A3-4A43-90FE-206623FDB01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04200" imgH="6578600" progId="Visio.Drawing.6">
                  <p:embed/>
                </p:oleObj>
              </mc:Choice>
              <mc:Fallback>
                <p:oleObj name="Visio" r:id="rId2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Box 1">
            <a:extLst>
              <a:ext uri="{FF2B5EF4-FFF2-40B4-BE49-F238E27FC236}">
                <a16:creationId xmlns:a16="http://schemas.microsoft.com/office/drawing/2014/main" id="{5DF4CC05-588E-4FF4-BE61-A294B8EAC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6" name="TextBox 5">
            <a:extLst>
              <a:ext uri="{FF2B5EF4-FFF2-40B4-BE49-F238E27FC236}">
                <a16:creationId xmlns:a16="http://schemas.microsoft.com/office/drawing/2014/main" id="{80EED559-871C-48F1-A1A2-D02692435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3557" name="TextBox 6">
            <a:extLst>
              <a:ext uri="{FF2B5EF4-FFF2-40B4-BE49-F238E27FC236}">
                <a16:creationId xmlns:a16="http://schemas.microsoft.com/office/drawing/2014/main" id="{49B8F759-27C1-4D21-9084-6CCD8EC82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8" name="TextBox 7">
            <a:extLst>
              <a:ext uri="{FF2B5EF4-FFF2-40B4-BE49-F238E27FC236}">
                <a16:creationId xmlns:a16="http://schemas.microsoft.com/office/drawing/2014/main" id="{32C83207-C0FA-4754-A515-DC9A8D8E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3559" name="TextBox 8">
            <a:extLst>
              <a:ext uri="{FF2B5EF4-FFF2-40B4-BE49-F238E27FC236}">
                <a16:creationId xmlns:a16="http://schemas.microsoft.com/office/drawing/2014/main" id="{08FC3801-30B8-41E6-8FFB-2F264D34A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0" name="TextBox 9">
            <a:extLst>
              <a:ext uri="{FF2B5EF4-FFF2-40B4-BE49-F238E27FC236}">
                <a16:creationId xmlns:a16="http://schemas.microsoft.com/office/drawing/2014/main" id="{DBF9BB1C-1C86-494A-8509-550642DE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1" name="TextBox 10">
            <a:extLst>
              <a:ext uri="{FF2B5EF4-FFF2-40B4-BE49-F238E27FC236}">
                <a16:creationId xmlns:a16="http://schemas.microsoft.com/office/drawing/2014/main" id="{AA45C6D3-8D35-4B48-8D7B-7C63A15A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3562" name="TextBox 11">
            <a:extLst>
              <a:ext uri="{FF2B5EF4-FFF2-40B4-BE49-F238E27FC236}">
                <a16:creationId xmlns:a16="http://schemas.microsoft.com/office/drawing/2014/main" id="{51B47AB5-430D-4054-9B14-40D0C8FA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3563" name="TextBox 12">
            <a:extLst>
              <a:ext uri="{FF2B5EF4-FFF2-40B4-BE49-F238E27FC236}">
                <a16:creationId xmlns:a16="http://schemas.microsoft.com/office/drawing/2014/main" id="{7DF9D8C9-4706-4913-880F-78C692D7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4" name="TextBox 13">
            <a:extLst>
              <a:ext uri="{FF2B5EF4-FFF2-40B4-BE49-F238E27FC236}">
                <a16:creationId xmlns:a16="http://schemas.microsoft.com/office/drawing/2014/main" id="{DB5537AA-0DC4-43A4-B6D9-679276C03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3565" name="Object 54">
            <a:extLst>
              <a:ext uri="{FF2B5EF4-FFF2-40B4-BE49-F238E27FC236}">
                <a16:creationId xmlns:a16="http://schemas.microsoft.com/office/drawing/2014/main" id="{6E742D5B-5187-460D-9728-9BAAEA676A4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524500" imgH="6070600" progId="Word.Document.8">
                  <p:embed/>
                </p:oleObj>
              </mc:Choice>
              <mc:Fallback>
                <p:oleObj name="Document" r:id="rId4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CEED446-D9A0-4F47-9C3A-6DE1D8A40443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94CFC8-92F4-47C5-AD82-CCC512C4AC8A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A5C920-FA68-49A6-BD72-B445967CA763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5ED7D-35A5-46AE-B8A8-E1056796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587-BD81-4F5D-91D3-38483768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F53F7-FF8C-43D3-84DB-83CC87EF03F4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AEA07A2-CA67-4A32-A09B-034A89771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5842000" cy="533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4578" name="Object 56">
            <a:extLst>
              <a:ext uri="{FF2B5EF4-FFF2-40B4-BE49-F238E27FC236}">
                <a16:creationId xmlns:a16="http://schemas.microsoft.com/office/drawing/2014/main" id="{C9FBFF79-E83C-48ED-A124-1D35F212658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04200" imgH="6578600" progId="Visio.Drawing.6">
                  <p:embed/>
                </p:oleObj>
              </mc:Choice>
              <mc:Fallback>
                <p:oleObj name="Visio" r:id="rId2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Box 1">
            <a:extLst>
              <a:ext uri="{FF2B5EF4-FFF2-40B4-BE49-F238E27FC236}">
                <a16:creationId xmlns:a16="http://schemas.microsoft.com/office/drawing/2014/main" id="{C7ED59C7-718E-4D24-8711-2AE56EE5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B5F6F829-8ACD-44F8-A5C2-2B6C46E6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4581" name="TextBox 6">
            <a:extLst>
              <a:ext uri="{FF2B5EF4-FFF2-40B4-BE49-F238E27FC236}">
                <a16:creationId xmlns:a16="http://schemas.microsoft.com/office/drawing/2014/main" id="{EC16800E-7AA7-414E-917D-85968FA7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2" name="TextBox 7">
            <a:extLst>
              <a:ext uri="{FF2B5EF4-FFF2-40B4-BE49-F238E27FC236}">
                <a16:creationId xmlns:a16="http://schemas.microsoft.com/office/drawing/2014/main" id="{F2A76673-BF1E-43C9-823E-28C07A6A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4583" name="TextBox 8">
            <a:extLst>
              <a:ext uri="{FF2B5EF4-FFF2-40B4-BE49-F238E27FC236}">
                <a16:creationId xmlns:a16="http://schemas.microsoft.com/office/drawing/2014/main" id="{1F129BBA-69BA-4517-83CE-594C0F6A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4" name="TextBox 9">
            <a:extLst>
              <a:ext uri="{FF2B5EF4-FFF2-40B4-BE49-F238E27FC236}">
                <a16:creationId xmlns:a16="http://schemas.microsoft.com/office/drawing/2014/main" id="{E6BBB9E8-E8D8-442F-8400-100DBC7A4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5" name="TextBox 10">
            <a:extLst>
              <a:ext uri="{FF2B5EF4-FFF2-40B4-BE49-F238E27FC236}">
                <a16:creationId xmlns:a16="http://schemas.microsoft.com/office/drawing/2014/main" id="{FDD1860B-5F49-4C0A-B3C3-EADE3037E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4586" name="TextBox 11">
            <a:extLst>
              <a:ext uri="{FF2B5EF4-FFF2-40B4-BE49-F238E27FC236}">
                <a16:creationId xmlns:a16="http://schemas.microsoft.com/office/drawing/2014/main" id="{E09500AE-F8A4-4EC0-BEB1-A7873FF66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4587" name="TextBox 12">
            <a:extLst>
              <a:ext uri="{FF2B5EF4-FFF2-40B4-BE49-F238E27FC236}">
                <a16:creationId xmlns:a16="http://schemas.microsoft.com/office/drawing/2014/main" id="{68C87926-2A2A-483F-BA21-4603D75B9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8" name="TextBox 13">
            <a:extLst>
              <a:ext uri="{FF2B5EF4-FFF2-40B4-BE49-F238E27FC236}">
                <a16:creationId xmlns:a16="http://schemas.microsoft.com/office/drawing/2014/main" id="{D499C468-37A6-4E69-A27A-D271A47F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4589" name="Object 54">
            <a:extLst>
              <a:ext uri="{FF2B5EF4-FFF2-40B4-BE49-F238E27FC236}">
                <a16:creationId xmlns:a16="http://schemas.microsoft.com/office/drawing/2014/main" id="{8850E977-9B7A-4E8D-8EE4-87995642ED5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524500" imgH="6070600" progId="Word.Document.8">
                  <p:embed/>
                </p:oleObj>
              </mc:Choice>
              <mc:Fallback>
                <p:oleObj name="Document" r:id="rId4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C4DA0EF-D307-48F4-B158-643E0255A36D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F287B-E014-4F5C-B97A-7D6D07E76FBE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52B06-F3FA-4AE9-8B59-4FEF2DA8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3A4A7-3902-44F7-B2B1-4CED9C5D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B7660-E5A7-4E19-9158-548A515C650E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A0CD44C-E1FF-40C2-8837-BBEA984CA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6070600" cy="533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5602" name="Object 56">
            <a:extLst>
              <a:ext uri="{FF2B5EF4-FFF2-40B4-BE49-F238E27FC236}">
                <a16:creationId xmlns:a16="http://schemas.microsoft.com/office/drawing/2014/main" id="{4246272B-C399-490D-AB97-57B80558B81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04200" imgH="6578600" progId="Visio.Drawing.6">
                  <p:embed/>
                </p:oleObj>
              </mc:Choice>
              <mc:Fallback>
                <p:oleObj name="Visio" r:id="rId2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Box 1">
            <a:extLst>
              <a:ext uri="{FF2B5EF4-FFF2-40B4-BE49-F238E27FC236}">
                <a16:creationId xmlns:a16="http://schemas.microsoft.com/office/drawing/2014/main" id="{A9B0328E-E3D2-4E8C-BDCF-9F410CAB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4" name="TextBox 5">
            <a:extLst>
              <a:ext uri="{FF2B5EF4-FFF2-40B4-BE49-F238E27FC236}">
                <a16:creationId xmlns:a16="http://schemas.microsoft.com/office/drawing/2014/main" id="{27CDD6FA-5CF2-49F9-AE32-F963958D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5605" name="TextBox 6">
            <a:extLst>
              <a:ext uri="{FF2B5EF4-FFF2-40B4-BE49-F238E27FC236}">
                <a16:creationId xmlns:a16="http://schemas.microsoft.com/office/drawing/2014/main" id="{EB51C09A-4501-4CFD-88A7-69A3B1E1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6" name="TextBox 7">
            <a:extLst>
              <a:ext uri="{FF2B5EF4-FFF2-40B4-BE49-F238E27FC236}">
                <a16:creationId xmlns:a16="http://schemas.microsoft.com/office/drawing/2014/main" id="{14C876BA-C197-4DAB-92BB-33B7F97A9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5607" name="TextBox 8">
            <a:extLst>
              <a:ext uri="{FF2B5EF4-FFF2-40B4-BE49-F238E27FC236}">
                <a16:creationId xmlns:a16="http://schemas.microsoft.com/office/drawing/2014/main" id="{800F3BDD-CE05-4B84-859E-BFB8EA78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8" name="TextBox 9">
            <a:extLst>
              <a:ext uri="{FF2B5EF4-FFF2-40B4-BE49-F238E27FC236}">
                <a16:creationId xmlns:a16="http://schemas.microsoft.com/office/drawing/2014/main" id="{877D365D-6536-4403-B372-55F28646E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9" name="TextBox 10">
            <a:extLst>
              <a:ext uri="{FF2B5EF4-FFF2-40B4-BE49-F238E27FC236}">
                <a16:creationId xmlns:a16="http://schemas.microsoft.com/office/drawing/2014/main" id="{475CDFEE-6AD7-44DC-9D73-17DDBADA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5610" name="TextBox 11">
            <a:extLst>
              <a:ext uri="{FF2B5EF4-FFF2-40B4-BE49-F238E27FC236}">
                <a16:creationId xmlns:a16="http://schemas.microsoft.com/office/drawing/2014/main" id="{12A4C05D-B2E6-4D1D-B286-40DB4DF49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5611" name="TextBox 12">
            <a:extLst>
              <a:ext uri="{FF2B5EF4-FFF2-40B4-BE49-F238E27FC236}">
                <a16:creationId xmlns:a16="http://schemas.microsoft.com/office/drawing/2014/main" id="{4EB14A6B-43A9-4336-A92C-595EA7B60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12" name="TextBox 13">
            <a:extLst>
              <a:ext uri="{FF2B5EF4-FFF2-40B4-BE49-F238E27FC236}">
                <a16:creationId xmlns:a16="http://schemas.microsoft.com/office/drawing/2014/main" id="{81370EE4-7857-44B6-A6DC-BAF55068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5613" name="Object 54">
            <a:extLst>
              <a:ext uri="{FF2B5EF4-FFF2-40B4-BE49-F238E27FC236}">
                <a16:creationId xmlns:a16="http://schemas.microsoft.com/office/drawing/2014/main" id="{2D287EF9-04FD-40A6-9B26-1BF3B92E502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524500" imgH="6070600" progId="Word.Document.8">
                  <p:embed/>
                </p:oleObj>
              </mc:Choice>
              <mc:Fallback>
                <p:oleObj name="Document" r:id="rId4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6BD54-CC51-4AD5-AF02-A9D7C52E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D9FB-5787-4E28-A80A-D987C7F7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49EFE-B825-4CEE-ACAE-E9CA80B372AF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BAA94B4-C984-462E-ABEB-F5E6DA1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705600" cy="762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46A9D7B-6625-4393-82BB-AFBD9403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How should training records be split?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Method for expressing test condition 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depending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How should the splitting procedure stop?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Early termination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9EEB1-E4DF-4BC9-A953-512A2372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064E-82E7-48D6-82D0-F6491A6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E923A-7A08-4B88-BEF2-18FCA48FB701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D136AC-4374-4C25-9F7A-750042289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4DD460-903E-47EE-82F1-F2F26AB64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92669-F619-4F36-AB46-9A480154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F15E-4118-4F6B-9C81-A6F4C234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4D0E1-CF69-438E-B8B9-B974011A8BC5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7A043-A99E-4F99-8E83-AFB0B7151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62230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36E1F1-2168-4EB9-98F4-99EF59AA64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5303837" cy="5181600"/>
          </a:xfrm>
        </p:spPr>
        <p:txBody>
          <a:bodyPr/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Multi-way split:</a:t>
            </a:r>
            <a:r>
              <a:rPr lang="en-US" altLang="en-US" sz="2400" dirty="0">
                <a:ea typeface="+mn-ea"/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Use as many partitions as distinct values.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Binary split:</a:t>
            </a:r>
            <a:r>
              <a:rPr lang="en-US" altLang="en-US" sz="2400" dirty="0">
                <a:ea typeface="+mn-ea"/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Divides values into two subsets</a:t>
            </a:r>
          </a:p>
        </p:txBody>
      </p:sp>
      <p:graphicFrame>
        <p:nvGraphicFramePr>
          <p:cNvPr id="28675" name="Object 25">
            <a:extLst>
              <a:ext uri="{FF2B5EF4-FFF2-40B4-BE49-F238E27FC236}">
                <a16:creationId xmlns:a16="http://schemas.microsoft.com/office/drawing/2014/main" id="{E91C178A-4BAD-4D02-AE53-1BD3FE2CA8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371600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13200" imgH="2184400" progId="Visio.Drawing.6">
                  <p:embed/>
                </p:oleObj>
              </mc:Choice>
              <mc:Fallback>
                <p:oleObj name="Visio" r:id="rId2" imgW="4013200" imgH="2184400" progId="Visio.Drawing.6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>
            <a:extLst>
              <a:ext uri="{FF2B5EF4-FFF2-40B4-BE49-F238E27FC236}">
                <a16:creationId xmlns:a16="http://schemas.microsoft.com/office/drawing/2014/main" id="{793015B2-9A1A-4F32-AC9D-F23B3709B21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95800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813300" imgH="2514600" progId="Visio.Drawing.6">
                  <p:embed/>
                </p:oleObj>
              </mc:Choice>
              <mc:Fallback>
                <p:oleObj name="Visio" r:id="rId4" imgW="4813300" imgH="2514600" progId="Visio.Drawing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>
            <a:extLst>
              <a:ext uri="{FF2B5EF4-FFF2-40B4-BE49-F238E27FC236}">
                <a16:creationId xmlns:a16="http://schemas.microsoft.com/office/drawing/2014/main" id="{AAF70523-35DE-4E64-A8AC-01C518025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495800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17800" imgH="2425700" progId="Visio.Drawing.6">
                  <p:embed/>
                </p:oleObj>
              </mc:Choice>
              <mc:Fallback>
                <p:oleObj name="Visio" r:id="rId6" imgW="2717800" imgH="2425700" progId="Visio.Drawing.6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0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9A8FD-2D1A-487B-9726-1548A840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24A2-F09E-4750-A4A3-0A925BD0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D3CB4-708B-4B73-95BA-B3B3B1DD14F5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>
            <a:extLst>
              <a:ext uri="{FF2B5EF4-FFF2-40B4-BE49-F238E27FC236}">
                <a16:creationId xmlns:a16="http://schemas.microsoft.com/office/drawing/2014/main" id="{6D0852F6-70DB-4D98-9F93-B243381A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146800" cy="762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>
            <a:extLst>
              <a:ext uri="{FF2B5EF4-FFF2-40B4-BE49-F238E27FC236}">
                <a16:creationId xmlns:a16="http://schemas.microsoft.com/office/drawing/2014/main" id="{F93DC60A-1BD9-4CBB-91B5-D728E0A222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Multi-way split:</a:t>
            </a:r>
            <a:r>
              <a:rPr lang="en-US" sz="2400"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Use as many partitions as distinct values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/>
          </a:p>
          <a:p>
            <a:pPr marL="342900" indent="-342900"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Binary split:</a:t>
            </a:r>
            <a:r>
              <a:rPr lang="en-US" sz="2400"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Preserve order property among attribute values</a:t>
            </a:r>
          </a:p>
        </p:txBody>
      </p:sp>
      <p:graphicFrame>
        <p:nvGraphicFramePr>
          <p:cNvPr id="29699" name="Object 40">
            <a:extLst>
              <a:ext uri="{FF2B5EF4-FFF2-40B4-BE49-F238E27FC236}">
                <a16:creationId xmlns:a16="http://schemas.microsoft.com/office/drawing/2014/main" id="{DB8ECD47-0CBB-4EF1-A140-CF9FB7AD7A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143000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62400" imgH="2120900" progId="Visio.Drawing.6">
                  <p:embed/>
                </p:oleObj>
              </mc:Choice>
              <mc:Fallback>
                <p:oleObj name="Visio" r:id="rId2" imgW="3962400" imgH="2120900" progId="Visio.Drawing.6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>
            <a:extLst>
              <a:ext uri="{FF2B5EF4-FFF2-40B4-BE49-F238E27FC236}">
                <a16:creationId xmlns:a16="http://schemas.microsoft.com/office/drawing/2014/main" id="{E888EEA9-D0BA-43CC-BC4E-51DCEF50DE2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2819400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57700" imgH="2324100" progId="Visio.Drawing.6">
                  <p:embed/>
                </p:oleObj>
              </mc:Choice>
              <mc:Fallback>
                <p:oleObj name="Visio" r:id="rId4" imgW="4457700" imgH="2324100" progId="Visio.Drawing.6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>
            <a:extLst>
              <a:ext uri="{FF2B5EF4-FFF2-40B4-BE49-F238E27FC236}">
                <a16:creationId xmlns:a16="http://schemas.microsoft.com/office/drawing/2014/main" id="{814461B8-0AAC-4226-8614-452596996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648200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17700" imgH="2324100" progId="Visio.Drawing.6">
                  <p:embed/>
                </p:oleObj>
              </mc:Choice>
              <mc:Fallback>
                <p:oleObj name="Visio" r:id="rId6" imgW="1917700" imgH="2324100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>
            <a:extLst>
              <a:ext uri="{FF2B5EF4-FFF2-40B4-BE49-F238E27FC236}">
                <a16:creationId xmlns:a16="http://schemas.microsoft.com/office/drawing/2014/main" id="{A4E58D19-2F3C-4280-961E-A624D4B454F9}"/>
              </a:ext>
            </a:extLst>
          </p:cNvPr>
          <p:cNvSpPr>
            <a:spLocks/>
          </p:cNvSpPr>
          <p:nvPr/>
        </p:nvSpPr>
        <p:spPr bwMode="auto">
          <a:xfrm>
            <a:off x="7086600" y="5105400"/>
            <a:ext cx="1524000" cy="7239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02412"/>
              <a:gd name="adj6" fmla="val -55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2BAAB-9EA3-4F96-A555-24A3123E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82065-7B11-4FE8-9790-CBACC454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8AD22-6FE2-48DF-97D6-2E47F1F4643D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9C6E965-D7B0-418F-BAA0-1757CFFA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62484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205C434A-C905-41D9-9154-228F67FDB7A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38188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47100" imgH="3695700" progId="Visio.Drawing.6">
                  <p:embed/>
                </p:oleObj>
              </mc:Choice>
              <mc:Fallback>
                <p:oleObj name="Visio" r:id="rId2" imgW="8547100" imgH="3695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1FDEF-C3F0-4087-9634-ED00071F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6A55-6A7E-4C40-BC3D-4C76DD1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0F45B-8088-480D-848D-D09825134EBE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66374BC9-6E69-4676-B2EE-6C984C6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6477000" cy="838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14C108E9-73E2-44FA-BD06-0B9588369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 dirty="0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Static – discretize once at the beginning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Dynamic – repeat at each node</a:t>
            </a:r>
          </a:p>
          <a:p>
            <a:pPr lvl="4"/>
            <a:endParaRPr lang="en-US" altLang="en-US" dirty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 dirty="0">
                <a:ea typeface="ＭＳ Ｐゴシック" panose="020B0600070205080204" pitchFamily="34" charset="-128"/>
              </a:rPr>
              <a:t>: (A &lt; v) or (A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can be more compute intensive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43062-9BC5-487B-84A5-9EFDCBF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8E37-4C0F-4C14-A500-6AA41D7B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BC3DC-97F5-419B-A87C-21871F4EC09C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486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Classification: Definition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D5E82030-C269-4E19-A3DA-C9DC83A3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Given a collection of records (training set )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Each record is by characterized by a tuple (</a:t>
            </a:r>
            <a:r>
              <a:rPr lang="en-US" b="1" i="1" dirty="0" err="1">
                <a:latin typeface="Times New Roman" charset="0"/>
              </a:rPr>
              <a:t>x</a:t>
            </a:r>
            <a:r>
              <a:rPr lang="en-US" dirty="0" err="1"/>
              <a:t>,</a:t>
            </a:r>
            <a:r>
              <a:rPr lang="en-US" i="1" dirty="0" err="1">
                <a:latin typeface="Times New Roman" charset="0"/>
              </a:rPr>
              <a:t>y</a:t>
            </a:r>
            <a:r>
              <a:rPr lang="en-US" dirty="0"/>
              <a:t>), where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/>
              <a:t>is the attribute set and </a:t>
            </a:r>
            <a:r>
              <a:rPr lang="en-US" i="1" dirty="0">
                <a:latin typeface="Times New Roman" charset="0"/>
              </a:rPr>
              <a:t>y </a:t>
            </a:r>
            <a:r>
              <a:rPr lang="en-US" dirty="0"/>
              <a:t>is the class label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/>
              <a:t>: attribute, predictor, independent variable, input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dirty="0"/>
              <a:t>: class, response, dependent variable, output</a:t>
            </a:r>
          </a:p>
          <a:p>
            <a:pPr lvl="4">
              <a:defRPr/>
            </a:pPr>
            <a:endParaRPr lang="en-US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Task: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Learn a model that maps each attribute set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/>
              <a:t>into one of the predefined class labels </a:t>
            </a:r>
            <a:r>
              <a:rPr lang="en-US" i="1" dirty="0">
                <a:latin typeface="Times New Roman" charset="0"/>
              </a:rPr>
              <a:t>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C378C-EF0B-4ED7-A0AF-229AA7AD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87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009650"/>
            <a:ext cx="3170238" cy="3105150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6375400" cy="7620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20763" y="41290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1290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 10 records of class 0,</a:t>
            </a:r>
            <a:br>
              <a:rPr lang="en-US" altLang="en-US" sz="1800"/>
            </a:br>
            <a:r>
              <a:rPr lang="en-US" altLang="en-US" sz="1800"/>
              <a:t>		10 records of class 1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57888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Which test condition is the best?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B1F03-06D1-4093-BA48-3CB59539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A537D-5F67-45A5-BD34-E9A9F857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2881E-104F-4428-945D-FE5790AEABC9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90C841-580F-48BA-BB39-25D50519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How to determine the Best Split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D20C9-F2A0-41FD-9792-B5B1AB21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Nodes with </a:t>
            </a:r>
            <a:r>
              <a:rPr lang="en-US" dirty="0">
                <a:solidFill>
                  <a:srgbClr val="FF0000"/>
                </a:solidFill>
              </a:rPr>
              <a:t>purer</a:t>
            </a:r>
            <a:r>
              <a:rPr lang="en-US" dirty="0"/>
              <a:t> class distribution are preferred</a:t>
            </a:r>
          </a:p>
          <a:p>
            <a:pPr lvl="4">
              <a:defRPr/>
            </a:pPr>
            <a:endParaRPr lang="en-US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 dirty="0"/>
          </a:p>
        </p:txBody>
      </p:sp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2F6BA1FB-28FD-4212-B8EF-1FFA025DB6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0400" imgH="596900" progId="Visio.Drawing.6">
                  <p:embed/>
                </p:oleObj>
              </mc:Choice>
              <mc:Fallback>
                <p:oleObj name="Visio" r:id="rId2" imgW="660400" imgH="5969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>
            <a:extLst>
              <a:ext uri="{FF2B5EF4-FFF2-40B4-BE49-F238E27FC236}">
                <a16:creationId xmlns:a16="http://schemas.microsoft.com/office/drawing/2014/main" id="{E8E82353-70BD-4F4B-A45B-F2A83E7592F0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150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0400" imgH="596900" progId="Visio.Drawing.6">
                  <p:embed/>
                </p:oleObj>
              </mc:Choice>
              <mc:Fallback>
                <p:oleObj name="Visio" r:id="rId4" imgW="660400" imgH="59690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>
            <a:extLst>
              <a:ext uri="{FF2B5EF4-FFF2-40B4-BE49-F238E27FC236}">
                <a16:creationId xmlns:a16="http://schemas.microsoft.com/office/drawing/2014/main" id="{6AB3A4F5-F9F7-4D62-9A29-CB16CDCA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High degree of impurity</a:t>
            </a:r>
          </a:p>
        </p:txBody>
      </p:sp>
      <p:sp>
        <p:nvSpPr>
          <p:cNvPr id="33798" name="Text Box 13">
            <a:extLst>
              <a:ext uri="{FF2B5EF4-FFF2-40B4-BE49-F238E27FC236}">
                <a16:creationId xmlns:a16="http://schemas.microsoft.com/office/drawing/2014/main" id="{D74128B7-0AB8-416A-A19B-1F48004E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degree of impurity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81511-C389-4406-9808-90A029AA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A086-61BC-473A-A535-E404A3D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DB3AA-7E9D-4145-BD5E-7F396D8044A4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Gini Index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Misclassification error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577CD-6375-4037-AF91-7D521746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B50FF-0759-4EEF-8393-268F1697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D98BA-5D74-4A99-B019-B5438A47F31F}" type="slidenum">
              <a:rPr lang="en-US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 b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91" r="-149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frequency of class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at node </a:t>
                </a:r>
                <a:r>
                  <a:rPr lang="en-US" sz="2000" dirty="0"/>
                  <a:t>t</a:t>
                </a:r>
                <a:r>
                  <a:rPr lang="en-US" sz="2000" b="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blipFill>
                <a:blip r:embed="rId5"/>
                <a:stretch>
                  <a:fillRect l="-1964" t="-3614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(M) after splitting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dirty="0"/>
              <a:t> Compute impurity measure of each child node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Choose the attribute test condition that produces the highest gain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b="1" dirty="0">
                <a:cs typeface="+mn-cs"/>
              </a:rPr>
              <a:t>		Gain = P - M</a:t>
            </a:r>
            <a:br>
              <a:rPr lang="en-US" b="1" dirty="0">
                <a:cs typeface="+mn-cs"/>
              </a:rPr>
            </a:b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or equivalently, lowest impurity measure after splitting (M)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AC9CC-4880-4F2B-8474-E114AB15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D9241-5E8D-4758-92D6-5706D518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3FB04-30F3-4A8B-896F-A2FC78A6A289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040E99-A410-4EAB-8F1D-C56E481F5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36866" name="Oval 4">
            <a:extLst>
              <a:ext uri="{FF2B5EF4-FFF2-40B4-BE49-F238E27FC236}">
                <a16:creationId xmlns:a16="http://schemas.microsoft.com/office/drawing/2014/main" id="{72DB59C1-3D4C-4DE2-8467-134D5FC0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288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67" name="Line 5">
            <a:extLst>
              <a:ext uri="{FF2B5EF4-FFF2-40B4-BE49-F238E27FC236}">
                <a16:creationId xmlns:a16="http://schemas.microsoft.com/office/drawing/2014/main" id="{9B76AFB6-B62E-45FA-BF1B-2A57C299E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2325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6">
            <a:extLst>
              <a:ext uri="{FF2B5EF4-FFF2-40B4-BE49-F238E27FC236}">
                <a16:creationId xmlns:a16="http://schemas.microsoft.com/office/drawing/2014/main" id="{25CDC5C2-2488-42F5-B0B1-0EEC16992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D594DF99-5476-4721-8488-0145C10C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2E2E52A2-A299-4B77-AF36-97ABADFE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24018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A442257A-610D-49F8-9C2B-A5163A1F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36872" name="Rectangle 10">
            <a:extLst>
              <a:ext uri="{FF2B5EF4-FFF2-40B4-BE49-F238E27FC236}">
                <a16:creationId xmlns:a16="http://schemas.microsoft.com/office/drawing/2014/main" id="{0BE9CB00-005C-4D8A-9098-0434A512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36873" name="Oval 11">
            <a:extLst>
              <a:ext uri="{FF2B5EF4-FFF2-40B4-BE49-F238E27FC236}">
                <a16:creationId xmlns:a16="http://schemas.microsoft.com/office/drawing/2014/main" id="{430DF567-FB44-42BA-BDD4-A4E057B0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74" name="Line 12">
            <a:extLst>
              <a:ext uri="{FF2B5EF4-FFF2-40B4-BE49-F238E27FC236}">
                <a16:creationId xmlns:a16="http://schemas.microsoft.com/office/drawing/2014/main" id="{09CD20DE-FD67-41A3-B19D-7BEA63F29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125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5E78F2C8-48DF-4673-8305-990AB566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64A775CD-B2F1-4DE7-A46F-121F8E12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23256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7" name="Text Box 15">
            <a:extLst>
              <a:ext uri="{FF2B5EF4-FFF2-40B4-BE49-F238E27FC236}">
                <a16:creationId xmlns:a16="http://schemas.microsoft.com/office/drawing/2014/main" id="{D88DBA1E-33DA-4E53-80FE-07E1530D1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23256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8" name="Rectangle 16">
            <a:extLst>
              <a:ext uri="{FF2B5EF4-FFF2-40B4-BE49-F238E27FC236}">
                <a16:creationId xmlns:a16="http://schemas.microsoft.com/office/drawing/2014/main" id="{3FFB2629-BD43-4A6B-8875-CCE4B398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6879" name="Rectangle 17">
            <a:extLst>
              <a:ext uri="{FF2B5EF4-FFF2-40B4-BE49-F238E27FC236}">
                <a16:creationId xmlns:a16="http://schemas.microsoft.com/office/drawing/2014/main" id="{845E5EA6-6945-40ED-9AB5-C2DC83AA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36880" name="Text Box 18">
            <a:extLst>
              <a:ext uri="{FF2B5EF4-FFF2-40B4-BE49-F238E27FC236}">
                <a16:creationId xmlns:a16="http://schemas.microsoft.com/office/drawing/2014/main" id="{646251EA-A7AA-4D8C-ADD7-CF96BD42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</a:t>
            </a:r>
          </a:p>
        </p:txBody>
      </p:sp>
      <p:graphicFrame>
        <p:nvGraphicFramePr>
          <p:cNvPr id="36881" name="Object 20">
            <a:extLst>
              <a:ext uri="{FF2B5EF4-FFF2-40B4-BE49-F238E27FC236}">
                <a16:creationId xmlns:a16="http://schemas.microsoft.com/office/drawing/2014/main" id="{7288883A-481C-4F83-B545-39CEB73425F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0963" y="3581400"/>
          <a:ext cx="16652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27400" imgH="1397000" progId="Word.Document.8">
                  <p:embed/>
                </p:oleObj>
              </mc:Choice>
              <mc:Fallback>
                <p:oleObj name="Document" r:id="rId2" imgW="3327400" imgH="139700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3581400"/>
                        <a:ext cx="16652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27">
            <a:extLst>
              <a:ext uri="{FF2B5EF4-FFF2-40B4-BE49-F238E27FC236}">
                <a16:creationId xmlns:a16="http://schemas.microsoft.com/office/drawing/2014/main" id="{E9DA3913-BA37-4CD6-B589-349287EC8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27400" imgH="1397000" progId="Word.Document.8">
                  <p:embed/>
                </p:oleObj>
              </mc:Choice>
              <mc:Fallback>
                <p:oleObj name="Document" r:id="rId4" imgW="3327400" imgH="13970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28">
            <a:extLst>
              <a:ext uri="{FF2B5EF4-FFF2-40B4-BE49-F238E27FC236}">
                <a16:creationId xmlns:a16="http://schemas.microsoft.com/office/drawing/2014/main" id="{0C0748CF-44F5-4649-BA5A-7B1451BC8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01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340100" imgH="1397000" progId="Word.Document.8">
                  <p:embed/>
                </p:oleObj>
              </mc:Choice>
              <mc:Fallback>
                <p:oleObj name="Document" r:id="rId6" imgW="3340100" imgH="1397000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9">
            <a:extLst>
              <a:ext uri="{FF2B5EF4-FFF2-40B4-BE49-F238E27FC236}">
                <a16:creationId xmlns:a16="http://schemas.microsoft.com/office/drawing/2014/main" id="{E02CD5EA-C7B8-40BF-A963-6E45B9C47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6163" y="3586163"/>
          <a:ext cx="1595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800" imgH="1397000" progId="Word.Document.8">
                  <p:embed/>
                </p:oleObj>
              </mc:Choice>
              <mc:Fallback>
                <p:oleObj name="Document" r:id="rId8" imgW="3352800" imgH="1397000" progId="Word.Documen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3" y="3586163"/>
                        <a:ext cx="1595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33">
            <a:extLst>
              <a:ext uri="{FF2B5EF4-FFF2-40B4-BE49-F238E27FC236}">
                <a16:creationId xmlns:a16="http://schemas.microsoft.com/office/drawing/2014/main" id="{932BFF67-D515-4314-B21D-02FDC8D20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066800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3340100" imgH="1397000" progId="Word.Document.8">
                  <p:embed/>
                </p:oleObj>
              </mc:Choice>
              <mc:Fallback>
                <p:oleObj name="Document" r:id="rId10" imgW="3340100" imgH="1397000" progId="Word.Documen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>
            <a:extLst>
              <a:ext uri="{FF2B5EF4-FFF2-40B4-BE49-F238E27FC236}">
                <a16:creationId xmlns:a16="http://schemas.microsoft.com/office/drawing/2014/main" id="{30A38AE0-76CA-41B5-A7F2-FBDA3DE52A2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066800"/>
            <a:ext cx="1295400" cy="396875"/>
            <a:chOff x="3600" y="768"/>
            <a:chExt cx="816" cy="250"/>
          </a:xfrm>
        </p:grpSpPr>
        <p:sp>
          <p:nvSpPr>
            <p:cNvPr id="36905" name="Line 34">
              <a:extLst>
                <a:ext uri="{FF2B5EF4-FFF2-40B4-BE49-F238E27FC236}">
                  <a16:creationId xmlns:a16="http://schemas.microsoft.com/office/drawing/2014/main" id="{40FB1057-3C51-473C-8B80-C78E5A3D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Text Box 35">
              <a:extLst>
                <a:ext uri="{FF2B5EF4-FFF2-40B4-BE49-F238E27FC236}">
                  <a16:creationId xmlns:a16="http://schemas.microsoft.com/office/drawing/2014/main" id="{294E0061-FDD9-416D-9F65-9CD665F3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P</a:t>
              </a:r>
            </a:p>
          </p:txBody>
        </p:sp>
      </p:grpSp>
      <p:grpSp>
        <p:nvGrpSpPr>
          <p:cNvPr id="924720" name="Group 48">
            <a:extLst>
              <a:ext uri="{FF2B5EF4-FFF2-40B4-BE49-F238E27FC236}">
                <a16:creationId xmlns:a16="http://schemas.microsoft.com/office/drawing/2014/main" id="{F7899548-A45A-456F-83DD-D05797FAEF9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3400"/>
            <a:ext cx="8001000" cy="854075"/>
            <a:chOff x="384" y="2832"/>
            <a:chExt cx="5040" cy="538"/>
          </a:xfrm>
        </p:grpSpPr>
        <p:sp>
          <p:nvSpPr>
            <p:cNvPr id="36897" name="Text Box 36">
              <a:extLst>
                <a:ext uri="{FF2B5EF4-FFF2-40B4-BE49-F238E27FC236}">
                  <a16:creationId xmlns:a16="http://schemas.microsoft.com/office/drawing/2014/main" id="{5B9AF59C-109F-4FD2-9C9C-51434389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M11</a:t>
              </a:r>
            </a:p>
          </p:txBody>
        </p:sp>
        <p:sp>
          <p:nvSpPr>
            <p:cNvPr id="36898" name="Text Box 37">
              <a:extLst>
                <a:ext uri="{FF2B5EF4-FFF2-40B4-BE49-F238E27FC236}">
                  <a16:creationId xmlns:a16="http://schemas.microsoft.com/office/drawing/2014/main" id="{9F60B89C-1F80-4C13-BED8-7BAF175FA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M12</a:t>
              </a:r>
            </a:p>
          </p:txBody>
        </p:sp>
        <p:sp>
          <p:nvSpPr>
            <p:cNvPr id="36899" name="Text Box 38">
              <a:extLst>
                <a:ext uri="{FF2B5EF4-FFF2-40B4-BE49-F238E27FC236}">
                  <a16:creationId xmlns:a16="http://schemas.microsoft.com/office/drawing/2014/main" id="{E1C45CAB-1C3A-4D7C-82C2-30CDEA0AF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M21</a:t>
              </a:r>
            </a:p>
          </p:txBody>
        </p:sp>
        <p:sp>
          <p:nvSpPr>
            <p:cNvPr id="36900" name="Text Box 39">
              <a:extLst>
                <a:ext uri="{FF2B5EF4-FFF2-40B4-BE49-F238E27FC236}">
                  <a16:creationId xmlns:a16="http://schemas.microsoft.com/office/drawing/2014/main" id="{D53ED540-5422-4A33-90F3-FA8E83A52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M22</a:t>
              </a:r>
            </a:p>
          </p:txBody>
        </p:sp>
        <p:sp>
          <p:nvSpPr>
            <p:cNvPr id="36901" name="Line 40">
              <a:extLst>
                <a:ext uri="{FF2B5EF4-FFF2-40B4-BE49-F238E27FC236}">
                  <a16:creationId xmlns:a16="http://schemas.microsoft.com/office/drawing/2014/main" id="{D79FD2F7-C96E-46A3-93E0-AC31DABF9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41">
              <a:extLst>
                <a:ext uri="{FF2B5EF4-FFF2-40B4-BE49-F238E27FC236}">
                  <a16:creationId xmlns:a16="http://schemas.microsoft.com/office/drawing/2014/main" id="{59A36EC4-C058-49F5-A277-9304388D5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42">
              <a:extLst>
                <a:ext uri="{FF2B5EF4-FFF2-40B4-BE49-F238E27FC236}">
                  <a16:creationId xmlns:a16="http://schemas.microsoft.com/office/drawing/2014/main" id="{19BA76F6-0861-44D8-B384-D0A9922C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3">
              <a:extLst>
                <a:ext uri="{FF2B5EF4-FFF2-40B4-BE49-F238E27FC236}">
                  <a16:creationId xmlns:a16="http://schemas.microsoft.com/office/drawing/2014/main" id="{7FCD0CC1-A9D2-4E29-BCEF-9DE42BE9C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21" name="Group 49">
            <a:extLst>
              <a:ext uri="{FF2B5EF4-FFF2-40B4-BE49-F238E27FC236}">
                <a16:creationId xmlns:a16="http://schemas.microsoft.com/office/drawing/2014/main" id="{B4E8DBFC-BEB3-4973-92FC-57FB8D1C3AE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257800"/>
            <a:ext cx="7620000" cy="777875"/>
            <a:chOff x="480" y="3408"/>
            <a:chExt cx="4800" cy="490"/>
          </a:xfrm>
        </p:grpSpPr>
        <p:sp>
          <p:nvSpPr>
            <p:cNvPr id="36893" name="AutoShape 44">
              <a:extLst>
                <a:ext uri="{FF2B5EF4-FFF2-40B4-BE49-F238E27FC236}">
                  <a16:creationId xmlns:a16="http://schemas.microsoft.com/office/drawing/2014/main" id="{4C70D898-144B-484D-BAAC-212BC32F62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4" name="AutoShape 45">
              <a:extLst>
                <a:ext uri="{FF2B5EF4-FFF2-40B4-BE49-F238E27FC236}">
                  <a16:creationId xmlns:a16="http://schemas.microsoft.com/office/drawing/2014/main" id="{1377339D-0377-4BD1-A704-738AE423B95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5" name="Text Box 46">
              <a:extLst>
                <a:ext uri="{FF2B5EF4-FFF2-40B4-BE49-F238E27FC236}">
                  <a16:creationId xmlns:a16="http://schemas.microsoft.com/office/drawing/2014/main" id="{B3EFBE4C-E569-4D08-A106-5708F2A7C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</a:t>
              </a:r>
            </a:p>
          </p:txBody>
        </p:sp>
        <p:sp>
          <p:nvSpPr>
            <p:cNvPr id="36896" name="Text Box 47">
              <a:extLst>
                <a:ext uri="{FF2B5EF4-FFF2-40B4-BE49-F238E27FC236}">
                  <a16:creationId xmlns:a16="http://schemas.microsoft.com/office/drawing/2014/main" id="{803C0B8E-94BA-42A6-BFF6-2C215206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</a:t>
              </a:r>
            </a:p>
          </p:txBody>
        </p:sp>
      </p:grpSp>
      <p:sp>
        <p:nvSpPr>
          <p:cNvPr id="924723" name="Text Box 51">
            <a:extLst>
              <a:ext uri="{FF2B5EF4-FFF2-40B4-BE49-F238E27FC236}">
                <a16:creationId xmlns:a16="http://schemas.microsoft.com/office/drawing/2014/main" id="{AA6B07E9-3D49-4F3E-AD88-10C74972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92772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Gain = P – M1    vs      P – M2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1ED1C-85E7-4CC9-8C0F-A1507653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2228D-E7D1-495F-98CE-4394C13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4573C-EC14-49A9-8668-FF8B33BC1AFD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8123AC9-D0F4-46E5-B95B-4A22E536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Gini Index for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br>
                  <a:rPr lang="en-US" altLang="en-US" sz="2000" dirty="0">
                    <a:ea typeface="ＭＳ Ｐゴシック" panose="020B0600070205080204" pitchFamily="34" charset="-128"/>
                  </a:rPr>
                </a:b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Maximum 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when records are equally distributed among all classes, implying the least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Minimum  of 0 when all records belong to one class, implying the most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Gini index is used in decision tree algorithms such as CART, SLIQ, SPRINT</a:t>
                </a:r>
                <a:endParaRPr lang="en-US" sz="3200" dirty="0"/>
              </a:p>
              <a:p>
                <a:pPr lvl="1">
                  <a:lnSpc>
                    <a:spcPct val="9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sz="2400" baseline="-25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  <a:blipFill>
                <a:blip r:embed="rId2"/>
                <a:stretch>
                  <a:fillRect l="-440" t="-1966" r="-1245" b="-17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35ACB-8961-4AEB-A58A-D3F55B0D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414AA-ABDE-48C8-80E4-CAE90C1C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5890E-E3F5-402E-A1DF-E58C362003D1}" type="slidenum">
              <a:rPr lang="en-US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/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2EE6C3-F4BB-404F-918C-4CDE6DA7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9BD5C74-8908-461F-95ED-FE7B284D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For 2-class problem (p, 1 – p):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 GINI = 1 – p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(1 – p)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2p (1-p)</a:t>
            </a:r>
            <a:endParaRPr lang="en-US" altLang="en-US" sz="1600" baseline="30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8916" name="Object 1">
            <a:extLst>
              <a:ext uri="{FF2B5EF4-FFF2-40B4-BE49-F238E27FC236}">
                <a16:creationId xmlns:a16="http://schemas.microsoft.com/office/drawing/2014/main" id="{EE315B9B-4DE7-458B-9F56-648AB06C9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84220" imgH="1970532" progId="Word.Document.8">
                  <p:embed/>
                </p:oleObj>
              </mc:Choice>
              <mc:Fallback>
                <p:oleObj name="Document" r:id="rId2" imgW="3284220" imgH="1970532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">
            <a:extLst>
              <a:ext uri="{FF2B5EF4-FFF2-40B4-BE49-F238E27FC236}">
                <a16:creationId xmlns:a16="http://schemas.microsoft.com/office/drawing/2014/main" id="{6E71460F-3960-42A3-BB53-55C550E0A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84220" imgH="1970532" progId="Word.Document.8">
                  <p:embed/>
                </p:oleObj>
              </mc:Choice>
              <mc:Fallback>
                <p:oleObj name="Document" r:id="rId4" imgW="3284220" imgH="19705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8A4756EA-4B03-42EA-9913-FAA930BC1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84220" imgH="1970532" progId="Word.Document.8">
                  <p:embed/>
                </p:oleObj>
              </mc:Choice>
              <mc:Fallback>
                <p:oleObj name="Document" r:id="rId6" imgW="3284220" imgH="19705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EC5A82F4-0C14-4A30-80CD-8B7C42019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284220" imgH="1970532" progId="Word.Document.8">
                  <p:embed/>
                </p:oleObj>
              </mc:Choice>
              <mc:Fallback>
                <p:oleObj name="Document" r:id="rId8" imgW="3284220" imgH="19705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391D5-8CCD-4B7B-AEAD-4F7B958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73ABD-BE94-453C-B227-9AEBB566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2B9CE-DD13-4C04-8E3A-BE1A957B656B}" type="slidenum">
              <a:rPr lang="en-US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/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0797F97-8737-4196-8F78-DDED39E93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Computing </a:t>
            </a:r>
            <a:r>
              <a:rPr lang="en-US" dirty="0" err="1">
                <a:cs typeface="+mj-cs"/>
              </a:rPr>
              <a:t>Gini</a:t>
            </a:r>
            <a:r>
              <a:rPr lang="en-US" dirty="0">
                <a:cs typeface="+mj-cs"/>
              </a:rPr>
              <a:t> Index of a Single Node</a:t>
            </a:r>
          </a:p>
        </p:txBody>
      </p:sp>
      <p:graphicFrame>
        <p:nvGraphicFramePr>
          <p:cNvPr id="39938" name="Object 5">
            <a:extLst>
              <a:ext uri="{FF2B5EF4-FFF2-40B4-BE49-F238E27FC236}">
                <a16:creationId xmlns:a16="http://schemas.microsoft.com/office/drawing/2014/main" id="{E8200039-0ABF-4B57-A2ED-2890FA279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6">
            <a:extLst>
              <a:ext uri="{FF2B5EF4-FFF2-40B4-BE49-F238E27FC236}">
                <a16:creationId xmlns:a16="http://schemas.microsoft.com/office/drawing/2014/main" id="{7120A4C6-279B-4344-8651-656473735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8">
            <a:extLst>
              <a:ext uri="{FF2B5EF4-FFF2-40B4-BE49-F238E27FC236}">
                <a16:creationId xmlns:a16="http://schemas.microsoft.com/office/drawing/2014/main" id="{204A3D49-4270-4D62-ABAA-F91EA1DF7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0">
            <a:extLst>
              <a:ext uri="{FF2B5EF4-FFF2-40B4-BE49-F238E27FC236}">
                <a16:creationId xmlns:a16="http://schemas.microsoft.com/office/drawing/2014/main" id="{5132657C-D92C-4BC0-AC0F-43D3EC30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39975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P(C1)</a:t>
            </a:r>
            <a:r>
              <a:rPr lang="en-US" altLang="en-US" sz="2000" baseline="30000"/>
              <a:t>2 </a:t>
            </a:r>
            <a:r>
              <a:rPr lang="en-US" altLang="en-US" sz="2000"/>
              <a:t>– P(C2)</a:t>
            </a:r>
            <a:r>
              <a:rPr lang="en-US" altLang="en-US" sz="2000" baseline="30000"/>
              <a:t>2</a:t>
            </a:r>
            <a:r>
              <a:rPr lang="en-US" altLang="en-US" sz="2000"/>
              <a:t> = 1 – 0 – 1 = 0 </a:t>
            </a:r>
          </a:p>
        </p:txBody>
      </p:sp>
      <p:sp>
        <p:nvSpPr>
          <p:cNvPr id="39943" name="Text Box 12">
            <a:extLst>
              <a:ext uri="{FF2B5EF4-FFF2-40B4-BE49-F238E27FC236}">
                <a16:creationId xmlns:a16="http://schemas.microsoft.com/office/drawing/2014/main" id="{6B83C9A4-725F-4709-A681-1DA1F3E2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(1/6)</a:t>
            </a:r>
            <a:r>
              <a:rPr lang="en-US" altLang="en-US" sz="2000" baseline="30000"/>
              <a:t>2 </a:t>
            </a:r>
            <a:r>
              <a:rPr lang="en-US" altLang="en-US" sz="2000"/>
              <a:t>– (5/6)</a:t>
            </a:r>
            <a:r>
              <a:rPr lang="en-US" altLang="en-US" sz="2000" baseline="30000"/>
              <a:t>2</a:t>
            </a:r>
            <a:r>
              <a:rPr lang="en-US" altLang="en-US" sz="2000"/>
              <a:t> = 0.278</a:t>
            </a: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273B77E6-5A4D-4498-BE2E-6EF07BE4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= 0.444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61E7E-E2B4-4C81-BA18-B275105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81D9-A3B4-4E13-857D-1D6CEFDE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C5DB0-FAEB-48A8-BECF-D2B899EB371D}" type="slidenum">
              <a:rPr lang="en-US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/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457AF5C-DE8A-4ACD-9EF6-A7E070537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69342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Computing </a:t>
            </a:r>
            <a:r>
              <a:rPr lang="en-US" dirty="0" err="1">
                <a:cs typeface="+mj-cs"/>
              </a:rPr>
              <a:t>Gini</a:t>
            </a:r>
            <a:r>
              <a:rPr lang="en-US" dirty="0">
                <a:cs typeface="+mj-cs"/>
              </a:rPr>
              <a:t> Index for a Collection of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When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 is split into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cs typeface="+mn-cs"/>
                  </a:rPr>
                  <a:t> partitions (children)</a:t>
                </a: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where,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+mn-cs"/>
                  </a:rPr>
                  <a:t> = number of records at child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cs typeface="+mn-cs"/>
                  </a:rPr>
                  <a:t>,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    	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aseline="-25000" dirty="0">
                    <a:cs typeface="+mn-cs"/>
                  </a:rPr>
                  <a:t> </a:t>
                </a:r>
                <a:r>
                  <a:rPr lang="en-US" sz="2400" dirty="0">
                    <a:cs typeface="+mn-cs"/>
                  </a:rPr>
                  <a:t> = number of records at parent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.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  <a:blipFill>
                <a:blip r:embed="rId2"/>
                <a:stretch>
                  <a:fillRect l="-509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CC645-64C3-44BD-BEE7-C31BE4C6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C942-24C4-4751-8197-C600A6C0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FBC28-9F6C-4917-A5BA-4447E0D72FE2}" type="slidenum">
              <a:rPr lang="en-US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/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𝐺𝐼𝑁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𝐺𝐼𝑁𝐼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B66D3C3-3E0C-4238-B50B-BFD3F70A5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199" y="152400"/>
            <a:ext cx="6400801" cy="8382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Binary Attributes: Computing GINI Index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49E6610-6D7D-4F29-8DC3-D61330AC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 dirty="0"/>
              <a:t>Splits into two partitions (child nodes)</a:t>
            </a:r>
          </a:p>
          <a:p>
            <a:r>
              <a:rPr lang="en-US" altLang="en-US" sz="2400" b="0" dirty="0"/>
              <a:t>Effect of Weighing partitions: </a:t>
            </a:r>
          </a:p>
          <a:p>
            <a:pPr lvl="1"/>
            <a:r>
              <a:rPr lang="en-US" altLang="en-US" sz="2400" b="0" dirty="0"/>
              <a:t>Larger and purer partitions are sought</a:t>
            </a:r>
          </a:p>
        </p:txBody>
      </p:sp>
      <p:sp>
        <p:nvSpPr>
          <p:cNvPr id="41987" name="Oval 4">
            <a:extLst>
              <a:ext uri="{FF2B5EF4-FFF2-40B4-BE49-F238E27FC236}">
                <a16:creationId xmlns:a16="http://schemas.microsoft.com/office/drawing/2014/main" id="{F51C8094-CB88-457C-A1ED-FF653053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C9DB7CD9-D3E9-4E38-915C-69A909A64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2925" y="3319463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ABF76B16-1E42-4A1E-91C3-67871D6A5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19463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7">
            <a:extLst>
              <a:ext uri="{FF2B5EF4-FFF2-40B4-BE49-F238E27FC236}">
                <a16:creationId xmlns:a16="http://schemas.microsoft.com/office/drawing/2014/main" id="{E0309594-EF85-4A43-92A2-8B28F47F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4353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41991" name="Text Box 8">
            <a:extLst>
              <a:ext uri="{FF2B5EF4-FFF2-40B4-BE49-F238E27FC236}">
                <a16:creationId xmlns:a16="http://schemas.microsoft.com/office/drawing/2014/main" id="{2241E175-F45E-4622-B15A-C4A13B1A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343535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41992" name="Rectangle 9">
            <a:extLst>
              <a:ext uri="{FF2B5EF4-FFF2-40B4-BE49-F238E27FC236}">
                <a16:creationId xmlns:a16="http://schemas.microsoft.com/office/drawing/2014/main" id="{0E521C3C-2767-44A9-AC39-D4B2FF68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3AC3220A-6957-4652-BEBE-EC133C18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41994" name="Object 11">
            <a:extLst>
              <a:ext uri="{FF2B5EF4-FFF2-40B4-BE49-F238E27FC236}">
                <a16:creationId xmlns:a16="http://schemas.microsoft.com/office/drawing/2014/main" id="{1EB89425-ECB7-4EFB-8642-8035770B1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590800"/>
          <a:ext cx="1981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87700" imgH="3048000" progId="Word.Document.8">
                  <p:embed/>
                </p:oleObj>
              </mc:Choice>
              <mc:Fallback>
                <p:oleObj name="Document" r:id="rId2" imgW="3187700" imgH="3048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90800"/>
                        <a:ext cx="1981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2">
            <a:extLst>
              <a:ext uri="{FF2B5EF4-FFF2-40B4-BE49-F238E27FC236}">
                <a16:creationId xmlns:a16="http://schemas.microsoft.com/office/drawing/2014/main" id="{9A97F3B4-C759-4C23-BFFA-C3387C40E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6482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65932" imgH="2548128" progId="Word.Document.8">
                  <p:embed/>
                </p:oleObj>
              </mc:Choice>
              <mc:Fallback>
                <p:oleObj name="Document" r:id="rId4" imgW="3265932" imgH="25481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3">
            <a:extLst>
              <a:ext uri="{FF2B5EF4-FFF2-40B4-BE49-F238E27FC236}">
                <a16:creationId xmlns:a16="http://schemas.microsoft.com/office/drawing/2014/main" id="{4DEE211F-ECA4-4A85-80AF-C396CD4CA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(5/6)</a:t>
            </a:r>
            <a:r>
              <a:rPr lang="en-US" altLang="en-US" sz="2000" baseline="30000"/>
              <a:t>2 </a:t>
            </a:r>
            <a:r>
              <a:rPr lang="en-US" altLang="en-US" sz="2000"/>
              <a:t>– (1/6)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0.278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0.444</a:t>
            </a:r>
          </a:p>
        </p:txBody>
      </p:sp>
      <p:sp>
        <p:nvSpPr>
          <p:cNvPr id="41997" name="Text Box 14">
            <a:extLst>
              <a:ext uri="{FF2B5EF4-FFF2-40B4-BE49-F238E27FC236}">
                <a16:creationId xmlns:a16="http://schemas.microsoft.com/office/drawing/2014/main" id="{F04FB8AB-9129-477B-9FCE-90DA8798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95825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Weighted Gini of N1 N2</a:t>
            </a:r>
            <a:br>
              <a:rPr lang="en-US" altLang="en-US" sz="2000"/>
            </a:br>
            <a:r>
              <a:rPr lang="en-US" altLang="en-US" sz="1800"/>
              <a:t>= 6/12 * 0.278 + </a:t>
            </a:r>
            <a:br>
              <a:rPr lang="en-US" altLang="en-US" sz="1800"/>
            </a:br>
            <a:r>
              <a:rPr lang="en-US" altLang="en-US" sz="1800"/>
              <a:t>   6/12 * 0.444</a:t>
            </a:r>
            <a:br>
              <a:rPr lang="en-US" altLang="en-US" sz="1800"/>
            </a:br>
            <a:r>
              <a:rPr lang="en-US" altLang="en-US" sz="1800"/>
              <a:t>= 0.361</a:t>
            </a:r>
          </a:p>
        </p:txBody>
      </p:sp>
      <p:sp>
        <p:nvSpPr>
          <p:cNvPr id="41998" name="TextBox 1">
            <a:extLst>
              <a:ext uri="{FF2B5EF4-FFF2-40B4-BE49-F238E27FC236}">
                <a16:creationId xmlns:a16="http://schemas.microsoft.com/office/drawing/2014/main" id="{1016E80E-2819-40DB-960D-12FE8398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5867400"/>
            <a:ext cx="321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Gain = 0.486 – 0.361 = 0.125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DB410-0FF0-4006-B695-FDC7B1C8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98847-69E2-4C63-8BD6-BC3078F9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5E14C-141B-412E-97C6-45929F0772CF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CC57B6-09B2-4859-968C-2D315575F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6781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Examples of Classification Task</a:t>
            </a:r>
          </a:p>
        </p:txBody>
      </p:sp>
      <p:graphicFrame>
        <p:nvGraphicFramePr>
          <p:cNvPr id="919591" name="Group 39">
            <a:extLst>
              <a:ext uri="{FF2B5EF4-FFF2-40B4-BE49-F238E27FC236}">
                <a16:creationId xmlns:a16="http://schemas.microsoft.com/office/drawing/2014/main" id="{6E0B2BA6-834C-4F37-B8FC-CF6FAE691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63841"/>
              </p:ext>
            </p:extLst>
          </p:nvPr>
        </p:nvGraphicFramePr>
        <p:xfrm>
          <a:off x="381000" y="1371600"/>
          <a:ext cx="8504238" cy="4648200"/>
        </p:xfrm>
        <a:graphic>
          <a:graphicData uri="http://schemas.openxmlformats.org/drawingml/2006/table">
            <a:tbl>
              <a:tblPr/>
              <a:tblGrid>
                <a:gridCol w="19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 set,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label,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Categorizing email messages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email message header and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spam or non-spam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Identifying tumor cells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x-rays or MRI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malignant or benign cells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Cataloging galaxies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telescope images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Elliptical, spiral, or irregular-shaped galaxies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2E2BE-B5DD-4502-BE18-A23C8912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13CD-EBD5-4896-8FD8-CA06C19F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A57BE-260D-4199-AF6E-D0261B79CD6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7D86A48-57D6-4F27-90C2-CCAC90C22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5943600" cy="9144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Categorical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25D8AA2-D44D-44D3-8B67-7BD44F713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For each distinct value, gather counts for each class in the dataset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Use the count matrix to make decisions</a:t>
            </a: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B3D2D975-52F5-405B-BEA7-C3D4AC753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0963" y="3810000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4000500" progId="Word.Document.8">
                  <p:embed/>
                </p:oleObj>
              </mc:Choice>
              <mc:Fallback>
                <p:oleObj name="Document" r:id="rId2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810000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>
            <a:extLst>
              <a:ext uri="{FF2B5EF4-FFF2-40B4-BE49-F238E27FC236}">
                <a16:creationId xmlns:a16="http://schemas.microsoft.com/office/drawing/2014/main" id="{A1470F44-EAB7-460F-AE62-2D26108C2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3805238"/>
          <a:ext cx="2570162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3805238"/>
                        <a:ext cx="2570162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>
            <a:extLst>
              <a:ext uri="{FF2B5EF4-FFF2-40B4-BE49-F238E27FC236}">
                <a16:creationId xmlns:a16="http://schemas.microsoft.com/office/drawing/2014/main" id="{3C433E6E-3953-4FFB-883E-09A65EB37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810000"/>
          <a:ext cx="3048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6210300" imgH="3187700" progId="Word.Document.8">
                  <p:embed/>
                </p:oleObj>
              </mc:Choice>
              <mc:Fallback>
                <p:oleObj name="Document" r:id="rId6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3048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7">
            <a:extLst>
              <a:ext uri="{FF2B5EF4-FFF2-40B4-BE49-F238E27FC236}">
                <a16:creationId xmlns:a16="http://schemas.microsoft.com/office/drawing/2014/main" id="{DCD89216-A35E-4F56-99F3-FB714165B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8">
            <a:extLst>
              <a:ext uri="{FF2B5EF4-FFF2-40B4-BE49-F238E27FC236}">
                <a16:creationId xmlns:a16="http://schemas.microsoft.com/office/drawing/2014/main" id="{9059DB24-F64E-4FB6-9B9A-C267673A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2868613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E5591F98-CEC8-49E7-8F52-1692A263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2868613"/>
            <a:ext cx="3138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Two-way split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(find best partition of values)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4AC35-59B7-439C-8140-8D47A6D2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26113"/>
            <a:ext cx="317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Which of these is the best?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583A6-A1D0-493D-B903-52CBF1B6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5FBF-B186-492F-AE6D-4EB10F27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186DF-3DCE-4318-8030-356931D4FA47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1BE7B1A8-A0E2-402C-A351-625C1ED6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57658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Continuous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21FB1561-9BA1-4015-A1DF-73E892C3E1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Use Binary Decisions based on one value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Several Choices for the splitting value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Number of possible splitting values </a:t>
            </a:r>
            <a:br>
              <a:rPr lang="en-US" sz="2000" dirty="0"/>
            </a:br>
            <a:r>
              <a:rPr lang="en-US" sz="2000" dirty="0"/>
              <a:t>= Number of distinct values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Each splitting value has a count matrix associated with it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Class counts in each of the partitions, A ≤ v and A </a:t>
            </a:r>
            <a:r>
              <a:rPr lang="en-US" sz="2000" dirty="0">
                <a:sym typeface="Symbol" charset="0"/>
              </a:rPr>
              <a:t>&gt;</a:t>
            </a:r>
            <a:r>
              <a:rPr lang="en-US" sz="2000" dirty="0"/>
              <a:t> v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Simple method to choose best v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Computationally Inefficient! Repetition of work.</a:t>
            </a:r>
          </a:p>
        </p:txBody>
      </p:sp>
      <p:graphicFrame>
        <p:nvGraphicFramePr>
          <p:cNvPr id="44035" name="Object 6">
            <a:extLst>
              <a:ext uri="{FF2B5EF4-FFF2-40B4-BE49-F238E27FC236}">
                <a16:creationId xmlns:a16="http://schemas.microsoft.com/office/drawing/2014/main" id="{93F0BCF7-30AD-4DA1-B400-93EB0965311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08638" y="1152525"/>
          <a:ext cx="331152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76900" imgH="5778500" progId="Word.Document.8">
                  <p:embed/>
                </p:oleObj>
              </mc:Choice>
              <mc:Fallback>
                <p:oleObj name="Document" r:id="rId3" imgW="5676900" imgH="57785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608638" y="1152525"/>
                        <a:ext cx="331152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D9AB6-0A13-4417-AD27-18B84A842D2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5097463"/>
          <a:ext cx="2743200" cy="1114425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≤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&gt;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Yes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No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3733C11-39D7-4387-8275-416A36B1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868988"/>
            <a:ext cx="762000" cy="303212"/>
          </a:xfrm>
          <a:prstGeom prst="ellipse">
            <a:avLst/>
          </a:prstGeom>
          <a:solidFill>
            <a:srgbClr val="FFFF00">
              <a:alpha val="4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679E9-4903-40EE-90EF-32767CAF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175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Annual Income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1A5C6-3D0E-4864-93BD-9CA07EA0D6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66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16756A-0D76-4FC5-B51A-8DA9C9178A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14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6BB94-9942-4E31-8473-7B74476D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8" y="2214563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702BF-672D-420E-8D70-DA1363C6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3048000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A8674D-B0EE-4C65-972E-27C244A0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894138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3FAD8C-F2E9-4362-972F-02100278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502275"/>
            <a:ext cx="762000" cy="303213"/>
          </a:xfrm>
          <a:prstGeom prst="ellipse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FA0B5-9BC6-4D42-A159-BD30C4559CC4}"/>
              </a:ext>
            </a:extLst>
          </p:cNvPr>
          <p:cNvSpPr/>
          <p:nvPr/>
        </p:nvSpPr>
        <p:spPr bwMode="auto">
          <a:xfrm>
            <a:off x="7448550" y="4170363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C9519-11BC-40ED-B7BB-AB3C860B090D}"/>
              </a:ext>
            </a:extLst>
          </p:cNvPr>
          <p:cNvSpPr/>
          <p:nvPr/>
        </p:nvSpPr>
        <p:spPr bwMode="auto">
          <a:xfrm>
            <a:off x="7427913" y="360203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14836-9F83-4052-9C61-5777DF3C9FF1}"/>
              </a:ext>
            </a:extLst>
          </p:cNvPr>
          <p:cNvSpPr/>
          <p:nvPr/>
        </p:nvSpPr>
        <p:spPr bwMode="auto">
          <a:xfrm>
            <a:off x="7405688" y="277018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5D970-98A1-46BD-B515-7DC31392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AB02-8844-46A3-9E96-2524A460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550F7-DE17-4B9E-B3E5-C1A623AA0BCE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4">
            <a:extLst>
              <a:ext uri="{FF2B5EF4-FFF2-40B4-BE49-F238E27FC236}">
                <a16:creationId xmlns:a16="http://schemas.microsoft.com/office/drawing/2014/main" id="{69C639D9-0297-4872-849D-4C6DE43D8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D026142B-1A58-4FF5-8012-D920DF8B0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63246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Continuous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08C4C39-763A-4AFC-AF13-8B31CFA31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74F0F7A6-CA20-46E4-9FA3-9C9073469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8">
            <a:extLst>
              <a:ext uri="{FF2B5EF4-FFF2-40B4-BE49-F238E27FC236}">
                <a16:creationId xmlns:a16="http://schemas.microsoft.com/office/drawing/2014/main" id="{31DCD320-99B3-459A-8773-3169ADB2E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-270074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9">
            <a:extLst>
              <a:ext uri="{FF2B5EF4-FFF2-40B4-BE49-F238E27FC236}">
                <a16:creationId xmlns:a16="http://schemas.microsoft.com/office/drawing/2014/main" id="{1C645363-47E7-42B9-AB7F-8A1C01FA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6087" name="Rectangle 1">
            <a:extLst>
              <a:ext uri="{FF2B5EF4-FFF2-40B4-BE49-F238E27FC236}">
                <a16:creationId xmlns:a16="http://schemas.microsoft.com/office/drawing/2014/main" id="{FBF88ACA-0443-4746-B3A2-42F4D15D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2C68EE-4BA6-4F83-8A3F-BAC6B4FC7E57}"/>
              </a:ext>
            </a:extLst>
          </p:cNvPr>
          <p:cNvSpPr/>
          <p:nvPr/>
        </p:nvSpPr>
        <p:spPr bwMode="auto">
          <a:xfrm>
            <a:off x="76200" y="4330700"/>
            <a:ext cx="8763000" cy="18415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5660F-7400-45CC-BCA8-7CE4B9BF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75FB0-B6B6-431D-8BB6-A6992343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75C25-30F7-4D83-8216-643D1301EECA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4">
            <a:extLst>
              <a:ext uri="{FF2B5EF4-FFF2-40B4-BE49-F238E27FC236}">
                <a16:creationId xmlns:a16="http://schemas.microsoft.com/office/drawing/2014/main" id="{BA17193C-0E97-491B-BB5B-F87ABC2E9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3693"/>
              </p:ext>
            </p:extLst>
          </p:nvPr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ED9188B9-FB8D-4507-B08F-A835779E3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8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Continuous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7C5DB5B-E6AB-4EDB-B4FE-3B565FFCA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757F8EED-B4C1-452F-9DCC-568CD9255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09" name="Group 6">
            <a:extLst>
              <a:ext uri="{FF2B5EF4-FFF2-40B4-BE49-F238E27FC236}">
                <a16:creationId xmlns:a16="http://schemas.microsoft.com/office/drawing/2014/main" id="{133FA305-5C0D-49E6-B9F8-725684CCA44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7115" name="Text Box 7">
              <a:extLst>
                <a:ext uri="{FF2B5EF4-FFF2-40B4-BE49-F238E27FC236}">
                  <a16:creationId xmlns:a16="http://schemas.microsoft.com/office/drawing/2014/main" id="{B042C220-FE66-4B1F-9E76-64FCA27A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7116" name="Line 8">
              <a:extLst>
                <a:ext uri="{FF2B5EF4-FFF2-40B4-BE49-F238E27FC236}">
                  <a16:creationId xmlns:a16="http://schemas.microsoft.com/office/drawing/2014/main" id="{4AC70A99-1A3D-461C-97CC-6FF96138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Text Box 9">
            <a:extLst>
              <a:ext uri="{FF2B5EF4-FFF2-40B4-BE49-F238E27FC236}">
                <a16:creationId xmlns:a16="http://schemas.microsoft.com/office/drawing/2014/main" id="{6AD76383-798D-41F8-8402-73BD03969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7A19D9-F17A-4637-813D-0B6AD2681E5D}"/>
              </a:ext>
            </a:extLst>
          </p:cNvPr>
          <p:cNvSpPr/>
          <p:nvPr/>
        </p:nvSpPr>
        <p:spPr bwMode="auto">
          <a:xfrm>
            <a:off x="88900" y="4821238"/>
            <a:ext cx="8763000" cy="13874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50E8-BA7F-4007-91D6-6E05EBEB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3FC50-7C46-47F2-A91E-E4B8816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1389A-83FD-46DA-A36A-55DF4198D2A2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4">
            <a:extLst>
              <a:ext uri="{FF2B5EF4-FFF2-40B4-BE49-F238E27FC236}">
                <a16:creationId xmlns:a16="http://schemas.microsoft.com/office/drawing/2014/main" id="{84DE6308-6C23-411E-AE50-40EA2955D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6D8647AB-1100-41CE-A357-E4DACAD8D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2484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Continuous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6F051C52-AF9D-4D45-B969-6AB23A63D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8132" name="Line 5">
            <a:extLst>
              <a:ext uri="{FF2B5EF4-FFF2-40B4-BE49-F238E27FC236}">
                <a16:creationId xmlns:a16="http://schemas.microsoft.com/office/drawing/2014/main" id="{6CD1AC30-F24B-4A5C-8519-CB819E9A2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3" name="Group 6">
            <a:extLst>
              <a:ext uri="{FF2B5EF4-FFF2-40B4-BE49-F238E27FC236}">
                <a16:creationId xmlns:a16="http://schemas.microsoft.com/office/drawing/2014/main" id="{C464FC9F-9540-4CF6-9D01-F768C9DCF2B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8142" name="Text Box 7">
              <a:extLst>
                <a:ext uri="{FF2B5EF4-FFF2-40B4-BE49-F238E27FC236}">
                  <a16:creationId xmlns:a16="http://schemas.microsoft.com/office/drawing/2014/main" id="{3BABE279-00CB-4852-B1B9-2D0327876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8143" name="Line 8">
              <a:extLst>
                <a:ext uri="{FF2B5EF4-FFF2-40B4-BE49-F238E27FC236}">
                  <a16:creationId xmlns:a16="http://schemas.microsoft.com/office/drawing/2014/main" id="{0B5A6E65-7B98-40B2-B9AD-C2FDABF23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Text Box 9">
            <a:extLst>
              <a:ext uri="{FF2B5EF4-FFF2-40B4-BE49-F238E27FC236}">
                <a16:creationId xmlns:a16="http://schemas.microsoft.com/office/drawing/2014/main" id="{C50E5DF1-98E8-4A40-9930-B01B97B15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8135" name="Rectangle 1">
            <a:extLst>
              <a:ext uri="{FF2B5EF4-FFF2-40B4-BE49-F238E27FC236}">
                <a16:creationId xmlns:a16="http://schemas.microsoft.com/office/drawing/2014/main" id="{455EFC76-CA8A-46B3-BB12-96F6058C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39BC0-BEBD-4D2B-A084-E45DD0EDBE30}"/>
              </a:ext>
            </a:extLst>
          </p:cNvPr>
          <p:cNvSpPr/>
          <p:nvPr/>
        </p:nvSpPr>
        <p:spPr bwMode="auto">
          <a:xfrm>
            <a:off x="2057400" y="4821238"/>
            <a:ext cx="17526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D929C-1A20-4747-8A7A-8C8324633E4B}"/>
              </a:ext>
            </a:extLst>
          </p:cNvPr>
          <p:cNvSpPr/>
          <p:nvPr/>
        </p:nvSpPr>
        <p:spPr bwMode="auto">
          <a:xfrm>
            <a:off x="4419600" y="4856163"/>
            <a:ext cx="4267200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cxnSp>
        <p:nvCxnSpPr>
          <p:cNvPr id="48138" name="Straight Arrow Connector 13">
            <a:extLst>
              <a:ext uri="{FF2B5EF4-FFF2-40B4-BE49-F238E27FC236}">
                <a16:creationId xmlns:a16="http://schemas.microsoft.com/office/drawing/2014/main" id="{34C96217-A87E-4279-89D1-6E37A2374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FCA7-765C-40AB-B596-3259D8E7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D4504-D115-43F1-8794-484FB8F4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8951-D407-43F1-821A-21E573B23752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Object 4">
            <a:extLst>
              <a:ext uri="{FF2B5EF4-FFF2-40B4-BE49-F238E27FC236}">
                <a16:creationId xmlns:a16="http://schemas.microsoft.com/office/drawing/2014/main" id="{05D6A344-EA6E-42B5-A59B-420D3D911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A868C089-CF76-474A-BCBF-DCCDF8E58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8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Continuous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5BC11248-511C-4177-97BF-062423829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Linearly scan these values, each time updating the count matrix and computing </a:t>
            </a:r>
            <a:r>
              <a:rPr lang="en-US" sz="2000" dirty="0" err="1"/>
              <a:t>gini</a:t>
            </a:r>
            <a:r>
              <a:rPr lang="en-US" sz="2000" dirty="0"/>
              <a:t>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Choose the split position that has the least </a:t>
            </a:r>
            <a:r>
              <a:rPr lang="en-US" sz="2000" dirty="0" err="1"/>
              <a:t>gini</a:t>
            </a:r>
            <a:r>
              <a:rPr lang="en-US" sz="2000" dirty="0"/>
              <a:t> index</a:t>
            </a: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C7834F66-BA57-4706-9E5B-0C7DF4A63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7" name="Group 6">
            <a:extLst>
              <a:ext uri="{FF2B5EF4-FFF2-40B4-BE49-F238E27FC236}">
                <a16:creationId xmlns:a16="http://schemas.microsoft.com/office/drawing/2014/main" id="{8B1404C8-26DD-46CA-AD6E-C907C920EA3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9167" name="Text Box 7">
              <a:extLst>
                <a:ext uri="{FF2B5EF4-FFF2-40B4-BE49-F238E27FC236}">
                  <a16:creationId xmlns:a16="http://schemas.microsoft.com/office/drawing/2014/main" id="{59E18D7C-7354-4DE7-9E3A-CC14A1298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9168" name="Line 8">
              <a:extLst>
                <a:ext uri="{FF2B5EF4-FFF2-40B4-BE49-F238E27FC236}">
                  <a16:creationId xmlns:a16="http://schemas.microsoft.com/office/drawing/2014/main" id="{7D004139-43BA-46F7-9904-E2361405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8" name="Text Box 9">
            <a:extLst>
              <a:ext uri="{FF2B5EF4-FFF2-40B4-BE49-F238E27FC236}">
                <a16:creationId xmlns:a16="http://schemas.microsoft.com/office/drawing/2014/main" id="{B2A3CD4F-A728-4668-90E1-2469ACDE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9159" name="Rectangle 1">
            <a:extLst>
              <a:ext uri="{FF2B5EF4-FFF2-40B4-BE49-F238E27FC236}">
                <a16:creationId xmlns:a16="http://schemas.microsoft.com/office/drawing/2014/main" id="{8E3AACD9-5EDA-41E0-937C-18486161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F877-E96E-45FC-B794-7C324287A89A}"/>
              </a:ext>
            </a:extLst>
          </p:cNvPr>
          <p:cNvSpPr/>
          <p:nvPr/>
        </p:nvSpPr>
        <p:spPr bwMode="auto">
          <a:xfrm>
            <a:off x="2057400" y="4821238"/>
            <a:ext cx="17399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78912-33C3-4522-9862-0FBDE5299222}"/>
              </a:ext>
            </a:extLst>
          </p:cNvPr>
          <p:cNvSpPr/>
          <p:nvPr/>
        </p:nvSpPr>
        <p:spPr bwMode="auto">
          <a:xfrm>
            <a:off x="4992688" y="4899025"/>
            <a:ext cx="3694112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9162" name="Oval 12">
            <a:extLst>
              <a:ext uri="{FF2B5EF4-FFF2-40B4-BE49-F238E27FC236}">
                <a16:creationId xmlns:a16="http://schemas.microsoft.com/office/drawing/2014/main" id="{524AC7B4-A92A-4868-856D-41B402A1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4038600"/>
            <a:ext cx="762000" cy="303213"/>
          </a:xfrm>
          <a:prstGeom prst="ellipse">
            <a:avLst/>
          </a:prstGeom>
          <a:solidFill>
            <a:srgbClr val="FFFF00">
              <a:alpha val="6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cxnSp>
        <p:nvCxnSpPr>
          <p:cNvPr id="49163" name="Straight Arrow Connector 14">
            <a:extLst>
              <a:ext uri="{FF2B5EF4-FFF2-40B4-BE49-F238E27FC236}">
                <a16:creationId xmlns:a16="http://schemas.microsoft.com/office/drawing/2014/main" id="{F09443E7-D0EF-4969-A61F-713EB0309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F5BD-9EA6-4190-AE58-E18698C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8FD06-F5E0-459E-93E2-58AF50B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B1AAA-9C7F-4D2A-A525-12F7D075D017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4">
            <a:extLst>
              <a:ext uri="{FF2B5EF4-FFF2-40B4-BE49-F238E27FC236}">
                <a16:creationId xmlns:a16="http://schemas.microsoft.com/office/drawing/2014/main" id="{8EED2B0D-5D3E-4A16-9418-A34C36691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33249CD2-764E-4DF0-8EFB-E091B16D0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799" cy="8382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Continuous Attributes: Computing </a:t>
            </a:r>
            <a:r>
              <a:rPr lang="en-US" sz="2800" dirty="0" err="1">
                <a:cs typeface="+mj-cs"/>
              </a:rPr>
              <a:t>Gini</a:t>
            </a:r>
            <a:r>
              <a:rPr lang="en-US" sz="2800" dirty="0">
                <a:cs typeface="+mj-cs"/>
              </a:rPr>
              <a:t>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D9477EE-43E8-4CFF-90E2-FA82E7A62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806B87B3-3C86-4D60-BFED-7EDB6BAB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1" name="Group 6">
            <a:extLst>
              <a:ext uri="{FF2B5EF4-FFF2-40B4-BE49-F238E27FC236}">
                <a16:creationId xmlns:a16="http://schemas.microsoft.com/office/drawing/2014/main" id="{150793B5-D1A7-4328-9DA8-189E9FA1451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50186" name="Text Box 7">
              <a:extLst>
                <a:ext uri="{FF2B5EF4-FFF2-40B4-BE49-F238E27FC236}">
                  <a16:creationId xmlns:a16="http://schemas.microsoft.com/office/drawing/2014/main" id="{E5347AE4-7684-404F-A832-5C64A6AEE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50187" name="Line 8">
              <a:extLst>
                <a:ext uri="{FF2B5EF4-FFF2-40B4-BE49-F238E27FC236}">
                  <a16:creationId xmlns:a16="http://schemas.microsoft.com/office/drawing/2014/main" id="{D593CBA5-8B4F-4699-B575-4B51A539C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2" name="Text Box 9">
            <a:extLst>
              <a:ext uri="{FF2B5EF4-FFF2-40B4-BE49-F238E27FC236}">
                <a16:creationId xmlns:a16="http://schemas.microsoft.com/office/drawing/2014/main" id="{C63DAE15-874E-4759-B822-24E0E4FC2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7260-5341-4B0D-B69F-1277B57E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E165-E35D-4E5B-B7AC-B8CBEC8D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20258-E45F-4E65-A1C7-7C0B85C920E7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26ED09-ADDF-476D-8780-C37FBA5D1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Measure of Impurity: Entropy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90000"/>
                  </a:lnSpc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Entropy at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cs typeface="+mn-cs"/>
                </a:endParaRP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/>
                  <a:t>	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latin typeface="Times New Roman" charset="0"/>
                </a:endParaRP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when records are equally distributed among all classes, implying the least beneficial situation for classification</a:t>
                </a: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Minimum of 0 when all records belong to one class, implying most beneficial situation for classification</a:t>
                </a: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sz="2400" dirty="0"/>
                  <a:t>Entropy based computations are quite similar to the GINI index computations</a:t>
                </a:r>
              </a:p>
            </p:txBody>
          </p:sp>
        </mc:Choice>
        <mc:Fallback xmlns="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  <a:blipFill>
                <a:blip r:embed="rId2"/>
                <a:stretch>
                  <a:fillRect l="-348" t="-2353" r="-1182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5321-786A-4187-BDEF-11C03ECF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B8A7-B7AA-467D-86BB-FD17E331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7C351-DC12-45EB-B15E-0B7E4E090EF9}" type="slidenum">
              <a:rPr lang="en-US"/>
              <a:pPr>
                <a:defRPr/>
              </a:pPr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/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F7C2F9D-2C4C-4514-9ABF-3E8CBEF46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Computing Entropy of a Single Node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BB637AB3-8F49-4E6B-9419-412DA3CCF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D03C17F8-5A40-4FD9-B830-C156D7D19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>
            <a:extLst>
              <a:ext uri="{FF2B5EF4-FFF2-40B4-BE49-F238E27FC236}">
                <a16:creationId xmlns:a16="http://schemas.microsoft.com/office/drawing/2014/main" id="{9F26A34F-15A4-44EC-9E82-97915C9F4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6">
            <a:extLst>
              <a:ext uri="{FF2B5EF4-FFF2-40B4-BE49-F238E27FC236}">
                <a16:creationId xmlns:a16="http://schemas.microsoft.com/office/drawing/2014/main" id="{8F06B79F-C069-4CD0-A9A4-901C4D3C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0 log 0</a:t>
            </a:r>
            <a:r>
              <a:rPr lang="en-US" altLang="en-US" sz="2000" baseline="30000"/>
              <a:t> </a:t>
            </a:r>
            <a:r>
              <a:rPr lang="en-US" altLang="en-US" sz="2000"/>
              <a:t>– 1 log 1 = – 0 – 0 = 0 </a:t>
            </a:r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69D354AD-3445-41CE-8F4F-812592CE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(1/6)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</a:t>
            </a:r>
            <a:r>
              <a:rPr lang="en-US" altLang="en-US" sz="2000" baseline="30000"/>
              <a:t> </a:t>
            </a:r>
            <a:r>
              <a:rPr lang="en-US" altLang="en-US" sz="2000"/>
              <a:t>– (5/6)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 = 0.65</a:t>
            </a:r>
          </a:p>
        </p:txBody>
      </p:sp>
      <p:sp>
        <p:nvSpPr>
          <p:cNvPr id="52231" name="Text Box 9">
            <a:extLst>
              <a:ext uri="{FF2B5EF4-FFF2-40B4-BE49-F238E27FC236}">
                <a16:creationId xmlns:a16="http://schemas.microsoft.com/office/drawing/2014/main" id="{E20961E2-4A1F-4D5A-B0C6-6EDFF2135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(2/6) log</a:t>
            </a:r>
            <a:r>
              <a:rPr lang="en-US" altLang="en-US" sz="2000" baseline="-25000"/>
              <a:t>2</a:t>
            </a:r>
            <a:r>
              <a:rPr lang="en-US" altLang="en-US" sz="2000"/>
              <a:t> (2/6)</a:t>
            </a:r>
            <a:r>
              <a:rPr lang="en-US" altLang="en-US" sz="2000" baseline="30000"/>
              <a:t> </a:t>
            </a:r>
            <a:r>
              <a:rPr lang="en-US" altLang="en-US" sz="2000"/>
              <a:t>– (4/6) log</a:t>
            </a:r>
            <a:r>
              <a:rPr lang="en-US" altLang="en-US" sz="2000" baseline="-25000"/>
              <a:t>2</a:t>
            </a:r>
            <a:r>
              <a:rPr lang="en-US" altLang="en-US" sz="2000"/>
              <a:t> (4/6) = 0.92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981B3-B9E5-4312-A3FF-56AA0D2D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FE711-EDA1-475B-88C2-CA170A9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E6C9-B616-47A1-8DF4-C856A4D0ED42}" type="slidenum">
              <a:rPr lang="en-US"/>
              <a:pPr>
                <a:defRPr/>
              </a:pPr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/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A1E003-1F58-4368-A5F0-15CBF9E8B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1468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Computing Information Gain After Splitting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Information Gain: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Parent Node,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split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partitions (children)</a:t>
                </a:r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800" dirty="0">
                    <a:latin typeface="Times New Roman" charset="0"/>
                  </a:rPr>
                </a:b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Choose the split that achieves most reduction (maximizes GAIN)</a:t>
                </a: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Used in the ID3 and C4.5 decision tree algorithms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Information gain is the mutual information between the class variable and the splitting variable  </a:t>
                </a:r>
              </a:p>
            </p:txBody>
          </p:sp>
        </mc:Choice>
        <mc:Fallback xmlns="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  <a:blipFill>
                <a:blip r:embed="rId2"/>
                <a:stretch>
                  <a:fillRect l="-218" t="-147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775EE-0CCC-4CEC-A935-C48915E0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08EC3-4CB2-44AF-B6C9-2BABFBCB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6C636-268E-4FBD-BBA5-0BB0761D90FF}" type="slidenum">
              <a:rPr lang="en-US"/>
              <a:pPr>
                <a:defRPr/>
              </a:pPr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/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9304AC4-68D1-439E-9010-1939C98A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6400800" cy="6858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General Approach for Building Classification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E8C20-5521-4B20-A564-301DA80F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AC17-B677-4A28-992C-AAE865F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303AC-9DAF-4A0A-8404-C373509D0818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24205-C6DD-4289-9A38-FEB9720E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72" y="1284111"/>
            <a:ext cx="52607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6392D93-298C-4A31-954A-AE23DD5FE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3000" dirty="0">
                <a:cs typeface="+mj-cs"/>
              </a:rPr>
              <a:t>Problem with large number of partitions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BCCB83F4-D583-4983-841D-E1951C9CF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en-US" dirty="0">
                <a:ea typeface="+mn-ea"/>
                <a:cs typeface="+mn-cs"/>
              </a:rPr>
              <a:t>Node impurity measures tend to prefer splits that result in large number of partitions, each being small but pure</a:t>
            </a: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Customer ID has highest information gain because entropy for all the children is zero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483CA67C-C837-4835-9209-42FC7F9F62E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2743200"/>
          <a:ext cx="8001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652000" imgH="2247900" progId="Visio.Drawing.6">
                  <p:embed/>
                </p:oleObj>
              </mc:Choice>
              <mc:Fallback>
                <p:oleObj name="Visio" r:id="rId2" imgW="9652000" imgH="2247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8001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C572E-C2A4-40AB-98B9-3C34B8E1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76994-D1A5-4494-82A2-F73BC967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6884D-0358-41A0-8B86-2E8936DC407F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B139C1D-A9DD-4402-9E7C-035A4930C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9600" y="152400"/>
            <a:ext cx="2895600" cy="5334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Gain Ratio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Adjusts Information Gain by the entropy of the partitioning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𝑆𝑝𝑙𝑖𝑡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𝐼𝑛𝑓𝑜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r>
                  <a:rPr lang="en-US" sz="1800" dirty="0"/>
                  <a:t>Higher entropy partitioning (large number of small partitions) is penalized!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Used in C4.5 algorithm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Designed to overcome the disadvantage of Information Gain</a:t>
                </a:r>
              </a:p>
            </p:txBody>
          </p:sp>
        </mc:Choice>
        <mc:Fallback xmlns="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2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E5C30-9B5F-4C45-B173-C6E3340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8E488-AD0F-4740-A6A8-8344B45A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7312-112F-4E03-894C-4187335F9BE3}" type="slidenum">
              <a:rPr lang="en-US"/>
              <a:pPr>
                <a:defRPr/>
              </a:pPr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4B08A4D-FAC4-4617-9104-1E9502D34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4086" y="152400"/>
            <a:ext cx="3897313" cy="5334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Gain Ratio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700" dirty="0"/>
              </a:p>
            </p:txBody>
          </p:sp>
        </mc:Choice>
        <mc:Fallback xmlns="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3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82A85856-AB65-4AD2-8217-D0CC0498B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110038"/>
          <a:ext cx="257016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0038"/>
                        <a:ext cx="257016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8638D4C7-8914-4DA0-BE51-37BE3BB3E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4105275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854700" imgH="4000500" progId="Word.Document.8">
                  <p:embed/>
                </p:oleObj>
              </mc:Choice>
              <mc:Fallback>
                <p:oleObj name="Document" r:id="rId6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4105275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2FB02977-C4A8-457C-A006-90F190870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110038"/>
          <a:ext cx="3048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6210300" imgH="3187700" progId="Word.Document.8">
                  <p:embed/>
                </p:oleObj>
              </mc:Choice>
              <mc:Fallback>
                <p:oleObj name="Document" r:id="rId8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0038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Box 1">
            <a:extLst>
              <a:ext uri="{FF2B5EF4-FFF2-40B4-BE49-F238E27FC236}">
                <a16:creationId xmlns:a16="http://schemas.microsoft.com/office/drawing/2014/main" id="{090AD5D0-5642-42A0-8C88-3BEB7A45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1.52</a:t>
            </a:r>
          </a:p>
        </p:txBody>
      </p:sp>
      <p:sp>
        <p:nvSpPr>
          <p:cNvPr id="56329" name="TextBox 12">
            <a:extLst>
              <a:ext uri="{FF2B5EF4-FFF2-40B4-BE49-F238E27FC236}">
                <a16:creationId xmlns:a16="http://schemas.microsoft.com/office/drawing/2014/main" id="{1FC54095-8ED7-4667-8FC3-853D0EC4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0.72</a:t>
            </a:r>
          </a:p>
        </p:txBody>
      </p:sp>
      <p:sp>
        <p:nvSpPr>
          <p:cNvPr id="56330" name="TextBox 13">
            <a:extLst>
              <a:ext uri="{FF2B5EF4-FFF2-40B4-BE49-F238E27FC236}">
                <a16:creationId xmlns:a16="http://schemas.microsoft.com/office/drawing/2014/main" id="{837FF49B-9493-4585-B527-212E5EF4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638800"/>
            <a:ext cx="1755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0.97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22DD0-FD6E-471C-AF03-F769584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0CA6-8E96-40B5-810E-1D332608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68759-9D09-4BF4-8B94-60AA69D680E6}" type="slidenum">
              <a:rPr lang="en-US"/>
              <a:pPr>
                <a:defRPr/>
              </a:pPr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D866F26-FADC-4DC3-8B26-F5BFD39B8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6019800" cy="762000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cs typeface="+mj-cs"/>
              </a:rPr>
              <a:t>Measure of Impurity: Classification Error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dirty="0">
                    <a:cs typeface="+mn-cs"/>
                  </a:rPr>
                  <a:t>Classification error at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Maximum of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when records are equally distributed among all classes, implying the least interesting situation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Minimum of 0 when all records belong to one class, implying the most interesting situation</a:t>
                </a:r>
              </a:p>
            </p:txBody>
          </p:sp>
        </mc:Choice>
        <mc:Fallback xmlns="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8608D-BB56-49C4-9747-DF039EF2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5A85C-18BE-430E-ADFA-9967598E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3D3DE-3006-4CC2-9A91-7E4C80B6FDC9}" type="slidenum">
              <a:rPr lang="en-US"/>
              <a:pPr>
                <a:defRPr/>
              </a:pPr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/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AF0C745-CD98-4A1A-AB30-4315773BB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62484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Computing Error of a Single Node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6A48B403-AB3C-4FD0-8E61-791D9E764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7F74DCE7-9836-4233-8C29-3FB116405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125CF67F-23C4-411B-9952-9BE05B958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6">
            <a:extLst>
              <a:ext uri="{FF2B5EF4-FFF2-40B4-BE49-F238E27FC236}">
                <a16:creationId xmlns:a16="http://schemas.microsoft.com/office/drawing/2014/main" id="{DF232E83-3B46-424E-A516-44BC9A1F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(0, 1) = 1 – 1 = 0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C5B8324E-89A1-4D1E-A5A2-326BC849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5105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(1/6, 5/6) = 1 – 5/6 = 1/6</a:t>
            </a:r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19CD679F-69B6-4B8A-9098-F1E7BC6B1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(2/6, 4/6) = 1 – 4/6 = 1/3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12EEC-6179-4693-8F5E-28FFB003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A619-028A-46F1-9A6D-1EB8314F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EFA7E-4E09-40EF-AB70-EBB452ADC926}" type="slidenum">
              <a:rPr lang="en-US"/>
              <a:pPr>
                <a:defRPr/>
              </a:pPr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/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8CD58B2-C215-42EA-99AE-465A35C19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Comparison among Impurity Measures</a:t>
            </a:r>
          </a:p>
        </p:txBody>
      </p:sp>
      <p:pic>
        <p:nvPicPr>
          <p:cNvPr id="59394" name="Picture 3">
            <a:extLst>
              <a:ext uri="{FF2B5EF4-FFF2-40B4-BE49-F238E27FC236}">
                <a16:creationId xmlns:a16="http://schemas.microsoft.com/office/drawing/2014/main" id="{82D9F279-81C1-4787-A9EE-E80B051B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14500"/>
            <a:ext cx="6248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4">
            <a:extLst>
              <a:ext uri="{FF2B5EF4-FFF2-40B4-BE49-F238E27FC236}">
                <a16:creationId xmlns:a16="http://schemas.microsoft.com/office/drawing/2014/main" id="{71577A7D-B33F-45DB-BD8E-5BC6AF1E3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For a 2-class problem: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36D0A-2036-4D71-914C-82F886F1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9EBA-2491-4981-9445-6A292A4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406A5-55CE-4E30-887A-CB23CAA2D1E5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50AAA92-139F-4E27-A211-2D918A463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6248400" cy="9906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Misclassification Error </a:t>
            </a:r>
            <a:r>
              <a:rPr lang="en-US" dirty="0" err="1">
                <a:cs typeface="+mj-cs"/>
              </a:rPr>
              <a:t>vs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Gini</a:t>
            </a:r>
            <a:r>
              <a:rPr lang="en-US" dirty="0">
                <a:cs typeface="+mj-cs"/>
              </a:rPr>
              <a:t> Index</a:t>
            </a:r>
          </a:p>
        </p:txBody>
      </p:sp>
      <p:sp>
        <p:nvSpPr>
          <p:cNvPr id="60418" name="Oval 3">
            <a:extLst>
              <a:ext uri="{FF2B5EF4-FFF2-40B4-BE49-F238E27FC236}">
                <a16:creationId xmlns:a16="http://schemas.microsoft.com/office/drawing/2014/main" id="{521D2FC1-D78E-4856-8B92-C0B61DA0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0419" name="Line 4">
            <a:extLst>
              <a:ext uri="{FF2B5EF4-FFF2-40B4-BE49-F238E27FC236}">
                <a16:creationId xmlns:a16="http://schemas.microsoft.com/office/drawing/2014/main" id="{06C45276-07CE-4CA0-91E7-F3D02A20A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C2495EB5-DE93-421E-8F23-30090A395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94D08963-44A0-491A-9F12-26CFFCC8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0422" name="Text Box 7">
            <a:extLst>
              <a:ext uri="{FF2B5EF4-FFF2-40B4-BE49-F238E27FC236}">
                <a16:creationId xmlns:a16="http://schemas.microsoft.com/office/drawing/2014/main" id="{14219415-2588-4D79-9FA5-64555E04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0423" name="Rectangle 8">
            <a:extLst>
              <a:ext uri="{FF2B5EF4-FFF2-40B4-BE49-F238E27FC236}">
                <a16:creationId xmlns:a16="http://schemas.microsoft.com/office/drawing/2014/main" id="{BF248E79-A5A2-48FC-82B3-068BB182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C81A9C04-F004-4D25-93FB-79EAA08FD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0425" name="Object 10">
            <a:extLst>
              <a:ext uri="{FF2B5EF4-FFF2-40B4-BE49-F238E27FC236}">
                <a16:creationId xmlns:a16="http://schemas.microsoft.com/office/drawing/2014/main" id="{278EF872-5ADD-4FBE-BB9A-BEB0E9856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77540" imgH="3054096" progId="Word.Document.8">
                  <p:embed/>
                </p:oleObj>
              </mc:Choice>
              <mc:Fallback>
                <p:oleObj name="Document" r:id="rId2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1">
            <a:extLst>
              <a:ext uri="{FF2B5EF4-FFF2-40B4-BE49-F238E27FC236}">
                <a16:creationId xmlns:a16="http://schemas.microsoft.com/office/drawing/2014/main" id="{6BF92EE1-84FD-43CF-95D8-C1452CC79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76600" imgH="2552700" progId="Word.Document.8">
                  <p:embed/>
                </p:oleObj>
              </mc:Choice>
              <mc:Fallback>
                <p:oleObj name="Document" r:id="rId4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2">
            <a:extLst>
              <a:ext uri="{FF2B5EF4-FFF2-40B4-BE49-F238E27FC236}">
                <a16:creationId xmlns:a16="http://schemas.microsoft.com/office/drawing/2014/main" id="{92341F56-3066-4D05-9D52-438BF423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(3/3)</a:t>
            </a:r>
            <a:r>
              <a:rPr lang="en-US" altLang="en-US" sz="2000" baseline="30000"/>
              <a:t>2 </a:t>
            </a:r>
            <a:r>
              <a:rPr lang="en-US" altLang="en-US" sz="2000"/>
              <a:t>– (0/3)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(4/7)</a:t>
            </a:r>
            <a:r>
              <a:rPr lang="en-US" altLang="en-US" sz="2000" baseline="30000"/>
              <a:t>2 </a:t>
            </a:r>
            <a:r>
              <a:rPr lang="en-US" altLang="en-US" sz="2000"/>
              <a:t>– (3/7)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0.489</a:t>
            </a:r>
          </a:p>
        </p:txBody>
      </p:sp>
      <p:sp>
        <p:nvSpPr>
          <p:cNvPr id="60428" name="Text Box 13">
            <a:extLst>
              <a:ext uri="{FF2B5EF4-FFF2-40B4-BE49-F238E27FC236}">
                <a16:creationId xmlns:a16="http://schemas.microsoft.com/office/drawing/2014/main" id="{7E14F35B-24E8-44E0-9FCE-87AD392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0"/>
            <a:ext cx="2438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Gini(Children) </a:t>
            </a:r>
            <a:br>
              <a:rPr lang="en-US" altLang="en-US" sz="2000"/>
            </a:br>
            <a:r>
              <a:rPr lang="en-US" altLang="en-US" sz="2000"/>
              <a:t>= 3/10 * 0 </a:t>
            </a:r>
            <a:br>
              <a:rPr lang="en-US" altLang="en-US" sz="2000"/>
            </a:br>
            <a:r>
              <a:rPr lang="en-US" altLang="en-US" sz="2000"/>
              <a:t>+ 7/10 * 0.489</a:t>
            </a:r>
            <a:br>
              <a:rPr lang="en-US" altLang="en-US" sz="2000"/>
            </a:br>
            <a:r>
              <a:rPr lang="en-US" altLang="en-US" sz="2000"/>
              <a:t>= 0.342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Gini improves but error remains the same!!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D1A1-E553-4BBC-AC73-67AC68D8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DDCC-86D0-43C0-9407-AAAEE547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2910C-62C3-4E90-9528-AB415EE2307C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3D804FB-F39F-4A31-8110-86F1CC947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6248400" cy="9906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Misclassification Error </a:t>
            </a:r>
            <a:r>
              <a:rPr lang="en-US" dirty="0" err="1">
                <a:cs typeface="+mj-cs"/>
              </a:rPr>
              <a:t>vs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Gini</a:t>
            </a:r>
            <a:r>
              <a:rPr lang="en-US" dirty="0">
                <a:cs typeface="+mj-cs"/>
              </a:rPr>
              <a:t> Index</a:t>
            </a:r>
          </a:p>
        </p:txBody>
      </p:sp>
      <p:sp>
        <p:nvSpPr>
          <p:cNvPr id="61442" name="Oval 3">
            <a:extLst>
              <a:ext uri="{FF2B5EF4-FFF2-40B4-BE49-F238E27FC236}">
                <a16:creationId xmlns:a16="http://schemas.microsoft.com/office/drawing/2014/main" id="{2350CCC0-71C3-40C2-859C-DCA7846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1443" name="Line 4">
            <a:extLst>
              <a:ext uri="{FF2B5EF4-FFF2-40B4-BE49-F238E27FC236}">
                <a16:creationId xmlns:a16="http://schemas.microsoft.com/office/drawing/2014/main" id="{2A0A5407-5B22-47AE-B968-4BF6E9587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5">
            <a:extLst>
              <a:ext uri="{FF2B5EF4-FFF2-40B4-BE49-F238E27FC236}">
                <a16:creationId xmlns:a16="http://schemas.microsoft.com/office/drawing/2014/main" id="{A8904E68-A1E2-42F4-9B8F-8A67D289F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6">
            <a:extLst>
              <a:ext uri="{FF2B5EF4-FFF2-40B4-BE49-F238E27FC236}">
                <a16:creationId xmlns:a16="http://schemas.microsoft.com/office/drawing/2014/main" id="{EED1957E-B7AF-4F67-B490-AE2DAF78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1446" name="Text Box 7">
            <a:extLst>
              <a:ext uri="{FF2B5EF4-FFF2-40B4-BE49-F238E27FC236}">
                <a16:creationId xmlns:a16="http://schemas.microsoft.com/office/drawing/2014/main" id="{1C64C75C-7900-40CA-921E-E90EC1E20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1447" name="Rectangle 8">
            <a:extLst>
              <a:ext uri="{FF2B5EF4-FFF2-40B4-BE49-F238E27FC236}">
                <a16:creationId xmlns:a16="http://schemas.microsoft.com/office/drawing/2014/main" id="{2598FD4C-49E8-49DF-8472-D812C434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1448" name="Rectangle 9">
            <a:extLst>
              <a:ext uri="{FF2B5EF4-FFF2-40B4-BE49-F238E27FC236}">
                <a16:creationId xmlns:a16="http://schemas.microsoft.com/office/drawing/2014/main" id="{7B4247D2-1FC7-470E-BFFB-88A1F7B4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1449" name="Object 10">
            <a:extLst>
              <a:ext uri="{FF2B5EF4-FFF2-40B4-BE49-F238E27FC236}">
                <a16:creationId xmlns:a16="http://schemas.microsoft.com/office/drawing/2014/main" id="{EDFD8564-0189-4A7D-942C-14A126A51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77540" imgH="3054096" progId="Word.Document.8">
                  <p:embed/>
                </p:oleObj>
              </mc:Choice>
              <mc:Fallback>
                <p:oleObj name="Document" r:id="rId2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1">
            <a:extLst>
              <a:ext uri="{FF2B5EF4-FFF2-40B4-BE49-F238E27FC236}">
                <a16:creationId xmlns:a16="http://schemas.microsoft.com/office/drawing/2014/main" id="{49BCA00E-76E1-4C1F-97F9-52C92EF59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76600" imgH="2552700" progId="Word.Document.8">
                  <p:embed/>
                </p:oleObj>
              </mc:Choice>
              <mc:Fallback>
                <p:oleObj name="Document" r:id="rId4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">
            <a:extLst>
              <a:ext uri="{FF2B5EF4-FFF2-40B4-BE49-F238E27FC236}">
                <a16:creationId xmlns:a16="http://schemas.microsoft.com/office/drawing/2014/main" id="{28EE0492-72C7-486F-97A8-900351FC4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733800"/>
          <a:ext cx="1866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76600" imgH="2552700" progId="Word.Document.8">
                  <p:embed/>
                </p:oleObj>
              </mc:Choice>
              <mc:Fallback>
                <p:oleObj name="Document" r:id="rId6" imgW="3276600" imgH="2552700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18669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Box 2">
            <a:extLst>
              <a:ext uri="{FF2B5EF4-FFF2-40B4-BE49-F238E27FC236}">
                <a16:creationId xmlns:a16="http://schemas.microsoft.com/office/drawing/2014/main" id="{13CD9EEA-A238-475D-A016-6AAEFB58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5624513"/>
            <a:ext cx="6089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Misclassification error for all three cases = 0.3 !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9247A-6C4B-4857-9638-B2D0886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10D9-89A4-4963-B7B5-54D0019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58235-7CDB-4D69-B45A-EA0C3A971689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0E24C15-58FA-49A4-8662-2087F7A40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0"/>
            <a:ext cx="6019800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Decision Tree Based Classification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5DEAFD4-4EBE-4E06-9D98-38639A552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Relatively inexpensive to construct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Extremely fast at classifying unknown records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Easy to interpret for small-sized trees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Robust to noise (especially when methods to avoid overfitting are employed)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redundant attributes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irrelevant attributes (unless the attributes are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)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Disadvantages: </a:t>
            </a:r>
            <a:r>
              <a:rPr lang="en-US" sz="2200" dirty="0"/>
              <a:t>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Due to the greedy nature of splitting criterion, 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 attributes (that can distinguish between classes together but not individually) may be passed over in favor of other attributed that are less discriminating.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Each decision boundary involves only a single attribute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DCFFA-53F9-4105-AE62-9992C18D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0636-CCAF-4D60-9694-05C2B78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E007-BACA-4EDA-9D4C-E31FAF01E3B4}" type="slidenum">
              <a:rPr lang="en-US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1750"/>
            <a:ext cx="5994400" cy="65405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Handling interactions</a:t>
            </a:r>
          </a:p>
        </p:txBody>
      </p:sp>
      <p:pic>
        <p:nvPicPr>
          <p:cNvPr id="63490" name="Content Placeholder 1">
            <a:extLst>
              <a:ext uri="{FF2B5EF4-FFF2-40B4-BE49-F238E27FC236}">
                <a16:creationId xmlns:a16="http://schemas.microsoft.com/office/drawing/2014/main" id="{3B3E73F0-959A-4FB4-AF44-A4C0FE0E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787400" y="1014413"/>
            <a:ext cx="34036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14">
            <a:extLst>
              <a:ext uri="{FF2B5EF4-FFF2-40B4-BE49-F238E27FC236}">
                <a16:creationId xmlns:a16="http://schemas.microsoft.com/office/drawing/2014/main" id="{2EFC5933-A3ED-4A1C-89CE-CCD7B564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63492" name="TextBox 15">
            <a:extLst>
              <a:ext uri="{FF2B5EF4-FFF2-40B4-BE49-F238E27FC236}">
                <a16:creationId xmlns:a16="http://schemas.microsoft.com/office/drawing/2014/main" id="{85EBA5FD-5B67-47F2-85B9-749742CC2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63493" name="TextBox 16">
            <a:extLst>
              <a:ext uri="{FF2B5EF4-FFF2-40B4-BE49-F238E27FC236}">
                <a16:creationId xmlns:a16="http://schemas.microsoft.com/office/drawing/2014/main" id="{93B16D29-273C-4290-A7FA-A91354AD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3494" name="TextBox 17">
            <a:extLst>
              <a:ext uri="{FF2B5EF4-FFF2-40B4-BE49-F238E27FC236}">
                <a16:creationId xmlns:a16="http://schemas.microsoft.com/office/drawing/2014/main" id="{2377FC01-AA49-4CB2-8228-D58D50C2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19200"/>
            <a:ext cx="2362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8E8C8-2F8B-4FC4-81FC-9E5915D4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331A-700F-47F1-BA2F-C8A27472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E6DBA-7726-4D4D-9332-A60DF1A4A5B7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9304AC4-68D1-439E-9010-1939C98A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6400800" cy="6858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General Approach for Building Classification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E8C20-5521-4B20-A564-301DA80F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AC17-B677-4A28-992C-AAE865F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303AC-9DAF-4A0A-8404-C373509D0818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0B6F9-D719-EC6A-FE23-B7B2D5D8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19400"/>
            <a:ext cx="4267200" cy="680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CA74D-2821-FB41-B994-7669D4DE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19200"/>
            <a:ext cx="4201391" cy="1342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25EB67-453C-C5F9-B812-867F1742C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527" y="3670591"/>
            <a:ext cx="3733800" cy="83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38C54-0993-88A9-A3FE-9962551A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558148"/>
            <a:ext cx="74580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05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FFAF9-FFF5-4B8D-9FDD-03B78D90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73" y="1206861"/>
            <a:ext cx="6061896" cy="39347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 txBox="1">
            <a:spLocks/>
          </p:cNvSpPr>
          <p:nvPr/>
        </p:nvSpPr>
        <p:spPr>
          <a:xfrm>
            <a:off x="2362200" y="31750"/>
            <a:ext cx="5029200" cy="654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n-US" kern="0" dirty="0">
                <a:cs typeface="+mj-cs"/>
              </a:rPr>
              <a:t>Handling interactions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E10A9-468F-43A0-AA1F-444D5252CD8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5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42E29D4-5500-4AC3-923C-9BE1491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400" dirty="0">
                <a:cs typeface="+mj-cs"/>
              </a:rPr>
              <a:t>Handling interactions given irrelevant attributes</a:t>
            </a:r>
          </a:p>
        </p:txBody>
      </p:sp>
      <p:pic>
        <p:nvPicPr>
          <p:cNvPr id="64514" name="Content Placeholder 1">
            <a:extLst>
              <a:ext uri="{FF2B5EF4-FFF2-40B4-BE49-F238E27FC236}">
                <a16:creationId xmlns:a16="http://schemas.microsoft.com/office/drawing/2014/main" id="{E34332D5-45D5-4D66-AF17-F449925A8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-2" b="7790"/>
          <a:stretch>
            <a:fillRect/>
          </a:stretch>
        </p:blipFill>
        <p:spPr>
          <a:xfrm>
            <a:off x="787400" y="1014413"/>
            <a:ext cx="3403600" cy="2513012"/>
          </a:xfrm>
        </p:spPr>
      </p:pic>
      <p:sp>
        <p:nvSpPr>
          <p:cNvPr id="64515" name="TextBox 2">
            <a:extLst>
              <a:ext uri="{FF2B5EF4-FFF2-40B4-BE49-F238E27FC236}">
                <a16:creationId xmlns:a16="http://schemas.microsoft.com/office/drawing/2014/main" id="{F2DE8A23-4E6D-4D3E-836F-18200719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Adding Z as a noisy attribute generated from a uniform distribution</a:t>
            </a:r>
          </a:p>
        </p:txBody>
      </p:sp>
      <p:sp>
        <p:nvSpPr>
          <p:cNvPr id="64518" name="TextBox 7">
            <a:extLst>
              <a:ext uri="{FF2B5EF4-FFF2-40B4-BE49-F238E27FC236}">
                <a16:creationId xmlns:a16="http://schemas.microsoft.com/office/drawing/2014/main" id="{0D852AD3-8DD8-4EB8-BC2A-2F13C981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1AEE2-4C10-471D-AA2C-BE286E89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103" y="1222836"/>
            <a:ext cx="2438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(Z) : 0.98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Attribute Z will be chosen for splitting!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64524" name="TextBox 14">
            <a:extLst>
              <a:ext uri="{FF2B5EF4-FFF2-40B4-BE49-F238E27FC236}">
                <a16:creationId xmlns:a16="http://schemas.microsoft.com/office/drawing/2014/main" id="{379E2861-FDF3-4B26-9EB0-58817002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X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F8E4F-CBE2-4311-90C0-A431268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2F92D-E9BA-4EEA-A6E9-24C8CA04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22617-F225-481C-ACCD-76CA721250CA}" type="slidenum">
              <a:rPr lang="en-US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281" y="3794514"/>
            <a:ext cx="274343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/>
          <p:cNvSpPr>
            <a:spLocks noChangeArrowheads="1"/>
          </p:cNvSpPr>
          <p:nvPr/>
        </p:nvSpPr>
        <p:spPr bwMode="auto">
          <a:xfrm>
            <a:off x="381000" y="2331811"/>
            <a:ext cx="8229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endParaRPr lang="en-US" altLang="en-US" sz="3200" b="0" dirty="0"/>
          </a:p>
          <a:p>
            <a:pPr algn="ctr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UNIT-3: Model </a:t>
            </a:r>
            <a:r>
              <a:rPr lang="en-US" altLang="en-US" sz="3200" dirty="0" err="1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Overfitting</a:t>
            </a:r>
            <a:endParaRPr lang="en-US" altLang="en-US" sz="3200" dirty="0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 algn="ctr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</a:pPr>
            <a:r>
              <a:rPr lang="en-IN" sz="3200" dirty="0">
                <a:latin typeface="+mj-lt"/>
                <a:ea typeface="ＭＳ Ｐゴシック" charset="0"/>
                <a:cs typeface="ＭＳ Ｐゴシック" charset="0"/>
              </a:rPr>
              <a:t>Reasons for Model </a:t>
            </a:r>
            <a:r>
              <a:rPr lang="en-IN" sz="3200" dirty="0" err="1">
                <a:latin typeface="+mj-lt"/>
                <a:ea typeface="ＭＳ Ｐゴシック" charset="0"/>
                <a:cs typeface="ＭＳ Ｐゴシック" charset="0"/>
              </a:rPr>
              <a:t>Overfitting</a:t>
            </a:r>
            <a:endParaRPr lang="en-IN" sz="3200" dirty="0">
              <a:latin typeface="+mj-lt"/>
              <a:ea typeface="ＭＳ Ｐゴシック" charset="0"/>
              <a:cs typeface="ＭＳ Ｐゴシック" charset="0"/>
            </a:endParaRP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endParaRPr lang="en-US" altLang="en-US" sz="4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28587"/>
            <a:ext cx="5232400" cy="481013"/>
          </a:xfrm>
        </p:spPr>
        <p:txBody>
          <a:bodyPr/>
          <a:lstStyle/>
          <a:p>
            <a:r>
              <a:rPr lang="en-US" altLang="en-US" dirty="0"/>
              <a:t>Classification Errors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 b="1" dirty="0"/>
              <a:t>Training errors</a:t>
            </a:r>
            <a:r>
              <a:rPr lang="en-US" altLang="en-US" sz="1400" dirty="0"/>
              <a:t>: </a:t>
            </a:r>
            <a:r>
              <a:rPr lang="en-US" altLang="en-US" sz="1200" dirty="0"/>
              <a:t>Errors committed on the training set</a:t>
            </a:r>
          </a:p>
          <a:p>
            <a:pPr lvl="1"/>
            <a:endParaRPr lang="en-US" altLang="en-US" sz="1200" dirty="0"/>
          </a:p>
          <a:p>
            <a:r>
              <a:rPr lang="en-US" altLang="en-US" sz="1600" b="1" dirty="0"/>
              <a:t>Test errors</a:t>
            </a:r>
            <a:r>
              <a:rPr lang="en-US" altLang="en-US" sz="1400" dirty="0"/>
              <a:t>:  </a:t>
            </a:r>
            <a:r>
              <a:rPr lang="en-US" altLang="en-US" sz="1200" dirty="0"/>
              <a:t>Errors committed on the test set</a:t>
            </a:r>
          </a:p>
          <a:p>
            <a:pPr lvl="1"/>
            <a:endParaRPr lang="en-US" altLang="en-US" sz="1200" dirty="0"/>
          </a:p>
          <a:p>
            <a:r>
              <a:rPr lang="en-US" altLang="en-US" sz="1600" b="1" dirty="0"/>
              <a:t>Generalization errors</a:t>
            </a:r>
            <a:r>
              <a:rPr lang="en-US" altLang="en-US" sz="1400" dirty="0"/>
              <a:t>: </a:t>
            </a:r>
            <a:r>
              <a:rPr lang="en-US" altLang="en-US" sz="1200" dirty="0"/>
              <a:t>Expected error of a model over random selection of records from same distribution</a:t>
            </a:r>
          </a:p>
        </p:txBody>
      </p:sp>
      <p:graphicFrame>
        <p:nvGraphicFramePr>
          <p:cNvPr id="4" name="Object 26">
            <a:extLst>
              <a:ext uri="{FF2B5EF4-FFF2-40B4-BE49-F238E27FC236}">
                <a16:creationId xmlns:a16="http://schemas.microsoft.com/office/drawing/2014/main" id="{EA275511-3D72-4E9A-B133-E7DF2C3BD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80542"/>
              </p:ext>
            </p:extLst>
          </p:nvPr>
        </p:nvGraphicFramePr>
        <p:xfrm>
          <a:off x="1981200" y="3175000"/>
          <a:ext cx="4600365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32800" imgH="6286500" progId="Visio.Drawing.6">
                  <p:embed/>
                </p:oleObj>
              </mc:Choice>
              <mc:Fallback>
                <p:oleObj name="Visio" r:id="rId2" imgW="8432800" imgH="6286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75000"/>
                        <a:ext cx="4600365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28587"/>
            <a:ext cx="5232400" cy="557213"/>
          </a:xfrm>
        </p:spPr>
        <p:txBody>
          <a:bodyPr/>
          <a:lstStyle/>
          <a:p>
            <a:r>
              <a:rPr lang="en-US" altLang="en-US" dirty="0"/>
              <a:t>Example Data Set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5943600" y="1295400"/>
            <a:ext cx="297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Two class problem: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+ : 5400 instances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400" dirty="0">
                <a:solidFill>
                  <a:srgbClr val="0070C0"/>
                </a:solidFill>
              </a:rPr>
              <a:t>5000 instances generated from a Gaussian centered at (10,10)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70C0"/>
                </a:solidFill>
              </a:rPr>
              <a:t> 400 noisy instances added</a:t>
            </a:r>
            <a:r>
              <a:rPr lang="en-US" altLang="en-US" sz="1800" dirty="0"/>
              <a:t>	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o : 5400 instances 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FF0000"/>
                </a:solidFill>
              </a:rPr>
              <a:t> Generated from a uniform distribution</a:t>
            </a:r>
          </a:p>
          <a:p>
            <a:pPr>
              <a:spcBef>
                <a:spcPct val="50000"/>
              </a:spcBef>
              <a:defRPr/>
            </a:pPr>
            <a:endParaRPr lang="en-US" altLang="en-US" sz="18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10 % of the data used for training and 90% of the data used for testing</a:t>
            </a:r>
          </a:p>
          <a:p>
            <a:pPr>
              <a:spcBef>
                <a:spcPct val="50000"/>
              </a:spcBef>
              <a:defRPr/>
            </a:pPr>
            <a:br>
              <a:rPr lang="en-US" altLang="en-US" sz="1800" dirty="0"/>
            </a:br>
            <a:endParaRPr lang="en-US" altLang="en-US" sz="1800" dirty="0">
              <a:sym typeface="Symbol" pitchFamily="18" charset="2"/>
            </a:endParaRP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12900"/>
            <a:ext cx="5715000" cy="4140200"/>
          </a:xfr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Increasing number of nodes in Decision Trees</a:t>
            </a:r>
          </a:p>
        </p:txBody>
      </p:sp>
      <p:pic>
        <p:nvPicPr>
          <p:cNvPr id="819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0" y="128587"/>
            <a:ext cx="5232400" cy="557213"/>
          </a:xfrm>
        </p:spPr>
        <p:txBody>
          <a:bodyPr/>
          <a:lstStyle/>
          <a:p>
            <a:r>
              <a:rPr lang="en-US" altLang="en-US" sz="2400" dirty="0"/>
              <a:t>Decision Tree with 4 nodes</a:t>
            </a:r>
          </a:p>
        </p:txBody>
      </p:sp>
      <p:pic>
        <p:nvPicPr>
          <p:cNvPr id="921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9221" name="Straight Arrow Connector 2"/>
          <p:cNvCxnSpPr>
            <a:cxnSpLocks noChangeShapeType="1"/>
          </p:cNvCxnSpPr>
          <p:nvPr/>
        </p:nvCxnSpPr>
        <p:spPr bwMode="auto">
          <a:xfrm flipV="1">
            <a:off x="990600" y="509905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5181600" y="5105400"/>
            <a:ext cx="278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44" y="2095500"/>
            <a:ext cx="3640986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57" y="1524000"/>
            <a:ext cx="2345389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50 nodes</a:t>
            </a:r>
          </a:p>
        </p:txBody>
      </p:sp>
      <p:pic>
        <p:nvPicPr>
          <p:cNvPr id="10242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10245" name="Straight Arrow Connector 5"/>
          <p:cNvCxnSpPr>
            <a:cxnSpLocks noChangeShapeType="1"/>
          </p:cNvCxnSpPr>
          <p:nvPr/>
        </p:nvCxnSpPr>
        <p:spPr bwMode="auto">
          <a:xfrm flipV="1">
            <a:off x="3124200" y="53340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5181600" y="5108575"/>
            <a:ext cx="2784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45" y="2057400"/>
            <a:ext cx="372751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23" y="1614351"/>
            <a:ext cx="304564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0" y="128587"/>
            <a:ext cx="5232400" cy="633413"/>
          </a:xfrm>
        </p:spPr>
        <p:txBody>
          <a:bodyPr/>
          <a:lstStyle/>
          <a:p>
            <a:r>
              <a:rPr lang="en-US" altLang="en-US" sz="2400" dirty="0"/>
              <a:t>Which tree is better?</a:t>
            </a:r>
          </a:p>
        </p:txBody>
      </p:sp>
      <p:pic>
        <p:nvPicPr>
          <p:cNvPr id="11266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828800" y="4097338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4 nodes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5486400" y="4799013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50 nodes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2286000" y="4462463"/>
            <a:ext cx="274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Which tree is better ?</a:t>
            </a:r>
          </a:p>
        </p:txBody>
      </p:sp>
      <p:cxnSp>
        <p:nvCxnSpPr>
          <p:cNvPr id="11272" name="Straight Arrow Connector 10"/>
          <p:cNvCxnSpPr>
            <a:cxnSpLocks noChangeShapeType="1"/>
          </p:cNvCxnSpPr>
          <p:nvPr/>
        </p:nvCxnSpPr>
        <p:spPr bwMode="auto">
          <a:xfrm flipV="1">
            <a:off x="1066800" y="4097338"/>
            <a:ext cx="762000" cy="812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671" y="2513013"/>
            <a:ext cx="3106258" cy="2286000"/>
          </a:xfrm>
          <a:prstGeom prst="rect">
            <a:avLst/>
          </a:prstGeom>
        </p:spPr>
      </p:pic>
      <p:cxnSp>
        <p:nvCxnSpPr>
          <p:cNvPr id="11273" name="Straight Arrow Connector 12"/>
          <p:cNvCxnSpPr>
            <a:cxnSpLocks noChangeShapeType="1"/>
          </p:cNvCxnSpPr>
          <p:nvPr/>
        </p:nvCxnSpPr>
        <p:spPr bwMode="auto">
          <a:xfrm flipV="1">
            <a:off x="3276600" y="4527459"/>
            <a:ext cx="19812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22" y="1840004"/>
            <a:ext cx="303415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</a:t>
            </a:r>
            <a:r>
              <a:rPr lang="en-US" altLang="en-US" dirty="0" err="1"/>
              <a:t>Underfitting</a:t>
            </a:r>
            <a:r>
              <a:rPr lang="en-US" altLang="en-US" dirty="0"/>
              <a:t> and Overfitting</a:t>
            </a:r>
          </a:p>
        </p:txBody>
      </p:sp>
      <p:sp>
        <p:nvSpPr>
          <p:cNvPr id="12290" name="Text Box 7"/>
          <p:cNvSpPr txBox="1">
            <a:spLocks noChangeArrowheads="1"/>
          </p:cNvSpPr>
          <p:nvPr/>
        </p:nvSpPr>
        <p:spPr bwMode="auto">
          <a:xfrm>
            <a:off x="304800" y="5410200"/>
            <a:ext cx="8686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/>
              <a:t>Underfitting</a:t>
            </a:r>
            <a:r>
              <a:rPr lang="en-US" altLang="en-US" sz="1800" b="0" dirty="0"/>
              <a:t>: when model is too simple, both training and test errors are large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Overfitting</a:t>
            </a:r>
            <a:r>
              <a:rPr lang="en-US" altLang="en-US" sz="1800" b="0" dirty="0"/>
              <a:t>: when model is too complex, training error is small but test error is large</a:t>
            </a:r>
            <a:endParaRPr lang="en-US" altLang="en-US" sz="1800" b="0" dirty="0">
              <a:sym typeface="Symbol" charset="2"/>
            </a:endParaRPr>
          </a:p>
        </p:txBody>
      </p:sp>
      <p:pic>
        <p:nvPicPr>
          <p:cNvPr id="1229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4350" y="914400"/>
            <a:ext cx="5048250" cy="3657600"/>
          </a:xfrm>
          <a:noFill/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5048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449580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en-US" b="0" dirty="0">
                <a:sym typeface="Symbol" charset="2"/>
              </a:rPr>
              <a:t>As the model becomes more and more complex, test errors can start increasing even though training error may be decreasing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1FE5F76-0189-4571-9D7B-DC99E8170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65532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Classification Techniques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CD4B3303-47A0-4367-91DB-339D26A43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Base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Decision Tree 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Rule-based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Nearest-neighbor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Naïve Bayes and Bayesian Belief Networks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Support Vector Machines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Neural Networks, Deep Neural Nets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Ensemble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Boosting, Bagging, Random Forests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6BBBF-2958-40EF-A85A-062680F2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A6AB2-31A3-4DB3-940B-BE07E3D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A5596-71A0-4179-8254-834A517C85E5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Model Overfitting – Impact of Training Data Size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 dirty="0">
                <a:sym typeface="Symbol" charset="2"/>
              </a:rPr>
              <a:t>Increasing the size of training data reduces the difference between training and testing errors at a given size of model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Model Overfitting – Impact of Training Data Size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 dirty="0">
                <a:sym typeface="Symbol" charset="2"/>
              </a:rPr>
              <a:t>Increasing the size of training data reduces the difference between training and testing errors at a given size of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676400"/>
            <a:ext cx="1800012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1752600"/>
            <a:ext cx="1863755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6394" y="3095238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8844" y="30480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</p:spTree>
    <p:extLst>
      <p:ext uri="{BB962C8B-B14F-4D97-AF65-F5344CB8AC3E}">
        <p14:creationId xmlns:p14="http://schemas.microsoft.com/office/powerpoint/2010/main" val="23642385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Model Overfitting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 enough training data</a:t>
            </a:r>
          </a:p>
          <a:p>
            <a:endParaRPr lang="en-US" altLang="en-US" dirty="0"/>
          </a:p>
          <a:p>
            <a:r>
              <a:rPr lang="en-US" altLang="en-US" dirty="0"/>
              <a:t>High model complexity</a:t>
            </a:r>
          </a:p>
          <a:p>
            <a:endParaRPr lang="en-US" altLang="en-US" sz="500" dirty="0"/>
          </a:p>
          <a:p>
            <a:pPr lvl="1"/>
            <a:r>
              <a:rPr lang="en-US" altLang="en-US" sz="2400" dirty="0"/>
              <a:t>Multiple Comparison Procedure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629400" cy="914400"/>
          </a:xfrm>
        </p:spPr>
        <p:txBody>
          <a:bodyPr/>
          <a:lstStyle/>
          <a:p>
            <a:pPr algn="ctr"/>
            <a:r>
              <a:rPr lang="en-US" altLang="en-US" dirty="0"/>
              <a:t>Effect of Multiple Comparison Procedure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5989637" cy="5181600"/>
          </a:xfrm>
        </p:spPr>
        <p:txBody>
          <a:bodyPr/>
          <a:lstStyle/>
          <a:p>
            <a:r>
              <a:rPr lang="en-US" altLang="en-US" sz="2400"/>
              <a:t>Consider the task of predicting whether stock market will rise/fall in the next 10 trading days</a:t>
            </a:r>
          </a:p>
          <a:p>
            <a:pPr lvl="4"/>
            <a:endParaRPr lang="en-US" altLang="en-US" sz="1800">
              <a:latin typeface="Times New Roman" charset="0"/>
            </a:endParaRPr>
          </a:p>
          <a:p>
            <a:r>
              <a:rPr lang="en-US" altLang="en-US" sz="2400"/>
              <a:t>Random guessing:</a:t>
            </a:r>
          </a:p>
          <a:p>
            <a:pPr lvl="1">
              <a:buFont typeface="Arial" charset="0"/>
              <a:buNone/>
            </a:pPr>
            <a:r>
              <a:rPr lang="en-US" altLang="en-US" sz="2400" i="1">
                <a:latin typeface="Times New Roman" charset="0"/>
              </a:rPr>
              <a:t> P</a:t>
            </a:r>
            <a:r>
              <a:rPr lang="en-US" altLang="en-US" sz="2400"/>
              <a:t>(</a:t>
            </a:r>
            <a:r>
              <a:rPr lang="en-US" altLang="en-US" sz="2400" i="1">
                <a:latin typeface="Times New Roman" charset="0"/>
              </a:rPr>
              <a:t>correct</a:t>
            </a:r>
            <a:r>
              <a:rPr lang="en-US" altLang="en-US" sz="2400"/>
              <a:t>) = 0.5</a:t>
            </a:r>
          </a:p>
          <a:p>
            <a:pPr lvl="1">
              <a:buFont typeface="Arial" charset="0"/>
              <a:buNone/>
            </a:pPr>
            <a:endParaRPr lang="en-US" altLang="en-US" sz="2400"/>
          </a:p>
          <a:p>
            <a:r>
              <a:rPr lang="en-US" altLang="en-US" sz="2400"/>
              <a:t>Make 10 random guesses in a row:</a:t>
            </a:r>
          </a:p>
          <a:p>
            <a:pPr lvl="1">
              <a:buFont typeface="Arial" charset="0"/>
              <a:buNone/>
            </a:pPr>
            <a:r>
              <a:rPr lang="en-US" altLang="en-US" sz="2400"/>
              <a:t> 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graphicFrame>
        <p:nvGraphicFramePr>
          <p:cNvPr id="1014829" name="Group 45"/>
          <p:cNvGraphicFramePr>
            <a:graphicFrameLocks noGrp="1"/>
          </p:cNvGraphicFramePr>
          <p:nvPr>
            <p:ph sz="quarter" idx="2"/>
          </p:nvPr>
        </p:nvGraphicFramePr>
        <p:xfrm>
          <a:off x="6781800" y="1295400"/>
          <a:ext cx="2100263" cy="3962400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 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14825" name="Object 4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4724400"/>
          <a:ext cx="54864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300" imgH="647700" progId="Equation.3">
                  <p:embed/>
                </p:oleObj>
              </mc:Choice>
              <mc:Fallback>
                <p:oleObj name="Equation" r:id="rId2" imgW="29083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54864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867400" cy="762000"/>
          </a:xfrm>
        </p:spPr>
        <p:txBody>
          <a:bodyPr/>
          <a:lstStyle/>
          <a:p>
            <a:pPr algn="ctr"/>
            <a:r>
              <a:rPr lang="en-US" altLang="en-US" dirty="0"/>
              <a:t>Effect of Multiple Comparison Procedure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Approach:</a:t>
            </a:r>
          </a:p>
          <a:p>
            <a:pPr lvl="1"/>
            <a:r>
              <a:rPr lang="en-US" altLang="en-US"/>
              <a:t>Get 50 analysts</a:t>
            </a:r>
          </a:p>
          <a:p>
            <a:pPr lvl="1"/>
            <a:r>
              <a:rPr lang="en-US" altLang="en-US"/>
              <a:t>Each analyst makes 10 random guesses</a:t>
            </a:r>
          </a:p>
          <a:p>
            <a:pPr lvl="1"/>
            <a:r>
              <a:rPr lang="en-US" altLang="en-US"/>
              <a:t>Choose the analyst that makes the most number of correct predictions</a:t>
            </a:r>
          </a:p>
          <a:p>
            <a:pPr lvl="1"/>
            <a:endParaRPr lang="en-US" altLang="en-US"/>
          </a:p>
          <a:p>
            <a:r>
              <a:rPr lang="en-US" altLang="en-US"/>
              <a:t>Probability that at least one analyst makes at least 8 correct predictions</a:t>
            </a:r>
          </a:p>
        </p:txBody>
      </p:sp>
      <p:graphicFrame>
        <p:nvGraphicFramePr>
          <p:cNvPr id="102093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5257800"/>
          <a:ext cx="5943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228600" progId="Equation.3">
                  <p:embed/>
                </p:oleObj>
              </mc:Choice>
              <mc:Fallback>
                <p:oleObj name="Equation" r:id="rId2" imgW="276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59436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838200"/>
          </a:xfrm>
        </p:spPr>
        <p:txBody>
          <a:bodyPr/>
          <a:lstStyle/>
          <a:p>
            <a:pPr algn="ctr"/>
            <a:r>
              <a:rPr lang="en-US" altLang="en-US" dirty="0"/>
              <a:t>Effect of Multiple Comparison Procedure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Many algorithms employ the following greedy strategy: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Initial model: 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Alternative model: M’ = M </a:t>
            </a:r>
            <a:r>
              <a:rPr lang="en-US" altLang="en-US" sz="2400">
                <a:sym typeface="Symbol" charset="2"/>
              </a:rPr>
              <a:t></a:t>
            </a:r>
            <a:r>
              <a:rPr lang="en-US" altLang="en-US" sz="2400"/>
              <a:t> </a:t>
            </a:r>
            <a:r>
              <a:rPr lang="en-US" altLang="en-US" sz="2400">
                <a:sym typeface="Symbol" charset="2"/>
              </a:rPr>
              <a:t>,   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where  is a component to be added to the model (e.g., a test condition of a decision tree)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Keep M’ if improvement, </a:t>
            </a:r>
            <a:r>
              <a:rPr lang="en-US" altLang="en-US" sz="2400">
                <a:sym typeface="Symbol" charset="2"/>
              </a:rPr>
              <a:t>(M,M’) &gt; 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Often times, </a:t>
            </a:r>
            <a:r>
              <a:rPr lang="en-US" altLang="en-US" sz="2400">
                <a:sym typeface="Symbol" charset="2"/>
              </a:rPr>
              <a:t> is chosen from a set of alternative components,  = {</a:t>
            </a:r>
            <a:r>
              <a:rPr lang="en-US" altLang="en-US" sz="2400" baseline="-25000">
                <a:sym typeface="Symbol" charset="2"/>
              </a:rPr>
              <a:t>1</a:t>
            </a:r>
            <a:r>
              <a:rPr lang="en-US" altLang="en-US" sz="2400">
                <a:sym typeface="Symbol" charset="2"/>
              </a:rPr>
              <a:t>, </a:t>
            </a:r>
            <a:r>
              <a:rPr lang="en-US" altLang="en-US" sz="2400" baseline="-25000">
                <a:sym typeface="Symbol" charset="2"/>
              </a:rPr>
              <a:t>2</a:t>
            </a:r>
            <a:r>
              <a:rPr lang="en-US" altLang="en-US" sz="2400">
                <a:sym typeface="Symbol" charset="2"/>
              </a:rPr>
              <a:t>, …, </a:t>
            </a:r>
            <a:r>
              <a:rPr lang="en-US" altLang="en-US" sz="2400" baseline="-25000">
                <a:sym typeface="Symbol" charset="2"/>
              </a:rPr>
              <a:t>k</a:t>
            </a:r>
            <a:r>
              <a:rPr lang="en-US" altLang="en-US" sz="2400">
                <a:sym typeface="Symbol" charset="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If many alternatives are available, one may inadvertently add irrelevant components to the model, resulting in model overfitting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943600" cy="762000"/>
          </a:xfrm>
        </p:spPr>
        <p:txBody>
          <a:bodyPr/>
          <a:lstStyle/>
          <a:p>
            <a:pPr algn="ctr"/>
            <a:r>
              <a:rPr lang="en-US" altLang="en-US" dirty="0"/>
              <a:t>Effect of Multiple Comparison - Example</a:t>
            </a:r>
          </a:p>
        </p:txBody>
      </p:sp>
      <p:pic>
        <p:nvPicPr>
          <p:cNvPr id="18434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838200"/>
            <a:ext cx="51006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609600" y="4648200"/>
            <a:ext cx="35861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Use additional 100 noisy variables generated from a uniform distribution along with X and Y as attributes.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/>
              <a:t>Use 30% of the data for training and 70% of the data for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36938"/>
            <a:ext cx="3970337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830263"/>
            <a:ext cx="3960812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029200" y="6138863"/>
            <a:ext cx="3586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Using only X and Y as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477000" cy="685800"/>
          </a:xfrm>
        </p:spPr>
        <p:txBody>
          <a:bodyPr/>
          <a:lstStyle/>
          <a:p>
            <a:pPr algn="ctr"/>
            <a:r>
              <a:rPr lang="en-US" altLang="en-US" dirty="0"/>
              <a:t>Notes on </a:t>
            </a:r>
            <a:r>
              <a:rPr lang="en-US" altLang="en-US" dirty="0" err="1"/>
              <a:t>Overfitting</a:t>
            </a:r>
            <a:endParaRPr lang="en-US" alt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Overfitting results in decision trees that are </a:t>
            </a:r>
            <a:r>
              <a:rPr lang="en-US" altLang="en-US" u="sng"/>
              <a:t>more complex</a:t>
            </a:r>
            <a:r>
              <a:rPr lang="en-US" altLang="en-US"/>
              <a:t> than necessary</a:t>
            </a:r>
          </a:p>
          <a:p>
            <a:endParaRPr lang="en-US" altLang="en-US"/>
          </a:p>
          <a:p>
            <a:r>
              <a:rPr lang="en-US" altLang="en-US"/>
              <a:t>Training error does not provide a good estimate of how well the tree will perform on previously unseen records</a:t>
            </a:r>
          </a:p>
          <a:p>
            <a:endParaRPr lang="en-US" altLang="en-US"/>
          </a:p>
          <a:p>
            <a:r>
              <a:rPr lang="en-US" altLang="en-US"/>
              <a:t>Need ways for estimating generalization errors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2743200"/>
          </a:xfrm>
        </p:spPr>
        <p:txBody>
          <a:bodyPr/>
          <a:lstStyle/>
          <a:p>
            <a:pPr marL="0" indent="0" algn="ctr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3200" b="1" dirty="0">
                <a:solidFill>
                  <a:srgbClr val="FF0000"/>
                </a:solidFill>
                <a:latin typeface="+mj-lt"/>
              </a:rPr>
              <a:t>UNIT-3 : Model Selection </a:t>
            </a:r>
          </a:p>
          <a:p>
            <a:pPr marL="0" indent="0" algn="ctr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3200" b="1" dirty="0">
                <a:latin typeface="+mj-lt"/>
              </a:rPr>
              <a:t>Using a Validation Set, Incorporating Model Complexity, Estimating Statistical Bounds, Model Selection for Decision Trees, Model 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76ADD-85D9-4CF9-A35B-123309FF4FEE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717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28587"/>
            <a:ext cx="5232400" cy="633413"/>
          </a:xfrm>
        </p:spPr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Performed during model building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Purpose is to ensure that model is not overly complex (to avoid </a:t>
            </a:r>
            <a:r>
              <a:rPr lang="en-US" altLang="en-US" dirty="0" err="1">
                <a:solidFill>
                  <a:srgbClr val="000000"/>
                </a:solidFill>
              </a:rPr>
              <a:t>overfitting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Need to estimate generalization error</a:t>
            </a:r>
          </a:p>
          <a:p>
            <a:pPr lvl="1"/>
            <a:r>
              <a:rPr lang="en-US" altLang="en-US" dirty="0"/>
              <a:t>Using Validation Set</a:t>
            </a:r>
            <a:endParaRPr lang="en-US" altLang="en-US" dirty="0">
              <a:latin typeface="Times New Roman" charset="0"/>
            </a:endParaRPr>
          </a:p>
          <a:p>
            <a:pPr lvl="1"/>
            <a:endParaRPr lang="en-US" altLang="en-US" sz="500" dirty="0"/>
          </a:p>
          <a:p>
            <a:pPr lvl="1"/>
            <a:r>
              <a:rPr lang="en-US" altLang="en-US" dirty="0"/>
              <a:t>Incorporating Model Complexity</a:t>
            </a:r>
          </a:p>
          <a:p>
            <a:pPr lvl="1"/>
            <a:endParaRPr lang="en-US" altLang="en-US" sz="500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6BBBF-2958-40EF-A85A-062680F2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A6AB2-31A3-4DB3-940B-BE07E3D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A5596-71A0-4179-8254-834A517C85E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162" y="1143000"/>
            <a:ext cx="8428037" cy="5181600"/>
          </a:xfrm>
        </p:spPr>
        <p:txBody>
          <a:bodyPr/>
          <a:lstStyle/>
          <a:p>
            <a:pPr marL="0" indent="0" algn="ctr">
              <a:buNone/>
            </a:pPr>
            <a:r>
              <a:rPr lang="en-IN" sz="3000" b="1" dirty="0">
                <a:solidFill>
                  <a:srgbClr val="FF0000"/>
                </a:solidFill>
                <a:latin typeface="+mj-lt"/>
                <a:cs typeface="+mj-cs"/>
              </a:rPr>
              <a:t>UNIT-3 : Decision Tree Classifier</a:t>
            </a:r>
          </a:p>
          <a:p>
            <a:pPr marL="0" indent="0">
              <a:buNone/>
            </a:pPr>
            <a:r>
              <a:rPr lang="en-IN" sz="3000" b="1" dirty="0">
                <a:latin typeface="+mj-lt"/>
                <a:cs typeface="+mj-cs"/>
              </a:rPr>
              <a:t>A Basic Algorithm to Build a Decision Tree, Methods for Expressing Attribute Test Conditions, Measures for Selecting an Attribute Test Condition, Algorithm for Decision Tree Induction, Characteristics of Decision Tree Classifiers,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4226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5994400" cy="762000"/>
          </a:xfrm>
        </p:spPr>
        <p:txBody>
          <a:bodyPr/>
          <a:lstStyle/>
          <a:p>
            <a:pPr algn="ctr"/>
            <a:r>
              <a:rPr lang="en-US" altLang="en-US" sz="2000" dirty="0"/>
              <a:t>Model Selection:</a:t>
            </a:r>
            <a:br>
              <a:rPr lang="en-US" altLang="en-US" sz="2000" dirty="0"/>
            </a:br>
            <a:r>
              <a:rPr lang="en-US" altLang="en-US" dirty="0"/>
              <a:t>Using 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Divide </a:t>
            </a:r>
            <a:r>
              <a:rPr lang="en-US" altLang="en-US" u="sng" dirty="0"/>
              <a:t>training</a:t>
            </a:r>
            <a:r>
              <a:rPr lang="en-US" altLang="en-US" dirty="0"/>
              <a:t> data into two parts:</a:t>
            </a:r>
          </a:p>
          <a:p>
            <a:pPr lvl="1"/>
            <a:r>
              <a:rPr lang="en-US" altLang="en-US" dirty="0"/>
              <a:t>Training set: </a:t>
            </a:r>
          </a:p>
          <a:p>
            <a:pPr lvl="2"/>
            <a:r>
              <a:rPr lang="en-US" altLang="en-US" dirty="0"/>
              <a:t> use for model building</a:t>
            </a:r>
          </a:p>
          <a:p>
            <a:pPr lvl="1"/>
            <a:r>
              <a:rPr lang="en-US" altLang="en-US" dirty="0"/>
              <a:t>Validation set: </a:t>
            </a:r>
          </a:p>
          <a:p>
            <a:pPr lvl="2"/>
            <a:r>
              <a:rPr lang="en-US" altLang="en-US" dirty="0"/>
              <a:t> use for estimating generalization error</a:t>
            </a:r>
          </a:p>
          <a:p>
            <a:pPr lvl="2"/>
            <a:r>
              <a:rPr lang="en-US" altLang="en-US" dirty="0"/>
              <a:t> Note: validation set is not the same as test set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Drawback:</a:t>
            </a:r>
          </a:p>
          <a:p>
            <a:pPr lvl="1"/>
            <a:r>
              <a:rPr lang="en-US" altLang="en-US" dirty="0"/>
              <a:t>Less data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6070600" cy="5334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Model Selection:</a:t>
            </a: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/>
              <a:t>Incorporating Model Complexity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Rationale: Occam’s Razor</a:t>
            </a:r>
          </a:p>
          <a:p>
            <a:pPr lvl="1"/>
            <a:r>
              <a:rPr lang="en-US" altLang="en-US" sz="2400" dirty="0"/>
              <a:t>Given two models of similar generalization errors,  one should prefer the simpler model over the more complex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being fitted accidentally</a:t>
            </a:r>
          </a:p>
          <a:p>
            <a:pPr lvl="1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Therefore, one should include model complexity when evaluating a model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9880" y="5257800"/>
            <a:ext cx="8229600" cy="91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Gen. Error(Model) = Train. Error(Model, Train. Data) +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				 	x Complexity(Model)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96" y="5567856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 dirty="0">
                <a:solidFill>
                  <a:srgbClr val="000000"/>
                </a:solidFill>
              </a:rPr>
              <a:t>Estimating the Complexity of Decision Trees</a:t>
            </a:r>
            <a:endParaRPr lang="en-US" altLang="en-US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Pessimistic Error Estimate</a:t>
            </a:r>
            <a:r>
              <a:rPr lang="en-US" altLang="en-US" dirty="0"/>
              <a:t> of decision tree </a:t>
            </a:r>
            <a:r>
              <a:rPr lang="en-US" altLang="en-US" i="1" dirty="0">
                <a:latin typeface="Times New Roman" charset="0"/>
              </a:rPr>
              <a:t>T </a:t>
            </a:r>
            <a:r>
              <a:rPr lang="en-US" altLang="en-US" dirty="0"/>
              <a:t>with k leaf nodes: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sz="2400" dirty="0">
                <a:sym typeface="Symbol" charset="2"/>
              </a:rPr>
              <a:t>err(T): error rate on all training records </a:t>
            </a:r>
          </a:p>
          <a:p>
            <a:pPr lvl="1"/>
            <a:r>
              <a:rPr lang="en-US" altLang="en-US" sz="2400" dirty="0">
                <a:sym typeface="Symbol" charset="2"/>
              </a:rPr>
              <a:t>: trade-off hyper-parameter (similar to   )</a:t>
            </a:r>
          </a:p>
          <a:p>
            <a:pPr lvl="2"/>
            <a:r>
              <a:rPr lang="en-US" altLang="en-US" sz="2000" dirty="0">
                <a:sym typeface="Symbol" charset="2"/>
              </a:rPr>
              <a:t> Relative cost of adding a leaf node</a:t>
            </a:r>
          </a:p>
          <a:p>
            <a:pPr lvl="1"/>
            <a:r>
              <a:rPr lang="en-US" altLang="en-US" sz="2400" dirty="0">
                <a:sym typeface="Symbol" charset="2"/>
              </a:rPr>
              <a:t>k: number of leaf nodes</a:t>
            </a:r>
          </a:p>
          <a:p>
            <a:pPr lvl="1"/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train</a:t>
            </a:r>
            <a:r>
              <a:rPr lang="en-US" altLang="en-US" sz="2400" dirty="0">
                <a:sym typeface="Symbol" charset="2"/>
              </a:rPr>
              <a:t>: total number of training records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4343400" cy="10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0" y="4114800"/>
            <a:ext cx="469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01958"/>
            <a:ext cx="7010400" cy="63624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Estimating the Complexity of Decision Trees: Example</a:t>
            </a:r>
            <a:endParaRPr lang="en-US" altLang="en-US" sz="2800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457200" y="1219200"/>
          <a:ext cx="64008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15500" imgH="5207000" progId="Visio.Drawing.6">
                  <p:embed/>
                </p:oleObj>
              </mc:Choice>
              <mc:Fallback>
                <p:oleObj name="Visio" r:id="rId2" imgW="9715500" imgH="520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64008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7239000" y="1981200"/>
            <a:ext cx="1676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R</a:t>
            </a:r>
            <a:r>
              <a:rPr lang="en-US" altLang="en-US" sz="1800"/>
              <a:t>) = 6/24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>
                <a:sym typeface="Symbol" charset="2"/>
              </a:rPr>
              <a:t> = 1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1219200" y="5029200"/>
            <a:ext cx="52578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 + 1*7/24 = 11/24 = 0.458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 + 1*4/24 = 10/24 = 0.417</a:t>
            </a:r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 dirty="0"/>
              <a:t>Estimating the Complexity of Decision Trees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Resubstitution</a:t>
            </a:r>
            <a:r>
              <a:rPr lang="en-US" altLang="en-US" dirty="0"/>
              <a:t> Estimate: </a:t>
            </a:r>
          </a:p>
          <a:p>
            <a:pPr lvl="1"/>
            <a:r>
              <a:rPr lang="en-US" altLang="en-US" sz="2400" dirty="0"/>
              <a:t>Using training error as an </a:t>
            </a:r>
            <a:r>
              <a:rPr lang="en-US" altLang="en-US" sz="2400" dirty="0">
                <a:solidFill>
                  <a:srgbClr val="FF0000"/>
                </a:solidFill>
              </a:rPr>
              <a:t>optimistic</a:t>
            </a:r>
            <a:r>
              <a:rPr lang="en-US" altLang="en-US" sz="2400" dirty="0"/>
              <a:t> estimate of generalization error</a:t>
            </a:r>
          </a:p>
          <a:p>
            <a:pPr lvl="1"/>
            <a:r>
              <a:rPr lang="en-US" altLang="en-US" sz="2400" dirty="0"/>
              <a:t>Referred to as </a:t>
            </a:r>
            <a:r>
              <a:rPr lang="en-US" altLang="en-US" sz="2400" dirty="0">
                <a:solidFill>
                  <a:srgbClr val="FF0000"/>
                </a:solidFill>
              </a:rPr>
              <a:t>optimistic error </a:t>
            </a:r>
            <a:r>
              <a:rPr lang="en-US" altLang="en-US" sz="2400" dirty="0"/>
              <a:t>estimate</a:t>
            </a:r>
            <a:endParaRPr lang="en-US" altLang="en-US" dirty="0"/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73442062"/>
              </p:ext>
            </p:extLst>
          </p:nvPr>
        </p:nvGraphicFramePr>
        <p:xfrm>
          <a:off x="685800" y="3139071"/>
          <a:ext cx="5943600" cy="318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15500" imgH="5207000" progId="Visio.Drawing.6">
                  <p:embed/>
                </p:oleObj>
              </mc:Choice>
              <mc:Fallback>
                <p:oleObj name="Visio" r:id="rId2" imgW="9715500" imgH="520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39071"/>
                        <a:ext cx="5943600" cy="318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7324587" y="3206750"/>
            <a:ext cx="1676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Minimum Description Length (MDL)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14750"/>
            <a:ext cx="8229600" cy="253365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Cost(</a:t>
            </a:r>
            <a:r>
              <a:rPr lang="en-US" altLang="en-US" sz="2400" dirty="0" err="1">
                <a:solidFill>
                  <a:srgbClr val="FF0000"/>
                </a:solidFill>
              </a:rPr>
              <a:t>Model,Data</a:t>
            </a:r>
            <a:r>
              <a:rPr lang="en-US" altLang="en-US" sz="2400" dirty="0">
                <a:solidFill>
                  <a:srgbClr val="FF0000"/>
                </a:solidFill>
              </a:rPr>
              <a:t>) = Cost(</a:t>
            </a:r>
            <a:r>
              <a:rPr lang="en-US" altLang="en-US" sz="2400" dirty="0" err="1">
                <a:solidFill>
                  <a:srgbClr val="FF0000"/>
                </a:solidFill>
              </a:rPr>
              <a:t>Data|Model</a:t>
            </a:r>
            <a:r>
              <a:rPr lang="en-US" altLang="en-US" sz="2400" dirty="0">
                <a:solidFill>
                  <a:srgbClr val="FF0000"/>
                </a:solidFill>
              </a:rPr>
              <a:t>) +    x Cost(Model)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Cost is the number of bits needed for encoding.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Search for the least costly model.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</a:t>
            </a:r>
            <a:r>
              <a:rPr lang="en-US" altLang="en-US" sz="2400" dirty="0" err="1"/>
              <a:t>Data|Model</a:t>
            </a:r>
            <a:r>
              <a:rPr lang="en-US" altLang="en-US" sz="2400" dirty="0"/>
              <a:t>) encodes the misclassification errors.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Cost(Model) uses node encoding (number of children) plus splitting condition encoding.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2209800" y="1143000"/>
          <a:ext cx="439261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348984" imgH="3473196" progId="Visio.Drawing.6">
                  <p:embed/>
                </p:oleObj>
              </mc:Choice>
              <mc:Fallback>
                <p:oleObj name="VISIO" r:id="rId2" imgW="6348984" imgH="34731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685800" y="12192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68400" imgH="2057400" progId="Excel.Sheet.8">
                  <p:embed/>
                </p:oleObj>
              </mc:Choice>
              <mc:Fallback>
                <p:oleObj name="Worksheet" r:id="rId4" imgW="1168400" imgH="205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7239000" y="13716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168400" imgH="2057400" progId="Excel.Sheet.8">
                  <p:embed/>
                </p:oleObj>
              </mc:Choice>
              <mc:Fallback>
                <p:oleObj name="Worksheet" r:id="rId6" imgW="1168400" imgH="205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3716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549650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Model Selection for Decision Trees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/>
              <a:t>Stop the algorithm before it becomes a fully-grown tree</a:t>
            </a:r>
          </a:p>
          <a:p>
            <a:pPr lvl="1"/>
            <a:r>
              <a:rPr lang="en-US" altLang="en-US" sz="2400"/>
              <a:t>Typical stopping conditions for a node:</a:t>
            </a:r>
          </a:p>
          <a:p>
            <a:pPr lvl="2"/>
            <a:r>
              <a:rPr lang="en-US" altLang="en-US" sz="2000"/>
              <a:t> Stop if all instances belong to the same class</a:t>
            </a:r>
          </a:p>
          <a:p>
            <a:pPr lvl="2"/>
            <a:r>
              <a:rPr lang="en-US" altLang="en-US" sz="2000"/>
              <a:t> Stop if all the attribute values are the same</a:t>
            </a:r>
          </a:p>
          <a:p>
            <a:pPr lvl="1"/>
            <a:r>
              <a:rPr lang="en-US" altLang="en-US" sz="2400"/>
              <a:t>More restrictive conditions:</a:t>
            </a:r>
          </a:p>
          <a:p>
            <a:pPr lvl="2"/>
            <a:r>
              <a:rPr lang="en-US" altLang="en-US" sz="2000"/>
              <a:t> Stop if number of instances is less than some user-specified threshold</a:t>
            </a:r>
          </a:p>
          <a:p>
            <a:pPr lvl="2"/>
            <a:r>
              <a:rPr lang="en-US" altLang="en-US" sz="2000"/>
              <a:t> Stop if class distribution of instances are independent of the available features (e.g., using </a:t>
            </a:r>
            <a:r>
              <a:rPr lang="en-US" altLang="en-US" sz="2000">
                <a:sym typeface="Symbol" charset="2"/>
              </a:rPr>
              <a:t></a:t>
            </a:r>
            <a:r>
              <a:rPr lang="en-US" altLang="en-US" sz="2000" baseline="30000">
                <a:sym typeface="Symbol" charset="2"/>
              </a:rPr>
              <a:t> 2</a:t>
            </a:r>
            <a:r>
              <a:rPr lang="en-US" altLang="en-US" sz="2000">
                <a:sym typeface="Symbol" charset="2"/>
              </a:rPr>
              <a:t> test)</a:t>
            </a:r>
            <a:endParaRPr lang="en-US" altLang="en-US" sz="2000" baseline="30000"/>
          </a:p>
          <a:p>
            <a:pPr lvl="2"/>
            <a:r>
              <a:rPr lang="en-US" altLang="en-US" sz="2000"/>
              <a:t> Stop if expanding the current node does not improve impurity</a:t>
            </a:r>
            <a:br>
              <a:rPr lang="en-US" altLang="en-US" sz="2000"/>
            </a:br>
            <a:r>
              <a:rPr lang="en-US" altLang="en-US" sz="2000"/>
              <a:t>    measures (e.g., Gini or information gain).</a:t>
            </a:r>
          </a:p>
          <a:p>
            <a:pPr lvl="2"/>
            <a:r>
              <a:rPr lang="en-US" altLang="en-US" sz="2000"/>
              <a:t> Stop if estimated generalization error falls below certain threshold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 dirty="0"/>
              <a:t>Grow decision tree to its entirety</a:t>
            </a:r>
          </a:p>
          <a:p>
            <a:pPr lvl="1"/>
            <a:r>
              <a:rPr lang="en-US" altLang="en-US" dirty="0"/>
              <a:t>Subtree replacement</a:t>
            </a:r>
          </a:p>
          <a:p>
            <a:pPr lvl="2"/>
            <a:r>
              <a:rPr lang="en-US" altLang="en-US" dirty="0"/>
              <a:t> Trim the nodes of the decision tree in a bottom-up fashion</a:t>
            </a:r>
          </a:p>
          <a:p>
            <a:pPr lvl="2"/>
            <a:r>
              <a:rPr lang="en-US" altLang="en-US" dirty="0"/>
              <a:t> If generalization error improves after trimming, replace sub-tree by a leaf node </a:t>
            </a:r>
          </a:p>
          <a:p>
            <a:pPr lvl="2"/>
            <a:r>
              <a:rPr lang="en-US" altLang="en-US" dirty="0"/>
              <a:t> Class label of leaf node is determined from majority class of instances in the sub-tree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1447800" y="3017838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89544" imgH="2395148" progId="Visio.Drawing.6">
                  <p:embed/>
                </p:oleObj>
              </mc:Choice>
              <mc:Fallback>
                <p:oleObj name="VISIO" r:id="rId2" imgW="4689544" imgH="23951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17838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4" name="Group 4"/>
          <p:cNvGraphicFramePr>
            <a:graphicFrameLocks noGrp="1"/>
          </p:cNvGraphicFramePr>
          <p:nvPr/>
        </p:nvGraphicFramePr>
        <p:xfrm>
          <a:off x="914400" y="1524000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4495800" y="1066800"/>
            <a:ext cx="4648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(Before splitting) = 10/30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= (10 + 0.5)/30 = 10.5/30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(After splitting) = 9/30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(After splitting)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= (9 + 4 </a:t>
            </a:r>
            <a:r>
              <a:rPr lang="en-US" altLang="en-US" sz="1800" dirty="0">
                <a:sym typeface="Symbol" charset="2"/>
              </a:rPr>
              <a:t> 0.5)/30 = 11/30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7218" name="Group 18"/>
          <p:cNvGraphicFramePr>
            <a:graphicFrameLocks noGrp="1"/>
          </p:cNvGraphicFramePr>
          <p:nvPr/>
        </p:nvGraphicFramePr>
        <p:xfrm>
          <a:off x="1524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29" name="Group 29"/>
          <p:cNvGraphicFramePr>
            <a:graphicFrameLocks noGrp="1"/>
          </p:cNvGraphicFramePr>
          <p:nvPr/>
        </p:nvGraphicFramePr>
        <p:xfrm>
          <a:off x="19812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40" name="Group 40"/>
          <p:cNvGraphicFramePr>
            <a:graphicFrameLocks noGrp="1"/>
          </p:cNvGraphicFramePr>
          <p:nvPr/>
        </p:nvGraphicFramePr>
        <p:xfrm>
          <a:off x="38100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51" name="Group 51"/>
          <p:cNvGraphicFramePr>
            <a:graphicFrameLocks noGrp="1"/>
          </p:cNvGraphicFramePr>
          <p:nvPr/>
        </p:nvGraphicFramePr>
        <p:xfrm>
          <a:off x="56388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477000" cy="685800"/>
          </a:xfrm>
        </p:spPr>
        <p:txBody>
          <a:bodyPr/>
          <a:lstStyle/>
          <a:p>
            <a:r>
              <a:rPr lang="en-US" altLang="en-US" dirty="0"/>
              <a:t>Examples of Post-pruning</a:t>
            </a:r>
          </a:p>
        </p:txBody>
      </p:sp>
      <p:graphicFrame>
        <p:nvGraphicFramePr>
          <p:cNvPr id="32770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1106488" y="1016000"/>
          <a:ext cx="7199312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91700" imgH="7327900" progId="Visio.Drawing.6">
                  <p:embed/>
                </p:oleObj>
              </mc:Choice>
              <mc:Fallback>
                <p:oleObj name="Visio" r:id="rId2" imgW="9791700" imgH="7327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016000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44044" y="152400"/>
            <a:ext cx="5695156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362200" y="13716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124200" y="15240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82EAE677-E585-4156-876E-0290EF4F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77ED1CC4-49CF-4F79-A87A-9B45606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52BA86D1-67C3-433A-AACE-C464A5A1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A7BED808-9C10-478B-9B3B-A9AC1809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80E001A5-6780-480F-ABAA-39BF0043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8D54B519-3549-4FC6-A7BA-9E2644A64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069D5BD2-820C-412A-B6B0-62846A9D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C8FDB0A-874F-41DF-874F-3ED923F4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0756A9E-17D5-4C9B-B6F1-3D7F0D6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FD2811B5-DCF5-4B53-8300-1207982C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666E12E6-A47F-4131-8ACB-CDA366AA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59367DB1-AA95-409A-BAB9-E1B9AC75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70F9981D-6F2D-4A8A-AC4E-50B624AC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90EC9A02-70FF-437E-A083-E036EBC7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8C2D9E2E-C19E-4553-9C99-F6A57301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46D93ED2-48A5-41B8-A320-78D0FAD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FE82CFED-1B96-4755-A8B2-8B44720B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386C606-B31B-495F-8C24-07187CCC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77EC554D-F790-49A4-B9EE-AE54664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E28D3DC4-73ED-4E15-A5DD-6639DB19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BDBC937C-75A1-46F9-8781-4F718344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E0C44E44-8289-4C7B-9727-148BF58F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6F73CB7E-83CF-4740-B92C-00CFC599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F4E39710-1A80-4186-BA53-52E339F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D43A1C32-B52E-4411-9CA0-91161532E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7749B7FD-180C-42E4-B610-574E3B2A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9C8D7-84F6-408D-8B34-C8AFD82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 V College of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28587"/>
            <a:ext cx="5232400" cy="557213"/>
          </a:xfrm>
        </p:spPr>
        <p:txBody>
          <a:bodyPr/>
          <a:lstStyle/>
          <a:p>
            <a:r>
              <a:rPr lang="en-US" altLang="en-US" dirty="0"/>
              <a:t>Model Evaluation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81" y="10668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Purpose</a:t>
            </a:r>
            <a:r>
              <a:rPr lang="en-US" altLang="en-US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 estimate performance of classifier on previously unseen data (test set)</a:t>
            </a:r>
          </a:p>
          <a:p>
            <a:endParaRPr lang="en-US" altLang="en-US" sz="1000" dirty="0"/>
          </a:p>
          <a:p>
            <a:r>
              <a:rPr lang="en-US" altLang="en-US" sz="2400" dirty="0"/>
              <a:t>Holdout</a:t>
            </a:r>
          </a:p>
          <a:p>
            <a:pPr lvl="1"/>
            <a:r>
              <a:rPr lang="en-US" altLang="en-US" sz="2400" dirty="0"/>
              <a:t>Reserve k% for training and (100-k)% for testing </a:t>
            </a:r>
          </a:p>
          <a:p>
            <a:pPr lvl="1"/>
            <a:r>
              <a:rPr lang="en-US" altLang="en-US" sz="2400" dirty="0"/>
              <a:t>Random subsampling: repeated holdout</a:t>
            </a:r>
          </a:p>
          <a:p>
            <a:r>
              <a:rPr lang="en-US" altLang="en-US" sz="2400" dirty="0"/>
              <a:t>Cross validation</a:t>
            </a:r>
          </a:p>
          <a:p>
            <a:pPr lvl="1"/>
            <a:r>
              <a:rPr lang="en-US" altLang="en-US" sz="2400" dirty="0"/>
              <a:t>Partition data into k disjoint subsets</a:t>
            </a:r>
          </a:p>
          <a:p>
            <a:pPr lvl="1"/>
            <a:r>
              <a:rPr lang="en-US" altLang="en-US" sz="2400" dirty="0"/>
              <a:t>k-fold: train on k-1 partitions, test on the remaining one</a:t>
            </a:r>
          </a:p>
          <a:p>
            <a:pPr lvl="1"/>
            <a:r>
              <a:rPr lang="en-US" altLang="en-US" sz="2400" dirty="0"/>
              <a:t>Leave-one-out:   k=n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D56B-A248-48CE-B578-93F8939B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0"/>
            <a:ext cx="6477000" cy="685800"/>
          </a:xfrm>
        </p:spPr>
        <p:txBody>
          <a:bodyPr/>
          <a:lstStyle/>
          <a:p>
            <a:r>
              <a:rPr lang="en-US" dirty="0"/>
              <a:t>Variations on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4A7-DC75-4ADB-B83B-01151631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Repeated cross-validation</a:t>
            </a:r>
          </a:p>
          <a:p>
            <a:pPr lvl="1"/>
            <a:r>
              <a:rPr lang="en-US" dirty="0"/>
              <a:t>Perform cross-validation a number of times</a:t>
            </a:r>
          </a:p>
          <a:p>
            <a:pPr lvl="1"/>
            <a:r>
              <a:rPr lang="en-US" dirty="0"/>
              <a:t>Gives an estimate of the variance of the generalization error</a:t>
            </a:r>
          </a:p>
          <a:p>
            <a:r>
              <a:rPr lang="en-US" dirty="0"/>
              <a:t>Stratified cross-validation</a:t>
            </a:r>
          </a:p>
          <a:p>
            <a:pPr lvl="1"/>
            <a:r>
              <a:rPr lang="en-US" dirty="0"/>
              <a:t>Guarantee the same percentage of class labels in training and test</a:t>
            </a:r>
          </a:p>
          <a:p>
            <a:pPr lvl="1"/>
            <a:r>
              <a:rPr lang="en-US" dirty="0"/>
              <a:t>Important when classes are imbalanced and the sample is small</a:t>
            </a:r>
          </a:p>
          <a:p>
            <a:r>
              <a:rPr lang="en-US" dirty="0"/>
              <a:t>Use nested cross-validation approach for model selection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04558376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727</TotalTime>
  <Pages>3</Pages>
  <Words>4570</Words>
  <Application>Microsoft Office PowerPoint</Application>
  <PresentationFormat>On-screen Show (4:3)</PresentationFormat>
  <Paragraphs>931</Paragraphs>
  <Slides>92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92</vt:i4>
      </vt:variant>
    </vt:vector>
  </HeadingPairs>
  <TitlesOfParts>
    <vt:vector size="107" baseType="lpstr">
      <vt:lpstr>Arial</vt:lpstr>
      <vt:lpstr>Calibri</vt:lpstr>
      <vt:lpstr>Cambria Math</vt:lpstr>
      <vt:lpstr>Helvetica-Bold</vt:lpstr>
      <vt:lpstr>Monotype Sorts</vt:lpstr>
      <vt:lpstr>Playfair Display</vt:lpstr>
      <vt:lpstr>Tahoma</vt:lpstr>
      <vt:lpstr>Times New Roman</vt:lpstr>
      <vt:lpstr>Wingdings</vt:lpstr>
      <vt:lpstr>LC.BRev.FY97</vt:lpstr>
      <vt:lpstr>Document</vt:lpstr>
      <vt:lpstr>Visio</vt:lpstr>
      <vt:lpstr>Equation</vt:lpstr>
      <vt:lpstr>VISIO</vt:lpstr>
      <vt:lpstr>Worksheet</vt:lpstr>
      <vt:lpstr>PowerPoint Presentation</vt:lpstr>
      <vt:lpstr>UNIT-3 Supervised Learning  Basic Concepts, General Framework for Classification</vt:lpstr>
      <vt:lpstr>Classification: Definition</vt:lpstr>
      <vt:lpstr>Examples of Classification Task</vt:lpstr>
      <vt:lpstr>General Approach for Building Classification Model</vt:lpstr>
      <vt:lpstr>General Approach for Building Classification Model</vt:lpstr>
      <vt:lpstr>Classification Techniques</vt:lpstr>
      <vt:lpstr>PowerPoint Presentation</vt:lpstr>
      <vt:lpstr>Example of a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Another Example of Decision Tree</vt:lpstr>
      <vt:lpstr>Decision Tree Classification Task</vt:lpstr>
      <vt:lpstr>Decision Tree Induction</vt:lpstr>
      <vt:lpstr>General Structure of Hunt’s Algorithm</vt:lpstr>
      <vt:lpstr>Hunt’s Algorithm</vt:lpstr>
      <vt:lpstr>Hunt’s Algorithm</vt:lpstr>
      <vt:lpstr>Hunt’s Algorithm</vt:lpstr>
      <vt:lpstr>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Finding the Best Split</vt:lpstr>
      <vt:lpstr>Measure of Impurity: GINI</vt:lpstr>
      <vt:lpstr>Measure of Impurity: GINI</vt:lpstr>
      <vt:lpstr>Computing Gini Index of a Single Node</vt:lpstr>
      <vt:lpstr>Computing Gini Index for a Collection of Nodes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Measure of Impurity: Entropy</vt:lpstr>
      <vt:lpstr>Computing Entropy of a Single Node</vt:lpstr>
      <vt:lpstr>Computing Information Gain After Splitting</vt:lpstr>
      <vt:lpstr>Problem with large number of partitions</vt:lpstr>
      <vt:lpstr>Gain Ratio</vt:lpstr>
      <vt:lpstr>Gain Ratio</vt:lpstr>
      <vt:lpstr>Measure of Impurity: Classification Error</vt:lpstr>
      <vt:lpstr>Computing Error of a Single Node</vt:lpstr>
      <vt:lpstr>Comparison among Impurity Measures</vt:lpstr>
      <vt:lpstr>Misclassification Error vs Gini Index</vt:lpstr>
      <vt:lpstr>Misclassification Error vs Gini Index</vt:lpstr>
      <vt:lpstr>Decision Tree Based Classification</vt:lpstr>
      <vt:lpstr>Handling interactions</vt:lpstr>
      <vt:lpstr>PowerPoint Presentation</vt:lpstr>
      <vt:lpstr>Handling interactions given irrelevant attributes</vt:lpstr>
      <vt:lpstr>PowerPoint Presentation</vt:lpstr>
      <vt:lpstr>Classification Errors</vt:lpstr>
      <vt:lpstr>Example Data Set</vt:lpstr>
      <vt:lpstr>Increasing number of nodes in Decision Trees</vt:lpstr>
      <vt:lpstr>Decision Tree with 4 nodes</vt:lpstr>
      <vt:lpstr>Decision Tree with 50 nodes</vt:lpstr>
      <vt:lpstr>Which tree is better?</vt:lpstr>
      <vt:lpstr>Model Underfitting and Overfitting</vt:lpstr>
      <vt:lpstr>Model Overfitting – Impact of Training Data Size</vt:lpstr>
      <vt:lpstr>Model Overfitting – Impact of Training Data Size</vt:lpstr>
      <vt:lpstr>Reasons for Model Overfitting</vt:lpstr>
      <vt:lpstr>Effect of Multiple Comparison Procedure</vt:lpstr>
      <vt:lpstr>Effect of Multiple Comparison Procedure</vt:lpstr>
      <vt:lpstr>Effect of Multiple Comparison Procedure</vt:lpstr>
      <vt:lpstr>Effect of Multiple Comparison - Example</vt:lpstr>
      <vt:lpstr>Notes on Overfitting</vt:lpstr>
      <vt:lpstr>PowerPoint Presentation</vt:lpstr>
      <vt:lpstr>Model Selection</vt:lpstr>
      <vt:lpstr>Model Selection: Using Validation Set</vt:lpstr>
      <vt:lpstr>Model Selection: Incorporating Model Complexity</vt:lpstr>
      <vt:lpstr>Estimating the Complexity of Decision Trees</vt:lpstr>
      <vt:lpstr>Estimating the Complexity of Decision Trees: Example</vt:lpstr>
      <vt:lpstr>Estimating the Complexity of Decision Trees</vt:lpstr>
      <vt:lpstr>Minimum Description Length (MDL)</vt:lpstr>
      <vt:lpstr>Model Selection for Decision Trees</vt:lpstr>
      <vt:lpstr>Model Selection for Decision Trees</vt:lpstr>
      <vt:lpstr>Example of Post-Pruning</vt:lpstr>
      <vt:lpstr>Examples of Post-pruning</vt:lpstr>
      <vt:lpstr>Model Evaluation</vt:lpstr>
      <vt:lpstr>Cross-validation Example</vt:lpstr>
      <vt:lpstr>Variations on Cross-validation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Soumya A</cp:lastModifiedBy>
  <cp:revision>85</cp:revision>
  <cp:lastPrinted>2019-08-23T17:53:06Z</cp:lastPrinted>
  <dcterms:created xsi:type="dcterms:W3CDTF">2018-02-14T20:41:00Z</dcterms:created>
  <dcterms:modified xsi:type="dcterms:W3CDTF">2023-12-15T06:01:50Z</dcterms:modified>
</cp:coreProperties>
</file>