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9" r:id="rId2"/>
    <p:sldId id="404" r:id="rId3"/>
    <p:sldId id="421" r:id="rId4"/>
    <p:sldId id="480" r:id="rId5"/>
    <p:sldId id="481" r:id="rId6"/>
    <p:sldId id="430" r:id="rId7"/>
    <p:sldId id="431" r:id="rId8"/>
    <p:sldId id="432" r:id="rId9"/>
    <p:sldId id="433" r:id="rId10"/>
    <p:sldId id="434" r:id="rId11"/>
    <p:sldId id="435" r:id="rId12"/>
    <p:sldId id="436" r:id="rId13"/>
    <p:sldId id="437" r:id="rId14"/>
    <p:sldId id="438" r:id="rId15"/>
    <p:sldId id="439" r:id="rId16"/>
    <p:sldId id="440" r:id="rId17"/>
    <p:sldId id="441" r:id="rId18"/>
    <p:sldId id="442" r:id="rId19"/>
    <p:sldId id="443" r:id="rId20"/>
    <p:sldId id="444" r:id="rId21"/>
    <p:sldId id="445" r:id="rId22"/>
    <p:sldId id="446" r:id="rId23"/>
    <p:sldId id="447" r:id="rId24"/>
    <p:sldId id="448" r:id="rId25"/>
    <p:sldId id="449" r:id="rId26"/>
    <p:sldId id="450" r:id="rId27"/>
    <p:sldId id="451" r:id="rId28"/>
    <p:sldId id="452" r:id="rId29"/>
    <p:sldId id="453" r:id="rId30"/>
    <p:sldId id="454" r:id="rId31"/>
    <p:sldId id="455" r:id="rId32"/>
    <p:sldId id="483" r:id="rId33"/>
    <p:sldId id="484" r:id="rId34"/>
    <p:sldId id="485" r:id="rId35"/>
    <p:sldId id="486" r:id="rId36"/>
    <p:sldId id="458" r:id="rId37"/>
    <p:sldId id="459" r:id="rId38"/>
    <p:sldId id="46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7" d="100"/>
          <a:sy n="47" d="100"/>
        </p:scale>
        <p:origin x="-1388" y="-5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CAA77-3AA6-4C57-96F9-701486662044}" type="datetimeFigureOut">
              <a:rPr lang="en-IN" smtClean="0"/>
              <a:t>01-12-2023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68329-1252-4345-9A5E-11DB9D7A9864}" type="slidenum">
              <a:rPr lang="en-IN" smtClean="0"/>
              <a:t>‹#›</a:t>
            </a:fld>
            <a:endParaRPr lang="en-IN"/>
          </a:p>
        </p:txBody>
      </p:sp>
    </p:spTree>
    <p:extLst>
      <p:ext uri="{BB962C8B-B14F-4D97-AF65-F5344CB8AC3E}">
        <p14:creationId xmlns:p14="http://schemas.microsoft.com/office/powerpoint/2010/main" val="21738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eaLnBrk="0" hangingPunct="0">
              <a:defRPr sz="2400">
                <a:solidFill>
                  <a:schemeClr val="tx1"/>
                </a:solidFill>
                <a:latin typeface="Tahoma" pitchFamily="34" charset="0"/>
              </a:defRPr>
            </a:lvl1pPr>
            <a:lvl2pPr marL="729057" indent="-280406" defTabSz="911322" eaLnBrk="0" hangingPunct="0">
              <a:defRPr sz="2400">
                <a:solidFill>
                  <a:schemeClr val="tx1"/>
                </a:solidFill>
                <a:latin typeface="Tahoma" pitchFamily="34" charset="0"/>
              </a:defRPr>
            </a:lvl2pPr>
            <a:lvl3pPr marL="1121626" indent="-224325" defTabSz="911322" eaLnBrk="0" hangingPunct="0">
              <a:defRPr sz="2400">
                <a:solidFill>
                  <a:schemeClr val="tx1"/>
                </a:solidFill>
                <a:latin typeface="Tahoma" pitchFamily="34" charset="0"/>
              </a:defRPr>
            </a:lvl3pPr>
            <a:lvl4pPr marL="1570276" indent="-224325" defTabSz="911322" eaLnBrk="0" hangingPunct="0">
              <a:defRPr sz="2400">
                <a:solidFill>
                  <a:schemeClr val="tx1"/>
                </a:solidFill>
                <a:latin typeface="Tahoma" pitchFamily="34" charset="0"/>
              </a:defRPr>
            </a:lvl4pPr>
            <a:lvl5pPr marL="2018927" indent="-224325" defTabSz="911322" eaLnBrk="0" hangingPunct="0">
              <a:defRPr sz="2400">
                <a:solidFill>
                  <a:schemeClr val="tx1"/>
                </a:solidFill>
                <a:latin typeface="Tahoma" pitchFamily="34" charset="0"/>
              </a:defRPr>
            </a:lvl5pPr>
            <a:lvl6pPr marL="2467577" indent="-224325" algn="ctr" defTabSz="911322" eaLnBrk="0" fontAlgn="base" hangingPunct="0">
              <a:spcBef>
                <a:spcPct val="0"/>
              </a:spcBef>
              <a:spcAft>
                <a:spcPct val="0"/>
              </a:spcAft>
              <a:defRPr sz="2400">
                <a:solidFill>
                  <a:schemeClr val="tx1"/>
                </a:solidFill>
                <a:latin typeface="Tahoma" pitchFamily="34" charset="0"/>
              </a:defRPr>
            </a:lvl6pPr>
            <a:lvl7pPr marL="2916227" indent="-224325" algn="ctr" defTabSz="911322" eaLnBrk="0" fontAlgn="base" hangingPunct="0">
              <a:spcBef>
                <a:spcPct val="0"/>
              </a:spcBef>
              <a:spcAft>
                <a:spcPct val="0"/>
              </a:spcAft>
              <a:defRPr sz="2400">
                <a:solidFill>
                  <a:schemeClr val="tx1"/>
                </a:solidFill>
                <a:latin typeface="Tahoma" pitchFamily="34" charset="0"/>
              </a:defRPr>
            </a:lvl7pPr>
            <a:lvl8pPr marL="3364878" indent="-224325" algn="ctr" defTabSz="911322" eaLnBrk="0" fontAlgn="base" hangingPunct="0">
              <a:spcBef>
                <a:spcPct val="0"/>
              </a:spcBef>
              <a:spcAft>
                <a:spcPct val="0"/>
              </a:spcAft>
              <a:defRPr sz="2400">
                <a:solidFill>
                  <a:schemeClr val="tx1"/>
                </a:solidFill>
                <a:latin typeface="Tahoma" pitchFamily="34" charset="0"/>
              </a:defRPr>
            </a:lvl8pPr>
            <a:lvl9pPr marL="3813528" indent="-224325" algn="ctr" defTabSz="911322" eaLnBrk="0" fontAlgn="base" hangingPunct="0">
              <a:spcBef>
                <a:spcPct val="0"/>
              </a:spcBef>
              <a:spcAft>
                <a:spcPct val="0"/>
              </a:spcAft>
              <a:defRPr sz="2400">
                <a:solidFill>
                  <a:schemeClr val="tx1"/>
                </a:solidFill>
                <a:latin typeface="Tahoma" pitchFamily="34" charset="0"/>
              </a:defRPr>
            </a:lvl9pPr>
          </a:lstStyle>
          <a:p>
            <a:fld id="{73FDC531-D3A3-417A-B1B4-89782250B803}" type="slidenum">
              <a:rPr lang="en-US" sz="1200">
                <a:latin typeface="Times New Roman" pitchFamily="18" charset="0"/>
              </a:rPr>
              <a:pPr/>
              <a:t>3</a:t>
            </a:fld>
            <a:endParaRPr lang="en-US" sz="120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eaLnBrk="0" hangingPunct="0">
              <a:defRPr sz="2400">
                <a:solidFill>
                  <a:schemeClr val="tx1"/>
                </a:solidFill>
                <a:latin typeface="Tahoma" pitchFamily="34" charset="0"/>
              </a:defRPr>
            </a:lvl1pPr>
            <a:lvl2pPr marL="729057" indent="-280406" defTabSz="911322" eaLnBrk="0" hangingPunct="0">
              <a:defRPr sz="2400">
                <a:solidFill>
                  <a:schemeClr val="tx1"/>
                </a:solidFill>
                <a:latin typeface="Tahoma" pitchFamily="34" charset="0"/>
              </a:defRPr>
            </a:lvl2pPr>
            <a:lvl3pPr marL="1121626" indent="-224325" defTabSz="911322" eaLnBrk="0" hangingPunct="0">
              <a:defRPr sz="2400">
                <a:solidFill>
                  <a:schemeClr val="tx1"/>
                </a:solidFill>
                <a:latin typeface="Tahoma" pitchFamily="34" charset="0"/>
              </a:defRPr>
            </a:lvl3pPr>
            <a:lvl4pPr marL="1570276" indent="-224325" defTabSz="911322" eaLnBrk="0" hangingPunct="0">
              <a:defRPr sz="2400">
                <a:solidFill>
                  <a:schemeClr val="tx1"/>
                </a:solidFill>
                <a:latin typeface="Tahoma" pitchFamily="34" charset="0"/>
              </a:defRPr>
            </a:lvl4pPr>
            <a:lvl5pPr marL="2018927" indent="-224325" defTabSz="911322" eaLnBrk="0" hangingPunct="0">
              <a:defRPr sz="2400">
                <a:solidFill>
                  <a:schemeClr val="tx1"/>
                </a:solidFill>
                <a:latin typeface="Tahoma" pitchFamily="34" charset="0"/>
              </a:defRPr>
            </a:lvl5pPr>
            <a:lvl6pPr marL="2467577" indent="-224325" algn="ctr" defTabSz="911322" eaLnBrk="0" fontAlgn="base" hangingPunct="0">
              <a:spcBef>
                <a:spcPct val="0"/>
              </a:spcBef>
              <a:spcAft>
                <a:spcPct val="0"/>
              </a:spcAft>
              <a:defRPr sz="2400">
                <a:solidFill>
                  <a:schemeClr val="tx1"/>
                </a:solidFill>
                <a:latin typeface="Tahoma" pitchFamily="34" charset="0"/>
              </a:defRPr>
            </a:lvl6pPr>
            <a:lvl7pPr marL="2916227" indent="-224325" algn="ctr" defTabSz="911322" eaLnBrk="0" fontAlgn="base" hangingPunct="0">
              <a:spcBef>
                <a:spcPct val="0"/>
              </a:spcBef>
              <a:spcAft>
                <a:spcPct val="0"/>
              </a:spcAft>
              <a:defRPr sz="2400">
                <a:solidFill>
                  <a:schemeClr val="tx1"/>
                </a:solidFill>
                <a:latin typeface="Tahoma" pitchFamily="34" charset="0"/>
              </a:defRPr>
            </a:lvl7pPr>
            <a:lvl8pPr marL="3364878" indent="-224325" algn="ctr" defTabSz="911322" eaLnBrk="0" fontAlgn="base" hangingPunct="0">
              <a:spcBef>
                <a:spcPct val="0"/>
              </a:spcBef>
              <a:spcAft>
                <a:spcPct val="0"/>
              </a:spcAft>
              <a:defRPr sz="2400">
                <a:solidFill>
                  <a:schemeClr val="tx1"/>
                </a:solidFill>
                <a:latin typeface="Tahoma" pitchFamily="34" charset="0"/>
              </a:defRPr>
            </a:lvl8pPr>
            <a:lvl9pPr marL="3813528" indent="-224325" algn="ctr" defTabSz="911322" eaLnBrk="0" fontAlgn="base" hangingPunct="0">
              <a:spcBef>
                <a:spcPct val="0"/>
              </a:spcBef>
              <a:spcAft>
                <a:spcPct val="0"/>
              </a:spcAft>
              <a:defRPr sz="2400">
                <a:solidFill>
                  <a:schemeClr val="tx1"/>
                </a:solidFill>
                <a:latin typeface="Tahoma" pitchFamily="34" charset="0"/>
              </a:defRPr>
            </a:lvl9pPr>
          </a:lstStyle>
          <a:p>
            <a:fld id="{086C6DC3-8851-4C62-A4FD-350CF42CD425}" type="slidenum">
              <a:rPr lang="en-US" sz="1200">
                <a:latin typeface="Times New Roman" pitchFamily="18" charset="0"/>
              </a:rPr>
              <a:pPr/>
              <a:t>35</a:t>
            </a:fld>
            <a:endParaRPr lang="en-US" sz="120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479B4621-89EC-4283-985D-23BA9A514A03}" type="slidenum">
              <a:rPr lang="en-US" altLang="en-US"/>
              <a:pPr/>
              <a:t>38</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670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eaLnBrk="0" hangingPunct="0">
              <a:defRPr sz="2400">
                <a:solidFill>
                  <a:schemeClr val="tx1"/>
                </a:solidFill>
                <a:latin typeface="Tahoma" pitchFamily="34" charset="0"/>
              </a:defRPr>
            </a:lvl1pPr>
            <a:lvl2pPr marL="729057" indent="-280406" defTabSz="911322" eaLnBrk="0" hangingPunct="0">
              <a:defRPr sz="2400">
                <a:solidFill>
                  <a:schemeClr val="tx1"/>
                </a:solidFill>
                <a:latin typeface="Tahoma" pitchFamily="34" charset="0"/>
              </a:defRPr>
            </a:lvl2pPr>
            <a:lvl3pPr marL="1121626" indent="-224325" defTabSz="911322" eaLnBrk="0" hangingPunct="0">
              <a:defRPr sz="2400">
                <a:solidFill>
                  <a:schemeClr val="tx1"/>
                </a:solidFill>
                <a:latin typeface="Tahoma" pitchFamily="34" charset="0"/>
              </a:defRPr>
            </a:lvl3pPr>
            <a:lvl4pPr marL="1570276" indent="-224325" defTabSz="911322" eaLnBrk="0" hangingPunct="0">
              <a:defRPr sz="2400">
                <a:solidFill>
                  <a:schemeClr val="tx1"/>
                </a:solidFill>
                <a:latin typeface="Tahoma" pitchFamily="34" charset="0"/>
              </a:defRPr>
            </a:lvl4pPr>
            <a:lvl5pPr marL="2018927" indent="-224325" defTabSz="911322" eaLnBrk="0" hangingPunct="0">
              <a:defRPr sz="2400">
                <a:solidFill>
                  <a:schemeClr val="tx1"/>
                </a:solidFill>
                <a:latin typeface="Tahoma" pitchFamily="34" charset="0"/>
              </a:defRPr>
            </a:lvl5pPr>
            <a:lvl6pPr marL="2467577" indent="-224325" algn="ctr" defTabSz="911322" eaLnBrk="0" fontAlgn="base" hangingPunct="0">
              <a:spcBef>
                <a:spcPct val="0"/>
              </a:spcBef>
              <a:spcAft>
                <a:spcPct val="0"/>
              </a:spcAft>
              <a:defRPr sz="2400">
                <a:solidFill>
                  <a:schemeClr val="tx1"/>
                </a:solidFill>
                <a:latin typeface="Tahoma" pitchFamily="34" charset="0"/>
              </a:defRPr>
            </a:lvl6pPr>
            <a:lvl7pPr marL="2916227" indent="-224325" algn="ctr" defTabSz="911322" eaLnBrk="0" fontAlgn="base" hangingPunct="0">
              <a:spcBef>
                <a:spcPct val="0"/>
              </a:spcBef>
              <a:spcAft>
                <a:spcPct val="0"/>
              </a:spcAft>
              <a:defRPr sz="2400">
                <a:solidFill>
                  <a:schemeClr val="tx1"/>
                </a:solidFill>
                <a:latin typeface="Tahoma" pitchFamily="34" charset="0"/>
              </a:defRPr>
            </a:lvl7pPr>
            <a:lvl8pPr marL="3364878" indent="-224325" algn="ctr" defTabSz="911322" eaLnBrk="0" fontAlgn="base" hangingPunct="0">
              <a:spcBef>
                <a:spcPct val="0"/>
              </a:spcBef>
              <a:spcAft>
                <a:spcPct val="0"/>
              </a:spcAft>
              <a:defRPr sz="2400">
                <a:solidFill>
                  <a:schemeClr val="tx1"/>
                </a:solidFill>
                <a:latin typeface="Tahoma" pitchFamily="34" charset="0"/>
              </a:defRPr>
            </a:lvl8pPr>
            <a:lvl9pPr marL="3813528" indent="-224325" algn="ctr" defTabSz="911322" eaLnBrk="0" fontAlgn="base" hangingPunct="0">
              <a:spcBef>
                <a:spcPct val="0"/>
              </a:spcBef>
              <a:spcAft>
                <a:spcPct val="0"/>
              </a:spcAft>
              <a:defRPr sz="2400">
                <a:solidFill>
                  <a:schemeClr val="tx1"/>
                </a:solidFill>
                <a:latin typeface="Tahoma" pitchFamily="34" charset="0"/>
              </a:defRPr>
            </a:lvl9pPr>
          </a:lstStyle>
          <a:p>
            <a:fld id="{B6F33094-018D-46A6-991B-E20B225EDE76}" type="slidenum">
              <a:rPr lang="en-US" sz="1200">
                <a:latin typeface="Times New Roman" pitchFamily="18" charset="0"/>
              </a:rPr>
              <a:pPr/>
              <a:t>4</a:t>
            </a:fld>
            <a:endParaRPr lang="en-US" sz="12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eaLnBrk="0" hangingPunct="0">
              <a:defRPr sz="2400">
                <a:solidFill>
                  <a:schemeClr val="tx1"/>
                </a:solidFill>
                <a:latin typeface="Tahoma" pitchFamily="34" charset="0"/>
              </a:defRPr>
            </a:lvl1pPr>
            <a:lvl2pPr marL="729057" indent="-280406" defTabSz="911322" eaLnBrk="0" hangingPunct="0">
              <a:defRPr sz="2400">
                <a:solidFill>
                  <a:schemeClr val="tx1"/>
                </a:solidFill>
                <a:latin typeface="Tahoma" pitchFamily="34" charset="0"/>
              </a:defRPr>
            </a:lvl2pPr>
            <a:lvl3pPr marL="1121626" indent="-224325" defTabSz="911322" eaLnBrk="0" hangingPunct="0">
              <a:defRPr sz="2400">
                <a:solidFill>
                  <a:schemeClr val="tx1"/>
                </a:solidFill>
                <a:latin typeface="Tahoma" pitchFamily="34" charset="0"/>
              </a:defRPr>
            </a:lvl3pPr>
            <a:lvl4pPr marL="1570276" indent="-224325" defTabSz="911322" eaLnBrk="0" hangingPunct="0">
              <a:defRPr sz="2400">
                <a:solidFill>
                  <a:schemeClr val="tx1"/>
                </a:solidFill>
                <a:latin typeface="Tahoma" pitchFamily="34" charset="0"/>
              </a:defRPr>
            </a:lvl4pPr>
            <a:lvl5pPr marL="2018927" indent="-224325" defTabSz="911322" eaLnBrk="0" hangingPunct="0">
              <a:defRPr sz="2400">
                <a:solidFill>
                  <a:schemeClr val="tx1"/>
                </a:solidFill>
                <a:latin typeface="Tahoma" pitchFamily="34" charset="0"/>
              </a:defRPr>
            </a:lvl5pPr>
            <a:lvl6pPr marL="2467577" indent="-224325" algn="ctr" defTabSz="911322" eaLnBrk="0" fontAlgn="base" hangingPunct="0">
              <a:spcBef>
                <a:spcPct val="0"/>
              </a:spcBef>
              <a:spcAft>
                <a:spcPct val="0"/>
              </a:spcAft>
              <a:defRPr sz="2400">
                <a:solidFill>
                  <a:schemeClr val="tx1"/>
                </a:solidFill>
                <a:latin typeface="Tahoma" pitchFamily="34" charset="0"/>
              </a:defRPr>
            </a:lvl6pPr>
            <a:lvl7pPr marL="2916227" indent="-224325" algn="ctr" defTabSz="911322" eaLnBrk="0" fontAlgn="base" hangingPunct="0">
              <a:spcBef>
                <a:spcPct val="0"/>
              </a:spcBef>
              <a:spcAft>
                <a:spcPct val="0"/>
              </a:spcAft>
              <a:defRPr sz="2400">
                <a:solidFill>
                  <a:schemeClr val="tx1"/>
                </a:solidFill>
                <a:latin typeface="Tahoma" pitchFamily="34" charset="0"/>
              </a:defRPr>
            </a:lvl7pPr>
            <a:lvl8pPr marL="3364878" indent="-224325" algn="ctr" defTabSz="911322" eaLnBrk="0" fontAlgn="base" hangingPunct="0">
              <a:spcBef>
                <a:spcPct val="0"/>
              </a:spcBef>
              <a:spcAft>
                <a:spcPct val="0"/>
              </a:spcAft>
              <a:defRPr sz="2400">
                <a:solidFill>
                  <a:schemeClr val="tx1"/>
                </a:solidFill>
                <a:latin typeface="Tahoma" pitchFamily="34" charset="0"/>
              </a:defRPr>
            </a:lvl8pPr>
            <a:lvl9pPr marL="3813528" indent="-224325" algn="ctr" defTabSz="911322" eaLnBrk="0" fontAlgn="base" hangingPunct="0">
              <a:spcBef>
                <a:spcPct val="0"/>
              </a:spcBef>
              <a:spcAft>
                <a:spcPct val="0"/>
              </a:spcAft>
              <a:defRPr sz="2400">
                <a:solidFill>
                  <a:schemeClr val="tx1"/>
                </a:solidFill>
                <a:latin typeface="Tahoma" pitchFamily="34" charset="0"/>
              </a:defRPr>
            </a:lvl9pPr>
          </a:lstStyle>
          <a:p>
            <a:fld id="{56436F92-B3EF-4185-8C8C-803AED0C1A2C}" type="slidenum">
              <a:rPr lang="en-US" sz="1200">
                <a:latin typeface="Times New Roman" pitchFamily="18" charset="0"/>
              </a:rPr>
              <a:pPr/>
              <a:t>5</a:t>
            </a:fld>
            <a:endParaRPr lang="en-US" sz="120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90" tIns="48495" rIns="96990" bIns="48495"/>
          <a:lstStyle>
            <a:lvl1pPr defTabSz="965200">
              <a:spcBef>
                <a:spcPct val="30000"/>
              </a:spcBef>
              <a:defRPr sz="1200">
                <a:solidFill>
                  <a:schemeClr val="tx1"/>
                </a:solidFill>
                <a:latin typeface="Arial" pitchFamily="34" charset="0"/>
              </a:defRPr>
            </a:lvl1pPr>
            <a:lvl2pPr marL="787400" indent="-301625" defTabSz="965200">
              <a:spcBef>
                <a:spcPct val="30000"/>
              </a:spcBef>
              <a:defRPr sz="1200">
                <a:solidFill>
                  <a:schemeClr val="tx1"/>
                </a:solidFill>
                <a:latin typeface="Arial" pitchFamily="34" charset="0"/>
              </a:defRPr>
            </a:lvl2pPr>
            <a:lvl3pPr marL="1211263" indent="-241300" defTabSz="965200">
              <a:spcBef>
                <a:spcPct val="30000"/>
              </a:spcBef>
              <a:defRPr sz="1200">
                <a:solidFill>
                  <a:schemeClr val="tx1"/>
                </a:solidFill>
                <a:latin typeface="Arial" pitchFamily="34" charset="0"/>
              </a:defRPr>
            </a:lvl3pPr>
            <a:lvl4pPr marL="1697038" indent="-241300" defTabSz="965200">
              <a:spcBef>
                <a:spcPct val="30000"/>
              </a:spcBef>
              <a:defRPr sz="1200">
                <a:solidFill>
                  <a:schemeClr val="tx1"/>
                </a:solidFill>
                <a:latin typeface="Arial" pitchFamily="34" charset="0"/>
              </a:defRPr>
            </a:lvl4pPr>
            <a:lvl5pPr marL="2181225" indent="-241300" defTabSz="965200">
              <a:spcBef>
                <a:spcPct val="30000"/>
              </a:spcBef>
              <a:defRPr sz="1200">
                <a:solidFill>
                  <a:schemeClr val="tx1"/>
                </a:solidFill>
                <a:latin typeface="Arial" pitchFamily="34" charset="0"/>
              </a:defRPr>
            </a:lvl5pPr>
            <a:lvl6pPr marL="2638425" indent="-241300" defTabSz="965200" eaLnBrk="0" fontAlgn="base" hangingPunct="0">
              <a:spcBef>
                <a:spcPct val="30000"/>
              </a:spcBef>
              <a:spcAft>
                <a:spcPct val="0"/>
              </a:spcAft>
              <a:defRPr sz="1200">
                <a:solidFill>
                  <a:schemeClr val="tx1"/>
                </a:solidFill>
                <a:latin typeface="Arial" pitchFamily="34" charset="0"/>
              </a:defRPr>
            </a:lvl6pPr>
            <a:lvl7pPr marL="3095625" indent="-241300" defTabSz="965200" eaLnBrk="0" fontAlgn="base" hangingPunct="0">
              <a:spcBef>
                <a:spcPct val="30000"/>
              </a:spcBef>
              <a:spcAft>
                <a:spcPct val="0"/>
              </a:spcAft>
              <a:defRPr sz="1200">
                <a:solidFill>
                  <a:schemeClr val="tx1"/>
                </a:solidFill>
                <a:latin typeface="Arial" pitchFamily="34" charset="0"/>
              </a:defRPr>
            </a:lvl7pPr>
            <a:lvl8pPr marL="3552825" indent="-241300" defTabSz="965200" eaLnBrk="0" fontAlgn="base" hangingPunct="0">
              <a:spcBef>
                <a:spcPct val="30000"/>
              </a:spcBef>
              <a:spcAft>
                <a:spcPct val="0"/>
              </a:spcAft>
              <a:defRPr sz="1200">
                <a:solidFill>
                  <a:schemeClr val="tx1"/>
                </a:solidFill>
                <a:latin typeface="Arial" pitchFamily="34" charset="0"/>
              </a:defRPr>
            </a:lvl8pPr>
            <a:lvl9pPr marL="4010025" indent="-241300" defTabSz="965200" eaLnBrk="0" fontAlgn="base" hangingPunct="0">
              <a:spcBef>
                <a:spcPct val="30000"/>
              </a:spcBef>
              <a:spcAft>
                <a:spcPct val="0"/>
              </a:spcAft>
              <a:defRPr sz="1200">
                <a:solidFill>
                  <a:schemeClr val="tx1"/>
                </a:solidFill>
                <a:latin typeface="Arial" pitchFamily="34" charset="0"/>
              </a:defRPr>
            </a:lvl9pPr>
          </a:lstStyle>
          <a:p>
            <a:pPr algn="r">
              <a:spcBef>
                <a:spcPct val="0"/>
              </a:spcBef>
            </a:pPr>
            <a:fld id="{0909804F-8B2C-4442-B6B4-A580D8A7ED8B}" type="slidenum">
              <a:rPr lang="en-US" altLang="en-US" sz="1300">
                <a:latin typeface="Times New Roman" pitchFamily="18" charset="0"/>
              </a:rPr>
              <a:pPr algn="r">
                <a:spcBef>
                  <a:spcPct val="0"/>
                </a:spcBef>
              </a:pPr>
              <a:t>7</a:t>
            </a:fld>
            <a:endParaRPr lang="en-US" altLang="en-US" sz="1300">
              <a:latin typeface="Times New Roman" pitchFamily="18" charset="0"/>
            </a:endParaRPr>
          </a:p>
        </p:txBody>
      </p:sp>
    </p:spTree>
    <p:extLst>
      <p:ext uri="{BB962C8B-B14F-4D97-AF65-F5344CB8AC3E}">
        <p14:creationId xmlns:p14="http://schemas.microsoft.com/office/powerpoint/2010/main" val="141795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90" tIns="48495" rIns="96990" bIns="48495"/>
          <a:lstStyle>
            <a:lvl1pPr defTabSz="965200">
              <a:spcBef>
                <a:spcPct val="30000"/>
              </a:spcBef>
              <a:defRPr sz="1200">
                <a:solidFill>
                  <a:schemeClr val="tx1"/>
                </a:solidFill>
                <a:latin typeface="Arial" pitchFamily="34" charset="0"/>
              </a:defRPr>
            </a:lvl1pPr>
            <a:lvl2pPr marL="787400" indent="-301625" defTabSz="965200">
              <a:spcBef>
                <a:spcPct val="30000"/>
              </a:spcBef>
              <a:defRPr sz="1200">
                <a:solidFill>
                  <a:schemeClr val="tx1"/>
                </a:solidFill>
                <a:latin typeface="Arial" pitchFamily="34" charset="0"/>
              </a:defRPr>
            </a:lvl2pPr>
            <a:lvl3pPr marL="1211263" indent="-241300" defTabSz="965200">
              <a:spcBef>
                <a:spcPct val="30000"/>
              </a:spcBef>
              <a:defRPr sz="1200">
                <a:solidFill>
                  <a:schemeClr val="tx1"/>
                </a:solidFill>
                <a:latin typeface="Arial" pitchFamily="34" charset="0"/>
              </a:defRPr>
            </a:lvl3pPr>
            <a:lvl4pPr marL="1697038" indent="-241300" defTabSz="965200">
              <a:spcBef>
                <a:spcPct val="30000"/>
              </a:spcBef>
              <a:defRPr sz="1200">
                <a:solidFill>
                  <a:schemeClr val="tx1"/>
                </a:solidFill>
                <a:latin typeface="Arial" pitchFamily="34" charset="0"/>
              </a:defRPr>
            </a:lvl4pPr>
            <a:lvl5pPr marL="2181225" indent="-241300" defTabSz="965200">
              <a:spcBef>
                <a:spcPct val="30000"/>
              </a:spcBef>
              <a:defRPr sz="1200">
                <a:solidFill>
                  <a:schemeClr val="tx1"/>
                </a:solidFill>
                <a:latin typeface="Arial" pitchFamily="34" charset="0"/>
              </a:defRPr>
            </a:lvl5pPr>
            <a:lvl6pPr marL="2638425" indent="-241300" defTabSz="965200" eaLnBrk="0" fontAlgn="base" hangingPunct="0">
              <a:spcBef>
                <a:spcPct val="30000"/>
              </a:spcBef>
              <a:spcAft>
                <a:spcPct val="0"/>
              </a:spcAft>
              <a:defRPr sz="1200">
                <a:solidFill>
                  <a:schemeClr val="tx1"/>
                </a:solidFill>
                <a:latin typeface="Arial" pitchFamily="34" charset="0"/>
              </a:defRPr>
            </a:lvl6pPr>
            <a:lvl7pPr marL="3095625" indent="-241300" defTabSz="965200" eaLnBrk="0" fontAlgn="base" hangingPunct="0">
              <a:spcBef>
                <a:spcPct val="30000"/>
              </a:spcBef>
              <a:spcAft>
                <a:spcPct val="0"/>
              </a:spcAft>
              <a:defRPr sz="1200">
                <a:solidFill>
                  <a:schemeClr val="tx1"/>
                </a:solidFill>
                <a:latin typeface="Arial" pitchFamily="34" charset="0"/>
              </a:defRPr>
            </a:lvl7pPr>
            <a:lvl8pPr marL="3552825" indent="-241300" defTabSz="965200" eaLnBrk="0" fontAlgn="base" hangingPunct="0">
              <a:spcBef>
                <a:spcPct val="30000"/>
              </a:spcBef>
              <a:spcAft>
                <a:spcPct val="0"/>
              </a:spcAft>
              <a:defRPr sz="1200">
                <a:solidFill>
                  <a:schemeClr val="tx1"/>
                </a:solidFill>
                <a:latin typeface="Arial" pitchFamily="34" charset="0"/>
              </a:defRPr>
            </a:lvl8pPr>
            <a:lvl9pPr marL="4010025" indent="-241300" defTabSz="965200" eaLnBrk="0" fontAlgn="base" hangingPunct="0">
              <a:spcBef>
                <a:spcPct val="30000"/>
              </a:spcBef>
              <a:spcAft>
                <a:spcPct val="0"/>
              </a:spcAft>
              <a:defRPr sz="1200">
                <a:solidFill>
                  <a:schemeClr val="tx1"/>
                </a:solidFill>
                <a:latin typeface="Arial" pitchFamily="34" charset="0"/>
              </a:defRPr>
            </a:lvl9pPr>
          </a:lstStyle>
          <a:p>
            <a:pPr algn="r">
              <a:spcBef>
                <a:spcPct val="0"/>
              </a:spcBef>
            </a:pPr>
            <a:fld id="{4EAEE13A-BB7A-4D16-B031-FA0AF223035A}" type="slidenum">
              <a:rPr lang="en-US" altLang="en-US" sz="1300">
                <a:latin typeface="Times New Roman" pitchFamily="18" charset="0"/>
              </a:rPr>
              <a:pPr algn="r">
                <a:spcBef>
                  <a:spcPct val="0"/>
                </a:spcBef>
              </a:pPr>
              <a:t>8</a:t>
            </a:fld>
            <a:endParaRPr lang="en-US" altLang="en-US" sz="1300">
              <a:latin typeface="Times New Roman" pitchFamily="18" charset="0"/>
            </a:endParaRPr>
          </a:p>
        </p:txBody>
      </p:sp>
    </p:spTree>
    <p:extLst>
      <p:ext uri="{BB962C8B-B14F-4D97-AF65-F5344CB8AC3E}">
        <p14:creationId xmlns:p14="http://schemas.microsoft.com/office/powerpoint/2010/main" val="4052367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90" tIns="48495" rIns="96990" bIns="48495"/>
          <a:lstStyle>
            <a:lvl1pPr defTabSz="965200">
              <a:spcBef>
                <a:spcPct val="30000"/>
              </a:spcBef>
              <a:defRPr sz="1200">
                <a:solidFill>
                  <a:schemeClr val="tx1"/>
                </a:solidFill>
                <a:latin typeface="Arial" pitchFamily="34" charset="0"/>
              </a:defRPr>
            </a:lvl1pPr>
            <a:lvl2pPr marL="787400" indent="-301625" defTabSz="965200">
              <a:spcBef>
                <a:spcPct val="30000"/>
              </a:spcBef>
              <a:defRPr sz="1200">
                <a:solidFill>
                  <a:schemeClr val="tx1"/>
                </a:solidFill>
                <a:latin typeface="Arial" pitchFamily="34" charset="0"/>
              </a:defRPr>
            </a:lvl2pPr>
            <a:lvl3pPr marL="1211263" indent="-241300" defTabSz="965200">
              <a:spcBef>
                <a:spcPct val="30000"/>
              </a:spcBef>
              <a:defRPr sz="1200">
                <a:solidFill>
                  <a:schemeClr val="tx1"/>
                </a:solidFill>
                <a:latin typeface="Arial" pitchFamily="34" charset="0"/>
              </a:defRPr>
            </a:lvl3pPr>
            <a:lvl4pPr marL="1697038" indent="-241300" defTabSz="965200">
              <a:spcBef>
                <a:spcPct val="30000"/>
              </a:spcBef>
              <a:defRPr sz="1200">
                <a:solidFill>
                  <a:schemeClr val="tx1"/>
                </a:solidFill>
                <a:latin typeface="Arial" pitchFamily="34" charset="0"/>
              </a:defRPr>
            </a:lvl4pPr>
            <a:lvl5pPr marL="2181225" indent="-241300" defTabSz="965200">
              <a:spcBef>
                <a:spcPct val="30000"/>
              </a:spcBef>
              <a:defRPr sz="1200">
                <a:solidFill>
                  <a:schemeClr val="tx1"/>
                </a:solidFill>
                <a:latin typeface="Arial" pitchFamily="34" charset="0"/>
              </a:defRPr>
            </a:lvl5pPr>
            <a:lvl6pPr marL="2638425" indent="-241300" defTabSz="965200" eaLnBrk="0" fontAlgn="base" hangingPunct="0">
              <a:spcBef>
                <a:spcPct val="30000"/>
              </a:spcBef>
              <a:spcAft>
                <a:spcPct val="0"/>
              </a:spcAft>
              <a:defRPr sz="1200">
                <a:solidFill>
                  <a:schemeClr val="tx1"/>
                </a:solidFill>
                <a:latin typeface="Arial" pitchFamily="34" charset="0"/>
              </a:defRPr>
            </a:lvl6pPr>
            <a:lvl7pPr marL="3095625" indent="-241300" defTabSz="965200" eaLnBrk="0" fontAlgn="base" hangingPunct="0">
              <a:spcBef>
                <a:spcPct val="30000"/>
              </a:spcBef>
              <a:spcAft>
                <a:spcPct val="0"/>
              </a:spcAft>
              <a:defRPr sz="1200">
                <a:solidFill>
                  <a:schemeClr val="tx1"/>
                </a:solidFill>
                <a:latin typeface="Arial" pitchFamily="34" charset="0"/>
              </a:defRPr>
            </a:lvl7pPr>
            <a:lvl8pPr marL="3552825" indent="-241300" defTabSz="965200" eaLnBrk="0" fontAlgn="base" hangingPunct="0">
              <a:spcBef>
                <a:spcPct val="30000"/>
              </a:spcBef>
              <a:spcAft>
                <a:spcPct val="0"/>
              </a:spcAft>
              <a:defRPr sz="1200">
                <a:solidFill>
                  <a:schemeClr val="tx1"/>
                </a:solidFill>
                <a:latin typeface="Arial" pitchFamily="34" charset="0"/>
              </a:defRPr>
            </a:lvl8pPr>
            <a:lvl9pPr marL="4010025" indent="-241300" defTabSz="965200" eaLnBrk="0" fontAlgn="base" hangingPunct="0">
              <a:spcBef>
                <a:spcPct val="30000"/>
              </a:spcBef>
              <a:spcAft>
                <a:spcPct val="0"/>
              </a:spcAft>
              <a:defRPr sz="1200">
                <a:solidFill>
                  <a:schemeClr val="tx1"/>
                </a:solidFill>
                <a:latin typeface="Arial" pitchFamily="34" charset="0"/>
              </a:defRPr>
            </a:lvl9pPr>
          </a:lstStyle>
          <a:p>
            <a:pPr algn="r">
              <a:spcBef>
                <a:spcPct val="0"/>
              </a:spcBef>
            </a:pPr>
            <a:fld id="{81842C9F-5DD4-44C4-A439-1471F51D0FE4}" type="slidenum">
              <a:rPr lang="en-US" altLang="en-US" sz="1300">
                <a:latin typeface="Times New Roman" pitchFamily="18" charset="0"/>
              </a:rPr>
              <a:pPr algn="r">
                <a:spcBef>
                  <a:spcPct val="0"/>
                </a:spcBef>
              </a:pPr>
              <a:t>12</a:t>
            </a:fld>
            <a:endParaRPr lang="en-US" altLang="en-US" sz="1300">
              <a:latin typeface="Times New Roman" pitchFamily="18" charset="0"/>
            </a:endParaRPr>
          </a:p>
        </p:txBody>
      </p:sp>
    </p:spTree>
    <p:extLst>
      <p:ext uri="{BB962C8B-B14F-4D97-AF65-F5344CB8AC3E}">
        <p14:creationId xmlns:p14="http://schemas.microsoft.com/office/powerpoint/2010/main" val="4044645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eaLnBrk="0" hangingPunct="0">
              <a:defRPr sz="2400">
                <a:solidFill>
                  <a:schemeClr val="tx1"/>
                </a:solidFill>
                <a:latin typeface="Tahoma" pitchFamily="34" charset="0"/>
              </a:defRPr>
            </a:lvl1pPr>
            <a:lvl2pPr marL="729057" indent="-280406" defTabSz="911322" eaLnBrk="0" hangingPunct="0">
              <a:defRPr sz="2400">
                <a:solidFill>
                  <a:schemeClr val="tx1"/>
                </a:solidFill>
                <a:latin typeface="Tahoma" pitchFamily="34" charset="0"/>
              </a:defRPr>
            </a:lvl2pPr>
            <a:lvl3pPr marL="1121626" indent="-224325" defTabSz="911322" eaLnBrk="0" hangingPunct="0">
              <a:defRPr sz="2400">
                <a:solidFill>
                  <a:schemeClr val="tx1"/>
                </a:solidFill>
                <a:latin typeface="Tahoma" pitchFamily="34" charset="0"/>
              </a:defRPr>
            </a:lvl3pPr>
            <a:lvl4pPr marL="1570276" indent="-224325" defTabSz="911322" eaLnBrk="0" hangingPunct="0">
              <a:defRPr sz="2400">
                <a:solidFill>
                  <a:schemeClr val="tx1"/>
                </a:solidFill>
                <a:latin typeface="Tahoma" pitchFamily="34" charset="0"/>
              </a:defRPr>
            </a:lvl4pPr>
            <a:lvl5pPr marL="2018927" indent="-224325" defTabSz="911322" eaLnBrk="0" hangingPunct="0">
              <a:defRPr sz="2400">
                <a:solidFill>
                  <a:schemeClr val="tx1"/>
                </a:solidFill>
                <a:latin typeface="Tahoma" pitchFamily="34" charset="0"/>
              </a:defRPr>
            </a:lvl5pPr>
            <a:lvl6pPr marL="2467577" indent="-224325" algn="ctr" defTabSz="911322" eaLnBrk="0" fontAlgn="base" hangingPunct="0">
              <a:spcBef>
                <a:spcPct val="0"/>
              </a:spcBef>
              <a:spcAft>
                <a:spcPct val="0"/>
              </a:spcAft>
              <a:defRPr sz="2400">
                <a:solidFill>
                  <a:schemeClr val="tx1"/>
                </a:solidFill>
                <a:latin typeface="Tahoma" pitchFamily="34" charset="0"/>
              </a:defRPr>
            </a:lvl6pPr>
            <a:lvl7pPr marL="2916227" indent="-224325" algn="ctr" defTabSz="911322" eaLnBrk="0" fontAlgn="base" hangingPunct="0">
              <a:spcBef>
                <a:spcPct val="0"/>
              </a:spcBef>
              <a:spcAft>
                <a:spcPct val="0"/>
              </a:spcAft>
              <a:defRPr sz="2400">
                <a:solidFill>
                  <a:schemeClr val="tx1"/>
                </a:solidFill>
                <a:latin typeface="Tahoma" pitchFamily="34" charset="0"/>
              </a:defRPr>
            </a:lvl7pPr>
            <a:lvl8pPr marL="3364878" indent="-224325" algn="ctr" defTabSz="911322" eaLnBrk="0" fontAlgn="base" hangingPunct="0">
              <a:spcBef>
                <a:spcPct val="0"/>
              </a:spcBef>
              <a:spcAft>
                <a:spcPct val="0"/>
              </a:spcAft>
              <a:defRPr sz="2400">
                <a:solidFill>
                  <a:schemeClr val="tx1"/>
                </a:solidFill>
                <a:latin typeface="Tahoma" pitchFamily="34" charset="0"/>
              </a:defRPr>
            </a:lvl8pPr>
            <a:lvl9pPr marL="3813528" indent="-224325" algn="ctr" defTabSz="911322" eaLnBrk="0" fontAlgn="base" hangingPunct="0">
              <a:spcBef>
                <a:spcPct val="0"/>
              </a:spcBef>
              <a:spcAft>
                <a:spcPct val="0"/>
              </a:spcAft>
              <a:defRPr sz="2400">
                <a:solidFill>
                  <a:schemeClr val="tx1"/>
                </a:solidFill>
                <a:latin typeface="Tahoma" pitchFamily="34" charset="0"/>
              </a:defRPr>
            </a:lvl9pPr>
          </a:lstStyle>
          <a:p>
            <a:fld id="{AA4F67AB-7C1C-403D-8C49-D49585269992}" type="slidenum">
              <a:rPr lang="en-US" sz="1200">
                <a:latin typeface="Times New Roman" pitchFamily="18" charset="0"/>
              </a:rPr>
              <a:pPr/>
              <a:t>34</a:t>
            </a:fld>
            <a:endParaRPr lang="en-US" sz="12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5EB103-16EC-4758-A978-CC77522AEBEA}" type="datetimeFigureOut">
              <a:rPr lang="en-US"/>
              <a:pPr>
                <a:defRPr/>
              </a:pPr>
              <a:t>12/1/2023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5D45A06-9704-4C28-94D3-B3861964076E}" type="slidenum">
              <a:rPr lang="en-US" altLang="en-US"/>
              <a:pPr>
                <a:defRPr/>
              </a:pPr>
              <a:t>‹#›</a:t>
            </a:fld>
            <a:endParaRPr lang="en-US" altLang="en-US"/>
          </a:p>
        </p:txBody>
      </p:sp>
    </p:spTree>
    <p:extLst>
      <p:ext uri="{BB962C8B-B14F-4D97-AF65-F5344CB8AC3E}">
        <p14:creationId xmlns:p14="http://schemas.microsoft.com/office/powerpoint/2010/main" val="30652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69AE3ECE-C5A7-4AF2-8860-06FD1DD26ACD}" type="datetimeFigureOut">
              <a:rPr lang="en-US"/>
              <a:pPr>
                <a:defRPr/>
              </a:pPr>
              <a:t>12/1/2023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CF0DEAAB-8758-4D28-B817-66C35A198AAD}" type="slidenum">
              <a:rPr lang="en-US" altLang="en-US"/>
              <a:pPr>
                <a:defRPr/>
              </a:pPr>
              <a:t>‹#›</a:t>
            </a:fld>
            <a:endParaRPr lang="en-US" altLang="en-US"/>
          </a:p>
        </p:txBody>
      </p:sp>
    </p:spTree>
    <p:extLst>
      <p:ext uri="{BB962C8B-B14F-4D97-AF65-F5344CB8AC3E}">
        <p14:creationId xmlns:p14="http://schemas.microsoft.com/office/powerpoint/2010/main" val="346005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D710C3-6AAD-46A3-92E9-A3580BB14429}" type="datetimeFigureOut">
              <a:rPr lang="en-US"/>
              <a:pPr>
                <a:defRPr/>
              </a:pPr>
              <a:t>12/1/2023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43F3AD04-1D4D-48D5-87F9-E9321A564396}" type="slidenum">
              <a:rPr lang="en-US" altLang="en-US"/>
              <a:pPr>
                <a:defRPr/>
              </a:pPr>
              <a:t>‹#›</a:t>
            </a:fld>
            <a:endParaRPr lang="en-US" altLang="en-US"/>
          </a:p>
        </p:txBody>
      </p:sp>
    </p:spTree>
    <p:extLst>
      <p:ext uri="{BB962C8B-B14F-4D97-AF65-F5344CB8AC3E}">
        <p14:creationId xmlns:p14="http://schemas.microsoft.com/office/powerpoint/2010/main" val="385998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2_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EF6574D5-DDCE-4D39-BCCE-56E46C906004}" type="datetimeFigureOut">
              <a:rPr lang="en-US" altLang="en-US"/>
              <a:pPr>
                <a:defRPr/>
              </a:pPr>
              <a:t>12/1/2023</a:t>
            </a:fld>
            <a:endParaRPr lang="en-US" altLang="en-US"/>
          </a:p>
        </p:txBody>
      </p:sp>
      <p:sp>
        <p:nvSpPr>
          <p:cNvPr id="4" name="Holder 6"/>
          <p:cNvSpPr>
            <a:spLocks noGrp="1"/>
          </p:cNvSpPr>
          <p:nvPr>
            <p:ph type="sldNum" sz="quarter" idx="12"/>
          </p:nvPr>
        </p:nvSpPr>
        <p:spPr/>
        <p:txBody>
          <a:bodyPr/>
          <a:lstStyle>
            <a:lvl1pPr>
              <a:defRPr smtClean="0"/>
            </a:lvl1pPr>
          </a:lstStyle>
          <a:p>
            <a:pPr>
              <a:defRPr/>
            </a:pPr>
            <a:fld id="{9FD1B682-8611-4190-948E-09A08ACC0A68}" type="slidenum">
              <a:rPr lang="en-US" altLang="en-US"/>
              <a:pPr>
                <a:defRPr/>
              </a:pPr>
              <a:t>‹#›</a:t>
            </a:fld>
            <a:endParaRPr lang="en-US" altLang="en-US"/>
          </a:p>
        </p:txBody>
      </p:sp>
    </p:spTree>
    <p:extLst>
      <p:ext uri="{BB962C8B-B14F-4D97-AF65-F5344CB8AC3E}">
        <p14:creationId xmlns:p14="http://schemas.microsoft.com/office/powerpoint/2010/main" val="2020636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548217" y="1143000"/>
            <a:ext cx="5444067"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5484" y="1143000"/>
            <a:ext cx="5444067"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36023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4073" y="0"/>
            <a:ext cx="8201891" cy="609600"/>
          </a:xfrm>
          <a:solidFill>
            <a:schemeClr val="accent4">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
        <p:nvSpPr>
          <p:cNvPr id="3" name="Content Placeholder 2"/>
          <p:cNvSpPr>
            <a:spLocks noGrp="1"/>
          </p:cNvSpPr>
          <p:nvPr>
            <p:ph idx="1"/>
          </p:nvPr>
        </p:nvSpPr>
        <p:spPr>
          <a:xfrm>
            <a:off x="397163" y="951345"/>
            <a:ext cx="11508509" cy="5634182"/>
          </a:xfrm>
        </p:spPr>
        <p:txBody>
          <a:bodyPr/>
          <a:lstStyle>
            <a:lvl1pPr>
              <a:defRPr>
                <a:solidFill>
                  <a:srgbClr val="002060"/>
                </a:solidFill>
                <a:latin typeface="Trebuchet MS" panose="020B0603020202020204" pitchFamily="34" charset="0"/>
              </a:defRPr>
            </a:lvl1pPr>
            <a:lvl2pPr>
              <a:defRPr>
                <a:solidFill>
                  <a:srgbClr val="002060"/>
                </a:solidFill>
                <a:latin typeface="Trebuchet MS" panose="020B0603020202020204" pitchFamily="34" charset="0"/>
              </a:defRPr>
            </a:lvl2pPr>
            <a:lvl3pPr>
              <a:defRPr>
                <a:solidFill>
                  <a:srgbClr val="002060"/>
                </a:solidFill>
                <a:latin typeface="Trebuchet MS" panose="020B0603020202020204" pitchFamily="34" charset="0"/>
              </a:defRPr>
            </a:lvl3pPr>
            <a:lvl4pPr>
              <a:defRPr>
                <a:solidFill>
                  <a:srgbClr val="002060"/>
                </a:solidFill>
                <a:latin typeface="Trebuchet MS" panose="020B0603020202020204" pitchFamily="34" charset="0"/>
              </a:defRPr>
            </a:lvl4pPr>
            <a:lvl5pPr>
              <a:defRPr>
                <a:solidFill>
                  <a:srgbClr val="002060"/>
                </a:solidFill>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098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BEE64BE7-269D-467A-AC7A-4582DDC84F34}" type="datetimeFigureOut">
              <a:rPr lang="en-US"/>
              <a:pPr>
                <a:defRPr/>
              </a:pPr>
              <a:t>12/1/2023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7420A9ED-9C19-4A5B-BBF3-CD68253FA937}" type="slidenum">
              <a:rPr lang="en-US" altLang="en-US"/>
              <a:pPr>
                <a:defRPr/>
              </a:pPr>
              <a:t>‹#›</a:t>
            </a:fld>
            <a:endParaRPr lang="en-US" altLang="en-US"/>
          </a:p>
        </p:txBody>
      </p:sp>
    </p:spTree>
    <p:extLst>
      <p:ext uri="{BB962C8B-B14F-4D97-AF65-F5344CB8AC3E}">
        <p14:creationId xmlns:p14="http://schemas.microsoft.com/office/powerpoint/2010/main" val="88776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17254" y="-1"/>
            <a:ext cx="8056419" cy="614937"/>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002060"/>
                </a:solidFill>
                <a:latin typeface="Trebuchet MS" panose="020B0603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3048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179BE1D2-C570-4B19-8A82-77686A3BB4A4}" type="datetimeFigureOut">
              <a:rPr lang="en-US"/>
              <a:pPr>
                <a:defRPr/>
              </a:pPr>
              <a:t>12/1/2023</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0932BBD2-1018-404B-98F2-3B80F97F0889}" type="slidenum">
              <a:rPr lang="en-US" altLang="en-US"/>
              <a:pPr>
                <a:defRPr/>
              </a:pPr>
              <a:t>‹#›</a:t>
            </a:fld>
            <a:endParaRPr lang="en-US" altLang="en-US"/>
          </a:p>
        </p:txBody>
      </p:sp>
    </p:spTree>
    <p:extLst>
      <p:ext uri="{BB962C8B-B14F-4D97-AF65-F5344CB8AC3E}">
        <p14:creationId xmlns:p14="http://schemas.microsoft.com/office/powerpoint/2010/main" val="364176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3"/>
            <a:ext cx="2743200" cy="365125"/>
          </a:xfrm>
          <a:prstGeom prst="rect">
            <a:avLst/>
          </a:prstGeom>
        </p:spPr>
        <p:txBody>
          <a:bodyPr/>
          <a:lstStyle>
            <a:lvl1pPr>
              <a:defRPr/>
            </a:lvl1pPr>
          </a:lstStyle>
          <a:p>
            <a:pPr>
              <a:defRPr/>
            </a:pPr>
            <a:fld id="{757E0319-217F-42C4-80F6-8AE06444A8BA}" type="datetimeFigureOut">
              <a:rPr lang="en-US"/>
              <a:pPr>
                <a:defRPr/>
              </a:pPr>
              <a:t>12/1/2023</a:t>
            </a:fld>
            <a:endParaRPr lang="en-US"/>
          </a:p>
        </p:txBody>
      </p:sp>
      <p:sp>
        <p:nvSpPr>
          <p:cNvPr id="8" name="Footer Placeholder 7"/>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C8F3AC0-76DC-4C61-9AC8-E0E545C4AE8A}" type="slidenum">
              <a:rPr lang="ja-JP" altLang="en-US"/>
              <a:pPr>
                <a:defRPr/>
              </a:pPr>
              <a:t>‹#›</a:t>
            </a:fld>
            <a:endParaRPr lang="en-US" altLang="ja-JP"/>
          </a:p>
        </p:txBody>
      </p:sp>
    </p:spTree>
    <p:extLst>
      <p:ext uri="{BB962C8B-B14F-4D97-AF65-F5344CB8AC3E}">
        <p14:creationId xmlns:p14="http://schemas.microsoft.com/office/powerpoint/2010/main" val="204740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923E9EB6-8E5B-437B-B835-5BF31B1E00B5}" type="datetimeFigureOut">
              <a:rPr lang="en-US"/>
              <a:pPr>
                <a:defRPr/>
              </a:pPr>
              <a:t>12/1/2023</a:t>
            </a:fld>
            <a:endParaRPr lang="en-US"/>
          </a:p>
        </p:txBody>
      </p:sp>
      <p:sp>
        <p:nvSpPr>
          <p:cNvPr id="4"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F1945DB-F095-4142-BFAE-B909CFF96B0C}" type="slidenum">
              <a:rPr lang="en-US" altLang="en-US"/>
              <a:pPr>
                <a:defRPr/>
              </a:pPr>
              <a:t>‹#›</a:t>
            </a:fld>
            <a:endParaRPr lang="en-US" altLang="en-US"/>
          </a:p>
        </p:txBody>
      </p:sp>
    </p:spTree>
    <p:extLst>
      <p:ext uri="{BB962C8B-B14F-4D97-AF65-F5344CB8AC3E}">
        <p14:creationId xmlns:p14="http://schemas.microsoft.com/office/powerpoint/2010/main" val="188736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3" name="Footer Placeholder 2"/>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141A02A0-A90B-453D-8DAA-70FC78355B37}" type="slidenum">
              <a:rPr lang="en-US" altLang="en-US"/>
              <a:pPr>
                <a:defRPr/>
              </a:pPr>
              <a:t>‹#›</a:t>
            </a:fld>
            <a:endParaRPr lang="en-US" altLang="en-US"/>
          </a:p>
        </p:txBody>
      </p:sp>
      <p:sp>
        <p:nvSpPr>
          <p:cNvPr id="5" name="Title 1">
            <a:extLst>
              <a:ext uri="{FF2B5EF4-FFF2-40B4-BE49-F238E27FC236}">
                <a16:creationId xmlns="" xmlns:a16="http://schemas.microsoft.com/office/drawing/2014/main" id="{98ECB48B-D221-46F5-99B1-19280BD2A8E2}"/>
              </a:ext>
            </a:extLst>
          </p:cNvPr>
          <p:cNvSpPr>
            <a:spLocks noGrp="1"/>
          </p:cNvSpPr>
          <p:nvPr>
            <p:ph type="title"/>
          </p:nvPr>
        </p:nvSpPr>
        <p:spPr>
          <a:xfrm>
            <a:off x="1644073" y="0"/>
            <a:ext cx="8201891" cy="609600"/>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85873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505DC9E3-D8A3-4953-A557-0C577A5C70B9}" type="datetimeFigureOut">
              <a:rPr lang="en-US"/>
              <a:pPr>
                <a:defRPr/>
              </a:pPr>
              <a:t>12/1/2023</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EEC8960-A859-40C2-A14B-EB8324A3A918}" type="slidenum">
              <a:rPr lang="en-US" altLang="en-US"/>
              <a:pPr>
                <a:defRPr/>
              </a:pPr>
              <a:t>‹#›</a:t>
            </a:fld>
            <a:endParaRPr lang="en-US" altLang="en-US"/>
          </a:p>
        </p:txBody>
      </p:sp>
    </p:spTree>
    <p:extLst>
      <p:ext uri="{BB962C8B-B14F-4D97-AF65-F5344CB8AC3E}">
        <p14:creationId xmlns:p14="http://schemas.microsoft.com/office/powerpoint/2010/main" val="273182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6" name="Footer Placeholder 5"/>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B1996AE4-2993-40F9-AD42-C3061E2A1970}" type="slidenum">
              <a:rPr lang="ja-JP" altLang="en-US"/>
              <a:pPr>
                <a:defRPr/>
              </a:pPr>
              <a:t>‹#›</a:t>
            </a:fld>
            <a:endParaRPr lang="en-US" altLang="ja-JP"/>
          </a:p>
        </p:txBody>
      </p:sp>
    </p:spTree>
    <p:extLst>
      <p:ext uri="{BB962C8B-B14F-4D97-AF65-F5344CB8AC3E}">
        <p14:creationId xmlns:p14="http://schemas.microsoft.com/office/powerpoint/2010/main" val="21131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2052" name="Group 15"/>
          <p:cNvGrpSpPr>
            <a:grpSpLocks/>
          </p:cNvGrpSpPr>
          <p:nvPr/>
        </p:nvGrpSpPr>
        <p:grpSpPr bwMode="auto">
          <a:xfrm>
            <a:off x="2" y="-11113"/>
            <a:ext cx="12272433" cy="6858001"/>
            <a:chOff x="0" y="-11089"/>
            <a:chExt cx="9203687" cy="6858000"/>
          </a:xfrm>
        </p:grpSpPr>
        <p:sp>
          <p:nvSpPr>
            <p:cNvPr id="2053" name="Rectangle 16"/>
            <p:cNvSpPr>
              <a:spLocks noChangeArrowheads="1"/>
            </p:cNvSpPr>
            <p:nvPr userDrawn="1"/>
          </p:nvSpPr>
          <p:spPr bwMode="auto">
            <a:xfrm>
              <a:off x="0" y="-11089"/>
              <a:ext cx="9176702" cy="6858000"/>
            </a:xfrm>
            <a:prstGeom prst="rect">
              <a:avLst/>
            </a:prstGeom>
            <a:solidFill>
              <a:srgbClr val="FFFFFF"/>
            </a:solidFill>
            <a:ln w="25400" algn="ctr">
              <a:solidFill>
                <a:srgbClr val="0070C0"/>
              </a:solidFill>
              <a:miter lim="800000"/>
              <a:headEnd type="none" w="sm" len="sm"/>
              <a:tailEnd type="none" w="sm" len="sm"/>
            </a:ln>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sz="2400" b="0" baseline="-25000">
                <a:solidFill>
                  <a:srgbClr val="000000"/>
                </a:solidFill>
                <a:latin typeface="Symbol" panose="05050102010706020507" pitchFamily="18" charset="2"/>
              </a:endParaRPr>
            </a:p>
          </p:txBody>
        </p:sp>
        <p:sp>
          <p:nvSpPr>
            <p:cNvPr id="2054" name="TextBox 17"/>
            <p:cNvSpPr txBox="1">
              <a:spLocks noChangeArrowheads="1"/>
            </p:cNvSpPr>
            <p:nvPr userDrawn="1"/>
          </p:nvSpPr>
          <p:spPr bwMode="auto">
            <a:xfrm>
              <a:off x="550825" y="47649"/>
              <a:ext cx="10079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r>
                <a:rPr lang="en-IN" altLang="en-US" sz="1000" b="0">
                  <a:solidFill>
                    <a:srgbClr val="000000"/>
                  </a:solidFill>
                  <a:latin typeface="Times New Roman" panose="02020603050405020304" pitchFamily="18" charset="0"/>
                </a:rPr>
                <a:t>RV College of</a:t>
              </a:r>
            </a:p>
            <a:p>
              <a:pPr eaLnBrk="1" hangingPunct="1">
                <a:defRPr/>
              </a:pPr>
              <a:r>
                <a:rPr lang="en-IN" altLang="en-US" sz="1000" b="0">
                  <a:solidFill>
                    <a:srgbClr val="000000"/>
                  </a:solidFill>
                  <a:latin typeface="Times New Roman" panose="02020603050405020304" pitchFamily="18" charset="0"/>
                </a:rPr>
                <a:t>Engineering</a:t>
              </a:r>
            </a:p>
          </p:txBody>
        </p:sp>
        <p:pic>
          <p:nvPicPr>
            <p:cNvPr id="2055" name="Picture 1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7603" y="25006"/>
              <a:ext cx="523845" cy="52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userDrawn="1"/>
          </p:nvCxnSpPr>
          <p:spPr bwMode="auto">
            <a:xfrm>
              <a:off x="0" y="609624"/>
              <a:ext cx="9203687" cy="0"/>
            </a:xfrm>
            <a:prstGeom prst="line">
              <a:avLst/>
            </a:prstGeom>
            <a:noFill/>
            <a:ln w="25400" cap="flat" cmpd="sng" algn="ctr">
              <a:solidFill>
                <a:srgbClr val="0070C0"/>
              </a:solidFill>
              <a:prstDash val="solid"/>
              <a:headEnd type="none" w="sm" len="sm"/>
              <a:tailEnd type="none" w="sm" len="sm"/>
            </a:ln>
            <a:effectLst>
              <a:outerShdw blurRad="40000" dist="20000" dir="5400000" rotWithShape="0">
                <a:srgbClr val="000000">
                  <a:alpha val="38000"/>
                </a:srgbClr>
              </a:outerShdw>
            </a:effectLst>
          </p:spPr>
        </p:cxnSp>
        <p:sp>
          <p:nvSpPr>
            <p:cNvPr id="2057" name="TextBox 20"/>
            <p:cNvSpPr txBox="1">
              <a:spLocks noChangeArrowheads="1"/>
            </p:cNvSpPr>
            <p:nvPr userDrawn="1"/>
          </p:nvSpPr>
          <p:spPr bwMode="auto">
            <a:xfrm>
              <a:off x="7086109" y="117499"/>
              <a:ext cx="20572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IN" altLang="en-US" sz="1200" i="1" dirty="0">
                  <a:solidFill>
                    <a:srgbClr val="0070C0"/>
                  </a:solidFill>
                  <a:latin typeface="Bookman Old Style" panose="02050604050505020204" pitchFamily="18" charset="0"/>
                </a:rPr>
                <a:t>Go, Change the World</a:t>
              </a:r>
            </a:p>
          </p:txBody>
        </p:sp>
      </p:grpSp>
    </p:spTree>
    <p:extLst>
      <p:ext uri="{BB962C8B-B14F-4D97-AF65-F5344CB8AC3E}">
        <p14:creationId xmlns:p14="http://schemas.microsoft.com/office/powerpoint/2010/main" val="1619557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sldNum="0" hdr="0" ftr="0" dt="0"/>
  <p:txStyles>
    <p:titleStyle>
      <a:lvl1pPr algn="l" defTabSz="685783"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783"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783"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783"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783" rtl="0" eaLnBrk="0" fontAlgn="base" hangingPunct="0">
        <a:lnSpc>
          <a:spcPct val="90000"/>
        </a:lnSpc>
        <a:spcBef>
          <a:spcPct val="0"/>
        </a:spcBef>
        <a:spcAft>
          <a:spcPct val="0"/>
        </a:spcAft>
        <a:defRPr sz="3300">
          <a:solidFill>
            <a:schemeClr val="tx1"/>
          </a:solidFill>
          <a:latin typeface="Calibri Light" pitchFamily="34" charset="0"/>
        </a:defRPr>
      </a:lvl5pPr>
      <a:lvl6pPr marL="457189" algn="l" defTabSz="685783" rtl="0" fontAlgn="base">
        <a:lnSpc>
          <a:spcPct val="90000"/>
        </a:lnSpc>
        <a:spcBef>
          <a:spcPct val="0"/>
        </a:spcBef>
        <a:spcAft>
          <a:spcPct val="0"/>
        </a:spcAft>
        <a:defRPr sz="3300">
          <a:solidFill>
            <a:schemeClr val="tx1"/>
          </a:solidFill>
          <a:latin typeface="Calibri Light" pitchFamily="34" charset="0"/>
        </a:defRPr>
      </a:lvl6pPr>
      <a:lvl7pPr marL="914377" algn="l" defTabSz="685783" rtl="0" fontAlgn="base">
        <a:lnSpc>
          <a:spcPct val="90000"/>
        </a:lnSpc>
        <a:spcBef>
          <a:spcPct val="0"/>
        </a:spcBef>
        <a:spcAft>
          <a:spcPct val="0"/>
        </a:spcAft>
        <a:defRPr sz="3300">
          <a:solidFill>
            <a:schemeClr val="tx1"/>
          </a:solidFill>
          <a:latin typeface="Calibri Light" pitchFamily="34" charset="0"/>
        </a:defRPr>
      </a:lvl7pPr>
      <a:lvl8pPr marL="1371566" algn="l" defTabSz="685783" rtl="0" fontAlgn="base">
        <a:lnSpc>
          <a:spcPct val="90000"/>
        </a:lnSpc>
        <a:spcBef>
          <a:spcPct val="0"/>
        </a:spcBef>
        <a:spcAft>
          <a:spcPct val="0"/>
        </a:spcAft>
        <a:defRPr sz="3300">
          <a:solidFill>
            <a:schemeClr val="tx1"/>
          </a:solidFill>
          <a:latin typeface="Calibri Light" pitchFamily="34" charset="0"/>
        </a:defRPr>
      </a:lvl8pPr>
      <a:lvl9pPr marL="1828754" algn="l" defTabSz="685783" rtl="0" fontAlgn="base">
        <a:lnSpc>
          <a:spcPct val="90000"/>
        </a:lnSpc>
        <a:spcBef>
          <a:spcPct val="0"/>
        </a:spcBef>
        <a:spcAft>
          <a:spcPct val="0"/>
        </a:spcAft>
        <a:defRPr sz="3300">
          <a:solidFill>
            <a:schemeClr val="tx1"/>
          </a:solidFill>
          <a:latin typeface="Calibri Light" pitchFamily="34" charset="0"/>
        </a:defRPr>
      </a:lvl9pPr>
    </p:titleStyle>
    <p:bodyStyle>
      <a:lvl1pPr marL="171446" indent="-171446" algn="l" defTabSz="685783" rtl="0" eaLnBrk="0" fontAlgn="base" hangingPunct="0">
        <a:lnSpc>
          <a:spcPct val="90000"/>
        </a:lnSpc>
        <a:spcBef>
          <a:spcPts val="751"/>
        </a:spcBef>
        <a:spcAft>
          <a:spcPct val="0"/>
        </a:spcAft>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29" indent="-171446" algn="l" defTabSz="685783"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12"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3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2.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4.bin"/></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2" name="object 3"/>
          <p:cNvSpPr>
            <a:spLocks/>
          </p:cNvSpPr>
          <p:nvPr/>
        </p:nvSpPr>
        <p:spPr bwMode="auto">
          <a:xfrm>
            <a:off x="-3422" y="9626"/>
            <a:ext cx="5686441" cy="3927659"/>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287725"/>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4" name="TextBox 3">
            <a:extLst>
              <a:ext uri="{FF2B5EF4-FFF2-40B4-BE49-F238E27FC236}">
                <a16:creationId xmlns="" xmlns:a16="http://schemas.microsoft.com/office/drawing/2014/main" id="{A27C0410-C478-9DC4-B447-A809697F1EA1}"/>
              </a:ext>
            </a:extLst>
          </p:cNvPr>
          <p:cNvSpPr txBox="1"/>
          <p:nvPr/>
        </p:nvSpPr>
        <p:spPr>
          <a:xfrm>
            <a:off x="4651513" y="806616"/>
            <a:ext cx="7254148" cy="1938992"/>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Times New Roman" panose="02020603050405020304" pitchFamily="18" charset="0"/>
              </a:rPr>
              <a:t>ARTIFICIAL INTELLIGENCE AND MACHINE LEARNING</a:t>
            </a:r>
          </a:p>
          <a:p>
            <a:r>
              <a:rPr lang="en-IN" sz="4000" b="1"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4000" dirty="0" smtClean="0">
                <a:latin typeface="Calibri" panose="020F0502020204030204" pitchFamily="34" charset="0"/>
                <a:ea typeface="Calibri" panose="020F0502020204030204" pitchFamily="34" charset="0"/>
                <a:cs typeface="Times New Roman" panose="02020603050405020304" pitchFamily="18" charset="0"/>
              </a:rPr>
              <a:t>21AI52</a:t>
            </a:r>
            <a:r>
              <a:rPr lang="en-IN" sz="4000" b="1"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IN"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C2E10F7D-7C17-8705-8C39-25F9D845A692}"/>
              </a:ext>
            </a:extLst>
          </p:cNvPr>
          <p:cNvSpPr txBox="1"/>
          <p:nvPr/>
        </p:nvSpPr>
        <p:spPr>
          <a:xfrm>
            <a:off x="3487189" y="6327515"/>
            <a:ext cx="570452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Department Of Information Science &amp; Engineering</a:t>
            </a:r>
          </a:p>
        </p:txBody>
      </p:sp>
      <p:sp>
        <p:nvSpPr>
          <p:cNvPr id="9" name="TextBox 8">
            <a:extLst>
              <a:ext uri="{FF2B5EF4-FFF2-40B4-BE49-F238E27FC236}">
                <a16:creationId xmlns="" xmlns:a16="http://schemas.microsoft.com/office/drawing/2014/main" id="{DC8AAD4A-168C-46D6-A199-DFC8C4B8C93B}"/>
              </a:ext>
            </a:extLst>
          </p:cNvPr>
          <p:cNvSpPr txBox="1"/>
          <p:nvPr/>
        </p:nvSpPr>
        <p:spPr>
          <a:xfrm>
            <a:off x="1195255" y="3136612"/>
            <a:ext cx="10710406" cy="584775"/>
          </a:xfrm>
          <a:prstGeom prst="rect">
            <a:avLst/>
          </a:prstGeom>
          <a:noFill/>
        </p:spPr>
        <p:txBody>
          <a:bodyPr wrap="square" rtlCol="0">
            <a:spAutoFit/>
          </a:bodyPr>
          <a:lstStyle/>
          <a:p>
            <a:pPr algn="ctr"/>
            <a:r>
              <a:rPr lang="en-US" sz="3200" b="1" dirty="0" smtClean="0">
                <a:solidFill>
                  <a:schemeClr val="accent1">
                    <a:lumMod val="50000"/>
                  </a:schemeClr>
                </a:solidFill>
                <a:latin typeface="Times New Roman" panose="02020603050405020304" pitchFamily="18" charset="0"/>
                <a:cs typeface="Times New Roman" panose="02020603050405020304" pitchFamily="18" charset="0"/>
              </a:rPr>
              <a:t>Unit 5</a:t>
            </a:r>
            <a:endParaRPr lang="en-IN" sz="32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2133600" y="2667000"/>
            <a:ext cx="8223250" cy="685800"/>
          </a:xfrm>
          <a:noFill/>
        </p:spPr>
        <p:txBody>
          <a:bodyPr vert="horz" lIns="92075" tIns="46038" rIns="92075" bIns="46038" rtlCol="0">
            <a:normAutofit fontScale="92500" lnSpcReduction="20000"/>
          </a:bodyPr>
          <a:lstStyle/>
          <a:p>
            <a:pPr marL="0" indent="0" algn="ctr">
              <a:lnSpc>
                <a:spcPct val="120000"/>
              </a:lnSpc>
              <a:buSzPct val="90000"/>
              <a:buNone/>
            </a:pPr>
            <a:r>
              <a:rPr lang="en-US" altLang="en-US" sz="4000" b="1" dirty="0">
                <a:solidFill>
                  <a:srgbClr val="002060"/>
                </a:solidFill>
                <a:latin typeface="+mj-lt"/>
              </a:rPr>
              <a:t>TYPES OF DATA IN CLUSTER ANALYSIS</a:t>
            </a:r>
          </a:p>
        </p:txBody>
      </p:sp>
    </p:spTree>
    <p:extLst>
      <p:ext uri="{BB962C8B-B14F-4D97-AF65-F5344CB8AC3E}">
        <p14:creationId xmlns:p14="http://schemas.microsoft.com/office/powerpoint/2010/main" val="363927924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21541" y="0"/>
            <a:ext cx="5126038" cy="609600"/>
          </a:xfrm>
        </p:spPr>
        <p:txBody>
          <a:bodyPr>
            <a:normAutofit/>
          </a:bodyPr>
          <a:lstStyle/>
          <a:p>
            <a:pPr eaLnBrk="1" hangingPunct="1"/>
            <a:r>
              <a:rPr lang="en-US" altLang="en-US" dirty="0" smtClean="0">
                <a:solidFill>
                  <a:srgbClr val="002060"/>
                </a:solidFill>
              </a:rPr>
              <a:t>Data Structures</a:t>
            </a:r>
          </a:p>
        </p:txBody>
      </p:sp>
      <p:sp>
        <p:nvSpPr>
          <p:cNvPr id="10243" name="Rectangle 3"/>
          <p:cNvSpPr>
            <a:spLocks noGrp="1" noChangeArrowheads="1"/>
          </p:cNvSpPr>
          <p:nvPr>
            <p:ph idx="1"/>
          </p:nvPr>
        </p:nvSpPr>
        <p:spPr/>
        <p:txBody>
          <a:bodyPr/>
          <a:lstStyle/>
          <a:p>
            <a:pPr eaLnBrk="1" hangingPunct="1"/>
            <a:r>
              <a:rPr lang="en-US" altLang="en-US" dirty="0" smtClean="0"/>
              <a:t>Data matrix</a:t>
            </a:r>
          </a:p>
          <a:p>
            <a:pPr lvl="1" eaLnBrk="1" hangingPunct="1"/>
            <a:r>
              <a:rPr lang="en-US" altLang="en-US" dirty="0" smtClean="0"/>
              <a:t>(two modes)</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dirty="0" smtClean="0"/>
              <a:t>Dissimilarity matrix</a:t>
            </a:r>
          </a:p>
          <a:p>
            <a:pPr lvl="1" eaLnBrk="1" hangingPunct="1"/>
            <a:r>
              <a:rPr lang="en-US" altLang="en-US" dirty="0" smtClean="0"/>
              <a:t>(one mode)</a:t>
            </a:r>
          </a:p>
        </p:txBody>
      </p:sp>
      <p:graphicFrame>
        <p:nvGraphicFramePr>
          <p:cNvPr id="10244" name="Object 4"/>
          <p:cNvGraphicFramePr>
            <a:graphicFrameLocks noChangeAspect="1"/>
          </p:cNvGraphicFramePr>
          <p:nvPr>
            <p:extLst/>
          </p:nvPr>
        </p:nvGraphicFramePr>
        <p:xfrm>
          <a:off x="5943600" y="1295400"/>
          <a:ext cx="3124200" cy="2058988"/>
        </p:xfrm>
        <a:graphic>
          <a:graphicData uri="http://schemas.openxmlformats.org/presentationml/2006/ole">
            <mc:AlternateContent xmlns:mc="http://schemas.openxmlformats.org/markup-compatibility/2006">
              <mc:Choice xmlns:v="urn:schemas-microsoft-com:vml" Requires="v">
                <p:oleObj spid="_x0000_s1040" name="Equation" r:id="rId3" imgW="1778000" imgH="1244600" progId="Equation.3">
                  <p:embed/>
                </p:oleObj>
              </mc:Choice>
              <mc:Fallback>
                <p:oleObj name="Equation" r:id="rId3" imgW="1778000" imgH="1244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295400"/>
                        <a:ext cx="3124200" cy="205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extLst/>
          </p:nvPr>
        </p:nvGraphicFramePr>
        <p:xfrm>
          <a:off x="5943600" y="3886200"/>
          <a:ext cx="3429000" cy="1970088"/>
        </p:xfrm>
        <a:graphic>
          <a:graphicData uri="http://schemas.openxmlformats.org/presentationml/2006/ole">
            <mc:AlternateContent xmlns:mc="http://schemas.openxmlformats.org/markup-compatibility/2006">
              <mc:Choice xmlns:v="urn:schemas-microsoft-com:vml" Requires="v">
                <p:oleObj spid="_x0000_s1041" name="Equation" r:id="rId5" imgW="1828800" imgH="1143000" progId="Equation.3">
                  <p:embed/>
                </p:oleObj>
              </mc:Choice>
              <mc:Fallback>
                <p:oleObj name="Equation" r:id="rId5" imgW="1828800" imgH="1143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886200"/>
                        <a:ext cx="3429000" cy="197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65737511"/>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19370" y="103935"/>
            <a:ext cx="7297737" cy="442912"/>
          </a:xfrm>
          <a:noFill/>
        </p:spPr>
        <p:txBody>
          <a:bodyPr vert="horz" lIns="92075" tIns="46038" rIns="92075" bIns="46038" rtlCol="0" anchor="ctr">
            <a:normAutofit fontScale="90000"/>
          </a:bodyPr>
          <a:lstStyle/>
          <a:p>
            <a:pPr eaLnBrk="1" hangingPunct="1"/>
            <a:r>
              <a:rPr lang="en-US" altLang="en-US" dirty="0" smtClean="0">
                <a:solidFill>
                  <a:srgbClr val="002060"/>
                </a:solidFill>
              </a:rPr>
              <a:t>Type of data in clustering analysis</a:t>
            </a:r>
          </a:p>
        </p:txBody>
      </p:sp>
      <p:sp>
        <p:nvSpPr>
          <p:cNvPr id="11267" name="Rectangle 3"/>
          <p:cNvSpPr>
            <a:spLocks noGrp="1" noChangeArrowheads="1"/>
          </p:cNvSpPr>
          <p:nvPr>
            <p:ph idx="1"/>
          </p:nvPr>
        </p:nvSpPr>
        <p:spPr>
          <a:xfrm>
            <a:off x="1984375" y="1219200"/>
            <a:ext cx="8223250" cy="4876800"/>
          </a:xfrm>
          <a:noFill/>
        </p:spPr>
        <p:txBody>
          <a:bodyPr vert="horz" lIns="92075" tIns="46038" rIns="92075" bIns="46038" rtlCol="0">
            <a:normAutofit/>
          </a:bodyPr>
          <a:lstStyle/>
          <a:p>
            <a:pPr eaLnBrk="1" hangingPunct="1">
              <a:lnSpc>
                <a:spcPct val="200000"/>
              </a:lnSpc>
            </a:pPr>
            <a:r>
              <a:rPr lang="en-US" altLang="en-US" sz="2400" u="sng" dirty="0"/>
              <a:t>Interval-scaled variables</a:t>
            </a:r>
          </a:p>
          <a:p>
            <a:pPr eaLnBrk="1" hangingPunct="1">
              <a:lnSpc>
                <a:spcPct val="200000"/>
              </a:lnSpc>
            </a:pPr>
            <a:r>
              <a:rPr lang="en-US" altLang="en-US" sz="2400" u="sng" dirty="0"/>
              <a:t>Binary variables</a:t>
            </a:r>
          </a:p>
          <a:p>
            <a:pPr eaLnBrk="1" hangingPunct="1">
              <a:lnSpc>
                <a:spcPct val="200000"/>
              </a:lnSpc>
            </a:pPr>
            <a:r>
              <a:rPr lang="en-US" altLang="en-US" sz="2400" u="sng" dirty="0"/>
              <a:t>Nominal, ordinal, and ratio variables</a:t>
            </a:r>
          </a:p>
          <a:p>
            <a:pPr eaLnBrk="1" hangingPunct="1">
              <a:lnSpc>
                <a:spcPct val="200000"/>
              </a:lnSpc>
            </a:pPr>
            <a:r>
              <a:rPr lang="en-US" altLang="en-US" sz="2400" u="sng" dirty="0"/>
              <a:t>Variables of mixed types</a:t>
            </a:r>
            <a:endParaRPr lang="en-US" altLang="en-US" sz="2400" dirty="0"/>
          </a:p>
        </p:txBody>
      </p:sp>
    </p:spTree>
    <p:extLst>
      <p:ext uri="{BB962C8B-B14F-4D97-AF65-F5344CB8AC3E}">
        <p14:creationId xmlns:p14="http://schemas.microsoft.com/office/powerpoint/2010/main" val="451150360"/>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0064" y="171170"/>
            <a:ext cx="7297737" cy="442912"/>
          </a:xfrm>
          <a:noFill/>
        </p:spPr>
        <p:txBody>
          <a:bodyPr vert="horz" lIns="92075" tIns="46038" rIns="92075" bIns="46038" rtlCol="0" anchor="ctr">
            <a:normAutofit fontScale="90000"/>
          </a:bodyPr>
          <a:lstStyle/>
          <a:p>
            <a:pPr eaLnBrk="1" hangingPunct="1"/>
            <a:r>
              <a:rPr lang="en-US" altLang="en-US" dirty="0" smtClean="0">
                <a:solidFill>
                  <a:srgbClr val="002060"/>
                </a:solidFill>
              </a:rPr>
              <a:t>Interval-valued variables</a:t>
            </a:r>
          </a:p>
        </p:txBody>
      </p:sp>
      <p:sp>
        <p:nvSpPr>
          <p:cNvPr id="12291" name="Rectangle 3"/>
          <p:cNvSpPr>
            <a:spLocks noGrp="1" noChangeArrowheads="1"/>
          </p:cNvSpPr>
          <p:nvPr>
            <p:ph idx="1"/>
          </p:nvPr>
        </p:nvSpPr>
        <p:spPr>
          <a:xfrm>
            <a:off x="1905000" y="1219200"/>
            <a:ext cx="8305800" cy="4876800"/>
          </a:xfrm>
          <a:noFill/>
        </p:spPr>
        <p:txBody>
          <a:bodyPr vert="horz" lIns="92075" tIns="46038" rIns="92075" bIns="46038" rtlCol="0">
            <a:normAutofit/>
          </a:bodyPr>
          <a:lstStyle/>
          <a:p>
            <a:pPr algn="just" eaLnBrk="1" hangingPunct="1">
              <a:lnSpc>
                <a:spcPct val="140000"/>
              </a:lnSpc>
            </a:pPr>
            <a:r>
              <a:rPr lang="en-US" altLang="en-US" sz="2000" dirty="0"/>
              <a:t>Standardize data</a:t>
            </a:r>
          </a:p>
          <a:p>
            <a:pPr lvl="1" algn="just" eaLnBrk="1" hangingPunct="1">
              <a:lnSpc>
                <a:spcPct val="140000"/>
              </a:lnSpc>
            </a:pPr>
            <a:r>
              <a:rPr lang="en-US" altLang="en-US" sz="2000" dirty="0"/>
              <a:t>Calculate the mean absolute deviation:</a:t>
            </a:r>
          </a:p>
          <a:p>
            <a:pPr algn="just" eaLnBrk="1" hangingPunct="1">
              <a:lnSpc>
                <a:spcPct val="140000"/>
              </a:lnSpc>
            </a:pPr>
            <a:endParaRPr lang="en-US" altLang="en-US" sz="2000" dirty="0"/>
          </a:p>
          <a:p>
            <a:pPr lvl="1" algn="just" eaLnBrk="1" hangingPunct="1">
              <a:lnSpc>
                <a:spcPct val="140000"/>
              </a:lnSpc>
              <a:buFont typeface="Wingdings" pitchFamily="2" charset="2"/>
              <a:buNone/>
            </a:pPr>
            <a:r>
              <a:rPr lang="en-US" altLang="en-US" sz="2000" dirty="0"/>
              <a:t>      where</a:t>
            </a:r>
          </a:p>
          <a:p>
            <a:pPr lvl="1" algn="just" eaLnBrk="1" hangingPunct="1">
              <a:lnSpc>
                <a:spcPct val="140000"/>
              </a:lnSpc>
            </a:pPr>
            <a:r>
              <a:rPr lang="en-US" altLang="en-US" sz="2000" dirty="0"/>
              <a:t>Calculate the standardized measurement (</a:t>
            </a:r>
            <a:r>
              <a:rPr lang="en-US" altLang="en-US" sz="2000" i="1" dirty="0"/>
              <a:t>z-score</a:t>
            </a:r>
            <a:r>
              <a:rPr lang="en-US" altLang="en-US" sz="2000" dirty="0"/>
              <a:t>)</a:t>
            </a:r>
          </a:p>
          <a:p>
            <a:pPr algn="just" eaLnBrk="1" hangingPunct="1">
              <a:lnSpc>
                <a:spcPct val="140000"/>
              </a:lnSpc>
            </a:pPr>
            <a:endParaRPr lang="en-US" altLang="en-US" sz="2000" dirty="0"/>
          </a:p>
          <a:p>
            <a:pPr algn="just" eaLnBrk="1" hangingPunct="1">
              <a:lnSpc>
                <a:spcPct val="140000"/>
              </a:lnSpc>
            </a:pPr>
            <a:r>
              <a:rPr lang="en-US" altLang="en-US" sz="2000" dirty="0"/>
              <a:t>Using mean absolute deviation is more robust than using standard deviation </a:t>
            </a:r>
          </a:p>
        </p:txBody>
      </p:sp>
      <p:graphicFrame>
        <p:nvGraphicFramePr>
          <p:cNvPr id="12292" name="Object 4"/>
          <p:cNvGraphicFramePr>
            <a:graphicFrameLocks noChangeAspect="1"/>
          </p:cNvGraphicFramePr>
          <p:nvPr>
            <p:extLst/>
          </p:nvPr>
        </p:nvGraphicFramePr>
        <p:xfrm>
          <a:off x="3720419" y="2811236"/>
          <a:ext cx="2451100" cy="430213"/>
        </p:xfrm>
        <a:graphic>
          <a:graphicData uri="http://schemas.openxmlformats.org/presentationml/2006/ole">
            <mc:AlternateContent xmlns:mc="http://schemas.openxmlformats.org/markup-compatibility/2006">
              <mc:Choice xmlns:v="urn:schemas-microsoft-com:vml" Requires="v">
                <p:oleObj spid="_x0000_s2071" name="Equation" r:id="rId3" imgW="2451100" imgH="431800" progId="Equation.3">
                  <p:embed/>
                </p:oleObj>
              </mc:Choice>
              <mc:Fallback>
                <p:oleObj name="Equation" r:id="rId3" imgW="2451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0419" y="2811236"/>
                        <a:ext cx="24511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5"/>
          <p:cNvGraphicFramePr>
            <a:graphicFrameLocks noChangeAspect="1"/>
          </p:cNvGraphicFramePr>
          <p:nvPr>
            <p:extLst/>
          </p:nvPr>
        </p:nvGraphicFramePr>
        <p:xfrm>
          <a:off x="3505200" y="2286001"/>
          <a:ext cx="4343400" cy="404813"/>
        </p:xfrm>
        <a:graphic>
          <a:graphicData uri="http://schemas.openxmlformats.org/presentationml/2006/ole">
            <mc:AlternateContent xmlns:mc="http://schemas.openxmlformats.org/markup-compatibility/2006">
              <mc:Choice xmlns:v="urn:schemas-microsoft-com:vml" Requires="v">
                <p:oleObj spid="_x0000_s2072" name="Equation" r:id="rId5" imgW="4343400" imgH="406400" progId="Equation.3">
                  <p:embed/>
                </p:oleObj>
              </mc:Choice>
              <mc:Fallback>
                <p:oleObj name="Equation" r:id="rId5" imgW="43434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286001"/>
                        <a:ext cx="43434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ChangeAspect="1"/>
          </p:cNvGraphicFramePr>
          <p:nvPr>
            <p:extLst/>
          </p:nvPr>
        </p:nvGraphicFramePr>
        <p:xfrm>
          <a:off x="4714081" y="3792084"/>
          <a:ext cx="1409700" cy="660400"/>
        </p:xfrm>
        <a:graphic>
          <a:graphicData uri="http://schemas.openxmlformats.org/presentationml/2006/ole">
            <mc:AlternateContent xmlns:mc="http://schemas.openxmlformats.org/markup-compatibility/2006">
              <mc:Choice xmlns:v="urn:schemas-microsoft-com:vml" Requires="v">
                <p:oleObj spid="_x0000_s2073" name="Equation" r:id="rId7" imgW="1409088" imgH="660113" progId="Equation.3">
                  <p:embed/>
                </p:oleObj>
              </mc:Choice>
              <mc:Fallback>
                <p:oleObj name="Equation" r:id="rId7" imgW="1409088" imgH="6601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4081" y="3792084"/>
                        <a:ext cx="14097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5543306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28800" y="0"/>
            <a:ext cx="8153400" cy="609600"/>
          </a:xfrm>
        </p:spPr>
        <p:txBody>
          <a:bodyPr/>
          <a:lstStyle/>
          <a:p>
            <a:pPr eaLnBrk="1" hangingPunct="1"/>
            <a:r>
              <a:rPr lang="en-US" altLang="en-US" sz="2800">
                <a:solidFill>
                  <a:srgbClr val="002060"/>
                </a:solidFill>
              </a:rPr>
              <a:t>Similarity and Dissimilarity Between Objects</a:t>
            </a:r>
          </a:p>
        </p:txBody>
      </p:sp>
      <p:sp>
        <p:nvSpPr>
          <p:cNvPr id="13315" name="Rectangle 3"/>
          <p:cNvSpPr>
            <a:spLocks noGrp="1" noChangeArrowheads="1"/>
          </p:cNvSpPr>
          <p:nvPr>
            <p:ph idx="1"/>
          </p:nvPr>
        </p:nvSpPr>
        <p:spPr>
          <a:xfrm>
            <a:off x="1905000" y="1295400"/>
            <a:ext cx="8229600" cy="4724400"/>
          </a:xfrm>
        </p:spPr>
        <p:txBody>
          <a:bodyPr/>
          <a:lstStyle/>
          <a:p>
            <a:pPr algn="just" eaLnBrk="1" hangingPunct="1">
              <a:lnSpc>
                <a:spcPct val="150000"/>
              </a:lnSpc>
            </a:pPr>
            <a:r>
              <a:rPr lang="en-US" altLang="en-US" sz="2000" u="sng" dirty="0"/>
              <a:t>Distances</a:t>
            </a:r>
            <a:r>
              <a:rPr lang="en-US" altLang="en-US" sz="2000" dirty="0"/>
              <a:t> are normally used to measure the </a:t>
            </a:r>
            <a:r>
              <a:rPr lang="en-US" altLang="en-US" sz="2000" u="sng" dirty="0"/>
              <a:t>similarity</a:t>
            </a:r>
            <a:r>
              <a:rPr lang="en-US" altLang="en-US" sz="2000" dirty="0"/>
              <a:t> or </a:t>
            </a:r>
            <a:r>
              <a:rPr lang="en-US" altLang="en-US" sz="2000" u="sng" dirty="0"/>
              <a:t>dissimilarity</a:t>
            </a:r>
            <a:r>
              <a:rPr lang="en-US" altLang="en-US" sz="2000" dirty="0"/>
              <a:t> between two data objects</a:t>
            </a:r>
          </a:p>
          <a:p>
            <a:pPr algn="just" eaLnBrk="1" hangingPunct="1">
              <a:lnSpc>
                <a:spcPct val="150000"/>
              </a:lnSpc>
            </a:pPr>
            <a:r>
              <a:rPr lang="en-US" altLang="en-US" sz="2000" dirty="0"/>
              <a:t>Some popular ones include: </a:t>
            </a:r>
            <a:r>
              <a:rPr lang="en-US" altLang="en-US" sz="2000" i="1" dirty="0" err="1">
                <a:solidFill>
                  <a:srgbClr val="A40000"/>
                </a:solidFill>
              </a:rPr>
              <a:t>Minkowski</a:t>
            </a:r>
            <a:r>
              <a:rPr lang="en-US" altLang="en-US" sz="2000" i="1" dirty="0">
                <a:solidFill>
                  <a:srgbClr val="A40000"/>
                </a:solidFill>
              </a:rPr>
              <a:t> distance</a:t>
            </a:r>
            <a:endParaRPr lang="en-US" altLang="en-US" sz="2000" dirty="0"/>
          </a:p>
          <a:p>
            <a:pPr algn="just" eaLnBrk="1" hangingPunct="1">
              <a:lnSpc>
                <a:spcPct val="150000"/>
              </a:lnSpc>
            </a:pPr>
            <a:endParaRPr lang="en-US" altLang="en-US" sz="2000" dirty="0"/>
          </a:p>
          <a:p>
            <a:pPr lvl="1" algn="just" eaLnBrk="1" hangingPunct="1">
              <a:lnSpc>
                <a:spcPct val="150000"/>
              </a:lnSpc>
              <a:buFont typeface="Wingdings" pitchFamily="2" charset="2"/>
              <a:buNone/>
            </a:pPr>
            <a:r>
              <a:rPr lang="en-US" altLang="en-US" sz="2000" dirty="0"/>
              <a:t>where  </a:t>
            </a:r>
            <a:r>
              <a:rPr lang="en-US" altLang="en-US" sz="2000" i="1" dirty="0" err="1"/>
              <a:t>i</a:t>
            </a:r>
            <a:r>
              <a:rPr lang="en-US" altLang="en-US" sz="2000" dirty="0"/>
              <a:t> = (</a:t>
            </a:r>
            <a:r>
              <a:rPr lang="en-US" altLang="en-US" sz="2000" i="1" dirty="0"/>
              <a:t>x</a:t>
            </a:r>
            <a:r>
              <a:rPr lang="en-US" altLang="en-US" sz="2000" baseline="-25000" dirty="0"/>
              <a:t>i1</a:t>
            </a:r>
            <a:r>
              <a:rPr lang="en-US" altLang="en-US" sz="2000" dirty="0"/>
              <a:t>, </a:t>
            </a:r>
            <a:r>
              <a:rPr lang="en-US" altLang="en-US" sz="2000" i="1" dirty="0"/>
              <a:t>x</a:t>
            </a:r>
            <a:r>
              <a:rPr lang="en-US" altLang="en-US" sz="2000" baseline="-25000" dirty="0"/>
              <a:t>i2</a:t>
            </a:r>
            <a:r>
              <a:rPr lang="en-US" altLang="en-US" sz="2000" dirty="0"/>
              <a:t>, …, </a:t>
            </a:r>
            <a:r>
              <a:rPr lang="en-US" altLang="en-US" sz="2000" i="1" dirty="0" err="1"/>
              <a:t>x</a:t>
            </a:r>
            <a:r>
              <a:rPr lang="en-US" altLang="en-US" sz="2000" baseline="-25000" dirty="0" err="1"/>
              <a:t>ip</a:t>
            </a:r>
            <a:r>
              <a:rPr lang="en-US" altLang="en-US" sz="2000" dirty="0"/>
              <a:t>) and</a:t>
            </a:r>
            <a:r>
              <a:rPr lang="en-US" altLang="en-US" sz="2000" i="1" dirty="0"/>
              <a:t> j</a:t>
            </a:r>
            <a:r>
              <a:rPr lang="en-US" altLang="en-US" sz="2000" dirty="0"/>
              <a:t> = (</a:t>
            </a:r>
            <a:r>
              <a:rPr lang="en-US" altLang="en-US" sz="2000" i="1" dirty="0"/>
              <a:t>x</a:t>
            </a:r>
            <a:r>
              <a:rPr lang="en-US" altLang="en-US" sz="2000" baseline="-25000" dirty="0"/>
              <a:t>j1</a:t>
            </a:r>
            <a:r>
              <a:rPr lang="en-US" altLang="en-US" sz="2000" dirty="0"/>
              <a:t>, </a:t>
            </a:r>
            <a:r>
              <a:rPr lang="en-US" altLang="en-US" sz="2000" i="1" dirty="0"/>
              <a:t>x</a:t>
            </a:r>
            <a:r>
              <a:rPr lang="en-US" altLang="en-US" sz="2000" baseline="-25000" dirty="0"/>
              <a:t>j2</a:t>
            </a:r>
            <a:r>
              <a:rPr lang="en-US" altLang="en-US" sz="2000" dirty="0"/>
              <a:t>, …, </a:t>
            </a:r>
            <a:r>
              <a:rPr lang="en-US" altLang="en-US" sz="2000" i="1" dirty="0" err="1"/>
              <a:t>x</a:t>
            </a:r>
            <a:r>
              <a:rPr lang="en-US" altLang="en-US" sz="2000" baseline="-25000" dirty="0" err="1"/>
              <a:t>jp</a:t>
            </a:r>
            <a:r>
              <a:rPr lang="en-US" altLang="en-US" sz="2000" dirty="0"/>
              <a:t>) are two</a:t>
            </a:r>
          </a:p>
          <a:p>
            <a:pPr lvl="1" algn="just" eaLnBrk="1" hangingPunct="1">
              <a:lnSpc>
                <a:spcPct val="150000"/>
              </a:lnSpc>
              <a:buFont typeface="Wingdings" pitchFamily="2" charset="2"/>
              <a:buNone/>
            </a:pPr>
            <a:r>
              <a:rPr lang="en-US" altLang="en-US" sz="2000" i="1" dirty="0"/>
              <a:t>p</a:t>
            </a:r>
            <a:r>
              <a:rPr lang="en-US" altLang="en-US" sz="2000" dirty="0"/>
              <a:t>-dimensional data objects, and </a:t>
            </a:r>
            <a:r>
              <a:rPr lang="en-US" altLang="en-US" sz="2000" i="1" dirty="0"/>
              <a:t>q</a:t>
            </a:r>
            <a:r>
              <a:rPr lang="en-US" altLang="en-US" sz="2000" dirty="0"/>
              <a:t> is a positive integer</a:t>
            </a:r>
          </a:p>
          <a:p>
            <a:pPr algn="just" eaLnBrk="1" hangingPunct="1">
              <a:lnSpc>
                <a:spcPct val="150000"/>
              </a:lnSpc>
            </a:pPr>
            <a:r>
              <a:rPr lang="en-US" altLang="en-US" sz="2000" dirty="0"/>
              <a:t>If </a:t>
            </a:r>
            <a:r>
              <a:rPr lang="en-US" altLang="en-US" sz="2000" i="1" dirty="0"/>
              <a:t>q</a:t>
            </a:r>
            <a:r>
              <a:rPr lang="en-US" altLang="en-US" sz="2000" dirty="0"/>
              <a:t> = </a:t>
            </a:r>
            <a:r>
              <a:rPr lang="en-US" altLang="en-US" sz="2000" i="1" dirty="0"/>
              <a:t>1</a:t>
            </a:r>
            <a:r>
              <a:rPr lang="en-US" altLang="en-US" sz="2000" dirty="0"/>
              <a:t>, </a:t>
            </a:r>
            <a:r>
              <a:rPr lang="en-US" altLang="en-US" sz="2000" i="1" dirty="0"/>
              <a:t>d</a:t>
            </a:r>
            <a:r>
              <a:rPr lang="en-US" altLang="en-US" sz="2000" dirty="0"/>
              <a:t> is </a:t>
            </a:r>
            <a:r>
              <a:rPr lang="en-US" altLang="en-US" sz="2000" dirty="0">
                <a:solidFill>
                  <a:srgbClr val="A40000"/>
                </a:solidFill>
              </a:rPr>
              <a:t>Manhattan distance</a:t>
            </a:r>
            <a:endParaRPr lang="en-US" altLang="en-US" sz="2000" i="1" dirty="0">
              <a:solidFill>
                <a:srgbClr val="A40000"/>
              </a:solidFill>
            </a:endParaRPr>
          </a:p>
          <a:p>
            <a:pPr algn="just" eaLnBrk="1" hangingPunct="1">
              <a:lnSpc>
                <a:spcPct val="150000"/>
              </a:lnSpc>
            </a:pPr>
            <a:endParaRPr lang="en-US" altLang="en-US" sz="2000" i="1" dirty="0"/>
          </a:p>
          <a:p>
            <a:pPr lvl="1" algn="just" eaLnBrk="1" hangingPunct="1">
              <a:lnSpc>
                <a:spcPct val="150000"/>
              </a:lnSpc>
              <a:buFont typeface="Wingdings" pitchFamily="2" charset="2"/>
              <a:buNone/>
            </a:pPr>
            <a:endParaRPr lang="en-US" altLang="en-US" sz="2000" dirty="0"/>
          </a:p>
        </p:txBody>
      </p:sp>
      <p:graphicFrame>
        <p:nvGraphicFramePr>
          <p:cNvPr id="13316" name="Object 1024"/>
          <p:cNvGraphicFramePr>
            <a:graphicFrameLocks noChangeAspect="1"/>
          </p:cNvGraphicFramePr>
          <p:nvPr>
            <p:extLst/>
          </p:nvPr>
        </p:nvGraphicFramePr>
        <p:xfrm>
          <a:off x="3962400" y="2819400"/>
          <a:ext cx="5334000" cy="634678"/>
        </p:xfrm>
        <a:graphic>
          <a:graphicData uri="http://schemas.openxmlformats.org/presentationml/2006/ole">
            <mc:AlternateContent xmlns:mc="http://schemas.openxmlformats.org/markup-compatibility/2006">
              <mc:Choice xmlns:v="urn:schemas-microsoft-com:vml" Requires="v">
                <p:oleObj spid="_x0000_s3088" name="Equation" r:id="rId3" imgW="5016240" imgH="596880" progId="Equation.3">
                  <p:embed/>
                </p:oleObj>
              </mc:Choice>
              <mc:Fallback>
                <p:oleObj name="Equation" r:id="rId3" imgW="5016240" imgH="596880" progId="Equation.3">
                  <p:embed/>
                  <p:pic>
                    <p:nvPicPr>
                      <p:cNvPr id="0" name=""/>
                      <p:cNvPicPr>
                        <a:picLocks noChangeAspect="1" noChangeArrowheads="1"/>
                      </p:cNvPicPr>
                      <p:nvPr/>
                    </p:nvPicPr>
                    <p:blipFill>
                      <a:blip r:embed="rId4"/>
                      <a:srcRect/>
                      <a:stretch>
                        <a:fillRect/>
                      </a:stretch>
                    </p:blipFill>
                    <p:spPr bwMode="auto">
                      <a:xfrm>
                        <a:off x="3962400" y="2819400"/>
                        <a:ext cx="5334000" cy="634678"/>
                      </a:xfrm>
                      <a:prstGeom prst="rect">
                        <a:avLst/>
                      </a:prstGeom>
                      <a:noFill/>
                      <a:ln>
                        <a:noFill/>
                      </a:ln>
                      <a:effectLst/>
                      <a:extLst/>
                    </p:spPr>
                  </p:pic>
                </p:oleObj>
              </mc:Fallback>
            </mc:AlternateContent>
          </a:graphicData>
        </a:graphic>
      </p:graphicFrame>
      <p:graphicFrame>
        <p:nvGraphicFramePr>
          <p:cNvPr id="13317" name="Object 1025"/>
          <p:cNvGraphicFramePr>
            <a:graphicFrameLocks noChangeAspect="1"/>
          </p:cNvGraphicFramePr>
          <p:nvPr>
            <p:extLst/>
          </p:nvPr>
        </p:nvGraphicFramePr>
        <p:xfrm>
          <a:off x="3962401" y="5105400"/>
          <a:ext cx="4038600" cy="487808"/>
        </p:xfrm>
        <a:graphic>
          <a:graphicData uri="http://schemas.openxmlformats.org/presentationml/2006/ole">
            <mc:AlternateContent xmlns:mc="http://schemas.openxmlformats.org/markup-compatibility/2006">
              <mc:Choice xmlns:v="urn:schemas-microsoft-com:vml" Requires="v">
                <p:oleObj spid="_x0000_s3089" name="Equation" r:id="rId5" imgW="4292600" imgH="431800" progId="Equation.3">
                  <p:embed/>
                </p:oleObj>
              </mc:Choice>
              <mc:Fallback>
                <p:oleObj name="Equation" r:id="rId5" imgW="42926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1" y="5105400"/>
                        <a:ext cx="4038600" cy="48780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395610836"/>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31576" y="0"/>
            <a:ext cx="8610600" cy="609600"/>
          </a:xfrm>
        </p:spPr>
        <p:txBody>
          <a:bodyPr/>
          <a:lstStyle/>
          <a:p>
            <a:pPr eaLnBrk="1" hangingPunct="1"/>
            <a:r>
              <a:rPr lang="en-US" altLang="en-US" sz="2800" dirty="0">
                <a:solidFill>
                  <a:srgbClr val="002060"/>
                </a:solidFill>
              </a:rPr>
              <a:t>Similarity and Dissimilarity Between Objects</a:t>
            </a:r>
            <a:endParaRPr lang="en-US" altLang="en-US" sz="2800" dirty="0"/>
          </a:p>
        </p:txBody>
      </p:sp>
      <p:sp>
        <p:nvSpPr>
          <p:cNvPr id="14339" name="Rectangle 3"/>
          <p:cNvSpPr>
            <a:spLocks noGrp="1" noChangeArrowheads="1"/>
          </p:cNvSpPr>
          <p:nvPr>
            <p:ph idx="1"/>
          </p:nvPr>
        </p:nvSpPr>
        <p:spPr>
          <a:xfrm>
            <a:off x="2057400" y="1295400"/>
            <a:ext cx="8458200" cy="4953000"/>
          </a:xfrm>
        </p:spPr>
        <p:txBody>
          <a:bodyPr/>
          <a:lstStyle/>
          <a:p>
            <a:pPr algn="just" eaLnBrk="1" hangingPunct="1">
              <a:lnSpc>
                <a:spcPct val="150000"/>
              </a:lnSpc>
            </a:pPr>
            <a:r>
              <a:rPr lang="en-US" altLang="en-US" sz="2000" i="1" dirty="0"/>
              <a:t>If q</a:t>
            </a:r>
            <a:r>
              <a:rPr lang="en-US" altLang="en-US" sz="2000" dirty="0"/>
              <a:t> = </a:t>
            </a:r>
            <a:r>
              <a:rPr lang="en-US" altLang="en-US" sz="2000" i="1" dirty="0"/>
              <a:t>2</a:t>
            </a:r>
            <a:r>
              <a:rPr lang="en-US" altLang="en-US" sz="2000" dirty="0"/>
              <a:t>,</a:t>
            </a:r>
            <a:r>
              <a:rPr lang="en-US" altLang="en-US" sz="2000" i="1" dirty="0"/>
              <a:t> d </a:t>
            </a:r>
            <a:r>
              <a:rPr lang="en-US" altLang="en-US" sz="2000" dirty="0"/>
              <a:t>is </a:t>
            </a:r>
            <a:r>
              <a:rPr lang="en-US" altLang="en-US" sz="2000" dirty="0">
                <a:solidFill>
                  <a:srgbClr val="A40000"/>
                </a:solidFill>
              </a:rPr>
              <a:t>Euclidean distance</a:t>
            </a:r>
            <a:endParaRPr lang="en-US" altLang="en-US" sz="2000" dirty="0"/>
          </a:p>
          <a:p>
            <a:pPr algn="just" eaLnBrk="1" hangingPunct="1">
              <a:lnSpc>
                <a:spcPct val="150000"/>
              </a:lnSpc>
            </a:pPr>
            <a:endParaRPr lang="en-US" altLang="en-US" sz="2000" dirty="0"/>
          </a:p>
          <a:p>
            <a:pPr lvl="1" algn="just" eaLnBrk="1" hangingPunct="1">
              <a:lnSpc>
                <a:spcPct val="150000"/>
              </a:lnSpc>
            </a:pPr>
            <a:r>
              <a:rPr lang="en-US" altLang="en-US" sz="2000" dirty="0"/>
              <a:t>Properties</a:t>
            </a:r>
          </a:p>
          <a:p>
            <a:pPr lvl="2" algn="just" eaLnBrk="1" hangingPunct="1">
              <a:lnSpc>
                <a:spcPct val="150000"/>
              </a:lnSpc>
            </a:pPr>
            <a:r>
              <a:rPr lang="en-US" altLang="en-US" sz="1800" i="1" dirty="0"/>
              <a:t>d(</a:t>
            </a:r>
            <a:r>
              <a:rPr lang="en-US" altLang="en-US" sz="1800" i="1" dirty="0" err="1"/>
              <a:t>i,j</a:t>
            </a:r>
            <a:r>
              <a:rPr lang="en-US" altLang="en-US" sz="1800" i="1" dirty="0"/>
              <a:t>)</a:t>
            </a:r>
            <a:r>
              <a:rPr lang="en-US" altLang="en-US" sz="1800" dirty="0"/>
              <a:t> </a:t>
            </a:r>
            <a:r>
              <a:rPr lang="en-US" altLang="en-US" sz="1800" dirty="0">
                <a:sym typeface="Symbol" pitchFamily="18" charset="2"/>
              </a:rPr>
              <a:t> 0</a:t>
            </a:r>
            <a:endParaRPr lang="en-US" altLang="en-US" sz="1800" dirty="0"/>
          </a:p>
          <a:p>
            <a:pPr lvl="2" algn="just" eaLnBrk="1" hangingPunct="1">
              <a:lnSpc>
                <a:spcPct val="150000"/>
              </a:lnSpc>
            </a:pPr>
            <a:r>
              <a:rPr lang="en-US" altLang="en-US" sz="1800" i="1" dirty="0"/>
              <a:t>d(</a:t>
            </a:r>
            <a:r>
              <a:rPr lang="en-US" altLang="en-US" sz="1800" i="1" dirty="0" err="1"/>
              <a:t>i,i</a:t>
            </a:r>
            <a:r>
              <a:rPr lang="en-US" altLang="en-US" sz="1800" i="1" dirty="0"/>
              <a:t>)</a:t>
            </a:r>
            <a:r>
              <a:rPr lang="en-US" altLang="en-US" sz="1800" dirty="0"/>
              <a:t> </a:t>
            </a:r>
            <a:r>
              <a:rPr lang="en-US" altLang="en-US" sz="1800" dirty="0">
                <a:sym typeface="Symbol" pitchFamily="18" charset="2"/>
              </a:rPr>
              <a:t>= 0</a:t>
            </a:r>
            <a:endParaRPr lang="en-US" altLang="en-US" sz="1800" dirty="0"/>
          </a:p>
          <a:p>
            <a:pPr lvl="2" algn="just" eaLnBrk="1" hangingPunct="1">
              <a:lnSpc>
                <a:spcPct val="150000"/>
              </a:lnSpc>
            </a:pPr>
            <a:r>
              <a:rPr lang="en-US" altLang="en-US" sz="1800" i="1" dirty="0"/>
              <a:t>d(</a:t>
            </a:r>
            <a:r>
              <a:rPr lang="en-US" altLang="en-US" sz="1800" i="1" dirty="0" err="1"/>
              <a:t>i,j</a:t>
            </a:r>
            <a:r>
              <a:rPr lang="en-US" altLang="en-US" sz="1800" i="1" dirty="0"/>
              <a:t>)</a:t>
            </a:r>
            <a:r>
              <a:rPr lang="en-US" altLang="en-US" sz="1800" dirty="0"/>
              <a:t> </a:t>
            </a:r>
            <a:r>
              <a:rPr lang="en-US" altLang="en-US" sz="1800" dirty="0">
                <a:sym typeface="Symbol" pitchFamily="18" charset="2"/>
              </a:rPr>
              <a:t>= </a:t>
            </a:r>
            <a:r>
              <a:rPr lang="en-US" altLang="en-US" sz="1800" i="1" dirty="0"/>
              <a:t>d(</a:t>
            </a:r>
            <a:r>
              <a:rPr lang="en-US" altLang="en-US" sz="1800" i="1" dirty="0" err="1"/>
              <a:t>j,i</a:t>
            </a:r>
            <a:r>
              <a:rPr lang="en-US" altLang="en-US" sz="1800" i="1" dirty="0"/>
              <a:t>)</a:t>
            </a:r>
            <a:endParaRPr lang="en-US" altLang="en-US" sz="1800" dirty="0"/>
          </a:p>
          <a:p>
            <a:pPr lvl="2" algn="just" eaLnBrk="1" hangingPunct="1">
              <a:lnSpc>
                <a:spcPct val="150000"/>
              </a:lnSpc>
            </a:pPr>
            <a:r>
              <a:rPr lang="en-US" altLang="en-US" sz="1800" i="1" dirty="0"/>
              <a:t>d(</a:t>
            </a:r>
            <a:r>
              <a:rPr lang="en-US" altLang="en-US" sz="1800" i="1" dirty="0" err="1"/>
              <a:t>i,j</a:t>
            </a:r>
            <a:r>
              <a:rPr lang="en-US" altLang="en-US" sz="1800" i="1" dirty="0"/>
              <a:t>)</a:t>
            </a:r>
            <a:r>
              <a:rPr lang="en-US" altLang="en-US" sz="1800" dirty="0"/>
              <a:t> </a:t>
            </a:r>
            <a:r>
              <a:rPr lang="en-US" altLang="en-US" sz="1800" dirty="0">
                <a:sym typeface="Symbol" pitchFamily="18" charset="2"/>
              </a:rPr>
              <a:t> </a:t>
            </a:r>
            <a:r>
              <a:rPr lang="en-US" altLang="en-US" sz="1800" i="1" dirty="0"/>
              <a:t>d(</a:t>
            </a:r>
            <a:r>
              <a:rPr lang="en-US" altLang="en-US" sz="1800" i="1" dirty="0" err="1"/>
              <a:t>i,k</a:t>
            </a:r>
            <a:r>
              <a:rPr lang="en-US" altLang="en-US" sz="1800" i="1" dirty="0"/>
              <a:t>)</a:t>
            </a:r>
            <a:r>
              <a:rPr lang="en-US" altLang="en-US" sz="1800" dirty="0"/>
              <a:t> </a:t>
            </a:r>
            <a:r>
              <a:rPr lang="en-US" altLang="en-US" sz="1800" dirty="0">
                <a:sym typeface="Symbol" pitchFamily="18" charset="2"/>
              </a:rPr>
              <a:t>+ </a:t>
            </a:r>
            <a:r>
              <a:rPr lang="en-US" altLang="en-US" sz="1800" i="1" dirty="0"/>
              <a:t>d(</a:t>
            </a:r>
            <a:r>
              <a:rPr lang="en-US" altLang="en-US" sz="1800" i="1" dirty="0" err="1"/>
              <a:t>k,j</a:t>
            </a:r>
            <a:r>
              <a:rPr lang="en-US" altLang="en-US" sz="1800" i="1" dirty="0"/>
              <a:t>)</a:t>
            </a:r>
            <a:endParaRPr lang="en-US" altLang="en-US" sz="1800" dirty="0">
              <a:sym typeface="Symbol" pitchFamily="18" charset="2"/>
            </a:endParaRPr>
          </a:p>
          <a:p>
            <a:pPr algn="just" eaLnBrk="1" hangingPunct="1">
              <a:lnSpc>
                <a:spcPct val="150000"/>
              </a:lnSpc>
            </a:pPr>
            <a:r>
              <a:rPr lang="en-US" altLang="en-US" sz="2000" dirty="0"/>
              <a:t>Also, one can use weighted distance, parametric Pearson product moment correlation, or other dissimilarity measures</a:t>
            </a:r>
          </a:p>
        </p:txBody>
      </p:sp>
      <p:graphicFrame>
        <p:nvGraphicFramePr>
          <p:cNvPr id="14340" name="Object 4"/>
          <p:cNvGraphicFramePr>
            <a:graphicFrameLocks noChangeAspect="1"/>
          </p:cNvGraphicFramePr>
          <p:nvPr>
            <p:extLst/>
          </p:nvPr>
        </p:nvGraphicFramePr>
        <p:xfrm>
          <a:off x="3581400" y="1906052"/>
          <a:ext cx="5400648" cy="608548"/>
        </p:xfrm>
        <a:graphic>
          <a:graphicData uri="http://schemas.openxmlformats.org/presentationml/2006/ole">
            <mc:AlternateContent xmlns:mc="http://schemas.openxmlformats.org/markup-compatibility/2006">
              <mc:Choice xmlns:v="urn:schemas-microsoft-com:vml" Requires="v">
                <p:oleObj spid="_x0000_s4105" name="Equation" r:id="rId3" imgW="5168900" imgH="584200" progId="Equation.3">
                  <p:embed/>
                </p:oleObj>
              </mc:Choice>
              <mc:Fallback>
                <p:oleObj name="Equation" r:id="rId3" imgW="5168900" imgH="584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906052"/>
                        <a:ext cx="5400648" cy="60854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411820919"/>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78106" y="0"/>
            <a:ext cx="8280400" cy="533400"/>
          </a:xfrm>
          <a:noFill/>
        </p:spPr>
        <p:txBody>
          <a:bodyPr vert="horz" lIns="92075" tIns="46038" rIns="92075" bIns="46038" rtlCol="0" anchor="ctr">
            <a:normAutofit fontScale="90000"/>
          </a:bodyPr>
          <a:lstStyle/>
          <a:p>
            <a:pPr eaLnBrk="1" hangingPunct="1"/>
            <a:r>
              <a:rPr lang="en-US" altLang="en-US" b="1" dirty="0" smtClean="0">
                <a:solidFill>
                  <a:srgbClr val="002060"/>
                </a:solidFill>
              </a:rPr>
              <a:t>Binary Variables</a:t>
            </a:r>
          </a:p>
        </p:txBody>
      </p:sp>
      <p:sp>
        <p:nvSpPr>
          <p:cNvPr id="16390" name="Rectangle 3"/>
          <p:cNvSpPr>
            <a:spLocks noGrp="1" noChangeArrowheads="1"/>
          </p:cNvSpPr>
          <p:nvPr>
            <p:ph type="body" sz="half" idx="1"/>
          </p:nvPr>
        </p:nvSpPr>
        <p:spPr>
          <a:xfrm>
            <a:off x="1905000" y="990600"/>
            <a:ext cx="4495800" cy="5715000"/>
          </a:xfrm>
        </p:spPr>
        <p:txBody>
          <a:bodyPr vert="horz" lIns="92075" tIns="46038" rIns="92075" bIns="46038" rtlCol="0">
            <a:normAutofit lnSpcReduction="10000"/>
          </a:bodyPr>
          <a:lstStyle/>
          <a:p>
            <a:pPr eaLnBrk="1" hangingPunct="1">
              <a:lnSpc>
                <a:spcPct val="200000"/>
              </a:lnSpc>
              <a:defRPr/>
            </a:pPr>
            <a:endParaRPr lang="en-US" altLang="en-US" sz="1800" dirty="0"/>
          </a:p>
          <a:p>
            <a:pPr eaLnBrk="1" hangingPunct="1">
              <a:lnSpc>
                <a:spcPct val="200000"/>
              </a:lnSpc>
              <a:defRPr/>
            </a:pPr>
            <a:r>
              <a:rPr lang="en-US" altLang="en-US" sz="1800" dirty="0"/>
              <a:t>A contingency table for </a:t>
            </a:r>
          </a:p>
          <a:p>
            <a:pPr marL="0" indent="0">
              <a:lnSpc>
                <a:spcPct val="200000"/>
              </a:lnSpc>
              <a:buNone/>
              <a:defRPr/>
            </a:pPr>
            <a:r>
              <a:rPr lang="en-US" altLang="en-US" sz="1800" dirty="0"/>
              <a:t>    binary data</a:t>
            </a:r>
          </a:p>
          <a:p>
            <a:pPr eaLnBrk="1" hangingPunct="1">
              <a:lnSpc>
                <a:spcPct val="200000"/>
              </a:lnSpc>
              <a:defRPr/>
            </a:pPr>
            <a:endParaRPr lang="en-US" altLang="en-US" sz="400" dirty="0"/>
          </a:p>
          <a:p>
            <a:pPr eaLnBrk="1" hangingPunct="1">
              <a:lnSpc>
                <a:spcPct val="200000"/>
              </a:lnSpc>
              <a:defRPr/>
            </a:pPr>
            <a:r>
              <a:rPr lang="en-US" altLang="en-US" sz="1800" dirty="0"/>
              <a:t>Distance measure for symmetric binary variables: </a:t>
            </a:r>
          </a:p>
          <a:p>
            <a:pPr eaLnBrk="1" hangingPunct="1">
              <a:lnSpc>
                <a:spcPct val="200000"/>
              </a:lnSpc>
              <a:defRPr/>
            </a:pPr>
            <a:r>
              <a:rPr lang="en-US" altLang="en-US" sz="1800" dirty="0"/>
              <a:t>Distance measure for asymmetric binary variables: </a:t>
            </a:r>
          </a:p>
          <a:p>
            <a:pPr eaLnBrk="1" hangingPunct="1">
              <a:lnSpc>
                <a:spcPct val="200000"/>
              </a:lnSpc>
              <a:defRPr/>
            </a:pPr>
            <a:r>
              <a:rPr lang="en-US" altLang="en-US" sz="1800" dirty="0" err="1"/>
              <a:t>Jaccard</a:t>
            </a:r>
            <a:r>
              <a:rPr lang="en-US" altLang="en-US" sz="1800" dirty="0"/>
              <a:t> coefficient (</a:t>
            </a:r>
            <a:r>
              <a:rPr lang="en-US" altLang="en-US" sz="1800" i="1" dirty="0">
                <a:solidFill>
                  <a:srgbClr val="C00000"/>
                </a:solidFill>
              </a:rPr>
              <a:t>similarity</a:t>
            </a:r>
            <a:r>
              <a:rPr lang="en-US" altLang="en-US" sz="1800" dirty="0">
                <a:solidFill>
                  <a:srgbClr val="C00000"/>
                </a:solidFill>
              </a:rPr>
              <a:t> </a:t>
            </a:r>
            <a:r>
              <a:rPr lang="en-US" altLang="en-US" sz="1800" dirty="0"/>
              <a:t>measure for </a:t>
            </a:r>
            <a:r>
              <a:rPr lang="en-US" altLang="en-US" sz="1800" i="1" dirty="0"/>
              <a:t>asymmetric </a:t>
            </a:r>
            <a:r>
              <a:rPr lang="en-US" altLang="en-US" sz="1800" dirty="0"/>
              <a:t>binary variables): </a:t>
            </a:r>
          </a:p>
        </p:txBody>
      </p:sp>
      <p:graphicFrame>
        <p:nvGraphicFramePr>
          <p:cNvPr id="15368" name="Object 13"/>
          <p:cNvGraphicFramePr>
            <a:graphicFrameLocks noGrp="1" noChangeAspect="1"/>
          </p:cNvGraphicFramePr>
          <p:nvPr>
            <p:ph sz="half" idx="2"/>
          </p:nvPr>
        </p:nvGraphicFramePr>
        <p:xfrm>
          <a:off x="6711950" y="5788025"/>
          <a:ext cx="3490913" cy="612775"/>
        </p:xfrm>
        <a:graphic>
          <a:graphicData uri="http://schemas.openxmlformats.org/presentationml/2006/ole">
            <mc:AlternateContent xmlns:mc="http://schemas.openxmlformats.org/markup-compatibility/2006">
              <mc:Choice xmlns:v="urn:schemas-microsoft-com:vml" Requires="v">
                <p:oleObj spid="_x0000_s5150" name="Equation" r:id="rId3" imgW="2387600" imgH="419100" progId="Equation.3">
                  <p:embed/>
                </p:oleObj>
              </mc:Choice>
              <mc:Fallback>
                <p:oleObj name="Equation" r:id="rId3" imgW="23876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950" y="5788025"/>
                        <a:ext cx="34909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4"/>
          <p:cNvGraphicFramePr>
            <a:graphicFrameLocks noChangeAspect="1"/>
          </p:cNvGraphicFramePr>
          <p:nvPr/>
        </p:nvGraphicFramePr>
        <p:xfrm>
          <a:off x="6477000" y="3200401"/>
          <a:ext cx="3810000" cy="695325"/>
        </p:xfrm>
        <a:graphic>
          <a:graphicData uri="http://schemas.openxmlformats.org/presentationml/2006/ole">
            <mc:AlternateContent xmlns:mc="http://schemas.openxmlformats.org/markup-compatibility/2006">
              <mc:Choice xmlns:v="urn:schemas-microsoft-com:vml" Requires="v">
                <p:oleObj spid="_x0000_s5151" name="Equation" r:id="rId5" imgW="2044700" imgH="482600" progId="Equation.3">
                  <p:embed/>
                </p:oleObj>
              </mc:Choice>
              <mc:Fallback>
                <p:oleObj name="Equation" r:id="rId5" imgW="20447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200401"/>
                        <a:ext cx="381000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6"/>
          <p:cNvGraphicFramePr>
            <a:graphicFrameLocks noChangeAspect="1"/>
          </p:cNvGraphicFramePr>
          <p:nvPr/>
        </p:nvGraphicFramePr>
        <p:xfrm>
          <a:off x="6477000" y="4321176"/>
          <a:ext cx="3505200" cy="708025"/>
        </p:xfrm>
        <a:graphic>
          <a:graphicData uri="http://schemas.openxmlformats.org/presentationml/2006/ole">
            <mc:AlternateContent xmlns:mc="http://schemas.openxmlformats.org/markup-compatibility/2006">
              <mc:Choice xmlns:v="urn:schemas-microsoft-com:vml" Requires="v">
                <p:oleObj spid="_x0000_s5152" name="Equation" r:id="rId7" imgW="1701800" imgH="482600" progId="Equation.3">
                  <p:embed/>
                </p:oleObj>
              </mc:Choice>
              <mc:Fallback>
                <p:oleObj name="Equation" r:id="rId7" imgW="17018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4321176"/>
                        <a:ext cx="35052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Line 7"/>
          <p:cNvSpPr>
            <a:spLocks noChangeShapeType="1"/>
          </p:cNvSpPr>
          <p:nvPr/>
        </p:nvSpPr>
        <p:spPr bwMode="auto">
          <a:xfrm>
            <a:off x="6400800" y="15240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5367" name="Group 11"/>
          <p:cNvGrpSpPr>
            <a:grpSpLocks/>
          </p:cNvGrpSpPr>
          <p:nvPr/>
        </p:nvGrpSpPr>
        <p:grpSpPr bwMode="auto">
          <a:xfrm>
            <a:off x="6172200" y="928688"/>
            <a:ext cx="3810000" cy="2119312"/>
            <a:chOff x="1248" y="1257"/>
            <a:chExt cx="2400" cy="1335"/>
          </a:xfrm>
        </p:grpSpPr>
        <p:graphicFrame>
          <p:nvGraphicFramePr>
            <p:cNvPr id="15369" name="Object 5"/>
            <p:cNvGraphicFramePr>
              <a:graphicFrameLocks noChangeAspect="1"/>
            </p:cNvGraphicFramePr>
            <p:nvPr/>
          </p:nvGraphicFramePr>
          <p:xfrm>
            <a:off x="1824" y="1440"/>
            <a:ext cx="1824" cy="1040"/>
          </p:xfrm>
          <a:graphic>
            <a:graphicData uri="http://schemas.openxmlformats.org/presentationml/2006/ole">
              <mc:AlternateContent xmlns:mc="http://schemas.openxmlformats.org/markup-compatibility/2006">
                <mc:Choice xmlns:v="urn:schemas-microsoft-com:vml" Requires="v">
                  <p:oleObj spid="_x0000_s5153" name="Equation" r:id="rId9" imgW="2540000" imgH="1447800" progId="Equation.3">
                    <p:embed/>
                  </p:oleObj>
                </mc:Choice>
                <mc:Fallback>
                  <p:oleObj name="Equation" r:id="rId9" imgW="2540000" imgH="1447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1440"/>
                          <a:ext cx="1824" cy="1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Line 8"/>
            <p:cNvSpPr>
              <a:spLocks noChangeShapeType="1"/>
            </p:cNvSpPr>
            <p:nvPr/>
          </p:nvSpPr>
          <p:spPr bwMode="auto">
            <a:xfrm>
              <a:off x="2160" y="1344"/>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5371" name="Text Box 9"/>
            <p:cNvSpPr txBox="1">
              <a:spLocks noChangeArrowheads="1"/>
            </p:cNvSpPr>
            <p:nvPr/>
          </p:nvSpPr>
          <p:spPr bwMode="auto">
            <a:xfrm>
              <a:off x="1248" y="1833"/>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latin typeface="Times New Roman" pitchFamily="18" charset="0"/>
                </a:rPr>
                <a:t>Object </a:t>
              </a:r>
              <a:r>
                <a:rPr lang="en-US" altLang="en-US" sz="1800" i="1">
                  <a:latin typeface="Times New Roman" pitchFamily="18" charset="0"/>
                </a:rPr>
                <a:t>i</a:t>
              </a:r>
              <a:endParaRPr lang="en-US" altLang="en-US" sz="1800">
                <a:latin typeface="Times New Roman" pitchFamily="18" charset="0"/>
              </a:endParaRPr>
            </a:p>
          </p:txBody>
        </p:sp>
        <p:sp>
          <p:nvSpPr>
            <p:cNvPr id="15372" name="Text Box 10"/>
            <p:cNvSpPr txBox="1">
              <a:spLocks noChangeArrowheads="1"/>
            </p:cNvSpPr>
            <p:nvPr/>
          </p:nvSpPr>
          <p:spPr bwMode="auto">
            <a:xfrm>
              <a:off x="2400" y="1257"/>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latin typeface="Times New Roman" pitchFamily="18" charset="0"/>
                </a:rPr>
                <a:t>Object  </a:t>
              </a:r>
              <a:r>
                <a:rPr lang="en-US" altLang="en-US" sz="1800" i="1">
                  <a:latin typeface="Times New Roman" pitchFamily="18" charset="0"/>
                </a:rPr>
                <a:t>j</a:t>
              </a:r>
            </a:p>
          </p:txBody>
        </p:sp>
      </p:grpSp>
    </p:spTree>
    <p:extLst>
      <p:ext uri="{BB962C8B-B14F-4D97-AF65-F5344CB8AC3E}">
        <p14:creationId xmlns:p14="http://schemas.microsoft.com/office/powerpoint/2010/main" val="1874789453"/>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94329" y="0"/>
            <a:ext cx="8631238" cy="609600"/>
          </a:xfrm>
        </p:spPr>
        <p:txBody>
          <a:bodyPr>
            <a:normAutofit/>
          </a:bodyPr>
          <a:lstStyle/>
          <a:p>
            <a:pPr eaLnBrk="1" hangingPunct="1"/>
            <a:r>
              <a:rPr lang="en-US" altLang="en-US" smtClean="0">
                <a:solidFill>
                  <a:srgbClr val="002060"/>
                </a:solidFill>
              </a:rPr>
              <a:t>Dissimilarity between Binary Variables</a:t>
            </a:r>
          </a:p>
        </p:txBody>
      </p:sp>
      <p:sp>
        <p:nvSpPr>
          <p:cNvPr id="16387" name="Rectangle 3"/>
          <p:cNvSpPr>
            <a:spLocks noGrp="1" noChangeArrowheads="1"/>
          </p:cNvSpPr>
          <p:nvPr>
            <p:ph idx="1"/>
          </p:nvPr>
        </p:nvSpPr>
        <p:spPr>
          <a:xfrm>
            <a:off x="1905000" y="1219200"/>
            <a:ext cx="8382000" cy="4876800"/>
          </a:xfrm>
        </p:spPr>
        <p:txBody>
          <a:bodyPr/>
          <a:lstStyle/>
          <a:p>
            <a:pPr eaLnBrk="1" hangingPunct="1"/>
            <a:r>
              <a:rPr lang="en-US" altLang="en-US" sz="2400" dirty="0"/>
              <a:t>Example</a:t>
            </a:r>
          </a:p>
          <a:p>
            <a:pPr eaLnBrk="1" hangingPunct="1"/>
            <a:endParaRPr lang="en-US" altLang="en-US" sz="2400" dirty="0"/>
          </a:p>
          <a:p>
            <a:pPr eaLnBrk="1" hangingPunct="1"/>
            <a:endParaRPr lang="en-US" altLang="en-US" sz="2400" dirty="0"/>
          </a:p>
          <a:p>
            <a:pPr lvl="1" eaLnBrk="1" hangingPunct="1"/>
            <a:endParaRPr lang="en-US" altLang="en-US" dirty="0" smtClean="0"/>
          </a:p>
          <a:p>
            <a:pPr lvl="1" eaLnBrk="1" hangingPunct="1"/>
            <a:endParaRPr lang="en-US" altLang="en-US" sz="2000" dirty="0"/>
          </a:p>
          <a:p>
            <a:pPr lvl="1" eaLnBrk="1" hangingPunct="1"/>
            <a:r>
              <a:rPr lang="en-US" altLang="en-US" sz="2000" dirty="0"/>
              <a:t>gender is a symmetric attribute</a:t>
            </a:r>
          </a:p>
          <a:p>
            <a:pPr lvl="1" eaLnBrk="1" hangingPunct="1"/>
            <a:r>
              <a:rPr lang="en-US" altLang="en-US" sz="2000" dirty="0"/>
              <a:t>the remaining attributes are asymmetric binary</a:t>
            </a:r>
          </a:p>
          <a:p>
            <a:pPr lvl="1" eaLnBrk="1" hangingPunct="1"/>
            <a:r>
              <a:rPr lang="en-US" altLang="en-US" sz="2000" dirty="0"/>
              <a:t>let the values Y and P be set to 1, and the value N be set to 0</a:t>
            </a:r>
          </a:p>
        </p:txBody>
      </p:sp>
      <p:graphicFrame>
        <p:nvGraphicFramePr>
          <p:cNvPr id="16388" name="Object 4"/>
          <p:cNvGraphicFramePr>
            <a:graphicFrameLocks noChangeAspect="1"/>
          </p:cNvGraphicFramePr>
          <p:nvPr/>
        </p:nvGraphicFramePr>
        <p:xfrm>
          <a:off x="2667001" y="1752600"/>
          <a:ext cx="6932613" cy="1600200"/>
        </p:xfrm>
        <a:graphic>
          <a:graphicData uri="http://schemas.openxmlformats.org/presentationml/2006/ole">
            <mc:AlternateContent xmlns:mc="http://schemas.openxmlformats.org/markup-compatibility/2006">
              <mc:Choice xmlns:v="urn:schemas-microsoft-com:vml" Requires="v">
                <p:oleObj spid="_x0000_s6160" name="Document" r:id="rId3" imgW="6819900" imgH="1475232" progId="Word.Document.8">
                  <p:embed/>
                </p:oleObj>
              </mc:Choice>
              <mc:Fallback>
                <p:oleObj name="Document" r:id="rId3" imgW="6819900" imgH="147523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1" y="1752600"/>
                        <a:ext cx="6932613"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3352800" y="4632326"/>
          <a:ext cx="4191000" cy="1692275"/>
        </p:xfrm>
        <a:graphic>
          <a:graphicData uri="http://schemas.openxmlformats.org/presentationml/2006/ole">
            <mc:AlternateContent xmlns:mc="http://schemas.openxmlformats.org/markup-compatibility/2006">
              <mc:Choice xmlns:v="urn:schemas-microsoft-com:vml" Requires="v">
                <p:oleObj spid="_x0000_s6161" name="Equation" r:id="rId5" imgW="2019300" imgH="1219200" progId="Equation.3">
                  <p:embed/>
                </p:oleObj>
              </mc:Choice>
              <mc:Fallback>
                <p:oleObj name="Equation" r:id="rId5" imgW="2019300" imgH="1219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632326"/>
                        <a:ext cx="4191000" cy="169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12246560"/>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75011" y="0"/>
            <a:ext cx="7297738" cy="782638"/>
          </a:xfrm>
          <a:noFill/>
        </p:spPr>
        <p:txBody>
          <a:bodyPr vert="horz" lIns="92075" tIns="46038" rIns="92075" bIns="46038" rtlCol="0" anchor="ctr">
            <a:normAutofit/>
          </a:bodyPr>
          <a:lstStyle/>
          <a:p>
            <a:pPr eaLnBrk="1" hangingPunct="1"/>
            <a:r>
              <a:rPr lang="en-US" altLang="en-US" smtClean="0">
                <a:solidFill>
                  <a:srgbClr val="002060"/>
                </a:solidFill>
              </a:rPr>
              <a:t>Nominal Variables</a:t>
            </a:r>
          </a:p>
        </p:txBody>
      </p:sp>
      <p:sp>
        <p:nvSpPr>
          <p:cNvPr id="17411" name="Rectangle 3"/>
          <p:cNvSpPr>
            <a:spLocks noGrp="1" noChangeArrowheads="1"/>
          </p:cNvSpPr>
          <p:nvPr>
            <p:ph idx="1"/>
          </p:nvPr>
        </p:nvSpPr>
        <p:spPr>
          <a:xfrm>
            <a:off x="1905000" y="1371600"/>
            <a:ext cx="8458200" cy="4419600"/>
          </a:xfrm>
          <a:noFill/>
        </p:spPr>
        <p:txBody>
          <a:bodyPr vert="horz" lIns="92075" tIns="46038" rIns="92075" bIns="46038" rtlCol="0">
            <a:normAutofit/>
          </a:bodyPr>
          <a:lstStyle/>
          <a:p>
            <a:pPr algn="just" eaLnBrk="1" hangingPunct="1">
              <a:lnSpc>
                <a:spcPct val="150000"/>
              </a:lnSpc>
            </a:pPr>
            <a:r>
              <a:rPr lang="en-US" altLang="en-US" sz="2000" dirty="0"/>
              <a:t>A generalization of the binary variable in that it can take more than 2 states, e.g., red, yellow, blue, green</a:t>
            </a:r>
          </a:p>
          <a:p>
            <a:pPr algn="just" eaLnBrk="1" hangingPunct="1">
              <a:lnSpc>
                <a:spcPct val="150000"/>
              </a:lnSpc>
            </a:pPr>
            <a:r>
              <a:rPr lang="en-US" altLang="en-US" sz="2000" dirty="0"/>
              <a:t>Method 1: Simple matching</a:t>
            </a:r>
            <a:endParaRPr lang="en-US" altLang="en-US" sz="2000" i="1" dirty="0"/>
          </a:p>
          <a:p>
            <a:pPr lvl="1" algn="just" eaLnBrk="1" hangingPunct="1">
              <a:lnSpc>
                <a:spcPct val="150000"/>
              </a:lnSpc>
            </a:pPr>
            <a:r>
              <a:rPr lang="en-US" altLang="en-US" sz="2000" i="1" dirty="0"/>
              <a:t>m</a:t>
            </a:r>
            <a:r>
              <a:rPr lang="en-US" altLang="en-US" sz="2000" dirty="0"/>
              <a:t>: # of matches,</a:t>
            </a:r>
            <a:r>
              <a:rPr lang="en-US" altLang="en-US" sz="2000" i="1" dirty="0"/>
              <a:t> p</a:t>
            </a:r>
            <a:r>
              <a:rPr lang="en-US" altLang="en-US" sz="2000" dirty="0"/>
              <a:t>: total # of variables</a:t>
            </a:r>
          </a:p>
          <a:p>
            <a:pPr algn="just" eaLnBrk="1" hangingPunct="1">
              <a:lnSpc>
                <a:spcPct val="150000"/>
              </a:lnSpc>
            </a:pPr>
            <a:endParaRPr lang="en-US" altLang="en-US" sz="2000" dirty="0"/>
          </a:p>
          <a:p>
            <a:pPr algn="just" eaLnBrk="1" hangingPunct="1">
              <a:lnSpc>
                <a:spcPct val="150000"/>
              </a:lnSpc>
            </a:pPr>
            <a:endParaRPr lang="en-US" altLang="en-US" sz="2000" dirty="0"/>
          </a:p>
          <a:p>
            <a:pPr algn="just" eaLnBrk="1" hangingPunct="1">
              <a:lnSpc>
                <a:spcPct val="150000"/>
              </a:lnSpc>
            </a:pPr>
            <a:r>
              <a:rPr lang="en-US" altLang="en-US" sz="2000" dirty="0"/>
              <a:t>Method 2: use a large number of binary variables</a:t>
            </a:r>
          </a:p>
          <a:p>
            <a:pPr lvl="1" algn="just" eaLnBrk="1" hangingPunct="1">
              <a:lnSpc>
                <a:spcPct val="150000"/>
              </a:lnSpc>
            </a:pPr>
            <a:r>
              <a:rPr lang="en-US" altLang="en-US" sz="2000" dirty="0"/>
              <a:t>creating a new binary variable for each of the </a:t>
            </a:r>
            <a:r>
              <a:rPr lang="en-US" altLang="en-US" sz="2000" i="1" dirty="0"/>
              <a:t>M</a:t>
            </a:r>
            <a:r>
              <a:rPr lang="en-US" altLang="en-US" sz="2000" dirty="0"/>
              <a:t> nominal states</a:t>
            </a:r>
          </a:p>
        </p:txBody>
      </p:sp>
      <p:graphicFrame>
        <p:nvGraphicFramePr>
          <p:cNvPr id="17412" name="Object 0"/>
          <p:cNvGraphicFramePr>
            <a:graphicFrameLocks noChangeAspect="1"/>
          </p:cNvGraphicFramePr>
          <p:nvPr>
            <p:extLst/>
          </p:nvPr>
        </p:nvGraphicFramePr>
        <p:xfrm>
          <a:off x="4648200" y="3733800"/>
          <a:ext cx="2133600" cy="533400"/>
        </p:xfrm>
        <a:graphic>
          <a:graphicData uri="http://schemas.openxmlformats.org/presentationml/2006/ole">
            <mc:AlternateContent xmlns:mc="http://schemas.openxmlformats.org/markup-compatibility/2006">
              <mc:Choice xmlns:v="urn:schemas-microsoft-com:vml" Requires="v">
                <p:oleObj spid="_x0000_s7177" name="Equation" r:id="rId3" imgW="1384300" imgH="469900" progId="Equation.3">
                  <p:embed/>
                </p:oleObj>
              </mc:Choice>
              <mc:Fallback>
                <p:oleObj name="Equation" r:id="rId3" imgW="13843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733800"/>
                        <a:ext cx="2133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9782185"/>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28800" y="107577"/>
            <a:ext cx="6553200" cy="630238"/>
          </a:xfrm>
          <a:noFill/>
        </p:spPr>
        <p:txBody>
          <a:bodyPr vert="horz" lIns="92075" tIns="46038" rIns="92075" bIns="46038" rtlCol="0" anchor="ctr">
            <a:normAutofit/>
          </a:bodyPr>
          <a:lstStyle/>
          <a:p>
            <a:pPr eaLnBrk="1" hangingPunct="1"/>
            <a:r>
              <a:rPr lang="en-US" altLang="en-US" dirty="0" smtClean="0">
                <a:solidFill>
                  <a:srgbClr val="002060"/>
                </a:solidFill>
              </a:rPr>
              <a:t>Ordinal Variables</a:t>
            </a:r>
          </a:p>
        </p:txBody>
      </p:sp>
      <p:sp>
        <p:nvSpPr>
          <p:cNvPr id="18435" name="Rectangle 3"/>
          <p:cNvSpPr>
            <a:spLocks noGrp="1" noChangeArrowheads="1"/>
          </p:cNvSpPr>
          <p:nvPr>
            <p:ph idx="1"/>
          </p:nvPr>
        </p:nvSpPr>
        <p:spPr>
          <a:xfrm>
            <a:off x="1905000" y="1295400"/>
            <a:ext cx="8458200" cy="4648200"/>
          </a:xfrm>
          <a:noFill/>
        </p:spPr>
        <p:txBody>
          <a:bodyPr vert="horz" lIns="92075" tIns="46038" rIns="92075" bIns="46038" rtlCol="0">
            <a:normAutofit fontScale="92500"/>
          </a:bodyPr>
          <a:lstStyle/>
          <a:p>
            <a:pPr algn="just" eaLnBrk="1" hangingPunct="1">
              <a:lnSpc>
                <a:spcPct val="150000"/>
              </a:lnSpc>
            </a:pPr>
            <a:r>
              <a:rPr lang="en-US" altLang="en-US" sz="2000" dirty="0"/>
              <a:t>An ordinal variable can be discrete or continuous</a:t>
            </a:r>
          </a:p>
          <a:p>
            <a:pPr algn="just" eaLnBrk="1" hangingPunct="1">
              <a:lnSpc>
                <a:spcPct val="150000"/>
              </a:lnSpc>
            </a:pPr>
            <a:r>
              <a:rPr lang="en-US" altLang="en-US" sz="2000" dirty="0"/>
              <a:t>Order is important, e.g., rank</a:t>
            </a:r>
          </a:p>
          <a:p>
            <a:pPr algn="just" eaLnBrk="1" hangingPunct="1">
              <a:lnSpc>
                <a:spcPct val="150000"/>
              </a:lnSpc>
            </a:pPr>
            <a:r>
              <a:rPr lang="en-US" altLang="en-US" sz="2000" dirty="0"/>
              <a:t>Can be treated like interval-scaled </a:t>
            </a:r>
          </a:p>
          <a:p>
            <a:pPr lvl="1" algn="just" eaLnBrk="1" hangingPunct="1">
              <a:lnSpc>
                <a:spcPct val="150000"/>
              </a:lnSpc>
            </a:pPr>
            <a:r>
              <a:rPr lang="en-US" altLang="en-US" sz="2000" dirty="0"/>
              <a:t>replace </a:t>
            </a:r>
            <a:r>
              <a:rPr lang="en-US" altLang="en-US" sz="2000" i="1" dirty="0" err="1"/>
              <a:t>x</a:t>
            </a:r>
            <a:r>
              <a:rPr lang="en-US" altLang="en-US" sz="2000" i="1" baseline="-25000" dirty="0" err="1"/>
              <a:t>if</a:t>
            </a:r>
            <a:r>
              <a:rPr lang="en-US" altLang="en-US" sz="2000" baseline="-25000" dirty="0"/>
              <a:t> </a:t>
            </a:r>
            <a:r>
              <a:rPr lang="en-US" altLang="en-US" sz="2000" dirty="0"/>
              <a:t> by their rank </a:t>
            </a:r>
          </a:p>
          <a:p>
            <a:pPr lvl="1" algn="just" eaLnBrk="1" hangingPunct="1">
              <a:lnSpc>
                <a:spcPct val="150000"/>
              </a:lnSpc>
            </a:pPr>
            <a:r>
              <a:rPr lang="en-US" altLang="en-US" sz="2000" dirty="0"/>
              <a:t>map the range of each variable onto [0, 1] by replacing</a:t>
            </a:r>
            <a:r>
              <a:rPr lang="en-US" altLang="en-US" sz="2000" i="1" dirty="0"/>
              <a:t> </a:t>
            </a:r>
            <a:r>
              <a:rPr lang="en-US" altLang="en-US" sz="2000" i="1" dirty="0" err="1"/>
              <a:t>i</a:t>
            </a:r>
            <a:r>
              <a:rPr lang="en-US" altLang="en-US" sz="2000" dirty="0" err="1"/>
              <a:t>-th</a:t>
            </a:r>
            <a:r>
              <a:rPr lang="en-US" altLang="en-US" sz="2000" dirty="0"/>
              <a:t> object in the </a:t>
            </a:r>
            <a:r>
              <a:rPr lang="en-US" altLang="en-US" sz="2000" i="1" dirty="0"/>
              <a:t>f</a:t>
            </a:r>
            <a:r>
              <a:rPr lang="en-US" altLang="en-US" sz="2000" dirty="0"/>
              <a:t>-</a:t>
            </a:r>
            <a:r>
              <a:rPr lang="en-US" altLang="en-US" sz="2000" dirty="0" err="1"/>
              <a:t>th</a:t>
            </a:r>
            <a:r>
              <a:rPr lang="en-US" altLang="en-US" sz="2000" dirty="0"/>
              <a:t> variable by</a:t>
            </a:r>
          </a:p>
          <a:p>
            <a:pPr lvl="1" algn="just" eaLnBrk="1" hangingPunct="1">
              <a:lnSpc>
                <a:spcPct val="150000"/>
              </a:lnSpc>
            </a:pPr>
            <a:endParaRPr lang="en-US" altLang="en-US" sz="2000" dirty="0"/>
          </a:p>
          <a:p>
            <a:pPr lvl="1" algn="just" eaLnBrk="1" hangingPunct="1">
              <a:lnSpc>
                <a:spcPct val="150000"/>
              </a:lnSpc>
            </a:pPr>
            <a:endParaRPr lang="en-US" altLang="en-US" sz="2000" dirty="0"/>
          </a:p>
          <a:p>
            <a:pPr lvl="1" algn="just" eaLnBrk="1" hangingPunct="1">
              <a:lnSpc>
                <a:spcPct val="150000"/>
              </a:lnSpc>
            </a:pPr>
            <a:r>
              <a:rPr lang="en-US" altLang="en-US" sz="2000" dirty="0"/>
              <a:t>compute the dissimilarity using methods for interval-scaled variables</a:t>
            </a:r>
          </a:p>
        </p:txBody>
      </p:sp>
      <p:graphicFrame>
        <p:nvGraphicFramePr>
          <p:cNvPr id="18436" name="Object 1024"/>
          <p:cNvGraphicFramePr>
            <a:graphicFrameLocks noChangeAspect="1"/>
          </p:cNvGraphicFramePr>
          <p:nvPr>
            <p:extLst/>
          </p:nvPr>
        </p:nvGraphicFramePr>
        <p:xfrm>
          <a:off x="4800600" y="4572000"/>
          <a:ext cx="2438400" cy="812800"/>
        </p:xfrm>
        <a:graphic>
          <a:graphicData uri="http://schemas.openxmlformats.org/presentationml/2006/ole">
            <mc:AlternateContent xmlns:mc="http://schemas.openxmlformats.org/markup-compatibility/2006">
              <mc:Choice xmlns:v="urn:schemas-microsoft-com:vml" Requires="v">
                <p:oleObj spid="_x0000_s8208" name="Equation" r:id="rId3" imgW="1168400" imgH="711200" progId="Equation.3">
                  <p:embed/>
                </p:oleObj>
              </mc:Choice>
              <mc:Fallback>
                <p:oleObj name="Equation" r:id="rId3" imgW="11684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572000"/>
                        <a:ext cx="2438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1025"/>
          <p:cNvGraphicFramePr>
            <a:graphicFrameLocks noChangeAspect="1"/>
          </p:cNvGraphicFramePr>
          <p:nvPr>
            <p:extLst/>
          </p:nvPr>
        </p:nvGraphicFramePr>
        <p:xfrm>
          <a:off x="5410200" y="3048000"/>
          <a:ext cx="1981200" cy="397094"/>
        </p:xfrm>
        <a:graphic>
          <a:graphicData uri="http://schemas.openxmlformats.org/presentationml/2006/ole">
            <mc:AlternateContent xmlns:mc="http://schemas.openxmlformats.org/markup-compatibility/2006">
              <mc:Choice xmlns:v="urn:schemas-microsoft-com:vml" Requires="v">
                <p:oleObj spid="_x0000_s8209" name="Equation" r:id="rId5" imgW="1397000" imgH="368300" progId="Equation.3">
                  <p:embed/>
                </p:oleObj>
              </mc:Choice>
              <mc:Fallback>
                <p:oleObj name="Equation" r:id="rId5" imgW="13970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3048000"/>
                        <a:ext cx="1981200" cy="39709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89818849"/>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4241A3-E0C8-46ED-97F2-E51646F8A157}"/>
              </a:ext>
            </a:extLst>
          </p:cNvPr>
          <p:cNvSpPr>
            <a:spLocks noGrp="1"/>
          </p:cNvSpPr>
          <p:nvPr>
            <p:ph type="title"/>
          </p:nvPr>
        </p:nvSpPr>
        <p:spPr/>
        <p:txBody>
          <a:bodyPr/>
          <a:lstStyle/>
          <a:p>
            <a:r>
              <a:rPr lang="en-GB" dirty="0"/>
              <a:t> </a:t>
            </a:r>
            <a:r>
              <a:rPr lang="en-IN" dirty="0" smtClean="0"/>
              <a:t>Unit 5  </a:t>
            </a:r>
            <a:endParaRPr lang="en-IN" dirty="0"/>
          </a:p>
        </p:txBody>
      </p:sp>
      <p:sp>
        <p:nvSpPr>
          <p:cNvPr id="4" name="TextBox 3">
            <a:extLst>
              <a:ext uri="{FF2B5EF4-FFF2-40B4-BE49-F238E27FC236}">
                <a16:creationId xmlns="" xmlns:a16="http://schemas.microsoft.com/office/drawing/2014/main" id="{9A1B3ED8-850A-0EEC-CECA-21007B5E59FF}"/>
              </a:ext>
            </a:extLst>
          </p:cNvPr>
          <p:cNvSpPr txBox="1"/>
          <p:nvPr/>
        </p:nvSpPr>
        <p:spPr>
          <a:xfrm>
            <a:off x="397163" y="1386017"/>
            <a:ext cx="11497988" cy="4154984"/>
          </a:xfrm>
          <a:prstGeom prst="rect">
            <a:avLst/>
          </a:prstGeom>
          <a:noFill/>
        </p:spPr>
        <p:txBody>
          <a:bodyPr wrap="square" rtlCol="0">
            <a:spAutoFit/>
          </a:bodyPr>
          <a:lstStyle/>
          <a:p>
            <a:r>
              <a:rPr lang="en-IN" sz="2400" b="1" dirty="0">
                <a:solidFill>
                  <a:srgbClr val="C00000"/>
                </a:solidFill>
              </a:rPr>
              <a:t>Unsupervised Learning- Overview, What Is Cluster Analysis, Different Types of Clustering’s, Different Types of Clusters</a:t>
            </a:r>
          </a:p>
          <a:p>
            <a:endParaRPr lang="en-IN" sz="2400" dirty="0"/>
          </a:p>
          <a:p>
            <a:r>
              <a:rPr lang="en-IN" sz="2400" b="1" dirty="0"/>
              <a:t>K-means</a:t>
            </a:r>
            <a:r>
              <a:rPr lang="en-IN" sz="2400" dirty="0"/>
              <a:t>-The Basic K-means Algorithm, Additional Issues, Bisecting K-means, K-means and Different Types of Clusters, Strengths and Weaknesses, K-means as an Optimization Problem </a:t>
            </a:r>
          </a:p>
          <a:p>
            <a:endParaRPr lang="en-IN" sz="2400" dirty="0"/>
          </a:p>
          <a:p>
            <a:r>
              <a:rPr lang="en-IN" sz="2400" b="1" dirty="0"/>
              <a:t>Cluster Evaluation</a:t>
            </a:r>
            <a:r>
              <a:rPr lang="en-IN" sz="2400" dirty="0"/>
              <a:t>-Overview, Unsupervised Cluster Evaluation Using Cohesion and Separation, Unsupervised Cluster Evaluation Using the Proximity Matrix, Determining the Correct Number of Clusters, Supervised Measures of Cluster Validity, Assessing the Significance of Cluster Validity Measures, Choosing a Cluster Validity Measure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64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04241" y="0"/>
            <a:ext cx="6792912" cy="782637"/>
          </a:xfrm>
          <a:noFill/>
        </p:spPr>
        <p:txBody>
          <a:bodyPr vert="horz" lIns="92075" tIns="46038" rIns="92075" bIns="46038" rtlCol="0" anchor="ctr">
            <a:normAutofit/>
          </a:bodyPr>
          <a:lstStyle/>
          <a:p>
            <a:pPr eaLnBrk="1" hangingPunct="1"/>
            <a:r>
              <a:rPr lang="en-US" altLang="en-US" dirty="0" smtClean="0">
                <a:solidFill>
                  <a:srgbClr val="002060"/>
                </a:solidFill>
              </a:rPr>
              <a:t>Ratio-Scaled Variables</a:t>
            </a:r>
          </a:p>
        </p:txBody>
      </p:sp>
      <p:sp>
        <p:nvSpPr>
          <p:cNvPr id="19459" name="Rectangle 3"/>
          <p:cNvSpPr>
            <a:spLocks noGrp="1" noChangeArrowheads="1"/>
          </p:cNvSpPr>
          <p:nvPr>
            <p:ph idx="1"/>
          </p:nvPr>
        </p:nvSpPr>
        <p:spPr>
          <a:xfrm>
            <a:off x="1905000" y="1295400"/>
            <a:ext cx="8458200" cy="4724400"/>
          </a:xfrm>
          <a:noFill/>
        </p:spPr>
        <p:txBody>
          <a:bodyPr vert="horz" lIns="92075" tIns="46038" rIns="92075" bIns="46038" rtlCol="0">
            <a:normAutofit/>
          </a:bodyPr>
          <a:lstStyle/>
          <a:p>
            <a:pPr algn="just" eaLnBrk="1" hangingPunct="1">
              <a:lnSpc>
                <a:spcPct val="150000"/>
              </a:lnSpc>
            </a:pPr>
            <a:r>
              <a:rPr lang="en-US" altLang="en-US" sz="2000" u="sng" dirty="0"/>
              <a:t>Ratio-scaled variable</a:t>
            </a:r>
            <a:r>
              <a:rPr lang="en-US" altLang="en-US" sz="2000" dirty="0"/>
              <a:t>: a positive measurement on a nonlinear scale, approximately at exponential scale, such as </a:t>
            </a:r>
            <a:r>
              <a:rPr lang="en-US" altLang="en-US" sz="2000" i="1" dirty="0" err="1"/>
              <a:t>Ae</a:t>
            </a:r>
            <a:r>
              <a:rPr lang="en-US" altLang="en-US" sz="2000" i="1" baseline="30000" dirty="0" err="1"/>
              <a:t>Bt</a:t>
            </a:r>
            <a:r>
              <a:rPr lang="en-US" altLang="en-US" sz="2000" dirty="0"/>
              <a:t> or </a:t>
            </a:r>
            <a:r>
              <a:rPr lang="en-US" altLang="en-US" sz="2000" i="1" dirty="0"/>
              <a:t>Ae</a:t>
            </a:r>
            <a:r>
              <a:rPr lang="en-US" altLang="en-US" sz="2000" i="1" baseline="30000" dirty="0"/>
              <a:t>-</a:t>
            </a:r>
            <a:r>
              <a:rPr lang="en-US" altLang="en-US" sz="2000" i="1" baseline="30000" dirty="0" err="1"/>
              <a:t>Bt</a:t>
            </a:r>
            <a:r>
              <a:rPr lang="en-US" altLang="en-US" sz="2000" dirty="0"/>
              <a:t> </a:t>
            </a:r>
          </a:p>
          <a:p>
            <a:pPr algn="just" eaLnBrk="1" hangingPunct="1">
              <a:lnSpc>
                <a:spcPct val="150000"/>
              </a:lnSpc>
            </a:pPr>
            <a:r>
              <a:rPr lang="en-US" altLang="en-US" sz="2000" u="sng" dirty="0"/>
              <a:t>Methods</a:t>
            </a:r>
            <a:r>
              <a:rPr lang="en-US" altLang="en-US" sz="2000" dirty="0"/>
              <a:t>:</a:t>
            </a:r>
          </a:p>
          <a:p>
            <a:pPr lvl="1" algn="just" eaLnBrk="1" hangingPunct="1">
              <a:lnSpc>
                <a:spcPct val="150000"/>
              </a:lnSpc>
            </a:pPr>
            <a:r>
              <a:rPr lang="en-US" altLang="en-US" sz="2000" dirty="0"/>
              <a:t>treat them like interval-scaled variables—</a:t>
            </a:r>
            <a:r>
              <a:rPr lang="en-US" altLang="en-US" sz="2000" i="1" dirty="0">
                <a:solidFill>
                  <a:srgbClr val="C00000"/>
                </a:solidFill>
              </a:rPr>
              <a:t>not a good choice!</a:t>
            </a:r>
            <a:r>
              <a:rPr lang="en-US" altLang="en-US" sz="2000" i="1" dirty="0">
                <a:solidFill>
                  <a:schemeClr val="hlink"/>
                </a:solidFill>
              </a:rPr>
              <a:t> </a:t>
            </a:r>
            <a:r>
              <a:rPr lang="en-US" altLang="en-US" sz="2000" dirty="0"/>
              <a:t>(why?—the scale can be distorted)</a:t>
            </a:r>
            <a:endParaRPr lang="en-US" altLang="en-US" sz="2000" dirty="0">
              <a:solidFill>
                <a:schemeClr val="hlink"/>
              </a:solidFill>
            </a:endParaRPr>
          </a:p>
          <a:p>
            <a:pPr lvl="1" algn="just" eaLnBrk="1" hangingPunct="1">
              <a:lnSpc>
                <a:spcPct val="150000"/>
              </a:lnSpc>
            </a:pPr>
            <a:r>
              <a:rPr lang="en-US" altLang="en-US" sz="2000" dirty="0"/>
              <a:t>apply logarithmic transformation</a:t>
            </a:r>
          </a:p>
          <a:p>
            <a:pPr algn="just" eaLnBrk="1" hangingPunct="1">
              <a:lnSpc>
                <a:spcPct val="150000"/>
              </a:lnSpc>
              <a:buFont typeface="Wingdings" pitchFamily="2" charset="2"/>
              <a:buNone/>
            </a:pPr>
            <a:r>
              <a:rPr lang="en-US" altLang="en-US" sz="2000" i="1" dirty="0"/>
              <a:t>				</a:t>
            </a:r>
            <a:r>
              <a:rPr lang="en-US" altLang="en-US" sz="2000" i="1" dirty="0" err="1"/>
              <a:t>y</a:t>
            </a:r>
            <a:r>
              <a:rPr lang="en-US" altLang="en-US" sz="2000" i="1" baseline="-25000" dirty="0" err="1"/>
              <a:t>if</a:t>
            </a:r>
            <a:r>
              <a:rPr lang="en-US" altLang="en-US" sz="2000" i="1" baseline="-25000" dirty="0"/>
              <a:t> </a:t>
            </a:r>
            <a:r>
              <a:rPr lang="en-US" altLang="en-US" sz="2000" dirty="0"/>
              <a:t>=</a:t>
            </a:r>
            <a:r>
              <a:rPr lang="en-US" altLang="en-US" sz="2000" i="1" dirty="0"/>
              <a:t> log(</a:t>
            </a:r>
            <a:r>
              <a:rPr lang="en-US" altLang="en-US" sz="2000" i="1" dirty="0" err="1"/>
              <a:t>x</a:t>
            </a:r>
            <a:r>
              <a:rPr lang="en-US" altLang="en-US" sz="2000" i="1" baseline="-25000" dirty="0" err="1"/>
              <a:t>if</a:t>
            </a:r>
            <a:r>
              <a:rPr lang="en-US" altLang="en-US" sz="2000" i="1" dirty="0"/>
              <a:t>)</a:t>
            </a:r>
          </a:p>
          <a:p>
            <a:pPr lvl="1" algn="just" eaLnBrk="1" hangingPunct="1">
              <a:lnSpc>
                <a:spcPct val="150000"/>
              </a:lnSpc>
            </a:pPr>
            <a:r>
              <a:rPr lang="en-US" altLang="en-US" sz="2000" dirty="0"/>
              <a:t>treat them as continuous ordinal data treat their rank as interval-scaled</a:t>
            </a:r>
          </a:p>
        </p:txBody>
      </p:sp>
    </p:spTree>
    <p:extLst>
      <p:ext uri="{BB962C8B-B14F-4D97-AF65-F5344CB8AC3E}">
        <p14:creationId xmlns:p14="http://schemas.microsoft.com/office/powerpoint/2010/main" val="1070098322"/>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17688" y="0"/>
            <a:ext cx="6945312" cy="685800"/>
          </a:xfrm>
          <a:noFill/>
        </p:spPr>
        <p:txBody>
          <a:bodyPr vert="horz" lIns="92075" tIns="46038" rIns="92075" bIns="46038" rtlCol="0" anchor="ctr">
            <a:normAutofit/>
          </a:bodyPr>
          <a:lstStyle/>
          <a:p>
            <a:pPr eaLnBrk="1" hangingPunct="1"/>
            <a:r>
              <a:rPr lang="en-US" altLang="en-US" dirty="0" smtClean="0">
                <a:solidFill>
                  <a:srgbClr val="002060"/>
                </a:solidFill>
              </a:rPr>
              <a:t>Variables of Mixed Types</a:t>
            </a:r>
          </a:p>
        </p:txBody>
      </p:sp>
      <p:sp>
        <p:nvSpPr>
          <p:cNvPr id="20483" name="Rectangle 3"/>
          <p:cNvSpPr>
            <a:spLocks noGrp="1" noChangeArrowheads="1"/>
          </p:cNvSpPr>
          <p:nvPr>
            <p:ph idx="1"/>
          </p:nvPr>
        </p:nvSpPr>
        <p:spPr>
          <a:xfrm>
            <a:off x="1981200" y="1066800"/>
            <a:ext cx="8229600" cy="5181600"/>
          </a:xfrm>
          <a:noFill/>
        </p:spPr>
        <p:txBody>
          <a:bodyPr vert="horz" lIns="92075" tIns="46038" rIns="92075" bIns="46038" rtlCol="0">
            <a:normAutofit/>
          </a:bodyPr>
          <a:lstStyle/>
          <a:p>
            <a:pPr algn="just" eaLnBrk="1" hangingPunct="1">
              <a:lnSpc>
                <a:spcPct val="150000"/>
              </a:lnSpc>
            </a:pPr>
            <a:r>
              <a:rPr lang="en-US" altLang="en-US" sz="1800" dirty="0"/>
              <a:t>A database may contain all the six types of variables</a:t>
            </a:r>
          </a:p>
          <a:p>
            <a:pPr lvl="1" algn="just" eaLnBrk="1" hangingPunct="1">
              <a:lnSpc>
                <a:spcPct val="150000"/>
              </a:lnSpc>
            </a:pPr>
            <a:r>
              <a:rPr lang="en-US" altLang="en-US" sz="1800" dirty="0"/>
              <a:t>symmetric binary, asymmetric binary, nominal, ordinal, interval and ratio</a:t>
            </a:r>
          </a:p>
          <a:p>
            <a:pPr algn="just" eaLnBrk="1" hangingPunct="1">
              <a:lnSpc>
                <a:spcPct val="150000"/>
              </a:lnSpc>
            </a:pPr>
            <a:r>
              <a:rPr lang="en-US" altLang="en-US" sz="1800" dirty="0"/>
              <a:t>One may use a weighted formula to combine their effects</a:t>
            </a:r>
          </a:p>
          <a:p>
            <a:pPr algn="just" eaLnBrk="1" hangingPunct="1">
              <a:lnSpc>
                <a:spcPct val="150000"/>
              </a:lnSpc>
            </a:pPr>
            <a:endParaRPr lang="en-US" altLang="en-US" sz="1800" dirty="0"/>
          </a:p>
          <a:p>
            <a:pPr lvl="1" algn="just" eaLnBrk="1" hangingPunct="1">
              <a:lnSpc>
                <a:spcPct val="150000"/>
              </a:lnSpc>
            </a:pPr>
            <a:r>
              <a:rPr lang="en-US" altLang="en-US" sz="1800" i="1" dirty="0"/>
              <a:t>f</a:t>
            </a:r>
            <a:r>
              <a:rPr lang="en-US" altLang="en-US" sz="1800" dirty="0"/>
              <a:t>  is binary or nominal:</a:t>
            </a:r>
          </a:p>
          <a:p>
            <a:pPr lvl="2" algn="just" eaLnBrk="1" hangingPunct="1">
              <a:lnSpc>
                <a:spcPct val="150000"/>
              </a:lnSpc>
              <a:buFont typeface="Wingdings" pitchFamily="2" charset="2"/>
              <a:buNone/>
            </a:pPr>
            <a:r>
              <a:rPr lang="en-US" altLang="en-US" sz="1600" dirty="0" err="1">
                <a:cs typeface="Tahoma" pitchFamily="34" charset="0"/>
              </a:rPr>
              <a:t>d</a:t>
            </a:r>
            <a:r>
              <a:rPr lang="en-US" altLang="en-US" sz="1600" baseline="-25000" dirty="0" err="1"/>
              <a:t>ij</a:t>
            </a:r>
            <a:r>
              <a:rPr lang="en-US" altLang="en-US" sz="1600" baseline="30000" dirty="0"/>
              <a:t>(f)</a:t>
            </a:r>
            <a:r>
              <a:rPr lang="en-US" altLang="en-US" sz="1600" dirty="0"/>
              <a:t> = 0  if </a:t>
            </a:r>
            <a:r>
              <a:rPr lang="en-US" altLang="en-US" sz="1600" dirty="0" err="1"/>
              <a:t>x</a:t>
            </a:r>
            <a:r>
              <a:rPr lang="en-US" altLang="en-US" sz="1600" baseline="-25000" dirty="0" err="1"/>
              <a:t>if</a:t>
            </a:r>
            <a:r>
              <a:rPr lang="en-US" altLang="en-US" sz="1600" baseline="-25000" dirty="0"/>
              <a:t> </a:t>
            </a:r>
            <a:r>
              <a:rPr lang="en-US" altLang="en-US" sz="1600" dirty="0"/>
              <a:t>= </a:t>
            </a:r>
            <a:r>
              <a:rPr lang="en-US" altLang="en-US" sz="1600" dirty="0" err="1"/>
              <a:t>x</a:t>
            </a:r>
            <a:r>
              <a:rPr lang="en-US" altLang="en-US" sz="1600" baseline="-25000" dirty="0" err="1"/>
              <a:t>jf</a:t>
            </a:r>
            <a:r>
              <a:rPr lang="en-US" altLang="en-US" sz="1600" dirty="0"/>
              <a:t> , or </a:t>
            </a:r>
            <a:r>
              <a:rPr lang="en-US" altLang="en-US" sz="1600" dirty="0" err="1">
                <a:cs typeface="Tahoma" pitchFamily="34" charset="0"/>
              </a:rPr>
              <a:t>d</a:t>
            </a:r>
            <a:r>
              <a:rPr lang="en-US" altLang="en-US" sz="1600" baseline="-25000" dirty="0" err="1"/>
              <a:t>ij</a:t>
            </a:r>
            <a:r>
              <a:rPr lang="en-US" altLang="en-US" sz="1600" baseline="30000" dirty="0"/>
              <a:t>(f)</a:t>
            </a:r>
            <a:r>
              <a:rPr lang="en-US" altLang="en-US" sz="1600" dirty="0"/>
              <a:t> = 1 otherwise</a:t>
            </a:r>
          </a:p>
          <a:p>
            <a:pPr lvl="1" algn="just" eaLnBrk="1" hangingPunct="1">
              <a:lnSpc>
                <a:spcPct val="150000"/>
              </a:lnSpc>
            </a:pPr>
            <a:r>
              <a:rPr lang="en-US" altLang="en-US" sz="1800" i="1" dirty="0"/>
              <a:t>f</a:t>
            </a:r>
            <a:r>
              <a:rPr lang="en-US" altLang="en-US" sz="1800" dirty="0"/>
              <a:t>  is interval-based: use the normalized distance</a:t>
            </a:r>
          </a:p>
          <a:p>
            <a:pPr lvl="1" algn="just" eaLnBrk="1" hangingPunct="1">
              <a:lnSpc>
                <a:spcPct val="150000"/>
              </a:lnSpc>
            </a:pPr>
            <a:r>
              <a:rPr lang="en-US" altLang="en-US" sz="1800" i="1" dirty="0"/>
              <a:t>f</a:t>
            </a:r>
            <a:r>
              <a:rPr lang="en-US" altLang="en-US" sz="1800" dirty="0"/>
              <a:t>  is ordinal or ratio-scaled</a:t>
            </a:r>
          </a:p>
          <a:p>
            <a:pPr lvl="2" algn="just" eaLnBrk="1" hangingPunct="1">
              <a:lnSpc>
                <a:spcPct val="150000"/>
              </a:lnSpc>
            </a:pPr>
            <a:r>
              <a:rPr lang="en-US" altLang="en-US" sz="1600" dirty="0"/>
              <a:t>compute ranks </a:t>
            </a:r>
            <a:r>
              <a:rPr lang="en-US" altLang="en-US" sz="1600" dirty="0" err="1"/>
              <a:t>r</a:t>
            </a:r>
            <a:r>
              <a:rPr lang="en-US" altLang="en-US" sz="1600" baseline="-25000" dirty="0" err="1"/>
              <a:t>if</a:t>
            </a:r>
            <a:r>
              <a:rPr lang="en-US" altLang="en-US" sz="1600" dirty="0"/>
              <a:t> and  </a:t>
            </a:r>
          </a:p>
          <a:p>
            <a:pPr lvl="2" algn="just" eaLnBrk="1" hangingPunct="1">
              <a:lnSpc>
                <a:spcPct val="150000"/>
              </a:lnSpc>
            </a:pPr>
            <a:r>
              <a:rPr lang="en-US" altLang="en-US" sz="1600" dirty="0"/>
              <a:t>and treat </a:t>
            </a:r>
            <a:r>
              <a:rPr lang="en-US" altLang="en-US" sz="1600" dirty="0" err="1"/>
              <a:t>z</a:t>
            </a:r>
            <a:r>
              <a:rPr lang="en-US" altLang="en-US" sz="1600" baseline="-25000" dirty="0" err="1"/>
              <a:t>if</a:t>
            </a:r>
            <a:r>
              <a:rPr lang="en-US" altLang="en-US" sz="1600" dirty="0"/>
              <a:t> as interval-scaled</a:t>
            </a:r>
          </a:p>
        </p:txBody>
      </p:sp>
      <p:graphicFrame>
        <p:nvGraphicFramePr>
          <p:cNvPr id="20484" name="Object 4"/>
          <p:cNvGraphicFramePr>
            <a:graphicFrameLocks noChangeAspect="1"/>
          </p:cNvGraphicFramePr>
          <p:nvPr>
            <p:extLst/>
          </p:nvPr>
        </p:nvGraphicFramePr>
        <p:xfrm>
          <a:off x="4800601" y="2971800"/>
          <a:ext cx="3352800" cy="713904"/>
        </p:xfrm>
        <a:graphic>
          <a:graphicData uri="http://schemas.openxmlformats.org/presentationml/2006/ole">
            <mc:AlternateContent xmlns:mc="http://schemas.openxmlformats.org/markup-compatibility/2006">
              <mc:Choice xmlns:v="urn:schemas-microsoft-com:vml" Requires="v">
                <p:oleObj spid="_x0000_s9232" name="Equation" r:id="rId3" imgW="2108200" imgH="736600" progId="Equation.3">
                  <p:embed/>
                </p:oleObj>
              </mc:Choice>
              <mc:Fallback>
                <p:oleObj name="Equation" r:id="rId3" imgW="21082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1" y="2971800"/>
                        <a:ext cx="3352800" cy="713904"/>
                      </a:xfrm>
                      <a:prstGeom prst="rect">
                        <a:avLst/>
                      </a:prstGeom>
                      <a:noFill/>
                      <a:ln>
                        <a:noFill/>
                      </a:ln>
                      <a:effectLst/>
                      <a:extLst/>
                    </p:spPr>
                  </p:pic>
                </p:oleObj>
              </mc:Fallback>
            </mc:AlternateContent>
          </a:graphicData>
        </a:graphic>
      </p:graphicFrame>
      <p:graphicFrame>
        <p:nvGraphicFramePr>
          <p:cNvPr id="20485" name="Object 6"/>
          <p:cNvGraphicFramePr>
            <a:graphicFrameLocks noChangeAspect="1"/>
          </p:cNvGraphicFramePr>
          <p:nvPr>
            <p:extLst/>
          </p:nvPr>
        </p:nvGraphicFramePr>
        <p:xfrm>
          <a:off x="5130801" y="5314237"/>
          <a:ext cx="1371600" cy="552935"/>
        </p:xfrm>
        <a:graphic>
          <a:graphicData uri="http://schemas.openxmlformats.org/presentationml/2006/ole">
            <mc:AlternateContent xmlns:mc="http://schemas.openxmlformats.org/markup-compatibility/2006">
              <mc:Choice xmlns:v="urn:schemas-microsoft-com:vml" Requires="v">
                <p:oleObj spid="_x0000_s9233" name="Equation" r:id="rId5" imgW="1002865" imgH="533169" progId="Equation.3">
                  <p:embed/>
                </p:oleObj>
              </mc:Choice>
              <mc:Fallback>
                <p:oleObj name="Equation" r:id="rId5" imgW="1002865" imgH="5331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801" y="5314237"/>
                        <a:ext cx="1371600" cy="55293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63873927"/>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842247" y="0"/>
            <a:ext cx="6781800" cy="630238"/>
          </a:xfrm>
          <a:noFill/>
        </p:spPr>
        <p:txBody>
          <a:bodyPr vert="horz" lIns="92075" tIns="46038" rIns="92075" bIns="46038" rtlCol="0" anchor="ctr">
            <a:normAutofit/>
          </a:bodyPr>
          <a:lstStyle/>
          <a:p>
            <a:pPr eaLnBrk="1" hangingPunct="1"/>
            <a:r>
              <a:rPr lang="en-US" altLang="en-US" dirty="0" smtClean="0">
                <a:solidFill>
                  <a:srgbClr val="002060"/>
                </a:solidFill>
              </a:rPr>
              <a:t>Vector Objects</a:t>
            </a:r>
          </a:p>
        </p:txBody>
      </p:sp>
      <p:sp>
        <p:nvSpPr>
          <p:cNvPr id="22534" name="Rectangle 3"/>
          <p:cNvSpPr>
            <a:spLocks noGrp="1" noRot="1" noChangeAspect="1" noMove="1" noResize="1" noEditPoints="1" noAdjustHandles="1" noChangeArrowheads="1" noChangeShapeType="1" noTextEdit="1"/>
          </p:cNvSpPr>
          <p:nvPr>
            <p:ph idx="1"/>
          </p:nvPr>
        </p:nvSpPr>
        <p:spPr>
          <a:xfrm>
            <a:off x="1828800" y="1219200"/>
            <a:ext cx="8458200" cy="4953000"/>
          </a:xfrm>
          <a:blipFill rotWithShape="1">
            <a:blip r:embed="rId2"/>
            <a:stretch>
              <a:fillRect l="-648" t="-1107" b="-3321"/>
            </a:stretch>
          </a:blipFill>
          <a:extLst/>
        </p:spPr>
        <p:txBody>
          <a:bodyPr/>
          <a:lstStyle/>
          <a:p>
            <a:pPr>
              <a:defRPr/>
            </a:pPr>
            <a:r>
              <a:rPr lang="en-IN">
                <a:noFill/>
              </a:rPr>
              <a:t> </a:t>
            </a:r>
          </a:p>
        </p:txBody>
      </p:sp>
    </p:spTree>
    <p:extLst>
      <p:ext uri="{BB962C8B-B14F-4D97-AF65-F5344CB8AC3E}">
        <p14:creationId xmlns:p14="http://schemas.microsoft.com/office/powerpoint/2010/main" val="2266203667"/>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3600" y="3048000"/>
            <a:ext cx="7772400" cy="609600"/>
          </a:xfrm>
        </p:spPr>
        <p:txBody>
          <a:bodyPr>
            <a:normAutofit fontScale="90000"/>
          </a:bodyPr>
          <a:lstStyle/>
          <a:p>
            <a:pPr algn="ctr">
              <a:defRPr/>
            </a:pPr>
            <a:r>
              <a:rPr lang="en-IN" dirty="0" smtClean="0">
                <a:solidFill>
                  <a:srgbClr val="002060"/>
                </a:solidFill>
              </a:rPr>
              <a:t>Types of clusters</a:t>
            </a:r>
            <a:endParaRPr lang="en-IN" dirty="0">
              <a:solidFill>
                <a:srgbClr val="002060"/>
              </a:solidFill>
            </a:endParaRPr>
          </a:p>
        </p:txBody>
      </p:sp>
    </p:spTree>
    <p:extLst>
      <p:ext uri="{BB962C8B-B14F-4D97-AF65-F5344CB8AC3E}">
        <p14:creationId xmlns:p14="http://schemas.microsoft.com/office/powerpoint/2010/main" val="754084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US" altLang="en-US" smtClean="0">
                <a:solidFill>
                  <a:srgbClr val="002060"/>
                </a:solidFill>
              </a:rPr>
              <a:t>Types of Clusters</a:t>
            </a:r>
          </a:p>
        </p:txBody>
      </p:sp>
      <p:sp>
        <p:nvSpPr>
          <p:cNvPr id="23555" name="Rectangle 1027"/>
          <p:cNvSpPr>
            <a:spLocks noGrp="1" noChangeArrowheads="1"/>
          </p:cNvSpPr>
          <p:nvPr>
            <p:ph idx="1"/>
          </p:nvPr>
        </p:nvSpPr>
        <p:spPr/>
        <p:txBody>
          <a:bodyPr>
            <a:normAutofit/>
          </a:bodyPr>
          <a:lstStyle/>
          <a:p>
            <a:r>
              <a:rPr lang="en-US" altLang="en-US" sz="2400" dirty="0"/>
              <a:t>Well-separated clusters</a:t>
            </a:r>
          </a:p>
          <a:p>
            <a:endParaRPr lang="en-US" altLang="en-US" sz="2400" dirty="0"/>
          </a:p>
          <a:p>
            <a:r>
              <a:rPr lang="en-US" altLang="en-US" sz="2400" dirty="0"/>
              <a:t>Center-based clusters</a:t>
            </a:r>
          </a:p>
          <a:p>
            <a:endParaRPr lang="en-US" altLang="en-US" sz="2400" dirty="0"/>
          </a:p>
          <a:p>
            <a:r>
              <a:rPr lang="en-US" altLang="en-US" sz="2400" dirty="0"/>
              <a:t>Contiguous clusters</a:t>
            </a:r>
          </a:p>
          <a:p>
            <a:endParaRPr lang="en-US" altLang="en-US" sz="2400" dirty="0"/>
          </a:p>
          <a:p>
            <a:r>
              <a:rPr lang="en-US" altLang="en-US" sz="2400" dirty="0"/>
              <a:t>Density-based clusters</a:t>
            </a:r>
          </a:p>
          <a:p>
            <a:endParaRPr lang="en-US" altLang="en-US" sz="2400" dirty="0"/>
          </a:p>
          <a:p>
            <a:r>
              <a:rPr lang="en-US" altLang="en-US" sz="2400" dirty="0"/>
              <a:t>Property or Conceptual</a:t>
            </a:r>
          </a:p>
          <a:p>
            <a:endParaRPr lang="en-US" altLang="en-US" sz="2400" dirty="0"/>
          </a:p>
          <a:p>
            <a:r>
              <a:rPr lang="en-US" altLang="en-US" sz="2400" dirty="0"/>
              <a:t>Described by an Objective Function</a:t>
            </a:r>
          </a:p>
        </p:txBody>
      </p:sp>
    </p:spTree>
    <p:extLst>
      <p:ext uri="{BB962C8B-B14F-4D97-AF65-F5344CB8AC3E}">
        <p14:creationId xmlns:p14="http://schemas.microsoft.com/office/powerpoint/2010/main" val="2613145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Well-Separated</a:t>
            </a:r>
          </a:p>
        </p:txBody>
      </p:sp>
      <p:sp>
        <p:nvSpPr>
          <p:cNvPr id="24579" name="Rectangle 3"/>
          <p:cNvSpPr>
            <a:spLocks noGrp="1" noChangeArrowheads="1"/>
          </p:cNvSpPr>
          <p:nvPr>
            <p:ph idx="1"/>
          </p:nvPr>
        </p:nvSpPr>
        <p:spPr>
          <a:xfrm>
            <a:off x="2163763" y="1143000"/>
            <a:ext cx="8001000" cy="5106988"/>
          </a:xfrm>
        </p:spPr>
        <p:txBody>
          <a:bodyPr/>
          <a:lstStyle/>
          <a:p>
            <a:pPr marL="342900" indent="-342900">
              <a:spcBef>
                <a:spcPct val="20000"/>
              </a:spcBef>
              <a:spcAft>
                <a:spcPts val="1200"/>
              </a:spcAft>
            </a:pPr>
            <a:r>
              <a:rPr lang="en-US" altLang="en-US" sz="2400" dirty="0"/>
              <a:t>Well-Separated Clusters: </a:t>
            </a:r>
          </a:p>
          <a:p>
            <a:pPr marL="742950" lvl="1" indent="-285750" algn="just">
              <a:lnSpc>
                <a:spcPct val="150000"/>
              </a:lnSpc>
              <a:spcBef>
                <a:spcPct val="20000"/>
              </a:spcBef>
            </a:pPr>
            <a:r>
              <a:rPr lang="en-US" altLang="en-US" sz="2000" dirty="0"/>
              <a:t>A cluster is a set of points such that any point in a cluster is closer (or more similar) to every other point in the cluster than to any point not in the cluster. </a:t>
            </a:r>
          </a:p>
          <a:p>
            <a:pPr marL="342900" indent="-342900">
              <a:spcBef>
                <a:spcPct val="20000"/>
              </a:spcBef>
            </a:pPr>
            <a:endParaRPr lang="en-US" altLang="en-US" sz="2400" dirty="0"/>
          </a:p>
        </p:txBody>
      </p:sp>
      <p:sp>
        <p:nvSpPr>
          <p:cNvPr id="24580" name="Oval 4"/>
          <p:cNvSpPr>
            <a:spLocks noChangeAspect="1" noChangeArrowheads="1"/>
          </p:cNvSpPr>
          <p:nvPr/>
        </p:nvSpPr>
        <p:spPr bwMode="auto">
          <a:xfrm>
            <a:off x="2971800" y="4570413"/>
            <a:ext cx="1143000" cy="1143000"/>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4581" name="Oval 5"/>
          <p:cNvSpPr>
            <a:spLocks noChangeAspect="1" noChangeArrowheads="1"/>
          </p:cNvSpPr>
          <p:nvPr/>
        </p:nvSpPr>
        <p:spPr bwMode="auto">
          <a:xfrm>
            <a:off x="7086600" y="4495800"/>
            <a:ext cx="1143000" cy="1143000"/>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4582" name="Oval 6"/>
          <p:cNvSpPr>
            <a:spLocks noChangeAspect="1" noChangeArrowheads="1"/>
          </p:cNvSpPr>
          <p:nvPr/>
        </p:nvSpPr>
        <p:spPr bwMode="auto">
          <a:xfrm>
            <a:off x="5030788" y="3276600"/>
            <a:ext cx="1143000" cy="1143000"/>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4583" name="Text Box 7"/>
          <p:cNvSpPr txBox="1">
            <a:spLocks noChangeArrowheads="1"/>
          </p:cNvSpPr>
          <p:nvPr/>
        </p:nvSpPr>
        <p:spPr bwMode="auto">
          <a:xfrm>
            <a:off x="4191000" y="5957888"/>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spcAft>
                <a:spcPct val="0"/>
              </a:spcAft>
              <a:buClrTx/>
              <a:buSzTx/>
              <a:buFontTx/>
              <a:buNone/>
            </a:pPr>
            <a:r>
              <a:rPr lang="en-US" altLang="en-US" sz="1800" dirty="0"/>
              <a:t>3 well-separated clusters</a:t>
            </a:r>
          </a:p>
        </p:txBody>
      </p:sp>
    </p:spTree>
    <p:extLst>
      <p:ext uri="{BB962C8B-B14F-4D97-AF65-F5344CB8AC3E}">
        <p14:creationId xmlns:p14="http://schemas.microsoft.com/office/powerpoint/2010/main" val="1825525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Center-Based</a:t>
            </a:r>
          </a:p>
        </p:txBody>
      </p:sp>
      <p:sp>
        <p:nvSpPr>
          <p:cNvPr id="13315" name="Rectangle 3"/>
          <p:cNvSpPr>
            <a:spLocks noGrp="1" noChangeArrowheads="1"/>
          </p:cNvSpPr>
          <p:nvPr>
            <p:ph idx="1"/>
          </p:nvPr>
        </p:nvSpPr>
        <p:spPr>
          <a:xfrm>
            <a:off x="2163763" y="914400"/>
            <a:ext cx="8001000" cy="5106988"/>
          </a:xfrm>
        </p:spPr>
        <p:txBody>
          <a:bodyPr/>
          <a:lstStyle/>
          <a:p>
            <a:pPr marL="342900" indent="-342900">
              <a:lnSpc>
                <a:spcPct val="150000"/>
              </a:lnSpc>
              <a:spcBef>
                <a:spcPct val="20000"/>
              </a:spcBef>
            </a:pPr>
            <a:r>
              <a:rPr lang="en-US" altLang="en-US" sz="2400" dirty="0"/>
              <a:t>Center-based</a:t>
            </a:r>
          </a:p>
          <a:p>
            <a:pPr marL="742950" lvl="1" indent="-285750" algn="just">
              <a:lnSpc>
                <a:spcPct val="150000"/>
              </a:lnSpc>
              <a:spcBef>
                <a:spcPct val="20000"/>
              </a:spcBef>
            </a:pPr>
            <a:r>
              <a:rPr lang="en-US" altLang="en-US" sz="1800" dirty="0"/>
              <a:t>A cluster is a set of objects such that an object in a cluster is closer (more similar) to the “center” of a cluster, than to the center of any other cluster  </a:t>
            </a:r>
          </a:p>
          <a:p>
            <a:pPr marL="742950" lvl="1" indent="-285750" algn="just">
              <a:lnSpc>
                <a:spcPct val="150000"/>
              </a:lnSpc>
              <a:spcBef>
                <a:spcPct val="20000"/>
              </a:spcBef>
            </a:pPr>
            <a:r>
              <a:rPr lang="en-US" altLang="en-US" sz="1800" dirty="0"/>
              <a:t>The center of a cluster is often a </a:t>
            </a:r>
            <a:r>
              <a:rPr lang="en-US" altLang="en-US" sz="1800" dirty="0">
                <a:solidFill>
                  <a:srgbClr val="FF0000"/>
                </a:solidFill>
              </a:rPr>
              <a:t>centroid</a:t>
            </a:r>
            <a:r>
              <a:rPr lang="en-US" altLang="en-US" sz="1800" dirty="0"/>
              <a:t>, the average of all the points in the cluster, or a </a:t>
            </a:r>
            <a:r>
              <a:rPr lang="en-US" altLang="en-US" sz="1800" dirty="0" err="1">
                <a:solidFill>
                  <a:srgbClr val="FF0000"/>
                </a:solidFill>
              </a:rPr>
              <a:t>medoid</a:t>
            </a:r>
            <a:r>
              <a:rPr lang="en-US" altLang="en-US" sz="1800" dirty="0"/>
              <a:t>, the most “representative” point of a cluster </a:t>
            </a:r>
          </a:p>
        </p:txBody>
      </p:sp>
      <p:sp>
        <p:nvSpPr>
          <p:cNvPr id="25604" name="Oval 4"/>
          <p:cNvSpPr>
            <a:spLocks noChangeAspect="1" noChangeArrowheads="1"/>
          </p:cNvSpPr>
          <p:nvPr/>
        </p:nvSpPr>
        <p:spPr bwMode="auto">
          <a:xfrm>
            <a:off x="2667000" y="4191000"/>
            <a:ext cx="1371600" cy="1371600"/>
          </a:xfrm>
          <a:prstGeom prst="ellipse">
            <a:avLst/>
          </a:pr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5" name="Oval 5"/>
          <p:cNvSpPr>
            <a:spLocks noChangeAspect="1" noChangeArrowheads="1"/>
          </p:cNvSpPr>
          <p:nvPr/>
        </p:nvSpPr>
        <p:spPr bwMode="auto">
          <a:xfrm>
            <a:off x="4038600" y="4191000"/>
            <a:ext cx="1371600" cy="1371600"/>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6" name="Oval 6"/>
          <p:cNvSpPr>
            <a:spLocks noChangeAspect="1" noChangeArrowheads="1"/>
          </p:cNvSpPr>
          <p:nvPr/>
        </p:nvSpPr>
        <p:spPr bwMode="auto">
          <a:xfrm>
            <a:off x="6846888" y="4329114"/>
            <a:ext cx="1166812" cy="1100137"/>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7" name="Oval 7"/>
          <p:cNvSpPr>
            <a:spLocks noChangeAspect="1" noChangeArrowheads="1"/>
          </p:cNvSpPr>
          <p:nvPr/>
        </p:nvSpPr>
        <p:spPr bwMode="auto">
          <a:xfrm>
            <a:off x="8218488" y="4329114"/>
            <a:ext cx="1166812" cy="1100137"/>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5608" name="Text Box 8"/>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4 center-based clusters</a:t>
            </a:r>
          </a:p>
        </p:txBody>
      </p:sp>
    </p:spTree>
    <p:extLst>
      <p:ext uri="{BB962C8B-B14F-4D97-AF65-F5344CB8AC3E}">
        <p14:creationId xmlns:p14="http://schemas.microsoft.com/office/powerpoint/2010/main" val="2266475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Contiguity-Based</a:t>
            </a:r>
          </a:p>
        </p:txBody>
      </p:sp>
      <p:sp>
        <p:nvSpPr>
          <p:cNvPr id="26627" name="Rectangle 3"/>
          <p:cNvSpPr>
            <a:spLocks noGrp="1" noChangeArrowheads="1"/>
          </p:cNvSpPr>
          <p:nvPr>
            <p:ph idx="1"/>
          </p:nvPr>
        </p:nvSpPr>
        <p:spPr>
          <a:xfrm>
            <a:off x="2133600" y="1066800"/>
            <a:ext cx="8001000" cy="5106988"/>
          </a:xfrm>
        </p:spPr>
        <p:txBody>
          <a:bodyPr/>
          <a:lstStyle/>
          <a:p>
            <a:pPr marL="342900" indent="-342900">
              <a:spcBef>
                <a:spcPct val="20000"/>
              </a:spcBef>
              <a:spcAft>
                <a:spcPts val="1200"/>
              </a:spcAft>
            </a:pPr>
            <a:r>
              <a:rPr lang="en-US" altLang="en-US" sz="2400" dirty="0"/>
              <a:t>Contiguous Cluster (Nearest neighbor or Transitive)</a:t>
            </a:r>
          </a:p>
          <a:p>
            <a:pPr marL="742950" lvl="1" indent="-285750" algn="just">
              <a:lnSpc>
                <a:spcPct val="150000"/>
              </a:lnSpc>
              <a:spcBef>
                <a:spcPct val="20000"/>
              </a:spcBef>
            </a:pPr>
            <a:r>
              <a:rPr lang="en-US" altLang="en-US" sz="2000" dirty="0"/>
              <a:t>A cluster is a set of points such that a point in a cluster is closer (or more similar) to one or more other points in the cluster than to any point not in the cluster.</a:t>
            </a:r>
          </a:p>
          <a:p>
            <a:pPr marL="342900" indent="-342900">
              <a:spcBef>
                <a:spcPct val="20000"/>
              </a:spcBef>
            </a:pPr>
            <a:endParaRPr lang="en-US" altLang="en-US" sz="2400" dirty="0"/>
          </a:p>
        </p:txBody>
      </p:sp>
      <p:grpSp>
        <p:nvGrpSpPr>
          <p:cNvPr id="26628" name="Group 15"/>
          <p:cNvGrpSpPr>
            <a:grpSpLocks/>
          </p:cNvGrpSpPr>
          <p:nvPr/>
        </p:nvGrpSpPr>
        <p:grpSpPr bwMode="auto">
          <a:xfrm>
            <a:off x="1905000" y="3810000"/>
            <a:ext cx="8534400" cy="1219200"/>
            <a:chOff x="950" y="2544"/>
            <a:chExt cx="4106" cy="576"/>
          </a:xfrm>
        </p:grpSpPr>
        <p:sp>
          <p:nvSpPr>
            <p:cNvPr id="26630" name="Freeform 4" descr="Large grid"/>
            <p:cNvSpPr>
              <a:spLocks noChangeAspect="1"/>
            </p:cNvSpPr>
            <p:nvPr/>
          </p:nvSpPr>
          <p:spPr bwMode="auto">
            <a:xfrm>
              <a:off x="950" y="2552"/>
              <a:ext cx="267" cy="457"/>
            </a:xfrm>
            <a:custGeom>
              <a:avLst/>
              <a:gdLst>
                <a:gd name="T0" fmla="*/ 102 w 432"/>
                <a:gd name="T1" fmla="*/ 0 h 744"/>
                <a:gd name="T2" fmla="*/ 62 w 432"/>
                <a:gd name="T3" fmla="*/ 2 h 744"/>
                <a:gd name="T4" fmla="*/ 54 w 432"/>
                <a:gd name="T5" fmla="*/ 9 h 744"/>
                <a:gd name="T6" fmla="*/ 40 w 432"/>
                <a:gd name="T7" fmla="*/ 42 h 744"/>
                <a:gd name="T8" fmla="*/ 43 w 432"/>
                <a:gd name="T9" fmla="*/ 75 h 744"/>
                <a:gd name="T10" fmla="*/ 70 w 432"/>
                <a:gd name="T11" fmla="*/ 117 h 744"/>
                <a:gd name="T12" fmla="*/ 70 w 432"/>
                <a:gd name="T13" fmla="*/ 164 h 744"/>
                <a:gd name="T14" fmla="*/ 59 w 432"/>
                <a:gd name="T15" fmla="*/ 166 h 744"/>
                <a:gd name="T16" fmla="*/ 0 w 432"/>
                <a:gd name="T17" fmla="*/ 173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flat" cmpd="sng">
              <a:solidFill>
                <a:srgbClr val="99CC00"/>
              </a:solidFill>
              <a:prstDash val="lgDashDotDot"/>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1" name="Freeform 5" descr="Large grid"/>
            <p:cNvSpPr>
              <a:spLocks noChangeAspect="1"/>
            </p:cNvSpPr>
            <p:nvPr/>
          </p:nvSpPr>
          <p:spPr bwMode="auto">
            <a:xfrm>
              <a:off x="1061" y="2618"/>
              <a:ext cx="267" cy="459"/>
            </a:xfrm>
            <a:custGeom>
              <a:avLst/>
              <a:gdLst>
                <a:gd name="T0" fmla="*/ 102 w 432"/>
                <a:gd name="T1" fmla="*/ 0 h 744"/>
                <a:gd name="T2" fmla="*/ 62 w 432"/>
                <a:gd name="T3" fmla="*/ 2 h 744"/>
                <a:gd name="T4" fmla="*/ 54 w 432"/>
                <a:gd name="T5" fmla="*/ 9 h 744"/>
                <a:gd name="T6" fmla="*/ 40 w 432"/>
                <a:gd name="T7" fmla="*/ 42 h 744"/>
                <a:gd name="T8" fmla="*/ 43 w 432"/>
                <a:gd name="T9" fmla="*/ 76 h 744"/>
                <a:gd name="T10" fmla="*/ 70 w 432"/>
                <a:gd name="T11" fmla="*/ 118 h 744"/>
                <a:gd name="T12" fmla="*/ 70 w 432"/>
                <a:gd name="T13" fmla="*/ 167 h 744"/>
                <a:gd name="T14" fmla="*/ 59 w 432"/>
                <a:gd name="T15" fmla="*/ 169 h 744"/>
                <a:gd name="T16" fmla="*/ 0 w 432"/>
                <a:gd name="T17" fmla="*/ 175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rnd" cmpd="sng">
              <a:solidFill>
                <a:srgbClr val="000066"/>
              </a:solidFill>
              <a:prstDash val="sysDot"/>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2" name="Freeform 6" descr="Large grid"/>
            <p:cNvSpPr>
              <a:spLocks noChangeAspect="1"/>
            </p:cNvSpPr>
            <p:nvPr/>
          </p:nvSpPr>
          <p:spPr bwMode="auto">
            <a:xfrm>
              <a:off x="1195" y="2663"/>
              <a:ext cx="267" cy="457"/>
            </a:xfrm>
            <a:custGeom>
              <a:avLst/>
              <a:gdLst>
                <a:gd name="T0" fmla="*/ 102 w 432"/>
                <a:gd name="T1" fmla="*/ 0 h 744"/>
                <a:gd name="T2" fmla="*/ 62 w 432"/>
                <a:gd name="T3" fmla="*/ 2 h 744"/>
                <a:gd name="T4" fmla="*/ 54 w 432"/>
                <a:gd name="T5" fmla="*/ 9 h 744"/>
                <a:gd name="T6" fmla="*/ 40 w 432"/>
                <a:gd name="T7" fmla="*/ 42 h 744"/>
                <a:gd name="T8" fmla="*/ 43 w 432"/>
                <a:gd name="T9" fmla="*/ 75 h 744"/>
                <a:gd name="T10" fmla="*/ 70 w 432"/>
                <a:gd name="T11" fmla="*/ 117 h 744"/>
                <a:gd name="T12" fmla="*/ 70 w 432"/>
                <a:gd name="T13" fmla="*/ 164 h 744"/>
                <a:gd name="T14" fmla="*/ 59 w 432"/>
                <a:gd name="T15" fmla="*/ 166 h 744"/>
                <a:gd name="T16" fmla="*/ 0 w 432"/>
                <a:gd name="T17" fmla="*/ 173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flat" cmpd="sng">
              <a:solidFill>
                <a:srgbClr val="FF7C80"/>
              </a:solidFill>
              <a:prstDash val="dash"/>
              <a:round/>
              <a:headEnd/>
              <a:tailEnd/>
            </a:ln>
            <a:effectLst/>
            <a:extLst>
              <a:ext uri="{909E8E84-426E-40DD-AFC4-6F175D3DCCD1}">
                <a14:hiddenFill xmlns:a14="http://schemas.microsoft.com/office/drawing/2010/main">
                  <a:pattFill prst="lgGrid">
                    <a:fgClr>
                      <a:srgbClr val="0000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3" name="Oval 7"/>
            <p:cNvSpPr>
              <a:spLocks noChangeAspect="1" noChangeArrowheads="1"/>
            </p:cNvSpPr>
            <p:nvPr/>
          </p:nvSpPr>
          <p:spPr bwMode="auto">
            <a:xfrm>
              <a:off x="2171" y="2750"/>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4" name="AutoShape 8"/>
            <p:cNvSpPr>
              <a:spLocks noChangeAspect="1" noChangeArrowheads="1"/>
            </p:cNvSpPr>
            <p:nvPr/>
          </p:nvSpPr>
          <p:spPr bwMode="auto">
            <a:xfrm rot="-5400000">
              <a:off x="1942" y="2382"/>
              <a:ext cx="525" cy="866"/>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0 w 21600"/>
                <a:gd name="T13" fmla="*/ 0 h 21600"/>
                <a:gd name="T14" fmla="*/ 21600 w 21600"/>
                <a:gd name="T15" fmla="*/ 13519 h 21600"/>
              </a:gdLst>
              <a:ahLst/>
              <a:cxnLst>
                <a:cxn ang="T8">
                  <a:pos x="T0" y="T1"/>
                </a:cxn>
                <a:cxn ang="T9">
                  <a:pos x="T2" y="T3"/>
                </a:cxn>
                <a:cxn ang="T10">
                  <a:pos x="T4" y="T5"/>
                </a:cxn>
                <a:cxn ang="T11">
                  <a:pos x="T6" y="T7"/>
                </a:cxn>
              </a:cxnLst>
              <a:rect l="T12" t="T13" r="T14" b="T15"/>
              <a:pathLst>
                <a:path w="21600" h="21600">
                  <a:moveTo>
                    <a:pt x="5625" y="13616"/>
                  </a:moveTo>
                  <a:cubicBezTo>
                    <a:pt x="5154" y="12752"/>
                    <a:pt x="4908" y="11784"/>
                    <a:pt x="4908" y="10800"/>
                  </a:cubicBezTo>
                  <a:cubicBezTo>
                    <a:pt x="4908" y="7545"/>
                    <a:pt x="7545" y="4908"/>
                    <a:pt x="10800" y="4908"/>
                  </a:cubicBezTo>
                  <a:cubicBezTo>
                    <a:pt x="14054" y="4908"/>
                    <a:pt x="16692" y="7545"/>
                    <a:pt x="16692" y="10800"/>
                  </a:cubicBezTo>
                  <a:cubicBezTo>
                    <a:pt x="16692" y="11784"/>
                    <a:pt x="16445" y="12752"/>
                    <a:pt x="15974" y="13616"/>
                  </a:cubicBezTo>
                  <a:lnTo>
                    <a:pt x="20285" y="15963"/>
                  </a:lnTo>
                  <a:cubicBezTo>
                    <a:pt x="21148" y="14379"/>
                    <a:pt x="21600" y="12603"/>
                    <a:pt x="21600" y="10800"/>
                  </a:cubicBezTo>
                  <a:cubicBezTo>
                    <a:pt x="21600" y="4835"/>
                    <a:pt x="16764" y="0"/>
                    <a:pt x="10800" y="0"/>
                  </a:cubicBezTo>
                  <a:cubicBezTo>
                    <a:pt x="4835" y="0"/>
                    <a:pt x="0" y="4835"/>
                    <a:pt x="0" y="10800"/>
                  </a:cubicBezTo>
                  <a:cubicBezTo>
                    <a:pt x="-1" y="12603"/>
                    <a:pt x="451" y="14379"/>
                    <a:pt x="1314" y="15963"/>
                  </a:cubicBezTo>
                  <a:lnTo>
                    <a:pt x="5625" y="1361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5" name="Oval 9"/>
            <p:cNvSpPr>
              <a:spLocks noChangeAspect="1" noChangeArrowheads="1"/>
            </p:cNvSpPr>
            <p:nvPr/>
          </p:nvSpPr>
          <p:spPr bwMode="auto">
            <a:xfrm>
              <a:off x="2504" y="2750"/>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6" name="Line 10"/>
            <p:cNvSpPr>
              <a:spLocks noChangeAspect="1" noChangeShapeType="1"/>
            </p:cNvSpPr>
            <p:nvPr/>
          </p:nvSpPr>
          <p:spPr bwMode="auto">
            <a:xfrm>
              <a:off x="2305" y="2818"/>
              <a:ext cx="199" cy="0"/>
            </a:xfrm>
            <a:prstGeom prst="line">
              <a:avLst/>
            </a:prstGeom>
            <a:noFill/>
            <a:ln w="19050">
              <a:solidFill>
                <a:srgbClr val="00CC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6637" name="Oval 11"/>
            <p:cNvSpPr>
              <a:spLocks noChangeAspect="1" noChangeArrowheads="1"/>
            </p:cNvSpPr>
            <p:nvPr/>
          </p:nvSpPr>
          <p:spPr bwMode="auto">
            <a:xfrm>
              <a:off x="4236" y="2633"/>
              <a:ext cx="376" cy="355"/>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8" name="Oval 12"/>
            <p:cNvSpPr>
              <a:spLocks noChangeAspect="1" noChangeArrowheads="1"/>
            </p:cNvSpPr>
            <p:nvPr/>
          </p:nvSpPr>
          <p:spPr bwMode="auto">
            <a:xfrm>
              <a:off x="4680" y="2633"/>
              <a:ext cx="376" cy="355"/>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39" name="Oval 13"/>
            <p:cNvSpPr>
              <a:spLocks noChangeAspect="1" noChangeArrowheads="1"/>
            </p:cNvSpPr>
            <p:nvPr/>
          </p:nvSpPr>
          <p:spPr bwMode="auto">
            <a:xfrm>
              <a:off x="2992" y="2544"/>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6640" name="Oval 14"/>
            <p:cNvSpPr>
              <a:spLocks noChangeAspect="1" noChangeArrowheads="1"/>
            </p:cNvSpPr>
            <p:nvPr/>
          </p:nvSpPr>
          <p:spPr bwMode="auto">
            <a:xfrm>
              <a:off x="3391" y="2544"/>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26629" name="Text Box 16"/>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8 contiguous clusters</a:t>
            </a:r>
          </a:p>
        </p:txBody>
      </p:sp>
    </p:spTree>
    <p:extLst>
      <p:ext uri="{BB962C8B-B14F-4D97-AF65-F5344CB8AC3E}">
        <p14:creationId xmlns:p14="http://schemas.microsoft.com/office/powerpoint/2010/main" val="3956992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Density-Based</a:t>
            </a:r>
          </a:p>
        </p:txBody>
      </p:sp>
      <p:sp>
        <p:nvSpPr>
          <p:cNvPr id="27651" name="Rectangle 4"/>
          <p:cNvSpPr>
            <a:spLocks noGrp="1" noChangeArrowheads="1"/>
          </p:cNvSpPr>
          <p:nvPr>
            <p:ph idx="1"/>
          </p:nvPr>
        </p:nvSpPr>
        <p:spPr>
          <a:xfrm>
            <a:off x="2057400" y="1143000"/>
            <a:ext cx="8001000" cy="5106988"/>
          </a:xfrm>
        </p:spPr>
        <p:txBody>
          <a:bodyPr/>
          <a:lstStyle/>
          <a:p>
            <a:pPr marL="342900" indent="-342900">
              <a:spcBef>
                <a:spcPct val="20000"/>
              </a:spcBef>
              <a:spcAft>
                <a:spcPts val="1200"/>
              </a:spcAft>
            </a:pPr>
            <a:r>
              <a:rPr lang="en-US" altLang="en-US" sz="2400" dirty="0"/>
              <a:t>Density-based</a:t>
            </a:r>
          </a:p>
          <a:p>
            <a:pPr marL="742950" lvl="1" indent="-285750" algn="just">
              <a:lnSpc>
                <a:spcPct val="150000"/>
              </a:lnSpc>
              <a:spcBef>
                <a:spcPct val="20000"/>
              </a:spcBef>
            </a:pPr>
            <a:r>
              <a:rPr lang="en-US" altLang="en-US" sz="2000" dirty="0"/>
              <a:t>A cluster is a dense region of points, which is separated by low-density regions, from other regions of high density. </a:t>
            </a:r>
          </a:p>
          <a:p>
            <a:pPr marL="742950" lvl="1" indent="-285750" algn="just">
              <a:lnSpc>
                <a:spcPct val="150000"/>
              </a:lnSpc>
              <a:spcBef>
                <a:spcPct val="20000"/>
              </a:spcBef>
            </a:pPr>
            <a:r>
              <a:rPr lang="en-US" altLang="en-US" sz="2000" dirty="0"/>
              <a:t>Used when the clusters are irregular or intertwined, and when noise and outliers are present. </a:t>
            </a:r>
          </a:p>
        </p:txBody>
      </p:sp>
      <p:grpSp>
        <p:nvGrpSpPr>
          <p:cNvPr id="27652" name="Group 12"/>
          <p:cNvGrpSpPr>
            <a:grpSpLocks/>
          </p:cNvGrpSpPr>
          <p:nvPr/>
        </p:nvGrpSpPr>
        <p:grpSpPr bwMode="auto">
          <a:xfrm>
            <a:off x="1828800" y="3886200"/>
            <a:ext cx="8610600" cy="1676400"/>
            <a:chOff x="1056" y="3072"/>
            <a:chExt cx="3840" cy="720"/>
          </a:xfrm>
        </p:grpSpPr>
        <p:sp>
          <p:nvSpPr>
            <p:cNvPr id="27654" name="Rectangle 2"/>
            <p:cNvSpPr>
              <a:spLocks noChangeArrowheads="1"/>
            </p:cNvSpPr>
            <p:nvPr/>
          </p:nvSpPr>
          <p:spPr bwMode="auto">
            <a:xfrm>
              <a:off x="1056" y="3072"/>
              <a:ext cx="3840" cy="720"/>
            </a:xfrm>
            <a:prstGeom prst="rect">
              <a:avLst/>
            </a:prstGeom>
            <a:pattFill prst="pct10">
              <a:fgClr>
                <a:schemeClr val="tx1"/>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5" name="Oval 5"/>
            <p:cNvSpPr>
              <a:spLocks noChangeAspect="1" noChangeArrowheads="1"/>
            </p:cNvSpPr>
            <p:nvPr/>
          </p:nvSpPr>
          <p:spPr bwMode="auto">
            <a:xfrm>
              <a:off x="1599" y="3374"/>
              <a:ext cx="134" cy="134"/>
            </a:xfrm>
            <a:prstGeom prst="ellipse">
              <a:avLst/>
            </a:prstGeom>
            <a:solidFill>
              <a:srgbClr val="3333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6" name="AutoShape 6"/>
            <p:cNvSpPr>
              <a:spLocks noChangeAspect="1" noChangeArrowheads="1"/>
            </p:cNvSpPr>
            <p:nvPr/>
          </p:nvSpPr>
          <p:spPr bwMode="auto">
            <a:xfrm rot="-5400000">
              <a:off x="1370" y="3006"/>
              <a:ext cx="525" cy="866"/>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0 w 21600"/>
                <a:gd name="T13" fmla="*/ 0 h 21600"/>
                <a:gd name="T14" fmla="*/ 21600 w 21600"/>
                <a:gd name="T15" fmla="*/ 13519 h 21600"/>
              </a:gdLst>
              <a:ahLst/>
              <a:cxnLst>
                <a:cxn ang="T8">
                  <a:pos x="T0" y="T1"/>
                </a:cxn>
                <a:cxn ang="T9">
                  <a:pos x="T2" y="T3"/>
                </a:cxn>
                <a:cxn ang="T10">
                  <a:pos x="T4" y="T5"/>
                </a:cxn>
                <a:cxn ang="T11">
                  <a:pos x="T6" y="T7"/>
                </a:cxn>
              </a:cxnLst>
              <a:rect l="T12" t="T13" r="T14" b="T15"/>
              <a:pathLst>
                <a:path w="21600" h="21600">
                  <a:moveTo>
                    <a:pt x="5625" y="13616"/>
                  </a:moveTo>
                  <a:cubicBezTo>
                    <a:pt x="5154" y="12752"/>
                    <a:pt x="4908" y="11784"/>
                    <a:pt x="4908" y="10800"/>
                  </a:cubicBezTo>
                  <a:cubicBezTo>
                    <a:pt x="4908" y="7545"/>
                    <a:pt x="7545" y="4908"/>
                    <a:pt x="10800" y="4908"/>
                  </a:cubicBezTo>
                  <a:cubicBezTo>
                    <a:pt x="14054" y="4908"/>
                    <a:pt x="16692" y="7545"/>
                    <a:pt x="16692" y="10800"/>
                  </a:cubicBezTo>
                  <a:cubicBezTo>
                    <a:pt x="16692" y="11784"/>
                    <a:pt x="16445" y="12752"/>
                    <a:pt x="15974" y="13616"/>
                  </a:cubicBezTo>
                  <a:lnTo>
                    <a:pt x="20285" y="15963"/>
                  </a:lnTo>
                  <a:cubicBezTo>
                    <a:pt x="21148" y="14379"/>
                    <a:pt x="21600" y="12603"/>
                    <a:pt x="21600" y="10800"/>
                  </a:cubicBezTo>
                  <a:cubicBezTo>
                    <a:pt x="21600" y="4835"/>
                    <a:pt x="16764" y="0"/>
                    <a:pt x="10800" y="0"/>
                  </a:cubicBezTo>
                  <a:cubicBezTo>
                    <a:pt x="4835" y="0"/>
                    <a:pt x="0" y="4835"/>
                    <a:pt x="0" y="10800"/>
                  </a:cubicBezTo>
                  <a:cubicBezTo>
                    <a:pt x="-1" y="12603"/>
                    <a:pt x="451" y="14379"/>
                    <a:pt x="1314" y="15963"/>
                  </a:cubicBezTo>
                  <a:lnTo>
                    <a:pt x="5625" y="1361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7657" name="Oval 7"/>
            <p:cNvSpPr>
              <a:spLocks noChangeAspect="1" noChangeArrowheads="1"/>
            </p:cNvSpPr>
            <p:nvPr/>
          </p:nvSpPr>
          <p:spPr bwMode="auto">
            <a:xfrm>
              <a:off x="1932" y="3374"/>
              <a:ext cx="134" cy="13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8" name="Oval 8"/>
            <p:cNvSpPr>
              <a:spLocks noChangeAspect="1" noChangeArrowheads="1"/>
            </p:cNvSpPr>
            <p:nvPr/>
          </p:nvSpPr>
          <p:spPr bwMode="auto">
            <a:xfrm>
              <a:off x="3664" y="3257"/>
              <a:ext cx="376" cy="355"/>
            </a:xfrm>
            <a:prstGeom prst="ellipse">
              <a:avLst/>
            </a:prstGeom>
            <a:solidFill>
              <a:srgbClr val="00FF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59" name="Oval 9"/>
            <p:cNvSpPr>
              <a:spLocks noChangeAspect="1" noChangeArrowheads="1"/>
            </p:cNvSpPr>
            <p:nvPr/>
          </p:nvSpPr>
          <p:spPr bwMode="auto">
            <a:xfrm>
              <a:off x="4108" y="3257"/>
              <a:ext cx="376" cy="355"/>
            </a:xfrm>
            <a:prstGeom prst="ellipse">
              <a:avLst/>
            </a:prstGeom>
            <a:solidFill>
              <a:srgbClr val="FFCC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60" name="Oval 10"/>
            <p:cNvSpPr>
              <a:spLocks noChangeAspect="1" noChangeArrowheads="1"/>
            </p:cNvSpPr>
            <p:nvPr/>
          </p:nvSpPr>
          <p:spPr bwMode="auto">
            <a:xfrm>
              <a:off x="2420" y="3168"/>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27661" name="Oval 11"/>
            <p:cNvSpPr>
              <a:spLocks noChangeAspect="1" noChangeArrowheads="1"/>
            </p:cNvSpPr>
            <p:nvPr/>
          </p:nvSpPr>
          <p:spPr bwMode="auto">
            <a:xfrm>
              <a:off x="2819" y="3168"/>
              <a:ext cx="444" cy="444"/>
            </a:xfrm>
            <a:prstGeom prst="ellipse">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27653" name="Text Box 13"/>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6 density-based clusters</a:t>
            </a:r>
          </a:p>
        </p:txBody>
      </p:sp>
    </p:spTree>
    <p:extLst>
      <p:ext uri="{BB962C8B-B14F-4D97-AF65-F5344CB8AC3E}">
        <p14:creationId xmlns:p14="http://schemas.microsoft.com/office/powerpoint/2010/main" val="326321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Types of Clusters: Conceptual Clusters</a:t>
            </a:r>
          </a:p>
        </p:txBody>
      </p:sp>
      <p:sp>
        <p:nvSpPr>
          <p:cNvPr id="28675" name="Rectangle 3"/>
          <p:cNvSpPr>
            <a:spLocks noGrp="1" noChangeArrowheads="1"/>
          </p:cNvSpPr>
          <p:nvPr>
            <p:ph idx="1"/>
          </p:nvPr>
        </p:nvSpPr>
        <p:spPr>
          <a:xfrm>
            <a:off x="2057400" y="1143000"/>
            <a:ext cx="8001000" cy="5106988"/>
          </a:xfrm>
        </p:spPr>
        <p:txBody>
          <a:bodyPr/>
          <a:lstStyle/>
          <a:p>
            <a:pPr marL="342900" indent="-342900">
              <a:spcBef>
                <a:spcPct val="20000"/>
              </a:spcBef>
            </a:pPr>
            <a:r>
              <a:rPr lang="en-US" altLang="en-US" sz="2400" dirty="0"/>
              <a:t>Shared Property or Conceptual Clusters</a:t>
            </a:r>
          </a:p>
          <a:p>
            <a:pPr marL="742950" lvl="1" indent="-285750" algn="just">
              <a:lnSpc>
                <a:spcPct val="150000"/>
              </a:lnSpc>
              <a:spcBef>
                <a:spcPct val="20000"/>
              </a:spcBef>
            </a:pPr>
            <a:r>
              <a:rPr lang="en-US" altLang="en-US" sz="2000" dirty="0"/>
              <a:t>Finds clusters that share some common property or represent a particular concept. </a:t>
            </a:r>
          </a:p>
          <a:p>
            <a:pPr marL="742950" lvl="1" indent="-285750">
              <a:spcBef>
                <a:spcPct val="20000"/>
              </a:spcBef>
              <a:buNone/>
            </a:pPr>
            <a:endParaRPr lang="en-US" altLang="en-US" sz="2000" dirty="0"/>
          </a:p>
        </p:txBody>
      </p:sp>
      <p:sp>
        <p:nvSpPr>
          <p:cNvPr id="28676" name="Text Box 13"/>
          <p:cNvSpPr txBox="1">
            <a:spLocks noChangeArrowheads="1"/>
          </p:cNvSpPr>
          <p:nvPr/>
        </p:nvSpPr>
        <p:spPr bwMode="auto">
          <a:xfrm>
            <a:off x="4495800" y="5791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2 Overlapping Circles</a:t>
            </a:r>
          </a:p>
        </p:txBody>
      </p:sp>
      <p:sp>
        <p:nvSpPr>
          <p:cNvPr id="28677" name="AutoShape 15"/>
          <p:cNvSpPr>
            <a:spLocks noChangeArrowheads="1"/>
          </p:cNvSpPr>
          <p:nvPr/>
        </p:nvSpPr>
        <p:spPr bwMode="auto">
          <a:xfrm>
            <a:off x="4114800" y="3124200"/>
            <a:ext cx="22860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rgbClr val="CC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8" name="AutoShape 16"/>
          <p:cNvSpPr>
            <a:spLocks noChangeArrowheads="1"/>
          </p:cNvSpPr>
          <p:nvPr/>
        </p:nvSpPr>
        <p:spPr bwMode="auto">
          <a:xfrm>
            <a:off x="5181600" y="3124200"/>
            <a:ext cx="22860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rgbClr val="CC33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793416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4294967295"/>
          </p:nvPr>
        </p:nvSpPr>
        <p:spPr>
          <a:xfrm>
            <a:off x="8610600" y="6356350"/>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936444D4-D058-4631-A1FD-B83B1B1B8852}" type="slidenum">
              <a:rPr lang="en-US" sz="1200" smtClean="0"/>
              <a:pPr eaLnBrk="1" hangingPunct="1"/>
              <a:t>3</a:t>
            </a:fld>
            <a:endParaRPr lang="en-US" sz="1200" smtClean="0"/>
          </a:p>
        </p:txBody>
      </p:sp>
      <p:sp>
        <p:nvSpPr>
          <p:cNvPr id="7171" name="Rectangle 2"/>
          <p:cNvSpPr>
            <a:spLocks noGrp="1" noChangeArrowheads="1"/>
          </p:cNvSpPr>
          <p:nvPr>
            <p:ph type="title"/>
          </p:nvPr>
        </p:nvSpPr>
        <p:spPr>
          <a:xfrm>
            <a:off x="1320800" y="0"/>
            <a:ext cx="9730317" cy="782638"/>
          </a:xfrm>
          <a:noFill/>
        </p:spPr>
        <p:txBody>
          <a:bodyPr lIns="92075" tIns="46038" rIns="92075" bIns="46038" anchor="ctr"/>
          <a:lstStyle/>
          <a:p>
            <a:pPr eaLnBrk="1" hangingPunct="1"/>
            <a:r>
              <a:rPr lang="en-US" dirty="0" smtClean="0"/>
              <a:t>What is Cluster Analysis?</a:t>
            </a:r>
          </a:p>
        </p:txBody>
      </p:sp>
      <p:sp>
        <p:nvSpPr>
          <p:cNvPr id="7172" name="Rectangle 3"/>
          <p:cNvSpPr>
            <a:spLocks noGrp="1" noChangeArrowheads="1"/>
          </p:cNvSpPr>
          <p:nvPr>
            <p:ph type="body" idx="1"/>
          </p:nvPr>
        </p:nvSpPr>
        <p:spPr>
          <a:xfrm>
            <a:off x="304800" y="1371600"/>
            <a:ext cx="11582400" cy="5181600"/>
          </a:xfrm>
          <a:noFill/>
        </p:spPr>
        <p:txBody>
          <a:bodyPr lIns="92075" tIns="46038" rIns="92075" bIns="46038"/>
          <a:lstStyle/>
          <a:p>
            <a:pPr eaLnBrk="1" hangingPunct="1"/>
            <a:r>
              <a:rPr lang="en-US" sz="2400" dirty="0" smtClean="0"/>
              <a:t>Cluster: A collection of data objects</a:t>
            </a:r>
          </a:p>
          <a:p>
            <a:pPr lvl="1" eaLnBrk="1" hangingPunct="1"/>
            <a:r>
              <a:rPr lang="en-US" sz="2400" dirty="0" smtClean="0"/>
              <a:t>similar (or related) to one another within the same group</a:t>
            </a:r>
          </a:p>
          <a:p>
            <a:pPr lvl="1" eaLnBrk="1" hangingPunct="1"/>
            <a:r>
              <a:rPr lang="en-US" sz="2400" dirty="0" smtClean="0"/>
              <a:t>dissimilar (or unrelated) to the objects in other groups</a:t>
            </a:r>
          </a:p>
          <a:p>
            <a:pPr eaLnBrk="1" hangingPunct="1"/>
            <a:r>
              <a:rPr lang="en-US" sz="2400" dirty="0" smtClean="0"/>
              <a:t>Cluster analysis (or </a:t>
            </a:r>
            <a:r>
              <a:rPr lang="en-US" sz="2400" i="1" dirty="0" smtClean="0"/>
              <a:t>clustering</a:t>
            </a:r>
            <a:r>
              <a:rPr lang="en-US" sz="2400" dirty="0" smtClean="0"/>
              <a:t>, </a:t>
            </a:r>
            <a:r>
              <a:rPr lang="en-US" sz="2400" i="1" dirty="0" smtClean="0"/>
              <a:t>data segmentation, …</a:t>
            </a:r>
            <a:r>
              <a:rPr lang="en-US" sz="2400" dirty="0" smtClean="0"/>
              <a:t>)</a:t>
            </a:r>
          </a:p>
          <a:p>
            <a:pPr lvl="1" eaLnBrk="1" hangingPunct="1"/>
            <a:r>
              <a:rPr lang="en-US" sz="2400" dirty="0" smtClean="0"/>
              <a:t>Finding similarities between data according to the characteristics found in the data and grouping similar data objects into clusters</a:t>
            </a:r>
          </a:p>
          <a:p>
            <a:pPr eaLnBrk="1" hangingPunct="1"/>
            <a:r>
              <a:rPr lang="en-US" sz="2400" dirty="0" smtClean="0">
                <a:solidFill>
                  <a:schemeClr val="hlink"/>
                </a:solidFill>
              </a:rPr>
              <a:t>Unsupervised learning</a:t>
            </a:r>
            <a:r>
              <a:rPr lang="en-US" sz="2400" dirty="0" smtClean="0"/>
              <a:t>: no predefined classes (i.e., </a:t>
            </a:r>
            <a:r>
              <a:rPr lang="en-US" sz="2400" i="1" dirty="0" smtClean="0"/>
              <a:t>learning by observations</a:t>
            </a:r>
            <a:r>
              <a:rPr lang="en-US" sz="2400" dirty="0" smtClean="0"/>
              <a:t> vs. learning by examples: supervised)</a:t>
            </a:r>
          </a:p>
          <a:p>
            <a:pPr eaLnBrk="1" hangingPunct="1"/>
            <a:r>
              <a:rPr lang="en-US" sz="2400" dirty="0" smtClean="0"/>
              <a:t>Typical applications</a:t>
            </a:r>
          </a:p>
          <a:p>
            <a:pPr lvl="1" eaLnBrk="1" hangingPunct="1"/>
            <a:r>
              <a:rPr lang="en-US" sz="2400" dirty="0" smtClean="0"/>
              <a:t>As a </a:t>
            </a:r>
            <a:r>
              <a:rPr lang="en-US" sz="2400" dirty="0" smtClean="0">
                <a:solidFill>
                  <a:schemeClr val="hlink"/>
                </a:solidFill>
              </a:rPr>
              <a:t>stand-alone tool</a:t>
            </a:r>
            <a:r>
              <a:rPr lang="en-US" sz="2400" dirty="0" smtClean="0"/>
              <a:t> to get insight into data distribution </a:t>
            </a:r>
          </a:p>
          <a:p>
            <a:pPr lvl="1" eaLnBrk="1" hangingPunct="1"/>
            <a:r>
              <a:rPr lang="en-US" sz="2400" dirty="0" smtClean="0"/>
              <a:t>As a </a:t>
            </a:r>
            <a:r>
              <a:rPr lang="en-US" sz="2400" dirty="0" smtClean="0">
                <a:solidFill>
                  <a:schemeClr val="hlink"/>
                </a:solidFill>
              </a:rPr>
              <a:t>preprocessing step</a:t>
            </a:r>
            <a:r>
              <a:rPr lang="en-US" sz="2400" dirty="0" smtClean="0"/>
              <a:t> for other algorithms</a:t>
            </a:r>
          </a:p>
        </p:txBody>
      </p:sp>
    </p:spTree>
    <p:extLst>
      <p:ext uri="{BB962C8B-B14F-4D97-AF65-F5344CB8AC3E}">
        <p14:creationId xmlns:p14="http://schemas.microsoft.com/office/powerpoint/2010/main" val="2964088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05000" y="152400"/>
            <a:ext cx="8534400" cy="533400"/>
          </a:xfrm>
        </p:spPr>
        <p:txBody>
          <a:bodyPr/>
          <a:lstStyle/>
          <a:p>
            <a:r>
              <a:rPr lang="en-US" altLang="en-US" sz="2800">
                <a:solidFill>
                  <a:srgbClr val="002060"/>
                </a:solidFill>
              </a:rPr>
              <a:t>Types of Clusters: Objective Function</a:t>
            </a:r>
          </a:p>
        </p:txBody>
      </p:sp>
      <p:sp>
        <p:nvSpPr>
          <p:cNvPr id="17411" name="Rectangle 3"/>
          <p:cNvSpPr>
            <a:spLocks noGrp="1" noChangeArrowheads="1"/>
          </p:cNvSpPr>
          <p:nvPr>
            <p:ph idx="1"/>
          </p:nvPr>
        </p:nvSpPr>
        <p:spPr>
          <a:xfrm>
            <a:off x="1935164" y="1143000"/>
            <a:ext cx="8504237" cy="5181600"/>
          </a:xfrm>
        </p:spPr>
        <p:txBody>
          <a:bodyPr/>
          <a:lstStyle/>
          <a:p>
            <a:pPr algn="just">
              <a:lnSpc>
                <a:spcPct val="150000"/>
              </a:lnSpc>
              <a:spcBef>
                <a:spcPct val="20000"/>
              </a:spcBef>
            </a:pPr>
            <a:r>
              <a:rPr lang="en-US" altLang="en-US" sz="2400" dirty="0"/>
              <a:t>Clusters Defined by an Objective Function</a:t>
            </a:r>
          </a:p>
          <a:p>
            <a:pPr lvl="1" algn="just">
              <a:lnSpc>
                <a:spcPct val="150000"/>
              </a:lnSpc>
              <a:spcBef>
                <a:spcPct val="20000"/>
              </a:spcBef>
            </a:pPr>
            <a:r>
              <a:rPr lang="en-US" altLang="en-US" sz="2000" dirty="0"/>
              <a:t>Finds clusters that minimize or maximize an objective function. </a:t>
            </a:r>
          </a:p>
          <a:p>
            <a:pPr lvl="1" algn="just">
              <a:lnSpc>
                <a:spcPct val="150000"/>
              </a:lnSpc>
            </a:pPr>
            <a:r>
              <a:rPr lang="en-US" altLang="en-US" sz="2000" dirty="0"/>
              <a:t>Enumerate all possible ways of dividing the points into clusters and evaluate the `goodness' of each potential set of clusters by using the given objective function.  (NP Hard)</a:t>
            </a:r>
          </a:p>
          <a:p>
            <a:pPr lvl="1" algn="just">
              <a:lnSpc>
                <a:spcPct val="150000"/>
              </a:lnSpc>
            </a:pPr>
            <a:r>
              <a:rPr lang="en-US" altLang="en-US" sz="2000" dirty="0"/>
              <a:t> Can have global or local objectives.</a:t>
            </a:r>
          </a:p>
          <a:p>
            <a:pPr lvl="2" algn="just">
              <a:lnSpc>
                <a:spcPct val="150000"/>
              </a:lnSpc>
            </a:pPr>
            <a:r>
              <a:rPr lang="en-US" altLang="en-US" sz="1800" dirty="0"/>
              <a:t> Hierarchical clustering algorithms typically have local objectives</a:t>
            </a:r>
          </a:p>
          <a:p>
            <a:pPr lvl="2" algn="just">
              <a:lnSpc>
                <a:spcPct val="150000"/>
              </a:lnSpc>
            </a:pPr>
            <a:r>
              <a:rPr lang="en-US" altLang="en-US" sz="1800" dirty="0"/>
              <a:t> Partitional algorithms typically have global objectives</a:t>
            </a:r>
          </a:p>
        </p:txBody>
      </p:sp>
    </p:spTree>
    <p:extLst>
      <p:ext uri="{BB962C8B-B14F-4D97-AF65-F5344CB8AC3E}">
        <p14:creationId xmlns:p14="http://schemas.microsoft.com/office/powerpoint/2010/main" val="1106240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05000" y="152400"/>
            <a:ext cx="8534400" cy="533400"/>
          </a:xfrm>
        </p:spPr>
        <p:txBody>
          <a:bodyPr/>
          <a:lstStyle/>
          <a:p>
            <a:r>
              <a:rPr lang="en-US" altLang="en-US" sz="2800">
                <a:solidFill>
                  <a:srgbClr val="002060"/>
                </a:solidFill>
              </a:rPr>
              <a:t>Types of Clusters: Objective Function …</a:t>
            </a:r>
          </a:p>
        </p:txBody>
      </p:sp>
      <p:sp>
        <p:nvSpPr>
          <p:cNvPr id="30723" name="Rectangle 3"/>
          <p:cNvSpPr>
            <a:spLocks noGrp="1" noChangeArrowheads="1"/>
          </p:cNvSpPr>
          <p:nvPr>
            <p:ph idx="1"/>
          </p:nvPr>
        </p:nvSpPr>
        <p:spPr/>
        <p:txBody>
          <a:bodyPr/>
          <a:lstStyle/>
          <a:p>
            <a:pPr algn="just">
              <a:lnSpc>
                <a:spcPct val="150000"/>
              </a:lnSpc>
            </a:pPr>
            <a:r>
              <a:rPr lang="en-US" altLang="en-US" sz="2000" dirty="0"/>
              <a:t>Map the clustering problem to a different domain and solve a related problem in that domain</a:t>
            </a:r>
          </a:p>
          <a:p>
            <a:pPr lvl="1" algn="just">
              <a:lnSpc>
                <a:spcPct val="150000"/>
              </a:lnSpc>
            </a:pPr>
            <a:r>
              <a:rPr lang="en-US" altLang="en-US" sz="1800" dirty="0"/>
              <a:t>Proximity matrix defines a weighted graph, where the nodes are the points being clustered, and the weighted edges represent the proximities between points</a:t>
            </a:r>
            <a:endParaRPr lang="en-US" altLang="en-US" sz="1600" dirty="0">
              <a:latin typeface="Times New Roman" pitchFamily="18" charset="0"/>
            </a:endParaRPr>
          </a:p>
          <a:p>
            <a:pPr lvl="1" algn="just">
              <a:lnSpc>
                <a:spcPct val="150000"/>
              </a:lnSpc>
            </a:pPr>
            <a:r>
              <a:rPr lang="en-US" altLang="en-US" sz="1800" dirty="0"/>
              <a:t>Clustering is equivalent to breaking the graph into connected components, one for each cluster </a:t>
            </a:r>
          </a:p>
          <a:p>
            <a:pPr lvl="1" algn="just">
              <a:lnSpc>
                <a:spcPct val="150000"/>
              </a:lnSpc>
            </a:pPr>
            <a:r>
              <a:rPr lang="en-US" altLang="en-US" sz="1800" dirty="0"/>
              <a:t>Want to minimize the edge weight between clusters and maximize the edge weight within clusters </a:t>
            </a:r>
          </a:p>
        </p:txBody>
      </p:sp>
    </p:spTree>
    <p:extLst>
      <p:ext uri="{BB962C8B-B14F-4D97-AF65-F5344CB8AC3E}">
        <p14:creationId xmlns:p14="http://schemas.microsoft.com/office/powerpoint/2010/main" val="290661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Considerations for Cluster Analysis</a:t>
            </a:r>
          </a:p>
        </p:txBody>
      </p:sp>
      <p:sp>
        <p:nvSpPr>
          <p:cNvPr id="12291" name="Content Placeholder 2"/>
          <p:cNvSpPr>
            <a:spLocks noGrp="1"/>
          </p:cNvSpPr>
          <p:nvPr>
            <p:ph idx="1"/>
          </p:nvPr>
        </p:nvSpPr>
        <p:spPr/>
        <p:txBody>
          <a:bodyPr/>
          <a:lstStyle/>
          <a:p>
            <a:pPr>
              <a:spcAft>
                <a:spcPts val="600"/>
              </a:spcAft>
            </a:pPr>
            <a:r>
              <a:rPr lang="en-US" sz="2000" smtClean="0"/>
              <a:t>Partitioning criteria</a:t>
            </a:r>
          </a:p>
          <a:p>
            <a:pPr lvl="1">
              <a:spcAft>
                <a:spcPts val="600"/>
              </a:spcAft>
            </a:pPr>
            <a:r>
              <a:rPr lang="en-US" sz="2000" smtClean="0"/>
              <a:t>Single level vs. hierarchical partitioning (often, multi-level hierarchical partitioning is desirable)</a:t>
            </a:r>
          </a:p>
          <a:p>
            <a:pPr>
              <a:spcAft>
                <a:spcPts val="600"/>
              </a:spcAft>
            </a:pPr>
            <a:r>
              <a:rPr lang="en-US" sz="2000" smtClean="0"/>
              <a:t>Separation of clusters</a:t>
            </a:r>
          </a:p>
          <a:p>
            <a:pPr lvl="1">
              <a:spcAft>
                <a:spcPts val="600"/>
              </a:spcAft>
            </a:pPr>
            <a:r>
              <a:rPr lang="en-US" sz="2000" smtClean="0"/>
              <a:t>Exclusive (e.g., one customer belongs to only one region) vs. non-exclusive (e.g., one document may belong to more than one class)</a:t>
            </a:r>
          </a:p>
          <a:p>
            <a:pPr>
              <a:spcAft>
                <a:spcPts val="600"/>
              </a:spcAft>
            </a:pPr>
            <a:r>
              <a:rPr lang="en-US" sz="2000" smtClean="0"/>
              <a:t>Similarity measure</a:t>
            </a:r>
          </a:p>
          <a:p>
            <a:pPr lvl="1">
              <a:spcAft>
                <a:spcPts val="600"/>
              </a:spcAft>
            </a:pPr>
            <a:r>
              <a:rPr lang="en-US" sz="2000" smtClean="0"/>
              <a:t>Distance-based (e.g., Euclidian, road network, vector)  vs. connectivity-based (e.g., density or contiguity)</a:t>
            </a:r>
          </a:p>
          <a:p>
            <a:pPr>
              <a:spcAft>
                <a:spcPts val="600"/>
              </a:spcAft>
            </a:pPr>
            <a:r>
              <a:rPr lang="en-US" sz="2000" smtClean="0"/>
              <a:t>Clustering space</a:t>
            </a:r>
          </a:p>
          <a:p>
            <a:pPr lvl="1">
              <a:spcAft>
                <a:spcPts val="600"/>
              </a:spcAft>
            </a:pPr>
            <a:r>
              <a:rPr lang="en-US" sz="2000" smtClean="0"/>
              <a:t>Full space (often when low dimensional) vs. subspaces (often in high-dimensional clustering)</a:t>
            </a:r>
          </a:p>
        </p:txBody>
      </p:sp>
      <p:sp>
        <p:nvSpPr>
          <p:cNvPr id="12292" name="Slide Number Placeholder 6"/>
          <p:cNvSpPr>
            <a:spLocks noGrp="1"/>
          </p:cNvSpPr>
          <p:nvPr>
            <p:ph type="sldNum" sz="quarter" idx="4294967295"/>
          </p:nvPr>
        </p:nvSpPr>
        <p:spPr>
          <a:xfrm>
            <a:off x="9652000" y="6477000"/>
            <a:ext cx="2540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06A8724F-2E47-4396-9136-1938EA797C9D}" type="slidenum">
              <a:rPr lang="en-US" sz="1200" smtClean="0"/>
              <a:pPr eaLnBrk="1" hangingPunct="1"/>
              <a:t>32</a:t>
            </a:fld>
            <a:endParaRPr lang="en-US" sz="1200" smtClean="0"/>
          </a:p>
        </p:txBody>
      </p:sp>
    </p:spTree>
    <p:extLst>
      <p:ext uri="{BB962C8B-B14F-4D97-AF65-F5344CB8AC3E}">
        <p14:creationId xmlns:p14="http://schemas.microsoft.com/office/powerpoint/2010/main" val="2969941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Requirements and Challenges</a:t>
            </a:r>
          </a:p>
        </p:txBody>
      </p:sp>
      <p:sp>
        <p:nvSpPr>
          <p:cNvPr id="13315" name="Content Placeholder 2"/>
          <p:cNvSpPr>
            <a:spLocks noGrp="1"/>
          </p:cNvSpPr>
          <p:nvPr>
            <p:ph idx="1"/>
          </p:nvPr>
        </p:nvSpPr>
        <p:spPr/>
        <p:txBody>
          <a:bodyPr/>
          <a:lstStyle/>
          <a:p>
            <a:r>
              <a:rPr lang="en-US" sz="2000" smtClean="0"/>
              <a:t>Scalability</a:t>
            </a:r>
          </a:p>
          <a:p>
            <a:pPr lvl="1"/>
            <a:r>
              <a:rPr lang="en-US" sz="2000" smtClean="0"/>
              <a:t>Clustering all the data instead of only on samples</a:t>
            </a:r>
          </a:p>
          <a:p>
            <a:r>
              <a:rPr lang="en-US" sz="2000" smtClean="0"/>
              <a:t>Ability to deal with different types of attributes</a:t>
            </a:r>
          </a:p>
          <a:p>
            <a:pPr lvl="1"/>
            <a:r>
              <a:rPr lang="en-US" sz="2000" smtClean="0"/>
              <a:t>Numerical, binary, categorical, ordinal, linked, and mixture of these </a:t>
            </a:r>
          </a:p>
          <a:p>
            <a:r>
              <a:rPr lang="en-US" sz="2000" smtClean="0"/>
              <a:t>Constraint-based clustering</a:t>
            </a:r>
          </a:p>
          <a:p>
            <a:pPr marL="742950" lvl="2" indent="-342900">
              <a:buSzPct val="60000"/>
            </a:pPr>
            <a:r>
              <a:rPr lang="en-US" sz="2000" smtClean="0"/>
              <a:t>User may give inputs on constraints</a:t>
            </a:r>
          </a:p>
          <a:p>
            <a:pPr marL="742950" lvl="2" indent="-342900">
              <a:buSzPct val="60000"/>
            </a:pPr>
            <a:r>
              <a:rPr lang="en-US" sz="2000" smtClean="0"/>
              <a:t>Use domain knowledge to determine input parameters</a:t>
            </a:r>
          </a:p>
          <a:p>
            <a:r>
              <a:rPr lang="en-US" sz="2000" smtClean="0"/>
              <a:t>Interpretability and usability</a:t>
            </a:r>
          </a:p>
          <a:p>
            <a:r>
              <a:rPr lang="en-US" sz="2000" smtClean="0"/>
              <a:t>Others </a:t>
            </a:r>
          </a:p>
          <a:p>
            <a:pPr lvl="1"/>
            <a:r>
              <a:rPr lang="en-US" sz="2000" smtClean="0"/>
              <a:t>Discovery of clusters with arbitrary shape</a:t>
            </a:r>
          </a:p>
          <a:p>
            <a:pPr lvl="1"/>
            <a:r>
              <a:rPr lang="en-US" sz="2000" smtClean="0"/>
              <a:t>Ability to deal with noisy data</a:t>
            </a:r>
          </a:p>
          <a:p>
            <a:pPr lvl="1"/>
            <a:r>
              <a:rPr lang="en-US" sz="2000" smtClean="0"/>
              <a:t>Incremental clustering and insensitivity to input order</a:t>
            </a:r>
          </a:p>
          <a:p>
            <a:pPr lvl="1"/>
            <a:r>
              <a:rPr lang="en-US" sz="2000" smtClean="0"/>
              <a:t>High dimensionality</a:t>
            </a:r>
          </a:p>
        </p:txBody>
      </p:sp>
      <p:sp>
        <p:nvSpPr>
          <p:cNvPr id="13316" name="Slide Number Placeholder 6"/>
          <p:cNvSpPr>
            <a:spLocks noGrp="1"/>
          </p:cNvSpPr>
          <p:nvPr>
            <p:ph type="sldNum" sz="quarter" idx="4294967295"/>
          </p:nvPr>
        </p:nvSpPr>
        <p:spPr>
          <a:xfrm>
            <a:off x="9652000" y="6477000"/>
            <a:ext cx="2540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938E8F0A-F5DE-423B-9A37-8C5D70796B5A}" type="slidenum">
              <a:rPr lang="en-US" sz="1200" smtClean="0"/>
              <a:pPr eaLnBrk="1" hangingPunct="1"/>
              <a:t>33</a:t>
            </a:fld>
            <a:endParaRPr lang="en-US" sz="1200" smtClean="0"/>
          </a:p>
        </p:txBody>
      </p:sp>
    </p:spTree>
    <p:extLst>
      <p:ext uri="{BB962C8B-B14F-4D97-AF65-F5344CB8AC3E}">
        <p14:creationId xmlns:p14="http://schemas.microsoft.com/office/powerpoint/2010/main" val="3962582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88459" y="0"/>
            <a:ext cx="8432800" cy="685800"/>
          </a:xfrm>
          <a:noFill/>
        </p:spPr>
        <p:txBody>
          <a:bodyPr lIns="92075" tIns="46038" rIns="92075" bIns="46038" anchor="ctr"/>
          <a:lstStyle/>
          <a:p>
            <a:pPr eaLnBrk="1" hangingPunct="1"/>
            <a:r>
              <a:rPr lang="en-US" sz="3200" dirty="0" smtClean="0"/>
              <a:t>Major Clustering Approaches (I)</a:t>
            </a:r>
            <a:endParaRPr lang="en-US" dirty="0" smtClean="0"/>
          </a:p>
        </p:txBody>
      </p:sp>
      <p:sp>
        <p:nvSpPr>
          <p:cNvPr id="14339" name="Rectangle 3"/>
          <p:cNvSpPr>
            <a:spLocks noGrp="1" noChangeArrowheads="1"/>
          </p:cNvSpPr>
          <p:nvPr>
            <p:ph type="body" idx="1"/>
          </p:nvPr>
        </p:nvSpPr>
        <p:spPr>
          <a:xfrm>
            <a:off x="406400" y="1447800"/>
            <a:ext cx="11379200" cy="5105400"/>
          </a:xfrm>
          <a:noFill/>
        </p:spPr>
        <p:txBody>
          <a:bodyPr lIns="92075" tIns="46038" rIns="92075" bIns="46038"/>
          <a:lstStyle/>
          <a:p>
            <a:pPr eaLnBrk="1" hangingPunct="1"/>
            <a:r>
              <a:rPr lang="en-US" sz="2000" u="sng" dirty="0" smtClean="0"/>
              <a:t>Partitioning approach</a:t>
            </a:r>
            <a:r>
              <a:rPr lang="en-US" sz="2000" dirty="0" smtClean="0"/>
              <a:t>: </a:t>
            </a:r>
          </a:p>
          <a:p>
            <a:pPr lvl="1" eaLnBrk="1" hangingPunct="1"/>
            <a:r>
              <a:rPr lang="en-US" sz="2000" dirty="0" smtClean="0"/>
              <a:t>Construct various partitions and then evaluate them by some criterion, e.g., minimizing the sum of square errors</a:t>
            </a:r>
          </a:p>
          <a:p>
            <a:pPr lvl="1" eaLnBrk="1" hangingPunct="1"/>
            <a:r>
              <a:rPr lang="en-US" sz="2000" dirty="0" smtClean="0"/>
              <a:t>Typical methods: k-means, k-</a:t>
            </a:r>
            <a:r>
              <a:rPr lang="en-US" sz="2000" dirty="0" err="1" smtClean="0"/>
              <a:t>medoids</a:t>
            </a:r>
            <a:r>
              <a:rPr lang="en-US" sz="2000" dirty="0" smtClean="0"/>
              <a:t>, CLARANS</a:t>
            </a:r>
          </a:p>
          <a:p>
            <a:pPr eaLnBrk="1" hangingPunct="1"/>
            <a:r>
              <a:rPr lang="en-US" sz="2000" u="sng" dirty="0" smtClean="0"/>
              <a:t>Hierarchical approach</a:t>
            </a:r>
            <a:r>
              <a:rPr lang="en-US" sz="2000" dirty="0" smtClean="0"/>
              <a:t>: </a:t>
            </a:r>
          </a:p>
          <a:p>
            <a:pPr lvl="1" eaLnBrk="1" hangingPunct="1"/>
            <a:r>
              <a:rPr lang="en-US" sz="2000" dirty="0" smtClean="0"/>
              <a:t>Create a hierarchical decomposition of the set of data (or objects) using some criterion</a:t>
            </a:r>
          </a:p>
          <a:p>
            <a:pPr lvl="1" eaLnBrk="1" hangingPunct="1"/>
            <a:r>
              <a:rPr lang="en-US" sz="2000" dirty="0" smtClean="0"/>
              <a:t>Typical methods: Diana, Agnes, BIRCH, CAMELEON</a:t>
            </a:r>
          </a:p>
          <a:p>
            <a:pPr eaLnBrk="1" hangingPunct="1"/>
            <a:r>
              <a:rPr lang="en-US" sz="2000" u="sng" dirty="0" smtClean="0"/>
              <a:t>Density-based approach</a:t>
            </a:r>
            <a:r>
              <a:rPr lang="en-US" sz="2000" dirty="0" smtClean="0"/>
              <a:t>: </a:t>
            </a:r>
          </a:p>
          <a:p>
            <a:pPr lvl="1" eaLnBrk="1" hangingPunct="1"/>
            <a:r>
              <a:rPr lang="en-US" sz="2000" dirty="0" smtClean="0"/>
              <a:t>Based on connectivity and density functions</a:t>
            </a:r>
          </a:p>
          <a:p>
            <a:pPr lvl="1" eaLnBrk="1" hangingPunct="1"/>
            <a:r>
              <a:rPr lang="en-US" sz="2000" dirty="0" smtClean="0"/>
              <a:t>Typical methods: DBSACN, OPTICS, </a:t>
            </a:r>
            <a:r>
              <a:rPr lang="en-US" sz="2000" dirty="0" err="1" smtClean="0"/>
              <a:t>DenClue</a:t>
            </a:r>
            <a:endParaRPr lang="en-US" sz="2000" dirty="0" smtClean="0"/>
          </a:p>
          <a:p>
            <a:pPr eaLnBrk="1" hangingPunct="1"/>
            <a:r>
              <a:rPr lang="en-US" sz="2000" u="sng" dirty="0" smtClean="0"/>
              <a:t>Grid-based approach</a:t>
            </a:r>
            <a:r>
              <a:rPr lang="en-US" sz="2000" dirty="0" smtClean="0"/>
              <a:t>: </a:t>
            </a:r>
          </a:p>
          <a:p>
            <a:pPr lvl="1" eaLnBrk="1" hangingPunct="1"/>
            <a:r>
              <a:rPr lang="en-US" sz="2000" dirty="0" smtClean="0"/>
              <a:t>based on a multiple-level granularity structure</a:t>
            </a:r>
          </a:p>
          <a:p>
            <a:pPr lvl="1" eaLnBrk="1" hangingPunct="1"/>
            <a:r>
              <a:rPr lang="en-US" sz="2000" dirty="0" smtClean="0"/>
              <a:t>Typical methods: STING, </a:t>
            </a:r>
            <a:r>
              <a:rPr lang="en-US" sz="2000" dirty="0" err="1" smtClean="0"/>
              <a:t>WaveCluster</a:t>
            </a:r>
            <a:r>
              <a:rPr lang="en-US" sz="2000" dirty="0" smtClean="0"/>
              <a:t>, CLIQUE</a:t>
            </a:r>
          </a:p>
        </p:txBody>
      </p:sp>
      <p:sp>
        <p:nvSpPr>
          <p:cNvPr id="14340" name="Slide Number Placeholder 6"/>
          <p:cNvSpPr>
            <a:spLocks noGrp="1"/>
          </p:cNvSpPr>
          <p:nvPr>
            <p:ph type="sldNum" sz="quarter" idx="4294967295"/>
          </p:nvPr>
        </p:nvSpPr>
        <p:spPr>
          <a:xfrm>
            <a:off x="9652000" y="6477000"/>
            <a:ext cx="2540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7D96ADE4-158E-4F75-8BDC-F868BF84A542}" type="slidenum">
              <a:rPr lang="en-US" sz="1200" smtClean="0"/>
              <a:pPr eaLnBrk="1" hangingPunct="1"/>
              <a:t>34</a:t>
            </a:fld>
            <a:endParaRPr lang="en-US" sz="1200" smtClean="0"/>
          </a:p>
        </p:txBody>
      </p:sp>
    </p:spTree>
    <p:extLst>
      <p:ext uri="{BB962C8B-B14F-4D97-AF65-F5344CB8AC3E}">
        <p14:creationId xmlns:p14="http://schemas.microsoft.com/office/powerpoint/2010/main" val="3898971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88459" y="0"/>
            <a:ext cx="8432800" cy="685800"/>
          </a:xfrm>
          <a:noFill/>
        </p:spPr>
        <p:txBody>
          <a:bodyPr lIns="92075" tIns="46038" rIns="92075" bIns="46038" anchor="ctr"/>
          <a:lstStyle/>
          <a:p>
            <a:pPr eaLnBrk="1" hangingPunct="1"/>
            <a:r>
              <a:rPr lang="en-US" sz="3200" dirty="0" smtClean="0"/>
              <a:t>Major Clustering Approaches (II)</a:t>
            </a:r>
          </a:p>
        </p:txBody>
      </p:sp>
      <p:sp>
        <p:nvSpPr>
          <p:cNvPr id="15363" name="Rectangle 3"/>
          <p:cNvSpPr>
            <a:spLocks noGrp="1" noChangeArrowheads="1"/>
          </p:cNvSpPr>
          <p:nvPr>
            <p:ph type="body" idx="1"/>
          </p:nvPr>
        </p:nvSpPr>
        <p:spPr>
          <a:xfrm>
            <a:off x="406400" y="1295400"/>
            <a:ext cx="11379200" cy="5257800"/>
          </a:xfrm>
          <a:noFill/>
        </p:spPr>
        <p:txBody>
          <a:bodyPr lIns="92075" tIns="46038" rIns="92075" bIns="46038"/>
          <a:lstStyle/>
          <a:p>
            <a:pPr eaLnBrk="1" hangingPunct="1"/>
            <a:r>
              <a:rPr lang="en-US" sz="2000" u="sng" dirty="0" smtClean="0"/>
              <a:t>Model-based</a:t>
            </a:r>
            <a:r>
              <a:rPr lang="en-US" sz="2000" dirty="0" smtClean="0"/>
              <a:t>: </a:t>
            </a:r>
          </a:p>
          <a:p>
            <a:pPr lvl="1" eaLnBrk="1" hangingPunct="1"/>
            <a:r>
              <a:rPr lang="en-US" sz="2000" dirty="0" smtClean="0"/>
              <a:t>A model is hypothesized for each of the clusters and tries to find the best fit of that model to each other</a:t>
            </a:r>
          </a:p>
          <a:p>
            <a:pPr lvl="1" eaLnBrk="1" hangingPunct="1"/>
            <a:r>
              <a:rPr lang="en-US" sz="2000" dirty="0" smtClean="0"/>
              <a:t>Typical methods:</a:t>
            </a:r>
            <a:r>
              <a:rPr lang="en-US" sz="2000" b="1" dirty="0" smtClean="0"/>
              <a:t> </a:t>
            </a:r>
            <a:r>
              <a:rPr lang="en-US" sz="2000" dirty="0" smtClean="0"/>
              <a:t>EM, SOM, COBWEB</a:t>
            </a:r>
          </a:p>
          <a:p>
            <a:pPr eaLnBrk="1" hangingPunct="1"/>
            <a:r>
              <a:rPr lang="en-US" sz="2000" u="sng" dirty="0" smtClean="0"/>
              <a:t>Frequent pattern-based:</a:t>
            </a:r>
          </a:p>
          <a:p>
            <a:pPr lvl="1" eaLnBrk="1" hangingPunct="1"/>
            <a:r>
              <a:rPr lang="en-US" sz="2000" dirty="0" smtClean="0"/>
              <a:t>Based on the analysis of frequent patterns</a:t>
            </a:r>
          </a:p>
          <a:p>
            <a:pPr lvl="1" eaLnBrk="1" hangingPunct="1"/>
            <a:r>
              <a:rPr lang="en-US" sz="2000" dirty="0" smtClean="0"/>
              <a:t>Typical methods: p-Cluster</a:t>
            </a:r>
          </a:p>
          <a:p>
            <a:pPr eaLnBrk="1" hangingPunct="1"/>
            <a:r>
              <a:rPr lang="en-US" sz="2000" u="sng" dirty="0" smtClean="0"/>
              <a:t>User-guided or constraint-based</a:t>
            </a:r>
            <a:r>
              <a:rPr lang="en-US" sz="2000" dirty="0" smtClean="0"/>
              <a:t>: </a:t>
            </a:r>
          </a:p>
          <a:p>
            <a:pPr lvl="1" eaLnBrk="1" hangingPunct="1"/>
            <a:r>
              <a:rPr lang="en-US" sz="2000" dirty="0" smtClean="0"/>
              <a:t>Clustering by considering user-specified or application-specific constraints</a:t>
            </a:r>
          </a:p>
          <a:p>
            <a:pPr lvl="1" eaLnBrk="1" hangingPunct="1"/>
            <a:r>
              <a:rPr lang="en-US" sz="2000" dirty="0" smtClean="0"/>
              <a:t>Typical methods: COD (obstacles), constrained clustering</a:t>
            </a:r>
          </a:p>
          <a:p>
            <a:pPr eaLnBrk="1" hangingPunct="1"/>
            <a:r>
              <a:rPr lang="en-US" sz="2000" u="sng" dirty="0" smtClean="0"/>
              <a:t>Link-based clustering</a:t>
            </a:r>
            <a:r>
              <a:rPr lang="en-US" sz="2000" dirty="0" smtClean="0"/>
              <a:t>:</a:t>
            </a:r>
          </a:p>
          <a:p>
            <a:pPr lvl="1" eaLnBrk="1" hangingPunct="1"/>
            <a:r>
              <a:rPr lang="en-US" sz="2000" dirty="0" smtClean="0"/>
              <a:t>Objects are often linked together in various ways</a:t>
            </a:r>
          </a:p>
          <a:p>
            <a:pPr lvl="1" eaLnBrk="1" hangingPunct="1"/>
            <a:r>
              <a:rPr lang="en-US" sz="2000" dirty="0" smtClean="0"/>
              <a:t>Massive links can be used to cluster objects: </a:t>
            </a:r>
            <a:r>
              <a:rPr lang="en-US" sz="2000" dirty="0" err="1" smtClean="0"/>
              <a:t>SimRank</a:t>
            </a:r>
            <a:r>
              <a:rPr lang="en-US" sz="2000" dirty="0" smtClean="0"/>
              <a:t>, </a:t>
            </a:r>
            <a:r>
              <a:rPr lang="en-US" sz="2000" dirty="0" err="1" smtClean="0"/>
              <a:t>LinkClus</a:t>
            </a:r>
            <a:endParaRPr lang="en-US" sz="2000" dirty="0" smtClean="0"/>
          </a:p>
        </p:txBody>
      </p:sp>
      <p:sp>
        <p:nvSpPr>
          <p:cNvPr id="15364" name="Slide Number Placeholder 6"/>
          <p:cNvSpPr>
            <a:spLocks noGrp="1"/>
          </p:cNvSpPr>
          <p:nvPr>
            <p:ph type="sldNum" sz="quarter" idx="4294967295"/>
          </p:nvPr>
        </p:nvSpPr>
        <p:spPr>
          <a:xfrm>
            <a:off x="9652000" y="6477000"/>
            <a:ext cx="2540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342735C5-D9A6-4505-AA75-F2977931385F}" type="slidenum">
              <a:rPr lang="en-US" sz="1200" smtClean="0"/>
              <a:pPr eaLnBrk="1" hangingPunct="1"/>
              <a:t>35</a:t>
            </a:fld>
            <a:endParaRPr lang="en-US" sz="1200" smtClean="0"/>
          </a:p>
        </p:txBody>
      </p:sp>
    </p:spTree>
    <p:extLst>
      <p:ext uri="{BB962C8B-B14F-4D97-AF65-F5344CB8AC3E}">
        <p14:creationId xmlns:p14="http://schemas.microsoft.com/office/powerpoint/2010/main" val="304828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0" y="0"/>
            <a:ext cx="8280400" cy="552450"/>
          </a:xfrm>
        </p:spPr>
        <p:txBody>
          <a:bodyPr>
            <a:normAutofit/>
          </a:bodyPr>
          <a:lstStyle/>
          <a:p>
            <a:r>
              <a:rPr lang="en-US" altLang="en-US" dirty="0" smtClean="0">
                <a:solidFill>
                  <a:srgbClr val="002060"/>
                </a:solidFill>
              </a:rPr>
              <a:t>Partitional Clustering</a:t>
            </a:r>
          </a:p>
        </p:txBody>
      </p:sp>
      <p:sp>
        <p:nvSpPr>
          <p:cNvPr id="34819" name="Freeform 4"/>
          <p:cNvSpPr>
            <a:spLocks/>
          </p:cNvSpPr>
          <p:nvPr/>
        </p:nvSpPr>
        <p:spPr bwMode="auto">
          <a:xfrm>
            <a:off x="2778125" y="2517775"/>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20" name="Freeform 5"/>
          <p:cNvSpPr>
            <a:spLocks/>
          </p:cNvSpPr>
          <p:nvPr/>
        </p:nvSpPr>
        <p:spPr bwMode="auto">
          <a:xfrm>
            <a:off x="2778125" y="2716214"/>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1" name="Freeform 6"/>
          <p:cNvSpPr>
            <a:spLocks/>
          </p:cNvSpPr>
          <p:nvPr/>
        </p:nvSpPr>
        <p:spPr bwMode="auto">
          <a:xfrm>
            <a:off x="3475039" y="4711701"/>
            <a:ext cx="96837"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0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2" name="Freeform 7"/>
          <p:cNvSpPr>
            <a:spLocks/>
          </p:cNvSpPr>
          <p:nvPr/>
        </p:nvSpPr>
        <p:spPr bwMode="auto">
          <a:xfrm>
            <a:off x="3074989" y="26193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3" name="Freeform 8"/>
          <p:cNvSpPr>
            <a:spLocks/>
          </p:cNvSpPr>
          <p:nvPr/>
        </p:nvSpPr>
        <p:spPr bwMode="auto">
          <a:xfrm>
            <a:off x="3475039" y="39147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24" name="Freeform 9"/>
          <p:cNvSpPr>
            <a:spLocks/>
          </p:cNvSpPr>
          <p:nvPr/>
        </p:nvSpPr>
        <p:spPr bwMode="auto">
          <a:xfrm>
            <a:off x="3644901" y="182562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25" name="Freeform 10"/>
          <p:cNvSpPr>
            <a:spLocks/>
          </p:cNvSpPr>
          <p:nvPr/>
        </p:nvSpPr>
        <p:spPr bwMode="auto">
          <a:xfrm>
            <a:off x="3875089" y="2020889"/>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6" name="Freeform 11"/>
          <p:cNvSpPr>
            <a:spLocks/>
          </p:cNvSpPr>
          <p:nvPr/>
        </p:nvSpPr>
        <p:spPr bwMode="auto">
          <a:xfrm>
            <a:off x="397192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7" name="Freeform 12"/>
          <p:cNvSpPr>
            <a:spLocks/>
          </p:cNvSpPr>
          <p:nvPr/>
        </p:nvSpPr>
        <p:spPr bwMode="auto">
          <a:xfrm>
            <a:off x="437197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28" name="Freeform 13"/>
          <p:cNvSpPr>
            <a:spLocks/>
          </p:cNvSpPr>
          <p:nvPr/>
        </p:nvSpPr>
        <p:spPr bwMode="auto">
          <a:xfrm>
            <a:off x="4171950" y="2117725"/>
            <a:ext cx="96838" cy="103188"/>
          </a:xfrm>
          <a:custGeom>
            <a:avLst/>
            <a:gdLst>
              <a:gd name="T0" fmla="*/ 2147483647 w 61"/>
              <a:gd name="T1" fmla="*/ 2147483647 h 65"/>
              <a:gd name="T2" fmla="*/ 2147483647 w 61"/>
              <a:gd name="T3" fmla="*/ 2147483647 h 65"/>
              <a:gd name="T4" fmla="*/ 2147483647 w 61"/>
              <a:gd name="T5" fmla="*/ 2147483647 h 65"/>
              <a:gd name="T6" fmla="*/ 2147483647 w 61"/>
              <a:gd name="T7" fmla="*/ 2147483647 h 65"/>
              <a:gd name="T8" fmla="*/ 2147483647 w 61"/>
              <a:gd name="T9" fmla="*/ 2147483647 h 65"/>
              <a:gd name="T10" fmla="*/ 0 w 61"/>
              <a:gd name="T11" fmla="*/ 2147483647 h 65"/>
              <a:gd name="T12" fmla="*/ 0 w 61"/>
              <a:gd name="T13" fmla="*/ 2147483647 h 65"/>
              <a:gd name="T14" fmla="*/ 2147483647 w 61"/>
              <a:gd name="T15" fmla="*/ 2147483647 h 65"/>
              <a:gd name="T16" fmla="*/ 2147483647 w 61"/>
              <a:gd name="T17" fmla="*/ 0 h 65"/>
              <a:gd name="T18" fmla="*/ 2147483647 w 61"/>
              <a:gd name="T19" fmla="*/ 2147483647 h 65"/>
              <a:gd name="T20" fmla="*/ 2147483647 w 61"/>
              <a:gd name="T21" fmla="*/ 2147483647 h 65"/>
              <a:gd name="T22" fmla="*/ 2147483647 w 61"/>
              <a:gd name="T23" fmla="*/ 2147483647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prstDash val="solid"/>
            <a:round/>
            <a:headEnd/>
            <a:tailEnd/>
          </a:ln>
        </p:spPr>
        <p:txBody>
          <a:bodyPr/>
          <a:lstStyle/>
          <a:p>
            <a:endParaRPr lang="en-IN"/>
          </a:p>
        </p:txBody>
      </p:sp>
      <p:sp>
        <p:nvSpPr>
          <p:cNvPr id="34829" name="Freeform 14"/>
          <p:cNvSpPr>
            <a:spLocks/>
          </p:cNvSpPr>
          <p:nvPr/>
        </p:nvSpPr>
        <p:spPr bwMode="auto">
          <a:xfrm>
            <a:off x="4171950" y="1724025"/>
            <a:ext cx="96838"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30" name="Freeform 15"/>
          <p:cNvSpPr>
            <a:spLocks/>
          </p:cNvSpPr>
          <p:nvPr/>
        </p:nvSpPr>
        <p:spPr bwMode="auto">
          <a:xfrm>
            <a:off x="4868864" y="4711701"/>
            <a:ext cx="103187" cy="98425"/>
          </a:xfrm>
          <a:custGeom>
            <a:avLst/>
            <a:gdLst>
              <a:gd name="T0" fmla="*/ 2147483647 w 65"/>
              <a:gd name="T1" fmla="*/ 2147483647 h 62"/>
              <a:gd name="T2" fmla="*/ 2147483647 w 65"/>
              <a:gd name="T3" fmla="*/ 2147483647 h 62"/>
              <a:gd name="T4" fmla="*/ 2147483647 w 65"/>
              <a:gd name="T5" fmla="*/ 2147483647 h 62"/>
              <a:gd name="T6" fmla="*/ 2147483647 w 65"/>
              <a:gd name="T7" fmla="*/ 2147483647 h 62"/>
              <a:gd name="T8" fmla="*/ 2147483647 w 65"/>
              <a:gd name="T9" fmla="*/ 2147483647 h 62"/>
              <a:gd name="T10" fmla="*/ 0 w 65"/>
              <a:gd name="T11" fmla="*/ 2147483647 h 62"/>
              <a:gd name="T12" fmla="*/ 0 w 65"/>
              <a:gd name="T13" fmla="*/ 2147483647 h 62"/>
              <a:gd name="T14" fmla="*/ 2147483647 w 65"/>
              <a:gd name="T15" fmla="*/ 2147483647 h 62"/>
              <a:gd name="T16" fmla="*/ 2147483647 w 65"/>
              <a:gd name="T17" fmla="*/ 0 h 62"/>
              <a:gd name="T18" fmla="*/ 2147483647 w 65"/>
              <a:gd name="T19" fmla="*/ 0 h 62"/>
              <a:gd name="T20" fmla="*/ 2147483647 w 65"/>
              <a:gd name="T21" fmla="*/ 2147483647 h 62"/>
              <a:gd name="T22" fmla="*/ 2147483647 w 65"/>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prstDash val="solid"/>
            <a:round/>
            <a:headEnd/>
            <a:tailEnd/>
          </a:ln>
        </p:spPr>
        <p:txBody>
          <a:bodyPr/>
          <a:lstStyle/>
          <a:p>
            <a:endParaRPr lang="en-IN"/>
          </a:p>
        </p:txBody>
      </p:sp>
      <p:sp>
        <p:nvSpPr>
          <p:cNvPr id="34831" name="Freeform 16"/>
          <p:cNvSpPr>
            <a:spLocks/>
          </p:cNvSpPr>
          <p:nvPr/>
        </p:nvSpPr>
        <p:spPr bwMode="auto">
          <a:xfrm>
            <a:off x="3074989" y="2220914"/>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prstDash val="solid"/>
            <a:round/>
            <a:headEnd/>
            <a:tailEnd/>
          </a:ln>
        </p:spPr>
        <p:txBody>
          <a:bodyPr/>
          <a:lstStyle/>
          <a:p>
            <a:endParaRPr lang="en-IN"/>
          </a:p>
        </p:txBody>
      </p:sp>
      <p:sp>
        <p:nvSpPr>
          <p:cNvPr id="34832" name="Freeform 17"/>
          <p:cNvSpPr>
            <a:spLocks/>
          </p:cNvSpPr>
          <p:nvPr/>
        </p:nvSpPr>
        <p:spPr bwMode="auto">
          <a:xfrm>
            <a:off x="2747964" y="441007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33" name="Freeform 18"/>
          <p:cNvSpPr>
            <a:spLocks/>
          </p:cNvSpPr>
          <p:nvPr/>
        </p:nvSpPr>
        <p:spPr bwMode="auto">
          <a:xfrm>
            <a:off x="2778125" y="5008564"/>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IN"/>
          </a:p>
        </p:txBody>
      </p:sp>
      <p:sp>
        <p:nvSpPr>
          <p:cNvPr id="34834" name="Freeform 19"/>
          <p:cNvSpPr>
            <a:spLocks/>
          </p:cNvSpPr>
          <p:nvPr/>
        </p:nvSpPr>
        <p:spPr bwMode="auto">
          <a:xfrm>
            <a:off x="3244851" y="1990726"/>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prstDash val="solid"/>
            <a:round/>
            <a:headEnd/>
            <a:tailEnd/>
          </a:ln>
        </p:spPr>
        <p:txBody>
          <a:bodyPr/>
          <a:lstStyle/>
          <a:p>
            <a:endParaRPr lang="en-IN"/>
          </a:p>
        </p:txBody>
      </p:sp>
      <p:sp>
        <p:nvSpPr>
          <p:cNvPr id="34835" name="Text Box 20"/>
          <p:cNvSpPr txBox="1">
            <a:spLocks noChangeArrowheads="1"/>
          </p:cNvSpPr>
          <p:nvPr/>
        </p:nvSpPr>
        <p:spPr bwMode="auto">
          <a:xfrm>
            <a:off x="2514600" y="5562601"/>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grpSp>
        <p:nvGrpSpPr>
          <p:cNvPr id="1539094" name="Group 22"/>
          <p:cNvGrpSpPr>
            <a:grpSpLocks/>
          </p:cNvGrpSpPr>
          <p:nvPr/>
        </p:nvGrpSpPr>
        <p:grpSpPr bwMode="auto">
          <a:xfrm>
            <a:off x="6248400" y="1295401"/>
            <a:ext cx="3581400" cy="4633913"/>
            <a:chOff x="2976" y="816"/>
            <a:chExt cx="2256" cy="2919"/>
          </a:xfrm>
        </p:grpSpPr>
        <p:graphicFrame>
          <p:nvGraphicFramePr>
            <p:cNvPr id="34837" name="Object 3"/>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10249" name="VISIO" r:id="rId3" imgW="1547102" imgH="2097084" progId="Visio.Drawing.6">
                    <p:embed/>
                  </p:oleObj>
                </mc:Choice>
                <mc:Fallback>
                  <p:oleObj name="VISIO" r:id="rId3" imgW="1547102" imgH="209708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8" name="Text Box 21"/>
            <p:cNvSpPr txBox="1">
              <a:spLocks noChangeArrowheads="1"/>
            </p:cNvSpPr>
            <p:nvPr/>
          </p:nvSpPr>
          <p:spPr bwMode="auto">
            <a:xfrm>
              <a:off x="3456" y="3504"/>
              <a:ext cx="17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A Partitional  Clustering</a:t>
              </a:r>
            </a:p>
          </p:txBody>
        </p:sp>
      </p:grpSp>
    </p:spTree>
    <p:extLst>
      <p:ext uri="{BB962C8B-B14F-4D97-AF65-F5344CB8AC3E}">
        <p14:creationId xmlns:p14="http://schemas.microsoft.com/office/powerpoint/2010/main" val="425841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05000" y="152400"/>
            <a:ext cx="8280400" cy="552450"/>
          </a:xfrm>
        </p:spPr>
        <p:txBody>
          <a:bodyPr>
            <a:normAutofit/>
          </a:bodyPr>
          <a:lstStyle/>
          <a:p>
            <a:r>
              <a:rPr lang="en-US" altLang="en-US" smtClean="0">
                <a:solidFill>
                  <a:srgbClr val="002060"/>
                </a:solidFill>
              </a:rPr>
              <a:t>Hierarchical Clustering</a:t>
            </a:r>
          </a:p>
        </p:txBody>
      </p:sp>
      <p:graphicFrame>
        <p:nvGraphicFramePr>
          <p:cNvPr id="35843" name="Object 3"/>
          <p:cNvGraphicFramePr>
            <a:graphicFrameLocks noChangeAspect="1"/>
          </p:cNvGraphicFramePr>
          <p:nvPr/>
        </p:nvGraphicFramePr>
        <p:xfrm>
          <a:off x="2514601" y="3962401"/>
          <a:ext cx="2752725" cy="1960563"/>
        </p:xfrm>
        <a:graphic>
          <a:graphicData uri="http://schemas.openxmlformats.org/presentationml/2006/ole">
            <mc:AlternateContent xmlns:mc="http://schemas.openxmlformats.org/markup-compatibility/2006">
              <mc:Choice xmlns:v="urn:schemas-microsoft-com:vml" Requires="v">
                <p:oleObj spid="_x0000_s11294" name="VISIO" r:id="rId3" imgW="2747671" imgH="1960706" progId="Visio.Drawing.6">
                  <p:embed/>
                </p:oleObj>
              </mc:Choice>
              <mc:Fallback>
                <p:oleObj name="VISIO" r:id="rId3" imgW="2747671" imgH="196070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3962401"/>
                        <a:ext cx="275272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2438401" y="1447801"/>
          <a:ext cx="2760663" cy="1793875"/>
        </p:xfrm>
        <a:graphic>
          <a:graphicData uri="http://schemas.openxmlformats.org/presentationml/2006/ole">
            <mc:AlternateContent xmlns:mc="http://schemas.openxmlformats.org/markup-compatibility/2006">
              <mc:Choice xmlns:v="urn:schemas-microsoft-com:vml" Requires="v">
                <p:oleObj spid="_x0000_s11295" name="VISIO" r:id="rId5" imgW="2756614" imgH="1795265" progId="Visio.Drawing.6">
                  <p:embed/>
                </p:oleObj>
              </mc:Choice>
              <mc:Fallback>
                <p:oleObj name="VISIO" r:id="rId5" imgW="2756614" imgH="1795265"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1" y="1447801"/>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6924675" y="1066801"/>
          <a:ext cx="1773238" cy="2284413"/>
        </p:xfrm>
        <a:graphic>
          <a:graphicData uri="http://schemas.openxmlformats.org/presentationml/2006/ole">
            <mc:AlternateContent xmlns:mc="http://schemas.openxmlformats.org/markup-compatibility/2006">
              <mc:Choice xmlns:v="urn:schemas-microsoft-com:vml" Requires="v">
                <p:oleObj spid="_x0000_s11296" name="VISIO" r:id="rId7" imgW="1379425" imgH="1779615" progId="Visio.Drawing.6">
                  <p:embed/>
                </p:oleObj>
              </mc:Choice>
              <mc:Fallback>
                <p:oleObj name="VISIO" r:id="rId7" imgW="1379425" imgH="1779615"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675" y="1066801"/>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6924676" y="3657601"/>
          <a:ext cx="1909763" cy="2282825"/>
        </p:xfrm>
        <a:graphic>
          <a:graphicData uri="http://schemas.openxmlformats.org/presentationml/2006/ole">
            <mc:AlternateContent xmlns:mc="http://schemas.openxmlformats.org/markup-compatibility/2006">
              <mc:Choice xmlns:v="urn:schemas-microsoft-com:vml" Requires="v">
                <p:oleObj spid="_x0000_s11297" name="VISIO" r:id="rId9" imgW="1471089" imgH="1761729" progId="Visio.Drawing.6">
                  <p:embed/>
                </p:oleObj>
              </mc:Choice>
              <mc:Fallback>
                <p:oleObj name="VISIO" r:id="rId9" imgW="1471089" imgH="1761729"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4676" y="3657601"/>
                        <a:ext cx="1909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Text Box 7"/>
          <p:cNvSpPr txBox="1">
            <a:spLocks noChangeArrowheads="1"/>
          </p:cNvSpPr>
          <p:nvPr/>
        </p:nvSpPr>
        <p:spPr bwMode="auto">
          <a:xfrm>
            <a:off x="2438400" y="3200400"/>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Traditional Hierarchical Clustering</a:t>
            </a:r>
          </a:p>
        </p:txBody>
      </p:sp>
      <p:sp>
        <p:nvSpPr>
          <p:cNvPr id="35848" name="Text Box 8"/>
          <p:cNvSpPr txBox="1">
            <a:spLocks noChangeArrowheads="1"/>
          </p:cNvSpPr>
          <p:nvPr/>
        </p:nvSpPr>
        <p:spPr bwMode="auto">
          <a:xfrm>
            <a:off x="2438400" y="5791200"/>
            <a:ext cx="358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Non-traditional Hierarchical Clustering</a:t>
            </a:r>
          </a:p>
        </p:txBody>
      </p:sp>
      <p:sp>
        <p:nvSpPr>
          <p:cNvPr id="35849" name="Text Box 9"/>
          <p:cNvSpPr txBox="1">
            <a:spLocks noChangeArrowheads="1"/>
          </p:cNvSpPr>
          <p:nvPr/>
        </p:nvSpPr>
        <p:spPr bwMode="auto">
          <a:xfrm>
            <a:off x="6324600" y="57912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Non-traditional Dendrogram</a:t>
            </a:r>
          </a:p>
        </p:txBody>
      </p:sp>
      <p:sp>
        <p:nvSpPr>
          <p:cNvPr id="35850" name="Text Box 10"/>
          <p:cNvSpPr txBox="1">
            <a:spLocks noChangeArrowheads="1"/>
          </p:cNvSpPr>
          <p:nvPr/>
        </p:nvSpPr>
        <p:spPr bwMode="auto">
          <a:xfrm>
            <a:off x="6324600" y="3200400"/>
            <a:ext cx="335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Traditional Dendrogram</a:t>
            </a:r>
          </a:p>
        </p:txBody>
      </p:sp>
    </p:spTree>
    <p:extLst>
      <p:ext uri="{BB962C8B-B14F-4D97-AF65-F5344CB8AC3E}">
        <p14:creationId xmlns:p14="http://schemas.microsoft.com/office/powerpoint/2010/main" val="19363180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905000" y="0"/>
            <a:ext cx="8280400" cy="838200"/>
          </a:xfrm>
        </p:spPr>
        <p:txBody>
          <a:bodyPr/>
          <a:lstStyle/>
          <a:p>
            <a:r>
              <a:rPr lang="en-US" altLang="en-US" dirty="0" smtClean="0">
                <a:solidFill>
                  <a:srgbClr val="002060"/>
                </a:solidFill>
              </a:rPr>
              <a:t>Density based Clustering</a:t>
            </a:r>
            <a:endParaRPr lang="en-US" altLang="en-US" dirty="0">
              <a:solidFill>
                <a:srgbClr val="002060"/>
              </a:solidFill>
            </a:endParaRPr>
          </a:p>
        </p:txBody>
      </p:sp>
      <p:pic>
        <p:nvPicPr>
          <p:cNvPr id="158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09713"/>
            <a:ext cx="4872038"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724" name="Text Box 4"/>
          <p:cNvSpPr txBox="1">
            <a:spLocks noChangeArrowheads="1"/>
          </p:cNvSpPr>
          <p:nvPr/>
        </p:nvSpPr>
        <p:spPr bwMode="auto">
          <a:xfrm>
            <a:off x="2514600" y="4876800"/>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t>Original Points</a:t>
            </a:r>
          </a:p>
        </p:txBody>
      </p:sp>
      <p:grpSp>
        <p:nvGrpSpPr>
          <p:cNvPr id="158725" name="Group 5"/>
          <p:cNvGrpSpPr>
            <a:grpSpLocks/>
          </p:cNvGrpSpPr>
          <p:nvPr/>
        </p:nvGrpSpPr>
        <p:grpSpPr bwMode="auto">
          <a:xfrm>
            <a:off x="5795964" y="1447800"/>
            <a:ext cx="4872037" cy="3779838"/>
            <a:chOff x="2691" y="633"/>
            <a:chExt cx="3069" cy="2381"/>
          </a:xfrm>
        </p:grpSpPr>
        <p:pic>
          <p:nvPicPr>
            <p:cNvPr id="1587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 y="633"/>
              <a:ext cx="3069" cy="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727" name="Text Box 7"/>
            <p:cNvSpPr txBox="1">
              <a:spLocks noChangeArrowheads="1"/>
            </p:cNvSpPr>
            <p:nvPr/>
          </p:nvSpPr>
          <p:spPr bwMode="auto">
            <a:xfrm>
              <a:off x="3984" y="2781"/>
              <a:ext cx="6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en-US" b="1" dirty="0"/>
                <a:t>Clusters</a:t>
              </a:r>
            </a:p>
          </p:txBody>
        </p:sp>
      </p:grpSp>
    </p:spTree>
    <p:extLst>
      <p:ext uri="{BB962C8B-B14F-4D97-AF65-F5344CB8AC3E}">
        <p14:creationId xmlns:p14="http://schemas.microsoft.com/office/powerpoint/2010/main" val="404641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4294967295"/>
          </p:nvPr>
        </p:nvSpPr>
        <p:spPr>
          <a:xfrm>
            <a:off x="8610600" y="6356350"/>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890D484C-2A78-4777-AA2F-ADB6A19E12AD}" type="slidenum">
              <a:rPr lang="en-US" sz="1200" smtClean="0"/>
              <a:pPr eaLnBrk="1" hangingPunct="1"/>
              <a:t>4</a:t>
            </a:fld>
            <a:endParaRPr lang="en-US" sz="1200" smtClean="0"/>
          </a:p>
        </p:txBody>
      </p:sp>
      <p:sp>
        <p:nvSpPr>
          <p:cNvPr id="8195" name="Rectangle 2"/>
          <p:cNvSpPr>
            <a:spLocks noGrp="1" noChangeArrowheads="1"/>
          </p:cNvSpPr>
          <p:nvPr>
            <p:ph type="title"/>
          </p:nvPr>
        </p:nvSpPr>
        <p:spPr>
          <a:xfrm>
            <a:off x="1963271" y="0"/>
            <a:ext cx="7960658" cy="762000"/>
          </a:xfrm>
          <a:noFill/>
        </p:spPr>
        <p:txBody>
          <a:bodyPr lIns="92075" tIns="46038" rIns="92075" bIns="46038" anchor="ctr">
            <a:normAutofit fontScale="90000"/>
          </a:bodyPr>
          <a:lstStyle/>
          <a:p>
            <a:pPr eaLnBrk="1" hangingPunct="1"/>
            <a:r>
              <a:rPr lang="en-US" sz="2800" b="1" dirty="0" smtClean="0"/>
              <a:t>Clustering for Data Understanding and Applications</a:t>
            </a:r>
          </a:p>
        </p:txBody>
      </p:sp>
      <p:sp>
        <p:nvSpPr>
          <p:cNvPr id="8196" name="Rectangle 3"/>
          <p:cNvSpPr>
            <a:spLocks noGrp="1" noChangeArrowheads="1"/>
          </p:cNvSpPr>
          <p:nvPr>
            <p:ph type="body" idx="1"/>
          </p:nvPr>
        </p:nvSpPr>
        <p:spPr>
          <a:xfrm>
            <a:off x="508000" y="1371600"/>
            <a:ext cx="11176000" cy="5181600"/>
          </a:xfrm>
          <a:noFill/>
        </p:spPr>
        <p:txBody>
          <a:bodyPr lIns="92075" tIns="46038" rIns="92075" bIns="46038"/>
          <a:lstStyle/>
          <a:p>
            <a:pPr eaLnBrk="1" hangingPunct="1"/>
            <a:r>
              <a:rPr lang="en-US" sz="2000" dirty="0" smtClean="0"/>
              <a:t>Biology: taxonomy of living things: kingdom, phylum, class, order, family, genus and species</a:t>
            </a:r>
          </a:p>
          <a:p>
            <a:pPr eaLnBrk="1" hangingPunct="1"/>
            <a:r>
              <a:rPr lang="en-US" sz="2000" dirty="0" smtClean="0"/>
              <a:t>Information retrieval: document clustering</a:t>
            </a:r>
          </a:p>
          <a:p>
            <a:pPr eaLnBrk="1" hangingPunct="1"/>
            <a:r>
              <a:rPr lang="en-US" sz="2000" dirty="0" smtClean="0"/>
              <a:t>Land use: Identification of areas of similar land use in an earth observation database</a:t>
            </a:r>
          </a:p>
          <a:p>
            <a:pPr eaLnBrk="1" hangingPunct="1"/>
            <a:r>
              <a:rPr lang="en-US" sz="2000" dirty="0" smtClean="0"/>
              <a:t>Marketing: Help marketers discover distinct groups in their customer bases, and then use this knowledge to develop targeted marketing programs</a:t>
            </a:r>
          </a:p>
          <a:p>
            <a:pPr eaLnBrk="1" hangingPunct="1"/>
            <a:r>
              <a:rPr lang="en-US" sz="2000" dirty="0" smtClean="0"/>
              <a:t>City-planning: Identifying groups of houses according to their house type, value, and geographical location</a:t>
            </a:r>
          </a:p>
          <a:p>
            <a:pPr eaLnBrk="1" hangingPunct="1"/>
            <a:r>
              <a:rPr lang="en-US" sz="2000" dirty="0" smtClean="0"/>
              <a:t>Earth-quake studies: Observed earth quake epicenters should be clustered along continent faults</a:t>
            </a:r>
          </a:p>
          <a:p>
            <a:pPr eaLnBrk="1" hangingPunct="1"/>
            <a:r>
              <a:rPr lang="en-US" sz="2000" dirty="0" smtClean="0"/>
              <a:t>Climate: understanding earth climate, find patterns of atmospheric and ocean</a:t>
            </a:r>
          </a:p>
          <a:p>
            <a:pPr eaLnBrk="1" hangingPunct="1"/>
            <a:r>
              <a:rPr lang="en-US" sz="2000" dirty="0" smtClean="0"/>
              <a:t>Economic Science: market </a:t>
            </a:r>
            <a:r>
              <a:rPr lang="en-US" sz="2000" dirty="0" err="1" smtClean="0"/>
              <a:t>resarch</a:t>
            </a:r>
            <a:endParaRPr lang="en-US" sz="2000" dirty="0" smtClean="0"/>
          </a:p>
        </p:txBody>
      </p:sp>
    </p:spTree>
    <p:extLst>
      <p:ext uri="{BB962C8B-B14F-4D97-AF65-F5344CB8AC3E}">
        <p14:creationId xmlns:p14="http://schemas.microsoft.com/office/powerpoint/2010/main" val="2926718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8610600" y="6356350"/>
            <a:ext cx="27432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90C46B74-A557-4087-BB44-C2777C46A6C5}" type="slidenum">
              <a:rPr lang="en-US" sz="1200" smtClean="0"/>
              <a:pPr eaLnBrk="1" hangingPunct="1"/>
              <a:t>5</a:t>
            </a:fld>
            <a:endParaRPr lang="en-US" sz="1200" smtClean="0"/>
          </a:p>
        </p:txBody>
      </p:sp>
      <p:sp>
        <p:nvSpPr>
          <p:cNvPr id="9219" name="Rectangle 2"/>
          <p:cNvSpPr>
            <a:spLocks noGrp="1" noChangeArrowheads="1"/>
          </p:cNvSpPr>
          <p:nvPr>
            <p:ph type="title"/>
          </p:nvPr>
        </p:nvSpPr>
        <p:spPr>
          <a:xfrm>
            <a:off x="417192" y="0"/>
            <a:ext cx="10419644" cy="782638"/>
          </a:xfrm>
          <a:noFill/>
        </p:spPr>
        <p:txBody>
          <a:bodyPr lIns="92075" tIns="46038" rIns="92075" bIns="46038" anchor="ctr"/>
          <a:lstStyle/>
          <a:p>
            <a:pPr eaLnBrk="1" hangingPunct="1"/>
            <a:r>
              <a:rPr lang="en-US" sz="3200" dirty="0" smtClean="0"/>
              <a:t>Clustering as a Preprocessing Tool (Utility)</a:t>
            </a:r>
            <a:endParaRPr lang="en-US" sz="2800" dirty="0" smtClean="0"/>
          </a:p>
        </p:txBody>
      </p:sp>
      <p:sp>
        <p:nvSpPr>
          <p:cNvPr id="9220" name="Rectangle 3"/>
          <p:cNvSpPr>
            <a:spLocks noGrp="1" noChangeArrowheads="1"/>
          </p:cNvSpPr>
          <p:nvPr>
            <p:ph type="body" idx="1"/>
          </p:nvPr>
        </p:nvSpPr>
        <p:spPr>
          <a:xfrm>
            <a:off x="508000" y="1371600"/>
            <a:ext cx="11379200" cy="5105400"/>
          </a:xfrm>
          <a:noFill/>
        </p:spPr>
        <p:txBody>
          <a:bodyPr lIns="92075" tIns="46038" rIns="92075" bIns="46038"/>
          <a:lstStyle/>
          <a:p>
            <a:pPr eaLnBrk="1" hangingPunct="1">
              <a:lnSpc>
                <a:spcPct val="110000"/>
              </a:lnSpc>
            </a:pPr>
            <a:r>
              <a:rPr lang="en-US" sz="2400" dirty="0" smtClean="0"/>
              <a:t>Summarization: </a:t>
            </a:r>
          </a:p>
          <a:p>
            <a:pPr lvl="1" eaLnBrk="1" hangingPunct="1">
              <a:lnSpc>
                <a:spcPct val="110000"/>
              </a:lnSpc>
            </a:pPr>
            <a:r>
              <a:rPr lang="en-US" sz="2400" dirty="0" smtClean="0"/>
              <a:t>Preprocessing for regression, PCA, classification, and association analysis</a:t>
            </a:r>
          </a:p>
          <a:p>
            <a:pPr eaLnBrk="1" hangingPunct="1">
              <a:lnSpc>
                <a:spcPct val="110000"/>
              </a:lnSpc>
            </a:pPr>
            <a:r>
              <a:rPr lang="en-US" sz="2400" dirty="0" smtClean="0"/>
              <a:t>Compression:</a:t>
            </a:r>
          </a:p>
          <a:p>
            <a:pPr lvl="1" eaLnBrk="1" hangingPunct="1">
              <a:lnSpc>
                <a:spcPct val="110000"/>
              </a:lnSpc>
            </a:pPr>
            <a:r>
              <a:rPr lang="en-US" sz="2400" dirty="0" smtClean="0"/>
              <a:t>Image processing: vector quantization</a:t>
            </a:r>
          </a:p>
          <a:p>
            <a:pPr eaLnBrk="1" hangingPunct="1">
              <a:lnSpc>
                <a:spcPct val="110000"/>
              </a:lnSpc>
            </a:pPr>
            <a:r>
              <a:rPr lang="en-US" sz="2400" dirty="0" smtClean="0"/>
              <a:t>Finding K-nearest Neighbors</a:t>
            </a:r>
          </a:p>
          <a:p>
            <a:pPr lvl="1" eaLnBrk="1" hangingPunct="1">
              <a:lnSpc>
                <a:spcPct val="110000"/>
              </a:lnSpc>
            </a:pPr>
            <a:r>
              <a:rPr lang="en-US" sz="2400" dirty="0" smtClean="0"/>
              <a:t>Localizing search to one or a small number of clusters</a:t>
            </a:r>
          </a:p>
          <a:p>
            <a:pPr eaLnBrk="1" hangingPunct="1">
              <a:lnSpc>
                <a:spcPct val="110000"/>
              </a:lnSpc>
            </a:pPr>
            <a:r>
              <a:rPr lang="en-US" sz="2400" dirty="0" smtClean="0"/>
              <a:t>Outlier detection</a:t>
            </a:r>
          </a:p>
          <a:p>
            <a:pPr lvl="1" eaLnBrk="1" hangingPunct="1">
              <a:lnSpc>
                <a:spcPct val="110000"/>
              </a:lnSpc>
            </a:pPr>
            <a:r>
              <a:rPr lang="en-US" sz="2400" dirty="0" smtClean="0"/>
              <a:t>Outliers are often viewed as those “far away” from any cluster</a:t>
            </a:r>
          </a:p>
        </p:txBody>
      </p:sp>
    </p:spTree>
    <p:extLst>
      <p:ext uri="{BB962C8B-B14F-4D97-AF65-F5344CB8AC3E}">
        <p14:creationId xmlns:p14="http://schemas.microsoft.com/office/powerpoint/2010/main" val="2100364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altLang="en-US" dirty="0" smtClean="0">
                <a:solidFill>
                  <a:srgbClr val="002060"/>
                </a:solidFill>
              </a:rPr>
              <a:t>What is Cluster Analysis?</a:t>
            </a:r>
          </a:p>
        </p:txBody>
      </p:sp>
      <p:sp>
        <p:nvSpPr>
          <p:cNvPr id="5123" name="Rectangle 5"/>
          <p:cNvSpPr>
            <a:spLocks noGrp="1" noChangeArrowheads="1"/>
          </p:cNvSpPr>
          <p:nvPr>
            <p:ph idx="1"/>
          </p:nvPr>
        </p:nvSpPr>
        <p:spPr>
          <a:xfrm>
            <a:off x="1935163" y="1143000"/>
            <a:ext cx="8318500" cy="1295400"/>
          </a:xfrm>
        </p:spPr>
        <p:txBody>
          <a:bodyPr>
            <a:normAutofit fontScale="92500" lnSpcReduction="20000"/>
          </a:bodyPr>
          <a:lstStyle/>
          <a:p>
            <a:pPr algn="just">
              <a:lnSpc>
                <a:spcPct val="150000"/>
              </a:lnSpc>
            </a:pPr>
            <a:r>
              <a:rPr lang="en-US" altLang="en-US" sz="2000" dirty="0"/>
              <a:t>Finding groups of objects such that the objects in a group will be similar (or related) to one another and different from (or unrelated to) the objects in other groups</a:t>
            </a:r>
          </a:p>
        </p:txBody>
      </p:sp>
      <p:grpSp>
        <p:nvGrpSpPr>
          <p:cNvPr id="5124" name="Group 6"/>
          <p:cNvGrpSpPr>
            <a:grpSpLocks/>
          </p:cNvGrpSpPr>
          <p:nvPr/>
        </p:nvGrpSpPr>
        <p:grpSpPr bwMode="auto">
          <a:xfrm>
            <a:off x="4800600" y="3570288"/>
            <a:ext cx="3048000" cy="2678112"/>
            <a:chOff x="2160" y="2544"/>
            <a:chExt cx="1920" cy="1687"/>
          </a:xfrm>
        </p:grpSpPr>
        <p:sp>
          <p:nvSpPr>
            <p:cNvPr id="5135"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6"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7"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Lst>
              <a:ahLst/>
              <a:cxnLst>
                <a:cxn ang="T4">
                  <a:pos x="T0" y="T1"/>
                </a:cxn>
                <a:cxn ang="T5">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8"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9"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0"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1"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2"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3"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4"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5"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6"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7"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8"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49"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0"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1"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2"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3"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4"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5"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6"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7"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8"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59"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60"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grpSp>
        <p:nvGrpSpPr>
          <p:cNvPr id="1535009" name="Group 33"/>
          <p:cNvGrpSpPr>
            <a:grpSpLocks/>
          </p:cNvGrpSpPr>
          <p:nvPr/>
        </p:nvGrpSpPr>
        <p:grpSpPr bwMode="auto">
          <a:xfrm>
            <a:off x="6781800" y="2667000"/>
            <a:ext cx="3048000" cy="2514600"/>
            <a:chOff x="3312" y="1584"/>
            <a:chExt cx="1920" cy="1584"/>
          </a:xfrm>
        </p:grpSpPr>
        <p:sp>
          <p:nvSpPr>
            <p:cNvPr id="5133"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34"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50000"/>
                </a:spcBef>
                <a:spcAft>
                  <a:spcPct val="0"/>
                </a:spcAft>
                <a:buClrTx/>
                <a:buSzTx/>
                <a:buFontTx/>
                <a:buNone/>
              </a:pPr>
              <a:r>
                <a:rPr lang="en-US" altLang="en-US" sz="2000">
                  <a:latin typeface="Tahoma" pitchFamily="34" charset="0"/>
                </a:rPr>
                <a:t>Inter-cluster distances are maximized</a:t>
              </a:r>
            </a:p>
          </p:txBody>
        </p:sp>
      </p:grpSp>
      <p:grpSp>
        <p:nvGrpSpPr>
          <p:cNvPr id="1535012" name="Group 36"/>
          <p:cNvGrpSpPr>
            <a:grpSpLocks/>
          </p:cNvGrpSpPr>
          <p:nvPr/>
        </p:nvGrpSpPr>
        <p:grpSpPr bwMode="auto">
          <a:xfrm>
            <a:off x="4419600" y="3657600"/>
            <a:ext cx="3276600" cy="2286000"/>
            <a:chOff x="1824" y="2208"/>
            <a:chExt cx="2064" cy="1440"/>
          </a:xfrm>
        </p:grpSpPr>
        <p:sp>
          <p:nvSpPr>
            <p:cNvPr id="5130" name="Oval 37"/>
            <p:cNvSpPr>
              <a:spLocks noChangeArrowheads="1"/>
            </p:cNvSpPr>
            <p:nvPr/>
          </p:nvSpPr>
          <p:spPr bwMode="auto">
            <a:xfrm>
              <a:off x="1824" y="2592"/>
              <a:ext cx="816" cy="72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1" name="Oval 38"/>
            <p:cNvSpPr>
              <a:spLocks noChangeArrowheads="1"/>
            </p:cNvSpPr>
            <p:nvPr/>
          </p:nvSpPr>
          <p:spPr bwMode="auto">
            <a:xfrm>
              <a:off x="2928" y="2208"/>
              <a:ext cx="720"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5132" name="Oval 39"/>
            <p:cNvSpPr>
              <a:spLocks noChangeArrowheads="1"/>
            </p:cNvSpPr>
            <p:nvPr/>
          </p:nvSpPr>
          <p:spPr bwMode="auto">
            <a:xfrm>
              <a:off x="3216" y="3024"/>
              <a:ext cx="672"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grpSp>
        <p:nvGrpSpPr>
          <p:cNvPr id="1535016" name="Group 40"/>
          <p:cNvGrpSpPr>
            <a:grpSpLocks/>
          </p:cNvGrpSpPr>
          <p:nvPr/>
        </p:nvGrpSpPr>
        <p:grpSpPr bwMode="auto">
          <a:xfrm>
            <a:off x="2819400" y="2971800"/>
            <a:ext cx="2286000" cy="1676400"/>
            <a:chOff x="816" y="1776"/>
            <a:chExt cx="1440" cy="1056"/>
          </a:xfrm>
        </p:grpSpPr>
        <p:sp>
          <p:nvSpPr>
            <p:cNvPr id="5128"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9"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50000"/>
                </a:spcBef>
                <a:spcAft>
                  <a:spcPct val="0"/>
                </a:spcAft>
                <a:buClrTx/>
                <a:buSzTx/>
                <a:buFontTx/>
                <a:buNone/>
              </a:pPr>
              <a:r>
                <a:rPr lang="en-US" altLang="en-US" sz="2000">
                  <a:latin typeface="Tahoma" pitchFamily="34" charset="0"/>
                </a:rPr>
                <a:t>Intra-cluster distances are minimized</a:t>
              </a:r>
            </a:p>
          </p:txBody>
        </p:sp>
      </p:grpSp>
    </p:spTree>
    <p:extLst>
      <p:ext uri="{BB962C8B-B14F-4D97-AF65-F5344CB8AC3E}">
        <p14:creationId xmlns:p14="http://schemas.microsoft.com/office/powerpoint/2010/main" val="2366661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5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50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5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07576"/>
            <a:ext cx="7296150" cy="533400"/>
          </a:xfrm>
          <a:noFill/>
        </p:spPr>
        <p:txBody>
          <a:bodyPr vert="horz" lIns="92075" tIns="46038" rIns="92075" bIns="46038" rtlCol="0" anchor="ctr">
            <a:normAutofit/>
          </a:bodyPr>
          <a:lstStyle/>
          <a:p>
            <a:pPr eaLnBrk="1" hangingPunct="1"/>
            <a:r>
              <a:rPr lang="en-US" altLang="en-US" dirty="0" smtClean="0">
                <a:solidFill>
                  <a:srgbClr val="002060"/>
                </a:solidFill>
              </a:rPr>
              <a:t>Quality: What Is Good Clustering?</a:t>
            </a:r>
          </a:p>
        </p:txBody>
      </p:sp>
      <p:sp>
        <p:nvSpPr>
          <p:cNvPr id="6147" name="Rectangle 3"/>
          <p:cNvSpPr>
            <a:spLocks noGrp="1" noChangeArrowheads="1"/>
          </p:cNvSpPr>
          <p:nvPr>
            <p:ph idx="1"/>
          </p:nvPr>
        </p:nvSpPr>
        <p:spPr>
          <a:xfrm>
            <a:off x="1905000" y="1143000"/>
            <a:ext cx="8382000" cy="4876800"/>
          </a:xfrm>
          <a:noFill/>
        </p:spPr>
        <p:txBody>
          <a:bodyPr vert="horz" lIns="92075" tIns="46038" rIns="92075" bIns="46038" rtlCol="0">
            <a:normAutofit/>
          </a:bodyPr>
          <a:lstStyle/>
          <a:p>
            <a:pPr algn="just" eaLnBrk="1" hangingPunct="1">
              <a:lnSpc>
                <a:spcPct val="200000"/>
              </a:lnSpc>
            </a:pPr>
            <a:r>
              <a:rPr lang="en-US" altLang="en-US" sz="2000" dirty="0"/>
              <a:t>A </a:t>
            </a:r>
            <a:r>
              <a:rPr lang="en-US" altLang="en-US" sz="2000" u="sng" dirty="0"/>
              <a:t>good clustering</a:t>
            </a:r>
            <a:r>
              <a:rPr lang="en-US" altLang="en-US" sz="2000" dirty="0"/>
              <a:t> method will produce high quality clusters with</a:t>
            </a:r>
          </a:p>
          <a:p>
            <a:pPr lvl="1" algn="just" eaLnBrk="1" hangingPunct="1">
              <a:lnSpc>
                <a:spcPct val="200000"/>
              </a:lnSpc>
            </a:pPr>
            <a:r>
              <a:rPr lang="en-US" altLang="en-US" sz="2000" dirty="0"/>
              <a:t>high </a:t>
            </a:r>
            <a:r>
              <a:rPr lang="en-US" altLang="en-US" sz="2000" u="sng" dirty="0"/>
              <a:t>intra-class</a:t>
            </a:r>
            <a:r>
              <a:rPr lang="en-US" altLang="en-US" sz="2000" dirty="0"/>
              <a:t> similarity</a:t>
            </a:r>
          </a:p>
          <a:p>
            <a:pPr lvl="1" algn="just" eaLnBrk="1" hangingPunct="1">
              <a:lnSpc>
                <a:spcPct val="200000"/>
              </a:lnSpc>
            </a:pPr>
            <a:r>
              <a:rPr lang="en-US" altLang="en-US" sz="2000" dirty="0"/>
              <a:t>low </a:t>
            </a:r>
            <a:r>
              <a:rPr lang="en-US" altLang="en-US" sz="2000" u="sng" dirty="0"/>
              <a:t>inter-class</a:t>
            </a:r>
            <a:r>
              <a:rPr lang="en-US" altLang="en-US" sz="2000" dirty="0"/>
              <a:t> similarity </a:t>
            </a:r>
          </a:p>
          <a:p>
            <a:pPr algn="just" eaLnBrk="1" hangingPunct="1">
              <a:lnSpc>
                <a:spcPct val="200000"/>
              </a:lnSpc>
            </a:pPr>
            <a:r>
              <a:rPr lang="en-US" altLang="en-US" sz="2000" dirty="0"/>
              <a:t>The </a:t>
            </a:r>
            <a:r>
              <a:rPr lang="en-US" altLang="en-US" sz="2000" u="sng" dirty="0"/>
              <a:t>quality</a:t>
            </a:r>
            <a:r>
              <a:rPr lang="en-US" altLang="en-US" sz="2000" dirty="0"/>
              <a:t> of a clustering result depends on both the similarity measure used by the method and its implementation</a:t>
            </a:r>
          </a:p>
          <a:p>
            <a:pPr algn="just" eaLnBrk="1" hangingPunct="1">
              <a:lnSpc>
                <a:spcPct val="200000"/>
              </a:lnSpc>
            </a:pPr>
            <a:r>
              <a:rPr lang="en-US" altLang="en-US" sz="2000" dirty="0"/>
              <a:t>The </a:t>
            </a:r>
            <a:r>
              <a:rPr lang="en-US" altLang="en-US" sz="2000" u="sng" dirty="0"/>
              <a:t>quality</a:t>
            </a:r>
            <a:r>
              <a:rPr lang="en-US" altLang="en-US" sz="2000" dirty="0"/>
              <a:t> of a clustering method is also measured by its ability to discover some or all of the </a:t>
            </a:r>
            <a:r>
              <a:rPr lang="en-US" altLang="en-US" sz="2000" u="sng" dirty="0"/>
              <a:t>hidden</a:t>
            </a:r>
            <a:r>
              <a:rPr lang="en-US" altLang="en-US" sz="2000" dirty="0"/>
              <a:t> patterns</a:t>
            </a:r>
          </a:p>
        </p:txBody>
      </p:sp>
    </p:spTree>
    <p:extLst>
      <p:ext uri="{BB962C8B-B14F-4D97-AF65-F5344CB8AC3E}">
        <p14:creationId xmlns:p14="http://schemas.microsoft.com/office/powerpoint/2010/main" val="155800331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15353" y="0"/>
            <a:ext cx="8229600" cy="838200"/>
          </a:xfrm>
          <a:noFill/>
        </p:spPr>
        <p:txBody>
          <a:bodyPr vert="horz" lIns="92075" tIns="46038" rIns="92075" bIns="46038" rtlCol="0" anchor="ctr">
            <a:normAutofit/>
          </a:bodyPr>
          <a:lstStyle/>
          <a:p>
            <a:pPr eaLnBrk="1" hangingPunct="1"/>
            <a:r>
              <a:rPr lang="en-US" altLang="en-US" dirty="0" smtClean="0">
                <a:solidFill>
                  <a:srgbClr val="002060"/>
                </a:solidFill>
              </a:rPr>
              <a:t>Measure the Quality of Clustering</a:t>
            </a:r>
          </a:p>
        </p:txBody>
      </p:sp>
      <p:sp>
        <p:nvSpPr>
          <p:cNvPr id="8198" name="Rectangle 3"/>
          <p:cNvSpPr>
            <a:spLocks noGrp="1" noChangeArrowheads="1"/>
          </p:cNvSpPr>
          <p:nvPr>
            <p:ph idx="1"/>
          </p:nvPr>
        </p:nvSpPr>
        <p:spPr>
          <a:xfrm>
            <a:off x="1905000" y="1219200"/>
            <a:ext cx="8458200" cy="5029200"/>
          </a:xfrm>
          <a:noFill/>
        </p:spPr>
        <p:txBody>
          <a:bodyPr vert="horz" lIns="92075" tIns="46038" rIns="92075" bIns="46038" rtlCol="0">
            <a:normAutofit/>
          </a:bodyPr>
          <a:lstStyle/>
          <a:p>
            <a:pPr algn="just" eaLnBrk="1" hangingPunct="1">
              <a:lnSpc>
                <a:spcPct val="150000"/>
              </a:lnSpc>
            </a:pPr>
            <a:r>
              <a:rPr lang="en-US" altLang="en-US" sz="1800" dirty="0">
                <a:solidFill>
                  <a:srgbClr val="CC3300"/>
                </a:solidFill>
              </a:rPr>
              <a:t>Dissimilarity/Similarity metric</a:t>
            </a:r>
            <a:r>
              <a:rPr lang="en-US" altLang="en-US" sz="1800" dirty="0"/>
              <a:t>: Similarity is expressed in terms of a distance function, typically metric: </a:t>
            </a:r>
            <a:r>
              <a:rPr lang="en-US" altLang="en-US" sz="1800" i="1" dirty="0"/>
              <a:t>d</a:t>
            </a:r>
            <a:r>
              <a:rPr lang="en-US" altLang="en-US" sz="1800" dirty="0"/>
              <a:t>(</a:t>
            </a:r>
            <a:r>
              <a:rPr lang="en-US" altLang="en-US" sz="1800" i="1" dirty="0" err="1"/>
              <a:t>i</a:t>
            </a:r>
            <a:r>
              <a:rPr lang="en-US" altLang="en-US" sz="1800" i="1" dirty="0"/>
              <a:t>, j</a:t>
            </a:r>
            <a:r>
              <a:rPr lang="en-US" altLang="en-US" sz="1800" dirty="0"/>
              <a:t>)</a:t>
            </a:r>
          </a:p>
          <a:p>
            <a:pPr algn="just" eaLnBrk="1" hangingPunct="1">
              <a:lnSpc>
                <a:spcPct val="150000"/>
              </a:lnSpc>
            </a:pPr>
            <a:r>
              <a:rPr lang="en-US" altLang="en-US" sz="1800" dirty="0"/>
              <a:t>There is a separate “quality” function that measures the “goodness” of a cluster.</a:t>
            </a:r>
          </a:p>
          <a:p>
            <a:pPr algn="just" eaLnBrk="1" hangingPunct="1">
              <a:lnSpc>
                <a:spcPct val="150000"/>
              </a:lnSpc>
            </a:pPr>
            <a:r>
              <a:rPr lang="en-US" altLang="en-US" sz="1800" dirty="0"/>
              <a:t>The definitions of </a:t>
            </a:r>
            <a:r>
              <a:rPr lang="en-US" altLang="en-US" sz="1800" dirty="0">
                <a:solidFill>
                  <a:srgbClr val="CC3300"/>
                </a:solidFill>
              </a:rPr>
              <a:t>distance functions</a:t>
            </a:r>
            <a:r>
              <a:rPr lang="en-US" altLang="en-US" sz="1800" dirty="0"/>
              <a:t> are usually very different for interval-scaled, </a:t>
            </a:r>
            <a:r>
              <a:rPr lang="en-US" altLang="en-US" sz="1800" dirty="0" err="1"/>
              <a:t>boolean</a:t>
            </a:r>
            <a:r>
              <a:rPr lang="en-US" altLang="en-US" sz="1800" dirty="0"/>
              <a:t>, categorical, ordinal ratio, and vector variables.</a:t>
            </a:r>
          </a:p>
          <a:p>
            <a:pPr algn="just" eaLnBrk="1" hangingPunct="1">
              <a:lnSpc>
                <a:spcPct val="150000"/>
              </a:lnSpc>
            </a:pPr>
            <a:r>
              <a:rPr lang="en-US" altLang="en-US" sz="1800" dirty="0"/>
              <a:t>Weights should be associated with different variables based on applications and data semantics.</a:t>
            </a:r>
            <a:endParaRPr lang="en-US" altLang="en-US" sz="1800" dirty="0">
              <a:sym typeface="Symbol" pitchFamily="18" charset="2"/>
            </a:endParaRPr>
          </a:p>
          <a:p>
            <a:pPr algn="just" eaLnBrk="1" hangingPunct="1">
              <a:lnSpc>
                <a:spcPct val="150000"/>
              </a:lnSpc>
            </a:pPr>
            <a:r>
              <a:rPr lang="en-US" altLang="en-US" sz="1800" dirty="0">
                <a:sym typeface="Symbol" pitchFamily="18" charset="2"/>
              </a:rPr>
              <a:t>It is hard to define “similar enough” or “good enough” </a:t>
            </a:r>
          </a:p>
          <a:p>
            <a:pPr lvl="1" algn="just" eaLnBrk="1" hangingPunct="1">
              <a:lnSpc>
                <a:spcPct val="150000"/>
              </a:lnSpc>
            </a:pPr>
            <a:r>
              <a:rPr lang="en-US" altLang="en-US" sz="1800" dirty="0">
                <a:sym typeface="Symbol" pitchFamily="18" charset="2"/>
              </a:rPr>
              <a:t> the answer is typically highly subjective.</a:t>
            </a:r>
          </a:p>
        </p:txBody>
      </p:sp>
    </p:spTree>
    <p:extLst>
      <p:ext uri="{BB962C8B-B14F-4D97-AF65-F5344CB8AC3E}">
        <p14:creationId xmlns:p14="http://schemas.microsoft.com/office/powerpoint/2010/main" val="34109739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152400"/>
            <a:ext cx="8280400" cy="552450"/>
          </a:xfrm>
        </p:spPr>
        <p:txBody>
          <a:bodyPr>
            <a:normAutofit/>
          </a:bodyPr>
          <a:lstStyle/>
          <a:p>
            <a:r>
              <a:rPr lang="en-US" altLang="en-US" smtClean="0">
                <a:solidFill>
                  <a:srgbClr val="002060"/>
                </a:solidFill>
              </a:rPr>
              <a:t>Notion of a Cluster can be Ambiguous</a:t>
            </a:r>
          </a:p>
        </p:txBody>
      </p:sp>
      <p:grpSp>
        <p:nvGrpSpPr>
          <p:cNvPr id="8195" name="Group 91"/>
          <p:cNvGrpSpPr>
            <a:grpSpLocks/>
          </p:cNvGrpSpPr>
          <p:nvPr/>
        </p:nvGrpSpPr>
        <p:grpSpPr bwMode="auto">
          <a:xfrm>
            <a:off x="2209801" y="1905000"/>
            <a:ext cx="3344863" cy="1479550"/>
            <a:chOff x="432" y="1200"/>
            <a:chExt cx="2107" cy="932"/>
          </a:xfrm>
        </p:grpSpPr>
        <p:grpSp>
          <p:nvGrpSpPr>
            <p:cNvPr id="8265" name="Group 3"/>
            <p:cNvGrpSpPr>
              <a:grpSpLocks noChangeAspect="1"/>
            </p:cNvGrpSpPr>
            <p:nvPr/>
          </p:nvGrpSpPr>
          <p:grpSpPr bwMode="auto">
            <a:xfrm>
              <a:off x="432" y="1200"/>
              <a:ext cx="2107" cy="516"/>
              <a:chOff x="2464" y="2296"/>
              <a:chExt cx="2634" cy="646"/>
            </a:xfrm>
          </p:grpSpPr>
          <p:sp>
            <p:nvSpPr>
              <p:cNvPr id="8267" name="Oval 4"/>
              <p:cNvSpPr>
                <a:spLocks noChangeAspect="1" noChangeArrowheads="1"/>
              </p:cNvSpPr>
              <p:nvPr/>
            </p:nvSpPr>
            <p:spPr bwMode="auto">
              <a:xfrm>
                <a:off x="4564" y="273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8" name="Oval 5"/>
              <p:cNvSpPr>
                <a:spLocks noChangeAspect="1" noChangeArrowheads="1"/>
              </p:cNvSpPr>
              <p:nvPr/>
            </p:nvSpPr>
            <p:spPr bwMode="auto">
              <a:xfrm>
                <a:off x="4312" y="284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9" name="Oval 6"/>
              <p:cNvSpPr>
                <a:spLocks noChangeAspect="1" noChangeArrowheads="1"/>
              </p:cNvSpPr>
              <p:nvPr/>
            </p:nvSpPr>
            <p:spPr bwMode="auto">
              <a:xfrm>
                <a:off x="4466" y="285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0" name="Oval 7"/>
              <p:cNvSpPr>
                <a:spLocks noChangeAspect="1" noChangeArrowheads="1"/>
              </p:cNvSpPr>
              <p:nvPr/>
            </p:nvSpPr>
            <p:spPr bwMode="auto">
              <a:xfrm>
                <a:off x="4410" y="274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1" name="Oval 8"/>
              <p:cNvSpPr>
                <a:spLocks noChangeAspect="1" noChangeArrowheads="1"/>
              </p:cNvSpPr>
              <p:nvPr/>
            </p:nvSpPr>
            <p:spPr bwMode="auto">
              <a:xfrm>
                <a:off x="4326" y="247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2" name="Oval 9"/>
              <p:cNvSpPr>
                <a:spLocks noChangeAspect="1" noChangeArrowheads="1"/>
              </p:cNvSpPr>
              <p:nvPr/>
            </p:nvSpPr>
            <p:spPr bwMode="auto">
              <a:xfrm>
                <a:off x="4158" y="242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3" name="Oval 10"/>
              <p:cNvSpPr>
                <a:spLocks noChangeAspect="1" noChangeArrowheads="1"/>
              </p:cNvSpPr>
              <p:nvPr/>
            </p:nvSpPr>
            <p:spPr bwMode="auto">
              <a:xfrm>
                <a:off x="4242" y="229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4" name="Oval 11"/>
              <p:cNvSpPr>
                <a:spLocks noChangeAspect="1" noChangeArrowheads="1"/>
              </p:cNvSpPr>
              <p:nvPr/>
            </p:nvSpPr>
            <p:spPr bwMode="auto">
              <a:xfrm>
                <a:off x="4788" y="271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5" name="Oval 12"/>
              <p:cNvSpPr>
                <a:spLocks noChangeAspect="1" noChangeArrowheads="1"/>
              </p:cNvSpPr>
              <p:nvPr/>
            </p:nvSpPr>
            <p:spPr bwMode="auto">
              <a:xfrm>
                <a:off x="5012" y="261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6" name="Oval 13"/>
              <p:cNvSpPr>
                <a:spLocks noChangeAspect="1" noChangeArrowheads="1"/>
              </p:cNvSpPr>
              <p:nvPr/>
            </p:nvSpPr>
            <p:spPr bwMode="auto">
              <a:xfrm>
                <a:off x="4788" y="253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7" name="Oval 14"/>
              <p:cNvSpPr>
                <a:spLocks noChangeAspect="1" noChangeArrowheads="1"/>
              </p:cNvSpPr>
              <p:nvPr/>
            </p:nvSpPr>
            <p:spPr bwMode="auto">
              <a:xfrm flipV="1">
                <a:off x="2870" y="2422"/>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8" name="Oval 15"/>
              <p:cNvSpPr>
                <a:spLocks noChangeAspect="1" noChangeArrowheads="1"/>
              </p:cNvSpPr>
              <p:nvPr/>
            </p:nvSpPr>
            <p:spPr bwMode="auto">
              <a:xfrm flipV="1">
                <a:off x="2618" y="231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79" name="Oval 16"/>
              <p:cNvSpPr>
                <a:spLocks noChangeAspect="1" noChangeArrowheads="1"/>
              </p:cNvSpPr>
              <p:nvPr/>
            </p:nvSpPr>
            <p:spPr bwMode="auto">
              <a:xfrm flipV="1">
                <a:off x="2772" y="229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0" name="Oval 17"/>
              <p:cNvSpPr>
                <a:spLocks noChangeAspect="1" noChangeArrowheads="1"/>
              </p:cNvSpPr>
              <p:nvPr/>
            </p:nvSpPr>
            <p:spPr bwMode="auto">
              <a:xfrm flipV="1">
                <a:off x="2716" y="240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1" name="Oval 18"/>
              <p:cNvSpPr>
                <a:spLocks noChangeAspect="1" noChangeArrowheads="1"/>
              </p:cNvSpPr>
              <p:nvPr/>
            </p:nvSpPr>
            <p:spPr bwMode="auto">
              <a:xfrm flipV="1">
                <a:off x="2632" y="267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2" name="Oval 19"/>
              <p:cNvSpPr>
                <a:spLocks noChangeAspect="1" noChangeArrowheads="1"/>
              </p:cNvSpPr>
              <p:nvPr/>
            </p:nvSpPr>
            <p:spPr bwMode="auto">
              <a:xfrm flipV="1">
                <a:off x="2464" y="2730"/>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3" name="Oval 20"/>
              <p:cNvSpPr>
                <a:spLocks noChangeAspect="1" noChangeArrowheads="1"/>
              </p:cNvSpPr>
              <p:nvPr/>
            </p:nvSpPr>
            <p:spPr bwMode="auto">
              <a:xfrm flipV="1">
                <a:off x="2548" y="285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4" name="Oval 21"/>
              <p:cNvSpPr>
                <a:spLocks noChangeAspect="1" noChangeArrowheads="1"/>
              </p:cNvSpPr>
              <p:nvPr/>
            </p:nvSpPr>
            <p:spPr bwMode="auto">
              <a:xfrm flipV="1">
                <a:off x="3094" y="2436"/>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5" name="Oval 22"/>
              <p:cNvSpPr>
                <a:spLocks noChangeAspect="1" noChangeArrowheads="1"/>
              </p:cNvSpPr>
              <p:nvPr/>
            </p:nvSpPr>
            <p:spPr bwMode="auto">
              <a:xfrm flipV="1">
                <a:off x="3318" y="2534"/>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86" name="Oval 23"/>
              <p:cNvSpPr>
                <a:spLocks noChangeAspect="1" noChangeArrowheads="1"/>
              </p:cNvSpPr>
              <p:nvPr/>
            </p:nvSpPr>
            <p:spPr bwMode="auto">
              <a:xfrm flipV="1">
                <a:off x="3094" y="2618"/>
                <a:ext cx="86" cy="8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66" name="Rectangle 87"/>
            <p:cNvSpPr>
              <a:spLocks noChangeArrowheads="1"/>
            </p:cNvSpPr>
            <p:nvPr/>
          </p:nvSpPr>
          <p:spPr bwMode="auto">
            <a:xfrm>
              <a:off x="624" y="1920"/>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How many clusters?</a:t>
              </a:r>
              <a:endParaRPr lang="en-US" altLang="en-US" sz="1600">
                <a:latin typeface="Times New Roman" pitchFamily="18" charset="0"/>
              </a:endParaRPr>
            </a:p>
          </p:txBody>
        </p:sp>
      </p:grpSp>
      <p:grpSp>
        <p:nvGrpSpPr>
          <p:cNvPr id="1537118" name="Group 94"/>
          <p:cNvGrpSpPr>
            <a:grpSpLocks/>
          </p:cNvGrpSpPr>
          <p:nvPr/>
        </p:nvGrpSpPr>
        <p:grpSpPr bwMode="auto">
          <a:xfrm>
            <a:off x="6484938" y="4114800"/>
            <a:ext cx="3344862" cy="1371600"/>
            <a:chOff x="3125" y="2592"/>
            <a:chExt cx="2107" cy="864"/>
          </a:xfrm>
        </p:grpSpPr>
        <p:grpSp>
          <p:nvGrpSpPr>
            <p:cNvPr id="8243" name="Group 66"/>
            <p:cNvGrpSpPr>
              <a:grpSpLocks/>
            </p:cNvGrpSpPr>
            <p:nvPr/>
          </p:nvGrpSpPr>
          <p:grpSpPr bwMode="auto">
            <a:xfrm>
              <a:off x="3125" y="2592"/>
              <a:ext cx="2107" cy="518"/>
              <a:chOff x="3125" y="2592"/>
              <a:chExt cx="2107" cy="518"/>
            </a:xfrm>
          </p:grpSpPr>
          <p:sp>
            <p:nvSpPr>
              <p:cNvPr id="8245" name="AutoShape 67"/>
              <p:cNvSpPr>
                <a:spLocks noChangeAspect="1" noChangeArrowheads="1"/>
              </p:cNvSpPr>
              <p:nvPr/>
            </p:nvSpPr>
            <p:spPr bwMode="auto">
              <a:xfrm>
                <a:off x="4805" y="294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6" name="AutoShape 68"/>
              <p:cNvSpPr>
                <a:spLocks noChangeAspect="1" noChangeArrowheads="1"/>
              </p:cNvSpPr>
              <p:nvPr/>
            </p:nvSpPr>
            <p:spPr bwMode="auto">
              <a:xfrm>
                <a:off x="4603" y="303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7" name="AutoShape 69"/>
              <p:cNvSpPr>
                <a:spLocks noChangeAspect="1" noChangeArrowheads="1"/>
              </p:cNvSpPr>
              <p:nvPr/>
            </p:nvSpPr>
            <p:spPr bwMode="auto">
              <a:xfrm>
                <a:off x="4726" y="3041"/>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8" name="AutoShape 70"/>
              <p:cNvSpPr>
                <a:spLocks noChangeAspect="1" noChangeArrowheads="1"/>
              </p:cNvSpPr>
              <p:nvPr/>
            </p:nvSpPr>
            <p:spPr bwMode="auto">
              <a:xfrm>
                <a:off x="4682" y="2951"/>
                <a:ext cx="68"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1537095" name="AutoShape 71"/>
              <p:cNvSpPr>
                <a:spLocks noChangeAspect="1" noChangeArrowheads="1"/>
              </p:cNvSpPr>
              <p:nvPr/>
            </p:nvSpPr>
            <p:spPr bwMode="auto">
              <a:xfrm>
                <a:off x="4614" y="2738"/>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96" name="AutoShape 72"/>
              <p:cNvSpPr>
                <a:spLocks noChangeAspect="1" noChangeArrowheads="1"/>
              </p:cNvSpPr>
              <p:nvPr/>
            </p:nvSpPr>
            <p:spPr bwMode="auto">
              <a:xfrm>
                <a:off x="4480" y="2693"/>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97" name="AutoShape 73"/>
              <p:cNvSpPr>
                <a:spLocks noChangeAspect="1" noChangeArrowheads="1"/>
              </p:cNvSpPr>
              <p:nvPr/>
            </p:nvSpPr>
            <p:spPr bwMode="auto">
              <a:xfrm>
                <a:off x="4547" y="2592"/>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8252" name="AutoShape 74"/>
              <p:cNvSpPr>
                <a:spLocks noChangeAspect="1" noChangeArrowheads="1"/>
              </p:cNvSpPr>
              <p:nvPr/>
            </p:nvSpPr>
            <p:spPr bwMode="auto">
              <a:xfrm>
                <a:off x="4984" y="2929"/>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3" name="AutoShape 75"/>
              <p:cNvSpPr>
                <a:spLocks noChangeAspect="1" noChangeArrowheads="1"/>
              </p:cNvSpPr>
              <p:nvPr/>
            </p:nvSpPr>
            <p:spPr bwMode="auto">
              <a:xfrm>
                <a:off x="5163" y="2850"/>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4" name="AutoShape 76"/>
              <p:cNvSpPr>
                <a:spLocks noChangeAspect="1" noChangeArrowheads="1"/>
              </p:cNvSpPr>
              <p:nvPr/>
            </p:nvSpPr>
            <p:spPr bwMode="auto">
              <a:xfrm>
                <a:off x="4984" y="2783"/>
                <a:ext cx="69" cy="69"/>
              </a:xfrm>
              <a:prstGeom prst="diamond">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5" name="AutoShape 77"/>
              <p:cNvSpPr>
                <a:spLocks noChangeAspect="1" noChangeArrowheads="1"/>
              </p:cNvSpPr>
              <p:nvPr/>
            </p:nvSpPr>
            <p:spPr bwMode="auto">
              <a:xfrm flipV="1">
                <a:off x="3450" y="269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6" name="AutoShape 78"/>
              <p:cNvSpPr>
                <a:spLocks noChangeAspect="1" noChangeArrowheads="1"/>
              </p:cNvSpPr>
              <p:nvPr/>
            </p:nvSpPr>
            <p:spPr bwMode="auto">
              <a:xfrm flipV="1">
                <a:off x="3248" y="260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7" name="AutoShape 79"/>
              <p:cNvSpPr>
                <a:spLocks noChangeAspect="1" noChangeArrowheads="1"/>
              </p:cNvSpPr>
              <p:nvPr/>
            </p:nvSpPr>
            <p:spPr bwMode="auto">
              <a:xfrm flipV="1">
                <a:off x="3371" y="2592"/>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8" name="AutoShape 80"/>
              <p:cNvSpPr>
                <a:spLocks noChangeAspect="1" noChangeArrowheads="1"/>
              </p:cNvSpPr>
              <p:nvPr/>
            </p:nvSpPr>
            <p:spPr bwMode="auto">
              <a:xfrm flipV="1">
                <a:off x="3327" y="2682"/>
                <a:ext cx="68"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59" name="AutoShape 81"/>
              <p:cNvSpPr>
                <a:spLocks noChangeAspect="1" noChangeArrowheads="1"/>
              </p:cNvSpPr>
              <p:nvPr/>
            </p:nvSpPr>
            <p:spPr bwMode="auto">
              <a:xfrm flipV="1">
                <a:off x="3259" y="2895"/>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0" name="AutoShape 82"/>
              <p:cNvSpPr>
                <a:spLocks noChangeAspect="1" noChangeArrowheads="1"/>
              </p:cNvSpPr>
              <p:nvPr/>
            </p:nvSpPr>
            <p:spPr bwMode="auto">
              <a:xfrm flipV="1">
                <a:off x="3125" y="2940"/>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1" name="AutoShape 83"/>
              <p:cNvSpPr>
                <a:spLocks noChangeAspect="1" noChangeArrowheads="1"/>
              </p:cNvSpPr>
              <p:nvPr/>
            </p:nvSpPr>
            <p:spPr bwMode="auto">
              <a:xfrm flipV="1">
                <a:off x="3192" y="3041"/>
                <a:ext cx="69" cy="69"/>
              </a:xfrm>
              <a:prstGeom prst="flowChartExtra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2" name="AutoShape 84"/>
              <p:cNvSpPr>
                <a:spLocks noChangeAspect="1" noChangeArrowheads="1"/>
              </p:cNvSpPr>
              <p:nvPr/>
            </p:nvSpPr>
            <p:spPr bwMode="auto">
              <a:xfrm flipV="1">
                <a:off x="3629" y="2704"/>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3" name="AutoShape 85"/>
              <p:cNvSpPr>
                <a:spLocks noChangeAspect="1" noChangeArrowheads="1"/>
              </p:cNvSpPr>
              <p:nvPr/>
            </p:nvSpPr>
            <p:spPr bwMode="auto">
              <a:xfrm flipV="1">
                <a:off x="3808" y="2783"/>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64" name="AutoShape 86"/>
              <p:cNvSpPr>
                <a:spLocks noChangeAspect="1" noChangeArrowheads="1"/>
              </p:cNvSpPr>
              <p:nvPr/>
            </p:nvSpPr>
            <p:spPr bwMode="auto">
              <a:xfrm flipV="1">
                <a:off x="3629" y="2850"/>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44" name="Rectangle 88"/>
            <p:cNvSpPr>
              <a:spLocks noChangeArrowheads="1"/>
            </p:cNvSpPr>
            <p:nvPr/>
          </p:nvSpPr>
          <p:spPr bwMode="auto">
            <a:xfrm>
              <a:off x="3413" y="3244"/>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Four Clusters</a:t>
              </a:r>
              <a:r>
                <a:rPr lang="en-US" altLang="en-US" sz="1600">
                  <a:latin typeface="Times New Roman" pitchFamily="18" charset="0"/>
                </a:rPr>
                <a:t> </a:t>
              </a:r>
            </a:p>
          </p:txBody>
        </p:sp>
      </p:grpSp>
      <p:grpSp>
        <p:nvGrpSpPr>
          <p:cNvPr id="1537117" name="Group 93"/>
          <p:cNvGrpSpPr>
            <a:grpSpLocks/>
          </p:cNvGrpSpPr>
          <p:nvPr/>
        </p:nvGrpSpPr>
        <p:grpSpPr bwMode="auto">
          <a:xfrm>
            <a:off x="2209801" y="4114800"/>
            <a:ext cx="3344863" cy="1371600"/>
            <a:chOff x="432" y="2592"/>
            <a:chExt cx="2107" cy="864"/>
          </a:xfrm>
        </p:grpSpPr>
        <p:grpSp>
          <p:nvGrpSpPr>
            <p:cNvPr id="8221" name="Group 45"/>
            <p:cNvGrpSpPr>
              <a:grpSpLocks/>
            </p:cNvGrpSpPr>
            <p:nvPr/>
          </p:nvGrpSpPr>
          <p:grpSpPr bwMode="auto">
            <a:xfrm>
              <a:off x="432" y="2592"/>
              <a:ext cx="2107" cy="516"/>
              <a:chOff x="432" y="2592"/>
              <a:chExt cx="2107" cy="516"/>
            </a:xfrm>
          </p:grpSpPr>
          <p:sp>
            <p:nvSpPr>
              <p:cNvPr id="8223" name="AutoShape 46"/>
              <p:cNvSpPr>
                <a:spLocks noChangeAspect="1" noChangeArrowheads="1"/>
              </p:cNvSpPr>
              <p:nvPr/>
            </p:nvSpPr>
            <p:spPr bwMode="auto">
              <a:xfrm>
                <a:off x="2112" y="2939"/>
                <a:ext cx="69" cy="68"/>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4" name="AutoShape 47"/>
              <p:cNvSpPr>
                <a:spLocks noChangeAspect="1" noChangeArrowheads="1"/>
              </p:cNvSpPr>
              <p:nvPr/>
            </p:nvSpPr>
            <p:spPr bwMode="auto">
              <a:xfrm>
                <a:off x="1910" y="3028"/>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5" name="AutoShape 48"/>
              <p:cNvSpPr>
                <a:spLocks noChangeAspect="1" noChangeArrowheads="1"/>
              </p:cNvSpPr>
              <p:nvPr/>
            </p:nvSpPr>
            <p:spPr bwMode="auto">
              <a:xfrm>
                <a:off x="2033" y="3039"/>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6" name="AutoShape 49"/>
              <p:cNvSpPr>
                <a:spLocks noChangeAspect="1" noChangeArrowheads="1"/>
              </p:cNvSpPr>
              <p:nvPr/>
            </p:nvSpPr>
            <p:spPr bwMode="auto">
              <a:xfrm>
                <a:off x="1989" y="2950"/>
                <a:ext cx="68"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7" name="AutoShape 50"/>
              <p:cNvSpPr>
                <a:spLocks noChangeAspect="1" noChangeArrowheads="1"/>
              </p:cNvSpPr>
              <p:nvPr/>
            </p:nvSpPr>
            <p:spPr bwMode="auto">
              <a:xfrm>
                <a:off x="1921" y="2737"/>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8" name="AutoShape 51"/>
              <p:cNvSpPr>
                <a:spLocks noChangeAspect="1" noChangeArrowheads="1"/>
              </p:cNvSpPr>
              <p:nvPr/>
            </p:nvSpPr>
            <p:spPr bwMode="auto">
              <a:xfrm>
                <a:off x="1787" y="2693"/>
                <a:ext cx="69" cy="68"/>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9" name="AutoShape 52"/>
              <p:cNvSpPr>
                <a:spLocks noChangeAspect="1" noChangeArrowheads="1"/>
              </p:cNvSpPr>
              <p:nvPr/>
            </p:nvSpPr>
            <p:spPr bwMode="auto">
              <a:xfrm>
                <a:off x="1854" y="2592"/>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0" name="AutoShape 53"/>
              <p:cNvSpPr>
                <a:spLocks noChangeAspect="1" noChangeArrowheads="1"/>
              </p:cNvSpPr>
              <p:nvPr/>
            </p:nvSpPr>
            <p:spPr bwMode="auto">
              <a:xfrm>
                <a:off x="2291" y="2927"/>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1" name="AutoShape 54"/>
              <p:cNvSpPr>
                <a:spLocks noChangeAspect="1" noChangeArrowheads="1"/>
              </p:cNvSpPr>
              <p:nvPr/>
            </p:nvSpPr>
            <p:spPr bwMode="auto">
              <a:xfrm>
                <a:off x="2470" y="2849"/>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2" name="AutoShape 55"/>
              <p:cNvSpPr>
                <a:spLocks noChangeAspect="1" noChangeArrowheads="1"/>
              </p:cNvSpPr>
              <p:nvPr/>
            </p:nvSpPr>
            <p:spPr bwMode="auto">
              <a:xfrm>
                <a:off x="2291" y="2782"/>
                <a:ext cx="69" cy="69"/>
              </a:xfrm>
              <a:prstGeom prst="triangle">
                <a:avLst>
                  <a:gd name="adj" fmla="val 50000"/>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3" name="Rectangle 56"/>
              <p:cNvSpPr>
                <a:spLocks noChangeAspect="1" noChangeArrowheads="1"/>
              </p:cNvSpPr>
              <p:nvPr/>
            </p:nvSpPr>
            <p:spPr bwMode="auto">
              <a:xfrm flipV="1">
                <a:off x="757" y="2693"/>
                <a:ext cx="69" cy="6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4" name="Rectangle 57"/>
              <p:cNvSpPr>
                <a:spLocks noChangeAspect="1" noChangeArrowheads="1"/>
              </p:cNvSpPr>
              <p:nvPr/>
            </p:nvSpPr>
            <p:spPr bwMode="auto">
              <a:xfrm flipV="1">
                <a:off x="555" y="2603"/>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5" name="Rectangle 58"/>
              <p:cNvSpPr>
                <a:spLocks noChangeAspect="1" noChangeArrowheads="1"/>
              </p:cNvSpPr>
              <p:nvPr/>
            </p:nvSpPr>
            <p:spPr bwMode="auto">
              <a:xfrm flipV="1">
                <a:off x="678" y="2592"/>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6" name="Rectangle 59"/>
              <p:cNvSpPr>
                <a:spLocks noChangeAspect="1" noChangeArrowheads="1"/>
              </p:cNvSpPr>
              <p:nvPr/>
            </p:nvSpPr>
            <p:spPr bwMode="auto">
              <a:xfrm flipV="1">
                <a:off x="634" y="2681"/>
                <a:ext cx="68"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7" name="Rectangle 60"/>
              <p:cNvSpPr>
                <a:spLocks noChangeAspect="1" noChangeArrowheads="1"/>
              </p:cNvSpPr>
              <p:nvPr/>
            </p:nvSpPr>
            <p:spPr bwMode="auto">
              <a:xfrm flipV="1">
                <a:off x="566" y="2894"/>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8" name="Rectangle 61"/>
              <p:cNvSpPr>
                <a:spLocks noChangeAspect="1" noChangeArrowheads="1"/>
              </p:cNvSpPr>
              <p:nvPr/>
            </p:nvSpPr>
            <p:spPr bwMode="auto">
              <a:xfrm flipV="1">
                <a:off x="432" y="2939"/>
                <a:ext cx="69" cy="6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39" name="Rectangle 62"/>
              <p:cNvSpPr>
                <a:spLocks noChangeAspect="1" noChangeArrowheads="1"/>
              </p:cNvSpPr>
              <p:nvPr/>
            </p:nvSpPr>
            <p:spPr bwMode="auto">
              <a:xfrm flipV="1">
                <a:off x="499" y="3039"/>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0" name="Rectangle 63"/>
              <p:cNvSpPr>
                <a:spLocks noChangeAspect="1" noChangeArrowheads="1"/>
              </p:cNvSpPr>
              <p:nvPr/>
            </p:nvSpPr>
            <p:spPr bwMode="auto">
              <a:xfrm flipV="1">
                <a:off x="936" y="2704"/>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1" name="Rectangle 64"/>
              <p:cNvSpPr>
                <a:spLocks noChangeAspect="1" noChangeArrowheads="1"/>
              </p:cNvSpPr>
              <p:nvPr/>
            </p:nvSpPr>
            <p:spPr bwMode="auto">
              <a:xfrm flipV="1">
                <a:off x="1115" y="2782"/>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42" name="Rectangle 65"/>
              <p:cNvSpPr>
                <a:spLocks noChangeAspect="1" noChangeArrowheads="1"/>
              </p:cNvSpPr>
              <p:nvPr/>
            </p:nvSpPr>
            <p:spPr bwMode="auto">
              <a:xfrm flipV="1">
                <a:off x="936" y="2849"/>
                <a:ext cx="69" cy="69"/>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22" name="Rectangle 89"/>
            <p:cNvSpPr>
              <a:spLocks noChangeArrowheads="1"/>
            </p:cNvSpPr>
            <p:nvPr/>
          </p:nvSpPr>
          <p:spPr bwMode="auto">
            <a:xfrm>
              <a:off x="624" y="3244"/>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Two Clusters</a:t>
              </a:r>
              <a:r>
                <a:rPr lang="en-US" altLang="en-US" sz="1600">
                  <a:latin typeface="Times New Roman" pitchFamily="18" charset="0"/>
                </a:rPr>
                <a:t> </a:t>
              </a:r>
            </a:p>
          </p:txBody>
        </p:sp>
      </p:grpSp>
      <p:grpSp>
        <p:nvGrpSpPr>
          <p:cNvPr id="1537116" name="Group 92"/>
          <p:cNvGrpSpPr>
            <a:grpSpLocks/>
          </p:cNvGrpSpPr>
          <p:nvPr/>
        </p:nvGrpSpPr>
        <p:grpSpPr bwMode="auto">
          <a:xfrm>
            <a:off x="6484938" y="1905000"/>
            <a:ext cx="3344862" cy="1479550"/>
            <a:chOff x="3125" y="1200"/>
            <a:chExt cx="2107" cy="932"/>
          </a:xfrm>
        </p:grpSpPr>
        <p:grpSp>
          <p:nvGrpSpPr>
            <p:cNvPr id="8199" name="Group 24"/>
            <p:cNvGrpSpPr>
              <a:grpSpLocks/>
            </p:cNvGrpSpPr>
            <p:nvPr/>
          </p:nvGrpSpPr>
          <p:grpSpPr bwMode="auto">
            <a:xfrm>
              <a:off x="3125" y="1200"/>
              <a:ext cx="2107" cy="518"/>
              <a:chOff x="3125" y="1200"/>
              <a:chExt cx="2107" cy="518"/>
            </a:xfrm>
          </p:grpSpPr>
          <p:sp>
            <p:nvSpPr>
              <p:cNvPr id="8201" name="AutoShape 25"/>
              <p:cNvSpPr>
                <a:spLocks noChangeAspect="1" noChangeArrowheads="1"/>
              </p:cNvSpPr>
              <p:nvPr/>
            </p:nvSpPr>
            <p:spPr bwMode="auto">
              <a:xfrm>
                <a:off x="4805" y="1548"/>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2" name="AutoShape 26"/>
              <p:cNvSpPr>
                <a:spLocks noChangeAspect="1" noChangeArrowheads="1"/>
              </p:cNvSpPr>
              <p:nvPr/>
            </p:nvSpPr>
            <p:spPr bwMode="auto">
              <a:xfrm>
                <a:off x="4603" y="1638"/>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3" name="AutoShape 27"/>
              <p:cNvSpPr>
                <a:spLocks noChangeAspect="1" noChangeArrowheads="1"/>
              </p:cNvSpPr>
              <p:nvPr/>
            </p:nvSpPr>
            <p:spPr bwMode="auto">
              <a:xfrm>
                <a:off x="4726" y="1649"/>
                <a:ext cx="69"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4" name="AutoShape 28"/>
              <p:cNvSpPr>
                <a:spLocks noChangeAspect="1" noChangeArrowheads="1"/>
              </p:cNvSpPr>
              <p:nvPr/>
            </p:nvSpPr>
            <p:spPr bwMode="auto">
              <a:xfrm>
                <a:off x="4682" y="1559"/>
                <a:ext cx="68" cy="69"/>
              </a:xfrm>
              <a:prstGeom prst="diamond">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1537053" name="AutoShape 29"/>
              <p:cNvSpPr>
                <a:spLocks noChangeAspect="1" noChangeArrowheads="1"/>
              </p:cNvSpPr>
              <p:nvPr/>
            </p:nvSpPr>
            <p:spPr bwMode="auto">
              <a:xfrm>
                <a:off x="4614" y="1346"/>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54" name="AutoShape 30"/>
              <p:cNvSpPr>
                <a:spLocks noChangeAspect="1" noChangeArrowheads="1"/>
              </p:cNvSpPr>
              <p:nvPr/>
            </p:nvSpPr>
            <p:spPr bwMode="auto">
              <a:xfrm>
                <a:off x="4480" y="1301"/>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1537055" name="AutoShape 31"/>
              <p:cNvSpPr>
                <a:spLocks noChangeAspect="1" noChangeArrowheads="1"/>
              </p:cNvSpPr>
              <p:nvPr/>
            </p:nvSpPr>
            <p:spPr bwMode="auto">
              <a:xfrm>
                <a:off x="4547" y="1200"/>
                <a:ext cx="69" cy="69"/>
              </a:xfrm>
              <a:prstGeom prst="star5">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IN">
                  <a:latin typeface="Arial" charset="0"/>
                </a:endParaRPr>
              </a:p>
            </p:txBody>
          </p:sp>
          <p:sp>
            <p:nvSpPr>
              <p:cNvPr id="8208" name="Rectangle 32"/>
              <p:cNvSpPr>
                <a:spLocks noChangeAspect="1" noChangeArrowheads="1"/>
              </p:cNvSpPr>
              <p:nvPr/>
            </p:nvSpPr>
            <p:spPr bwMode="auto">
              <a:xfrm>
                <a:off x="4984" y="1537"/>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09" name="Rectangle 33"/>
              <p:cNvSpPr>
                <a:spLocks noChangeAspect="1" noChangeArrowheads="1"/>
              </p:cNvSpPr>
              <p:nvPr/>
            </p:nvSpPr>
            <p:spPr bwMode="auto">
              <a:xfrm>
                <a:off x="5163" y="1458"/>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0" name="Rectangle 34"/>
              <p:cNvSpPr>
                <a:spLocks noChangeAspect="1" noChangeArrowheads="1"/>
              </p:cNvSpPr>
              <p:nvPr/>
            </p:nvSpPr>
            <p:spPr bwMode="auto">
              <a:xfrm>
                <a:off x="4984" y="1391"/>
                <a:ext cx="69" cy="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1" name="AutoShape 35"/>
              <p:cNvSpPr>
                <a:spLocks noChangeAspect="1" noChangeArrowheads="1"/>
              </p:cNvSpPr>
              <p:nvPr/>
            </p:nvSpPr>
            <p:spPr bwMode="auto">
              <a:xfrm flipV="1">
                <a:off x="3450" y="1301"/>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2" name="AutoShape 36"/>
              <p:cNvSpPr>
                <a:spLocks noChangeAspect="1" noChangeArrowheads="1"/>
              </p:cNvSpPr>
              <p:nvPr/>
            </p:nvSpPr>
            <p:spPr bwMode="auto">
              <a:xfrm flipV="1">
                <a:off x="3248" y="1211"/>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3" name="AutoShape 37"/>
              <p:cNvSpPr>
                <a:spLocks noChangeAspect="1" noChangeArrowheads="1"/>
              </p:cNvSpPr>
              <p:nvPr/>
            </p:nvSpPr>
            <p:spPr bwMode="auto">
              <a:xfrm flipV="1">
                <a:off x="3371" y="1200"/>
                <a:ext cx="69"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4" name="AutoShape 38"/>
              <p:cNvSpPr>
                <a:spLocks noChangeAspect="1" noChangeArrowheads="1"/>
              </p:cNvSpPr>
              <p:nvPr/>
            </p:nvSpPr>
            <p:spPr bwMode="auto">
              <a:xfrm flipV="1">
                <a:off x="3327" y="1290"/>
                <a:ext cx="68" cy="69"/>
              </a:xfrm>
              <a:prstGeom prst="star4">
                <a:avLst>
                  <a:gd name="adj" fmla="val 12500"/>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5" name="AutoShape 39"/>
              <p:cNvSpPr>
                <a:spLocks noChangeAspect="1" noChangeArrowheads="1"/>
              </p:cNvSpPr>
              <p:nvPr/>
            </p:nvSpPr>
            <p:spPr bwMode="auto">
              <a:xfrm flipV="1">
                <a:off x="3259" y="1503"/>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6" name="AutoShape 40"/>
              <p:cNvSpPr>
                <a:spLocks noChangeAspect="1" noChangeArrowheads="1"/>
              </p:cNvSpPr>
              <p:nvPr/>
            </p:nvSpPr>
            <p:spPr bwMode="auto">
              <a:xfrm flipV="1">
                <a:off x="3125" y="1548"/>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7" name="AutoShape 41"/>
              <p:cNvSpPr>
                <a:spLocks noChangeAspect="1" noChangeArrowheads="1"/>
              </p:cNvSpPr>
              <p:nvPr/>
            </p:nvSpPr>
            <p:spPr bwMode="auto">
              <a:xfrm flipV="1">
                <a:off x="3192" y="1649"/>
                <a:ext cx="69" cy="69"/>
              </a:xfrm>
              <a:prstGeom prst="triangle">
                <a:avLst>
                  <a:gd name="adj" fmla="val 50000"/>
                </a:avLst>
              </a:prstGeom>
              <a:solidFill>
                <a:srgbClr val="00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8" name="Oval 42"/>
              <p:cNvSpPr>
                <a:spLocks noChangeAspect="1" noChangeArrowheads="1"/>
              </p:cNvSpPr>
              <p:nvPr/>
            </p:nvSpPr>
            <p:spPr bwMode="auto">
              <a:xfrm flipV="1">
                <a:off x="3629" y="1312"/>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19" name="Oval 43"/>
              <p:cNvSpPr>
                <a:spLocks noChangeAspect="1" noChangeArrowheads="1"/>
              </p:cNvSpPr>
              <p:nvPr/>
            </p:nvSpPr>
            <p:spPr bwMode="auto">
              <a:xfrm flipV="1">
                <a:off x="3808" y="1391"/>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sp>
            <p:nvSpPr>
              <p:cNvPr id="8220" name="Oval 44"/>
              <p:cNvSpPr>
                <a:spLocks noChangeAspect="1" noChangeArrowheads="1"/>
              </p:cNvSpPr>
              <p:nvPr/>
            </p:nvSpPr>
            <p:spPr bwMode="auto">
              <a:xfrm flipV="1">
                <a:off x="3629" y="1458"/>
                <a:ext cx="69" cy="69"/>
              </a:xfrm>
              <a:prstGeom prst="ellipse">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IN" altLang="en-US" sz="1400"/>
              </a:p>
            </p:txBody>
          </p:sp>
        </p:grpSp>
        <p:sp>
          <p:nvSpPr>
            <p:cNvPr id="8200" name="Rectangle 90"/>
            <p:cNvSpPr>
              <a:spLocks noChangeArrowheads="1"/>
            </p:cNvSpPr>
            <p:nvPr/>
          </p:nvSpPr>
          <p:spPr bwMode="auto">
            <a:xfrm>
              <a:off x="3413" y="1920"/>
              <a:ext cx="14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600">
                  <a:latin typeface="Times New Roman" pitchFamily="18" charset="0"/>
                  <a:cs typeface="Times New Roman" pitchFamily="18" charset="0"/>
                </a:rPr>
                <a:t>Six Clusters</a:t>
              </a:r>
              <a:r>
                <a:rPr lang="en-US" altLang="en-US" sz="1600">
                  <a:latin typeface="Times New Roman" pitchFamily="18" charset="0"/>
                </a:rPr>
                <a:t> </a:t>
              </a:r>
            </a:p>
          </p:txBody>
        </p:sp>
      </p:grpSp>
    </p:spTree>
    <p:extLst>
      <p:ext uri="{BB962C8B-B14F-4D97-AF65-F5344CB8AC3E}">
        <p14:creationId xmlns:p14="http://schemas.microsoft.com/office/powerpoint/2010/main" val="2414897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71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71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7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2588</TotalTime>
  <Words>1977</Words>
  <Application>Microsoft Office PowerPoint</Application>
  <PresentationFormat>Custom</PresentationFormat>
  <Paragraphs>280</Paragraphs>
  <Slides>38</Slides>
  <Notes>11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38</vt:i4>
      </vt:variant>
    </vt:vector>
  </HeadingPairs>
  <TitlesOfParts>
    <vt:vector size="42" baseType="lpstr">
      <vt:lpstr>1_Office Theme</vt:lpstr>
      <vt:lpstr>Equation</vt:lpstr>
      <vt:lpstr>Document</vt:lpstr>
      <vt:lpstr>VISIO</vt:lpstr>
      <vt:lpstr>PowerPoint Presentation</vt:lpstr>
      <vt:lpstr> Unit 5  </vt:lpstr>
      <vt:lpstr>What is Cluster Analysis?</vt:lpstr>
      <vt:lpstr>Clustering for Data Understanding and Applications</vt:lpstr>
      <vt:lpstr>Clustering as a Preprocessing Tool (Utility)</vt:lpstr>
      <vt:lpstr>What is Cluster Analysis?</vt:lpstr>
      <vt:lpstr>Quality: What Is Good Clustering?</vt:lpstr>
      <vt:lpstr>Measure the Quality of Clustering</vt:lpstr>
      <vt:lpstr>Notion of a Cluster can be Ambiguous</vt:lpstr>
      <vt:lpstr>PowerPoint Presentation</vt:lpstr>
      <vt:lpstr>Data Structures</vt:lpstr>
      <vt:lpstr>Type of data in clustering analysis</vt:lpstr>
      <vt:lpstr>Interval-valued variables</vt:lpstr>
      <vt:lpstr>Similarity and Dissimilarity Between Objects</vt:lpstr>
      <vt:lpstr>Similarity and Dissimilarity Between Objects</vt:lpstr>
      <vt:lpstr>Binary Variables</vt:lpstr>
      <vt:lpstr>Dissimilarity between Binary Variables</vt:lpstr>
      <vt:lpstr>Nominal Variables</vt:lpstr>
      <vt:lpstr>Ordinal Variables</vt:lpstr>
      <vt:lpstr>Ratio-Scaled Variables</vt:lpstr>
      <vt:lpstr>Variables of Mixed Types</vt:lpstr>
      <vt:lpstr>Vector Objects</vt:lpstr>
      <vt:lpstr>Types of clusters</vt:lpstr>
      <vt:lpstr>Types of Clusters</vt:lpstr>
      <vt:lpstr>Types of Clusters: Well-Separated</vt:lpstr>
      <vt:lpstr>Types of Clusters: Center-Based</vt:lpstr>
      <vt:lpstr>Types of Clusters: Contiguity-Based</vt:lpstr>
      <vt:lpstr>Types of Clusters: Density-Based</vt:lpstr>
      <vt:lpstr>Types of Clusters: Conceptual Clusters</vt:lpstr>
      <vt:lpstr>Types of Clusters: Objective Function</vt:lpstr>
      <vt:lpstr>Types of Clusters: Objective Function …</vt:lpstr>
      <vt:lpstr>Considerations for Cluster Analysis</vt:lpstr>
      <vt:lpstr>Requirements and Challenges</vt:lpstr>
      <vt:lpstr>Major Clustering Approaches (I)</vt:lpstr>
      <vt:lpstr>Major Clustering Approaches (II)</vt:lpstr>
      <vt:lpstr>Partitional Clustering</vt:lpstr>
      <vt:lpstr>Hierarchical Clustering</vt:lpstr>
      <vt:lpstr>Density based Clustering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EDUCATION</dc:title>
  <dc:creator>svm</dc:creator>
  <cp:lastModifiedBy>DELL</cp:lastModifiedBy>
  <cp:revision>103</cp:revision>
  <dcterms:created xsi:type="dcterms:W3CDTF">2020-01-17T04:33:43Z</dcterms:created>
  <dcterms:modified xsi:type="dcterms:W3CDTF">2023-12-01T11:44:46Z</dcterms:modified>
</cp:coreProperties>
</file>