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91"/>
  </p:notesMasterIdLst>
  <p:sldIdLst>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310" r:id="rId17"/>
    <p:sldId id="311" r:id="rId18"/>
    <p:sldId id="272" r:id="rId19"/>
    <p:sldId id="312" r:id="rId20"/>
    <p:sldId id="273" r:id="rId21"/>
    <p:sldId id="274" r:id="rId22"/>
    <p:sldId id="275" r:id="rId23"/>
    <p:sldId id="276" r:id="rId24"/>
    <p:sldId id="277" r:id="rId25"/>
    <p:sldId id="278" r:id="rId26"/>
    <p:sldId id="313"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314" r:id="rId42"/>
    <p:sldId id="293" r:id="rId43"/>
    <p:sldId id="315" r:id="rId44"/>
    <p:sldId id="294" r:id="rId45"/>
    <p:sldId id="295" r:id="rId46"/>
    <p:sldId id="296" r:id="rId47"/>
    <p:sldId id="316" r:id="rId48"/>
    <p:sldId id="297" r:id="rId49"/>
    <p:sldId id="298" r:id="rId50"/>
    <p:sldId id="299" r:id="rId51"/>
    <p:sldId id="300" r:id="rId52"/>
    <p:sldId id="302" r:id="rId53"/>
    <p:sldId id="303" r:id="rId54"/>
    <p:sldId id="304" r:id="rId55"/>
    <p:sldId id="305" r:id="rId56"/>
    <p:sldId id="306" r:id="rId57"/>
    <p:sldId id="307" r:id="rId58"/>
    <p:sldId id="317" r:id="rId59"/>
    <p:sldId id="318" r:id="rId60"/>
    <p:sldId id="319" r:id="rId61"/>
    <p:sldId id="320" r:id="rId62"/>
    <p:sldId id="321" r:id="rId63"/>
    <p:sldId id="322" r:id="rId64"/>
    <p:sldId id="323" r:id="rId65"/>
    <p:sldId id="324" r:id="rId66"/>
    <p:sldId id="361" r:id="rId67"/>
    <p:sldId id="362" r:id="rId68"/>
    <p:sldId id="363" r:id="rId69"/>
    <p:sldId id="364" r:id="rId70"/>
    <p:sldId id="365" r:id="rId71"/>
    <p:sldId id="366" r:id="rId72"/>
    <p:sldId id="367" r:id="rId73"/>
    <p:sldId id="368" r:id="rId74"/>
    <p:sldId id="369" r:id="rId75"/>
    <p:sldId id="370" r:id="rId76"/>
    <p:sldId id="371" r:id="rId77"/>
    <p:sldId id="372" r:id="rId78"/>
    <p:sldId id="374" r:id="rId79"/>
    <p:sldId id="375" r:id="rId80"/>
    <p:sldId id="376" r:id="rId81"/>
    <p:sldId id="373" r:id="rId82"/>
    <p:sldId id="377" r:id="rId83"/>
    <p:sldId id="379" r:id="rId84"/>
    <p:sldId id="380" r:id="rId85"/>
    <p:sldId id="381" r:id="rId86"/>
    <p:sldId id="382" r:id="rId87"/>
    <p:sldId id="383" r:id="rId88"/>
    <p:sldId id="384" r:id="rId89"/>
    <p:sldId id="385" r:id="rId90"/>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tableStyles" Target="tableStyle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2BC9D93-5428-4A17-B82B-B0421716026A}" type="datetimeFigureOut">
              <a:rPr lang="en-IN" smtClean="0"/>
              <a:t>31-12-2024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79BFD96-0A1B-435C-ABC8-1165CF8D3B55}" type="slidenum">
              <a:rPr lang="en-IN" smtClean="0"/>
              <a:t>‹#›</a:t>
            </a:fld>
            <a:endParaRPr lang="en-IN"/>
          </a:p>
        </p:txBody>
      </p:sp>
    </p:spTree>
    <p:extLst>
      <p:ext uri="{BB962C8B-B14F-4D97-AF65-F5344CB8AC3E}">
        <p14:creationId xmlns:p14="http://schemas.microsoft.com/office/powerpoint/2010/main" val="4026660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E1DFCADC-86C8-EEF0-0820-40A60DDCE3AE}"/>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C04BDE9F-BDC2-4D41-A615-DB6A009CC735}" type="slidenum">
              <a:rPr lang="en-CA" altLang="en-US" sz="1200">
                <a:latin typeface="Tahoma" panose="020B0604030504040204" pitchFamily="34" charset="0"/>
              </a:rPr>
              <a:pPr eaLnBrk="1" hangingPunct="1"/>
              <a:t>65</a:t>
            </a:fld>
            <a:endParaRPr lang="en-CA" altLang="en-US" sz="1200">
              <a:latin typeface="Tahoma" panose="020B0604030504040204" pitchFamily="34" charset="0"/>
            </a:endParaRPr>
          </a:p>
        </p:txBody>
      </p:sp>
      <p:sp>
        <p:nvSpPr>
          <p:cNvPr id="120835" name="Rectangle 2">
            <a:extLst>
              <a:ext uri="{FF2B5EF4-FFF2-40B4-BE49-F238E27FC236}">
                <a16:creationId xmlns:a16="http://schemas.microsoft.com/office/drawing/2014/main" id="{AA6D7A7D-FFEE-42C2-BA5E-2B681FF08D90}"/>
              </a:ext>
            </a:extLst>
          </p:cNvPr>
          <p:cNvSpPr>
            <a:spLocks noGrp="1" noRot="1" noChangeAspect="1" noChangeArrowheads="1" noTextEdit="1"/>
          </p:cNvSpPr>
          <p:nvPr>
            <p:ph type="sldImg"/>
          </p:nvPr>
        </p:nvSpPr>
        <p:spPr>
          <a:ln/>
        </p:spPr>
      </p:sp>
      <p:sp>
        <p:nvSpPr>
          <p:cNvPr id="120836" name="Rectangle 3">
            <a:extLst>
              <a:ext uri="{FF2B5EF4-FFF2-40B4-BE49-F238E27FC236}">
                <a16:creationId xmlns:a16="http://schemas.microsoft.com/office/drawing/2014/main" id="{05A7B352-C51E-33B3-933E-04E8000FD28B}"/>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06DF433D-FC36-FBBD-4C7F-027B5895F67F}"/>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B687318-9842-47DA-B264-80432AB7C54B}" type="slidenum">
              <a:rPr kumimoji="0" lang="en-CA"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85</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35171" name="Rectangle 2">
            <a:extLst>
              <a:ext uri="{FF2B5EF4-FFF2-40B4-BE49-F238E27FC236}">
                <a16:creationId xmlns:a16="http://schemas.microsoft.com/office/drawing/2014/main" id="{A4AB0AF5-565D-41A3-2541-CC8A4D43CC8C}"/>
              </a:ext>
            </a:extLst>
          </p:cNvPr>
          <p:cNvSpPr>
            <a:spLocks noChangeArrowheads="1" noTextEdit="1"/>
          </p:cNvSpPr>
          <p:nvPr>
            <p:ph type="sldImg"/>
          </p:nvPr>
        </p:nvSpPr>
        <p:spPr>
          <a:ln/>
        </p:spPr>
      </p:sp>
      <p:sp>
        <p:nvSpPr>
          <p:cNvPr id="135172" name="Rectangle 3">
            <a:extLst>
              <a:ext uri="{FF2B5EF4-FFF2-40B4-BE49-F238E27FC236}">
                <a16:creationId xmlns:a16="http://schemas.microsoft.com/office/drawing/2014/main" id="{B59BB525-92BA-D8F5-3DCE-E6633B2E6CDB}"/>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0337D733-D178-EA6D-873D-B54EB3DC814A}"/>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4053A85-8127-4EC8-A915-5ADF4BE81EF7}" type="slidenum">
              <a:rPr kumimoji="0" lang="en-CA"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86</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36195" name="Rectangle 2">
            <a:extLst>
              <a:ext uri="{FF2B5EF4-FFF2-40B4-BE49-F238E27FC236}">
                <a16:creationId xmlns:a16="http://schemas.microsoft.com/office/drawing/2014/main" id="{2883D703-307E-0D53-716F-0EDB7D813BC1}"/>
              </a:ext>
            </a:extLst>
          </p:cNvPr>
          <p:cNvSpPr>
            <a:spLocks noChangeArrowheads="1" noTextEdit="1"/>
          </p:cNvSpPr>
          <p:nvPr>
            <p:ph type="sldImg"/>
          </p:nvPr>
        </p:nvSpPr>
        <p:spPr>
          <a:ln/>
        </p:spPr>
      </p:sp>
      <p:sp>
        <p:nvSpPr>
          <p:cNvPr id="136196" name="Rectangle 3">
            <a:extLst>
              <a:ext uri="{FF2B5EF4-FFF2-40B4-BE49-F238E27FC236}">
                <a16:creationId xmlns:a16="http://schemas.microsoft.com/office/drawing/2014/main" id="{B2E8BB6E-7A97-E900-2E5D-9351AD10B20F}"/>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1F828F53-1DE0-322F-1409-077493E0C478}"/>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03CA18AD-84C8-47EF-8DA5-1ADAAE8833AE}" type="slidenum">
              <a:rPr lang="en-CA" altLang="en-US" sz="1200">
                <a:latin typeface="Tahoma" panose="020B0604030504040204" pitchFamily="34" charset="0"/>
              </a:rPr>
              <a:pPr eaLnBrk="1" hangingPunct="1"/>
              <a:t>87</a:t>
            </a:fld>
            <a:endParaRPr lang="en-CA" altLang="en-US" sz="1200">
              <a:latin typeface="Tahoma" panose="020B0604030504040204" pitchFamily="34" charset="0"/>
            </a:endParaRPr>
          </a:p>
        </p:txBody>
      </p:sp>
      <p:sp>
        <p:nvSpPr>
          <p:cNvPr id="143363" name="Rectangle 2">
            <a:extLst>
              <a:ext uri="{FF2B5EF4-FFF2-40B4-BE49-F238E27FC236}">
                <a16:creationId xmlns:a16="http://schemas.microsoft.com/office/drawing/2014/main" id="{C8AC56EC-C624-6CC5-1D55-13F3C3A7A675}"/>
              </a:ext>
            </a:extLst>
          </p:cNvPr>
          <p:cNvSpPr>
            <a:spLocks noChangeArrowheads="1" noTextEdit="1"/>
          </p:cNvSpPr>
          <p:nvPr>
            <p:ph type="sldImg"/>
          </p:nvPr>
        </p:nvSpPr>
        <p:spPr>
          <a:ln/>
        </p:spPr>
      </p:sp>
      <p:sp>
        <p:nvSpPr>
          <p:cNvPr id="143364" name="Rectangle 3">
            <a:extLst>
              <a:ext uri="{FF2B5EF4-FFF2-40B4-BE49-F238E27FC236}">
                <a16:creationId xmlns:a16="http://schemas.microsoft.com/office/drawing/2014/main" id="{92A57842-A041-96D8-47DF-17B0F40F303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4DA46F2A-9EAA-EB4D-4FDA-3A3AA853FBDC}"/>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E4CAA8BF-4CF2-4905-B9EC-503D7C895D70}" type="slidenum">
              <a:rPr lang="en-CA" altLang="en-US" sz="1200">
                <a:latin typeface="Tahoma" panose="020B0604030504040204" pitchFamily="34" charset="0"/>
              </a:rPr>
              <a:pPr eaLnBrk="1" hangingPunct="1"/>
              <a:t>88</a:t>
            </a:fld>
            <a:endParaRPr lang="en-CA" altLang="en-US" sz="1200">
              <a:latin typeface="Tahoma" panose="020B0604030504040204" pitchFamily="34" charset="0"/>
            </a:endParaRPr>
          </a:p>
        </p:txBody>
      </p:sp>
      <p:sp>
        <p:nvSpPr>
          <p:cNvPr id="144387" name="Rectangle 2">
            <a:extLst>
              <a:ext uri="{FF2B5EF4-FFF2-40B4-BE49-F238E27FC236}">
                <a16:creationId xmlns:a16="http://schemas.microsoft.com/office/drawing/2014/main" id="{57EB076B-A4A1-A8E6-8837-E17165093C3E}"/>
              </a:ext>
            </a:extLst>
          </p:cNvPr>
          <p:cNvSpPr>
            <a:spLocks noChangeArrowheads="1" noTextEdit="1"/>
          </p:cNvSpPr>
          <p:nvPr>
            <p:ph type="sldImg"/>
          </p:nvPr>
        </p:nvSpPr>
        <p:spPr>
          <a:ln/>
        </p:spPr>
      </p:sp>
      <p:sp>
        <p:nvSpPr>
          <p:cNvPr id="144388" name="Rectangle 3">
            <a:extLst>
              <a:ext uri="{FF2B5EF4-FFF2-40B4-BE49-F238E27FC236}">
                <a16:creationId xmlns:a16="http://schemas.microsoft.com/office/drawing/2014/main" id="{0BC1E471-3F0B-325C-3544-BCBC6B254B95}"/>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512721D2-B2E8-1DF2-F5E8-53CB8D06D9C3}"/>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D9DFBD0-E456-4E17-9F4A-E566AB1E8D32}" type="slidenum">
              <a:rPr lang="en-CA" altLang="en-US" sz="1200">
                <a:latin typeface="Tahoma" panose="020B0604030504040204" pitchFamily="34" charset="0"/>
              </a:rPr>
              <a:pPr eaLnBrk="1" hangingPunct="1"/>
              <a:t>66</a:t>
            </a:fld>
            <a:endParaRPr lang="en-CA" altLang="en-US" sz="1200">
              <a:latin typeface="Tahoma" panose="020B0604030504040204" pitchFamily="34" charset="0"/>
            </a:endParaRPr>
          </a:p>
        </p:txBody>
      </p:sp>
      <p:sp>
        <p:nvSpPr>
          <p:cNvPr id="121859" name="Rectangle 2">
            <a:extLst>
              <a:ext uri="{FF2B5EF4-FFF2-40B4-BE49-F238E27FC236}">
                <a16:creationId xmlns:a16="http://schemas.microsoft.com/office/drawing/2014/main" id="{F3A00686-A762-055D-E783-13DB9913335F}"/>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0CB82FD9-0993-CF64-81CF-4CB916D01709}"/>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9BFD96-0A1B-435C-ABC8-1165CF8D3B55}" type="slidenum">
              <a:rPr lang="en-IN" smtClean="0"/>
              <a:t>71</a:t>
            </a:fld>
            <a:endParaRPr lang="en-IN"/>
          </a:p>
        </p:txBody>
      </p:sp>
    </p:spTree>
    <p:extLst>
      <p:ext uri="{BB962C8B-B14F-4D97-AF65-F5344CB8AC3E}">
        <p14:creationId xmlns:p14="http://schemas.microsoft.com/office/powerpoint/2010/main" val="3370135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43E4D10D-01E6-A235-BFBE-F8989AD61880}"/>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8C50039C-7B65-44D5-966E-D1F26B455004}" type="slidenum">
              <a:rPr lang="en-CA" altLang="en-US" sz="1200">
                <a:latin typeface="Tahoma" panose="020B0604030504040204" pitchFamily="34" charset="0"/>
              </a:rPr>
              <a:pPr eaLnBrk="1" hangingPunct="1"/>
              <a:t>77</a:t>
            </a:fld>
            <a:endParaRPr lang="en-CA" altLang="en-US" sz="1200">
              <a:latin typeface="Tahoma" panose="020B0604030504040204" pitchFamily="34" charset="0"/>
            </a:endParaRPr>
          </a:p>
        </p:txBody>
      </p:sp>
      <p:sp>
        <p:nvSpPr>
          <p:cNvPr id="129027" name="Rectangle 2">
            <a:extLst>
              <a:ext uri="{FF2B5EF4-FFF2-40B4-BE49-F238E27FC236}">
                <a16:creationId xmlns:a16="http://schemas.microsoft.com/office/drawing/2014/main" id="{AD5B8423-DC9F-8D1E-07F7-DC22EFA11BDF}"/>
              </a:ext>
            </a:extLst>
          </p:cNvPr>
          <p:cNvSpPr>
            <a:spLocks noChangeArrowheads="1" noTextEdit="1"/>
          </p:cNvSpPr>
          <p:nvPr>
            <p:ph type="sldImg"/>
          </p:nvPr>
        </p:nvSpPr>
        <p:spPr>
          <a:ln/>
        </p:spPr>
      </p:sp>
      <p:sp>
        <p:nvSpPr>
          <p:cNvPr id="129028" name="Rectangle 3">
            <a:extLst>
              <a:ext uri="{FF2B5EF4-FFF2-40B4-BE49-F238E27FC236}">
                <a16:creationId xmlns:a16="http://schemas.microsoft.com/office/drawing/2014/main" id="{C54F8035-E95C-EFE2-34B9-6F1683FEB3F1}"/>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0CB11B30-1CDC-90FB-4352-2105538E9861}"/>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984CDDB-1EE8-4231-A2F2-9ADAA2549F5F}" type="slidenum">
              <a:rPr kumimoji="0" lang="en-CA"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78</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30051" name="Rectangle 2">
            <a:extLst>
              <a:ext uri="{FF2B5EF4-FFF2-40B4-BE49-F238E27FC236}">
                <a16:creationId xmlns:a16="http://schemas.microsoft.com/office/drawing/2014/main" id="{30701F54-C0EA-308C-3E4C-CC5E593378BB}"/>
              </a:ext>
            </a:extLst>
          </p:cNvPr>
          <p:cNvSpPr>
            <a:spLocks noChangeArrowheads="1" noTextEdit="1"/>
          </p:cNvSpPr>
          <p:nvPr>
            <p:ph type="sldImg"/>
          </p:nvPr>
        </p:nvSpPr>
        <p:spPr>
          <a:ln/>
        </p:spPr>
      </p:sp>
      <p:sp>
        <p:nvSpPr>
          <p:cNvPr id="130052" name="Rectangle 3">
            <a:extLst>
              <a:ext uri="{FF2B5EF4-FFF2-40B4-BE49-F238E27FC236}">
                <a16:creationId xmlns:a16="http://schemas.microsoft.com/office/drawing/2014/main" id="{0F149F1A-57A3-F0FD-7DAF-70094C5B4159}"/>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54BC0C1C-6231-9A99-845A-66019F98E194}"/>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99BC4D2-7CE5-4E74-9919-2A5C331660D9}" type="slidenum">
              <a:rPr kumimoji="0" lang="en-CA"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79</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31075" name="Rectangle 2">
            <a:extLst>
              <a:ext uri="{FF2B5EF4-FFF2-40B4-BE49-F238E27FC236}">
                <a16:creationId xmlns:a16="http://schemas.microsoft.com/office/drawing/2014/main" id="{40E3FB50-3CE8-0267-3550-C41100B90583}"/>
              </a:ext>
            </a:extLst>
          </p:cNvPr>
          <p:cNvSpPr>
            <a:spLocks noChangeArrowheads="1" noTextEdit="1"/>
          </p:cNvSpPr>
          <p:nvPr>
            <p:ph type="sldImg"/>
          </p:nvPr>
        </p:nvSpPr>
        <p:spPr>
          <a:ln/>
        </p:spPr>
      </p:sp>
      <p:sp>
        <p:nvSpPr>
          <p:cNvPr id="131076" name="Rectangle 3">
            <a:extLst>
              <a:ext uri="{FF2B5EF4-FFF2-40B4-BE49-F238E27FC236}">
                <a16:creationId xmlns:a16="http://schemas.microsoft.com/office/drawing/2014/main" id="{55A00FA5-F0A1-F28B-F11E-56D35CC11A1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A0B264CF-85CE-C4EC-8690-C71AB619344F}"/>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108459E-2C82-4C46-B899-77DA1BBF0614}" type="slidenum">
              <a:rPr kumimoji="0" lang="en-CA"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82</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32099" name="Rectangle 2">
            <a:extLst>
              <a:ext uri="{FF2B5EF4-FFF2-40B4-BE49-F238E27FC236}">
                <a16:creationId xmlns:a16="http://schemas.microsoft.com/office/drawing/2014/main" id="{6F8461D0-92CA-D995-755D-16E2820C9D7F}"/>
              </a:ext>
            </a:extLst>
          </p:cNvPr>
          <p:cNvSpPr>
            <a:spLocks noChangeArrowheads="1" noTextEdit="1"/>
          </p:cNvSpPr>
          <p:nvPr>
            <p:ph type="sldImg"/>
          </p:nvPr>
        </p:nvSpPr>
        <p:spPr>
          <a:ln/>
        </p:spPr>
      </p:sp>
      <p:sp>
        <p:nvSpPr>
          <p:cNvPr id="132100" name="Rectangle 3">
            <a:extLst>
              <a:ext uri="{FF2B5EF4-FFF2-40B4-BE49-F238E27FC236}">
                <a16:creationId xmlns:a16="http://schemas.microsoft.com/office/drawing/2014/main" id="{4150E468-3EC8-903B-64A5-935A2BFA3F89}"/>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AA665CF7-292D-3083-395F-DB1D3B419F9D}"/>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B85D4D1-8876-47C3-8B25-234E5F05E1D2}" type="slidenum">
              <a:rPr kumimoji="0" lang="en-CA"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83</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33123" name="Rectangle 2">
            <a:extLst>
              <a:ext uri="{FF2B5EF4-FFF2-40B4-BE49-F238E27FC236}">
                <a16:creationId xmlns:a16="http://schemas.microsoft.com/office/drawing/2014/main" id="{BB307E09-A273-1399-A2FF-FC13129C08EE}"/>
              </a:ext>
            </a:extLst>
          </p:cNvPr>
          <p:cNvSpPr>
            <a:spLocks noChangeArrowheads="1" noTextEdit="1"/>
          </p:cNvSpPr>
          <p:nvPr>
            <p:ph type="sldImg"/>
          </p:nvPr>
        </p:nvSpPr>
        <p:spPr>
          <a:ln/>
        </p:spPr>
      </p:sp>
      <p:sp>
        <p:nvSpPr>
          <p:cNvPr id="133124" name="Rectangle 3">
            <a:extLst>
              <a:ext uri="{FF2B5EF4-FFF2-40B4-BE49-F238E27FC236}">
                <a16:creationId xmlns:a16="http://schemas.microsoft.com/office/drawing/2014/main" id="{5E4142A6-7150-FB99-5460-A25938E32C60}"/>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D4C46889-1119-D870-6E08-E9CA1F731AD7}"/>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EA50AC3-818D-4FAF-A81B-75ADBE429FEC}" type="slidenum">
              <a:rPr kumimoji="0" lang="en-CA"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84</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34147" name="Rectangle 2">
            <a:extLst>
              <a:ext uri="{FF2B5EF4-FFF2-40B4-BE49-F238E27FC236}">
                <a16:creationId xmlns:a16="http://schemas.microsoft.com/office/drawing/2014/main" id="{5E19C09D-D6C3-C938-517F-72AFA61EF02E}"/>
              </a:ext>
            </a:extLst>
          </p:cNvPr>
          <p:cNvSpPr>
            <a:spLocks noChangeArrowheads="1" noTextEdit="1"/>
          </p:cNvSpPr>
          <p:nvPr>
            <p:ph type="sldImg"/>
          </p:nvPr>
        </p:nvSpPr>
        <p:spPr>
          <a:ln/>
        </p:spPr>
      </p:sp>
      <p:sp>
        <p:nvSpPr>
          <p:cNvPr id="134148" name="Rectangle 3">
            <a:extLst>
              <a:ext uri="{FF2B5EF4-FFF2-40B4-BE49-F238E27FC236}">
                <a16:creationId xmlns:a16="http://schemas.microsoft.com/office/drawing/2014/main" id="{8FDE9173-7D39-F816-F20E-F85992C454A1}"/>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3600" b="0" i="0">
                <a:solidFill>
                  <a:srgbClr val="800000"/>
                </a:solidFill>
                <a:latin typeface="Arial MT"/>
                <a:cs typeface="Arial MT"/>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800" b="0" i="0">
                <a:solidFill>
                  <a:srgbClr val="333399"/>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tx1"/>
                </a:solidFill>
                <a:latin typeface="Arial MT"/>
                <a:cs typeface="Arial MT"/>
              </a:defRPr>
            </a:lvl1p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12/31/2024</a:t>
            </a:fld>
            <a:endParaRPr lang="en-US"/>
          </a:p>
        </p:txBody>
      </p:sp>
      <p:sp>
        <p:nvSpPr>
          <p:cNvPr id="6" name="Holder 6"/>
          <p:cNvSpPr>
            <a:spLocks noGrp="1"/>
          </p:cNvSpPr>
          <p:nvPr>
            <p:ph type="sldNum" sz="quarter" idx="7"/>
          </p:nvPr>
        </p:nvSpPr>
        <p:spPr/>
        <p:txBody>
          <a:bodyPr lIns="0" tIns="0" rIns="0" bIns="0"/>
          <a:lstStyle>
            <a:lvl1pPr>
              <a:defRPr sz="1400" b="1" i="0">
                <a:solidFill>
                  <a:srgbClr val="990033"/>
                </a:solidFill>
                <a:latin typeface="Arial"/>
                <a:cs typeface="Arial"/>
              </a:defRPr>
            </a:lvl1pPr>
          </a:lstStyle>
          <a:p>
            <a:pPr marL="109855">
              <a:lnSpc>
                <a:spcPts val="1639"/>
              </a:lnSpc>
            </a:pPr>
            <a:r>
              <a:rPr dirty="0"/>
              <a:t>Slide</a:t>
            </a:r>
            <a:r>
              <a:rPr spc="-20" dirty="0"/>
              <a:t> </a:t>
            </a:r>
            <a:r>
              <a:rPr dirty="0"/>
              <a:t>6-</a:t>
            </a:r>
            <a:r>
              <a:rPr spc="-20" dirty="0"/>
              <a:t> </a:t>
            </a:r>
            <a:fld id="{81D60167-4931-47E6-BA6A-407CBD079E47}" type="slidenum">
              <a:rPr spc="-50" dirty="0"/>
              <a:t>‹#›</a:t>
            </a:fld>
            <a:endParaRPr spc="-5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13">
            <a:extLst>
              <a:ext uri="{FF2B5EF4-FFF2-40B4-BE49-F238E27FC236}">
                <a16:creationId xmlns:a16="http://schemas.microsoft.com/office/drawing/2014/main" id="{B7773BB1-28A1-B76F-0E8F-F4EF2EB14E55}"/>
              </a:ext>
            </a:extLst>
          </p:cNvPr>
          <p:cNvSpPr>
            <a:spLocks noGrp="1" noChangeArrowheads="1"/>
          </p:cNvSpPr>
          <p:nvPr>
            <p:ph type="sldNum" sz="quarter" idx="10"/>
          </p:nvPr>
        </p:nvSpPr>
        <p:spPr>
          <a:ln/>
        </p:spPr>
        <p:txBody>
          <a:bodyPr/>
          <a:lstStyle>
            <a:lvl1pPr>
              <a:defRPr/>
            </a:lvl1pPr>
          </a:lstStyle>
          <a:p>
            <a:r>
              <a:rPr lang="en-US" altLang="en-US"/>
              <a:t>Slide 8- </a:t>
            </a:r>
            <a:fld id="{3EB37325-40BF-4A26-A04E-91CA986E9FFB}" type="slidenum">
              <a:rPr lang="en-US" altLang="en-US"/>
              <a:pPr/>
              <a:t>‹#›</a:t>
            </a:fld>
            <a:endParaRPr lang="en-CA" altLang="en-US"/>
          </a:p>
        </p:txBody>
      </p:sp>
    </p:spTree>
    <p:extLst>
      <p:ext uri="{BB962C8B-B14F-4D97-AF65-F5344CB8AC3E}">
        <p14:creationId xmlns:p14="http://schemas.microsoft.com/office/powerpoint/2010/main" val="152122687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13">
            <a:extLst>
              <a:ext uri="{FF2B5EF4-FFF2-40B4-BE49-F238E27FC236}">
                <a16:creationId xmlns:a16="http://schemas.microsoft.com/office/drawing/2014/main" id="{609CDED0-8C8E-6470-CE7A-ACCC7E8784F9}"/>
              </a:ext>
            </a:extLst>
          </p:cNvPr>
          <p:cNvSpPr>
            <a:spLocks noGrp="1" noChangeArrowheads="1"/>
          </p:cNvSpPr>
          <p:nvPr>
            <p:ph type="sldNum" sz="quarter" idx="10"/>
          </p:nvPr>
        </p:nvSpPr>
        <p:spPr>
          <a:ln/>
        </p:spPr>
        <p:txBody>
          <a:bodyPr/>
          <a:lstStyle>
            <a:lvl1pPr>
              <a:defRPr/>
            </a:lvl1pPr>
          </a:lstStyle>
          <a:p>
            <a:r>
              <a:rPr lang="en-US" altLang="en-US"/>
              <a:t>Slide 8- </a:t>
            </a:r>
            <a:fld id="{D84A7686-2D22-4E24-BBFD-D0D68F973776}" type="slidenum">
              <a:rPr lang="en-US" altLang="en-US"/>
              <a:pPr/>
              <a:t>‹#›</a:t>
            </a:fld>
            <a:endParaRPr lang="en-CA" altLang="en-US"/>
          </a:p>
        </p:txBody>
      </p:sp>
    </p:spTree>
    <p:extLst>
      <p:ext uri="{BB962C8B-B14F-4D97-AF65-F5344CB8AC3E}">
        <p14:creationId xmlns:p14="http://schemas.microsoft.com/office/powerpoint/2010/main" val="2476360763"/>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F460593E-CF38-2C99-2E21-A2623E88984D}"/>
              </a:ext>
            </a:extLst>
          </p:cNvPr>
          <p:cNvSpPr>
            <a:spLocks noGrp="1" noChangeArrowheads="1"/>
          </p:cNvSpPr>
          <p:nvPr>
            <p:ph type="sldNum" sz="quarter" idx="10"/>
          </p:nvPr>
        </p:nvSpPr>
        <p:spPr>
          <a:ln/>
        </p:spPr>
        <p:txBody>
          <a:bodyPr/>
          <a:lstStyle>
            <a:lvl1pPr>
              <a:defRPr/>
            </a:lvl1pPr>
          </a:lstStyle>
          <a:p>
            <a:r>
              <a:rPr lang="en-US" altLang="en-US"/>
              <a:t>Slide 8- </a:t>
            </a:r>
            <a:fld id="{43DE477D-BD58-4558-8745-BFB40CDA4CBA}" type="slidenum">
              <a:rPr lang="en-US" altLang="en-US"/>
              <a:pPr/>
              <a:t>‹#›</a:t>
            </a:fld>
            <a:endParaRPr lang="en-CA" altLang="en-US"/>
          </a:p>
        </p:txBody>
      </p:sp>
    </p:spTree>
    <p:extLst>
      <p:ext uri="{BB962C8B-B14F-4D97-AF65-F5344CB8AC3E}">
        <p14:creationId xmlns:p14="http://schemas.microsoft.com/office/powerpoint/2010/main" val="196503160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a:extLst>
              <a:ext uri="{FF2B5EF4-FFF2-40B4-BE49-F238E27FC236}">
                <a16:creationId xmlns:a16="http://schemas.microsoft.com/office/drawing/2014/main" id="{5A6D4E0A-CF9C-8293-CD2C-E5500B36B658}"/>
              </a:ext>
            </a:extLst>
          </p:cNvPr>
          <p:cNvSpPr>
            <a:spLocks noGrp="1" noChangeArrowheads="1"/>
          </p:cNvSpPr>
          <p:nvPr>
            <p:ph type="sldNum" sz="quarter" idx="10"/>
          </p:nvPr>
        </p:nvSpPr>
        <p:spPr>
          <a:ln/>
        </p:spPr>
        <p:txBody>
          <a:bodyPr/>
          <a:lstStyle>
            <a:lvl1pPr>
              <a:defRPr/>
            </a:lvl1pPr>
          </a:lstStyle>
          <a:p>
            <a:r>
              <a:rPr lang="en-US" altLang="en-US"/>
              <a:t>Slide 8- </a:t>
            </a:r>
            <a:fld id="{3DF271CA-F761-40A0-AF8C-EED080104AAC}" type="slidenum">
              <a:rPr lang="en-US" altLang="en-US"/>
              <a:pPr/>
              <a:t>‹#›</a:t>
            </a:fld>
            <a:endParaRPr lang="en-CA" altLang="en-US"/>
          </a:p>
        </p:txBody>
      </p:sp>
    </p:spTree>
    <p:extLst>
      <p:ext uri="{BB962C8B-B14F-4D97-AF65-F5344CB8AC3E}">
        <p14:creationId xmlns:p14="http://schemas.microsoft.com/office/powerpoint/2010/main" val="3870877643"/>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a:extLst>
              <a:ext uri="{FF2B5EF4-FFF2-40B4-BE49-F238E27FC236}">
                <a16:creationId xmlns:a16="http://schemas.microsoft.com/office/drawing/2014/main" id="{8E7BA80A-919F-E6E6-AE0C-1C21AF2EEFB4}"/>
              </a:ext>
            </a:extLst>
          </p:cNvPr>
          <p:cNvSpPr>
            <a:spLocks noGrp="1" noChangeArrowheads="1"/>
          </p:cNvSpPr>
          <p:nvPr>
            <p:ph type="sldNum" sz="quarter" idx="10"/>
          </p:nvPr>
        </p:nvSpPr>
        <p:spPr>
          <a:ln/>
        </p:spPr>
        <p:txBody>
          <a:bodyPr/>
          <a:lstStyle>
            <a:lvl1pPr>
              <a:defRPr/>
            </a:lvl1pPr>
          </a:lstStyle>
          <a:p>
            <a:r>
              <a:rPr lang="en-US" altLang="en-US"/>
              <a:t>Slide 8- </a:t>
            </a:r>
            <a:fld id="{53F9B6D0-061F-45F6-BB23-D9E5D42B5988}" type="slidenum">
              <a:rPr lang="en-US" altLang="en-US"/>
              <a:pPr/>
              <a:t>‹#›</a:t>
            </a:fld>
            <a:endParaRPr lang="en-CA" altLang="en-US"/>
          </a:p>
        </p:txBody>
      </p:sp>
    </p:spTree>
    <p:extLst>
      <p:ext uri="{BB962C8B-B14F-4D97-AF65-F5344CB8AC3E}">
        <p14:creationId xmlns:p14="http://schemas.microsoft.com/office/powerpoint/2010/main" val="504895132"/>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3">
            <a:extLst>
              <a:ext uri="{FF2B5EF4-FFF2-40B4-BE49-F238E27FC236}">
                <a16:creationId xmlns:a16="http://schemas.microsoft.com/office/drawing/2014/main" id="{20F6EBFF-FA5E-9997-1361-46C0BA5DB851}"/>
              </a:ext>
            </a:extLst>
          </p:cNvPr>
          <p:cNvSpPr>
            <a:spLocks noGrp="1" noChangeArrowheads="1"/>
          </p:cNvSpPr>
          <p:nvPr>
            <p:ph type="sldNum" sz="quarter" idx="10"/>
          </p:nvPr>
        </p:nvSpPr>
        <p:spPr>
          <a:ln/>
        </p:spPr>
        <p:txBody>
          <a:bodyPr/>
          <a:lstStyle>
            <a:lvl1pPr>
              <a:defRPr/>
            </a:lvl1pPr>
          </a:lstStyle>
          <a:p>
            <a:r>
              <a:rPr lang="en-US" altLang="en-US"/>
              <a:t>Slide 8- </a:t>
            </a:r>
            <a:fld id="{7F1ECF8F-37FA-4065-830B-7466F16D5DD9}" type="slidenum">
              <a:rPr lang="en-US" altLang="en-US"/>
              <a:pPr/>
              <a:t>‹#›</a:t>
            </a:fld>
            <a:endParaRPr lang="en-CA" altLang="en-US"/>
          </a:p>
        </p:txBody>
      </p:sp>
    </p:spTree>
    <p:extLst>
      <p:ext uri="{BB962C8B-B14F-4D97-AF65-F5344CB8AC3E}">
        <p14:creationId xmlns:p14="http://schemas.microsoft.com/office/powerpoint/2010/main" val="1366833920"/>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3">
            <a:extLst>
              <a:ext uri="{FF2B5EF4-FFF2-40B4-BE49-F238E27FC236}">
                <a16:creationId xmlns:a16="http://schemas.microsoft.com/office/drawing/2014/main" id="{0CDB53F7-D230-9969-DA3C-1BE2C144B496}"/>
              </a:ext>
            </a:extLst>
          </p:cNvPr>
          <p:cNvSpPr>
            <a:spLocks noGrp="1" noChangeArrowheads="1"/>
          </p:cNvSpPr>
          <p:nvPr>
            <p:ph type="sldNum" sz="quarter" idx="10"/>
          </p:nvPr>
        </p:nvSpPr>
        <p:spPr>
          <a:ln/>
        </p:spPr>
        <p:txBody>
          <a:bodyPr/>
          <a:lstStyle>
            <a:lvl1pPr>
              <a:defRPr/>
            </a:lvl1pPr>
          </a:lstStyle>
          <a:p>
            <a:r>
              <a:rPr lang="en-US" altLang="en-US"/>
              <a:t>Slide 8- </a:t>
            </a:r>
            <a:fld id="{0EE0E410-D06E-4701-961C-AC10DE415482}" type="slidenum">
              <a:rPr lang="en-US" altLang="en-US"/>
              <a:pPr/>
              <a:t>‹#›</a:t>
            </a:fld>
            <a:endParaRPr lang="en-CA" altLang="en-US"/>
          </a:p>
        </p:txBody>
      </p:sp>
    </p:spTree>
    <p:extLst>
      <p:ext uri="{BB962C8B-B14F-4D97-AF65-F5344CB8AC3E}">
        <p14:creationId xmlns:p14="http://schemas.microsoft.com/office/powerpoint/2010/main" val="247738792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800000"/>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2800" b="0" i="0">
                <a:solidFill>
                  <a:srgbClr val="333399"/>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tx1"/>
                </a:solidFill>
                <a:latin typeface="Arial MT"/>
                <a:cs typeface="Arial MT"/>
              </a:defRPr>
            </a:lvl1p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12/31/2024</a:t>
            </a:fld>
            <a:endParaRPr lang="en-US"/>
          </a:p>
        </p:txBody>
      </p:sp>
      <p:sp>
        <p:nvSpPr>
          <p:cNvPr id="6" name="Holder 6"/>
          <p:cNvSpPr>
            <a:spLocks noGrp="1"/>
          </p:cNvSpPr>
          <p:nvPr>
            <p:ph type="sldNum" sz="quarter" idx="7"/>
          </p:nvPr>
        </p:nvSpPr>
        <p:spPr/>
        <p:txBody>
          <a:bodyPr lIns="0" tIns="0" rIns="0" bIns="0"/>
          <a:lstStyle>
            <a:lvl1pPr>
              <a:defRPr sz="1400" b="1" i="0">
                <a:solidFill>
                  <a:srgbClr val="990033"/>
                </a:solidFill>
                <a:latin typeface="Arial"/>
                <a:cs typeface="Arial"/>
              </a:defRPr>
            </a:lvl1pPr>
          </a:lstStyle>
          <a:p>
            <a:pPr marL="109855">
              <a:lnSpc>
                <a:spcPts val="1639"/>
              </a:lnSpc>
            </a:pPr>
            <a:r>
              <a:rPr dirty="0"/>
              <a:t>Slide</a:t>
            </a:r>
            <a:r>
              <a:rPr spc="-20" dirty="0"/>
              <a:t> </a:t>
            </a:r>
            <a:r>
              <a:rPr dirty="0"/>
              <a:t>6-</a:t>
            </a:r>
            <a:r>
              <a:rPr spc="-20" dirty="0"/>
              <a:t> </a:t>
            </a: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800000"/>
                </a:solidFill>
                <a:latin typeface="Arial MT"/>
                <a:cs typeface="Arial M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chemeClr val="tx1"/>
                </a:solidFill>
                <a:latin typeface="Arial MT"/>
                <a:cs typeface="Arial MT"/>
              </a:defRPr>
            </a:lvl1p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12/31/2024</a:t>
            </a:fld>
            <a:endParaRPr lang="en-US"/>
          </a:p>
        </p:txBody>
      </p:sp>
      <p:sp>
        <p:nvSpPr>
          <p:cNvPr id="7" name="Holder 7"/>
          <p:cNvSpPr>
            <a:spLocks noGrp="1"/>
          </p:cNvSpPr>
          <p:nvPr>
            <p:ph type="sldNum" sz="quarter" idx="7"/>
          </p:nvPr>
        </p:nvSpPr>
        <p:spPr/>
        <p:txBody>
          <a:bodyPr lIns="0" tIns="0" rIns="0" bIns="0"/>
          <a:lstStyle>
            <a:lvl1pPr>
              <a:defRPr sz="1400" b="1" i="0">
                <a:solidFill>
                  <a:srgbClr val="990033"/>
                </a:solidFill>
                <a:latin typeface="Arial"/>
                <a:cs typeface="Arial"/>
              </a:defRPr>
            </a:lvl1pPr>
          </a:lstStyle>
          <a:p>
            <a:pPr marL="109855">
              <a:lnSpc>
                <a:spcPts val="1639"/>
              </a:lnSpc>
            </a:pPr>
            <a:r>
              <a:rPr dirty="0"/>
              <a:t>Slide</a:t>
            </a:r>
            <a:r>
              <a:rPr spc="-20" dirty="0"/>
              <a:t> </a:t>
            </a:r>
            <a:r>
              <a:rPr dirty="0"/>
              <a:t>6-</a:t>
            </a:r>
            <a:r>
              <a:rPr spc="-20" dirty="0"/>
              <a:t> </a:t>
            </a: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800000"/>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defRPr sz="900" b="0" i="0">
                <a:solidFill>
                  <a:schemeClr val="tx1"/>
                </a:solidFill>
                <a:latin typeface="Arial MT"/>
                <a:cs typeface="Arial MT"/>
              </a:defRPr>
            </a:lvl1p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12/31/2024</a:t>
            </a:fld>
            <a:endParaRPr lang="en-US"/>
          </a:p>
        </p:txBody>
      </p:sp>
      <p:sp>
        <p:nvSpPr>
          <p:cNvPr id="5" name="Holder 5"/>
          <p:cNvSpPr>
            <a:spLocks noGrp="1"/>
          </p:cNvSpPr>
          <p:nvPr>
            <p:ph type="sldNum" sz="quarter" idx="7"/>
          </p:nvPr>
        </p:nvSpPr>
        <p:spPr/>
        <p:txBody>
          <a:bodyPr lIns="0" tIns="0" rIns="0" bIns="0"/>
          <a:lstStyle>
            <a:lvl1pPr>
              <a:defRPr sz="1400" b="1" i="0">
                <a:solidFill>
                  <a:srgbClr val="990033"/>
                </a:solidFill>
                <a:latin typeface="Arial"/>
                <a:cs typeface="Arial"/>
              </a:defRPr>
            </a:lvl1pPr>
          </a:lstStyle>
          <a:p>
            <a:pPr marL="109855">
              <a:lnSpc>
                <a:spcPts val="1639"/>
              </a:lnSpc>
            </a:pPr>
            <a:r>
              <a:rPr dirty="0"/>
              <a:t>Slide</a:t>
            </a:r>
            <a:r>
              <a:rPr spc="-20" dirty="0"/>
              <a:t> </a:t>
            </a:r>
            <a:r>
              <a:rPr dirty="0"/>
              <a:t>6-</a:t>
            </a:r>
            <a:r>
              <a:rPr spc="-20" dirty="0"/>
              <a:t> </a:t>
            </a: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00" b="0" i="0">
                <a:solidFill>
                  <a:schemeClr val="tx1"/>
                </a:solidFill>
                <a:latin typeface="Arial MT"/>
                <a:cs typeface="Arial MT"/>
              </a:defRPr>
            </a:lvl1p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12/31/2024</a:t>
            </a:fld>
            <a:endParaRPr lang="en-US"/>
          </a:p>
        </p:txBody>
      </p:sp>
      <p:sp>
        <p:nvSpPr>
          <p:cNvPr id="4" name="Holder 4"/>
          <p:cNvSpPr>
            <a:spLocks noGrp="1"/>
          </p:cNvSpPr>
          <p:nvPr>
            <p:ph type="sldNum" sz="quarter" idx="7"/>
          </p:nvPr>
        </p:nvSpPr>
        <p:spPr/>
        <p:txBody>
          <a:bodyPr lIns="0" tIns="0" rIns="0" bIns="0"/>
          <a:lstStyle>
            <a:lvl1pPr>
              <a:defRPr sz="1400" b="1" i="0">
                <a:solidFill>
                  <a:srgbClr val="990033"/>
                </a:solidFill>
                <a:latin typeface="Arial"/>
                <a:cs typeface="Arial"/>
              </a:defRPr>
            </a:lvl1pPr>
          </a:lstStyle>
          <a:p>
            <a:pPr marL="109855">
              <a:lnSpc>
                <a:spcPts val="1639"/>
              </a:lnSpc>
            </a:pPr>
            <a:r>
              <a:rPr dirty="0"/>
              <a:t>Slide</a:t>
            </a:r>
            <a:r>
              <a:rPr spc="-20" dirty="0"/>
              <a:t> </a:t>
            </a:r>
            <a:r>
              <a:rPr dirty="0"/>
              <a:t>6-</a:t>
            </a:r>
            <a:r>
              <a:rPr spc="-20" dirty="0"/>
              <a:t> </a:t>
            </a:r>
            <a:fld id="{81D60167-4931-47E6-BA6A-407CBD079E47}" type="slidenum">
              <a:rPr spc="-50" dirty="0"/>
              <a:t>‹#›</a:t>
            </a:fld>
            <a:endParaRPr spc="-5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2" name="Rectangle 44">
            <a:extLst>
              <a:ext uri="{FF2B5EF4-FFF2-40B4-BE49-F238E27FC236}">
                <a16:creationId xmlns:a16="http://schemas.microsoft.com/office/drawing/2014/main" id="{1BFD8AF1-D541-2F4A-9E0B-A04765C91E3A}"/>
              </a:ext>
            </a:extLst>
          </p:cNvPr>
          <p:cNvSpPr>
            <a:spLocks noChangeArrowheads="1"/>
          </p:cNvSpPr>
          <p:nvPr/>
        </p:nvSpPr>
        <p:spPr bwMode="auto">
          <a:xfrm>
            <a:off x="8305800" y="0"/>
            <a:ext cx="609600" cy="6858000"/>
          </a:xfrm>
          <a:prstGeom prst="rect">
            <a:avLst/>
          </a:prstGeom>
          <a:gradFill rotWithShape="1">
            <a:gsLst>
              <a:gs pos="0">
                <a:srgbClr val="677228">
                  <a:alpha val="43999"/>
                </a:srgbClr>
              </a:gs>
              <a:gs pos="100000">
                <a:srgbClr val="5A6423"/>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IN" altLang="en-US"/>
          </a:p>
        </p:txBody>
      </p:sp>
      <p:sp>
        <p:nvSpPr>
          <p:cNvPr id="3" name="Rectangle 47">
            <a:extLst>
              <a:ext uri="{FF2B5EF4-FFF2-40B4-BE49-F238E27FC236}">
                <a16:creationId xmlns:a16="http://schemas.microsoft.com/office/drawing/2014/main" id="{45848735-F342-1C7C-7085-2F794863ACF2}"/>
              </a:ext>
            </a:extLst>
          </p:cNvPr>
          <p:cNvSpPr>
            <a:spLocks noChangeArrowheads="1"/>
          </p:cNvSpPr>
          <p:nvPr userDrawn="1"/>
        </p:nvSpPr>
        <p:spPr bwMode="auto">
          <a:xfrm rot="16200000">
            <a:off x="3500437" y="-985837"/>
            <a:ext cx="2143125" cy="9144000"/>
          </a:xfrm>
          <a:prstGeom prst="rect">
            <a:avLst/>
          </a:prstGeom>
          <a:solidFill>
            <a:srgbClr val="677228">
              <a:alpha val="4392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IN" altLang="en-US"/>
          </a:p>
        </p:txBody>
      </p:sp>
      <p:sp>
        <p:nvSpPr>
          <p:cNvPr id="4" name="Rectangle 48">
            <a:extLst>
              <a:ext uri="{FF2B5EF4-FFF2-40B4-BE49-F238E27FC236}">
                <a16:creationId xmlns:a16="http://schemas.microsoft.com/office/drawing/2014/main" id="{BC9955E1-A2DA-9D8D-817E-81F1A03CAD6A}"/>
              </a:ext>
            </a:extLst>
          </p:cNvPr>
          <p:cNvSpPr>
            <a:spLocks noChangeArrowheads="1"/>
          </p:cNvSpPr>
          <p:nvPr userDrawn="1"/>
        </p:nvSpPr>
        <p:spPr bwMode="auto">
          <a:xfrm>
            <a:off x="7315200" y="2438400"/>
            <a:ext cx="1828800" cy="22907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IN" altLang="en-US"/>
          </a:p>
        </p:txBody>
      </p:sp>
      <p:pic>
        <p:nvPicPr>
          <p:cNvPr id="5" name="Picture 35" descr="awtri_4c UPDATE_color">
            <a:extLst>
              <a:ext uri="{FF2B5EF4-FFF2-40B4-BE49-F238E27FC236}">
                <a16:creationId xmlns:a16="http://schemas.microsoft.com/office/drawing/2014/main" id="{82A49B94-FF68-E8EB-32E3-7E0F941070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5949950"/>
            <a:ext cx="6842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6" descr="elmasri_thumb">
            <a:extLst>
              <a:ext uri="{FF2B5EF4-FFF2-40B4-BE49-F238E27FC236}">
                <a16:creationId xmlns:a16="http://schemas.microsoft.com/office/drawing/2014/main" id="{8AA9BDF2-D318-423B-A2F1-5F9B4AD5F30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19975" y="2514600"/>
            <a:ext cx="17240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6" name="Rectangle 30" descr="Pink tissue paper"/>
          <p:cNvSpPr>
            <a:spLocks noGrp="1" noChangeArrowheads="1"/>
          </p:cNvSpPr>
          <p:nvPr>
            <p:ph type="ctrTitle" sz="quarter"/>
          </p:nvPr>
        </p:nvSpPr>
        <p:spPr>
          <a:xfrm>
            <a:off x="228600" y="152400"/>
            <a:ext cx="7086600" cy="2286000"/>
          </a:xfrm>
          <a:extLst>
            <a:ext uri="{909E8E84-426E-40DD-AFC4-6F175D3DCCD1}">
              <a14:hiddenFill xmlns:a14="http://schemas.microsoft.com/office/drawing/2010/main">
                <a:blipFill dpi="0" rotWithShape="0">
                  <a:blip r:embed="rId4"/>
                  <a:srcRect/>
                  <a:tile tx="0" ty="0" sx="100000" sy="100000" flip="none" algn="tl"/>
                </a:blipFill>
              </a14:hiddenFill>
            </a:ext>
          </a:extLst>
        </p:spPr>
        <p:txBody>
          <a:bodyPr wrap="none" anchor="ctr"/>
          <a:lstStyle>
            <a:lvl1pPr>
              <a:defRPr sz="6600">
                <a:solidFill>
                  <a:srgbClr val="990033"/>
                </a:solidFill>
              </a:defRPr>
            </a:lvl1pPr>
          </a:lstStyle>
          <a:p>
            <a:pPr lvl="0"/>
            <a:r>
              <a:rPr lang="en-US" noProof="0"/>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0" indent="0">
              <a:buFont typeface="Wingdings" pitchFamily="2" charset="2"/>
              <a:buNone/>
              <a:defRPr sz="3200"/>
            </a:lvl1pPr>
          </a:lstStyle>
          <a:p>
            <a:pPr lvl="0"/>
            <a:r>
              <a:rPr lang="en-US" noProof="0"/>
              <a:t>Click to edit Master subtitle style</a:t>
            </a:r>
          </a:p>
        </p:txBody>
      </p:sp>
      <p:sp>
        <p:nvSpPr>
          <p:cNvPr id="7" name="Rectangle 29">
            <a:extLst>
              <a:ext uri="{FF2B5EF4-FFF2-40B4-BE49-F238E27FC236}">
                <a16:creationId xmlns:a16="http://schemas.microsoft.com/office/drawing/2014/main" id="{BFA8CCBF-266D-6407-1FAE-BB1A9120C810}"/>
              </a:ext>
            </a:extLst>
          </p:cNvPr>
          <p:cNvSpPr>
            <a:spLocks noGrp="1" noChangeArrowheads="1"/>
          </p:cNvSpPr>
          <p:nvPr>
            <p:ph type="ftr" sz="quarter" idx="10"/>
          </p:nvPr>
        </p:nvSpPr>
        <p:spPr bwMode="auto">
          <a:xfrm>
            <a:off x="838200" y="6397625"/>
            <a:ext cx="44958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900" smtClean="0"/>
            </a:lvl1pPr>
          </a:lstStyle>
          <a:p>
            <a:pPr>
              <a:defRPr/>
            </a:pPr>
            <a:r>
              <a:rPr lang="en-US"/>
              <a:t>Copyright © 2007 </a:t>
            </a:r>
            <a:r>
              <a:rPr lang="en-US">
                <a:solidFill>
                  <a:srgbClr val="000000"/>
                </a:solidFill>
              </a:rPr>
              <a:t>Ramez Elmasri and Shamkant B. Navathe</a:t>
            </a:r>
          </a:p>
        </p:txBody>
      </p:sp>
    </p:spTree>
    <p:extLst>
      <p:ext uri="{BB962C8B-B14F-4D97-AF65-F5344CB8AC3E}">
        <p14:creationId xmlns:p14="http://schemas.microsoft.com/office/powerpoint/2010/main" val="129609877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3">
            <a:extLst>
              <a:ext uri="{FF2B5EF4-FFF2-40B4-BE49-F238E27FC236}">
                <a16:creationId xmlns:a16="http://schemas.microsoft.com/office/drawing/2014/main" id="{07008656-D7CA-C006-662B-0C287AC96995}"/>
              </a:ext>
            </a:extLst>
          </p:cNvPr>
          <p:cNvSpPr>
            <a:spLocks noGrp="1" noChangeArrowheads="1"/>
          </p:cNvSpPr>
          <p:nvPr>
            <p:ph type="sldNum" sz="quarter" idx="10"/>
          </p:nvPr>
        </p:nvSpPr>
        <p:spPr>
          <a:ln/>
        </p:spPr>
        <p:txBody>
          <a:bodyPr/>
          <a:lstStyle>
            <a:lvl1pPr>
              <a:defRPr/>
            </a:lvl1pPr>
          </a:lstStyle>
          <a:p>
            <a:r>
              <a:rPr lang="en-US" altLang="en-US"/>
              <a:t>Slide 8- </a:t>
            </a:r>
            <a:fld id="{623BB547-291E-42EE-AFC2-B6173F7279E5}" type="slidenum">
              <a:rPr lang="en-US" altLang="en-US"/>
              <a:pPr/>
              <a:t>‹#›</a:t>
            </a:fld>
            <a:endParaRPr lang="en-CA" altLang="en-US"/>
          </a:p>
        </p:txBody>
      </p:sp>
    </p:spTree>
    <p:extLst>
      <p:ext uri="{BB962C8B-B14F-4D97-AF65-F5344CB8AC3E}">
        <p14:creationId xmlns:p14="http://schemas.microsoft.com/office/powerpoint/2010/main" val="3361033459"/>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a:extLst>
              <a:ext uri="{FF2B5EF4-FFF2-40B4-BE49-F238E27FC236}">
                <a16:creationId xmlns:a16="http://schemas.microsoft.com/office/drawing/2014/main" id="{2E0C6BE3-60E1-C8B9-E569-DAD148799B4E}"/>
              </a:ext>
            </a:extLst>
          </p:cNvPr>
          <p:cNvSpPr>
            <a:spLocks noGrp="1" noChangeArrowheads="1"/>
          </p:cNvSpPr>
          <p:nvPr>
            <p:ph type="sldNum" sz="quarter" idx="10"/>
          </p:nvPr>
        </p:nvSpPr>
        <p:spPr>
          <a:ln/>
        </p:spPr>
        <p:txBody>
          <a:bodyPr/>
          <a:lstStyle>
            <a:lvl1pPr>
              <a:defRPr/>
            </a:lvl1pPr>
          </a:lstStyle>
          <a:p>
            <a:r>
              <a:rPr lang="en-US" altLang="en-US"/>
              <a:t>Slide 8- </a:t>
            </a:r>
            <a:fld id="{F345B65A-F545-4449-87AC-E62E0A37CF3C}" type="slidenum">
              <a:rPr lang="en-US" altLang="en-US"/>
              <a:pPr/>
              <a:t>‹#›</a:t>
            </a:fld>
            <a:endParaRPr lang="en-CA" altLang="en-US"/>
          </a:p>
        </p:txBody>
      </p:sp>
    </p:spTree>
    <p:extLst>
      <p:ext uri="{BB962C8B-B14F-4D97-AF65-F5344CB8AC3E}">
        <p14:creationId xmlns:p14="http://schemas.microsoft.com/office/powerpoint/2010/main" val="1544569307"/>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3">
            <a:extLst>
              <a:ext uri="{FF2B5EF4-FFF2-40B4-BE49-F238E27FC236}">
                <a16:creationId xmlns:a16="http://schemas.microsoft.com/office/drawing/2014/main" id="{4C4D76E0-075A-86F4-7651-1B8711FDE4A4}"/>
              </a:ext>
            </a:extLst>
          </p:cNvPr>
          <p:cNvSpPr>
            <a:spLocks noGrp="1" noChangeArrowheads="1"/>
          </p:cNvSpPr>
          <p:nvPr>
            <p:ph type="sldNum" sz="quarter" idx="10"/>
          </p:nvPr>
        </p:nvSpPr>
        <p:spPr>
          <a:ln/>
        </p:spPr>
        <p:txBody>
          <a:bodyPr/>
          <a:lstStyle>
            <a:lvl1pPr>
              <a:defRPr/>
            </a:lvl1pPr>
          </a:lstStyle>
          <a:p>
            <a:r>
              <a:rPr lang="en-US" altLang="en-US"/>
              <a:t>Slide 8- </a:t>
            </a:r>
            <a:fld id="{A0E1FF34-285C-42CC-AD7C-5BD4EB64BBF3}" type="slidenum">
              <a:rPr lang="en-US" altLang="en-US"/>
              <a:pPr/>
              <a:t>‹#›</a:t>
            </a:fld>
            <a:endParaRPr lang="en-CA" altLang="en-US"/>
          </a:p>
        </p:txBody>
      </p:sp>
    </p:spTree>
    <p:extLst>
      <p:ext uri="{BB962C8B-B14F-4D97-AF65-F5344CB8AC3E}">
        <p14:creationId xmlns:p14="http://schemas.microsoft.com/office/powerpoint/2010/main" val="343086473"/>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079992" y="1450847"/>
            <a:ext cx="64135" cy="5407660"/>
          </a:xfrm>
          <a:custGeom>
            <a:avLst/>
            <a:gdLst/>
            <a:ahLst/>
            <a:cxnLst/>
            <a:rect l="l" t="t" r="r" b="b"/>
            <a:pathLst>
              <a:path w="64134" h="5407659">
                <a:moveTo>
                  <a:pt x="0" y="5407152"/>
                </a:moveTo>
                <a:lnTo>
                  <a:pt x="64007" y="5407152"/>
                </a:lnTo>
                <a:lnTo>
                  <a:pt x="64007" y="0"/>
                </a:lnTo>
                <a:lnTo>
                  <a:pt x="0" y="0"/>
                </a:lnTo>
                <a:lnTo>
                  <a:pt x="0" y="5407152"/>
                </a:lnTo>
                <a:close/>
              </a:path>
            </a:pathLst>
          </a:custGeom>
          <a:solidFill>
            <a:srgbClr val="677128"/>
          </a:solidFill>
        </p:spPr>
        <p:txBody>
          <a:bodyPr wrap="square" lIns="0" tIns="0" rIns="0" bIns="0" rtlCol="0"/>
          <a:lstStyle/>
          <a:p>
            <a:endParaRPr/>
          </a:p>
        </p:txBody>
      </p:sp>
      <p:sp>
        <p:nvSpPr>
          <p:cNvPr id="17" name="bg object 17"/>
          <p:cNvSpPr/>
          <p:nvPr/>
        </p:nvSpPr>
        <p:spPr>
          <a:xfrm>
            <a:off x="8936735" y="1450847"/>
            <a:ext cx="64135" cy="5407660"/>
          </a:xfrm>
          <a:custGeom>
            <a:avLst/>
            <a:gdLst/>
            <a:ahLst/>
            <a:cxnLst/>
            <a:rect l="l" t="t" r="r" b="b"/>
            <a:pathLst>
              <a:path w="64134" h="5407659">
                <a:moveTo>
                  <a:pt x="0" y="5407152"/>
                </a:moveTo>
                <a:lnTo>
                  <a:pt x="64008" y="5407152"/>
                </a:lnTo>
                <a:lnTo>
                  <a:pt x="64008" y="0"/>
                </a:lnTo>
                <a:lnTo>
                  <a:pt x="0" y="0"/>
                </a:lnTo>
                <a:lnTo>
                  <a:pt x="0" y="5407152"/>
                </a:lnTo>
                <a:close/>
              </a:path>
            </a:pathLst>
          </a:custGeom>
          <a:solidFill>
            <a:srgbClr val="333399"/>
          </a:solidFill>
        </p:spPr>
        <p:txBody>
          <a:bodyPr wrap="square" lIns="0" tIns="0" rIns="0" bIns="0" rtlCol="0"/>
          <a:lstStyle/>
          <a:p>
            <a:endParaRPr/>
          </a:p>
        </p:txBody>
      </p:sp>
      <p:sp>
        <p:nvSpPr>
          <p:cNvPr id="18" name="bg object 18"/>
          <p:cNvSpPr/>
          <p:nvPr/>
        </p:nvSpPr>
        <p:spPr>
          <a:xfrm>
            <a:off x="9000743" y="1450847"/>
            <a:ext cx="79375" cy="5407660"/>
          </a:xfrm>
          <a:custGeom>
            <a:avLst/>
            <a:gdLst/>
            <a:ahLst/>
            <a:cxnLst/>
            <a:rect l="l" t="t" r="r" b="b"/>
            <a:pathLst>
              <a:path w="79375" h="5407659">
                <a:moveTo>
                  <a:pt x="79248" y="0"/>
                </a:moveTo>
                <a:lnTo>
                  <a:pt x="0" y="0"/>
                </a:lnTo>
                <a:lnTo>
                  <a:pt x="0" y="5407152"/>
                </a:lnTo>
                <a:lnTo>
                  <a:pt x="79248" y="5407152"/>
                </a:lnTo>
                <a:lnTo>
                  <a:pt x="79248" y="0"/>
                </a:lnTo>
                <a:close/>
              </a:path>
            </a:pathLst>
          </a:custGeom>
          <a:solidFill>
            <a:srgbClr val="990033"/>
          </a:solidFill>
        </p:spPr>
        <p:txBody>
          <a:bodyPr wrap="square" lIns="0" tIns="0" rIns="0" bIns="0" rtlCol="0"/>
          <a:lstStyle/>
          <a:p>
            <a:endParaRPr/>
          </a:p>
        </p:txBody>
      </p:sp>
      <p:sp>
        <p:nvSpPr>
          <p:cNvPr id="19" name="bg object 19"/>
          <p:cNvSpPr/>
          <p:nvPr/>
        </p:nvSpPr>
        <p:spPr>
          <a:xfrm>
            <a:off x="0" y="0"/>
            <a:ext cx="9141460" cy="1450975"/>
          </a:xfrm>
          <a:custGeom>
            <a:avLst/>
            <a:gdLst/>
            <a:ahLst/>
            <a:cxnLst/>
            <a:rect l="l" t="t" r="r" b="b"/>
            <a:pathLst>
              <a:path w="9141460" h="1450975">
                <a:moveTo>
                  <a:pt x="9140952" y="0"/>
                </a:moveTo>
                <a:lnTo>
                  <a:pt x="0" y="0"/>
                </a:lnTo>
                <a:lnTo>
                  <a:pt x="0" y="1450848"/>
                </a:lnTo>
                <a:lnTo>
                  <a:pt x="9140952" y="1450848"/>
                </a:lnTo>
                <a:lnTo>
                  <a:pt x="9140952" y="0"/>
                </a:lnTo>
                <a:close/>
              </a:path>
            </a:pathLst>
          </a:custGeom>
          <a:solidFill>
            <a:srgbClr val="677128">
              <a:alpha val="36077"/>
            </a:srgbClr>
          </a:solidFill>
        </p:spPr>
        <p:txBody>
          <a:bodyPr wrap="square" lIns="0" tIns="0" rIns="0" bIns="0" rtlCol="0"/>
          <a:lstStyle/>
          <a:p>
            <a:endParaRPr/>
          </a:p>
        </p:txBody>
      </p:sp>
      <p:sp>
        <p:nvSpPr>
          <p:cNvPr id="2" name="Holder 2"/>
          <p:cNvSpPr>
            <a:spLocks noGrp="1"/>
          </p:cNvSpPr>
          <p:nvPr>
            <p:ph type="title"/>
          </p:nvPr>
        </p:nvSpPr>
        <p:spPr>
          <a:xfrm>
            <a:off x="307340" y="18033"/>
            <a:ext cx="7588250" cy="1243330"/>
          </a:xfrm>
          <a:prstGeom prst="rect">
            <a:avLst/>
          </a:prstGeom>
        </p:spPr>
        <p:txBody>
          <a:bodyPr wrap="square" lIns="0" tIns="0" rIns="0" bIns="0">
            <a:spAutoFit/>
          </a:bodyPr>
          <a:lstStyle>
            <a:lvl1pPr>
              <a:defRPr sz="3600" b="0" i="0">
                <a:solidFill>
                  <a:srgbClr val="800000"/>
                </a:solidFill>
                <a:latin typeface="Arial MT"/>
                <a:cs typeface="Arial MT"/>
              </a:defRPr>
            </a:lvl1pPr>
          </a:lstStyle>
          <a:p>
            <a:endParaRPr/>
          </a:p>
        </p:txBody>
      </p:sp>
      <p:sp>
        <p:nvSpPr>
          <p:cNvPr id="3" name="Holder 3"/>
          <p:cNvSpPr>
            <a:spLocks noGrp="1"/>
          </p:cNvSpPr>
          <p:nvPr>
            <p:ph type="body" idx="1"/>
          </p:nvPr>
        </p:nvSpPr>
        <p:spPr>
          <a:xfrm>
            <a:off x="318617" y="1537095"/>
            <a:ext cx="8134350" cy="4722495"/>
          </a:xfrm>
          <a:prstGeom prst="rect">
            <a:avLst/>
          </a:prstGeom>
        </p:spPr>
        <p:txBody>
          <a:bodyPr wrap="square" lIns="0" tIns="0" rIns="0" bIns="0">
            <a:spAutoFit/>
          </a:bodyPr>
          <a:lstStyle>
            <a:lvl1pPr>
              <a:defRPr sz="2800" b="0" i="0">
                <a:solidFill>
                  <a:srgbClr val="333399"/>
                </a:solidFill>
                <a:latin typeface="Arial MT"/>
                <a:cs typeface="Arial MT"/>
              </a:defRPr>
            </a:lvl1pPr>
          </a:lstStyle>
          <a:p>
            <a:endParaRPr/>
          </a:p>
        </p:txBody>
      </p:sp>
      <p:sp>
        <p:nvSpPr>
          <p:cNvPr id="4" name="Holder 4"/>
          <p:cNvSpPr>
            <a:spLocks noGrp="1"/>
          </p:cNvSpPr>
          <p:nvPr>
            <p:ph type="ftr" sz="quarter" idx="5"/>
          </p:nvPr>
        </p:nvSpPr>
        <p:spPr>
          <a:xfrm>
            <a:off x="917244" y="6667295"/>
            <a:ext cx="3091815" cy="154940"/>
          </a:xfrm>
          <a:prstGeom prst="rect">
            <a:avLst/>
          </a:prstGeom>
        </p:spPr>
        <p:txBody>
          <a:bodyPr wrap="square" lIns="0" tIns="0" rIns="0" bIns="0">
            <a:spAutoFit/>
          </a:bodyPr>
          <a:lstStyle>
            <a:lvl1pPr>
              <a:defRPr sz="900" b="0" i="0">
                <a:solidFill>
                  <a:schemeClr val="tx1"/>
                </a:solidFill>
                <a:latin typeface="Arial MT"/>
                <a:cs typeface="Arial MT"/>
              </a:defRPr>
            </a:lvl1p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12/31/2024</a:t>
            </a:fld>
            <a:endParaRPr lang="en-US"/>
          </a:p>
        </p:txBody>
      </p:sp>
      <p:sp>
        <p:nvSpPr>
          <p:cNvPr id="6" name="Holder 6"/>
          <p:cNvSpPr>
            <a:spLocks noGrp="1"/>
          </p:cNvSpPr>
          <p:nvPr>
            <p:ph type="sldNum" sz="quarter" idx="7"/>
          </p:nvPr>
        </p:nvSpPr>
        <p:spPr>
          <a:xfrm>
            <a:off x="7863078" y="6602965"/>
            <a:ext cx="939545" cy="299444"/>
          </a:xfrm>
          <a:prstGeom prst="rect">
            <a:avLst/>
          </a:prstGeom>
        </p:spPr>
        <p:txBody>
          <a:bodyPr wrap="square" lIns="0" tIns="0" rIns="0" bIns="0">
            <a:spAutoFit/>
          </a:bodyPr>
          <a:lstStyle>
            <a:lvl1pPr>
              <a:defRPr sz="1400" b="1" i="0">
                <a:solidFill>
                  <a:srgbClr val="990033"/>
                </a:solidFill>
                <a:latin typeface="Arial"/>
                <a:cs typeface="Arial"/>
              </a:defRPr>
            </a:lvl1pPr>
          </a:lstStyle>
          <a:p>
            <a:pPr marL="109855">
              <a:lnSpc>
                <a:spcPts val="1639"/>
              </a:lnSpc>
            </a:pPr>
            <a:r>
              <a:rPr dirty="0"/>
              <a:t>Slide</a:t>
            </a:r>
            <a:r>
              <a:rPr spc="-20" dirty="0"/>
              <a:t> </a:t>
            </a:r>
            <a:r>
              <a:rPr dirty="0"/>
              <a:t>6-</a:t>
            </a:r>
            <a:r>
              <a:rPr spc="-20" dirty="0"/>
              <a:t> </a:t>
            </a: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a:extLst>
              <a:ext uri="{FF2B5EF4-FFF2-40B4-BE49-F238E27FC236}">
                <a16:creationId xmlns:a16="http://schemas.microsoft.com/office/drawing/2014/main" id="{6C87928A-EFD3-6250-4FA1-7B183FF1ACDB}"/>
              </a:ext>
            </a:extLst>
          </p:cNvPr>
          <p:cNvGrpSpPr>
            <a:grpSpLocks/>
          </p:cNvGrpSpPr>
          <p:nvPr userDrawn="1"/>
        </p:nvGrpSpPr>
        <p:grpSpPr bwMode="auto">
          <a:xfrm>
            <a:off x="8936038" y="1449388"/>
            <a:ext cx="207962" cy="5408612"/>
            <a:chOff x="5606" y="889"/>
            <a:chExt cx="154" cy="3431"/>
          </a:xfrm>
        </p:grpSpPr>
        <p:sp>
          <p:nvSpPr>
            <p:cNvPr id="1032" name="Rectangle 38">
              <a:extLst>
                <a:ext uri="{FF2B5EF4-FFF2-40B4-BE49-F238E27FC236}">
                  <a16:creationId xmlns:a16="http://schemas.microsoft.com/office/drawing/2014/main" id="{7E4B82B1-691A-1D92-3236-6E2F51A7676F}"/>
                </a:ext>
              </a:extLst>
            </p:cNvPr>
            <p:cNvSpPr>
              <a:spLocks noChangeArrowheads="1"/>
            </p:cNvSpPr>
            <p:nvPr userDrawn="1"/>
          </p:nvSpPr>
          <p:spPr bwMode="gray">
            <a:xfrm flipH="1">
              <a:off x="5685" y="889"/>
              <a:ext cx="75" cy="3431"/>
            </a:xfrm>
            <a:prstGeom prst="rect">
              <a:avLst/>
            </a:prstGeom>
            <a:solidFill>
              <a:srgbClr val="677228"/>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endParaRPr kumimoji="1" lang="en-US" altLang="en-US" sz="3200">
                <a:latin typeface="Tahoma" panose="020B0604030504040204" pitchFamily="34" charset="0"/>
              </a:endParaRPr>
            </a:p>
          </p:txBody>
        </p:sp>
        <p:grpSp>
          <p:nvGrpSpPr>
            <p:cNvPr id="1033" name="Group 44">
              <a:extLst>
                <a:ext uri="{FF2B5EF4-FFF2-40B4-BE49-F238E27FC236}">
                  <a16:creationId xmlns:a16="http://schemas.microsoft.com/office/drawing/2014/main" id="{3AA2DEE0-6C62-B932-357F-AA7ED811BBFA}"/>
                </a:ext>
              </a:extLst>
            </p:cNvPr>
            <p:cNvGrpSpPr>
              <a:grpSpLocks/>
            </p:cNvGrpSpPr>
            <p:nvPr userDrawn="1"/>
          </p:nvGrpSpPr>
          <p:grpSpPr bwMode="auto">
            <a:xfrm>
              <a:off x="5606" y="889"/>
              <a:ext cx="106" cy="3431"/>
              <a:chOff x="5606" y="889"/>
              <a:chExt cx="106" cy="3431"/>
            </a:xfrm>
          </p:grpSpPr>
          <p:sp>
            <p:nvSpPr>
              <p:cNvPr id="1034" name="Rectangle 43">
                <a:extLst>
                  <a:ext uri="{FF2B5EF4-FFF2-40B4-BE49-F238E27FC236}">
                    <a16:creationId xmlns:a16="http://schemas.microsoft.com/office/drawing/2014/main" id="{50F22507-7B4B-68B5-CD50-18899A4A6801}"/>
                  </a:ext>
                </a:extLst>
              </p:cNvPr>
              <p:cNvSpPr>
                <a:spLocks noChangeArrowheads="1"/>
              </p:cNvSpPr>
              <p:nvPr userDrawn="1"/>
            </p:nvSpPr>
            <p:spPr bwMode="gray">
              <a:xfrm rot="10800000" flipH="1">
                <a:off x="5606" y="889"/>
                <a:ext cx="58" cy="3431"/>
              </a:xfrm>
              <a:prstGeom prst="rect">
                <a:avLst/>
              </a:prstGeom>
              <a:solidFill>
                <a:schemeClr val="tx2"/>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endParaRPr kumimoji="1" lang="en-US" altLang="en-US" sz="3200">
                  <a:latin typeface="Tahoma" panose="020B0604030504040204" pitchFamily="34" charset="0"/>
                </a:endParaRPr>
              </a:p>
            </p:txBody>
          </p:sp>
          <p:sp>
            <p:nvSpPr>
              <p:cNvPr id="1035" name="Rectangle 32">
                <a:extLst>
                  <a:ext uri="{FF2B5EF4-FFF2-40B4-BE49-F238E27FC236}">
                    <a16:creationId xmlns:a16="http://schemas.microsoft.com/office/drawing/2014/main" id="{06821EAC-F3D4-A6DF-9FAC-A0FAB025B73B}"/>
                  </a:ext>
                </a:extLst>
              </p:cNvPr>
              <p:cNvSpPr>
                <a:spLocks noChangeArrowheads="1"/>
              </p:cNvSpPr>
              <p:nvPr userDrawn="1"/>
            </p:nvSpPr>
            <p:spPr bwMode="gray">
              <a:xfrm rot="10800000" flipH="1">
                <a:off x="5654" y="889"/>
                <a:ext cx="58" cy="3431"/>
              </a:xfrm>
              <a:prstGeom prst="rect">
                <a:avLst/>
              </a:prstGeom>
              <a:solidFill>
                <a:srgbClr val="990033"/>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endParaRPr kumimoji="1" lang="en-US" altLang="en-US" sz="3200">
                  <a:latin typeface="Tahoma" panose="020B0604030504040204" pitchFamily="34" charset="0"/>
                </a:endParaRPr>
              </a:p>
            </p:txBody>
          </p:sp>
        </p:grpSp>
      </p:grpSp>
      <p:sp>
        <p:nvSpPr>
          <p:cNvPr id="1027" name="Rectangle 37">
            <a:extLst>
              <a:ext uri="{FF2B5EF4-FFF2-40B4-BE49-F238E27FC236}">
                <a16:creationId xmlns:a16="http://schemas.microsoft.com/office/drawing/2014/main" id="{4F1EA350-5B6E-737F-0751-941E9E295C8C}"/>
              </a:ext>
            </a:extLst>
          </p:cNvPr>
          <p:cNvSpPr>
            <a:spLocks noChangeArrowheads="1"/>
          </p:cNvSpPr>
          <p:nvPr userDrawn="1"/>
        </p:nvSpPr>
        <p:spPr bwMode="gray">
          <a:xfrm rot="-5400000">
            <a:off x="3845719" y="-3845719"/>
            <a:ext cx="1449388" cy="9140825"/>
          </a:xfrm>
          <a:prstGeom prst="rect">
            <a:avLst/>
          </a:prstGeom>
          <a:solidFill>
            <a:srgbClr val="677228">
              <a:alpha val="36078"/>
            </a:srgbClr>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endParaRPr kumimoji="1" lang="en-US" altLang="en-US" sz="3200">
              <a:latin typeface="Tahoma" panose="020B0604030504040204" pitchFamily="34" charset="0"/>
            </a:endParaRPr>
          </a:p>
        </p:txBody>
      </p:sp>
      <p:sp>
        <p:nvSpPr>
          <p:cNvPr id="1028" name="Rectangle 9">
            <a:extLst>
              <a:ext uri="{FF2B5EF4-FFF2-40B4-BE49-F238E27FC236}">
                <a16:creationId xmlns:a16="http://schemas.microsoft.com/office/drawing/2014/main" id="{EE4CD747-A590-5B9B-7E8B-A1C8B5508775}"/>
              </a:ext>
            </a:extLst>
          </p:cNvPr>
          <p:cNvSpPr>
            <a:spLocks noGrp="1" noChangeArrowheads="1"/>
          </p:cNvSpPr>
          <p:nvPr>
            <p:ph type="title"/>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085" name="Rectangle 13">
            <a:extLst>
              <a:ext uri="{FF2B5EF4-FFF2-40B4-BE49-F238E27FC236}">
                <a16:creationId xmlns:a16="http://schemas.microsoft.com/office/drawing/2014/main" id="{CBAF1FED-E00C-88D1-5367-59DE30C8B944}"/>
              </a:ext>
            </a:extLst>
          </p:cNvPr>
          <p:cNvSpPr>
            <a:spLocks noGrp="1" noChangeArrowheads="1"/>
          </p:cNvSpPr>
          <p:nvPr>
            <p:ph type="sldNum" sz="quarter" idx="4"/>
          </p:nvPr>
        </p:nvSpPr>
        <p:spPr bwMode="auto">
          <a:xfrm>
            <a:off x="6934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1">
                <a:solidFill>
                  <a:srgbClr val="990033"/>
                </a:solidFill>
              </a:defRPr>
            </a:lvl1pPr>
          </a:lstStyle>
          <a:p>
            <a:r>
              <a:rPr lang="en-US" altLang="en-US"/>
              <a:t>Slide 8- </a:t>
            </a:r>
            <a:fld id="{3705F02F-AFAE-4343-B7CA-FC653D52CE2B}" type="slidenum">
              <a:rPr lang="en-US" altLang="en-US"/>
              <a:pPr/>
              <a:t>‹#›</a:t>
            </a:fld>
            <a:endParaRPr lang="en-CA" altLang="en-US"/>
          </a:p>
        </p:txBody>
      </p:sp>
      <p:sp>
        <p:nvSpPr>
          <p:cNvPr id="1030" name="Rectangle 21">
            <a:extLst>
              <a:ext uri="{FF2B5EF4-FFF2-40B4-BE49-F238E27FC236}">
                <a16:creationId xmlns:a16="http://schemas.microsoft.com/office/drawing/2014/main" id="{F4CC14CA-AA0F-717C-C23C-FDC1CDB7E66E}"/>
              </a:ext>
            </a:extLst>
          </p:cNvPr>
          <p:cNvSpPr>
            <a:spLocks noGrp="1" noChangeArrowheads="1"/>
          </p:cNvSpPr>
          <p:nvPr>
            <p:ph type="body" idx="1"/>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1" name="Rectangle 30">
            <a:extLst>
              <a:ext uri="{FF2B5EF4-FFF2-40B4-BE49-F238E27FC236}">
                <a16:creationId xmlns:a16="http://schemas.microsoft.com/office/drawing/2014/main" id="{FE8B18D4-E005-7B71-5385-43CCB9C6BB93}"/>
              </a:ext>
            </a:extLst>
          </p:cNvPr>
          <p:cNvSpPr>
            <a:spLocks noChangeArrowheads="1"/>
          </p:cNvSpPr>
          <p:nvPr/>
        </p:nvSpPr>
        <p:spPr bwMode="auto">
          <a:xfrm>
            <a:off x="838200" y="6397625"/>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900"/>
              <a:t>Copyright © 2007 </a:t>
            </a:r>
            <a:r>
              <a:rPr lang="en-US" altLang="en-US" sz="900">
                <a:solidFill>
                  <a:srgbClr val="000000"/>
                </a:solidFill>
              </a:rPr>
              <a:t>Ramez Elmasri and Shamkant B. Navathe</a:t>
            </a:r>
          </a:p>
        </p:txBody>
      </p:sp>
    </p:spTree>
    <p:extLst>
      <p:ext uri="{BB962C8B-B14F-4D97-AF65-F5344CB8AC3E}">
        <p14:creationId xmlns:p14="http://schemas.microsoft.com/office/powerpoint/2010/main" val="395649507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spd="med"/>
  <p:hf hdr="0" ftr="0" dt="0"/>
  <p:txStyles>
    <p:titleStyle>
      <a:lvl1pPr algn="l" rtl="0" eaLnBrk="0" fontAlgn="base" hangingPunct="0">
        <a:spcBef>
          <a:spcPct val="0"/>
        </a:spcBef>
        <a:spcAft>
          <a:spcPct val="0"/>
        </a:spcAft>
        <a:defRPr sz="3600">
          <a:solidFill>
            <a:srgbClr val="800000"/>
          </a:solidFill>
          <a:latin typeface="+mj-lt"/>
          <a:ea typeface="+mj-ea"/>
          <a:cs typeface="+mj-cs"/>
        </a:defRPr>
      </a:lvl1pPr>
      <a:lvl2pPr algn="l" rtl="0" eaLnBrk="0" fontAlgn="base" hangingPunct="0">
        <a:spcBef>
          <a:spcPct val="0"/>
        </a:spcBef>
        <a:spcAft>
          <a:spcPct val="0"/>
        </a:spcAft>
        <a:defRPr sz="3600">
          <a:solidFill>
            <a:srgbClr val="800000"/>
          </a:solidFill>
          <a:latin typeface="Arial" pitchFamily="34" charset="0"/>
        </a:defRPr>
      </a:lvl2pPr>
      <a:lvl3pPr algn="l" rtl="0" eaLnBrk="0" fontAlgn="base" hangingPunct="0">
        <a:spcBef>
          <a:spcPct val="0"/>
        </a:spcBef>
        <a:spcAft>
          <a:spcPct val="0"/>
        </a:spcAft>
        <a:defRPr sz="3600">
          <a:solidFill>
            <a:srgbClr val="800000"/>
          </a:solidFill>
          <a:latin typeface="Arial" pitchFamily="34" charset="0"/>
        </a:defRPr>
      </a:lvl3pPr>
      <a:lvl4pPr algn="l" rtl="0" eaLnBrk="0" fontAlgn="base" hangingPunct="0">
        <a:spcBef>
          <a:spcPct val="0"/>
        </a:spcBef>
        <a:spcAft>
          <a:spcPct val="0"/>
        </a:spcAft>
        <a:defRPr sz="3600">
          <a:solidFill>
            <a:srgbClr val="800000"/>
          </a:solidFill>
          <a:latin typeface="Arial" pitchFamily="34" charset="0"/>
        </a:defRPr>
      </a:lvl4pPr>
      <a:lvl5pPr algn="l" rtl="0" eaLnBrk="0" fontAlgn="base" hangingPunct="0">
        <a:spcBef>
          <a:spcPct val="0"/>
        </a:spcBef>
        <a:spcAft>
          <a:spcPct val="0"/>
        </a:spcAft>
        <a:defRPr sz="3600">
          <a:solidFill>
            <a:srgbClr val="800000"/>
          </a:solidFill>
          <a:latin typeface="Arial" pitchFamily="34" charset="0"/>
        </a:defRPr>
      </a:lvl5pPr>
      <a:lvl6pPr marL="457200" algn="l" rtl="0" fontAlgn="base">
        <a:spcBef>
          <a:spcPct val="0"/>
        </a:spcBef>
        <a:spcAft>
          <a:spcPct val="0"/>
        </a:spcAft>
        <a:defRPr sz="3600">
          <a:solidFill>
            <a:srgbClr val="800000"/>
          </a:solidFill>
          <a:latin typeface="Arial" pitchFamily="34" charset="0"/>
        </a:defRPr>
      </a:lvl6pPr>
      <a:lvl7pPr marL="914400" algn="l" rtl="0" fontAlgn="base">
        <a:spcBef>
          <a:spcPct val="0"/>
        </a:spcBef>
        <a:spcAft>
          <a:spcPct val="0"/>
        </a:spcAft>
        <a:defRPr sz="3600">
          <a:solidFill>
            <a:srgbClr val="800000"/>
          </a:solidFill>
          <a:latin typeface="Arial" pitchFamily="34" charset="0"/>
        </a:defRPr>
      </a:lvl7pPr>
      <a:lvl8pPr marL="1371600" algn="l" rtl="0" fontAlgn="base">
        <a:spcBef>
          <a:spcPct val="0"/>
        </a:spcBef>
        <a:spcAft>
          <a:spcPct val="0"/>
        </a:spcAft>
        <a:defRPr sz="3600">
          <a:solidFill>
            <a:srgbClr val="800000"/>
          </a:solidFill>
          <a:latin typeface="Arial" pitchFamily="34" charset="0"/>
        </a:defRPr>
      </a:lvl8pPr>
      <a:lvl9pPr marL="1828800" algn="l" rtl="0" fontAlgn="base">
        <a:spcBef>
          <a:spcPct val="0"/>
        </a:spcBef>
        <a:spcAft>
          <a:spcPct val="0"/>
        </a:spcAft>
        <a:defRPr sz="3600">
          <a:solidFill>
            <a:srgbClr val="800000"/>
          </a:solidFill>
          <a:latin typeface="Arial" pitchFamily="34" charset="0"/>
        </a:defRPr>
      </a:lvl9pPr>
    </p:titleStyle>
    <p:body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 Id="rId5" Type="http://schemas.openxmlformats.org/officeDocument/2006/relationships/image" Target="../media/image14.jpg"/><Relationship Id="rId4" Type="http://schemas.openxmlformats.org/officeDocument/2006/relationships/image" Target="../media/image13.jpg"/></Relationships>
</file>

<file path=ppt/slides/_rels/slide3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66947" y="3173679"/>
            <a:ext cx="2331720" cy="512445"/>
          </a:xfrm>
          <a:prstGeom prst="rect">
            <a:avLst/>
          </a:prstGeom>
        </p:spPr>
        <p:txBody>
          <a:bodyPr vert="horz" wrap="square" lIns="0" tIns="12065" rIns="0" bIns="0" rtlCol="0">
            <a:spAutoFit/>
          </a:bodyPr>
          <a:lstStyle/>
          <a:p>
            <a:pPr marL="12700">
              <a:lnSpc>
                <a:spcPct val="100000"/>
              </a:lnSpc>
              <a:spcBef>
                <a:spcPts val="95"/>
              </a:spcBef>
            </a:pPr>
            <a:r>
              <a:rPr sz="3200" b="1" dirty="0">
                <a:solidFill>
                  <a:srgbClr val="333399"/>
                </a:solidFill>
                <a:latin typeface="Arial"/>
                <a:cs typeface="Arial"/>
              </a:rPr>
              <a:t>CHAPTER</a:t>
            </a:r>
            <a:r>
              <a:rPr sz="3200" b="1" spc="-114" dirty="0">
                <a:solidFill>
                  <a:srgbClr val="333399"/>
                </a:solidFill>
                <a:latin typeface="Arial"/>
                <a:cs typeface="Arial"/>
              </a:rPr>
              <a:t> </a:t>
            </a:r>
            <a:r>
              <a:rPr sz="3200" b="1" spc="-50" dirty="0">
                <a:solidFill>
                  <a:srgbClr val="333399"/>
                </a:solidFill>
                <a:latin typeface="Arial"/>
                <a:cs typeface="Arial"/>
              </a:rPr>
              <a:t>6</a:t>
            </a:r>
            <a:endParaRPr sz="32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09855">
              <a:lnSpc>
                <a:spcPts val="1639"/>
              </a:lnSpc>
            </a:pPr>
            <a:r>
              <a:rPr dirty="0"/>
              <a:t>Slide</a:t>
            </a:r>
            <a:r>
              <a:rPr spc="-20" dirty="0"/>
              <a:t> </a:t>
            </a:r>
            <a:r>
              <a:rPr dirty="0"/>
              <a:t>6-</a:t>
            </a:r>
            <a:r>
              <a:rPr spc="-20" dirty="0"/>
              <a:t> </a:t>
            </a:r>
            <a:fld id="{81D60167-4931-47E6-BA6A-407CBD079E47}" type="slidenum">
              <a:rPr spc="-50" dirty="0"/>
              <a:t>1</a:t>
            </a:fld>
            <a:endParaRPr spc="-50" dirty="0"/>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p:cNvSpPr txBox="1"/>
          <p:nvPr/>
        </p:nvSpPr>
        <p:spPr>
          <a:xfrm>
            <a:off x="3102355" y="4375226"/>
            <a:ext cx="2662555" cy="695325"/>
          </a:xfrm>
          <a:prstGeom prst="rect">
            <a:avLst/>
          </a:prstGeom>
        </p:spPr>
        <p:txBody>
          <a:bodyPr vert="horz" wrap="square" lIns="0" tIns="12065" rIns="0" bIns="0" rtlCol="0">
            <a:spAutoFit/>
          </a:bodyPr>
          <a:lstStyle/>
          <a:p>
            <a:pPr marL="12700">
              <a:lnSpc>
                <a:spcPct val="100000"/>
              </a:lnSpc>
              <a:spcBef>
                <a:spcPts val="95"/>
              </a:spcBef>
            </a:pPr>
            <a:r>
              <a:rPr sz="4400" dirty="0">
                <a:solidFill>
                  <a:srgbClr val="333399"/>
                </a:solidFill>
                <a:latin typeface="Arial MT"/>
                <a:cs typeface="Arial MT"/>
              </a:rPr>
              <a:t>Basic</a:t>
            </a:r>
            <a:r>
              <a:rPr sz="4400" spc="-114" dirty="0">
                <a:solidFill>
                  <a:srgbClr val="333399"/>
                </a:solidFill>
                <a:latin typeface="Arial MT"/>
                <a:cs typeface="Arial MT"/>
              </a:rPr>
              <a:t> </a:t>
            </a:r>
            <a:r>
              <a:rPr sz="4400" spc="-25" dirty="0">
                <a:solidFill>
                  <a:srgbClr val="333399"/>
                </a:solidFill>
                <a:latin typeface="Arial MT"/>
                <a:cs typeface="Arial MT"/>
              </a:rPr>
              <a:t>SQL</a:t>
            </a:r>
            <a:endParaRPr sz="440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381000"/>
            <a:ext cx="8610600" cy="875240"/>
          </a:xfrm>
          <a:prstGeom prst="rect">
            <a:avLst/>
          </a:prstGeom>
        </p:spPr>
        <p:txBody>
          <a:bodyPr vert="horz" wrap="square" lIns="0" tIns="13335" rIns="0" bIns="0" rtlCol="0">
            <a:spAutoFit/>
          </a:bodyPr>
          <a:lstStyle/>
          <a:p>
            <a:pPr marL="12700" marR="5080">
              <a:lnSpc>
                <a:spcPct val="100000"/>
              </a:lnSpc>
              <a:spcBef>
                <a:spcPts val="105"/>
              </a:spcBef>
            </a:pPr>
            <a:r>
              <a:rPr sz="2800" dirty="0">
                <a:latin typeface="Verdana"/>
                <a:cs typeface="Verdana"/>
              </a:rPr>
              <a:t>One</a:t>
            </a:r>
            <a:r>
              <a:rPr sz="2800" spc="-20" dirty="0">
                <a:latin typeface="Verdana"/>
                <a:cs typeface="Verdana"/>
              </a:rPr>
              <a:t> </a:t>
            </a:r>
            <a:r>
              <a:rPr sz="2800" dirty="0">
                <a:latin typeface="Verdana"/>
                <a:cs typeface="Verdana"/>
              </a:rPr>
              <a:t>possible</a:t>
            </a:r>
            <a:r>
              <a:rPr sz="2800" spc="-5" dirty="0">
                <a:latin typeface="Verdana"/>
                <a:cs typeface="Verdana"/>
              </a:rPr>
              <a:t> </a:t>
            </a:r>
            <a:r>
              <a:rPr sz="2800" dirty="0">
                <a:latin typeface="Verdana"/>
                <a:cs typeface="Verdana"/>
              </a:rPr>
              <a:t>database</a:t>
            </a:r>
            <a:r>
              <a:rPr sz="2800" spc="-40" dirty="0">
                <a:latin typeface="Verdana"/>
                <a:cs typeface="Verdana"/>
              </a:rPr>
              <a:t> </a:t>
            </a:r>
            <a:r>
              <a:rPr sz="2800" dirty="0">
                <a:latin typeface="Verdana"/>
                <a:cs typeface="Verdana"/>
              </a:rPr>
              <a:t>state</a:t>
            </a:r>
            <a:r>
              <a:rPr sz="2800" spc="-10" dirty="0">
                <a:latin typeface="Verdana"/>
                <a:cs typeface="Verdana"/>
              </a:rPr>
              <a:t> </a:t>
            </a:r>
            <a:r>
              <a:rPr sz="2800" dirty="0">
                <a:latin typeface="Verdana"/>
                <a:cs typeface="Verdana"/>
              </a:rPr>
              <a:t>for</a:t>
            </a:r>
            <a:r>
              <a:rPr sz="2800" spc="10" dirty="0">
                <a:latin typeface="Verdana"/>
                <a:cs typeface="Verdana"/>
              </a:rPr>
              <a:t> </a:t>
            </a:r>
            <a:r>
              <a:rPr sz="2800" spc="-25" dirty="0">
                <a:latin typeface="Verdana"/>
                <a:cs typeface="Verdana"/>
              </a:rPr>
              <a:t>the </a:t>
            </a:r>
            <a:r>
              <a:rPr sz="2800" dirty="0">
                <a:latin typeface="Verdana"/>
                <a:cs typeface="Verdana"/>
              </a:rPr>
              <a:t>COMPANY</a:t>
            </a:r>
            <a:r>
              <a:rPr sz="2800" spc="-80" dirty="0">
                <a:latin typeface="Verdana"/>
                <a:cs typeface="Verdana"/>
              </a:rPr>
              <a:t> </a:t>
            </a:r>
            <a:r>
              <a:rPr sz="2800" dirty="0">
                <a:latin typeface="Verdana"/>
                <a:cs typeface="Verdana"/>
              </a:rPr>
              <a:t>relational</a:t>
            </a:r>
            <a:r>
              <a:rPr sz="2800" spc="-85" dirty="0">
                <a:latin typeface="Verdana"/>
                <a:cs typeface="Verdana"/>
              </a:rPr>
              <a:t> </a:t>
            </a:r>
            <a:r>
              <a:rPr sz="2800" dirty="0">
                <a:latin typeface="Verdana"/>
                <a:cs typeface="Verdana"/>
              </a:rPr>
              <a:t>database </a:t>
            </a:r>
            <a:r>
              <a:rPr sz="2800" spc="-10" dirty="0">
                <a:latin typeface="Verdana"/>
                <a:cs typeface="Verdana"/>
              </a:rPr>
              <a:t>schema</a:t>
            </a:r>
            <a:endParaRPr sz="2800" dirty="0">
              <a:latin typeface="Verdana"/>
              <a:cs typeface="Verdana"/>
            </a:endParaRPr>
          </a:p>
        </p:txBody>
      </p:sp>
      <p:pic>
        <p:nvPicPr>
          <p:cNvPr id="3" name="object 3"/>
          <p:cNvPicPr/>
          <p:nvPr/>
        </p:nvPicPr>
        <p:blipFill>
          <a:blip r:embed="rId2" cstate="print"/>
          <a:stretch>
            <a:fillRect/>
          </a:stretch>
        </p:blipFill>
        <p:spPr>
          <a:xfrm>
            <a:off x="457200" y="1752600"/>
            <a:ext cx="8229600" cy="4974336"/>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fld id="{81D60167-4931-47E6-BA6A-407CBD079E47}" type="slidenum">
              <a:rPr spc="-25" dirty="0"/>
              <a:t>10</a:t>
            </a:fld>
            <a:endParaRPr spc="-25" dirty="0"/>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18033"/>
            <a:ext cx="7588250" cy="1268295"/>
          </a:xfrm>
          <a:prstGeom prst="rect">
            <a:avLst/>
          </a:prstGeom>
        </p:spPr>
        <p:txBody>
          <a:bodyPr vert="horz" wrap="square" lIns="0" tIns="67309" rIns="0" bIns="0" rtlCol="0">
            <a:spAutoFit/>
          </a:bodyPr>
          <a:lstStyle/>
          <a:p>
            <a:pPr marL="468630" marR="5080">
              <a:lnSpc>
                <a:spcPct val="100000"/>
              </a:lnSpc>
              <a:spcBef>
                <a:spcPts val="90"/>
              </a:spcBef>
            </a:pPr>
            <a:r>
              <a:rPr sz="2600" dirty="0">
                <a:latin typeface="Verdana"/>
                <a:cs typeface="Verdana"/>
              </a:rPr>
              <a:t>One</a:t>
            </a:r>
            <a:r>
              <a:rPr sz="2600" spc="-50" dirty="0">
                <a:latin typeface="Verdana"/>
                <a:cs typeface="Verdana"/>
              </a:rPr>
              <a:t> </a:t>
            </a:r>
            <a:r>
              <a:rPr sz="2600" dirty="0">
                <a:latin typeface="Verdana"/>
                <a:cs typeface="Verdana"/>
              </a:rPr>
              <a:t>possible</a:t>
            </a:r>
            <a:r>
              <a:rPr sz="2600" spc="-75" dirty="0">
                <a:latin typeface="Verdana"/>
                <a:cs typeface="Verdana"/>
              </a:rPr>
              <a:t> </a:t>
            </a:r>
            <a:r>
              <a:rPr sz="2600" dirty="0">
                <a:latin typeface="Verdana"/>
                <a:cs typeface="Verdana"/>
              </a:rPr>
              <a:t>database</a:t>
            </a:r>
            <a:r>
              <a:rPr sz="2600" spc="-25" dirty="0">
                <a:latin typeface="Verdana"/>
                <a:cs typeface="Verdana"/>
              </a:rPr>
              <a:t> </a:t>
            </a:r>
            <a:r>
              <a:rPr sz="2600" dirty="0">
                <a:latin typeface="Verdana"/>
                <a:cs typeface="Verdana"/>
              </a:rPr>
              <a:t>state</a:t>
            </a:r>
            <a:r>
              <a:rPr sz="2600" spc="-90" dirty="0">
                <a:latin typeface="Verdana"/>
                <a:cs typeface="Verdana"/>
              </a:rPr>
              <a:t> </a:t>
            </a:r>
            <a:r>
              <a:rPr sz="2600" dirty="0">
                <a:latin typeface="Verdana"/>
                <a:cs typeface="Verdana"/>
              </a:rPr>
              <a:t>for</a:t>
            </a:r>
            <a:r>
              <a:rPr sz="2600" spc="-85" dirty="0">
                <a:latin typeface="Verdana"/>
                <a:cs typeface="Verdana"/>
              </a:rPr>
              <a:t> </a:t>
            </a:r>
            <a:r>
              <a:rPr sz="2600" spc="-25" dirty="0">
                <a:latin typeface="Verdana"/>
                <a:cs typeface="Verdana"/>
              </a:rPr>
              <a:t>the </a:t>
            </a:r>
            <a:r>
              <a:rPr sz="2600" dirty="0">
                <a:latin typeface="Verdana"/>
                <a:cs typeface="Verdana"/>
              </a:rPr>
              <a:t>COMPANY</a:t>
            </a:r>
            <a:r>
              <a:rPr sz="2600" spc="-100" dirty="0">
                <a:latin typeface="Verdana"/>
                <a:cs typeface="Verdana"/>
              </a:rPr>
              <a:t> </a:t>
            </a:r>
            <a:r>
              <a:rPr sz="2600" dirty="0">
                <a:latin typeface="Verdana"/>
                <a:cs typeface="Verdana"/>
              </a:rPr>
              <a:t>relational</a:t>
            </a:r>
            <a:r>
              <a:rPr sz="2600" spc="-125" dirty="0">
                <a:latin typeface="Verdana"/>
                <a:cs typeface="Verdana"/>
              </a:rPr>
              <a:t> </a:t>
            </a:r>
            <a:r>
              <a:rPr sz="2600" dirty="0">
                <a:latin typeface="Verdana"/>
                <a:cs typeface="Verdana"/>
              </a:rPr>
              <a:t>database</a:t>
            </a:r>
            <a:r>
              <a:rPr sz="2600" spc="-75" dirty="0">
                <a:latin typeface="Verdana"/>
                <a:cs typeface="Verdana"/>
              </a:rPr>
              <a:t> </a:t>
            </a:r>
            <a:r>
              <a:rPr sz="2600" dirty="0">
                <a:latin typeface="Verdana"/>
                <a:cs typeface="Verdana"/>
              </a:rPr>
              <a:t>schema</a:t>
            </a:r>
            <a:r>
              <a:rPr sz="2600" spc="-55" dirty="0">
                <a:latin typeface="Verdana"/>
                <a:cs typeface="Verdana"/>
              </a:rPr>
              <a:t> </a:t>
            </a:r>
            <a:r>
              <a:rPr sz="2600" spc="-50" dirty="0">
                <a:latin typeface="Verdana"/>
                <a:cs typeface="Verdana"/>
              </a:rPr>
              <a:t>– </a:t>
            </a:r>
            <a:r>
              <a:rPr sz="2600" dirty="0">
                <a:latin typeface="Verdana"/>
                <a:cs typeface="Verdana"/>
              </a:rPr>
              <a:t>continued</a:t>
            </a:r>
          </a:p>
        </p:txBody>
      </p:sp>
      <p:pic>
        <p:nvPicPr>
          <p:cNvPr id="3" name="object 3"/>
          <p:cNvPicPr/>
          <p:nvPr/>
        </p:nvPicPr>
        <p:blipFill>
          <a:blip r:embed="rId2" cstate="print"/>
          <a:stretch>
            <a:fillRect/>
          </a:stretch>
        </p:blipFill>
        <p:spPr>
          <a:xfrm>
            <a:off x="249936" y="1524000"/>
            <a:ext cx="8229600" cy="5030332"/>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fld id="{81D60167-4931-47E6-BA6A-407CBD079E47}" type="slidenum">
              <a:rPr spc="-25" dirty="0"/>
              <a:t>11</a:t>
            </a:fld>
            <a:endParaRPr spc="-25" dirty="0"/>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4466" y="163525"/>
            <a:ext cx="8580933" cy="1214120"/>
          </a:xfrm>
          <a:prstGeom prst="rect">
            <a:avLst/>
          </a:prstGeom>
        </p:spPr>
        <p:txBody>
          <a:bodyPr vert="horz" wrap="square" lIns="0" tIns="12065" rIns="0" bIns="0" rtlCol="0">
            <a:spAutoFit/>
          </a:bodyPr>
          <a:lstStyle/>
          <a:p>
            <a:pPr marL="12700" marR="5080">
              <a:lnSpc>
                <a:spcPct val="100000"/>
              </a:lnSpc>
              <a:spcBef>
                <a:spcPts val="95"/>
              </a:spcBef>
            </a:pPr>
            <a:r>
              <a:rPr sz="2600" dirty="0">
                <a:latin typeface="Verdana"/>
                <a:cs typeface="Verdana"/>
              </a:rPr>
              <a:t>SQL</a:t>
            </a:r>
            <a:r>
              <a:rPr sz="2600" spc="-85" dirty="0">
                <a:latin typeface="Verdana"/>
                <a:cs typeface="Verdana"/>
              </a:rPr>
              <a:t> </a:t>
            </a:r>
            <a:r>
              <a:rPr sz="2600" dirty="0">
                <a:latin typeface="Verdana"/>
                <a:cs typeface="Verdana"/>
              </a:rPr>
              <a:t>CREATE</a:t>
            </a:r>
            <a:r>
              <a:rPr sz="2600" spc="-70" dirty="0">
                <a:latin typeface="Verdana"/>
                <a:cs typeface="Verdana"/>
              </a:rPr>
              <a:t> </a:t>
            </a:r>
            <a:r>
              <a:rPr sz="2600" dirty="0">
                <a:latin typeface="Verdana"/>
                <a:cs typeface="Verdana"/>
              </a:rPr>
              <a:t>TABLE</a:t>
            </a:r>
            <a:r>
              <a:rPr sz="2600" spc="-100" dirty="0">
                <a:latin typeface="Verdana"/>
                <a:cs typeface="Verdana"/>
              </a:rPr>
              <a:t> </a:t>
            </a:r>
            <a:r>
              <a:rPr sz="2600" dirty="0">
                <a:latin typeface="Verdana"/>
                <a:cs typeface="Verdana"/>
              </a:rPr>
              <a:t>data</a:t>
            </a:r>
            <a:r>
              <a:rPr sz="2600" spc="-75" dirty="0">
                <a:latin typeface="Verdana"/>
                <a:cs typeface="Verdana"/>
              </a:rPr>
              <a:t> </a:t>
            </a:r>
            <a:r>
              <a:rPr sz="2600" dirty="0">
                <a:latin typeface="Verdana"/>
                <a:cs typeface="Verdana"/>
              </a:rPr>
              <a:t>definition</a:t>
            </a:r>
            <a:r>
              <a:rPr sz="2600" spc="-90" dirty="0">
                <a:latin typeface="Verdana"/>
                <a:cs typeface="Verdana"/>
              </a:rPr>
              <a:t> </a:t>
            </a:r>
            <a:r>
              <a:rPr sz="2600" spc="-10" dirty="0">
                <a:latin typeface="Verdana"/>
                <a:cs typeface="Verdana"/>
              </a:rPr>
              <a:t>statements </a:t>
            </a:r>
            <a:r>
              <a:rPr sz="2600" dirty="0">
                <a:latin typeface="Verdana"/>
                <a:cs typeface="Verdana"/>
              </a:rPr>
              <a:t>for</a:t>
            </a:r>
            <a:r>
              <a:rPr sz="2600" spc="-100" dirty="0">
                <a:latin typeface="Verdana"/>
                <a:cs typeface="Verdana"/>
              </a:rPr>
              <a:t> </a:t>
            </a:r>
            <a:r>
              <a:rPr sz="2600" dirty="0">
                <a:latin typeface="Verdana"/>
                <a:cs typeface="Verdana"/>
              </a:rPr>
              <a:t>defining</a:t>
            </a:r>
            <a:r>
              <a:rPr sz="2600" spc="-50" dirty="0">
                <a:latin typeface="Verdana"/>
                <a:cs typeface="Verdana"/>
              </a:rPr>
              <a:t> </a:t>
            </a:r>
            <a:r>
              <a:rPr sz="2600" dirty="0">
                <a:latin typeface="Verdana"/>
                <a:cs typeface="Verdana"/>
              </a:rPr>
              <a:t>the</a:t>
            </a:r>
            <a:r>
              <a:rPr sz="2600" spc="-85" dirty="0">
                <a:latin typeface="Verdana"/>
                <a:cs typeface="Verdana"/>
              </a:rPr>
              <a:t> </a:t>
            </a:r>
            <a:r>
              <a:rPr sz="2600" dirty="0">
                <a:latin typeface="Verdana"/>
                <a:cs typeface="Verdana"/>
              </a:rPr>
              <a:t>COMPANY</a:t>
            </a:r>
            <a:r>
              <a:rPr sz="2600" spc="-70" dirty="0">
                <a:latin typeface="Verdana"/>
                <a:cs typeface="Verdana"/>
              </a:rPr>
              <a:t> </a:t>
            </a:r>
            <a:r>
              <a:rPr sz="2600" dirty="0">
                <a:latin typeface="Verdana"/>
                <a:cs typeface="Verdana"/>
              </a:rPr>
              <a:t>schema</a:t>
            </a:r>
          </a:p>
          <a:p>
            <a:pPr marL="12700">
              <a:lnSpc>
                <a:spcPct val="100000"/>
              </a:lnSpc>
            </a:pPr>
            <a:endParaRPr sz="2600" dirty="0">
              <a:latin typeface="Verdana"/>
              <a:cs typeface="Verdana"/>
            </a:endParaRPr>
          </a:p>
        </p:txBody>
      </p:sp>
      <p:pic>
        <p:nvPicPr>
          <p:cNvPr id="3" name="object 3"/>
          <p:cNvPicPr/>
          <p:nvPr/>
        </p:nvPicPr>
        <p:blipFill>
          <a:blip r:embed="rId2" cstate="print"/>
          <a:stretch>
            <a:fillRect/>
          </a:stretch>
        </p:blipFill>
        <p:spPr>
          <a:xfrm>
            <a:off x="228600" y="1447800"/>
            <a:ext cx="8229600" cy="5246675"/>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fld id="{81D60167-4931-47E6-BA6A-407CBD079E47}" type="slidenum">
              <a:rPr spc="-25" dirty="0"/>
              <a:t>12</a:t>
            </a:fld>
            <a:endParaRPr spc="-25" dirty="0"/>
          </a:p>
        </p:txBody>
      </p:sp>
      <p:sp>
        <p:nvSpPr>
          <p:cNvPr id="6" name="object 6"/>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870" y="369544"/>
            <a:ext cx="8684260" cy="811761"/>
          </a:xfrm>
          <a:prstGeom prst="rect">
            <a:avLst/>
          </a:prstGeom>
        </p:spPr>
        <p:txBody>
          <a:bodyPr vert="horz" wrap="square" lIns="0" tIns="11430" rIns="0" bIns="0" rtlCol="0">
            <a:spAutoFit/>
          </a:bodyPr>
          <a:lstStyle/>
          <a:p>
            <a:pPr marL="12700" marR="5080">
              <a:lnSpc>
                <a:spcPct val="100000"/>
              </a:lnSpc>
              <a:spcBef>
                <a:spcPts val="90"/>
              </a:spcBef>
            </a:pPr>
            <a:r>
              <a:rPr sz="2600" dirty="0">
                <a:latin typeface="Verdana"/>
                <a:cs typeface="Verdana"/>
              </a:rPr>
              <a:t>SQL</a:t>
            </a:r>
            <a:r>
              <a:rPr sz="2600" spc="-65" dirty="0">
                <a:latin typeface="Verdana"/>
                <a:cs typeface="Verdana"/>
              </a:rPr>
              <a:t> </a:t>
            </a:r>
            <a:r>
              <a:rPr sz="2600" dirty="0">
                <a:latin typeface="Verdana"/>
                <a:cs typeface="Verdana"/>
              </a:rPr>
              <a:t>CREATE</a:t>
            </a:r>
            <a:r>
              <a:rPr sz="2600" spc="-40" dirty="0">
                <a:latin typeface="Verdana"/>
                <a:cs typeface="Verdana"/>
              </a:rPr>
              <a:t> </a:t>
            </a:r>
            <a:r>
              <a:rPr sz="2600" dirty="0">
                <a:latin typeface="Verdana"/>
                <a:cs typeface="Verdana"/>
              </a:rPr>
              <a:t>TABLE</a:t>
            </a:r>
            <a:r>
              <a:rPr sz="2600" spc="-60" dirty="0">
                <a:latin typeface="Verdana"/>
                <a:cs typeface="Verdana"/>
              </a:rPr>
              <a:t> </a:t>
            </a:r>
            <a:r>
              <a:rPr sz="2600" dirty="0">
                <a:latin typeface="Verdana"/>
                <a:cs typeface="Verdana"/>
              </a:rPr>
              <a:t>data</a:t>
            </a:r>
            <a:r>
              <a:rPr sz="2600" spc="-60" dirty="0">
                <a:latin typeface="Verdana"/>
                <a:cs typeface="Verdana"/>
              </a:rPr>
              <a:t> </a:t>
            </a:r>
            <a:r>
              <a:rPr sz="2600" spc="-10" dirty="0">
                <a:latin typeface="Verdana"/>
                <a:cs typeface="Verdana"/>
              </a:rPr>
              <a:t>definition </a:t>
            </a:r>
            <a:r>
              <a:rPr sz="2600" dirty="0">
                <a:latin typeface="Verdana"/>
                <a:cs typeface="Verdana"/>
              </a:rPr>
              <a:t>statements</a:t>
            </a:r>
            <a:r>
              <a:rPr sz="2600" spc="-50" dirty="0">
                <a:latin typeface="Verdana"/>
                <a:cs typeface="Verdana"/>
              </a:rPr>
              <a:t> </a:t>
            </a:r>
            <a:r>
              <a:rPr sz="2600" dirty="0">
                <a:latin typeface="Verdana"/>
                <a:cs typeface="Verdana"/>
              </a:rPr>
              <a:t>for</a:t>
            </a:r>
            <a:r>
              <a:rPr sz="2600" spc="-90" dirty="0">
                <a:latin typeface="Verdana"/>
                <a:cs typeface="Verdana"/>
              </a:rPr>
              <a:t> </a:t>
            </a:r>
            <a:r>
              <a:rPr sz="2600" dirty="0">
                <a:latin typeface="Verdana"/>
                <a:cs typeface="Verdana"/>
              </a:rPr>
              <a:t>defining</a:t>
            </a:r>
            <a:r>
              <a:rPr sz="2600" spc="-30" dirty="0">
                <a:latin typeface="Verdana"/>
                <a:cs typeface="Verdana"/>
              </a:rPr>
              <a:t> </a:t>
            </a:r>
            <a:r>
              <a:rPr sz="2600" dirty="0">
                <a:latin typeface="Verdana"/>
                <a:cs typeface="Verdana"/>
              </a:rPr>
              <a:t>the</a:t>
            </a:r>
            <a:r>
              <a:rPr sz="2600" spc="-70" dirty="0">
                <a:latin typeface="Verdana"/>
                <a:cs typeface="Verdana"/>
              </a:rPr>
              <a:t> </a:t>
            </a:r>
            <a:r>
              <a:rPr sz="2600" spc="-10" dirty="0">
                <a:latin typeface="Verdana"/>
                <a:cs typeface="Verdana"/>
              </a:rPr>
              <a:t>COMPANY </a:t>
            </a:r>
            <a:r>
              <a:rPr sz="2600" dirty="0">
                <a:latin typeface="Verdana"/>
                <a:cs typeface="Verdana"/>
              </a:rPr>
              <a:t>schema</a:t>
            </a:r>
            <a:endParaRPr sz="2800" dirty="0">
              <a:latin typeface="Verdana"/>
              <a:cs typeface="Verdana"/>
            </a:endParaRPr>
          </a:p>
        </p:txBody>
      </p:sp>
      <p:pic>
        <p:nvPicPr>
          <p:cNvPr id="3" name="object 3"/>
          <p:cNvPicPr/>
          <p:nvPr/>
        </p:nvPicPr>
        <p:blipFill>
          <a:blip r:embed="rId2" cstate="print"/>
          <a:stretch>
            <a:fillRect/>
          </a:stretch>
        </p:blipFill>
        <p:spPr>
          <a:xfrm>
            <a:off x="118363" y="1524001"/>
            <a:ext cx="8684259" cy="5143294"/>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fld id="{81D60167-4931-47E6-BA6A-407CBD079E47}" type="slidenum">
              <a:rPr spc="-25" dirty="0"/>
              <a:t>13</a:t>
            </a:fld>
            <a:endParaRPr spc="-25" dirty="0"/>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2123" rIns="0" bIns="0" rtlCol="0">
            <a:spAutoFit/>
          </a:bodyPr>
          <a:lstStyle/>
          <a:p>
            <a:pPr marL="12700" marR="5080">
              <a:lnSpc>
                <a:spcPct val="100000"/>
              </a:lnSpc>
              <a:spcBef>
                <a:spcPts val="100"/>
              </a:spcBef>
            </a:pPr>
            <a:r>
              <a:rPr dirty="0"/>
              <a:t>Attribute</a:t>
            </a:r>
            <a:r>
              <a:rPr spc="-35" dirty="0"/>
              <a:t> </a:t>
            </a:r>
            <a:r>
              <a:rPr dirty="0"/>
              <a:t>Data</a:t>
            </a:r>
            <a:r>
              <a:rPr spc="-30" dirty="0"/>
              <a:t> </a:t>
            </a:r>
            <a:r>
              <a:rPr dirty="0"/>
              <a:t>Types and</a:t>
            </a:r>
            <a:r>
              <a:rPr spc="-10" dirty="0"/>
              <a:t> </a:t>
            </a:r>
            <a:r>
              <a:rPr dirty="0"/>
              <a:t>Domains</a:t>
            </a:r>
            <a:r>
              <a:rPr spc="-10" dirty="0"/>
              <a:t> </a:t>
            </a:r>
            <a:r>
              <a:rPr spc="-25" dirty="0"/>
              <a:t>in SQL</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17</a:t>
            </a:r>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p:cNvSpPr txBox="1"/>
          <p:nvPr/>
        </p:nvSpPr>
        <p:spPr>
          <a:xfrm>
            <a:off x="318617" y="1533357"/>
            <a:ext cx="8115934" cy="4832861"/>
          </a:xfrm>
          <a:prstGeom prst="rect">
            <a:avLst/>
          </a:prstGeom>
        </p:spPr>
        <p:txBody>
          <a:bodyPr vert="horz" wrap="square" lIns="0" tIns="102235" rIns="0" bIns="0" rtlCol="0">
            <a:spAutoFit/>
          </a:bodyPr>
          <a:lstStyle/>
          <a:p>
            <a:pPr marL="356870" indent="-344170">
              <a:lnSpc>
                <a:spcPct val="100000"/>
              </a:lnSpc>
              <a:spcBef>
                <a:spcPts val="805"/>
              </a:spcBef>
              <a:buClr>
                <a:srgbClr val="990033"/>
              </a:buClr>
              <a:buSzPct val="58928"/>
              <a:buFont typeface="Wingdings"/>
              <a:buChar char=""/>
              <a:tabLst>
                <a:tab pos="356870" algn="l"/>
              </a:tabLst>
            </a:pPr>
            <a:r>
              <a:rPr sz="2800" dirty="0">
                <a:solidFill>
                  <a:srgbClr val="333399"/>
                </a:solidFill>
                <a:latin typeface="Arial MT"/>
                <a:cs typeface="Arial MT"/>
              </a:rPr>
              <a:t>Basic</a:t>
            </a:r>
            <a:r>
              <a:rPr sz="2800" spc="-50" dirty="0">
                <a:solidFill>
                  <a:srgbClr val="333399"/>
                </a:solidFill>
                <a:latin typeface="Arial MT"/>
                <a:cs typeface="Arial MT"/>
              </a:rPr>
              <a:t> </a:t>
            </a:r>
            <a:r>
              <a:rPr sz="2800" b="1" dirty="0">
                <a:solidFill>
                  <a:srgbClr val="333399"/>
                </a:solidFill>
                <a:latin typeface="Arial"/>
                <a:cs typeface="Arial"/>
              </a:rPr>
              <a:t>data</a:t>
            </a:r>
            <a:r>
              <a:rPr sz="2800" b="1" spc="-20" dirty="0">
                <a:solidFill>
                  <a:srgbClr val="333399"/>
                </a:solidFill>
                <a:latin typeface="Arial"/>
                <a:cs typeface="Arial"/>
              </a:rPr>
              <a:t> types</a:t>
            </a:r>
            <a:endParaRPr sz="2800" dirty="0">
              <a:latin typeface="Arial"/>
              <a:cs typeface="Arial"/>
            </a:endParaRPr>
          </a:p>
          <a:p>
            <a:pPr marL="756285" lvl="1" indent="-286385">
              <a:lnSpc>
                <a:spcPct val="100000"/>
              </a:lnSpc>
              <a:spcBef>
                <a:spcPts val="635"/>
              </a:spcBef>
              <a:buClr>
                <a:srgbClr val="333399"/>
              </a:buClr>
              <a:buSzPct val="55769"/>
              <a:buFont typeface="Wingdings"/>
              <a:buChar char=""/>
              <a:tabLst>
                <a:tab pos="756285" algn="l"/>
              </a:tabLst>
            </a:pPr>
            <a:r>
              <a:rPr sz="2600" b="1" dirty="0">
                <a:solidFill>
                  <a:srgbClr val="800000"/>
                </a:solidFill>
                <a:latin typeface="Arial"/>
                <a:cs typeface="Arial"/>
              </a:rPr>
              <a:t>Numeric</a:t>
            </a:r>
            <a:r>
              <a:rPr sz="2600" b="1" spc="-50" dirty="0">
                <a:solidFill>
                  <a:srgbClr val="800000"/>
                </a:solidFill>
                <a:latin typeface="Arial"/>
                <a:cs typeface="Arial"/>
              </a:rPr>
              <a:t> </a:t>
            </a:r>
            <a:r>
              <a:rPr sz="2600" dirty="0">
                <a:solidFill>
                  <a:srgbClr val="800000"/>
                </a:solidFill>
                <a:latin typeface="Arial MT"/>
                <a:cs typeface="Arial MT"/>
              </a:rPr>
              <a:t>data</a:t>
            </a:r>
            <a:r>
              <a:rPr sz="2600" spc="-45" dirty="0">
                <a:solidFill>
                  <a:srgbClr val="800000"/>
                </a:solidFill>
                <a:latin typeface="Arial MT"/>
                <a:cs typeface="Arial MT"/>
              </a:rPr>
              <a:t> </a:t>
            </a:r>
            <a:r>
              <a:rPr sz="2600" spc="-20" dirty="0">
                <a:solidFill>
                  <a:srgbClr val="800000"/>
                </a:solidFill>
                <a:latin typeface="Arial MT"/>
                <a:cs typeface="Arial MT"/>
              </a:rPr>
              <a:t>types</a:t>
            </a:r>
            <a:endParaRPr sz="2600" dirty="0">
              <a:latin typeface="Arial MT"/>
              <a:cs typeface="Arial MT"/>
            </a:endParaRPr>
          </a:p>
          <a:p>
            <a:pPr marL="1155065" lvl="2" indent="-227965">
              <a:lnSpc>
                <a:spcPct val="100000"/>
              </a:lnSpc>
              <a:spcBef>
                <a:spcPts val="415"/>
              </a:spcBef>
              <a:buClr>
                <a:srgbClr val="990033"/>
              </a:buClr>
              <a:buSzPct val="50000"/>
              <a:buFont typeface="Wingdings"/>
              <a:buChar char=""/>
              <a:tabLst>
                <a:tab pos="1155065" algn="l"/>
              </a:tabLst>
            </a:pPr>
            <a:r>
              <a:rPr sz="2400" dirty="0">
                <a:solidFill>
                  <a:srgbClr val="333399"/>
                </a:solidFill>
                <a:latin typeface="Arial MT"/>
                <a:cs typeface="Arial MT"/>
              </a:rPr>
              <a:t>Integer</a:t>
            </a:r>
            <a:r>
              <a:rPr sz="2400" spc="-70" dirty="0">
                <a:solidFill>
                  <a:srgbClr val="333399"/>
                </a:solidFill>
                <a:latin typeface="Arial MT"/>
                <a:cs typeface="Arial MT"/>
              </a:rPr>
              <a:t> </a:t>
            </a:r>
            <a:r>
              <a:rPr sz="2400" dirty="0">
                <a:solidFill>
                  <a:srgbClr val="333399"/>
                </a:solidFill>
                <a:latin typeface="Arial MT"/>
                <a:cs typeface="Arial MT"/>
              </a:rPr>
              <a:t>numbers:</a:t>
            </a:r>
            <a:r>
              <a:rPr sz="2400" spc="-45" dirty="0">
                <a:solidFill>
                  <a:srgbClr val="333399"/>
                </a:solidFill>
                <a:latin typeface="Arial MT"/>
                <a:cs typeface="Arial MT"/>
              </a:rPr>
              <a:t> </a:t>
            </a:r>
            <a:r>
              <a:rPr sz="2400" dirty="0">
                <a:solidFill>
                  <a:srgbClr val="333399"/>
                </a:solidFill>
                <a:latin typeface="Courier New"/>
                <a:cs typeface="Courier New"/>
              </a:rPr>
              <a:t>INTEGER</a:t>
            </a:r>
            <a:r>
              <a:rPr sz="2400" dirty="0">
                <a:solidFill>
                  <a:srgbClr val="333399"/>
                </a:solidFill>
                <a:latin typeface="Arial MT"/>
                <a:cs typeface="Arial MT"/>
              </a:rPr>
              <a:t>,</a:t>
            </a:r>
            <a:r>
              <a:rPr sz="2400" spc="-80" dirty="0">
                <a:solidFill>
                  <a:srgbClr val="333399"/>
                </a:solidFill>
                <a:latin typeface="Arial MT"/>
                <a:cs typeface="Arial MT"/>
              </a:rPr>
              <a:t> </a:t>
            </a:r>
            <a:r>
              <a:rPr sz="2400" dirty="0">
                <a:solidFill>
                  <a:srgbClr val="333399"/>
                </a:solidFill>
                <a:latin typeface="Courier New"/>
                <a:cs typeface="Courier New"/>
              </a:rPr>
              <a:t>INT</a:t>
            </a:r>
            <a:r>
              <a:rPr sz="2400" dirty="0">
                <a:solidFill>
                  <a:srgbClr val="333399"/>
                </a:solidFill>
                <a:latin typeface="Arial MT"/>
                <a:cs typeface="Arial MT"/>
              </a:rPr>
              <a:t>,</a:t>
            </a:r>
            <a:r>
              <a:rPr sz="2400" spc="-55" dirty="0">
                <a:solidFill>
                  <a:srgbClr val="333399"/>
                </a:solidFill>
                <a:latin typeface="Arial MT"/>
                <a:cs typeface="Arial MT"/>
              </a:rPr>
              <a:t> </a:t>
            </a:r>
            <a:r>
              <a:rPr sz="2400" dirty="0">
                <a:solidFill>
                  <a:srgbClr val="333399"/>
                </a:solidFill>
                <a:latin typeface="Arial MT"/>
                <a:cs typeface="Arial MT"/>
              </a:rPr>
              <a:t>and</a:t>
            </a:r>
            <a:r>
              <a:rPr sz="2400" spc="-40" dirty="0">
                <a:solidFill>
                  <a:srgbClr val="333399"/>
                </a:solidFill>
                <a:latin typeface="Arial MT"/>
                <a:cs typeface="Arial MT"/>
              </a:rPr>
              <a:t> </a:t>
            </a:r>
            <a:r>
              <a:rPr sz="2400" spc="-10" dirty="0">
                <a:solidFill>
                  <a:srgbClr val="333399"/>
                </a:solidFill>
                <a:latin typeface="Courier New"/>
                <a:cs typeface="Courier New"/>
              </a:rPr>
              <a:t>SMALLINT</a:t>
            </a:r>
            <a:endParaRPr sz="2400" dirty="0">
              <a:latin typeface="Courier New"/>
              <a:cs typeface="Courier New"/>
            </a:endParaRPr>
          </a:p>
          <a:p>
            <a:pPr marL="1155065" lvl="2" indent="-227965">
              <a:lnSpc>
                <a:spcPts val="2855"/>
              </a:lnSpc>
              <a:spcBef>
                <a:spcPts val="580"/>
              </a:spcBef>
              <a:buClr>
                <a:srgbClr val="990033"/>
              </a:buClr>
              <a:buSzPct val="50000"/>
              <a:buFont typeface="Wingdings"/>
              <a:buChar char=""/>
              <a:tabLst>
                <a:tab pos="1155065" algn="l"/>
              </a:tabLst>
            </a:pPr>
            <a:r>
              <a:rPr sz="2400" spc="-20" dirty="0">
                <a:solidFill>
                  <a:srgbClr val="333399"/>
                </a:solidFill>
                <a:latin typeface="Arial MT"/>
                <a:cs typeface="Arial MT"/>
              </a:rPr>
              <a:t>Floating-</a:t>
            </a:r>
            <a:r>
              <a:rPr sz="2400" dirty="0">
                <a:solidFill>
                  <a:srgbClr val="333399"/>
                </a:solidFill>
                <a:latin typeface="Arial MT"/>
                <a:cs typeface="Arial MT"/>
              </a:rPr>
              <a:t>point</a:t>
            </a:r>
            <a:r>
              <a:rPr sz="2400" spc="-35" dirty="0">
                <a:solidFill>
                  <a:srgbClr val="333399"/>
                </a:solidFill>
                <a:latin typeface="Arial MT"/>
                <a:cs typeface="Arial MT"/>
              </a:rPr>
              <a:t> </a:t>
            </a:r>
            <a:r>
              <a:rPr sz="2400" dirty="0">
                <a:solidFill>
                  <a:srgbClr val="333399"/>
                </a:solidFill>
                <a:latin typeface="Arial MT"/>
                <a:cs typeface="Arial MT"/>
              </a:rPr>
              <a:t>(real)</a:t>
            </a:r>
            <a:r>
              <a:rPr sz="2400" spc="-10" dirty="0">
                <a:solidFill>
                  <a:srgbClr val="333399"/>
                </a:solidFill>
                <a:latin typeface="Arial MT"/>
                <a:cs typeface="Arial MT"/>
              </a:rPr>
              <a:t> </a:t>
            </a:r>
            <a:r>
              <a:rPr sz="2400" dirty="0">
                <a:solidFill>
                  <a:srgbClr val="333399"/>
                </a:solidFill>
                <a:latin typeface="Arial MT"/>
                <a:cs typeface="Arial MT"/>
              </a:rPr>
              <a:t>numbers:</a:t>
            </a:r>
            <a:r>
              <a:rPr sz="2400" spc="-35" dirty="0">
                <a:solidFill>
                  <a:srgbClr val="333399"/>
                </a:solidFill>
                <a:latin typeface="Arial MT"/>
                <a:cs typeface="Arial MT"/>
              </a:rPr>
              <a:t> </a:t>
            </a:r>
            <a:r>
              <a:rPr sz="2400" dirty="0">
                <a:solidFill>
                  <a:srgbClr val="333399"/>
                </a:solidFill>
                <a:latin typeface="Courier New"/>
                <a:cs typeface="Courier New"/>
              </a:rPr>
              <a:t>FLOAT</a:t>
            </a:r>
            <a:r>
              <a:rPr sz="2400" spc="-65" dirty="0">
                <a:solidFill>
                  <a:srgbClr val="333399"/>
                </a:solidFill>
                <a:latin typeface="Courier New"/>
                <a:cs typeface="Courier New"/>
              </a:rPr>
              <a:t> </a:t>
            </a:r>
            <a:r>
              <a:rPr sz="2400" dirty="0">
                <a:solidFill>
                  <a:srgbClr val="333399"/>
                </a:solidFill>
                <a:latin typeface="Arial MT"/>
                <a:cs typeface="Arial MT"/>
              </a:rPr>
              <a:t>or</a:t>
            </a:r>
            <a:r>
              <a:rPr sz="2400" spc="-15" dirty="0">
                <a:solidFill>
                  <a:srgbClr val="333399"/>
                </a:solidFill>
                <a:latin typeface="Arial MT"/>
                <a:cs typeface="Arial MT"/>
              </a:rPr>
              <a:t> </a:t>
            </a:r>
            <a:r>
              <a:rPr sz="2400" dirty="0">
                <a:solidFill>
                  <a:srgbClr val="333399"/>
                </a:solidFill>
                <a:latin typeface="Courier New"/>
                <a:cs typeface="Courier New"/>
              </a:rPr>
              <a:t>REAL</a:t>
            </a:r>
            <a:r>
              <a:rPr sz="2400" dirty="0">
                <a:solidFill>
                  <a:srgbClr val="333399"/>
                </a:solidFill>
                <a:latin typeface="Arial MT"/>
                <a:cs typeface="Arial MT"/>
              </a:rPr>
              <a:t>,</a:t>
            </a:r>
            <a:r>
              <a:rPr sz="2400" spc="-60" dirty="0">
                <a:solidFill>
                  <a:srgbClr val="333399"/>
                </a:solidFill>
                <a:latin typeface="Arial MT"/>
                <a:cs typeface="Arial MT"/>
              </a:rPr>
              <a:t> </a:t>
            </a:r>
            <a:r>
              <a:rPr sz="2400" spc="-25" dirty="0">
                <a:solidFill>
                  <a:srgbClr val="333399"/>
                </a:solidFill>
                <a:latin typeface="Arial MT"/>
                <a:cs typeface="Arial MT"/>
              </a:rPr>
              <a:t>and</a:t>
            </a:r>
            <a:endParaRPr sz="2400" dirty="0">
              <a:latin typeface="Arial MT"/>
              <a:cs typeface="Arial MT"/>
            </a:endParaRPr>
          </a:p>
          <a:p>
            <a:pPr marL="1155700">
              <a:lnSpc>
                <a:spcPts val="2855"/>
              </a:lnSpc>
            </a:pPr>
            <a:r>
              <a:rPr sz="2400" dirty="0">
                <a:solidFill>
                  <a:srgbClr val="333399"/>
                </a:solidFill>
                <a:latin typeface="Courier New"/>
                <a:cs typeface="Courier New"/>
              </a:rPr>
              <a:t>DOUBLE</a:t>
            </a:r>
            <a:r>
              <a:rPr sz="2400" spc="-30" dirty="0">
                <a:solidFill>
                  <a:srgbClr val="333399"/>
                </a:solidFill>
                <a:latin typeface="Courier New"/>
                <a:cs typeface="Courier New"/>
              </a:rPr>
              <a:t> </a:t>
            </a:r>
            <a:r>
              <a:rPr sz="2400" spc="-10" dirty="0">
                <a:solidFill>
                  <a:srgbClr val="333399"/>
                </a:solidFill>
                <a:latin typeface="Courier New"/>
                <a:cs typeface="Courier New"/>
              </a:rPr>
              <a:t>PRECISION</a:t>
            </a:r>
            <a:r>
              <a:rPr lang="en-IN" sz="2400" spc="-10" dirty="0">
                <a:solidFill>
                  <a:srgbClr val="333399"/>
                </a:solidFill>
                <a:latin typeface="Courier New"/>
                <a:cs typeface="Courier New"/>
              </a:rPr>
              <a:t> </a:t>
            </a:r>
          </a:p>
          <a:p>
            <a:pPr marL="1498600" indent="-342900">
              <a:lnSpc>
                <a:spcPts val="2855"/>
              </a:lnSpc>
              <a:buFont typeface="Arial" panose="020B0604020202020204" pitchFamily="34" charset="0"/>
              <a:buChar char="•"/>
            </a:pPr>
            <a:r>
              <a:rPr lang="en-US" sz="2400" spc="-20" dirty="0">
                <a:solidFill>
                  <a:srgbClr val="333399"/>
                </a:solidFill>
                <a:latin typeface="Arial MT"/>
              </a:rPr>
              <a:t>Formatted</a:t>
            </a:r>
            <a:r>
              <a:rPr lang="en-US" sz="2400" dirty="0">
                <a:solidFill>
                  <a:srgbClr val="333399"/>
                </a:solidFill>
                <a:latin typeface="Arial MT"/>
              </a:rPr>
              <a:t> numbers can be declared by using </a:t>
            </a:r>
            <a:r>
              <a:rPr lang="en-US" sz="2400" dirty="0">
                <a:solidFill>
                  <a:srgbClr val="333399"/>
                </a:solidFill>
                <a:latin typeface="Courier New"/>
                <a:cs typeface="Courier New"/>
              </a:rPr>
              <a:t>DECIMAL(</a:t>
            </a:r>
            <a:r>
              <a:rPr lang="en-US" sz="2400" dirty="0" err="1">
                <a:solidFill>
                  <a:srgbClr val="333399"/>
                </a:solidFill>
                <a:latin typeface="Courier New"/>
                <a:cs typeface="Courier New"/>
              </a:rPr>
              <a:t>i,j</a:t>
            </a:r>
            <a:r>
              <a:rPr lang="en-US" sz="2400" dirty="0">
                <a:solidFill>
                  <a:srgbClr val="333399"/>
                </a:solidFill>
                <a:latin typeface="Courier New"/>
                <a:cs typeface="Courier New"/>
              </a:rPr>
              <a:t>)</a:t>
            </a:r>
            <a:r>
              <a:rPr lang="en-US" sz="2400" dirty="0">
                <a:solidFill>
                  <a:srgbClr val="333399"/>
                </a:solidFill>
                <a:latin typeface="Arial MT"/>
              </a:rPr>
              <a:t>—or </a:t>
            </a:r>
            <a:r>
              <a:rPr lang="en-US" sz="2400" dirty="0">
                <a:solidFill>
                  <a:srgbClr val="333399"/>
                </a:solidFill>
                <a:latin typeface="Courier New"/>
                <a:cs typeface="Courier New"/>
              </a:rPr>
              <a:t>DEC(</a:t>
            </a:r>
            <a:r>
              <a:rPr lang="en-US" sz="2400" dirty="0" err="1">
                <a:solidFill>
                  <a:srgbClr val="333399"/>
                </a:solidFill>
                <a:latin typeface="Courier New"/>
                <a:cs typeface="Courier New"/>
              </a:rPr>
              <a:t>i,j</a:t>
            </a:r>
            <a:r>
              <a:rPr lang="en-US" sz="2400" dirty="0">
                <a:solidFill>
                  <a:srgbClr val="333399"/>
                </a:solidFill>
                <a:latin typeface="Courier New"/>
                <a:cs typeface="Courier New"/>
              </a:rPr>
              <a:t>)</a:t>
            </a:r>
            <a:r>
              <a:rPr lang="en-US" sz="2400" dirty="0">
                <a:solidFill>
                  <a:srgbClr val="333399"/>
                </a:solidFill>
                <a:latin typeface="Arial MT"/>
              </a:rPr>
              <a:t> or </a:t>
            </a:r>
            <a:r>
              <a:rPr lang="en-US" sz="2400" dirty="0">
                <a:solidFill>
                  <a:srgbClr val="333399"/>
                </a:solidFill>
                <a:latin typeface="Courier New"/>
                <a:cs typeface="Courier New"/>
              </a:rPr>
              <a:t>NUMERIC(</a:t>
            </a:r>
            <a:r>
              <a:rPr lang="en-US" sz="2400" dirty="0" err="1">
                <a:solidFill>
                  <a:srgbClr val="333399"/>
                </a:solidFill>
                <a:latin typeface="Courier New"/>
                <a:cs typeface="Courier New"/>
              </a:rPr>
              <a:t>i,j</a:t>
            </a:r>
            <a:r>
              <a:rPr lang="en-US" sz="2400" dirty="0">
                <a:solidFill>
                  <a:srgbClr val="333399"/>
                </a:solidFill>
                <a:latin typeface="Courier New"/>
                <a:cs typeface="Courier New"/>
              </a:rPr>
              <a:t>)</a:t>
            </a:r>
            <a:r>
              <a:rPr lang="en-US" sz="2400" dirty="0">
                <a:solidFill>
                  <a:srgbClr val="333399"/>
                </a:solidFill>
                <a:latin typeface="Arial MT"/>
              </a:rPr>
              <a:t>—where </a:t>
            </a:r>
            <a:r>
              <a:rPr lang="en-US" sz="2400" dirty="0" err="1">
                <a:solidFill>
                  <a:srgbClr val="333399"/>
                </a:solidFill>
                <a:latin typeface="Arial MT"/>
              </a:rPr>
              <a:t>i</a:t>
            </a:r>
            <a:r>
              <a:rPr lang="en-US" sz="2400" dirty="0">
                <a:solidFill>
                  <a:srgbClr val="333399"/>
                </a:solidFill>
                <a:latin typeface="Arial MT"/>
              </a:rPr>
              <a:t>, the precision, is the total number of decimal digits and j, the scale, is the number of digits after the decimal point. </a:t>
            </a:r>
          </a:p>
          <a:p>
            <a:pPr marL="1498600" indent="-342900">
              <a:lnSpc>
                <a:spcPts val="2855"/>
              </a:lnSpc>
              <a:buFont typeface="Arial" panose="020B0604020202020204" pitchFamily="34" charset="0"/>
              <a:buChar char="•"/>
            </a:pPr>
            <a:r>
              <a:rPr lang="en-US" sz="2400" dirty="0">
                <a:solidFill>
                  <a:srgbClr val="333399"/>
                </a:solidFill>
                <a:latin typeface="Arial MT"/>
              </a:rPr>
              <a:t>The default for scale is zero, and the default</a:t>
            </a:r>
          </a:p>
          <a:p>
            <a:pPr marL="1155700">
              <a:lnSpc>
                <a:spcPts val="2855"/>
              </a:lnSpc>
            </a:pPr>
            <a:r>
              <a:rPr lang="en-US" sz="2400" dirty="0">
                <a:solidFill>
                  <a:srgbClr val="333399"/>
                </a:solidFill>
                <a:latin typeface="Arial MT"/>
              </a:rPr>
              <a:t> for precision is implementation-defined.</a:t>
            </a:r>
            <a:endParaRPr sz="2400" dirty="0">
              <a:solidFill>
                <a:srgbClr val="333399"/>
              </a:solidFill>
              <a:latin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65572D-4F26-2F71-6607-58B0EAF0074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DFF508F-547C-9B58-53C1-C858DEED58F1}"/>
              </a:ext>
            </a:extLst>
          </p:cNvPr>
          <p:cNvSpPr txBox="1">
            <a:spLocks noGrp="1"/>
          </p:cNvSpPr>
          <p:nvPr>
            <p:ph type="title"/>
          </p:nvPr>
        </p:nvSpPr>
        <p:spPr>
          <a:prstGeom prst="rect">
            <a:avLst/>
          </a:prstGeom>
        </p:spPr>
        <p:txBody>
          <a:bodyPr vert="horz" wrap="square" lIns="0" tIns="122123" rIns="0" bIns="0" rtlCol="0">
            <a:spAutoFit/>
          </a:bodyPr>
          <a:lstStyle/>
          <a:p>
            <a:pPr marL="12700" marR="5080">
              <a:lnSpc>
                <a:spcPct val="100000"/>
              </a:lnSpc>
              <a:spcBef>
                <a:spcPts val="100"/>
              </a:spcBef>
            </a:pPr>
            <a:r>
              <a:rPr dirty="0"/>
              <a:t>Attribute</a:t>
            </a:r>
            <a:r>
              <a:rPr spc="-35" dirty="0"/>
              <a:t> </a:t>
            </a:r>
            <a:r>
              <a:rPr dirty="0"/>
              <a:t>Data</a:t>
            </a:r>
            <a:r>
              <a:rPr spc="-30" dirty="0"/>
              <a:t> </a:t>
            </a:r>
            <a:r>
              <a:rPr dirty="0"/>
              <a:t>Types and</a:t>
            </a:r>
            <a:r>
              <a:rPr spc="-10" dirty="0"/>
              <a:t> </a:t>
            </a:r>
            <a:r>
              <a:rPr dirty="0"/>
              <a:t>Domains</a:t>
            </a:r>
            <a:r>
              <a:rPr spc="-10" dirty="0"/>
              <a:t> </a:t>
            </a:r>
            <a:r>
              <a:rPr spc="-25" dirty="0"/>
              <a:t>in SQL</a:t>
            </a:r>
          </a:p>
        </p:txBody>
      </p:sp>
      <p:sp>
        <p:nvSpPr>
          <p:cNvPr id="4" name="object 4">
            <a:extLst>
              <a:ext uri="{FF2B5EF4-FFF2-40B4-BE49-F238E27FC236}">
                <a16:creationId xmlns:a16="http://schemas.microsoft.com/office/drawing/2014/main" id="{E0F5EF47-9D69-6546-638F-14A88AB951F4}"/>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17</a:t>
            </a:r>
          </a:p>
        </p:txBody>
      </p:sp>
      <p:sp>
        <p:nvSpPr>
          <p:cNvPr id="5" name="object 5">
            <a:extLst>
              <a:ext uri="{FF2B5EF4-FFF2-40B4-BE49-F238E27FC236}">
                <a16:creationId xmlns:a16="http://schemas.microsoft.com/office/drawing/2014/main" id="{871704F4-B92E-F101-7CEB-F913A689D5AF}"/>
              </a:ext>
            </a:extLst>
          </p:cNvPr>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a:extLst>
              <a:ext uri="{FF2B5EF4-FFF2-40B4-BE49-F238E27FC236}">
                <a16:creationId xmlns:a16="http://schemas.microsoft.com/office/drawing/2014/main" id="{5179929C-6F88-95EA-E941-F2A8043DCDBB}"/>
              </a:ext>
            </a:extLst>
          </p:cNvPr>
          <p:cNvSpPr txBox="1"/>
          <p:nvPr/>
        </p:nvSpPr>
        <p:spPr>
          <a:xfrm>
            <a:off x="36000" y="1261363"/>
            <a:ext cx="9072000" cy="6325450"/>
          </a:xfrm>
          <a:prstGeom prst="rect">
            <a:avLst/>
          </a:prstGeom>
        </p:spPr>
        <p:txBody>
          <a:bodyPr vert="horz" wrap="square" lIns="0" tIns="102235" rIns="0" bIns="0" rtlCol="0">
            <a:spAutoFit/>
          </a:bodyPr>
          <a:lstStyle/>
          <a:p>
            <a:pPr marL="356870" indent="-344170">
              <a:lnSpc>
                <a:spcPct val="100000"/>
              </a:lnSpc>
              <a:spcBef>
                <a:spcPts val="805"/>
              </a:spcBef>
              <a:buClr>
                <a:srgbClr val="990033"/>
              </a:buClr>
              <a:buSzPct val="58928"/>
              <a:buFont typeface="Wingdings"/>
              <a:buChar char=""/>
              <a:tabLst>
                <a:tab pos="356870" algn="l"/>
              </a:tabLst>
            </a:pPr>
            <a:r>
              <a:rPr sz="2800" dirty="0">
                <a:solidFill>
                  <a:srgbClr val="333399"/>
                </a:solidFill>
                <a:latin typeface="Arial MT"/>
                <a:cs typeface="Arial MT"/>
              </a:rPr>
              <a:t>Basic</a:t>
            </a:r>
            <a:r>
              <a:rPr sz="2800" spc="-50" dirty="0">
                <a:solidFill>
                  <a:srgbClr val="333399"/>
                </a:solidFill>
                <a:latin typeface="Arial MT"/>
                <a:cs typeface="Arial MT"/>
              </a:rPr>
              <a:t> </a:t>
            </a:r>
            <a:r>
              <a:rPr sz="2800" b="1" dirty="0">
                <a:solidFill>
                  <a:srgbClr val="333399"/>
                </a:solidFill>
                <a:latin typeface="Arial"/>
                <a:cs typeface="Arial"/>
              </a:rPr>
              <a:t>data</a:t>
            </a:r>
            <a:r>
              <a:rPr sz="2800" b="1" spc="-20" dirty="0">
                <a:solidFill>
                  <a:srgbClr val="333399"/>
                </a:solidFill>
                <a:latin typeface="Arial"/>
                <a:cs typeface="Arial"/>
              </a:rPr>
              <a:t> types</a:t>
            </a:r>
            <a:endParaRPr sz="2800" dirty="0">
              <a:latin typeface="Arial"/>
              <a:cs typeface="Arial"/>
            </a:endParaRPr>
          </a:p>
          <a:p>
            <a:pPr marL="756285" lvl="1" indent="-286385">
              <a:lnSpc>
                <a:spcPct val="100000"/>
              </a:lnSpc>
              <a:spcBef>
                <a:spcPts val="830"/>
              </a:spcBef>
              <a:buClr>
                <a:srgbClr val="333399"/>
              </a:buClr>
              <a:buSzPct val="55769"/>
              <a:buFont typeface="Wingdings"/>
              <a:buChar char=""/>
              <a:tabLst>
                <a:tab pos="756285" algn="l"/>
              </a:tabLst>
            </a:pPr>
            <a:r>
              <a:rPr lang="en-US" sz="2600" b="1" spc="-20" dirty="0">
                <a:solidFill>
                  <a:srgbClr val="800000"/>
                </a:solidFill>
                <a:latin typeface="Arial"/>
                <a:cs typeface="Arial"/>
              </a:rPr>
              <a:t>Character-</a:t>
            </a:r>
            <a:r>
              <a:rPr lang="en-US" sz="2600" b="1" dirty="0">
                <a:solidFill>
                  <a:srgbClr val="800000"/>
                </a:solidFill>
                <a:latin typeface="Arial"/>
                <a:cs typeface="Arial"/>
              </a:rPr>
              <a:t>string</a:t>
            </a:r>
            <a:r>
              <a:rPr lang="en-US" sz="2600" b="1" spc="15" dirty="0">
                <a:solidFill>
                  <a:srgbClr val="800000"/>
                </a:solidFill>
                <a:latin typeface="Arial"/>
                <a:cs typeface="Arial"/>
              </a:rPr>
              <a:t> </a:t>
            </a:r>
            <a:r>
              <a:rPr lang="en-US" sz="2600" dirty="0">
                <a:solidFill>
                  <a:srgbClr val="800000"/>
                </a:solidFill>
                <a:latin typeface="Arial MT"/>
                <a:cs typeface="Arial MT"/>
              </a:rPr>
              <a:t>data</a:t>
            </a:r>
            <a:r>
              <a:rPr lang="en-US" sz="2600" spc="-5" dirty="0">
                <a:solidFill>
                  <a:srgbClr val="800000"/>
                </a:solidFill>
                <a:latin typeface="Arial MT"/>
                <a:cs typeface="Arial MT"/>
              </a:rPr>
              <a:t> </a:t>
            </a:r>
            <a:r>
              <a:rPr lang="en-US" sz="2600" spc="-10" dirty="0">
                <a:solidFill>
                  <a:srgbClr val="800000"/>
                </a:solidFill>
                <a:latin typeface="Arial MT"/>
                <a:cs typeface="Arial MT"/>
              </a:rPr>
              <a:t>types</a:t>
            </a:r>
            <a:endParaRPr lang="en-US" sz="2600" dirty="0">
              <a:latin typeface="Arial MT"/>
              <a:cs typeface="Arial MT"/>
            </a:endParaRPr>
          </a:p>
          <a:p>
            <a:pPr marL="1155065" lvl="2" indent="-227965">
              <a:lnSpc>
                <a:spcPct val="100000"/>
              </a:lnSpc>
              <a:spcBef>
                <a:spcPts val="420"/>
              </a:spcBef>
              <a:buClr>
                <a:srgbClr val="990033"/>
              </a:buClr>
              <a:buSzPct val="50000"/>
              <a:buFont typeface="Wingdings"/>
              <a:buChar char=""/>
              <a:tabLst>
                <a:tab pos="1155065" algn="l"/>
              </a:tabLst>
            </a:pPr>
            <a:r>
              <a:rPr lang="en-US" sz="2400" dirty="0">
                <a:solidFill>
                  <a:srgbClr val="333399"/>
                </a:solidFill>
                <a:latin typeface="Arial MT"/>
                <a:cs typeface="Arial MT"/>
              </a:rPr>
              <a:t>Fixed</a:t>
            </a:r>
            <a:r>
              <a:rPr lang="en-US" sz="2400" spc="-50" dirty="0">
                <a:solidFill>
                  <a:srgbClr val="333399"/>
                </a:solidFill>
                <a:latin typeface="Arial MT"/>
                <a:cs typeface="Arial MT"/>
              </a:rPr>
              <a:t> </a:t>
            </a:r>
            <a:r>
              <a:rPr lang="en-US" sz="2400" dirty="0">
                <a:solidFill>
                  <a:srgbClr val="333399"/>
                </a:solidFill>
                <a:latin typeface="Arial MT"/>
                <a:cs typeface="Arial MT"/>
              </a:rPr>
              <a:t>length:</a:t>
            </a:r>
            <a:r>
              <a:rPr lang="en-US" sz="2400" spc="-30" dirty="0">
                <a:solidFill>
                  <a:srgbClr val="333399"/>
                </a:solidFill>
                <a:latin typeface="Arial MT"/>
                <a:cs typeface="Arial MT"/>
              </a:rPr>
              <a:t> </a:t>
            </a:r>
            <a:r>
              <a:rPr lang="en-US" sz="2400" dirty="0">
                <a:solidFill>
                  <a:srgbClr val="333399"/>
                </a:solidFill>
                <a:latin typeface="Courier New"/>
                <a:cs typeface="Courier New"/>
              </a:rPr>
              <a:t>CHAR(</a:t>
            </a:r>
            <a:r>
              <a:rPr lang="en-US" sz="2400" i="1" dirty="0">
                <a:solidFill>
                  <a:srgbClr val="333399"/>
                </a:solidFill>
                <a:latin typeface="Courier New"/>
                <a:cs typeface="Courier New"/>
              </a:rPr>
              <a:t>n</a:t>
            </a:r>
            <a:r>
              <a:rPr lang="en-US" sz="2400" dirty="0">
                <a:solidFill>
                  <a:srgbClr val="333399"/>
                </a:solidFill>
                <a:latin typeface="Courier New"/>
                <a:cs typeface="Courier New"/>
              </a:rPr>
              <a:t>)</a:t>
            </a:r>
            <a:r>
              <a:rPr lang="en-US" sz="2400" dirty="0">
                <a:solidFill>
                  <a:srgbClr val="333399"/>
                </a:solidFill>
                <a:latin typeface="Arial MT"/>
                <a:cs typeface="Arial MT"/>
              </a:rPr>
              <a:t>,</a:t>
            </a:r>
            <a:r>
              <a:rPr lang="en-US" sz="2400" spc="-90" dirty="0">
                <a:solidFill>
                  <a:srgbClr val="333399"/>
                </a:solidFill>
                <a:latin typeface="Arial MT"/>
                <a:cs typeface="Arial MT"/>
              </a:rPr>
              <a:t> </a:t>
            </a:r>
            <a:r>
              <a:rPr lang="en-US" sz="2400" spc="-10" dirty="0">
                <a:solidFill>
                  <a:srgbClr val="333399"/>
                </a:solidFill>
                <a:latin typeface="Courier New"/>
                <a:cs typeface="Courier New"/>
              </a:rPr>
              <a:t>CHARACTER(</a:t>
            </a:r>
            <a:r>
              <a:rPr lang="en-US" sz="2400" i="1" spc="-10" dirty="0">
                <a:solidFill>
                  <a:srgbClr val="333399"/>
                </a:solidFill>
                <a:latin typeface="Courier New"/>
                <a:cs typeface="Courier New"/>
              </a:rPr>
              <a:t>n</a:t>
            </a:r>
            <a:r>
              <a:rPr lang="en-US" sz="2400" spc="-10" dirty="0">
                <a:solidFill>
                  <a:srgbClr val="333399"/>
                </a:solidFill>
                <a:latin typeface="Courier New"/>
                <a:cs typeface="Courier New"/>
              </a:rPr>
              <a:t>)</a:t>
            </a:r>
            <a:endParaRPr lang="en-US" sz="2400" dirty="0">
              <a:latin typeface="Courier New"/>
              <a:cs typeface="Courier New"/>
            </a:endParaRPr>
          </a:p>
          <a:p>
            <a:pPr marL="1155700" marR="1301750" lvl="2" indent="-228600">
              <a:lnSpc>
                <a:spcPct val="100000"/>
              </a:lnSpc>
              <a:spcBef>
                <a:spcPts val="575"/>
              </a:spcBef>
              <a:buClr>
                <a:srgbClr val="990033"/>
              </a:buClr>
              <a:buSzPct val="50000"/>
              <a:buFont typeface="Wingdings"/>
              <a:buChar char=""/>
              <a:tabLst>
                <a:tab pos="1155700" algn="l"/>
              </a:tabLst>
            </a:pPr>
            <a:r>
              <a:rPr lang="en-US" sz="2400" dirty="0">
                <a:solidFill>
                  <a:srgbClr val="333399"/>
                </a:solidFill>
                <a:latin typeface="Arial MT"/>
                <a:cs typeface="Arial MT"/>
              </a:rPr>
              <a:t>Varying</a:t>
            </a:r>
            <a:r>
              <a:rPr lang="en-US" sz="2400" spc="-30" dirty="0">
                <a:solidFill>
                  <a:srgbClr val="333399"/>
                </a:solidFill>
                <a:latin typeface="Arial MT"/>
                <a:cs typeface="Arial MT"/>
              </a:rPr>
              <a:t> </a:t>
            </a:r>
            <a:r>
              <a:rPr lang="en-US" sz="2400" dirty="0">
                <a:solidFill>
                  <a:srgbClr val="333399"/>
                </a:solidFill>
                <a:latin typeface="Arial MT"/>
                <a:cs typeface="Arial MT"/>
              </a:rPr>
              <a:t>length</a:t>
            </a:r>
            <a:r>
              <a:rPr lang="en-US" sz="2400" dirty="0">
                <a:solidFill>
                  <a:srgbClr val="333399"/>
                </a:solidFill>
                <a:latin typeface="Courier New"/>
                <a:cs typeface="Courier New"/>
              </a:rPr>
              <a:t>:</a:t>
            </a:r>
            <a:r>
              <a:rPr lang="en-US" sz="2400" spc="-90" dirty="0">
                <a:solidFill>
                  <a:srgbClr val="333399"/>
                </a:solidFill>
                <a:latin typeface="Courier New"/>
                <a:cs typeface="Courier New"/>
              </a:rPr>
              <a:t> </a:t>
            </a:r>
            <a:r>
              <a:rPr lang="en-US" sz="2400" dirty="0">
                <a:solidFill>
                  <a:srgbClr val="333399"/>
                </a:solidFill>
                <a:latin typeface="Courier New"/>
                <a:cs typeface="Courier New"/>
              </a:rPr>
              <a:t>VARCHAR(</a:t>
            </a:r>
            <a:r>
              <a:rPr lang="en-US" sz="2400" i="1" dirty="0">
                <a:solidFill>
                  <a:srgbClr val="333399"/>
                </a:solidFill>
                <a:latin typeface="Courier New"/>
                <a:cs typeface="Courier New"/>
              </a:rPr>
              <a:t>n</a:t>
            </a:r>
            <a:r>
              <a:rPr lang="en-US" sz="2400" dirty="0">
                <a:solidFill>
                  <a:srgbClr val="333399"/>
                </a:solidFill>
                <a:latin typeface="Courier New"/>
                <a:cs typeface="Courier New"/>
              </a:rPr>
              <a:t>)</a:t>
            </a:r>
            <a:r>
              <a:rPr lang="en-US" sz="2400" dirty="0">
                <a:solidFill>
                  <a:srgbClr val="333399"/>
                </a:solidFill>
                <a:latin typeface="Arial MT"/>
                <a:cs typeface="Arial MT"/>
              </a:rPr>
              <a:t>,</a:t>
            </a:r>
            <a:r>
              <a:rPr lang="en-US" sz="2400" spc="-80" dirty="0">
                <a:solidFill>
                  <a:srgbClr val="333399"/>
                </a:solidFill>
                <a:latin typeface="Arial MT"/>
                <a:cs typeface="Arial MT"/>
              </a:rPr>
              <a:t> </a:t>
            </a:r>
            <a:r>
              <a:rPr lang="en-US" sz="2400" spc="-20" dirty="0">
                <a:solidFill>
                  <a:srgbClr val="333399"/>
                </a:solidFill>
                <a:latin typeface="Courier New"/>
                <a:cs typeface="Courier New"/>
              </a:rPr>
              <a:t>CHAR </a:t>
            </a:r>
            <a:r>
              <a:rPr lang="en-US" sz="2400" dirty="0">
                <a:solidFill>
                  <a:srgbClr val="333399"/>
                </a:solidFill>
                <a:latin typeface="Courier New"/>
                <a:cs typeface="Courier New"/>
              </a:rPr>
              <a:t>VARYING(</a:t>
            </a:r>
            <a:r>
              <a:rPr lang="en-US" sz="2400" i="1" dirty="0">
                <a:solidFill>
                  <a:srgbClr val="333399"/>
                </a:solidFill>
                <a:latin typeface="Courier New"/>
                <a:cs typeface="Courier New"/>
              </a:rPr>
              <a:t>n</a:t>
            </a:r>
            <a:r>
              <a:rPr lang="en-US" sz="2400" dirty="0">
                <a:solidFill>
                  <a:srgbClr val="333399"/>
                </a:solidFill>
                <a:latin typeface="Courier New"/>
                <a:cs typeface="Courier New"/>
              </a:rPr>
              <a:t>)</a:t>
            </a:r>
            <a:r>
              <a:rPr lang="en-US" sz="2400" dirty="0">
                <a:solidFill>
                  <a:srgbClr val="333399"/>
                </a:solidFill>
                <a:latin typeface="Arial MT"/>
                <a:cs typeface="Arial MT"/>
              </a:rPr>
              <a:t>,</a:t>
            </a:r>
            <a:r>
              <a:rPr lang="en-US" sz="2400" spc="-65" dirty="0">
                <a:solidFill>
                  <a:srgbClr val="333399"/>
                </a:solidFill>
                <a:latin typeface="Arial MT"/>
                <a:cs typeface="Arial MT"/>
              </a:rPr>
              <a:t> </a:t>
            </a:r>
            <a:r>
              <a:rPr lang="en-US" sz="2400" dirty="0">
                <a:solidFill>
                  <a:srgbClr val="333399"/>
                </a:solidFill>
                <a:latin typeface="Courier New"/>
                <a:cs typeface="Courier New"/>
              </a:rPr>
              <a:t>CHARACTER</a:t>
            </a:r>
            <a:r>
              <a:rPr lang="en-US" sz="2400" spc="-55" dirty="0">
                <a:solidFill>
                  <a:srgbClr val="333399"/>
                </a:solidFill>
                <a:latin typeface="Courier New"/>
                <a:cs typeface="Courier New"/>
              </a:rPr>
              <a:t> </a:t>
            </a:r>
            <a:r>
              <a:rPr lang="en-US" sz="2400" spc="-10" dirty="0">
                <a:solidFill>
                  <a:srgbClr val="333399"/>
                </a:solidFill>
                <a:latin typeface="Courier New"/>
                <a:cs typeface="Courier New"/>
              </a:rPr>
              <a:t>VARYING(</a:t>
            </a:r>
            <a:r>
              <a:rPr lang="en-US" sz="2400" i="1" spc="-10" dirty="0">
                <a:solidFill>
                  <a:srgbClr val="333399"/>
                </a:solidFill>
                <a:latin typeface="Courier New"/>
                <a:cs typeface="Courier New"/>
              </a:rPr>
              <a:t>n</a:t>
            </a:r>
            <a:r>
              <a:rPr lang="en-US" sz="2400" spc="-10" dirty="0">
                <a:solidFill>
                  <a:srgbClr val="333399"/>
                </a:solidFill>
                <a:latin typeface="Courier New"/>
                <a:cs typeface="Courier New"/>
              </a:rPr>
              <a:t>)</a:t>
            </a:r>
          </a:p>
          <a:p>
            <a:pPr marL="1155700" marR="1301750" lvl="2" indent="-228600">
              <a:lnSpc>
                <a:spcPct val="100000"/>
              </a:lnSpc>
              <a:spcBef>
                <a:spcPts val="575"/>
              </a:spcBef>
              <a:buClr>
                <a:srgbClr val="990033"/>
              </a:buClr>
              <a:buSzPct val="50000"/>
              <a:buFont typeface="Wingdings"/>
              <a:buChar char=""/>
              <a:tabLst>
                <a:tab pos="1155700" algn="l"/>
              </a:tabLst>
            </a:pPr>
            <a:r>
              <a:rPr lang="en-US" sz="2400" dirty="0">
                <a:solidFill>
                  <a:srgbClr val="333399"/>
                </a:solidFill>
                <a:latin typeface="Arial MT"/>
              </a:rPr>
              <a:t>where </a:t>
            </a:r>
            <a:r>
              <a:rPr lang="en-US" sz="2400" b="1" i="1" dirty="0">
                <a:solidFill>
                  <a:srgbClr val="333399"/>
                </a:solidFill>
                <a:latin typeface="Arial MT"/>
              </a:rPr>
              <a:t>n</a:t>
            </a:r>
            <a:r>
              <a:rPr lang="en-US" sz="2400" dirty="0">
                <a:solidFill>
                  <a:srgbClr val="333399"/>
                </a:solidFill>
                <a:latin typeface="Arial MT"/>
              </a:rPr>
              <a:t> is the number of characters</a:t>
            </a:r>
          </a:p>
          <a:p>
            <a:pPr marL="1155700" marR="1301750" lvl="2" indent="-228600">
              <a:lnSpc>
                <a:spcPct val="100000"/>
              </a:lnSpc>
              <a:spcBef>
                <a:spcPts val="575"/>
              </a:spcBef>
              <a:buClr>
                <a:srgbClr val="990033"/>
              </a:buClr>
              <a:buSzPct val="50000"/>
              <a:buFont typeface="Wingdings"/>
              <a:buChar char=""/>
              <a:tabLst>
                <a:tab pos="1155700" algn="l"/>
              </a:tabLst>
            </a:pPr>
            <a:r>
              <a:rPr lang="en-US" sz="2400" dirty="0">
                <a:solidFill>
                  <a:srgbClr val="333399"/>
                </a:solidFill>
                <a:latin typeface="Arial MT"/>
              </a:rPr>
              <a:t>When specifying a literal string value, it is placed between single quotation marks (apostrophes), and it is case sensitive </a:t>
            </a:r>
          </a:p>
          <a:p>
            <a:pPr marL="1155700" marR="1301750" lvl="2" indent="-228600">
              <a:lnSpc>
                <a:spcPct val="100000"/>
              </a:lnSpc>
              <a:spcBef>
                <a:spcPts val="575"/>
              </a:spcBef>
              <a:buClr>
                <a:srgbClr val="990033"/>
              </a:buClr>
              <a:buSzPct val="50000"/>
              <a:buFont typeface="Wingdings"/>
              <a:buChar char=""/>
              <a:tabLst>
                <a:tab pos="1155700" algn="l"/>
              </a:tabLst>
            </a:pPr>
            <a:r>
              <a:rPr lang="en-US" sz="2400" dirty="0">
                <a:solidFill>
                  <a:srgbClr val="333399"/>
                </a:solidFill>
                <a:latin typeface="Arial MT"/>
              </a:rPr>
              <a:t>There is also a concatenation operator denoted by || (double vertical bar) that can concatenate two strings in SQL. For example,‘</a:t>
            </a:r>
            <a:r>
              <a:rPr lang="en-US" sz="2400" dirty="0" err="1">
                <a:solidFill>
                  <a:srgbClr val="333399"/>
                </a:solidFill>
                <a:latin typeface="Arial MT"/>
              </a:rPr>
              <a:t>abc</a:t>
            </a:r>
            <a:r>
              <a:rPr lang="en-US" sz="2400" dirty="0">
                <a:solidFill>
                  <a:srgbClr val="333399"/>
                </a:solidFill>
                <a:latin typeface="Arial MT"/>
              </a:rPr>
              <a:t>’|| ‘XYZ’ results in a single string ‘</a:t>
            </a:r>
            <a:r>
              <a:rPr lang="en-US" sz="2400" dirty="0" err="1">
                <a:solidFill>
                  <a:srgbClr val="333399"/>
                </a:solidFill>
                <a:latin typeface="Arial MT"/>
              </a:rPr>
              <a:t>abcXYZ</a:t>
            </a:r>
            <a:r>
              <a:rPr lang="en-US" sz="2400" dirty="0">
                <a:solidFill>
                  <a:srgbClr val="333399"/>
                </a:solidFill>
                <a:latin typeface="Arial MT"/>
              </a:rPr>
              <a:t>’</a:t>
            </a:r>
          </a:p>
          <a:p>
            <a:pPr marL="1155700" marR="1301750" lvl="2" indent="-228600">
              <a:lnSpc>
                <a:spcPct val="100000"/>
              </a:lnSpc>
              <a:spcBef>
                <a:spcPts val="575"/>
              </a:spcBef>
              <a:buClr>
                <a:srgbClr val="990033"/>
              </a:buClr>
              <a:buSzPct val="50000"/>
              <a:buFont typeface="Wingdings"/>
              <a:buChar char=""/>
              <a:tabLst>
                <a:tab pos="1155700" algn="l"/>
              </a:tabLst>
            </a:pPr>
            <a:endParaRPr lang="en-US" sz="2400" dirty="0">
              <a:solidFill>
                <a:srgbClr val="333399"/>
              </a:solidFill>
              <a:latin typeface="Arial MT"/>
            </a:endParaRPr>
          </a:p>
          <a:p>
            <a:pPr marL="927100" lvl="2">
              <a:lnSpc>
                <a:spcPct val="100000"/>
              </a:lnSpc>
              <a:spcBef>
                <a:spcPts val="415"/>
              </a:spcBef>
              <a:buClr>
                <a:srgbClr val="990033"/>
              </a:buClr>
              <a:buSzPct val="50000"/>
              <a:tabLst>
                <a:tab pos="1155065" algn="l"/>
              </a:tabLst>
            </a:pPr>
            <a:endParaRPr sz="2400" dirty="0">
              <a:solidFill>
                <a:srgbClr val="333399"/>
              </a:solidFill>
              <a:latin typeface="Arial MT"/>
            </a:endParaRPr>
          </a:p>
        </p:txBody>
      </p:sp>
    </p:spTree>
    <p:extLst>
      <p:ext uri="{BB962C8B-B14F-4D97-AF65-F5344CB8AC3E}">
        <p14:creationId xmlns:p14="http://schemas.microsoft.com/office/powerpoint/2010/main" val="707171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75F94C-9F6D-5592-CE33-4A232AC3C94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C4FFF75-D9FA-49D4-090D-303D73B08C6D}"/>
              </a:ext>
            </a:extLst>
          </p:cNvPr>
          <p:cNvSpPr txBox="1">
            <a:spLocks noGrp="1"/>
          </p:cNvSpPr>
          <p:nvPr>
            <p:ph type="title"/>
          </p:nvPr>
        </p:nvSpPr>
        <p:spPr>
          <a:prstGeom prst="rect">
            <a:avLst/>
          </a:prstGeom>
        </p:spPr>
        <p:txBody>
          <a:bodyPr vert="horz" wrap="square" lIns="0" tIns="122123" rIns="0" bIns="0" rtlCol="0">
            <a:spAutoFit/>
          </a:bodyPr>
          <a:lstStyle/>
          <a:p>
            <a:pPr marL="12700" marR="5080">
              <a:lnSpc>
                <a:spcPct val="100000"/>
              </a:lnSpc>
              <a:spcBef>
                <a:spcPts val="100"/>
              </a:spcBef>
            </a:pPr>
            <a:r>
              <a:rPr dirty="0"/>
              <a:t>Attribute</a:t>
            </a:r>
            <a:r>
              <a:rPr spc="-35" dirty="0"/>
              <a:t> </a:t>
            </a:r>
            <a:r>
              <a:rPr dirty="0"/>
              <a:t>Data</a:t>
            </a:r>
            <a:r>
              <a:rPr spc="-30" dirty="0"/>
              <a:t> </a:t>
            </a:r>
            <a:r>
              <a:rPr dirty="0"/>
              <a:t>Types and</a:t>
            </a:r>
            <a:r>
              <a:rPr spc="-10" dirty="0"/>
              <a:t> </a:t>
            </a:r>
            <a:r>
              <a:rPr dirty="0"/>
              <a:t>Domains</a:t>
            </a:r>
            <a:r>
              <a:rPr spc="-10" dirty="0"/>
              <a:t> </a:t>
            </a:r>
            <a:r>
              <a:rPr spc="-25" dirty="0"/>
              <a:t>in SQL</a:t>
            </a:r>
          </a:p>
        </p:txBody>
      </p:sp>
      <p:sp>
        <p:nvSpPr>
          <p:cNvPr id="4" name="object 4">
            <a:extLst>
              <a:ext uri="{FF2B5EF4-FFF2-40B4-BE49-F238E27FC236}">
                <a16:creationId xmlns:a16="http://schemas.microsoft.com/office/drawing/2014/main" id="{A1FCF7D1-3184-029D-1AD6-D5722C598F45}"/>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17</a:t>
            </a:r>
          </a:p>
        </p:txBody>
      </p:sp>
      <p:sp>
        <p:nvSpPr>
          <p:cNvPr id="5" name="object 5">
            <a:extLst>
              <a:ext uri="{FF2B5EF4-FFF2-40B4-BE49-F238E27FC236}">
                <a16:creationId xmlns:a16="http://schemas.microsoft.com/office/drawing/2014/main" id="{76B96A45-2742-DB24-5F0F-2ED011A52521}"/>
              </a:ext>
            </a:extLst>
          </p:cNvPr>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a:extLst>
              <a:ext uri="{FF2B5EF4-FFF2-40B4-BE49-F238E27FC236}">
                <a16:creationId xmlns:a16="http://schemas.microsoft.com/office/drawing/2014/main" id="{F6256110-84EE-FC7E-2638-468EDBC9BA1D}"/>
              </a:ext>
            </a:extLst>
          </p:cNvPr>
          <p:cNvSpPr txBox="1"/>
          <p:nvPr/>
        </p:nvSpPr>
        <p:spPr>
          <a:xfrm>
            <a:off x="36000" y="1261363"/>
            <a:ext cx="9072000" cy="4617290"/>
          </a:xfrm>
          <a:prstGeom prst="rect">
            <a:avLst/>
          </a:prstGeom>
        </p:spPr>
        <p:txBody>
          <a:bodyPr vert="horz" wrap="square" lIns="0" tIns="102235" rIns="0" bIns="0" rtlCol="0">
            <a:spAutoFit/>
          </a:bodyPr>
          <a:lstStyle/>
          <a:p>
            <a:pPr marL="356870" indent="-344170">
              <a:lnSpc>
                <a:spcPct val="100000"/>
              </a:lnSpc>
              <a:spcBef>
                <a:spcPts val="805"/>
              </a:spcBef>
              <a:buClr>
                <a:srgbClr val="990033"/>
              </a:buClr>
              <a:buSzPct val="58928"/>
              <a:buFont typeface="Wingdings"/>
              <a:buChar char=""/>
              <a:tabLst>
                <a:tab pos="356870" algn="l"/>
              </a:tabLst>
            </a:pPr>
            <a:r>
              <a:rPr sz="2800" dirty="0">
                <a:solidFill>
                  <a:srgbClr val="333399"/>
                </a:solidFill>
                <a:latin typeface="Arial MT"/>
                <a:cs typeface="Arial MT"/>
              </a:rPr>
              <a:t>Basic</a:t>
            </a:r>
            <a:r>
              <a:rPr sz="2800" spc="-50" dirty="0">
                <a:solidFill>
                  <a:srgbClr val="333399"/>
                </a:solidFill>
                <a:latin typeface="Arial MT"/>
                <a:cs typeface="Arial MT"/>
              </a:rPr>
              <a:t> </a:t>
            </a:r>
            <a:r>
              <a:rPr sz="2800" b="1" dirty="0">
                <a:solidFill>
                  <a:srgbClr val="333399"/>
                </a:solidFill>
                <a:latin typeface="Arial"/>
                <a:cs typeface="Arial"/>
              </a:rPr>
              <a:t>data</a:t>
            </a:r>
            <a:r>
              <a:rPr sz="2800" b="1" spc="-20" dirty="0">
                <a:solidFill>
                  <a:srgbClr val="333399"/>
                </a:solidFill>
                <a:latin typeface="Arial"/>
                <a:cs typeface="Arial"/>
              </a:rPr>
              <a:t> types</a:t>
            </a:r>
            <a:endParaRPr sz="2800" dirty="0">
              <a:latin typeface="Arial"/>
              <a:cs typeface="Arial"/>
            </a:endParaRPr>
          </a:p>
          <a:p>
            <a:pPr marL="756285" lvl="1" indent="-286385">
              <a:lnSpc>
                <a:spcPct val="100000"/>
              </a:lnSpc>
              <a:spcBef>
                <a:spcPts val="830"/>
              </a:spcBef>
              <a:buClr>
                <a:srgbClr val="333399"/>
              </a:buClr>
              <a:buSzPct val="55769"/>
              <a:buFont typeface="Wingdings"/>
              <a:buChar char=""/>
              <a:tabLst>
                <a:tab pos="756285" algn="l"/>
              </a:tabLst>
            </a:pPr>
            <a:r>
              <a:rPr lang="en-US" sz="2600" b="1" spc="-20" dirty="0">
                <a:solidFill>
                  <a:srgbClr val="800000"/>
                </a:solidFill>
                <a:latin typeface="Arial"/>
                <a:cs typeface="Arial"/>
              </a:rPr>
              <a:t>Character-</a:t>
            </a:r>
            <a:r>
              <a:rPr lang="en-US" sz="2600" b="1" dirty="0">
                <a:solidFill>
                  <a:srgbClr val="800000"/>
                </a:solidFill>
                <a:latin typeface="Arial"/>
                <a:cs typeface="Arial"/>
              </a:rPr>
              <a:t>string</a:t>
            </a:r>
            <a:r>
              <a:rPr lang="en-US" sz="2600" b="1" spc="15" dirty="0">
                <a:solidFill>
                  <a:srgbClr val="800000"/>
                </a:solidFill>
                <a:latin typeface="Arial"/>
                <a:cs typeface="Arial"/>
              </a:rPr>
              <a:t> </a:t>
            </a:r>
            <a:r>
              <a:rPr lang="en-US" sz="2600" dirty="0">
                <a:solidFill>
                  <a:srgbClr val="800000"/>
                </a:solidFill>
                <a:latin typeface="Arial MT"/>
                <a:cs typeface="Arial MT"/>
              </a:rPr>
              <a:t>data</a:t>
            </a:r>
            <a:r>
              <a:rPr lang="en-US" sz="2600" spc="-5" dirty="0">
                <a:solidFill>
                  <a:srgbClr val="800000"/>
                </a:solidFill>
                <a:latin typeface="Arial MT"/>
                <a:cs typeface="Arial MT"/>
              </a:rPr>
              <a:t> </a:t>
            </a:r>
            <a:r>
              <a:rPr lang="en-US" sz="2600" spc="-10" dirty="0">
                <a:solidFill>
                  <a:srgbClr val="800000"/>
                </a:solidFill>
                <a:latin typeface="Arial MT"/>
                <a:cs typeface="Arial MT"/>
              </a:rPr>
              <a:t>types</a:t>
            </a:r>
            <a:endParaRPr lang="en-US" sz="2600" dirty="0">
              <a:latin typeface="Arial MT"/>
              <a:cs typeface="Arial MT"/>
            </a:endParaRPr>
          </a:p>
          <a:p>
            <a:pPr marL="1155065" lvl="2" indent="-227965">
              <a:lnSpc>
                <a:spcPct val="100000"/>
              </a:lnSpc>
              <a:spcBef>
                <a:spcPts val="420"/>
              </a:spcBef>
              <a:buClr>
                <a:srgbClr val="990033"/>
              </a:buClr>
              <a:buSzPct val="50000"/>
              <a:buFont typeface="Wingdings"/>
              <a:buChar char=""/>
              <a:tabLst>
                <a:tab pos="1155065" algn="l"/>
              </a:tabLst>
            </a:pPr>
            <a:r>
              <a:rPr lang="en-US" sz="2400" dirty="0">
                <a:solidFill>
                  <a:srgbClr val="333399"/>
                </a:solidFill>
                <a:latin typeface="Arial MT"/>
                <a:cs typeface="Arial MT"/>
              </a:rPr>
              <a:t>Another variable-length string data type called CHARACTER LARGE OBJECT or CLOB is also available to specify columns that have large text values, such as  documents. </a:t>
            </a:r>
          </a:p>
          <a:p>
            <a:pPr marL="1155065" lvl="2" indent="-227965">
              <a:lnSpc>
                <a:spcPct val="100000"/>
              </a:lnSpc>
              <a:spcBef>
                <a:spcPts val="420"/>
              </a:spcBef>
              <a:buClr>
                <a:srgbClr val="990033"/>
              </a:buClr>
              <a:buSzPct val="50000"/>
              <a:buFont typeface="Wingdings"/>
              <a:buChar char=""/>
              <a:tabLst>
                <a:tab pos="1155065" algn="l"/>
              </a:tabLst>
            </a:pPr>
            <a:r>
              <a:rPr lang="en-US" sz="2400" dirty="0">
                <a:solidFill>
                  <a:srgbClr val="333399"/>
                </a:solidFill>
                <a:latin typeface="Arial MT"/>
                <a:cs typeface="Arial MT"/>
              </a:rPr>
              <a:t>The CLOB maximum length can be specified in kilobytes (K), megabytes (M), or gigabytes (G). </a:t>
            </a:r>
          </a:p>
          <a:p>
            <a:pPr marL="1155065" lvl="2" indent="-227965">
              <a:lnSpc>
                <a:spcPct val="100000"/>
              </a:lnSpc>
              <a:spcBef>
                <a:spcPts val="420"/>
              </a:spcBef>
              <a:buClr>
                <a:srgbClr val="990033"/>
              </a:buClr>
              <a:buSzPct val="50000"/>
              <a:buFont typeface="Wingdings"/>
              <a:buChar char=""/>
              <a:tabLst>
                <a:tab pos="1155065" algn="l"/>
              </a:tabLst>
            </a:pPr>
            <a:r>
              <a:rPr lang="en-US" sz="2400" dirty="0">
                <a:solidFill>
                  <a:srgbClr val="333399"/>
                </a:solidFill>
                <a:latin typeface="Arial MT"/>
                <a:cs typeface="Arial MT"/>
              </a:rPr>
              <a:t>For example, CLOB(20M) specifies a maximum length of 20 megabytes.</a:t>
            </a:r>
            <a:endParaRPr lang="en-US" sz="2400" dirty="0">
              <a:solidFill>
                <a:srgbClr val="333399"/>
              </a:solidFill>
              <a:latin typeface="Arial MT"/>
            </a:endParaRPr>
          </a:p>
          <a:p>
            <a:pPr marL="927100" lvl="2">
              <a:lnSpc>
                <a:spcPct val="100000"/>
              </a:lnSpc>
              <a:spcBef>
                <a:spcPts val="415"/>
              </a:spcBef>
              <a:buClr>
                <a:srgbClr val="990033"/>
              </a:buClr>
              <a:buSzPct val="50000"/>
              <a:tabLst>
                <a:tab pos="1155065" algn="l"/>
              </a:tabLst>
            </a:pPr>
            <a:endParaRPr sz="2400" dirty="0">
              <a:solidFill>
                <a:srgbClr val="333399"/>
              </a:solidFill>
              <a:latin typeface="Arial MT"/>
            </a:endParaRPr>
          </a:p>
        </p:txBody>
      </p:sp>
    </p:spTree>
    <p:extLst>
      <p:ext uri="{BB962C8B-B14F-4D97-AF65-F5344CB8AC3E}">
        <p14:creationId xmlns:p14="http://schemas.microsoft.com/office/powerpoint/2010/main" val="3923170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2123" rIns="0" bIns="0" rtlCol="0">
            <a:spAutoFit/>
          </a:bodyPr>
          <a:lstStyle/>
          <a:p>
            <a:pPr marL="12700" marR="5080">
              <a:lnSpc>
                <a:spcPct val="100000"/>
              </a:lnSpc>
              <a:spcBef>
                <a:spcPts val="100"/>
              </a:spcBef>
            </a:pPr>
            <a:r>
              <a:rPr dirty="0"/>
              <a:t>Attribute</a:t>
            </a:r>
            <a:r>
              <a:rPr spc="-35" dirty="0"/>
              <a:t> </a:t>
            </a:r>
            <a:r>
              <a:rPr dirty="0"/>
              <a:t>Data</a:t>
            </a:r>
            <a:r>
              <a:rPr spc="-30" dirty="0"/>
              <a:t> </a:t>
            </a:r>
            <a:r>
              <a:rPr dirty="0"/>
              <a:t>Types and</a:t>
            </a:r>
            <a:r>
              <a:rPr spc="-10" dirty="0"/>
              <a:t> </a:t>
            </a:r>
            <a:r>
              <a:rPr dirty="0"/>
              <a:t>Domains</a:t>
            </a:r>
            <a:r>
              <a:rPr spc="-10" dirty="0"/>
              <a:t> </a:t>
            </a:r>
            <a:r>
              <a:rPr spc="-25" dirty="0"/>
              <a:t>in </a:t>
            </a:r>
            <a:r>
              <a:rPr dirty="0"/>
              <a:t>SQL</a:t>
            </a:r>
            <a:r>
              <a:rPr spc="5" dirty="0"/>
              <a:t> </a:t>
            </a:r>
            <a:r>
              <a:rPr spc="-10" dirty="0"/>
              <a:t>(cont’d.)</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18</a:t>
            </a:r>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p:cNvSpPr txBox="1"/>
          <p:nvPr/>
        </p:nvSpPr>
        <p:spPr>
          <a:xfrm>
            <a:off x="277404" y="1491097"/>
            <a:ext cx="8714195" cy="4833503"/>
          </a:xfrm>
          <a:prstGeom prst="rect">
            <a:avLst/>
          </a:prstGeom>
        </p:spPr>
        <p:txBody>
          <a:bodyPr vert="horz" wrap="square" lIns="0" tIns="69215" rIns="0" bIns="0" rtlCol="0">
            <a:spAutoFit/>
          </a:bodyPr>
          <a:lstStyle/>
          <a:p>
            <a:pPr marL="299085" indent="-286385">
              <a:lnSpc>
                <a:spcPct val="100000"/>
              </a:lnSpc>
              <a:spcBef>
                <a:spcPts val="545"/>
              </a:spcBef>
              <a:buClr>
                <a:srgbClr val="333399"/>
              </a:buClr>
              <a:buSzPct val="55769"/>
              <a:buFont typeface="Wingdings"/>
              <a:buChar char=""/>
              <a:tabLst>
                <a:tab pos="299085" algn="l"/>
              </a:tabLst>
            </a:pPr>
            <a:r>
              <a:rPr sz="2600" b="1" spc="-10" dirty="0">
                <a:solidFill>
                  <a:srgbClr val="800000"/>
                </a:solidFill>
                <a:latin typeface="Arial"/>
                <a:cs typeface="Arial"/>
              </a:rPr>
              <a:t>Bit-</a:t>
            </a:r>
            <a:r>
              <a:rPr sz="2600" b="1" dirty="0">
                <a:solidFill>
                  <a:srgbClr val="800000"/>
                </a:solidFill>
                <a:latin typeface="Arial"/>
                <a:cs typeface="Arial"/>
              </a:rPr>
              <a:t>string</a:t>
            </a:r>
            <a:r>
              <a:rPr sz="2600" b="1" spc="-50" dirty="0">
                <a:solidFill>
                  <a:srgbClr val="800000"/>
                </a:solidFill>
                <a:latin typeface="Arial"/>
                <a:cs typeface="Arial"/>
              </a:rPr>
              <a:t> </a:t>
            </a:r>
            <a:r>
              <a:rPr sz="2600" dirty="0">
                <a:solidFill>
                  <a:srgbClr val="800000"/>
                </a:solidFill>
                <a:latin typeface="Arial MT"/>
                <a:cs typeface="Arial MT"/>
              </a:rPr>
              <a:t>data</a:t>
            </a:r>
            <a:r>
              <a:rPr sz="2600" spc="-20" dirty="0">
                <a:solidFill>
                  <a:srgbClr val="800000"/>
                </a:solidFill>
                <a:latin typeface="Arial MT"/>
                <a:cs typeface="Arial MT"/>
              </a:rPr>
              <a:t> </a:t>
            </a:r>
            <a:r>
              <a:rPr sz="2600" spc="-10" dirty="0">
                <a:solidFill>
                  <a:srgbClr val="800000"/>
                </a:solidFill>
                <a:latin typeface="Arial MT"/>
                <a:cs typeface="Arial MT"/>
              </a:rPr>
              <a:t>types</a:t>
            </a:r>
            <a:endParaRPr sz="2600" dirty="0">
              <a:latin typeface="Arial MT"/>
              <a:cs typeface="Arial MT"/>
            </a:endParaRPr>
          </a:p>
          <a:p>
            <a:pPr marL="697865" lvl="1" indent="-227965">
              <a:lnSpc>
                <a:spcPct val="100000"/>
              </a:lnSpc>
              <a:spcBef>
                <a:spcPts val="420"/>
              </a:spcBef>
              <a:buClr>
                <a:srgbClr val="990033"/>
              </a:buClr>
              <a:buSzPct val="50000"/>
              <a:buFont typeface="Wingdings"/>
              <a:buChar char=""/>
              <a:tabLst>
                <a:tab pos="697865" algn="l"/>
              </a:tabLst>
            </a:pPr>
            <a:r>
              <a:rPr sz="2400" dirty="0">
                <a:solidFill>
                  <a:srgbClr val="333399"/>
                </a:solidFill>
                <a:latin typeface="Arial MT"/>
                <a:cs typeface="Arial MT"/>
              </a:rPr>
              <a:t>Fixed</a:t>
            </a:r>
            <a:r>
              <a:rPr sz="2400" spc="-65" dirty="0">
                <a:solidFill>
                  <a:srgbClr val="333399"/>
                </a:solidFill>
                <a:latin typeface="Arial MT"/>
                <a:cs typeface="Arial MT"/>
              </a:rPr>
              <a:t> </a:t>
            </a:r>
            <a:r>
              <a:rPr sz="2400" dirty="0">
                <a:solidFill>
                  <a:srgbClr val="333399"/>
                </a:solidFill>
                <a:latin typeface="Arial MT"/>
                <a:cs typeface="Arial MT"/>
              </a:rPr>
              <a:t>length:</a:t>
            </a:r>
            <a:r>
              <a:rPr sz="2400" spc="-40" dirty="0">
                <a:solidFill>
                  <a:srgbClr val="333399"/>
                </a:solidFill>
                <a:latin typeface="Arial MT"/>
                <a:cs typeface="Arial MT"/>
              </a:rPr>
              <a:t> </a:t>
            </a:r>
            <a:r>
              <a:rPr sz="2400" spc="-10" dirty="0">
                <a:solidFill>
                  <a:srgbClr val="333399"/>
                </a:solidFill>
                <a:latin typeface="Courier New"/>
                <a:cs typeface="Courier New"/>
              </a:rPr>
              <a:t>BIT(</a:t>
            </a:r>
            <a:r>
              <a:rPr sz="2400" i="1" spc="-10" dirty="0">
                <a:solidFill>
                  <a:srgbClr val="333399"/>
                </a:solidFill>
                <a:latin typeface="Courier New"/>
                <a:cs typeface="Courier New"/>
              </a:rPr>
              <a:t>n</a:t>
            </a:r>
            <a:r>
              <a:rPr sz="2400" spc="-10" dirty="0">
                <a:solidFill>
                  <a:srgbClr val="333399"/>
                </a:solidFill>
                <a:latin typeface="Courier New"/>
                <a:cs typeface="Courier New"/>
              </a:rPr>
              <a:t>)</a:t>
            </a:r>
            <a:endParaRPr sz="2400" dirty="0">
              <a:latin typeface="Courier New"/>
              <a:cs typeface="Courier New"/>
            </a:endParaRPr>
          </a:p>
          <a:p>
            <a:pPr marL="697865" lvl="1" indent="-227965">
              <a:lnSpc>
                <a:spcPct val="100000"/>
              </a:lnSpc>
              <a:spcBef>
                <a:spcPts val="575"/>
              </a:spcBef>
              <a:buClr>
                <a:srgbClr val="990033"/>
              </a:buClr>
              <a:buSzPct val="50000"/>
              <a:buFont typeface="Wingdings"/>
              <a:buChar char=""/>
              <a:tabLst>
                <a:tab pos="697865" algn="l"/>
              </a:tabLst>
            </a:pPr>
            <a:r>
              <a:rPr sz="2400" dirty="0">
                <a:solidFill>
                  <a:srgbClr val="333399"/>
                </a:solidFill>
                <a:latin typeface="Arial MT"/>
                <a:cs typeface="Arial MT"/>
              </a:rPr>
              <a:t>Varying</a:t>
            </a:r>
            <a:r>
              <a:rPr sz="2400" spc="-25" dirty="0">
                <a:solidFill>
                  <a:srgbClr val="333399"/>
                </a:solidFill>
                <a:latin typeface="Arial MT"/>
                <a:cs typeface="Arial MT"/>
              </a:rPr>
              <a:t> </a:t>
            </a:r>
            <a:r>
              <a:rPr sz="2400" dirty="0">
                <a:solidFill>
                  <a:srgbClr val="333399"/>
                </a:solidFill>
                <a:latin typeface="Arial MT"/>
                <a:cs typeface="Arial MT"/>
              </a:rPr>
              <a:t>length:</a:t>
            </a:r>
            <a:r>
              <a:rPr sz="2400" spc="-40" dirty="0">
                <a:solidFill>
                  <a:srgbClr val="333399"/>
                </a:solidFill>
                <a:latin typeface="Arial MT"/>
                <a:cs typeface="Arial MT"/>
              </a:rPr>
              <a:t> </a:t>
            </a:r>
            <a:r>
              <a:rPr sz="2400" dirty="0">
                <a:solidFill>
                  <a:srgbClr val="333399"/>
                </a:solidFill>
                <a:latin typeface="Courier New"/>
                <a:cs typeface="Courier New"/>
              </a:rPr>
              <a:t>BIT</a:t>
            </a:r>
            <a:r>
              <a:rPr sz="2400" spc="-85" dirty="0">
                <a:solidFill>
                  <a:srgbClr val="333399"/>
                </a:solidFill>
                <a:latin typeface="Courier New"/>
                <a:cs typeface="Courier New"/>
              </a:rPr>
              <a:t> </a:t>
            </a:r>
            <a:r>
              <a:rPr sz="2400" spc="-10" dirty="0">
                <a:solidFill>
                  <a:srgbClr val="333399"/>
                </a:solidFill>
                <a:latin typeface="Courier New"/>
                <a:cs typeface="Courier New"/>
              </a:rPr>
              <a:t>VARYING(</a:t>
            </a:r>
            <a:r>
              <a:rPr sz="2400" i="1" spc="-10" dirty="0">
                <a:solidFill>
                  <a:srgbClr val="333399"/>
                </a:solidFill>
                <a:latin typeface="Courier New"/>
                <a:cs typeface="Courier New"/>
              </a:rPr>
              <a:t>n</a:t>
            </a:r>
            <a:r>
              <a:rPr sz="2400" spc="-10" dirty="0">
                <a:solidFill>
                  <a:srgbClr val="333399"/>
                </a:solidFill>
                <a:latin typeface="Courier New"/>
                <a:cs typeface="Courier New"/>
              </a:rPr>
              <a:t>)</a:t>
            </a:r>
            <a:endParaRPr sz="2400" dirty="0">
              <a:latin typeface="Courier New"/>
              <a:cs typeface="Courier New"/>
            </a:endParaRPr>
          </a:p>
          <a:p>
            <a:pPr marL="299085" indent="-286385">
              <a:lnSpc>
                <a:spcPct val="100000"/>
              </a:lnSpc>
              <a:spcBef>
                <a:spcPts val="785"/>
              </a:spcBef>
              <a:buClr>
                <a:srgbClr val="333399"/>
              </a:buClr>
              <a:buSzPct val="55769"/>
              <a:buFont typeface="Wingdings"/>
              <a:buChar char=""/>
              <a:tabLst>
                <a:tab pos="299085" algn="l"/>
              </a:tabLst>
            </a:pPr>
            <a:r>
              <a:rPr sz="2600" b="1" dirty="0">
                <a:solidFill>
                  <a:srgbClr val="800000"/>
                </a:solidFill>
                <a:latin typeface="Arial"/>
                <a:cs typeface="Arial"/>
              </a:rPr>
              <a:t>Boolean</a:t>
            </a:r>
            <a:r>
              <a:rPr sz="2600" b="1" spc="-50" dirty="0">
                <a:solidFill>
                  <a:srgbClr val="800000"/>
                </a:solidFill>
                <a:latin typeface="Arial"/>
                <a:cs typeface="Arial"/>
              </a:rPr>
              <a:t> </a:t>
            </a:r>
            <a:r>
              <a:rPr sz="2600" dirty="0">
                <a:solidFill>
                  <a:srgbClr val="800000"/>
                </a:solidFill>
                <a:latin typeface="Arial MT"/>
                <a:cs typeface="Arial MT"/>
              </a:rPr>
              <a:t>data</a:t>
            </a:r>
            <a:r>
              <a:rPr sz="2600" spc="-80" dirty="0">
                <a:solidFill>
                  <a:srgbClr val="800000"/>
                </a:solidFill>
                <a:latin typeface="Arial MT"/>
                <a:cs typeface="Arial MT"/>
              </a:rPr>
              <a:t> </a:t>
            </a:r>
            <a:r>
              <a:rPr sz="2600" spc="-20" dirty="0">
                <a:solidFill>
                  <a:srgbClr val="800000"/>
                </a:solidFill>
                <a:latin typeface="Arial MT"/>
                <a:cs typeface="Arial MT"/>
              </a:rPr>
              <a:t>type</a:t>
            </a:r>
            <a:endParaRPr sz="2600" dirty="0">
              <a:latin typeface="Arial MT"/>
              <a:cs typeface="Arial MT"/>
            </a:endParaRPr>
          </a:p>
          <a:p>
            <a:pPr marL="697865" lvl="1" indent="-227965">
              <a:lnSpc>
                <a:spcPct val="100000"/>
              </a:lnSpc>
              <a:spcBef>
                <a:spcPts val="420"/>
              </a:spcBef>
              <a:buClr>
                <a:srgbClr val="990033"/>
              </a:buClr>
              <a:buSzPct val="50000"/>
              <a:buFont typeface="Wingdings"/>
              <a:buChar char=""/>
              <a:tabLst>
                <a:tab pos="697865" algn="l"/>
              </a:tabLst>
            </a:pPr>
            <a:r>
              <a:rPr sz="2400" dirty="0">
                <a:solidFill>
                  <a:srgbClr val="333399"/>
                </a:solidFill>
                <a:latin typeface="Arial MT"/>
                <a:cs typeface="Arial MT"/>
              </a:rPr>
              <a:t>Values</a:t>
            </a:r>
            <a:r>
              <a:rPr sz="2400" spc="-35" dirty="0">
                <a:solidFill>
                  <a:srgbClr val="333399"/>
                </a:solidFill>
                <a:latin typeface="Arial MT"/>
                <a:cs typeface="Arial MT"/>
              </a:rPr>
              <a:t> </a:t>
            </a:r>
            <a:r>
              <a:rPr sz="2400" dirty="0">
                <a:solidFill>
                  <a:srgbClr val="333399"/>
                </a:solidFill>
                <a:latin typeface="Arial MT"/>
                <a:cs typeface="Arial MT"/>
              </a:rPr>
              <a:t>of</a:t>
            </a:r>
            <a:r>
              <a:rPr sz="2400" spc="-15" dirty="0">
                <a:solidFill>
                  <a:srgbClr val="333399"/>
                </a:solidFill>
                <a:latin typeface="Arial MT"/>
                <a:cs typeface="Arial MT"/>
              </a:rPr>
              <a:t> </a:t>
            </a:r>
            <a:r>
              <a:rPr sz="2400" dirty="0">
                <a:solidFill>
                  <a:srgbClr val="333399"/>
                </a:solidFill>
                <a:latin typeface="Courier New"/>
                <a:cs typeface="Courier New"/>
              </a:rPr>
              <a:t>TRUE</a:t>
            </a:r>
            <a:r>
              <a:rPr sz="2400" spc="-55" dirty="0">
                <a:solidFill>
                  <a:srgbClr val="333399"/>
                </a:solidFill>
                <a:latin typeface="Courier New"/>
                <a:cs typeface="Courier New"/>
              </a:rPr>
              <a:t> </a:t>
            </a:r>
            <a:r>
              <a:rPr sz="2400" dirty="0">
                <a:solidFill>
                  <a:srgbClr val="333399"/>
                </a:solidFill>
                <a:latin typeface="Arial MT"/>
                <a:cs typeface="Arial MT"/>
              </a:rPr>
              <a:t>or</a:t>
            </a:r>
            <a:r>
              <a:rPr sz="2400" spc="-15" dirty="0">
                <a:solidFill>
                  <a:srgbClr val="333399"/>
                </a:solidFill>
                <a:latin typeface="Arial MT"/>
                <a:cs typeface="Arial MT"/>
              </a:rPr>
              <a:t> </a:t>
            </a:r>
            <a:r>
              <a:rPr sz="2400" dirty="0">
                <a:solidFill>
                  <a:srgbClr val="333399"/>
                </a:solidFill>
                <a:latin typeface="Courier New"/>
                <a:cs typeface="Courier New"/>
              </a:rPr>
              <a:t>FALSE</a:t>
            </a:r>
            <a:r>
              <a:rPr sz="2400" spc="-55" dirty="0">
                <a:solidFill>
                  <a:srgbClr val="333399"/>
                </a:solidFill>
                <a:latin typeface="Courier New"/>
                <a:cs typeface="Courier New"/>
              </a:rPr>
              <a:t> </a:t>
            </a:r>
            <a:r>
              <a:rPr sz="2400" dirty="0">
                <a:solidFill>
                  <a:srgbClr val="333399"/>
                </a:solidFill>
                <a:latin typeface="Arial MT"/>
                <a:cs typeface="Arial MT"/>
              </a:rPr>
              <a:t>or</a:t>
            </a:r>
            <a:r>
              <a:rPr sz="2400" spc="-15" dirty="0">
                <a:solidFill>
                  <a:srgbClr val="333399"/>
                </a:solidFill>
                <a:latin typeface="Arial MT"/>
                <a:cs typeface="Arial MT"/>
              </a:rPr>
              <a:t> </a:t>
            </a:r>
            <a:r>
              <a:rPr sz="2400" spc="-20" dirty="0">
                <a:solidFill>
                  <a:srgbClr val="333399"/>
                </a:solidFill>
                <a:latin typeface="Courier New"/>
                <a:cs typeface="Courier New"/>
              </a:rPr>
              <a:t>NULL</a:t>
            </a:r>
            <a:r>
              <a:rPr lang="en-IN" sz="2400" spc="-20" dirty="0">
                <a:solidFill>
                  <a:srgbClr val="333399"/>
                </a:solidFill>
                <a:latin typeface="Courier New"/>
                <a:cs typeface="Courier New"/>
              </a:rPr>
              <a:t> or </a:t>
            </a:r>
            <a:r>
              <a:rPr lang="en-IN" sz="2400" dirty="0">
                <a:solidFill>
                  <a:srgbClr val="333399"/>
                </a:solidFill>
                <a:latin typeface="Courier New"/>
                <a:cs typeface="Courier New"/>
              </a:rPr>
              <a:t>UNKNOWN</a:t>
            </a:r>
            <a:endParaRPr sz="2400" dirty="0">
              <a:solidFill>
                <a:srgbClr val="333399"/>
              </a:solidFill>
              <a:latin typeface="Courier New"/>
              <a:cs typeface="Courier New"/>
            </a:endParaRPr>
          </a:p>
          <a:p>
            <a:pPr marL="299085" indent="-286385">
              <a:lnSpc>
                <a:spcPct val="100000"/>
              </a:lnSpc>
              <a:spcBef>
                <a:spcPts val="785"/>
              </a:spcBef>
              <a:buClr>
                <a:srgbClr val="333399"/>
              </a:buClr>
              <a:buSzPct val="55769"/>
              <a:buFont typeface="Wingdings"/>
              <a:buChar char=""/>
              <a:tabLst>
                <a:tab pos="299085" algn="l"/>
              </a:tabLst>
            </a:pPr>
            <a:r>
              <a:rPr sz="2600" b="1" dirty="0">
                <a:solidFill>
                  <a:srgbClr val="800000"/>
                </a:solidFill>
                <a:latin typeface="Arial"/>
                <a:cs typeface="Arial"/>
              </a:rPr>
              <a:t>DATE</a:t>
            </a:r>
            <a:r>
              <a:rPr sz="2600" b="1" spc="-25" dirty="0">
                <a:solidFill>
                  <a:srgbClr val="800000"/>
                </a:solidFill>
                <a:latin typeface="Arial"/>
                <a:cs typeface="Arial"/>
              </a:rPr>
              <a:t> </a:t>
            </a:r>
            <a:r>
              <a:rPr sz="2600" dirty="0">
                <a:solidFill>
                  <a:srgbClr val="800000"/>
                </a:solidFill>
                <a:latin typeface="Arial MT"/>
                <a:cs typeface="Arial MT"/>
              </a:rPr>
              <a:t>data</a:t>
            </a:r>
            <a:r>
              <a:rPr sz="2600" spc="-75" dirty="0">
                <a:solidFill>
                  <a:srgbClr val="800000"/>
                </a:solidFill>
                <a:latin typeface="Arial MT"/>
                <a:cs typeface="Arial MT"/>
              </a:rPr>
              <a:t> </a:t>
            </a:r>
            <a:r>
              <a:rPr sz="2600" spc="-20" dirty="0">
                <a:solidFill>
                  <a:srgbClr val="800000"/>
                </a:solidFill>
                <a:latin typeface="Arial MT"/>
                <a:cs typeface="Arial MT"/>
              </a:rPr>
              <a:t>type</a:t>
            </a:r>
            <a:endParaRPr sz="2600" dirty="0">
              <a:latin typeface="Arial MT"/>
              <a:cs typeface="Arial MT"/>
            </a:endParaRPr>
          </a:p>
          <a:p>
            <a:pPr marL="697865" lvl="1" indent="-227965">
              <a:lnSpc>
                <a:spcPct val="100000"/>
              </a:lnSpc>
              <a:spcBef>
                <a:spcPts val="585"/>
              </a:spcBef>
              <a:buClr>
                <a:srgbClr val="990033"/>
              </a:buClr>
              <a:buSzPct val="50000"/>
              <a:buFont typeface="Wingdings"/>
              <a:buChar char=""/>
              <a:tabLst>
                <a:tab pos="697865" algn="l"/>
              </a:tabLst>
            </a:pPr>
            <a:r>
              <a:rPr sz="2400" dirty="0">
                <a:solidFill>
                  <a:srgbClr val="333399"/>
                </a:solidFill>
                <a:latin typeface="Arial MT"/>
                <a:cs typeface="Arial MT"/>
              </a:rPr>
              <a:t>Ten</a:t>
            </a:r>
            <a:r>
              <a:rPr sz="2400" spc="-55" dirty="0">
                <a:solidFill>
                  <a:srgbClr val="333399"/>
                </a:solidFill>
                <a:latin typeface="Arial MT"/>
                <a:cs typeface="Arial MT"/>
              </a:rPr>
              <a:t> </a:t>
            </a:r>
            <a:r>
              <a:rPr sz="2400" spc="-10" dirty="0">
                <a:solidFill>
                  <a:srgbClr val="333399"/>
                </a:solidFill>
                <a:latin typeface="Arial MT"/>
                <a:cs typeface="Arial MT"/>
              </a:rPr>
              <a:t>positions</a:t>
            </a:r>
            <a:endParaRPr sz="2400" dirty="0">
              <a:latin typeface="Arial MT"/>
              <a:cs typeface="Arial MT"/>
            </a:endParaRPr>
          </a:p>
          <a:p>
            <a:pPr marL="698500" marR="508634" lvl="1" indent="-228600">
              <a:lnSpc>
                <a:spcPct val="105800"/>
              </a:lnSpc>
              <a:spcBef>
                <a:spcPts val="244"/>
              </a:spcBef>
              <a:buClr>
                <a:srgbClr val="990033"/>
              </a:buClr>
              <a:buSzPct val="50000"/>
              <a:buFont typeface="Wingdings"/>
              <a:buChar char=""/>
              <a:tabLst>
                <a:tab pos="698500" algn="l"/>
              </a:tabLst>
            </a:pPr>
            <a:r>
              <a:rPr sz="2400" dirty="0">
                <a:solidFill>
                  <a:srgbClr val="333399"/>
                </a:solidFill>
                <a:latin typeface="Arial MT"/>
                <a:cs typeface="Arial MT"/>
              </a:rPr>
              <a:t>Components</a:t>
            </a:r>
            <a:r>
              <a:rPr sz="2400" spc="-90" dirty="0">
                <a:solidFill>
                  <a:srgbClr val="333399"/>
                </a:solidFill>
                <a:latin typeface="Arial MT"/>
                <a:cs typeface="Arial MT"/>
              </a:rPr>
              <a:t> </a:t>
            </a:r>
            <a:r>
              <a:rPr sz="2400" dirty="0">
                <a:solidFill>
                  <a:srgbClr val="333399"/>
                </a:solidFill>
                <a:latin typeface="Arial MT"/>
                <a:cs typeface="Arial MT"/>
              </a:rPr>
              <a:t>are </a:t>
            </a:r>
            <a:r>
              <a:rPr sz="2400" dirty="0">
                <a:solidFill>
                  <a:srgbClr val="333399"/>
                </a:solidFill>
                <a:latin typeface="Courier New"/>
                <a:cs typeface="Courier New"/>
              </a:rPr>
              <a:t>YEAR</a:t>
            </a:r>
            <a:r>
              <a:rPr sz="2400" dirty="0">
                <a:solidFill>
                  <a:srgbClr val="333399"/>
                </a:solidFill>
                <a:latin typeface="Arial MT"/>
                <a:cs typeface="Arial MT"/>
              </a:rPr>
              <a:t>,</a:t>
            </a:r>
            <a:r>
              <a:rPr sz="2400" spc="-40" dirty="0">
                <a:solidFill>
                  <a:srgbClr val="333399"/>
                </a:solidFill>
                <a:latin typeface="Arial MT"/>
                <a:cs typeface="Arial MT"/>
              </a:rPr>
              <a:t> </a:t>
            </a:r>
            <a:r>
              <a:rPr sz="2400" dirty="0">
                <a:solidFill>
                  <a:srgbClr val="333399"/>
                </a:solidFill>
                <a:latin typeface="Courier New"/>
                <a:cs typeface="Courier New"/>
              </a:rPr>
              <a:t>MONTH</a:t>
            </a:r>
            <a:r>
              <a:rPr sz="2400" dirty="0">
                <a:solidFill>
                  <a:srgbClr val="333399"/>
                </a:solidFill>
                <a:latin typeface="Arial MT"/>
                <a:cs typeface="Arial MT"/>
              </a:rPr>
              <a:t>,</a:t>
            </a:r>
            <a:r>
              <a:rPr sz="2400" spc="-65" dirty="0">
                <a:solidFill>
                  <a:srgbClr val="333399"/>
                </a:solidFill>
                <a:latin typeface="Arial MT"/>
                <a:cs typeface="Arial MT"/>
              </a:rPr>
              <a:t> </a:t>
            </a:r>
            <a:r>
              <a:rPr sz="2400" dirty="0">
                <a:solidFill>
                  <a:srgbClr val="333399"/>
                </a:solidFill>
                <a:latin typeface="Arial MT"/>
                <a:cs typeface="Arial MT"/>
              </a:rPr>
              <a:t>and</a:t>
            </a:r>
            <a:r>
              <a:rPr sz="2400" spc="-35" dirty="0">
                <a:solidFill>
                  <a:srgbClr val="333399"/>
                </a:solidFill>
                <a:latin typeface="Arial MT"/>
                <a:cs typeface="Arial MT"/>
              </a:rPr>
              <a:t> </a:t>
            </a:r>
            <a:r>
              <a:rPr sz="2400" dirty="0">
                <a:solidFill>
                  <a:srgbClr val="333399"/>
                </a:solidFill>
                <a:latin typeface="Courier New"/>
                <a:cs typeface="Courier New"/>
              </a:rPr>
              <a:t>DAY</a:t>
            </a:r>
            <a:r>
              <a:rPr sz="2400" spc="-60" dirty="0">
                <a:solidFill>
                  <a:srgbClr val="333399"/>
                </a:solidFill>
                <a:latin typeface="Courier New"/>
                <a:cs typeface="Courier New"/>
              </a:rPr>
              <a:t> </a:t>
            </a:r>
            <a:r>
              <a:rPr sz="2400" dirty="0">
                <a:solidFill>
                  <a:srgbClr val="333399"/>
                </a:solidFill>
                <a:latin typeface="Arial MT"/>
                <a:cs typeface="Arial MT"/>
              </a:rPr>
              <a:t>in</a:t>
            </a:r>
            <a:r>
              <a:rPr sz="2400" spc="-40" dirty="0">
                <a:solidFill>
                  <a:srgbClr val="333399"/>
                </a:solidFill>
                <a:latin typeface="Arial MT"/>
                <a:cs typeface="Arial MT"/>
              </a:rPr>
              <a:t> </a:t>
            </a:r>
            <a:r>
              <a:rPr sz="2400" spc="-25" dirty="0">
                <a:solidFill>
                  <a:srgbClr val="333399"/>
                </a:solidFill>
                <a:latin typeface="Arial MT"/>
                <a:cs typeface="Arial MT"/>
              </a:rPr>
              <a:t>the </a:t>
            </a:r>
            <a:r>
              <a:rPr sz="2400" dirty="0">
                <a:solidFill>
                  <a:srgbClr val="333399"/>
                </a:solidFill>
                <a:latin typeface="Arial MT"/>
                <a:cs typeface="Arial MT"/>
              </a:rPr>
              <a:t>form</a:t>
            </a:r>
            <a:r>
              <a:rPr sz="2400" spc="-35" dirty="0">
                <a:solidFill>
                  <a:srgbClr val="333399"/>
                </a:solidFill>
                <a:latin typeface="Arial MT"/>
                <a:cs typeface="Arial MT"/>
              </a:rPr>
              <a:t> </a:t>
            </a:r>
            <a:r>
              <a:rPr sz="2400" spc="-15" dirty="0">
                <a:solidFill>
                  <a:srgbClr val="333399"/>
                </a:solidFill>
                <a:latin typeface="Arial MT"/>
                <a:cs typeface="Arial MT"/>
              </a:rPr>
              <a:t>YYYY-</a:t>
            </a:r>
            <a:r>
              <a:rPr sz="2400" spc="-10" dirty="0">
                <a:solidFill>
                  <a:srgbClr val="333399"/>
                </a:solidFill>
                <a:latin typeface="Arial MT"/>
                <a:cs typeface="Arial MT"/>
              </a:rPr>
              <a:t>MM-</a:t>
            </a:r>
            <a:r>
              <a:rPr sz="2400" spc="-25" dirty="0">
                <a:solidFill>
                  <a:srgbClr val="333399"/>
                </a:solidFill>
                <a:latin typeface="Arial MT"/>
                <a:cs typeface="Arial MT"/>
              </a:rPr>
              <a:t>DD</a:t>
            </a:r>
            <a:endParaRPr sz="2400" dirty="0">
              <a:latin typeface="Arial MT"/>
              <a:cs typeface="Arial MT"/>
            </a:endParaRPr>
          </a:p>
          <a:p>
            <a:pPr marL="698500" marR="5080" lvl="1" indent="-228600">
              <a:lnSpc>
                <a:spcPct val="100000"/>
              </a:lnSpc>
              <a:spcBef>
                <a:spcPts val="575"/>
              </a:spcBef>
              <a:buClr>
                <a:srgbClr val="990033"/>
              </a:buClr>
              <a:buSzPct val="50000"/>
              <a:buFont typeface="Wingdings"/>
              <a:buChar char=""/>
              <a:tabLst>
                <a:tab pos="698500" algn="l"/>
              </a:tabLst>
            </a:pPr>
            <a:r>
              <a:rPr sz="2400" dirty="0">
                <a:solidFill>
                  <a:srgbClr val="333399"/>
                </a:solidFill>
                <a:latin typeface="Arial MT"/>
                <a:cs typeface="Arial MT"/>
              </a:rPr>
              <a:t>Multiple</a:t>
            </a:r>
            <a:r>
              <a:rPr sz="2400" spc="-75" dirty="0">
                <a:solidFill>
                  <a:srgbClr val="333399"/>
                </a:solidFill>
                <a:latin typeface="Arial MT"/>
                <a:cs typeface="Arial MT"/>
              </a:rPr>
              <a:t> </a:t>
            </a:r>
            <a:r>
              <a:rPr sz="2400" dirty="0">
                <a:solidFill>
                  <a:srgbClr val="333399"/>
                </a:solidFill>
                <a:latin typeface="Arial MT"/>
                <a:cs typeface="Arial MT"/>
              </a:rPr>
              <a:t>mapping</a:t>
            </a:r>
            <a:r>
              <a:rPr sz="2400" spc="-100" dirty="0">
                <a:solidFill>
                  <a:srgbClr val="333399"/>
                </a:solidFill>
                <a:latin typeface="Arial MT"/>
                <a:cs typeface="Arial MT"/>
              </a:rPr>
              <a:t> </a:t>
            </a:r>
            <a:r>
              <a:rPr sz="2400" dirty="0">
                <a:solidFill>
                  <a:srgbClr val="333399"/>
                </a:solidFill>
                <a:latin typeface="Arial MT"/>
                <a:cs typeface="Arial MT"/>
              </a:rPr>
              <a:t>functions</a:t>
            </a:r>
            <a:r>
              <a:rPr sz="2400" spc="-135" dirty="0">
                <a:solidFill>
                  <a:srgbClr val="333399"/>
                </a:solidFill>
                <a:latin typeface="Arial MT"/>
                <a:cs typeface="Arial MT"/>
              </a:rPr>
              <a:t> </a:t>
            </a:r>
            <a:r>
              <a:rPr sz="2400" dirty="0">
                <a:solidFill>
                  <a:srgbClr val="333399"/>
                </a:solidFill>
                <a:latin typeface="Arial MT"/>
                <a:cs typeface="Arial MT"/>
              </a:rPr>
              <a:t>available</a:t>
            </a:r>
            <a:r>
              <a:rPr sz="2400" spc="-70" dirty="0">
                <a:solidFill>
                  <a:srgbClr val="333399"/>
                </a:solidFill>
                <a:latin typeface="Arial MT"/>
                <a:cs typeface="Arial MT"/>
              </a:rPr>
              <a:t> </a:t>
            </a:r>
            <a:r>
              <a:rPr sz="2400" dirty="0">
                <a:solidFill>
                  <a:srgbClr val="333399"/>
                </a:solidFill>
                <a:latin typeface="Arial MT"/>
                <a:cs typeface="Arial MT"/>
              </a:rPr>
              <a:t>in</a:t>
            </a:r>
            <a:r>
              <a:rPr sz="2400" spc="-70" dirty="0">
                <a:solidFill>
                  <a:srgbClr val="333399"/>
                </a:solidFill>
                <a:latin typeface="Arial MT"/>
                <a:cs typeface="Arial MT"/>
              </a:rPr>
              <a:t> </a:t>
            </a:r>
            <a:r>
              <a:rPr sz="2400" dirty="0">
                <a:solidFill>
                  <a:srgbClr val="333399"/>
                </a:solidFill>
                <a:latin typeface="Arial MT"/>
                <a:cs typeface="Arial MT"/>
              </a:rPr>
              <a:t>RDBMSs</a:t>
            </a:r>
            <a:r>
              <a:rPr sz="2400" spc="-75" dirty="0">
                <a:solidFill>
                  <a:srgbClr val="333399"/>
                </a:solidFill>
                <a:latin typeface="Arial MT"/>
                <a:cs typeface="Arial MT"/>
              </a:rPr>
              <a:t> </a:t>
            </a:r>
            <a:r>
              <a:rPr sz="2400" spc="-25" dirty="0">
                <a:solidFill>
                  <a:srgbClr val="333399"/>
                </a:solidFill>
                <a:latin typeface="Arial MT"/>
                <a:cs typeface="Arial MT"/>
              </a:rPr>
              <a:t>to </a:t>
            </a:r>
            <a:r>
              <a:rPr sz="2400" dirty="0">
                <a:solidFill>
                  <a:srgbClr val="333399"/>
                </a:solidFill>
                <a:latin typeface="Arial MT"/>
                <a:cs typeface="Arial MT"/>
              </a:rPr>
              <a:t>change</a:t>
            </a:r>
            <a:r>
              <a:rPr sz="2400" spc="-70" dirty="0">
                <a:solidFill>
                  <a:srgbClr val="333399"/>
                </a:solidFill>
                <a:latin typeface="Arial MT"/>
                <a:cs typeface="Arial MT"/>
              </a:rPr>
              <a:t> </a:t>
            </a:r>
            <a:r>
              <a:rPr sz="2400" dirty="0">
                <a:solidFill>
                  <a:srgbClr val="333399"/>
                </a:solidFill>
                <a:latin typeface="Arial MT"/>
                <a:cs typeface="Arial MT"/>
              </a:rPr>
              <a:t>date</a:t>
            </a:r>
            <a:r>
              <a:rPr sz="2400" spc="-65" dirty="0">
                <a:solidFill>
                  <a:srgbClr val="333399"/>
                </a:solidFill>
                <a:latin typeface="Arial MT"/>
                <a:cs typeface="Arial MT"/>
              </a:rPr>
              <a:t> </a:t>
            </a:r>
            <a:r>
              <a:rPr sz="2400" spc="-10" dirty="0">
                <a:solidFill>
                  <a:srgbClr val="333399"/>
                </a:solidFill>
                <a:latin typeface="Arial MT"/>
                <a:cs typeface="Arial MT"/>
              </a:rPr>
              <a:t>formats</a:t>
            </a:r>
            <a:endParaRPr sz="2400" dirty="0">
              <a:latin typeface="Arial MT"/>
              <a:cs typeface="Arial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530B2-4A00-8BA0-6893-C8CEDBBA405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8B670E1-8DD6-ED01-5F0A-1CB15AECF55D}"/>
              </a:ext>
            </a:extLst>
          </p:cNvPr>
          <p:cNvSpPr txBox="1">
            <a:spLocks noGrp="1"/>
          </p:cNvSpPr>
          <p:nvPr>
            <p:ph type="title"/>
          </p:nvPr>
        </p:nvSpPr>
        <p:spPr>
          <a:prstGeom prst="rect">
            <a:avLst/>
          </a:prstGeom>
        </p:spPr>
        <p:txBody>
          <a:bodyPr vert="horz" wrap="square" lIns="0" tIns="122123" rIns="0" bIns="0" rtlCol="0">
            <a:spAutoFit/>
          </a:bodyPr>
          <a:lstStyle/>
          <a:p>
            <a:pPr marL="12700" marR="5080">
              <a:lnSpc>
                <a:spcPct val="100000"/>
              </a:lnSpc>
              <a:spcBef>
                <a:spcPts val="100"/>
              </a:spcBef>
            </a:pPr>
            <a:r>
              <a:rPr dirty="0"/>
              <a:t>Attribute</a:t>
            </a:r>
            <a:r>
              <a:rPr spc="-35" dirty="0"/>
              <a:t> </a:t>
            </a:r>
            <a:r>
              <a:rPr dirty="0"/>
              <a:t>Data</a:t>
            </a:r>
            <a:r>
              <a:rPr spc="-30" dirty="0"/>
              <a:t> </a:t>
            </a:r>
            <a:r>
              <a:rPr dirty="0"/>
              <a:t>Types and</a:t>
            </a:r>
            <a:r>
              <a:rPr spc="-10" dirty="0"/>
              <a:t> </a:t>
            </a:r>
            <a:r>
              <a:rPr dirty="0"/>
              <a:t>Domains</a:t>
            </a:r>
            <a:r>
              <a:rPr spc="-10" dirty="0"/>
              <a:t> </a:t>
            </a:r>
            <a:r>
              <a:rPr spc="-25" dirty="0"/>
              <a:t>in </a:t>
            </a:r>
            <a:r>
              <a:rPr dirty="0"/>
              <a:t>SQL</a:t>
            </a:r>
            <a:r>
              <a:rPr spc="5" dirty="0"/>
              <a:t> </a:t>
            </a:r>
            <a:r>
              <a:rPr spc="-10" dirty="0"/>
              <a:t>(cont’d.)</a:t>
            </a:r>
          </a:p>
        </p:txBody>
      </p:sp>
      <p:sp>
        <p:nvSpPr>
          <p:cNvPr id="4" name="object 4">
            <a:extLst>
              <a:ext uri="{FF2B5EF4-FFF2-40B4-BE49-F238E27FC236}">
                <a16:creationId xmlns:a16="http://schemas.microsoft.com/office/drawing/2014/main" id="{11E1C28F-54D4-E916-BD8A-9A1BA40E4747}"/>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18</a:t>
            </a:r>
          </a:p>
        </p:txBody>
      </p:sp>
      <p:sp>
        <p:nvSpPr>
          <p:cNvPr id="5" name="object 5">
            <a:extLst>
              <a:ext uri="{FF2B5EF4-FFF2-40B4-BE49-F238E27FC236}">
                <a16:creationId xmlns:a16="http://schemas.microsoft.com/office/drawing/2014/main" id="{E09E4EA4-12C8-AAF9-85ED-8FED71224604}"/>
              </a:ext>
            </a:extLst>
          </p:cNvPr>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a:extLst>
              <a:ext uri="{FF2B5EF4-FFF2-40B4-BE49-F238E27FC236}">
                <a16:creationId xmlns:a16="http://schemas.microsoft.com/office/drawing/2014/main" id="{ED1970A8-3398-B762-B10A-2437DB21666A}"/>
              </a:ext>
            </a:extLst>
          </p:cNvPr>
          <p:cNvSpPr txBox="1"/>
          <p:nvPr/>
        </p:nvSpPr>
        <p:spPr>
          <a:xfrm>
            <a:off x="277404" y="1491097"/>
            <a:ext cx="8714195" cy="4548040"/>
          </a:xfrm>
          <a:prstGeom prst="rect">
            <a:avLst/>
          </a:prstGeom>
        </p:spPr>
        <p:txBody>
          <a:bodyPr vert="horz" wrap="square" lIns="0" tIns="69215" rIns="0" bIns="0" rtlCol="0">
            <a:spAutoFit/>
          </a:bodyPr>
          <a:lstStyle/>
          <a:p>
            <a:pPr marL="299085" indent="-286385">
              <a:lnSpc>
                <a:spcPct val="100000"/>
              </a:lnSpc>
              <a:spcBef>
                <a:spcPts val="545"/>
              </a:spcBef>
              <a:buClr>
                <a:srgbClr val="333399"/>
              </a:buClr>
              <a:buSzPct val="55769"/>
              <a:buFont typeface="Wingdings"/>
              <a:buChar char=""/>
              <a:tabLst>
                <a:tab pos="299085" algn="l"/>
              </a:tabLst>
            </a:pPr>
            <a:r>
              <a:rPr lang="en-US" sz="2600" b="1" spc="-10" dirty="0">
                <a:solidFill>
                  <a:srgbClr val="800000"/>
                </a:solidFill>
                <a:latin typeface="Arial"/>
                <a:cs typeface="Arial"/>
              </a:rPr>
              <a:t>The TIME data type </a:t>
            </a:r>
          </a:p>
          <a:p>
            <a:pPr marL="299085" indent="-286385">
              <a:lnSpc>
                <a:spcPct val="100000"/>
              </a:lnSpc>
              <a:spcBef>
                <a:spcPts val="545"/>
              </a:spcBef>
              <a:buClr>
                <a:srgbClr val="333399"/>
              </a:buClr>
              <a:buSzPct val="55769"/>
              <a:buFont typeface="Wingdings"/>
              <a:buChar char=""/>
              <a:tabLst>
                <a:tab pos="299085" algn="l"/>
              </a:tabLst>
            </a:pPr>
            <a:r>
              <a:rPr lang="en-US" sz="2400" dirty="0">
                <a:solidFill>
                  <a:srgbClr val="333399"/>
                </a:solidFill>
                <a:latin typeface="Arial MT"/>
              </a:rPr>
              <a:t>At least eight positions, with the components HOUR, MINUTE, and SECOND in the form HH:MM:SS</a:t>
            </a:r>
          </a:p>
          <a:p>
            <a:pPr marL="299085" indent="-286385">
              <a:lnSpc>
                <a:spcPct val="100000"/>
              </a:lnSpc>
              <a:spcBef>
                <a:spcPts val="545"/>
              </a:spcBef>
              <a:buClr>
                <a:srgbClr val="333399"/>
              </a:buClr>
              <a:buSzPct val="55769"/>
              <a:buFont typeface="Wingdings"/>
              <a:buChar char=""/>
              <a:tabLst>
                <a:tab pos="299085" algn="l"/>
              </a:tabLst>
            </a:pPr>
            <a:r>
              <a:rPr lang="en-US" sz="2400" dirty="0">
                <a:solidFill>
                  <a:srgbClr val="333399"/>
                </a:solidFill>
                <a:latin typeface="Arial MT"/>
              </a:rPr>
              <a:t> Only valid dates and times should be allowed by the</a:t>
            </a:r>
          </a:p>
          <a:p>
            <a:pPr marL="299085" indent="-286385">
              <a:lnSpc>
                <a:spcPct val="100000"/>
              </a:lnSpc>
              <a:spcBef>
                <a:spcPts val="545"/>
              </a:spcBef>
              <a:buClr>
                <a:srgbClr val="333399"/>
              </a:buClr>
              <a:buSzPct val="55769"/>
              <a:buFont typeface="Wingdings"/>
              <a:buChar char=""/>
              <a:tabLst>
                <a:tab pos="299085" algn="l"/>
              </a:tabLst>
            </a:pPr>
            <a:r>
              <a:rPr lang="en-US" sz="2400" dirty="0">
                <a:solidFill>
                  <a:srgbClr val="333399"/>
                </a:solidFill>
                <a:latin typeface="Arial MT"/>
              </a:rPr>
              <a:t> SQL implementation</a:t>
            </a:r>
          </a:p>
          <a:p>
            <a:pPr marL="299085" indent="-286385">
              <a:lnSpc>
                <a:spcPct val="100000"/>
              </a:lnSpc>
              <a:spcBef>
                <a:spcPts val="545"/>
              </a:spcBef>
              <a:buClr>
                <a:srgbClr val="333399"/>
              </a:buClr>
              <a:buSzPct val="55769"/>
              <a:buFont typeface="Wingdings"/>
              <a:buChar char=""/>
              <a:tabLst>
                <a:tab pos="299085" algn="l"/>
              </a:tabLst>
            </a:pPr>
            <a:r>
              <a:rPr lang="en-US" sz="2400" dirty="0">
                <a:solidFill>
                  <a:srgbClr val="333399"/>
                </a:solidFill>
                <a:latin typeface="Arial MT"/>
              </a:rPr>
              <a:t>A TIME WITH TIME ZONE data type includes an additional six positions for specifying the displacement from the standard universal time zone, which is in the range +13:00 to –12:59 in units of HOURS:MINUTES.</a:t>
            </a:r>
          </a:p>
          <a:p>
            <a:pPr marL="299085" indent="-286385">
              <a:lnSpc>
                <a:spcPct val="100000"/>
              </a:lnSpc>
              <a:spcBef>
                <a:spcPts val="545"/>
              </a:spcBef>
              <a:buClr>
                <a:srgbClr val="333399"/>
              </a:buClr>
              <a:buSzPct val="55769"/>
              <a:buFont typeface="Wingdings"/>
              <a:buChar char=""/>
              <a:tabLst>
                <a:tab pos="299085" algn="l"/>
              </a:tabLst>
            </a:pPr>
            <a:r>
              <a:rPr lang="en-US" sz="2400" dirty="0">
                <a:solidFill>
                  <a:srgbClr val="333399"/>
                </a:solidFill>
                <a:latin typeface="Arial MT"/>
              </a:rPr>
              <a:t>If WITH TIME ZONE is not included, the default is the local time zone for the SQL session.</a:t>
            </a:r>
          </a:p>
        </p:txBody>
      </p:sp>
    </p:spTree>
    <p:extLst>
      <p:ext uri="{BB962C8B-B14F-4D97-AF65-F5344CB8AC3E}">
        <p14:creationId xmlns:p14="http://schemas.microsoft.com/office/powerpoint/2010/main" val="1497633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2123" rIns="0" bIns="0" rtlCol="0">
            <a:spAutoFit/>
          </a:bodyPr>
          <a:lstStyle/>
          <a:p>
            <a:pPr marL="12700" marR="5080">
              <a:lnSpc>
                <a:spcPct val="100000"/>
              </a:lnSpc>
              <a:spcBef>
                <a:spcPts val="100"/>
              </a:spcBef>
            </a:pPr>
            <a:r>
              <a:rPr dirty="0"/>
              <a:t>Attribute</a:t>
            </a:r>
            <a:r>
              <a:rPr spc="-35" dirty="0"/>
              <a:t> </a:t>
            </a:r>
            <a:r>
              <a:rPr dirty="0"/>
              <a:t>Data</a:t>
            </a:r>
            <a:r>
              <a:rPr spc="-30" dirty="0"/>
              <a:t> </a:t>
            </a:r>
            <a:r>
              <a:rPr dirty="0"/>
              <a:t>Types and</a:t>
            </a:r>
            <a:r>
              <a:rPr spc="-10" dirty="0"/>
              <a:t> </a:t>
            </a:r>
            <a:r>
              <a:rPr dirty="0"/>
              <a:t>Domains</a:t>
            </a:r>
            <a:r>
              <a:rPr spc="-10" dirty="0"/>
              <a:t> </a:t>
            </a:r>
            <a:r>
              <a:rPr spc="-25" dirty="0"/>
              <a:t>in </a:t>
            </a:r>
            <a:r>
              <a:rPr dirty="0"/>
              <a:t>SQL</a:t>
            </a:r>
            <a:r>
              <a:rPr spc="5" dirty="0"/>
              <a:t> </a:t>
            </a:r>
            <a:r>
              <a:rPr spc="-10" dirty="0"/>
              <a:t>(cont’d.)</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19</a:t>
            </a:r>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p:cNvSpPr txBox="1"/>
          <p:nvPr/>
        </p:nvSpPr>
        <p:spPr>
          <a:xfrm>
            <a:off x="318617" y="1484365"/>
            <a:ext cx="8216900" cy="5191125"/>
          </a:xfrm>
          <a:prstGeom prst="rect">
            <a:avLst/>
          </a:prstGeom>
        </p:spPr>
        <p:txBody>
          <a:bodyPr vert="horz" wrap="square" lIns="0" tIns="101600" rIns="0" bIns="0" rtlCol="0">
            <a:spAutoFit/>
          </a:bodyPr>
          <a:lstStyle/>
          <a:p>
            <a:pPr marL="356870" indent="-344170">
              <a:lnSpc>
                <a:spcPct val="100000"/>
              </a:lnSpc>
              <a:spcBef>
                <a:spcPts val="800"/>
              </a:spcBef>
              <a:buClr>
                <a:srgbClr val="990033"/>
              </a:buClr>
              <a:buSzPct val="58928"/>
              <a:buFont typeface="Wingdings"/>
              <a:buChar char=""/>
              <a:tabLst>
                <a:tab pos="356870" algn="l"/>
              </a:tabLst>
            </a:pPr>
            <a:r>
              <a:rPr sz="2800" dirty="0">
                <a:solidFill>
                  <a:srgbClr val="333399"/>
                </a:solidFill>
                <a:latin typeface="Arial MT"/>
                <a:cs typeface="Arial MT"/>
              </a:rPr>
              <a:t>Additional</a:t>
            </a:r>
            <a:r>
              <a:rPr sz="2800" spc="-20" dirty="0">
                <a:solidFill>
                  <a:srgbClr val="333399"/>
                </a:solidFill>
                <a:latin typeface="Arial MT"/>
                <a:cs typeface="Arial MT"/>
              </a:rPr>
              <a:t> </a:t>
            </a:r>
            <a:r>
              <a:rPr sz="2800" dirty="0">
                <a:solidFill>
                  <a:srgbClr val="333399"/>
                </a:solidFill>
                <a:latin typeface="Arial MT"/>
                <a:cs typeface="Arial MT"/>
              </a:rPr>
              <a:t>data</a:t>
            </a:r>
            <a:r>
              <a:rPr sz="2800" spc="-20" dirty="0">
                <a:solidFill>
                  <a:srgbClr val="333399"/>
                </a:solidFill>
                <a:latin typeface="Arial MT"/>
                <a:cs typeface="Arial MT"/>
              </a:rPr>
              <a:t> </a:t>
            </a:r>
            <a:r>
              <a:rPr sz="2800" spc="-10" dirty="0">
                <a:solidFill>
                  <a:srgbClr val="333399"/>
                </a:solidFill>
                <a:latin typeface="Arial MT"/>
                <a:cs typeface="Arial MT"/>
              </a:rPr>
              <a:t>types</a:t>
            </a:r>
            <a:endParaRPr sz="2800">
              <a:latin typeface="Arial MT"/>
              <a:cs typeface="Arial MT"/>
            </a:endParaRPr>
          </a:p>
          <a:p>
            <a:pPr marL="756285" lvl="1" indent="-286385">
              <a:lnSpc>
                <a:spcPct val="100000"/>
              </a:lnSpc>
              <a:spcBef>
                <a:spcPts val="635"/>
              </a:spcBef>
              <a:buClr>
                <a:srgbClr val="333399"/>
              </a:buClr>
              <a:buSzPct val="55769"/>
              <a:buFont typeface="Wingdings"/>
              <a:buChar char=""/>
              <a:tabLst>
                <a:tab pos="756285" algn="l"/>
              </a:tabLst>
            </a:pPr>
            <a:r>
              <a:rPr sz="2600" b="1" dirty="0">
                <a:solidFill>
                  <a:srgbClr val="800000"/>
                </a:solidFill>
                <a:latin typeface="Arial"/>
                <a:cs typeface="Arial"/>
              </a:rPr>
              <a:t>Timestamp</a:t>
            </a:r>
            <a:r>
              <a:rPr sz="2600" b="1" spc="-50" dirty="0">
                <a:solidFill>
                  <a:srgbClr val="800000"/>
                </a:solidFill>
                <a:latin typeface="Arial"/>
                <a:cs typeface="Arial"/>
              </a:rPr>
              <a:t> </a:t>
            </a:r>
            <a:r>
              <a:rPr sz="2600" dirty="0">
                <a:solidFill>
                  <a:srgbClr val="800000"/>
                </a:solidFill>
                <a:latin typeface="Arial MT"/>
                <a:cs typeface="Arial MT"/>
              </a:rPr>
              <a:t>data</a:t>
            </a:r>
            <a:r>
              <a:rPr sz="2600" spc="-95" dirty="0">
                <a:solidFill>
                  <a:srgbClr val="800000"/>
                </a:solidFill>
                <a:latin typeface="Arial MT"/>
                <a:cs typeface="Arial MT"/>
              </a:rPr>
              <a:t> </a:t>
            </a:r>
            <a:r>
              <a:rPr sz="2600" spc="-20" dirty="0">
                <a:solidFill>
                  <a:srgbClr val="800000"/>
                </a:solidFill>
                <a:latin typeface="Arial MT"/>
                <a:cs typeface="Arial MT"/>
              </a:rPr>
              <a:t>type</a:t>
            </a:r>
            <a:endParaRPr sz="2600">
              <a:latin typeface="Arial MT"/>
              <a:cs typeface="Arial MT"/>
            </a:endParaRPr>
          </a:p>
          <a:p>
            <a:pPr marL="469900">
              <a:lnSpc>
                <a:spcPct val="100000"/>
              </a:lnSpc>
              <a:spcBef>
                <a:spcPts val="459"/>
              </a:spcBef>
            </a:pPr>
            <a:r>
              <a:rPr sz="2600" dirty="0">
                <a:solidFill>
                  <a:srgbClr val="800000"/>
                </a:solidFill>
                <a:latin typeface="Arial MT"/>
                <a:cs typeface="Arial MT"/>
              </a:rPr>
              <a:t>Includes</a:t>
            </a:r>
            <a:r>
              <a:rPr sz="2600" spc="-40" dirty="0">
                <a:solidFill>
                  <a:srgbClr val="800000"/>
                </a:solidFill>
                <a:latin typeface="Arial MT"/>
                <a:cs typeface="Arial MT"/>
              </a:rPr>
              <a:t> </a:t>
            </a:r>
            <a:r>
              <a:rPr sz="2600" dirty="0">
                <a:solidFill>
                  <a:srgbClr val="800000"/>
                </a:solidFill>
                <a:latin typeface="Arial MT"/>
                <a:cs typeface="Arial MT"/>
              </a:rPr>
              <a:t>the</a:t>
            </a:r>
            <a:r>
              <a:rPr sz="2600" spc="5" dirty="0">
                <a:solidFill>
                  <a:srgbClr val="800000"/>
                </a:solidFill>
                <a:latin typeface="Arial MT"/>
                <a:cs typeface="Arial MT"/>
              </a:rPr>
              <a:t> </a:t>
            </a:r>
            <a:r>
              <a:rPr sz="2600" spc="-25" dirty="0">
                <a:solidFill>
                  <a:srgbClr val="800000"/>
                </a:solidFill>
                <a:latin typeface="Courier New"/>
                <a:cs typeface="Courier New"/>
              </a:rPr>
              <a:t>DATE</a:t>
            </a:r>
            <a:r>
              <a:rPr sz="2600" spc="-835" dirty="0">
                <a:solidFill>
                  <a:srgbClr val="800000"/>
                </a:solidFill>
                <a:latin typeface="Courier New"/>
                <a:cs typeface="Courier New"/>
              </a:rPr>
              <a:t> </a:t>
            </a:r>
            <a:r>
              <a:rPr sz="2600" dirty="0">
                <a:solidFill>
                  <a:srgbClr val="800000"/>
                </a:solidFill>
                <a:latin typeface="Arial MT"/>
                <a:cs typeface="Arial MT"/>
              </a:rPr>
              <a:t>and</a:t>
            </a:r>
            <a:r>
              <a:rPr sz="2600" spc="10" dirty="0">
                <a:solidFill>
                  <a:srgbClr val="800000"/>
                </a:solidFill>
                <a:latin typeface="Arial MT"/>
                <a:cs typeface="Arial MT"/>
              </a:rPr>
              <a:t> </a:t>
            </a:r>
            <a:r>
              <a:rPr sz="2600" spc="-25" dirty="0">
                <a:solidFill>
                  <a:srgbClr val="800000"/>
                </a:solidFill>
                <a:latin typeface="Courier New"/>
                <a:cs typeface="Courier New"/>
              </a:rPr>
              <a:t>TIME</a:t>
            </a:r>
            <a:r>
              <a:rPr sz="2600" spc="-835" dirty="0">
                <a:solidFill>
                  <a:srgbClr val="800000"/>
                </a:solidFill>
                <a:latin typeface="Courier New"/>
                <a:cs typeface="Courier New"/>
              </a:rPr>
              <a:t> </a:t>
            </a:r>
            <a:r>
              <a:rPr sz="2600" spc="-10" dirty="0">
                <a:solidFill>
                  <a:srgbClr val="800000"/>
                </a:solidFill>
                <a:latin typeface="Arial MT"/>
                <a:cs typeface="Arial MT"/>
              </a:rPr>
              <a:t>fields</a:t>
            </a:r>
            <a:endParaRPr sz="2600">
              <a:latin typeface="Arial MT"/>
              <a:cs typeface="Arial MT"/>
            </a:endParaRPr>
          </a:p>
          <a:p>
            <a:pPr marL="1155700" marR="1223645" lvl="2" indent="-228600">
              <a:lnSpc>
                <a:spcPct val="100000"/>
              </a:lnSpc>
              <a:spcBef>
                <a:spcPts val="755"/>
              </a:spcBef>
              <a:buClr>
                <a:srgbClr val="990033"/>
              </a:buClr>
              <a:buSzPct val="50000"/>
              <a:buFont typeface="Wingdings"/>
              <a:buChar char=""/>
              <a:tabLst>
                <a:tab pos="1155700" algn="l"/>
              </a:tabLst>
            </a:pPr>
            <a:r>
              <a:rPr sz="2400" dirty="0">
                <a:solidFill>
                  <a:srgbClr val="333399"/>
                </a:solidFill>
                <a:latin typeface="Arial MT"/>
                <a:cs typeface="Arial MT"/>
              </a:rPr>
              <a:t>Plus</a:t>
            </a:r>
            <a:r>
              <a:rPr sz="2400" spc="-50" dirty="0">
                <a:solidFill>
                  <a:srgbClr val="333399"/>
                </a:solidFill>
                <a:latin typeface="Arial MT"/>
                <a:cs typeface="Arial MT"/>
              </a:rPr>
              <a:t> </a:t>
            </a:r>
            <a:r>
              <a:rPr sz="2400" dirty="0">
                <a:solidFill>
                  <a:srgbClr val="333399"/>
                </a:solidFill>
                <a:latin typeface="Arial MT"/>
                <a:cs typeface="Arial MT"/>
              </a:rPr>
              <a:t>a</a:t>
            </a:r>
            <a:r>
              <a:rPr sz="2400" spc="-30" dirty="0">
                <a:solidFill>
                  <a:srgbClr val="333399"/>
                </a:solidFill>
                <a:latin typeface="Arial MT"/>
                <a:cs typeface="Arial MT"/>
              </a:rPr>
              <a:t> </a:t>
            </a:r>
            <a:r>
              <a:rPr sz="2400" dirty="0">
                <a:solidFill>
                  <a:srgbClr val="333399"/>
                </a:solidFill>
                <a:latin typeface="Arial MT"/>
                <a:cs typeface="Arial MT"/>
              </a:rPr>
              <a:t>minimum</a:t>
            </a:r>
            <a:r>
              <a:rPr sz="2400" spc="-60" dirty="0">
                <a:solidFill>
                  <a:srgbClr val="333399"/>
                </a:solidFill>
                <a:latin typeface="Arial MT"/>
                <a:cs typeface="Arial MT"/>
              </a:rPr>
              <a:t> </a:t>
            </a:r>
            <a:r>
              <a:rPr sz="2400" dirty="0">
                <a:solidFill>
                  <a:srgbClr val="333399"/>
                </a:solidFill>
                <a:latin typeface="Arial MT"/>
                <a:cs typeface="Arial MT"/>
              </a:rPr>
              <a:t>of</a:t>
            </a:r>
            <a:r>
              <a:rPr sz="2400" spc="-55" dirty="0">
                <a:solidFill>
                  <a:srgbClr val="333399"/>
                </a:solidFill>
                <a:latin typeface="Arial MT"/>
                <a:cs typeface="Arial MT"/>
              </a:rPr>
              <a:t> </a:t>
            </a:r>
            <a:r>
              <a:rPr sz="2400" dirty="0">
                <a:solidFill>
                  <a:srgbClr val="333399"/>
                </a:solidFill>
                <a:latin typeface="Arial MT"/>
                <a:cs typeface="Arial MT"/>
              </a:rPr>
              <a:t>six</a:t>
            </a:r>
            <a:r>
              <a:rPr sz="2400" spc="-40" dirty="0">
                <a:solidFill>
                  <a:srgbClr val="333399"/>
                </a:solidFill>
                <a:latin typeface="Arial MT"/>
                <a:cs typeface="Arial MT"/>
              </a:rPr>
              <a:t> </a:t>
            </a:r>
            <a:r>
              <a:rPr sz="2400" dirty="0">
                <a:solidFill>
                  <a:srgbClr val="333399"/>
                </a:solidFill>
                <a:latin typeface="Arial MT"/>
                <a:cs typeface="Arial MT"/>
              </a:rPr>
              <a:t>positions</a:t>
            </a:r>
            <a:r>
              <a:rPr sz="2400" spc="-75" dirty="0">
                <a:solidFill>
                  <a:srgbClr val="333399"/>
                </a:solidFill>
                <a:latin typeface="Arial MT"/>
                <a:cs typeface="Arial MT"/>
              </a:rPr>
              <a:t> </a:t>
            </a:r>
            <a:r>
              <a:rPr sz="2400" dirty="0">
                <a:solidFill>
                  <a:srgbClr val="333399"/>
                </a:solidFill>
                <a:latin typeface="Arial MT"/>
                <a:cs typeface="Arial MT"/>
              </a:rPr>
              <a:t>for</a:t>
            </a:r>
            <a:r>
              <a:rPr sz="2400" spc="-60" dirty="0">
                <a:solidFill>
                  <a:srgbClr val="333399"/>
                </a:solidFill>
                <a:latin typeface="Arial MT"/>
                <a:cs typeface="Arial MT"/>
              </a:rPr>
              <a:t> </a:t>
            </a:r>
            <a:r>
              <a:rPr sz="2400" spc="-10" dirty="0">
                <a:solidFill>
                  <a:srgbClr val="333399"/>
                </a:solidFill>
                <a:latin typeface="Arial MT"/>
                <a:cs typeface="Arial MT"/>
              </a:rPr>
              <a:t>decimal </a:t>
            </a:r>
            <a:r>
              <a:rPr sz="2400" dirty="0">
                <a:solidFill>
                  <a:srgbClr val="333399"/>
                </a:solidFill>
                <a:latin typeface="Arial MT"/>
                <a:cs typeface="Arial MT"/>
              </a:rPr>
              <a:t>fractions</a:t>
            </a:r>
            <a:r>
              <a:rPr sz="2400" spc="-85" dirty="0">
                <a:solidFill>
                  <a:srgbClr val="333399"/>
                </a:solidFill>
                <a:latin typeface="Arial MT"/>
                <a:cs typeface="Arial MT"/>
              </a:rPr>
              <a:t> </a:t>
            </a:r>
            <a:r>
              <a:rPr sz="2400" dirty="0">
                <a:solidFill>
                  <a:srgbClr val="333399"/>
                </a:solidFill>
                <a:latin typeface="Arial MT"/>
                <a:cs typeface="Arial MT"/>
              </a:rPr>
              <a:t>of</a:t>
            </a:r>
            <a:r>
              <a:rPr sz="2400" spc="-55" dirty="0">
                <a:solidFill>
                  <a:srgbClr val="333399"/>
                </a:solidFill>
                <a:latin typeface="Arial MT"/>
                <a:cs typeface="Arial MT"/>
              </a:rPr>
              <a:t> </a:t>
            </a:r>
            <a:r>
              <a:rPr sz="2400" spc="-10" dirty="0">
                <a:solidFill>
                  <a:srgbClr val="333399"/>
                </a:solidFill>
                <a:latin typeface="Arial MT"/>
                <a:cs typeface="Arial MT"/>
              </a:rPr>
              <a:t>seconds</a:t>
            </a:r>
            <a:endParaRPr sz="2400">
              <a:latin typeface="Arial MT"/>
              <a:cs typeface="Arial MT"/>
            </a:endParaRPr>
          </a:p>
          <a:p>
            <a:pPr marL="1155065" lvl="2" indent="-227965">
              <a:lnSpc>
                <a:spcPct val="100000"/>
              </a:lnSpc>
              <a:spcBef>
                <a:spcPts val="409"/>
              </a:spcBef>
              <a:buClr>
                <a:srgbClr val="990033"/>
              </a:buClr>
              <a:buSzPct val="50000"/>
              <a:buFont typeface="Wingdings"/>
              <a:buChar char=""/>
              <a:tabLst>
                <a:tab pos="1155065" algn="l"/>
              </a:tabLst>
            </a:pPr>
            <a:r>
              <a:rPr sz="2400" dirty="0">
                <a:solidFill>
                  <a:srgbClr val="333399"/>
                </a:solidFill>
                <a:latin typeface="Arial MT"/>
                <a:cs typeface="Arial MT"/>
              </a:rPr>
              <a:t>Optional</a:t>
            </a:r>
            <a:r>
              <a:rPr sz="2400" spc="-30" dirty="0">
                <a:solidFill>
                  <a:srgbClr val="333399"/>
                </a:solidFill>
                <a:latin typeface="Arial MT"/>
                <a:cs typeface="Arial MT"/>
              </a:rPr>
              <a:t> </a:t>
            </a:r>
            <a:r>
              <a:rPr sz="2400" dirty="0">
                <a:solidFill>
                  <a:srgbClr val="333399"/>
                </a:solidFill>
                <a:latin typeface="Courier New"/>
                <a:cs typeface="Courier New"/>
              </a:rPr>
              <a:t>WITH</a:t>
            </a:r>
            <a:r>
              <a:rPr sz="2400" spc="-40" dirty="0">
                <a:solidFill>
                  <a:srgbClr val="333399"/>
                </a:solidFill>
                <a:latin typeface="Courier New"/>
                <a:cs typeface="Courier New"/>
              </a:rPr>
              <a:t> </a:t>
            </a:r>
            <a:r>
              <a:rPr sz="2400" dirty="0">
                <a:solidFill>
                  <a:srgbClr val="333399"/>
                </a:solidFill>
                <a:latin typeface="Courier New"/>
                <a:cs typeface="Courier New"/>
              </a:rPr>
              <a:t>TIME</a:t>
            </a:r>
            <a:r>
              <a:rPr sz="2400" spc="-45" dirty="0">
                <a:solidFill>
                  <a:srgbClr val="333399"/>
                </a:solidFill>
                <a:latin typeface="Courier New"/>
                <a:cs typeface="Courier New"/>
              </a:rPr>
              <a:t> </a:t>
            </a:r>
            <a:r>
              <a:rPr sz="2400" spc="-10" dirty="0">
                <a:solidFill>
                  <a:srgbClr val="333399"/>
                </a:solidFill>
                <a:latin typeface="Courier New"/>
                <a:cs typeface="Courier New"/>
              </a:rPr>
              <a:t>ZONE</a:t>
            </a:r>
            <a:r>
              <a:rPr sz="2400" spc="-765" dirty="0">
                <a:solidFill>
                  <a:srgbClr val="333399"/>
                </a:solidFill>
                <a:latin typeface="Courier New"/>
                <a:cs typeface="Courier New"/>
              </a:rPr>
              <a:t> </a:t>
            </a:r>
            <a:r>
              <a:rPr sz="2400" spc="-10" dirty="0">
                <a:solidFill>
                  <a:srgbClr val="333399"/>
                </a:solidFill>
                <a:latin typeface="Arial MT"/>
                <a:cs typeface="Arial MT"/>
              </a:rPr>
              <a:t>qualifier</a:t>
            </a:r>
            <a:endParaRPr sz="2400">
              <a:latin typeface="Arial MT"/>
              <a:cs typeface="Arial MT"/>
            </a:endParaRPr>
          </a:p>
          <a:p>
            <a:pPr marL="756285" lvl="1" indent="-286385">
              <a:lnSpc>
                <a:spcPct val="100000"/>
              </a:lnSpc>
              <a:spcBef>
                <a:spcPts val="785"/>
              </a:spcBef>
              <a:buClr>
                <a:srgbClr val="333399"/>
              </a:buClr>
              <a:buSzPct val="55769"/>
              <a:buFont typeface="Wingdings"/>
              <a:buChar char=""/>
              <a:tabLst>
                <a:tab pos="756285" algn="l"/>
              </a:tabLst>
            </a:pPr>
            <a:r>
              <a:rPr sz="2600" b="1" dirty="0">
                <a:solidFill>
                  <a:srgbClr val="800000"/>
                </a:solidFill>
                <a:latin typeface="Arial"/>
                <a:cs typeface="Arial"/>
              </a:rPr>
              <a:t>INTERVAL</a:t>
            </a:r>
            <a:r>
              <a:rPr sz="2600" b="1" spc="-25" dirty="0">
                <a:solidFill>
                  <a:srgbClr val="800000"/>
                </a:solidFill>
                <a:latin typeface="Arial"/>
                <a:cs typeface="Arial"/>
              </a:rPr>
              <a:t> </a:t>
            </a:r>
            <a:r>
              <a:rPr sz="2600" dirty="0">
                <a:solidFill>
                  <a:srgbClr val="800000"/>
                </a:solidFill>
                <a:latin typeface="Arial MT"/>
                <a:cs typeface="Arial MT"/>
              </a:rPr>
              <a:t>data</a:t>
            </a:r>
            <a:r>
              <a:rPr sz="2600" spc="-95" dirty="0">
                <a:solidFill>
                  <a:srgbClr val="800000"/>
                </a:solidFill>
                <a:latin typeface="Arial MT"/>
                <a:cs typeface="Arial MT"/>
              </a:rPr>
              <a:t> </a:t>
            </a:r>
            <a:r>
              <a:rPr sz="2600" spc="-20" dirty="0">
                <a:solidFill>
                  <a:srgbClr val="800000"/>
                </a:solidFill>
                <a:latin typeface="Arial MT"/>
                <a:cs typeface="Arial MT"/>
              </a:rPr>
              <a:t>type</a:t>
            </a:r>
            <a:endParaRPr sz="2600">
              <a:latin typeface="Arial MT"/>
              <a:cs typeface="Arial MT"/>
            </a:endParaRPr>
          </a:p>
          <a:p>
            <a:pPr marL="1155700" marR="5080" lvl="2" indent="-228600">
              <a:lnSpc>
                <a:spcPct val="100000"/>
              </a:lnSpc>
              <a:spcBef>
                <a:spcPts val="585"/>
              </a:spcBef>
              <a:buClr>
                <a:srgbClr val="990033"/>
              </a:buClr>
              <a:buSzPct val="50000"/>
              <a:buFont typeface="Wingdings"/>
              <a:buChar char=""/>
              <a:tabLst>
                <a:tab pos="1155700" algn="l"/>
              </a:tabLst>
            </a:pPr>
            <a:r>
              <a:rPr sz="2400" dirty="0">
                <a:solidFill>
                  <a:srgbClr val="333399"/>
                </a:solidFill>
                <a:latin typeface="Arial MT"/>
                <a:cs typeface="Arial MT"/>
              </a:rPr>
              <a:t>Specifies</a:t>
            </a:r>
            <a:r>
              <a:rPr sz="2400" spc="-95" dirty="0">
                <a:solidFill>
                  <a:srgbClr val="333399"/>
                </a:solidFill>
                <a:latin typeface="Arial MT"/>
                <a:cs typeface="Arial MT"/>
              </a:rPr>
              <a:t> </a:t>
            </a:r>
            <a:r>
              <a:rPr sz="2400" dirty="0">
                <a:solidFill>
                  <a:srgbClr val="333399"/>
                </a:solidFill>
                <a:latin typeface="Arial MT"/>
                <a:cs typeface="Arial MT"/>
              </a:rPr>
              <a:t>a</a:t>
            </a:r>
            <a:r>
              <a:rPr sz="2400" spc="-60" dirty="0">
                <a:solidFill>
                  <a:srgbClr val="333399"/>
                </a:solidFill>
                <a:latin typeface="Arial MT"/>
                <a:cs typeface="Arial MT"/>
              </a:rPr>
              <a:t> </a:t>
            </a:r>
            <a:r>
              <a:rPr sz="2400" dirty="0">
                <a:solidFill>
                  <a:srgbClr val="333399"/>
                </a:solidFill>
                <a:latin typeface="Arial MT"/>
                <a:cs typeface="Arial MT"/>
              </a:rPr>
              <a:t>relative</a:t>
            </a:r>
            <a:r>
              <a:rPr sz="2400" spc="-20" dirty="0">
                <a:solidFill>
                  <a:srgbClr val="333399"/>
                </a:solidFill>
                <a:latin typeface="Arial MT"/>
                <a:cs typeface="Arial MT"/>
              </a:rPr>
              <a:t> </a:t>
            </a:r>
            <a:r>
              <a:rPr sz="2400" dirty="0">
                <a:solidFill>
                  <a:srgbClr val="333399"/>
                </a:solidFill>
                <a:latin typeface="Arial MT"/>
                <a:cs typeface="Arial MT"/>
              </a:rPr>
              <a:t>value</a:t>
            </a:r>
            <a:r>
              <a:rPr sz="2400" spc="-40" dirty="0">
                <a:solidFill>
                  <a:srgbClr val="333399"/>
                </a:solidFill>
                <a:latin typeface="Arial MT"/>
                <a:cs typeface="Arial MT"/>
              </a:rPr>
              <a:t> </a:t>
            </a:r>
            <a:r>
              <a:rPr sz="2400" dirty="0">
                <a:solidFill>
                  <a:srgbClr val="333399"/>
                </a:solidFill>
                <a:latin typeface="Arial MT"/>
                <a:cs typeface="Arial MT"/>
              </a:rPr>
              <a:t>that</a:t>
            </a:r>
            <a:r>
              <a:rPr sz="2400" spc="-85" dirty="0">
                <a:solidFill>
                  <a:srgbClr val="333399"/>
                </a:solidFill>
                <a:latin typeface="Arial MT"/>
                <a:cs typeface="Arial MT"/>
              </a:rPr>
              <a:t> </a:t>
            </a:r>
            <a:r>
              <a:rPr sz="2400" dirty="0">
                <a:solidFill>
                  <a:srgbClr val="333399"/>
                </a:solidFill>
                <a:latin typeface="Arial MT"/>
                <a:cs typeface="Arial MT"/>
              </a:rPr>
              <a:t>can</a:t>
            </a:r>
            <a:r>
              <a:rPr sz="2400" spc="-60" dirty="0">
                <a:solidFill>
                  <a:srgbClr val="333399"/>
                </a:solidFill>
                <a:latin typeface="Arial MT"/>
                <a:cs typeface="Arial MT"/>
              </a:rPr>
              <a:t> </a:t>
            </a:r>
            <a:r>
              <a:rPr sz="2400" dirty="0">
                <a:solidFill>
                  <a:srgbClr val="333399"/>
                </a:solidFill>
                <a:latin typeface="Arial MT"/>
                <a:cs typeface="Arial MT"/>
              </a:rPr>
              <a:t>be</a:t>
            </a:r>
            <a:r>
              <a:rPr sz="2400" spc="-60" dirty="0">
                <a:solidFill>
                  <a:srgbClr val="333399"/>
                </a:solidFill>
                <a:latin typeface="Arial MT"/>
                <a:cs typeface="Arial MT"/>
              </a:rPr>
              <a:t> </a:t>
            </a:r>
            <a:r>
              <a:rPr sz="2400" dirty="0">
                <a:solidFill>
                  <a:srgbClr val="333399"/>
                </a:solidFill>
                <a:latin typeface="Arial MT"/>
                <a:cs typeface="Arial MT"/>
              </a:rPr>
              <a:t>used</a:t>
            </a:r>
            <a:r>
              <a:rPr sz="2400" spc="-60" dirty="0">
                <a:solidFill>
                  <a:srgbClr val="333399"/>
                </a:solidFill>
                <a:latin typeface="Arial MT"/>
                <a:cs typeface="Arial MT"/>
              </a:rPr>
              <a:t> </a:t>
            </a:r>
            <a:r>
              <a:rPr sz="2400" spc="-25" dirty="0">
                <a:solidFill>
                  <a:srgbClr val="333399"/>
                </a:solidFill>
                <a:latin typeface="Arial MT"/>
                <a:cs typeface="Arial MT"/>
              </a:rPr>
              <a:t>to </a:t>
            </a:r>
            <a:r>
              <a:rPr sz="2400" dirty="0">
                <a:solidFill>
                  <a:srgbClr val="333399"/>
                </a:solidFill>
                <a:latin typeface="Arial MT"/>
                <a:cs typeface="Arial MT"/>
              </a:rPr>
              <a:t>increment</a:t>
            </a:r>
            <a:r>
              <a:rPr sz="2400" spc="-90" dirty="0">
                <a:solidFill>
                  <a:srgbClr val="333399"/>
                </a:solidFill>
                <a:latin typeface="Arial MT"/>
                <a:cs typeface="Arial MT"/>
              </a:rPr>
              <a:t> </a:t>
            </a:r>
            <a:r>
              <a:rPr sz="2400" dirty="0">
                <a:solidFill>
                  <a:srgbClr val="333399"/>
                </a:solidFill>
                <a:latin typeface="Arial MT"/>
                <a:cs typeface="Arial MT"/>
              </a:rPr>
              <a:t>or</a:t>
            </a:r>
            <a:r>
              <a:rPr sz="2400" spc="-50" dirty="0">
                <a:solidFill>
                  <a:srgbClr val="333399"/>
                </a:solidFill>
                <a:latin typeface="Arial MT"/>
                <a:cs typeface="Arial MT"/>
              </a:rPr>
              <a:t> </a:t>
            </a:r>
            <a:r>
              <a:rPr sz="2400" dirty="0">
                <a:solidFill>
                  <a:srgbClr val="333399"/>
                </a:solidFill>
                <a:latin typeface="Arial MT"/>
                <a:cs typeface="Arial MT"/>
              </a:rPr>
              <a:t>decrement</a:t>
            </a:r>
            <a:r>
              <a:rPr sz="2400" spc="-105" dirty="0">
                <a:solidFill>
                  <a:srgbClr val="333399"/>
                </a:solidFill>
                <a:latin typeface="Arial MT"/>
                <a:cs typeface="Arial MT"/>
              </a:rPr>
              <a:t> </a:t>
            </a:r>
            <a:r>
              <a:rPr sz="2400" dirty="0">
                <a:solidFill>
                  <a:srgbClr val="333399"/>
                </a:solidFill>
                <a:latin typeface="Arial MT"/>
                <a:cs typeface="Arial MT"/>
              </a:rPr>
              <a:t>an</a:t>
            </a:r>
            <a:r>
              <a:rPr sz="2400" spc="-65" dirty="0">
                <a:solidFill>
                  <a:srgbClr val="333399"/>
                </a:solidFill>
                <a:latin typeface="Arial MT"/>
                <a:cs typeface="Arial MT"/>
              </a:rPr>
              <a:t> </a:t>
            </a:r>
            <a:r>
              <a:rPr sz="2400" dirty="0">
                <a:solidFill>
                  <a:srgbClr val="333399"/>
                </a:solidFill>
                <a:latin typeface="Arial MT"/>
                <a:cs typeface="Arial MT"/>
              </a:rPr>
              <a:t>absolute</a:t>
            </a:r>
            <a:r>
              <a:rPr sz="2400" spc="-65" dirty="0">
                <a:solidFill>
                  <a:srgbClr val="333399"/>
                </a:solidFill>
                <a:latin typeface="Arial MT"/>
                <a:cs typeface="Arial MT"/>
              </a:rPr>
              <a:t> </a:t>
            </a:r>
            <a:r>
              <a:rPr sz="2400" dirty="0">
                <a:solidFill>
                  <a:srgbClr val="333399"/>
                </a:solidFill>
                <a:latin typeface="Arial MT"/>
                <a:cs typeface="Arial MT"/>
              </a:rPr>
              <a:t>value</a:t>
            </a:r>
            <a:r>
              <a:rPr sz="2400" spc="-40" dirty="0">
                <a:solidFill>
                  <a:srgbClr val="333399"/>
                </a:solidFill>
                <a:latin typeface="Arial MT"/>
                <a:cs typeface="Arial MT"/>
              </a:rPr>
              <a:t> </a:t>
            </a:r>
            <a:r>
              <a:rPr sz="2400" dirty="0">
                <a:solidFill>
                  <a:srgbClr val="333399"/>
                </a:solidFill>
                <a:latin typeface="Arial MT"/>
                <a:cs typeface="Arial MT"/>
              </a:rPr>
              <a:t>of</a:t>
            </a:r>
            <a:r>
              <a:rPr sz="2400" spc="-65" dirty="0">
                <a:solidFill>
                  <a:srgbClr val="333399"/>
                </a:solidFill>
                <a:latin typeface="Arial MT"/>
                <a:cs typeface="Arial MT"/>
              </a:rPr>
              <a:t> </a:t>
            </a:r>
            <a:r>
              <a:rPr sz="2400" dirty="0">
                <a:solidFill>
                  <a:srgbClr val="333399"/>
                </a:solidFill>
                <a:latin typeface="Arial MT"/>
                <a:cs typeface="Arial MT"/>
              </a:rPr>
              <a:t>a</a:t>
            </a:r>
            <a:r>
              <a:rPr sz="2400" spc="-65" dirty="0">
                <a:solidFill>
                  <a:srgbClr val="333399"/>
                </a:solidFill>
                <a:latin typeface="Arial MT"/>
                <a:cs typeface="Arial MT"/>
              </a:rPr>
              <a:t> </a:t>
            </a:r>
            <a:r>
              <a:rPr sz="2400" spc="-10" dirty="0">
                <a:solidFill>
                  <a:srgbClr val="333399"/>
                </a:solidFill>
                <a:latin typeface="Arial MT"/>
                <a:cs typeface="Arial MT"/>
              </a:rPr>
              <a:t>date, </a:t>
            </a:r>
            <a:r>
              <a:rPr sz="2400" dirty="0">
                <a:solidFill>
                  <a:srgbClr val="333399"/>
                </a:solidFill>
                <a:latin typeface="Arial MT"/>
                <a:cs typeface="Arial MT"/>
              </a:rPr>
              <a:t>time,</a:t>
            </a:r>
            <a:r>
              <a:rPr sz="2400" spc="-50" dirty="0">
                <a:solidFill>
                  <a:srgbClr val="333399"/>
                </a:solidFill>
                <a:latin typeface="Arial MT"/>
                <a:cs typeface="Arial MT"/>
              </a:rPr>
              <a:t> </a:t>
            </a:r>
            <a:r>
              <a:rPr sz="2400" dirty="0">
                <a:solidFill>
                  <a:srgbClr val="333399"/>
                </a:solidFill>
                <a:latin typeface="Arial MT"/>
                <a:cs typeface="Arial MT"/>
              </a:rPr>
              <a:t>or</a:t>
            </a:r>
            <a:r>
              <a:rPr sz="2400" spc="-20" dirty="0">
                <a:solidFill>
                  <a:srgbClr val="333399"/>
                </a:solidFill>
                <a:latin typeface="Arial MT"/>
                <a:cs typeface="Arial MT"/>
              </a:rPr>
              <a:t> </a:t>
            </a:r>
            <a:r>
              <a:rPr sz="2400" spc="-10" dirty="0">
                <a:solidFill>
                  <a:srgbClr val="333399"/>
                </a:solidFill>
                <a:latin typeface="Arial MT"/>
                <a:cs typeface="Arial MT"/>
              </a:rPr>
              <a:t>timestamp</a:t>
            </a:r>
            <a:endParaRPr sz="2400">
              <a:latin typeface="Arial MT"/>
              <a:cs typeface="Arial MT"/>
            </a:endParaRPr>
          </a:p>
          <a:p>
            <a:pPr marL="756285" marR="103505" lvl="1" indent="-287020">
              <a:lnSpc>
                <a:spcPct val="100000"/>
              </a:lnSpc>
              <a:spcBef>
                <a:spcPts val="580"/>
              </a:spcBef>
              <a:buClr>
                <a:srgbClr val="333399"/>
              </a:buClr>
              <a:buSzPct val="54166"/>
              <a:buFont typeface="Wingdings"/>
              <a:buChar char=""/>
              <a:tabLst>
                <a:tab pos="756285" algn="l"/>
                <a:tab pos="6122670" algn="l"/>
              </a:tabLst>
            </a:pPr>
            <a:r>
              <a:rPr sz="2400" b="1" dirty="0">
                <a:solidFill>
                  <a:srgbClr val="800000"/>
                </a:solidFill>
                <a:latin typeface="Arial"/>
                <a:cs typeface="Arial"/>
              </a:rPr>
              <a:t>DATE,</a:t>
            </a:r>
            <a:r>
              <a:rPr sz="2400" b="1" spc="35" dirty="0">
                <a:solidFill>
                  <a:srgbClr val="800000"/>
                </a:solidFill>
                <a:latin typeface="Arial"/>
                <a:cs typeface="Arial"/>
              </a:rPr>
              <a:t> </a:t>
            </a:r>
            <a:r>
              <a:rPr sz="2400" b="1" dirty="0">
                <a:solidFill>
                  <a:srgbClr val="800000"/>
                </a:solidFill>
                <a:latin typeface="Arial"/>
                <a:cs typeface="Arial"/>
              </a:rPr>
              <a:t>TIME,</a:t>
            </a:r>
            <a:r>
              <a:rPr sz="2400" b="1" spc="-80" dirty="0">
                <a:solidFill>
                  <a:srgbClr val="800000"/>
                </a:solidFill>
                <a:latin typeface="Arial"/>
                <a:cs typeface="Arial"/>
              </a:rPr>
              <a:t> </a:t>
            </a:r>
            <a:r>
              <a:rPr sz="2400" b="1" dirty="0">
                <a:solidFill>
                  <a:srgbClr val="800000"/>
                </a:solidFill>
                <a:latin typeface="Arial"/>
                <a:cs typeface="Arial"/>
              </a:rPr>
              <a:t>Timestamp,</a:t>
            </a:r>
            <a:r>
              <a:rPr sz="2400" b="1" spc="-50" dirty="0">
                <a:solidFill>
                  <a:srgbClr val="800000"/>
                </a:solidFill>
                <a:latin typeface="Arial"/>
                <a:cs typeface="Arial"/>
              </a:rPr>
              <a:t> </a:t>
            </a:r>
            <a:r>
              <a:rPr sz="2400" b="1" spc="-10" dirty="0">
                <a:solidFill>
                  <a:srgbClr val="800000"/>
                </a:solidFill>
                <a:latin typeface="Arial"/>
                <a:cs typeface="Arial"/>
              </a:rPr>
              <a:t>INTERVAL</a:t>
            </a:r>
            <a:r>
              <a:rPr sz="2400" b="1" dirty="0">
                <a:solidFill>
                  <a:srgbClr val="800000"/>
                </a:solidFill>
                <a:latin typeface="Arial"/>
                <a:cs typeface="Arial"/>
              </a:rPr>
              <a:t>	</a:t>
            </a:r>
            <a:r>
              <a:rPr sz="2400" dirty="0">
                <a:solidFill>
                  <a:srgbClr val="800000"/>
                </a:solidFill>
                <a:latin typeface="Arial MT"/>
                <a:cs typeface="Arial MT"/>
              </a:rPr>
              <a:t>data</a:t>
            </a:r>
            <a:r>
              <a:rPr sz="2400" spc="-55" dirty="0">
                <a:solidFill>
                  <a:srgbClr val="800000"/>
                </a:solidFill>
                <a:latin typeface="Arial MT"/>
                <a:cs typeface="Arial MT"/>
              </a:rPr>
              <a:t> </a:t>
            </a:r>
            <a:r>
              <a:rPr sz="2400" dirty="0">
                <a:solidFill>
                  <a:srgbClr val="800000"/>
                </a:solidFill>
                <a:latin typeface="Arial MT"/>
                <a:cs typeface="Arial MT"/>
              </a:rPr>
              <a:t>types</a:t>
            </a:r>
            <a:r>
              <a:rPr sz="2400" spc="-30" dirty="0">
                <a:solidFill>
                  <a:srgbClr val="800000"/>
                </a:solidFill>
                <a:latin typeface="Arial MT"/>
                <a:cs typeface="Arial MT"/>
              </a:rPr>
              <a:t> </a:t>
            </a:r>
            <a:r>
              <a:rPr sz="2400" spc="-25" dirty="0">
                <a:solidFill>
                  <a:srgbClr val="800000"/>
                </a:solidFill>
                <a:latin typeface="Arial MT"/>
                <a:cs typeface="Arial MT"/>
              </a:rPr>
              <a:t>can </a:t>
            </a:r>
            <a:r>
              <a:rPr sz="2400" dirty="0">
                <a:solidFill>
                  <a:srgbClr val="800000"/>
                </a:solidFill>
                <a:latin typeface="Arial MT"/>
                <a:cs typeface="Arial MT"/>
              </a:rPr>
              <a:t>be</a:t>
            </a:r>
            <a:r>
              <a:rPr sz="2400" spc="-45" dirty="0">
                <a:solidFill>
                  <a:srgbClr val="800000"/>
                </a:solidFill>
                <a:latin typeface="Arial MT"/>
                <a:cs typeface="Arial MT"/>
              </a:rPr>
              <a:t> </a:t>
            </a:r>
            <a:r>
              <a:rPr sz="2400" b="1" dirty="0">
                <a:solidFill>
                  <a:srgbClr val="800000"/>
                </a:solidFill>
                <a:latin typeface="Arial"/>
                <a:cs typeface="Arial"/>
              </a:rPr>
              <a:t>cast</a:t>
            </a:r>
            <a:r>
              <a:rPr sz="2400" b="1" spc="-55" dirty="0">
                <a:solidFill>
                  <a:srgbClr val="800000"/>
                </a:solidFill>
                <a:latin typeface="Arial"/>
                <a:cs typeface="Arial"/>
              </a:rPr>
              <a:t> </a:t>
            </a:r>
            <a:r>
              <a:rPr sz="2400" dirty="0">
                <a:solidFill>
                  <a:srgbClr val="800000"/>
                </a:solidFill>
                <a:latin typeface="Arial MT"/>
                <a:cs typeface="Arial MT"/>
              </a:rPr>
              <a:t>or</a:t>
            </a:r>
            <a:r>
              <a:rPr sz="2400" spc="-35" dirty="0">
                <a:solidFill>
                  <a:srgbClr val="800000"/>
                </a:solidFill>
                <a:latin typeface="Arial MT"/>
                <a:cs typeface="Arial MT"/>
              </a:rPr>
              <a:t> </a:t>
            </a:r>
            <a:r>
              <a:rPr sz="2400" dirty="0">
                <a:solidFill>
                  <a:srgbClr val="800000"/>
                </a:solidFill>
                <a:latin typeface="Arial MT"/>
                <a:cs typeface="Arial MT"/>
              </a:rPr>
              <a:t>converted</a:t>
            </a:r>
            <a:r>
              <a:rPr sz="2400" spc="-45" dirty="0">
                <a:solidFill>
                  <a:srgbClr val="800000"/>
                </a:solidFill>
                <a:latin typeface="Arial MT"/>
                <a:cs typeface="Arial MT"/>
              </a:rPr>
              <a:t> </a:t>
            </a:r>
            <a:r>
              <a:rPr sz="2400" dirty="0">
                <a:solidFill>
                  <a:srgbClr val="800000"/>
                </a:solidFill>
                <a:latin typeface="Arial MT"/>
                <a:cs typeface="Arial MT"/>
              </a:rPr>
              <a:t>to</a:t>
            </a:r>
            <a:r>
              <a:rPr sz="2400" spc="-40" dirty="0">
                <a:solidFill>
                  <a:srgbClr val="800000"/>
                </a:solidFill>
                <a:latin typeface="Arial MT"/>
                <a:cs typeface="Arial MT"/>
              </a:rPr>
              <a:t> </a:t>
            </a:r>
            <a:r>
              <a:rPr sz="2400" dirty="0">
                <a:solidFill>
                  <a:srgbClr val="800000"/>
                </a:solidFill>
                <a:latin typeface="Arial MT"/>
                <a:cs typeface="Arial MT"/>
              </a:rPr>
              <a:t>string</a:t>
            </a:r>
            <a:r>
              <a:rPr sz="2400" spc="-50" dirty="0">
                <a:solidFill>
                  <a:srgbClr val="800000"/>
                </a:solidFill>
                <a:latin typeface="Arial MT"/>
                <a:cs typeface="Arial MT"/>
              </a:rPr>
              <a:t> </a:t>
            </a:r>
            <a:r>
              <a:rPr sz="2400" dirty="0">
                <a:solidFill>
                  <a:srgbClr val="800000"/>
                </a:solidFill>
                <a:latin typeface="Arial MT"/>
                <a:cs typeface="Arial MT"/>
              </a:rPr>
              <a:t>formats</a:t>
            </a:r>
            <a:r>
              <a:rPr sz="2400" spc="-95" dirty="0">
                <a:solidFill>
                  <a:srgbClr val="800000"/>
                </a:solidFill>
                <a:latin typeface="Arial MT"/>
                <a:cs typeface="Arial MT"/>
              </a:rPr>
              <a:t> </a:t>
            </a:r>
            <a:r>
              <a:rPr sz="2400" dirty="0">
                <a:solidFill>
                  <a:srgbClr val="800000"/>
                </a:solidFill>
                <a:latin typeface="Arial MT"/>
                <a:cs typeface="Arial MT"/>
              </a:rPr>
              <a:t>for</a:t>
            </a:r>
            <a:r>
              <a:rPr sz="2400" spc="-60" dirty="0">
                <a:solidFill>
                  <a:srgbClr val="800000"/>
                </a:solidFill>
                <a:latin typeface="Arial MT"/>
                <a:cs typeface="Arial MT"/>
              </a:rPr>
              <a:t> </a:t>
            </a:r>
            <a:r>
              <a:rPr sz="2400" spc="-10" dirty="0">
                <a:solidFill>
                  <a:srgbClr val="800000"/>
                </a:solidFill>
                <a:latin typeface="Arial MT"/>
                <a:cs typeface="Arial MT"/>
              </a:rPr>
              <a:t>comparison.</a:t>
            </a:r>
            <a:endParaRPr sz="2400">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71449" rIns="0" bIns="0" rtlCol="0">
            <a:spAutoFit/>
          </a:bodyPr>
          <a:lstStyle/>
          <a:p>
            <a:pPr marL="12700">
              <a:lnSpc>
                <a:spcPct val="100000"/>
              </a:lnSpc>
              <a:spcBef>
                <a:spcPts val="100"/>
              </a:spcBef>
            </a:pPr>
            <a:r>
              <a:rPr dirty="0"/>
              <a:t>Chapter 6</a:t>
            </a:r>
            <a:r>
              <a:rPr spc="-15" dirty="0"/>
              <a:t> </a:t>
            </a:r>
            <a:r>
              <a:rPr spc="-10" dirty="0"/>
              <a:t>Outline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09855">
              <a:lnSpc>
                <a:spcPts val="1639"/>
              </a:lnSpc>
            </a:pPr>
            <a:r>
              <a:rPr dirty="0"/>
              <a:t>Slide</a:t>
            </a:r>
            <a:r>
              <a:rPr spc="-20" dirty="0"/>
              <a:t> </a:t>
            </a:r>
            <a:r>
              <a:rPr dirty="0"/>
              <a:t>6-</a:t>
            </a:r>
            <a:r>
              <a:rPr spc="-20" dirty="0"/>
              <a:t> </a:t>
            </a:r>
            <a:fld id="{81D60167-4931-47E6-BA6A-407CBD079E47}" type="slidenum">
              <a:rPr spc="-50" dirty="0"/>
              <a:t>2</a:t>
            </a:fld>
            <a:endParaRPr spc="-50" dirty="0"/>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p:cNvSpPr txBox="1"/>
          <p:nvPr/>
        </p:nvSpPr>
        <p:spPr>
          <a:xfrm>
            <a:off x="318617" y="1537095"/>
            <a:ext cx="7562215" cy="3014980"/>
          </a:xfrm>
          <a:prstGeom prst="rect">
            <a:avLst/>
          </a:prstGeom>
        </p:spPr>
        <p:txBody>
          <a:bodyPr vert="horz" wrap="square" lIns="0" tIns="98425" rIns="0" bIns="0" rtlCol="0">
            <a:spAutoFit/>
          </a:bodyPr>
          <a:lstStyle/>
          <a:p>
            <a:pPr marL="356870" indent="-344170">
              <a:lnSpc>
                <a:spcPct val="100000"/>
              </a:lnSpc>
              <a:spcBef>
                <a:spcPts val="775"/>
              </a:spcBef>
              <a:buClr>
                <a:srgbClr val="990033"/>
              </a:buClr>
              <a:buSzPct val="58928"/>
              <a:buFont typeface="Wingdings"/>
              <a:buChar char=""/>
              <a:tabLst>
                <a:tab pos="356870" algn="l"/>
              </a:tabLst>
            </a:pPr>
            <a:r>
              <a:rPr sz="2800" dirty="0">
                <a:solidFill>
                  <a:srgbClr val="333399"/>
                </a:solidFill>
                <a:latin typeface="Arial MT"/>
                <a:cs typeface="Arial MT"/>
              </a:rPr>
              <a:t>SQL</a:t>
            </a:r>
            <a:r>
              <a:rPr sz="2800" spc="-25" dirty="0">
                <a:solidFill>
                  <a:srgbClr val="333399"/>
                </a:solidFill>
                <a:latin typeface="Arial MT"/>
                <a:cs typeface="Arial MT"/>
              </a:rPr>
              <a:t> </a:t>
            </a:r>
            <a:r>
              <a:rPr sz="2800" dirty="0">
                <a:solidFill>
                  <a:srgbClr val="333399"/>
                </a:solidFill>
                <a:latin typeface="Arial MT"/>
                <a:cs typeface="Arial MT"/>
              </a:rPr>
              <a:t>Data</a:t>
            </a:r>
            <a:r>
              <a:rPr sz="2800" spc="-25" dirty="0">
                <a:solidFill>
                  <a:srgbClr val="333399"/>
                </a:solidFill>
                <a:latin typeface="Arial MT"/>
                <a:cs typeface="Arial MT"/>
              </a:rPr>
              <a:t> </a:t>
            </a:r>
            <a:r>
              <a:rPr sz="2800" dirty="0">
                <a:solidFill>
                  <a:srgbClr val="333399"/>
                </a:solidFill>
                <a:latin typeface="Arial MT"/>
                <a:cs typeface="Arial MT"/>
              </a:rPr>
              <a:t>Definition</a:t>
            </a:r>
            <a:r>
              <a:rPr sz="2800" spc="-25" dirty="0">
                <a:solidFill>
                  <a:srgbClr val="333399"/>
                </a:solidFill>
                <a:latin typeface="Arial MT"/>
                <a:cs typeface="Arial MT"/>
              </a:rPr>
              <a:t> </a:t>
            </a:r>
            <a:r>
              <a:rPr sz="2800" dirty="0">
                <a:solidFill>
                  <a:srgbClr val="333399"/>
                </a:solidFill>
                <a:latin typeface="Arial MT"/>
                <a:cs typeface="Arial MT"/>
              </a:rPr>
              <a:t>and</a:t>
            </a:r>
            <a:r>
              <a:rPr sz="2800" spc="-25" dirty="0">
                <a:solidFill>
                  <a:srgbClr val="333399"/>
                </a:solidFill>
                <a:latin typeface="Arial MT"/>
                <a:cs typeface="Arial MT"/>
              </a:rPr>
              <a:t> </a:t>
            </a:r>
            <a:r>
              <a:rPr sz="2800" dirty="0">
                <a:solidFill>
                  <a:srgbClr val="333399"/>
                </a:solidFill>
                <a:latin typeface="Arial MT"/>
                <a:cs typeface="Arial MT"/>
              </a:rPr>
              <a:t>Data</a:t>
            </a:r>
            <a:r>
              <a:rPr sz="2800" spc="-20" dirty="0">
                <a:solidFill>
                  <a:srgbClr val="333399"/>
                </a:solidFill>
                <a:latin typeface="Arial MT"/>
                <a:cs typeface="Arial MT"/>
              </a:rPr>
              <a:t> </a:t>
            </a:r>
            <a:r>
              <a:rPr sz="2800" spc="-10" dirty="0">
                <a:solidFill>
                  <a:srgbClr val="333399"/>
                </a:solidFill>
                <a:latin typeface="Arial MT"/>
                <a:cs typeface="Arial MT"/>
              </a:rPr>
              <a:t>Types</a:t>
            </a:r>
            <a:endParaRPr sz="2800">
              <a:latin typeface="Arial MT"/>
              <a:cs typeface="Arial MT"/>
            </a:endParaRPr>
          </a:p>
          <a:p>
            <a:pPr marL="356870" indent="-344170">
              <a:lnSpc>
                <a:spcPct val="100000"/>
              </a:lnSpc>
              <a:spcBef>
                <a:spcPts val="675"/>
              </a:spcBef>
              <a:buClr>
                <a:srgbClr val="990033"/>
              </a:buClr>
              <a:buSzPct val="58928"/>
              <a:buFont typeface="Wingdings"/>
              <a:buChar char=""/>
              <a:tabLst>
                <a:tab pos="356870" algn="l"/>
              </a:tabLst>
            </a:pPr>
            <a:r>
              <a:rPr sz="2800" dirty="0">
                <a:solidFill>
                  <a:srgbClr val="333399"/>
                </a:solidFill>
                <a:latin typeface="Arial MT"/>
                <a:cs typeface="Arial MT"/>
              </a:rPr>
              <a:t>Specifying</a:t>
            </a:r>
            <a:r>
              <a:rPr sz="2800" spc="-60" dirty="0">
                <a:solidFill>
                  <a:srgbClr val="333399"/>
                </a:solidFill>
                <a:latin typeface="Arial MT"/>
                <a:cs typeface="Arial MT"/>
              </a:rPr>
              <a:t> </a:t>
            </a:r>
            <a:r>
              <a:rPr sz="2800" dirty="0">
                <a:solidFill>
                  <a:srgbClr val="333399"/>
                </a:solidFill>
                <a:latin typeface="Arial MT"/>
                <a:cs typeface="Arial MT"/>
              </a:rPr>
              <a:t>Constraints</a:t>
            </a:r>
            <a:r>
              <a:rPr sz="2800" spc="-75" dirty="0">
                <a:solidFill>
                  <a:srgbClr val="333399"/>
                </a:solidFill>
                <a:latin typeface="Arial MT"/>
                <a:cs typeface="Arial MT"/>
              </a:rPr>
              <a:t> </a:t>
            </a:r>
            <a:r>
              <a:rPr sz="2800" dirty="0">
                <a:solidFill>
                  <a:srgbClr val="333399"/>
                </a:solidFill>
                <a:latin typeface="Arial MT"/>
                <a:cs typeface="Arial MT"/>
              </a:rPr>
              <a:t>in</a:t>
            </a:r>
            <a:r>
              <a:rPr sz="2800" spc="-55" dirty="0">
                <a:solidFill>
                  <a:srgbClr val="333399"/>
                </a:solidFill>
                <a:latin typeface="Arial MT"/>
                <a:cs typeface="Arial MT"/>
              </a:rPr>
              <a:t> </a:t>
            </a:r>
            <a:r>
              <a:rPr sz="2800" spc="-25" dirty="0">
                <a:solidFill>
                  <a:srgbClr val="333399"/>
                </a:solidFill>
                <a:latin typeface="Arial MT"/>
                <a:cs typeface="Arial MT"/>
              </a:rPr>
              <a:t>SQL</a:t>
            </a:r>
            <a:endParaRPr sz="2800">
              <a:latin typeface="Arial MT"/>
              <a:cs typeface="Arial MT"/>
            </a:endParaRPr>
          </a:p>
          <a:p>
            <a:pPr marL="356870" indent="-344170">
              <a:lnSpc>
                <a:spcPct val="100000"/>
              </a:lnSpc>
              <a:spcBef>
                <a:spcPts val="675"/>
              </a:spcBef>
              <a:buClr>
                <a:srgbClr val="990033"/>
              </a:buClr>
              <a:buSzPct val="58928"/>
              <a:buFont typeface="Wingdings"/>
              <a:buChar char=""/>
              <a:tabLst>
                <a:tab pos="356870" algn="l"/>
              </a:tabLst>
            </a:pPr>
            <a:r>
              <a:rPr sz="2800" dirty="0">
                <a:solidFill>
                  <a:srgbClr val="333399"/>
                </a:solidFill>
                <a:latin typeface="Arial MT"/>
                <a:cs typeface="Arial MT"/>
              </a:rPr>
              <a:t>Basic</a:t>
            </a:r>
            <a:r>
              <a:rPr sz="2800" spc="-65" dirty="0">
                <a:solidFill>
                  <a:srgbClr val="333399"/>
                </a:solidFill>
                <a:latin typeface="Arial MT"/>
                <a:cs typeface="Arial MT"/>
              </a:rPr>
              <a:t> </a:t>
            </a:r>
            <a:r>
              <a:rPr sz="2800" dirty="0">
                <a:solidFill>
                  <a:srgbClr val="333399"/>
                </a:solidFill>
                <a:latin typeface="Arial MT"/>
                <a:cs typeface="Arial MT"/>
              </a:rPr>
              <a:t>Retrieval</a:t>
            </a:r>
            <a:r>
              <a:rPr sz="2800" spc="-20" dirty="0">
                <a:solidFill>
                  <a:srgbClr val="333399"/>
                </a:solidFill>
                <a:latin typeface="Arial MT"/>
                <a:cs typeface="Arial MT"/>
              </a:rPr>
              <a:t> </a:t>
            </a:r>
            <a:r>
              <a:rPr sz="2800" dirty="0">
                <a:solidFill>
                  <a:srgbClr val="333399"/>
                </a:solidFill>
                <a:latin typeface="Arial MT"/>
                <a:cs typeface="Arial MT"/>
              </a:rPr>
              <a:t>Queries</a:t>
            </a:r>
            <a:r>
              <a:rPr sz="2800" spc="-30" dirty="0">
                <a:solidFill>
                  <a:srgbClr val="333399"/>
                </a:solidFill>
                <a:latin typeface="Arial MT"/>
                <a:cs typeface="Arial MT"/>
              </a:rPr>
              <a:t> </a:t>
            </a:r>
            <a:r>
              <a:rPr sz="2800" dirty="0">
                <a:solidFill>
                  <a:srgbClr val="333399"/>
                </a:solidFill>
                <a:latin typeface="Arial MT"/>
                <a:cs typeface="Arial MT"/>
              </a:rPr>
              <a:t>in</a:t>
            </a:r>
            <a:r>
              <a:rPr sz="2800" spc="-20" dirty="0">
                <a:solidFill>
                  <a:srgbClr val="333399"/>
                </a:solidFill>
                <a:latin typeface="Arial MT"/>
                <a:cs typeface="Arial MT"/>
              </a:rPr>
              <a:t> </a:t>
            </a:r>
            <a:r>
              <a:rPr sz="2800" spc="-25" dirty="0">
                <a:solidFill>
                  <a:srgbClr val="333399"/>
                </a:solidFill>
                <a:latin typeface="Arial MT"/>
                <a:cs typeface="Arial MT"/>
              </a:rPr>
              <a:t>SQL</a:t>
            </a:r>
            <a:endParaRPr sz="2800">
              <a:latin typeface="Arial MT"/>
              <a:cs typeface="Arial MT"/>
            </a:endParaRPr>
          </a:p>
          <a:p>
            <a:pPr marL="356870" marR="5080" indent="-344805">
              <a:lnSpc>
                <a:spcPct val="105800"/>
              </a:lnSpc>
              <a:spcBef>
                <a:spcPts val="285"/>
              </a:spcBef>
              <a:buClr>
                <a:srgbClr val="990033"/>
              </a:buClr>
              <a:buSzPct val="58928"/>
              <a:buFont typeface="Wingdings"/>
              <a:buChar char=""/>
              <a:tabLst>
                <a:tab pos="356870" algn="l"/>
              </a:tabLst>
            </a:pPr>
            <a:r>
              <a:rPr sz="2800" dirty="0">
                <a:solidFill>
                  <a:srgbClr val="333399"/>
                </a:solidFill>
                <a:latin typeface="Courier New"/>
                <a:cs typeface="Courier New"/>
              </a:rPr>
              <a:t>INSERT</a:t>
            </a:r>
            <a:r>
              <a:rPr sz="2800" dirty="0">
                <a:solidFill>
                  <a:srgbClr val="333399"/>
                </a:solidFill>
                <a:latin typeface="Arial MT"/>
                <a:cs typeface="Arial MT"/>
              </a:rPr>
              <a:t>,</a:t>
            </a:r>
            <a:r>
              <a:rPr sz="2800" spc="-85" dirty="0">
                <a:solidFill>
                  <a:srgbClr val="333399"/>
                </a:solidFill>
                <a:latin typeface="Arial MT"/>
                <a:cs typeface="Arial MT"/>
              </a:rPr>
              <a:t> </a:t>
            </a:r>
            <a:r>
              <a:rPr sz="2800" dirty="0">
                <a:solidFill>
                  <a:srgbClr val="333399"/>
                </a:solidFill>
                <a:latin typeface="Courier New"/>
                <a:cs typeface="Courier New"/>
              </a:rPr>
              <a:t>DELETE</a:t>
            </a:r>
            <a:r>
              <a:rPr sz="2800" dirty="0">
                <a:solidFill>
                  <a:srgbClr val="333399"/>
                </a:solidFill>
                <a:latin typeface="Arial MT"/>
                <a:cs typeface="Arial MT"/>
              </a:rPr>
              <a:t>,</a:t>
            </a:r>
            <a:r>
              <a:rPr sz="2800" spc="-40" dirty="0">
                <a:solidFill>
                  <a:srgbClr val="333399"/>
                </a:solidFill>
                <a:latin typeface="Arial MT"/>
                <a:cs typeface="Arial MT"/>
              </a:rPr>
              <a:t> </a:t>
            </a:r>
            <a:r>
              <a:rPr sz="2800" dirty="0">
                <a:solidFill>
                  <a:srgbClr val="333399"/>
                </a:solidFill>
                <a:latin typeface="Arial MT"/>
                <a:cs typeface="Arial MT"/>
              </a:rPr>
              <a:t>and</a:t>
            </a:r>
            <a:r>
              <a:rPr sz="2800" spc="-30" dirty="0">
                <a:solidFill>
                  <a:srgbClr val="333399"/>
                </a:solidFill>
                <a:latin typeface="Arial MT"/>
                <a:cs typeface="Arial MT"/>
              </a:rPr>
              <a:t> </a:t>
            </a:r>
            <a:r>
              <a:rPr sz="2800" spc="-10" dirty="0">
                <a:solidFill>
                  <a:srgbClr val="333399"/>
                </a:solidFill>
                <a:latin typeface="Courier New"/>
                <a:cs typeface="Courier New"/>
              </a:rPr>
              <a:t>UPDATE</a:t>
            </a:r>
            <a:r>
              <a:rPr sz="2800" spc="-950" dirty="0">
                <a:solidFill>
                  <a:srgbClr val="333399"/>
                </a:solidFill>
                <a:latin typeface="Courier New"/>
                <a:cs typeface="Courier New"/>
              </a:rPr>
              <a:t> </a:t>
            </a:r>
            <a:r>
              <a:rPr sz="2800" dirty="0">
                <a:solidFill>
                  <a:srgbClr val="333399"/>
                </a:solidFill>
                <a:latin typeface="Arial MT"/>
                <a:cs typeface="Arial MT"/>
              </a:rPr>
              <a:t>Statements</a:t>
            </a:r>
            <a:r>
              <a:rPr sz="2800" spc="-60" dirty="0">
                <a:solidFill>
                  <a:srgbClr val="333399"/>
                </a:solidFill>
                <a:latin typeface="Arial MT"/>
                <a:cs typeface="Arial MT"/>
              </a:rPr>
              <a:t> </a:t>
            </a:r>
            <a:r>
              <a:rPr sz="2800" spc="-25" dirty="0">
                <a:solidFill>
                  <a:srgbClr val="333399"/>
                </a:solidFill>
                <a:latin typeface="Arial MT"/>
                <a:cs typeface="Arial MT"/>
              </a:rPr>
              <a:t>in SQL</a:t>
            </a:r>
            <a:endParaRPr sz="2800">
              <a:latin typeface="Arial MT"/>
              <a:cs typeface="Arial MT"/>
            </a:endParaRPr>
          </a:p>
          <a:p>
            <a:pPr marL="356870" indent="-344170">
              <a:lnSpc>
                <a:spcPct val="100000"/>
              </a:lnSpc>
              <a:spcBef>
                <a:spcPts val="675"/>
              </a:spcBef>
              <a:buClr>
                <a:srgbClr val="990033"/>
              </a:buClr>
              <a:buSzPct val="58928"/>
              <a:buFont typeface="Wingdings"/>
              <a:buChar char=""/>
              <a:tabLst>
                <a:tab pos="356870" algn="l"/>
              </a:tabLst>
            </a:pPr>
            <a:r>
              <a:rPr sz="2800" dirty="0">
                <a:solidFill>
                  <a:srgbClr val="333399"/>
                </a:solidFill>
                <a:latin typeface="Arial MT"/>
                <a:cs typeface="Arial MT"/>
              </a:rPr>
              <a:t>Additional</a:t>
            </a:r>
            <a:r>
              <a:rPr sz="2800" spc="-45" dirty="0">
                <a:solidFill>
                  <a:srgbClr val="333399"/>
                </a:solidFill>
                <a:latin typeface="Arial MT"/>
                <a:cs typeface="Arial MT"/>
              </a:rPr>
              <a:t> </a:t>
            </a:r>
            <a:r>
              <a:rPr sz="2800" dirty="0">
                <a:solidFill>
                  <a:srgbClr val="333399"/>
                </a:solidFill>
                <a:latin typeface="Arial MT"/>
                <a:cs typeface="Arial MT"/>
              </a:rPr>
              <a:t>Features</a:t>
            </a:r>
            <a:r>
              <a:rPr sz="2800" spc="-55" dirty="0">
                <a:solidFill>
                  <a:srgbClr val="333399"/>
                </a:solidFill>
                <a:latin typeface="Arial MT"/>
                <a:cs typeface="Arial MT"/>
              </a:rPr>
              <a:t> </a:t>
            </a:r>
            <a:r>
              <a:rPr sz="2800" dirty="0">
                <a:solidFill>
                  <a:srgbClr val="333399"/>
                </a:solidFill>
                <a:latin typeface="Arial MT"/>
                <a:cs typeface="Arial MT"/>
              </a:rPr>
              <a:t>of</a:t>
            </a:r>
            <a:r>
              <a:rPr sz="2800" spc="-70" dirty="0">
                <a:solidFill>
                  <a:srgbClr val="333399"/>
                </a:solidFill>
                <a:latin typeface="Arial MT"/>
                <a:cs typeface="Arial MT"/>
              </a:rPr>
              <a:t> </a:t>
            </a:r>
            <a:r>
              <a:rPr sz="2800" spc="-25" dirty="0">
                <a:solidFill>
                  <a:srgbClr val="333399"/>
                </a:solidFill>
                <a:latin typeface="Arial MT"/>
                <a:cs typeface="Arial MT"/>
              </a:rPr>
              <a:t>SQL</a:t>
            </a:r>
            <a:endParaRPr sz="280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2123" rIns="0" bIns="0" rtlCol="0">
            <a:spAutoFit/>
          </a:bodyPr>
          <a:lstStyle/>
          <a:p>
            <a:pPr marL="12700" marR="5080">
              <a:lnSpc>
                <a:spcPct val="100000"/>
              </a:lnSpc>
              <a:spcBef>
                <a:spcPts val="100"/>
              </a:spcBef>
            </a:pPr>
            <a:r>
              <a:rPr dirty="0"/>
              <a:t>Attribute</a:t>
            </a:r>
            <a:r>
              <a:rPr spc="-35" dirty="0"/>
              <a:t> </a:t>
            </a:r>
            <a:r>
              <a:rPr dirty="0"/>
              <a:t>Data</a:t>
            </a:r>
            <a:r>
              <a:rPr spc="-30" dirty="0"/>
              <a:t> </a:t>
            </a:r>
            <a:r>
              <a:rPr dirty="0"/>
              <a:t>Types and</a:t>
            </a:r>
            <a:r>
              <a:rPr spc="-10" dirty="0"/>
              <a:t> </a:t>
            </a:r>
            <a:r>
              <a:rPr dirty="0"/>
              <a:t>Domains</a:t>
            </a:r>
            <a:r>
              <a:rPr spc="-10" dirty="0"/>
              <a:t> </a:t>
            </a:r>
            <a:r>
              <a:rPr spc="-25" dirty="0"/>
              <a:t>in </a:t>
            </a:r>
            <a:r>
              <a:rPr dirty="0"/>
              <a:t>SQL</a:t>
            </a:r>
            <a:r>
              <a:rPr spc="5" dirty="0"/>
              <a:t> </a:t>
            </a:r>
            <a:r>
              <a:rPr spc="-10" dirty="0"/>
              <a:t>(cont’d.)</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20</a:t>
            </a:r>
          </a:p>
        </p:txBody>
      </p:sp>
      <p:sp>
        <p:nvSpPr>
          <p:cNvPr id="7" name="object 7"/>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p:cNvSpPr txBox="1"/>
          <p:nvPr/>
        </p:nvSpPr>
        <p:spPr>
          <a:xfrm>
            <a:off x="280517" y="1381271"/>
            <a:ext cx="8155305" cy="3683060"/>
          </a:xfrm>
          <a:prstGeom prst="rect">
            <a:avLst/>
          </a:prstGeom>
        </p:spPr>
        <p:txBody>
          <a:bodyPr vert="horz" wrap="square" lIns="0" tIns="101600" rIns="0" bIns="0" rtlCol="0">
            <a:spAutoFit/>
          </a:bodyPr>
          <a:lstStyle/>
          <a:p>
            <a:pPr marL="356870" indent="-344170">
              <a:lnSpc>
                <a:spcPct val="100000"/>
              </a:lnSpc>
              <a:spcBef>
                <a:spcPts val="800"/>
              </a:spcBef>
              <a:buClr>
                <a:srgbClr val="990033"/>
              </a:buClr>
              <a:buSzPct val="58928"/>
              <a:buFont typeface="Wingdings"/>
              <a:buChar char=""/>
              <a:tabLst>
                <a:tab pos="356870" algn="l"/>
              </a:tabLst>
            </a:pPr>
            <a:r>
              <a:rPr sz="2800" b="1" spc="-10" dirty="0">
                <a:solidFill>
                  <a:srgbClr val="333399"/>
                </a:solidFill>
                <a:latin typeface="Arial"/>
                <a:cs typeface="Arial"/>
              </a:rPr>
              <a:t>Domain</a:t>
            </a:r>
            <a:endParaRPr sz="2800" dirty="0">
              <a:latin typeface="Arial"/>
              <a:cs typeface="Arial"/>
            </a:endParaRPr>
          </a:p>
          <a:p>
            <a:pPr marL="756285" lvl="1" indent="-286385">
              <a:lnSpc>
                <a:spcPct val="100000"/>
              </a:lnSpc>
              <a:spcBef>
                <a:spcPts val="635"/>
              </a:spcBef>
              <a:buClr>
                <a:srgbClr val="333399"/>
              </a:buClr>
              <a:buSzPct val="55769"/>
              <a:buFont typeface="Wingdings"/>
              <a:buChar char=""/>
              <a:tabLst>
                <a:tab pos="756285" algn="l"/>
              </a:tabLst>
            </a:pPr>
            <a:r>
              <a:rPr sz="2600" dirty="0">
                <a:solidFill>
                  <a:srgbClr val="800000"/>
                </a:solidFill>
                <a:latin typeface="Arial MT"/>
                <a:cs typeface="Arial MT"/>
              </a:rPr>
              <a:t>Name</a:t>
            </a:r>
            <a:r>
              <a:rPr sz="2600" spc="-70" dirty="0">
                <a:solidFill>
                  <a:srgbClr val="800000"/>
                </a:solidFill>
                <a:latin typeface="Arial MT"/>
                <a:cs typeface="Arial MT"/>
              </a:rPr>
              <a:t> </a:t>
            </a:r>
            <a:r>
              <a:rPr sz="2600" dirty="0">
                <a:solidFill>
                  <a:srgbClr val="800000"/>
                </a:solidFill>
                <a:latin typeface="Arial MT"/>
                <a:cs typeface="Arial MT"/>
              </a:rPr>
              <a:t>used</a:t>
            </a:r>
            <a:r>
              <a:rPr sz="2600" spc="-50" dirty="0">
                <a:solidFill>
                  <a:srgbClr val="800000"/>
                </a:solidFill>
                <a:latin typeface="Arial MT"/>
                <a:cs typeface="Arial MT"/>
              </a:rPr>
              <a:t> </a:t>
            </a:r>
            <a:r>
              <a:rPr sz="2600" dirty="0">
                <a:solidFill>
                  <a:srgbClr val="800000"/>
                </a:solidFill>
                <a:latin typeface="Arial MT"/>
                <a:cs typeface="Arial MT"/>
              </a:rPr>
              <a:t>with</a:t>
            </a:r>
            <a:r>
              <a:rPr sz="2600" spc="-45" dirty="0">
                <a:solidFill>
                  <a:srgbClr val="800000"/>
                </a:solidFill>
                <a:latin typeface="Arial MT"/>
                <a:cs typeface="Arial MT"/>
              </a:rPr>
              <a:t> </a:t>
            </a:r>
            <a:r>
              <a:rPr sz="2600" dirty="0">
                <a:solidFill>
                  <a:srgbClr val="800000"/>
                </a:solidFill>
                <a:latin typeface="Arial MT"/>
                <a:cs typeface="Arial MT"/>
              </a:rPr>
              <a:t>the</a:t>
            </a:r>
            <a:r>
              <a:rPr sz="2600" spc="-65" dirty="0">
                <a:solidFill>
                  <a:srgbClr val="800000"/>
                </a:solidFill>
                <a:latin typeface="Arial MT"/>
                <a:cs typeface="Arial MT"/>
              </a:rPr>
              <a:t> </a:t>
            </a:r>
            <a:r>
              <a:rPr sz="2600" dirty="0">
                <a:solidFill>
                  <a:srgbClr val="800000"/>
                </a:solidFill>
                <a:latin typeface="Arial MT"/>
                <a:cs typeface="Arial MT"/>
              </a:rPr>
              <a:t>attribute</a:t>
            </a:r>
            <a:r>
              <a:rPr sz="2600" spc="-50" dirty="0">
                <a:solidFill>
                  <a:srgbClr val="800000"/>
                </a:solidFill>
                <a:latin typeface="Arial MT"/>
                <a:cs typeface="Arial MT"/>
              </a:rPr>
              <a:t> </a:t>
            </a:r>
            <a:r>
              <a:rPr sz="2600" spc="-10" dirty="0">
                <a:solidFill>
                  <a:srgbClr val="800000"/>
                </a:solidFill>
                <a:latin typeface="Arial MT"/>
                <a:cs typeface="Arial MT"/>
              </a:rPr>
              <a:t>specification</a:t>
            </a:r>
            <a:endParaRPr sz="2600" dirty="0">
              <a:latin typeface="Arial MT"/>
              <a:cs typeface="Arial MT"/>
            </a:endParaRPr>
          </a:p>
          <a:p>
            <a:pPr marL="756285" marR="864869" lvl="1" indent="-287020">
              <a:lnSpc>
                <a:spcPct val="100000"/>
              </a:lnSpc>
              <a:spcBef>
                <a:spcPts val="625"/>
              </a:spcBef>
              <a:buClr>
                <a:srgbClr val="333399"/>
              </a:buClr>
              <a:buSzPct val="55769"/>
              <a:buFont typeface="Wingdings"/>
              <a:buChar char=""/>
              <a:tabLst>
                <a:tab pos="756285" algn="l"/>
              </a:tabLst>
            </a:pPr>
            <a:r>
              <a:rPr sz="2600" dirty="0">
                <a:solidFill>
                  <a:srgbClr val="800000"/>
                </a:solidFill>
                <a:latin typeface="Arial MT"/>
                <a:cs typeface="Arial MT"/>
              </a:rPr>
              <a:t>Makes</a:t>
            </a:r>
            <a:r>
              <a:rPr sz="2600" spc="-35" dirty="0">
                <a:solidFill>
                  <a:srgbClr val="800000"/>
                </a:solidFill>
                <a:latin typeface="Arial MT"/>
                <a:cs typeface="Arial MT"/>
              </a:rPr>
              <a:t> </a:t>
            </a:r>
            <a:r>
              <a:rPr sz="2600" dirty="0">
                <a:solidFill>
                  <a:srgbClr val="800000"/>
                </a:solidFill>
                <a:latin typeface="Arial MT"/>
                <a:cs typeface="Arial MT"/>
              </a:rPr>
              <a:t>it</a:t>
            </a:r>
            <a:r>
              <a:rPr sz="2600" spc="-45" dirty="0">
                <a:solidFill>
                  <a:srgbClr val="800000"/>
                </a:solidFill>
                <a:latin typeface="Arial MT"/>
                <a:cs typeface="Arial MT"/>
              </a:rPr>
              <a:t> </a:t>
            </a:r>
            <a:r>
              <a:rPr sz="2600" dirty="0">
                <a:solidFill>
                  <a:srgbClr val="800000"/>
                </a:solidFill>
                <a:latin typeface="Arial MT"/>
                <a:cs typeface="Arial MT"/>
              </a:rPr>
              <a:t>easier</a:t>
            </a:r>
            <a:r>
              <a:rPr sz="2600" spc="-50" dirty="0">
                <a:solidFill>
                  <a:srgbClr val="800000"/>
                </a:solidFill>
                <a:latin typeface="Arial MT"/>
                <a:cs typeface="Arial MT"/>
              </a:rPr>
              <a:t> </a:t>
            </a:r>
            <a:r>
              <a:rPr sz="2600" dirty="0">
                <a:solidFill>
                  <a:srgbClr val="800000"/>
                </a:solidFill>
                <a:latin typeface="Arial MT"/>
                <a:cs typeface="Arial MT"/>
              </a:rPr>
              <a:t>to</a:t>
            </a:r>
            <a:r>
              <a:rPr sz="2600" spc="-55" dirty="0">
                <a:solidFill>
                  <a:srgbClr val="800000"/>
                </a:solidFill>
                <a:latin typeface="Arial MT"/>
                <a:cs typeface="Arial MT"/>
              </a:rPr>
              <a:t> </a:t>
            </a:r>
            <a:r>
              <a:rPr sz="2600" dirty="0">
                <a:solidFill>
                  <a:srgbClr val="800000"/>
                </a:solidFill>
                <a:latin typeface="Arial MT"/>
                <a:cs typeface="Arial MT"/>
              </a:rPr>
              <a:t>change</a:t>
            </a:r>
            <a:r>
              <a:rPr sz="2600" spc="-5" dirty="0">
                <a:solidFill>
                  <a:srgbClr val="800000"/>
                </a:solidFill>
                <a:latin typeface="Arial MT"/>
                <a:cs typeface="Arial MT"/>
              </a:rPr>
              <a:t> </a:t>
            </a:r>
            <a:r>
              <a:rPr sz="2600" dirty="0">
                <a:solidFill>
                  <a:srgbClr val="800000"/>
                </a:solidFill>
                <a:latin typeface="Arial MT"/>
                <a:cs typeface="Arial MT"/>
              </a:rPr>
              <a:t>the</a:t>
            </a:r>
            <a:r>
              <a:rPr sz="2600" spc="-55" dirty="0">
                <a:solidFill>
                  <a:srgbClr val="800000"/>
                </a:solidFill>
                <a:latin typeface="Arial MT"/>
                <a:cs typeface="Arial MT"/>
              </a:rPr>
              <a:t> </a:t>
            </a:r>
            <a:r>
              <a:rPr sz="2600" dirty="0">
                <a:solidFill>
                  <a:srgbClr val="800000"/>
                </a:solidFill>
                <a:latin typeface="Arial MT"/>
                <a:cs typeface="Arial MT"/>
              </a:rPr>
              <a:t>data</a:t>
            </a:r>
            <a:r>
              <a:rPr sz="2600" spc="-35" dirty="0">
                <a:solidFill>
                  <a:srgbClr val="800000"/>
                </a:solidFill>
                <a:latin typeface="Arial MT"/>
                <a:cs typeface="Arial MT"/>
              </a:rPr>
              <a:t> </a:t>
            </a:r>
            <a:r>
              <a:rPr sz="2600" dirty="0">
                <a:solidFill>
                  <a:srgbClr val="800000"/>
                </a:solidFill>
                <a:latin typeface="Arial MT"/>
                <a:cs typeface="Arial MT"/>
              </a:rPr>
              <a:t>type</a:t>
            </a:r>
            <a:r>
              <a:rPr sz="2600" spc="-30" dirty="0">
                <a:solidFill>
                  <a:srgbClr val="800000"/>
                </a:solidFill>
                <a:latin typeface="Arial MT"/>
                <a:cs typeface="Arial MT"/>
              </a:rPr>
              <a:t> </a:t>
            </a:r>
            <a:r>
              <a:rPr sz="2600" dirty="0">
                <a:solidFill>
                  <a:srgbClr val="800000"/>
                </a:solidFill>
                <a:latin typeface="Arial MT"/>
                <a:cs typeface="Arial MT"/>
              </a:rPr>
              <a:t>for</a:t>
            </a:r>
            <a:r>
              <a:rPr sz="2600" spc="-55" dirty="0">
                <a:solidFill>
                  <a:srgbClr val="800000"/>
                </a:solidFill>
                <a:latin typeface="Arial MT"/>
                <a:cs typeface="Arial MT"/>
              </a:rPr>
              <a:t> </a:t>
            </a:r>
            <a:r>
              <a:rPr sz="2600" spc="-60" dirty="0">
                <a:solidFill>
                  <a:srgbClr val="800000"/>
                </a:solidFill>
                <a:latin typeface="Arial MT"/>
                <a:cs typeface="Arial MT"/>
              </a:rPr>
              <a:t>a </a:t>
            </a:r>
            <a:r>
              <a:rPr sz="2600" dirty="0">
                <a:solidFill>
                  <a:srgbClr val="800000"/>
                </a:solidFill>
                <a:latin typeface="Arial MT"/>
                <a:cs typeface="Arial MT"/>
              </a:rPr>
              <a:t>domain</a:t>
            </a:r>
            <a:r>
              <a:rPr sz="2600" spc="-35" dirty="0">
                <a:solidFill>
                  <a:srgbClr val="800000"/>
                </a:solidFill>
                <a:latin typeface="Arial MT"/>
                <a:cs typeface="Arial MT"/>
              </a:rPr>
              <a:t> </a:t>
            </a:r>
            <a:r>
              <a:rPr sz="2600" dirty="0">
                <a:solidFill>
                  <a:srgbClr val="800000"/>
                </a:solidFill>
                <a:latin typeface="Arial MT"/>
                <a:cs typeface="Arial MT"/>
              </a:rPr>
              <a:t>that</a:t>
            </a:r>
            <a:r>
              <a:rPr sz="2600" spc="-45" dirty="0">
                <a:solidFill>
                  <a:srgbClr val="800000"/>
                </a:solidFill>
                <a:latin typeface="Arial MT"/>
                <a:cs typeface="Arial MT"/>
              </a:rPr>
              <a:t> </a:t>
            </a:r>
            <a:r>
              <a:rPr sz="2600" dirty="0">
                <a:solidFill>
                  <a:srgbClr val="800000"/>
                </a:solidFill>
                <a:latin typeface="Arial MT"/>
                <a:cs typeface="Arial MT"/>
              </a:rPr>
              <a:t>is</a:t>
            </a:r>
            <a:r>
              <a:rPr sz="2600" spc="-50" dirty="0">
                <a:solidFill>
                  <a:srgbClr val="800000"/>
                </a:solidFill>
                <a:latin typeface="Arial MT"/>
                <a:cs typeface="Arial MT"/>
              </a:rPr>
              <a:t> </a:t>
            </a:r>
            <a:r>
              <a:rPr sz="2600" dirty="0">
                <a:solidFill>
                  <a:srgbClr val="800000"/>
                </a:solidFill>
                <a:latin typeface="Arial MT"/>
                <a:cs typeface="Arial MT"/>
              </a:rPr>
              <a:t>used</a:t>
            </a:r>
            <a:r>
              <a:rPr sz="2600" spc="-50" dirty="0">
                <a:solidFill>
                  <a:srgbClr val="800000"/>
                </a:solidFill>
                <a:latin typeface="Arial MT"/>
                <a:cs typeface="Arial MT"/>
              </a:rPr>
              <a:t> </a:t>
            </a:r>
            <a:r>
              <a:rPr sz="2600" dirty="0">
                <a:solidFill>
                  <a:srgbClr val="800000"/>
                </a:solidFill>
                <a:latin typeface="Arial MT"/>
                <a:cs typeface="Arial MT"/>
              </a:rPr>
              <a:t>by</a:t>
            </a:r>
            <a:r>
              <a:rPr sz="2600" spc="-45" dirty="0">
                <a:solidFill>
                  <a:srgbClr val="800000"/>
                </a:solidFill>
                <a:latin typeface="Arial MT"/>
                <a:cs typeface="Arial MT"/>
              </a:rPr>
              <a:t> </a:t>
            </a:r>
            <a:r>
              <a:rPr sz="2600" dirty="0">
                <a:solidFill>
                  <a:srgbClr val="800000"/>
                </a:solidFill>
                <a:latin typeface="Arial MT"/>
                <a:cs typeface="Arial MT"/>
              </a:rPr>
              <a:t>numerous</a:t>
            </a:r>
            <a:r>
              <a:rPr sz="2600" spc="-10" dirty="0">
                <a:solidFill>
                  <a:srgbClr val="800000"/>
                </a:solidFill>
                <a:latin typeface="Arial MT"/>
                <a:cs typeface="Arial MT"/>
              </a:rPr>
              <a:t> attributes</a:t>
            </a:r>
            <a:endParaRPr sz="2600" dirty="0">
              <a:latin typeface="Arial MT"/>
              <a:cs typeface="Arial MT"/>
            </a:endParaRPr>
          </a:p>
          <a:p>
            <a:pPr marL="756285" lvl="1" indent="-286385">
              <a:lnSpc>
                <a:spcPct val="100000"/>
              </a:lnSpc>
              <a:spcBef>
                <a:spcPts val="630"/>
              </a:spcBef>
              <a:buClr>
                <a:srgbClr val="333399"/>
              </a:buClr>
              <a:buSzPct val="55769"/>
              <a:buFont typeface="Wingdings"/>
              <a:buChar char=""/>
              <a:tabLst>
                <a:tab pos="756285" algn="l"/>
              </a:tabLst>
            </a:pPr>
            <a:r>
              <a:rPr sz="2600" dirty="0">
                <a:solidFill>
                  <a:srgbClr val="800000"/>
                </a:solidFill>
                <a:latin typeface="Arial MT"/>
                <a:cs typeface="Arial MT"/>
              </a:rPr>
              <a:t>Improves</a:t>
            </a:r>
            <a:r>
              <a:rPr sz="2600" spc="-65" dirty="0">
                <a:solidFill>
                  <a:srgbClr val="800000"/>
                </a:solidFill>
                <a:latin typeface="Arial MT"/>
                <a:cs typeface="Arial MT"/>
              </a:rPr>
              <a:t> </a:t>
            </a:r>
            <a:r>
              <a:rPr sz="2600" dirty="0">
                <a:solidFill>
                  <a:srgbClr val="800000"/>
                </a:solidFill>
                <a:latin typeface="Arial MT"/>
                <a:cs typeface="Arial MT"/>
              </a:rPr>
              <a:t>schema</a:t>
            </a:r>
            <a:r>
              <a:rPr sz="2600" spc="-90" dirty="0">
                <a:solidFill>
                  <a:srgbClr val="800000"/>
                </a:solidFill>
                <a:latin typeface="Arial MT"/>
                <a:cs typeface="Arial MT"/>
              </a:rPr>
              <a:t> </a:t>
            </a:r>
            <a:r>
              <a:rPr sz="2600" spc="-10" dirty="0">
                <a:solidFill>
                  <a:srgbClr val="800000"/>
                </a:solidFill>
                <a:latin typeface="Arial MT"/>
                <a:cs typeface="Arial MT"/>
              </a:rPr>
              <a:t>readability</a:t>
            </a:r>
            <a:endParaRPr sz="2600" dirty="0">
              <a:latin typeface="Arial MT"/>
              <a:cs typeface="Arial MT"/>
            </a:endParaRPr>
          </a:p>
          <a:p>
            <a:pPr marL="756285" lvl="1" indent="-286385">
              <a:lnSpc>
                <a:spcPct val="100000"/>
              </a:lnSpc>
              <a:spcBef>
                <a:spcPts val="620"/>
              </a:spcBef>
              <a:buClr>
                <a:srgbClr val="333399"/>
              </a:buClr>
              <a:buSzPct val="55769"/>
              <a:buFont typeface="Wingdings"/>
              <a:buChar char=""/>
              <a:tabLst>
                <a:tab pos="756285" algn="l"/>
              </a:tabLst>
            </a:pPr>
            <a:r>
              <a:rPr sz="2600" spc="-10" dirty="0">
                <a:solidFill>
                  <a:srgbClr val="800000"/>
                </a:solidFill>
                <a:latin typeface="Arial MT"/>
                <a:cs typeface="Arial MT"/>
              </a:rPr>
              <a:t>Example:</a:t>
            </a:r>
            <a:endParaRPr sz="2600" dirty="0">
              <a:latin typeface="Arial MT"/>
              <a:cs typeface="Arial MT"/>
            </a:endParaRPr>
          </a:p>
          <a:p>
            <a:pPr marL="1155065" lvl="2" indent="-227965">
              <a:lnSpc>
                <a:spcPct val="100000"/>
              </a:lnSpc>
              <a:spcBef>
                <a:spcPts val="375"/>
              </a:spcBef>
              <a:buClr>
                <a:srgbClr val="990033"/>
              </a:buClr>
              <a:buSzPct val="50000"/>
              <a:buFont typeface="Wingdings"/>
              <a:buChar char=""/>
              <a:tabLst>
                <a:tab pos="1155065" algn="l"/>
              </a:tabLst>
            </a:pPr>
            <a:r>
              <a:rPr sz="2400" dirty="0">
                <a:solidFill>
                  <a:srgbClr val="333399"/>
                </a:solidFill>
                <a:latin typeface="Courier New"/>
                <a:cs typeface="Courier New"/>
              </a:rPr>
              <a:t>CREATE</a:t>
            </a:r>
            <a:r>
              <a:rPr sz="2400" spc="-35" dirty="0">
                <a:solidFill>
                  <a:srgbClr val="333399"/>
                </a:solidFill>
                <a:latin typeface="Courier New"/>
                <a:cs typeface="Courier New"/>
              </a:rPr>
              <a:t> </a:t>
            </a:r>
            <a:r>
              <a:rPr sz="2400" dirty="0">
                <a:solidFill>
                  <a:srgbClr val="333399"/>
                </a:solidFill>
                <a:latin typeface="Courier New"/>
                <a:cs typeface="Courier New"/>
              </a:rPr>
              <a:t>DOMAIN</a:t>
            </a:r>
            <a:r>
              <a:rPr sz="2400" spc="-50" dirty="0">
                <a:solidFill>
                  <a:srgbClr val="333399"/>
                </a:solidFill>
                <a:latin typeface="Courier New"/>
                <a:cs typeface="Courier New"/>
              </a:rPr>
              <a:t> </a:t>
            </a:r>
            <a:r>
              <a:rPr sz="2400" dirty="0">
                <a:solidFill>
                  <a:srgbClr val="333399"/>
                </a:solidFill>
                <a:latin typeface="Courier New"/>
                <a:cs typeface="Courier New"/>
              </a:rPr>
              <a:t>SSN_TYPE</a:t>
            </a:r>
            <a:r>
              <a:rPr sz="2400" spc="-35" dirty="0">
                <a:solidFill>
                  <a:srgbClr val="333399"/>
                </a:solidFill>
                <a:latin typeface="Courier New"/>
                <a:cs typeface="Courier New"/>
              </a:rPr>
              <a:t> </a:t>
            </a:r>
            <a:r>
              <a:rPr sz="2400" dirty="0">
                <a:solidFill>
                  <a:srgbClr val="333399"/>
                </a:solidFill>
                <a:latin typeface="Courier New"/>
                <a:cs typeface="Courier New"/>
              </a:rPr>
              <a:t>AS</a:t>
            </a:r>
            <a:r>
              <a:rPr sz="2400" spc="-30" dirty="0">
                <a:solidFill>
                  <a:srgbClr val="333399"/>
                </a:solidFill>
                <a:latin typeface="Courier New"/>
                <a:cs typeface="Courier New"/>
              </a:rPr>
              <a:t> </a:t>
            </a:r>
            <a:r>
              <a:rPr sz="2400" spc="-10" dirty="0">
                <a:solidFill>
                  <a:srgbClr val="333399"/>
                </a:solidFill>
                <a:latin typeface="Courier New"/>
                <a:cs typeface="Courier New"/>
              </a:rPr>
              <a:t>CHAR(9);</a:t>
            </a:r>
            <a:endParaRPr lang="en-IN" sz="2400" spc="-10" dirty="0">
              <a:solidFill>
                <a:srgbClr val="333399"/>
              </a:solidFill>
              <a:latin typeface="Courier New"/>
              <a:cs typeface="Courier New"/>
            </a:endParaRPr>
          </a:p>
          <a:p>
            <a:pPr marL="1155065" indent="-227965">
              <a:spcBef>
                <a:spcPts val="375"/>
              </a:spcBef>
              <a:buClr>
                <a:srgbClr val="990033"/>
              </a:buClr>
              <a:buSzPct val="50000"/>
              <a:buFont typeface="Wingdings"/>
              <a:buChar char=""/>
              <a:tabLst>
                <a:tab pos="1155065" algn="l"/>
              </a:tabLst>
            </a:pPr>
            <a:r>
              <a:rPr lang="en-US" sz="2600" spc="-65" dirty="0">
                <a:solidFill>
                  <a:srgbClr val="800000"/>
                </a:solidFill>
                <a:latin typeface="Arial MT"/>
              </a:rPr>
              <a:t>We can use SSN_TYPE in place of CHAR(9)</a:t>
            </a:r>
            <a:endParaRPr sz="2600" spc="-65" dirty="0">
              <a:solidFill>
                <a:srgbClr val="800000"/>
              </a:solidFill>
              <a:latin typeface="Arial M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71449" rIns="0" bIns="0" rtlCol="0">
            <a:spAutoFit/>
          </a:bodyPr>
          <a:lstStyle/>
          <a:p>
            <a:pPr marL="12700">
              <a:lnSpc>
                <a:spcPct val="100000"/>
              </a:lnSpc>
              <a:spcBef>
                <a:spcPts val="100"/>
              </a:spcBef>
            </a:pPr>
            <a:r>
              <a:rPr dirty="0"/>
              <a:t>Specifying</a:t>
            </a:r>
            <a:r>
              <a:rPr spc="15" dirty="0"/>
              <a:t> </a:t>
            </a:r>
            <a:r>
              <a:rPr dirty="0"/>
              <a:t>Constraints</a:t>
            </a:r>
            <a:r>
              <a:rPr spc="-15" dirty="0"/>
              <a:t> </a:t>
            </a:r>
            <a:r>
              <a:rPr dirty="0"/>
              <a:t>in</a:t>
            </a:r>
            <a:r>
              <a:rPr spc="-35" dirty="0"/>
              <a:t> </a:t>
            </a:r>
            <a:r>
              <a:rPr spc="-25" dirty="0"/>
              <a:t>SQL</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21</a:t>
            </a:r>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p:cNvSpPr txBox="1"/>
          <p:nvPr/>
        </p:nvSpPr>
        <p:spPr>
          <a:xfrm>
            <a:off x="318617" y="1537095"/>
            <a:ext cx="8230870" cy="4491355"/>
          </a:xfrm>
          <a:prstGeom prst="rect">
            <a:avLst/>
          </a:prstGeom>
        </p:spPr>
        <p:txBody>
          <a:bodyPr vert="horz" wrap="square" lIns="0" tIns="98425" rIns="0" bIns="0" rtlCol="0">
            <a:spAutoFit/>
          </a:bodyPr>
          <a:lstStyle/>
          <a:p>
            <a:pPr marL="12700">
              <a:lnSpc>
                <a:spcPct val="100000"/>
              </a:lnSpc>
              <a:spcBef>
                <a:spcPts val="775"/>
              </a:spcBef>
            </a:pPr>
            <a:r>
              <a:rPr sz="2800" b="1" dirty="0">
                <a:solidFill>
                  <a:srgbClr val="333399"/>
                </a:solidFill>
                <a:latin typeface="Arial"/>
                <a:cs typeface="Arial"/>
              </a:rPr>
              <a:t>Basic</a:t>
            </a:r>
            <a:r>
              <a:rPr sz="2800" b="1" spc="-25" dirty="0">
                <a:solidFill>
                  <a:srgbClr val="333399"/>
                </a:solidFill>
                <a:latin typeface="Arial"/>
                <a:cs typeface="Arial"/>
              </a:rPr>
              <a:t> </a:t>
            </a:r>
            <a:r>
              <a:rPr sz="2800" b="1" spc="-10" dirty="0">
                <a:solidFill>
                  <a:srgbClr val="333399"/>
                </a:solidFill>
                <a:latin typeface="Arial"/>
                <a:cs typeface="Arial"/>
              </a:rPr>
              <a:t>constraints:</a:t>
            </a:r>
            <a:endParaRPr sz="2800">
              <a:latin typeface="Arial"/>
              <a:cs typeface="Arial"/>
            </a:endParaRPr>
          </a:p>
          <a:p>
            <a:pPr marL="356870" marR="19050" indent="-344805">
              <a:lnSpc>
                <a:spcPct val="100000"/>
              </a:lnSpc>
              <a:spcBef>
                <a:spcPts val="675"/>
              </a:spcBef>
              <a:buClr>
                <a:srgbClr val="990033"/>
              </a:buClr>
              <a:buSzPct val="58928"/>
              <a:buFont typeface="Wingdings"/>
              <a:buChar char=""/>
              <a:tabLst>
                <a:tab pos="356870" algn="l"/>
              </a:tabLst>
            </a:pPr>
            <a:r>
              <a:rPr sz="2800" dirty="0">
                <a:solidFill>
                  <a:srgbClr val="333399"/>
                </a:solidFill>
                <a:latin typeface="Arial MT"/>
                <a:cs typeface="Arial MT"/>
              </a:rPr>
              <a:t>Relational</a:t>
            </a:r>
            <a:r>
              <a:rPr sz="2800" spc="-20" dirty="0">
                <a:solidFill>
                  <a:srgbClr val="333399"/>
                </a:solidFill>
                <a:latin typeface="Arial MT"/>
                <a:cs typeface="Arial MT"/>
              </a:rPr>
              <a:t> </a:t>
            </a:r>
            <a:r>
              <a:rPr sz="2800" dirty="0">
                <a:solidFill>
                  <a:srgbClr val="333399"/>
                </a:solidFill>
                <a:latin typeface="Arial MT"/>
                <a:cs typeface="Arial MT"/>
              </a:rPr>
              <a:t>Model</a:t>
            </a:r>
            <a:r>
              <a:rPr sz="2800" spc="-20" dirty="0">
                <a:solidFill>
                  <a:srgbClr val="333399"/>
                </a:solidFill>
                <a:latin typeface="Arial MT"/>
                <a:cs typeface="Arial MT"/>
              </a:rPr>
              <a:t> </a:t>
            </a:r>
            <a:r>
              <a:rPr sz="2800" dirty="0">
                <a:solidFill>
                  <a:srgbClr val="333399"/>
                </a:solidFill>
                <a:latin typeface="Arial MT"/>
                <a:cs typeface="Arial MT"/>
              </a:rPr>
              <a:t>has</a:t>
            </a:r>
            <a:r>
              <a:rPr sz="2800" spc="-55" dirty="0">
                <a:solidFill>
                  <a:srgbClr val="333399"/>
                </a:solidFill>
                <a:latin typeface="Arial MT"/>
                <a:cs typeface="Arial MT"/>
              </a:rPr>
              <a:t> </a:t>
            </a:r>
            <a:r>
              <a:rPr sz="2800" dirty="0">
                <a:solidFill>
                  <a:srgbClr val="333399"/>
                </a:solidFill>
                <a:latin typeface="Arial MT"/>
                <a:cs typeface="Arial MT"/>
              </a:rPr>
              <a:t>3</a:t>
            </a:r>
            <a:r>
              <a:rPr sz="2800" spc="-25" dirty="0">
                <a:solidFill>
                  <a:srgbClr val="333399"/>
                </a:solidFill>
                <a:latin typeface="Arial MT"/>
                <a:cs typeface="Arial MT"/>
              </a:rPr>
              <a:t> </a:t>
            </a:r>
            <a:r>
              <a:rPr sz="2800" dirty="0">
                <a:solidFill>
                  <a:srgbClr val="333399"/>
                </a:solidFill>
                <a:latin typeface="Arial MT"/>
                <a:cs typeface="Arial MT"/>
              </a:rPr>
              <a:t>basic</a:t>
            </a:r>
            <a:r>
              <a:rPr sz="2800" spc="-65" dirty="0">
                <a:solidFill>
                  <a:srgbClr val="333399"/>
                </a:solidFill>
                <a:latin typeface="Arial MT"/>
                <a:cs typeface="Arial MT"/>
              </a:rPr>
              <a:t> </a:t>
            </a:r>
            <a:r>
              <a:rPr sz="2800" dirty="0">
                <a:solidFill>
                  <a:srgbClr val="333399"/>
                </a:solidFill>
                <a:latin typeface="Arial MT"/>
                <a:cs typeface="Arial MT"/>
              </a:rPr>
              <a:t>constraint</a:t>
            </a:r>
            <a:r>
              <a:rPr sz="2800" spc="-90" dirty="0">
                <a:solidFill>
                  <a:srgbClr val="333399"/>
                </a:solidFill>
                <a:latin typeface="Arial MT"/>
                <a:cs typeface="Arial MT"/>
              </a:rPr>
              <a:t> </a:t>
            </a:r>
            <a:r>
              <a:rPr sz="2800" dirty="0">
                <a:solidFill>
                  <a:srgbClr val="333399"/>
                </a:solidFill>
                <a:latin typeface="Arial MT"/>
                <a:cs typeface="Arial MT"/>
              </a:rPr>
              <a:t>types</a:t>
            </a:r>
            <a:r>
              <a:rPr sz="2800" spc="-15" dirty="0">
                <a:solidFill>
                  <a:srgbClr val="333399"/>
                </a:solidFill>
                <a:latin typeface="Arial MT"/>
                <a:cs typeface="Arial MT"/>
              </a:rPr>
              <a:t> </a:t>
            </a:r>
            <a:r>
              <a:rPr sz="2800" spc="-20" dirty="0">
                <a:solidFill>
                  <a:srgbClr val="333399"/>
                </a:solidFill>
                <a:latin typeface="Arial MT"/>
                <a:cs typeface="Arial MT"/>
              </a:rPr>
              <a:t>that </a:t>
            </a:r>
            <a:r>
              <a:rPr sz="2800" dirty="0">
                <a:solidFill>
                  <a:srgbClr val="333399"/>
                </a:solidFill>
                <a:latin typeface="Arial MT"/>
                <a:cs typeface="Arial MT"/>
              </a:rPr>
              <a:t>are</a:t>
            </a:r>
            <a:r>
              <a:rPr sz="2800" spc="-10" dirty="0">
                <a:solidFill>
                  <a:srgbClr val="333399"/>
                </a:solidFill>
                <a:latin typeface="Arial MT"/>
                <a:cs typeface="Arial MT"/>
              </a:rPr>
              <a:t> </a:t>
            </a:r>
            <a:r>
              <a:rPr sz="2800" dirty="0">
                <a:solidFill>
                  <a:srgbClr val="333399"/>
                </a:solidFill>
                <a:latin typeface="Arial MT"/>
                <a:cs typeface="Arial MT"/>
              </a:rPr>
              <a:t>supported</a:t>
            </a:r>
            <a:r>
              <a:rPr sz="2800" spc="-50" dirty="0">
                <a:solidFill>
                  <a:srgbClr val="333399"/>
                </a:solidFill>
                <a:latin typeface="Arial MT"/>
                <a:cs typeface="Arial MT"/>
              </a:rPr>
              <a:t> </a:t>
            </a:r>
            <a:r>
              <a:rPr sz="2800" dirty="0">
                <a:solidFill>
                  <a:srgbClr val="333399"/>
                </a:solidFill>
                <a:latin typeface="Arial MT"/>
                <a:cs typeface="Arial MT"/>
              </a:rPr>
              <a:t>in</a:t>
            </a:r>
            <a:r>
              <a:rPr sz="2800" spc="-10" dirty="0">
                <a:solidFill>
                  <a:srgbClr val="333399"/>
                </a:solidFill>
                <a:latin typeface="Arial MT"/>
                <a:cs typeface="Arial MT"/>
              </a:rPr>
              <a:t> </a:t>
            </a:r>
            <a:r>
              <a:rPr sz="2800" spc="-20" dirty="0">
                <a:solidFill>
                  <a:srgbClr val="333399"/>
                </a:solidFill>
                <a:latin typeface="Arial MT"/>
                <a:cs typeface="Arial MT"/>
              </a:rPr>
              <a:t>SQL:</a:t>
            </a:r>
            <a:endParaRPr sz="2800">
              <a:latin typeface="Arial MT"/>
              <a:cs typeface="Arial MT"/>
            </a:endParaRPr>
          </a:p>
          <a:p>
            <a:pPr marL="756285" marR="694690" lvl="1" indent="-287020">
              <a:lnSpc>
                <a:spcPct val="100000"/>
              </a:lnSpc>
              <a:spcBef>
                <a:spcPts val="635"/>
              </a:spcBef>
              <a:buClr>
                <a:srgbClr val="333399"/>
              </a:buClr>
              <a:buSzPct val="55769"/>
              <a:buFont typeface="Wingdings"/>
              <a:buChar char=""/>
              <a:tabLst>
                <a:tab pos="756285" algn="l"/>
              </a:tabLst>
            </a:pPr>
            <a:r>
              <a:rPr sz="2600" b="1" dirty="0">
                <a:solidFill>
                  <a:srgbClr val="800000"/>
                </a:solidFill>
                <a:latin typeface="Arial"/>
                <a:cs typeface="Arial"/>
              </a:rPr>
              <a:t>Key</a:t>
            </a:r>
            <a:r>
              <a:rPr sz="2600" b="1" spc="-65" dirty="0">
                <a:solidFill>
                  <a:srgbClr val="800000"/>
                </a:solidFill>
                <a:latin typeface="Arial"/>
                <a:cs typeface="Arial"/>
              </a:rPr>
              <a:t> </a:t>
            </a:r>
            <a:r>
              <a:rPr sz="2600" dirty="0">
                <a:solidFill>
                  <a:srgbClr val="800000"/>
                </a:solidFill>
                <a:latin typeface="Arial MT"/>
                <a:cs typeface="Arial MT"/>
              </a:rPr>
              <a:t>constraint:</a:t>
            </a:r>
            <a:r>
              <a:rPr sz="2600" spc="-10" dirty="0">
                <a:solidFill>
                  <a:srgbClr val="800000"/>
                </a:solidFill>
                <a:latin typeface="Arial MT"/>
                <a:cs typeface="Arial MT"/>
              </a:rPr>
              <a:t> </a:t>
            </a:r>
            <a:r>
              <a:rPr sz="2600" dirty="0">
                <a:solidFill>
                  <a:srgbClr val="800000"/>
                </a:solidFill>
                <a:latin typeface="Arial MT"/>
                <a:cs typeface="Arial MT"/>
              </a:rPr>
              <a:t>A</a:t>
            </a:r>
            <a:r>
              <a:rPr sz="2600" spc="-50" dirty="0">
                <a:solidFill>
                  <a:srgbClr val="800000"/>
                </a:solidFill>
                <a:latin typeface="Arial MT"/>
                <a:cs typeface="Arial MT"/>
              </a:rPr>
              <a:t> </a:t>
            </a:r>
            <a:r>
              <a:rPr sz="2600" dirty="0">
                <a:solidFill>
                  <a:srgbClr val="800000"/>
                </a:solidFill>
                <a:latin typeface="Arial MT"/>
                <a:cs typeface="Arial MT"/>
              </a:rPr>
              <a:t>primary</a:t>
            </a:r>
            <a:r>
              <a:rPr sz="2600" spc="-55" dirty="0">
                <a:solidFill>
                  <a:srgbClr val="800000"/>
                </a:solidFill>
                <a:latin typeface="Arial MT"/>
                <a:cs typeface="Arial MT"/>
              </a:rPr>
              <a:t> </a:t>
            </a:r>
            <a:r>
              <a:rPr sz="2600" dirty="0">
                <a:solidFill>
                  <a:srgbClr val="800000"/>
                </a:solidFill>
                <a:latin typeface="Arial MT"/>
                <a:cs typeface="Arial MT"/>
              </a:rPr>
              <a:t>key</a:t>
            </a:r>
            <a:r>
              <a:rPr sz="2600" spc="-55" dirty="0">
                <a:solidFill>
                  <a:srgbClr val="800000"/>
                </a:solidFill>
                <a:latin typeface="Arial MT"/>
                <a:cs typeface="Arial MT"/>
              </a:rPr>
              <a:t> </a:t>
            </a:r>
            <a:r>
              <a:rPr sz="2600" dirty="0">
                <a:solidFill>
                  <a:srgbClr val="800000"/>
                </a:solidFill>
                <a:latin typeface="Arial MT"/>
                <a:cs typeface="Arial MT"/>
              </a:rPr>
              <a:t>value</a:t>
            </a:r>
            <a:r>
              <a:rPr sz="2600" spc="-30" dirty="0">
                <a:solidFill>
                  <a:srgbClr val="800000"/>
                </a:solidFill>
                <a:latin typeface="Arial MT"/>
                <a:cs typeface="Arial MT"/>
              </a:rPr>
              <a:t> </a:t>
            </a:r>
            <a:r>
              <a:rPr sz="2600" dirty="0">
                <a:solidFill>
                  <a:srgbClr val="800000"/>
                </a:solidFill>
                <a:latin typeface="Arial MT"/>
                <a:cs typeface="Arial MT"/>
              </a:rPr>
              <a:t>cannot</a:t>
            </a:r>
            <a:r>
              <a:rPr sz="2600" spc="-30" dirty="0">
                <a:solidFill>
                  <a:srgbClr val="800000"/>
                </a:solidFill>
                <a:latin typeface="Arial MT"/>
                <a:cs typeface="Arial MT"/>
              </a:rPr>
              <a:t> </a:t>
            </a:r>
            <a:r>
              <a:rPr sz="2600" spc="-25" dirty="0">
                <a:solidFill>
                  <a:srgbClr val="800000"/>
                </a:solidFill>
                <a:latin typeface="Arial MT"/>
                <a:cs typeface="Arial MT"/>
              </a:rPr>
              <a:t>be </a:t>
            </a:r>
            <a:r>
              <a:rPr sz="2600" spc="-10" dirty="0">
                <a:solidFill>
                  <a:srgbClr val="800000"/>
                </a:solidFill>
                <a:latin typeface="Arial MT"/>
                <a:cs typeface="Arial MT"/>
              </a:rPr>
              <a:t>duplicated</a:t>
            </a:r>
            <a:endParaRPr sz="2600">
              <a:latin typeface="Arial MT"/>
              <a:cs typeface="Arial MT"/>
            </a:endParaRPr>
          </a:p>
          <a:p>
            <a:pPr marL="756285" marR="468630" lvl="1" indent="-287020">
              <a:lnSpc>
                <a:spcPct val="100000"/>
              </a:lnSpc>
              <a:spcBef>
                <a:spcPts val="625"/>
              </a:spcBef>
              <a:buClr>
                <a:srgbClr val="333399"/>
              </a:buClr>
              <a:buSzPct val="55769"/>
              <a:buFont typeface="Wingdings"/>
              <a:buChar char=""/>
              <a:tabLst>
                <a:tab pos="756285" algn="l"/>
              </a:tabLst>
            </a:pPr>
            <a:r>
              <a:rPr sz="2600" b="1" dirty="0">
                <a:solidFill>
                  <a:srgbClr val="800000"/>
                </a:solidFill>
                <a:latin typeface="Arial"/>
                <a:cs typeface="Arial"/>
              </a:rPr>
              <a:t>Entity</a:t>
            </a:r>
            <a:r>
              <a:rPr sz="2600" b="1" spc="-65" dirty="0">
                <a:solidFill>
                  <a:srgbClr val="800000"/>
                </a:solidFill>
                <a:latin typeface="Arial"/>
                <a:cs typeface="Arial"/>
              </a:rPr>
              <a:t> </a:t>
            </a:r>
            <a:r>
              <a:rPr sz="2600" b="1" dirty="0">
                <a:solidFill>
                  <a:srgbClr val="800000"/>
                </a:solidFill>
                <a:latin typeface="Arial"/>
                <a:cs typeface="Arial"/>
              </a:rPr>
              <a:t>Integrity</a:t>
            </a:r>
            <a:r>
              <a:rPr sz="2600" b="1" spc="-30" dirty="0">
                <a:solidFill>
                  <a:srgbClr val="800000"/>
                </a:solidFill>
                <a:latin typeface="Arial"/>
                <a:cs typeface="Arial"/>
              </a:rPr>
              <a:t> </a:t>
            </a:r>
            <a:r>
              <a:rPr sz="2600" dirty="0">
                <a:solidFill>
                  <a:srgbClr val="800000"/>
                </a:solidFill>
                <a:latin typeface="Arial MT"/>
                <a:cs typeface="Arial MT"/>
              </a:rPr>
              <a:t>Constraint:</a:t>
            </a:r>
            <a:r>
              <a:rPr sz="2600" spc="-10" dirty="0">
                <a:solidFill>
                  <a:srgbClr val="800000"/>
                </a:solidFill>
                <a:latin typeface="Arial MT"/>
                <a:cs typeface="Arial MT"/>
              </a:rPr>
              <a:t> </a:t>
            </a:r>
            <a:r>
              <a:rPr sz="2600" dirty="0">
                <a:solidFill>
                  <a:srgbClr val="800000"/>
                </a:solidFill>
                <a:latin typeface="Arial MT"/>
                <a:cs typeface="Arial MT"/>
              </a:rPr>
              <a:t>A</a:t>
            </a:r>
            <a:r>
              <a:rPr sz="2600" spc="-75" dirty="0">
                <a:solidFill>
                  <a:srgbClr val="800000"/>
                </a:solidFill>
                <a:latin typeface="Arial MT"/>
                <a:cs typeface="Arial MT"/>
              </a:rPr>
              <a:t> </a:t>
            </a:r>
            <a:r>
              <a:rPr sz="2600" dirty="0">
                <a:solidFill>
                  <a:srgbClr val="800000"/>
                </a:solidFill>
                <a:latin typeface="Arial MT"/>
                <a:cs typeface="Arial MT"/>
              </a:rPr>
              <a:t>primary</a:t>
            </a:r>
            <a:r>
              <a:rPr sz="2600" spc="-30" dirty="0">
                <a:solidFill>
                  <a:srgbClr val="800000"/>
                </a:solidFill>
                <a:latin typeface="Arial MT"/>
                <a:cs typeface="Arial MT"/>
              </a:rPr>
              <a:t> </a:t>
            </a:r>
            <a:r>
              <a:rPr sz="2600" dirty="0">
                <a:solidFill>
                  <a:srgbClr val="800000"/>
                </a:solidFill>
                <a:latin typeface="Arial MT"/>
                <a:cs typeface="Arial MT"/>
              </a:rPr>
              <a:t>key</a:t>
            </a:r>
            <a:r>
              <a:rPr sz="2600" spc="-75" dirty="0">
                <a:solidFill>
                  <a:srgbClr val="800000"/>
                </a:solidFill>
                <a:latin typeface="Arial MT"/>
                <a:cs typeface="Arial MT"/>
              </a:rPr>
              <a:t> </a:t>
            </a:r>
            <a:r>
              <a:rPr sz="2600" spc="-10" dirty="0">
                <a:solidFill>
                  <a:srgbClr val="800000"/>
                </a:solidFill>
                <a:latin typeface="Arial MT"/>
                <a:cs typeface="Arial MT"/>
              </a:rPr>
              <a:t>value </a:t>
            </a:r>
            <a:r>
              <a:rPr sz="2600" dirty="0">
                <a:solidFill>
                  <a:srgbClr val="800000"/>
                </a:solidFill>
                <a:latin typeface="Arial MT"/>
                <a:cs typeface="Arial MT"/>
              </a:rPr>
              <a:t>cannot</a:t>
            </a:r>
            <a:r>
              <a:rPr sz="2600" spc="-30" dirty="0">
                <a:solidFill>
                  <a:srgbClr val="800000"/>
                </a:solidFill>
                <a:latin typeface="Arial MT"/>
                <a:cs typeface="Arial MT"/>
              </a:rPr>
              <a:t> </a:t>
            </a:r>
            <a:r>
              <a:rPr sz="2600" dirty="0">
                <a:solidFill>
                  <a:srgbClr val="800000"/>
                </a:solidFill>
                <a:latin typeface="Arial MT"/>
                <a:cs typeface="Arial MT"/>
              </a:rPr>
              <a:t>be</a:t>
            </a:r>
            <a:r>
              <a:rPr sz="2600" spc="-60" dirty="0">
                <a:solidFill>
                  <a:srgbClr val="800000"/>
                </a:solidFill>
                <a:latin typeface="Arial MT"/>
                <a:cs typeface="Arial MT"/>
              </a:rPr>
              <a:t> </a:t>
            </a:r>
            <a:r>
              <a:rPr sz="2600" spc="-20" dirty="0">
                <a:solidFill>
                  <a:srgbClr val="800000"/>
                </a:solidFill>
                <a:latin typeface="Arial MT"/>
                <a:cs typeface="Arial MT"/>
              </a:rPr>
              <a:t>null</a:t>
            </a:r>
            <a:endParaRPr sz="2600">
              <a:latin typeface="Arial MT"/>
              <a:cs typeface="Arial MT"/>
            </a:endParaRPr>
          </a:p>
          <a:p>
            <a:pPr marL="756285" marR="5080" lvl="1" indent="-287020">
              <a:lnSpc>
                <a:spcPct val="100000"/>
              </a:lnSpc>
              <a:spcBef>
                <a:spcPts val="630"/>
              </a:spcBef>
              <a:buClr>
                <a:srgbClr val="333399"/>
              </a:buClr>
              <a:buSzPct val="55769"/>
              <a:buFont typeface="Wingdings"/>
              <a:buChar char=""/>
              <a:tabLst>
                <a:tab pos="756285" algn="l"/>
              </a:tabLst>
            </a:pPr>
            <a:r>
              <a:rPr sz="2600" b="1" dirty="0">
                <a:solidFill>
                  <a:srgbClr val="800000"/>
                </a:solidFill>
                <a:latin typeface="Arial"/>
                <a:cs typeface="Arial"/>
              </a:rPr>
              <a:t>Referential</a:t>
            </a:r>
            <a:r>
              <a:rPr sz="2600" b="1" spc="-40" dirty="0">
                <a:solidFill>
                  <a:srgbClr val="800000"/>
                </a:solidFill>
                <a:latin typeface="Arial"/>
                <a:cs typeface="Arial"/>
              </a:rPr>
              <a:t> </a:t>
            </a:r>
            <a:r>
              <a:rPr sz="2600" b="1" dirty="0">
                <a:solidFill>
                  <a:srgbClr val="800000"/>
                </a:solidFill>
                <a:latin typeface="Arial"/>
                <a:cs typeface="Arial"/>
              </a:rPr>
              <a:t>integrity</a:t>
            </a:r>
            <a:r>
              <a:rPr sz="2600" b="1" spc="-65" dirty="0">
                <a:solidFill>
                  <a:srgbClr val="800000"/>
                </a:solidFill>
                <a:latin typeface="Arial"/>
                <a:cs typeface="Arial"/>
              </a:rPr>
              <a:t> </a:t>
            </a:r>
            <a:r>
              <a:rPr sz="2600" dirty="0">
                <a:solidFill>
                  <a:srgbClr val="800000"/>
                </a:solidFill>
                <a:latin typeface="Arial MT"/>
                <a:cs typeface="Arial MT"/>
              </a:rPr>
              <a:t>constraints</a:t>
            </a:r>
            <a:r>
              <a:rPr sz="2600" spc="-25" dirty="0">
                <a:solidFill>
                  <a:srgbClr val="800000"/>
                </a:solidFill>
                <a:latin typeface="Arial MT"/>
                <a:cs typeface="Arial MT"/>
              </a:rPr>
              <a:t> </a:t>
            </a:r>
            <a:r>
              <a:rPr sz="2600" dirty="0">
                <a:solidFill>
                  <a:srgbClr val="800000"/>
                </a:solidFill>
                <a:latin typeface="Arial MT"/>
                <a:cs typeface="Arial MT"/>
              </a:rPr>
              <a:t>:</a:t>
            </a:r>
            <a:r>
              <a:rPr sz="2600" spc="-75" dirty="0">
                <a:solidFill>
                  <a:srgbClr val="800000"/>
                </a:solidFill>
                <a:latin typeface="Arial MT"/>
                <a:cs typeface="Arial MT"/>
              </a:rPr>
              <a:t> </a:t>
            </a:r>
            <a:r>
              <a:rPr sz="2600" dirty="0">
                <a:solidFill>
                  <a:srgbClr val="800000"/>
                </a:solidFill>
                <a:latin typeface="Arial MT"/>
                <a:cs typeface="Arial MT"/>
              </a:rPr>
              <a:t>The</a:t>
            </a:r>
            <a:r>
              <a:rPr sz="2600" spc="-90" dirty="0">
                <a:solidFill>
                  <a:srgbClr val="800000"/>
                </a:solidFill>
                <a:latin typeface="Arial MT"/>
                <a:cs typeface="Arial MT"/>
              </a:rPr>
              <a:t> </a:t>
            </a:r>
            <a:r>
              <a:rPr sz="2600" dirty="0">
                <a:solidFill>
                  <a:srgbClr val="800000"/>
                </a:solidFill>
                <a:latin typeface="Arial MT"/>
                <a:cs typeface="Arial MT"/>
              </a:rPr>
              <a:t>“foreign</a:t>
            </a:r>
            <a:r>
              <a:rPr sz="2600" spc="-50" dirty="0">
                <a:solidFill>
                  <a:srgbClr val="800000"/>
                </a:solidFill>
                <a:latin typeface="Arial MT"/>
                <a:cs typeface="Arial MT"/>
              </a:rPr>
              <a:t> </a:t>
            </a:r>
            <a:r>
              <a:rPr sz="2600" spc="-25" dirty="0">
                <a:solidFill>
                  <a:srgbClr val="800000"/>
                </a:solidFill>
                <a:latin typeface="Arial MT"/>
                <a:cs typeface="Arial MT"/>
              </a:rPr>
              <a:t>key </a:t>
            </a:r>
            <a:r>
              <a:rPr sz="2600" dirty="0">
                <a:solidFill>
                  <a:srgbClr val="800000"/>
                </a:solidFill>
                <a:latin typeface="Arial MT"/>
                <a:cs typeface="Arial MT"/>
              </a:rPr>
              <a:t>“</a:t>
            </a:r>
            <a:r>
              <a:rPr sz="2600" spc="-65" dirty="0">
                <a:solidFill>
                  <a:srgbClr val="800000"/>
                </a:solidFill>
                <a:latin typeface="Arial MT"/>
                <a:cs typeface="Arial MT"/>
              </a:rPr>
              <a:t> </a:t>
            </a:r>
            <a:r>
              <a:rPr sz="2600" dirty="0">
                <a:solidFill>
                  <a:srgbClr val="800000"/>
                </a:solidFill>
                <a:latin typeface="Arial MT"/>
                <a:cs typeface="Arial MT"/>
              </a:rPr>
              <a:t>must</a:t>
            </a:r>
            <a:r>
              <a:rPr sz="2600" spc="-50" dirty="0">
                <a:solidFill>
                  <a:srgbClr val="800000"/>
                </a:solidFill>
                <a:latin typeface="Arial MT"/>
                <a:cs typeface="Arial MT"/>
              </a:rPr>
              <a:t> </a:t>
            </a:r>
            <a:r>
              <a:rPr sz="2600" dirty="0">
                <a:solidFill>
                  <a:srgbClr val="800000"/>
                </a:solidFill>
                <a:latin typeface="Arial MT"/>
                <a:cs typeface="Arial MT"/>
              </a:rPr>
              <a:t>have a</a:t>
            </a:r>
            <a:r>
              <a:rPr sz="2600" spc="-45" dirty="0">
                <a:solidFill>
                  <a:srgbClr val="800000"/>
                </a:solidFill>
                <a:latin typeface="Arial MT"/>
                <a:cs typeface="Arial MT"/>
              </a:rPr>
              <a:t> </a:t>
            </a:r>
            <a:r>
              <a:rPr sz="2600" dirty="0">
                <a:solidFill>
                  <a:srgbClr val="800000"/>
                </a:solidFill>
                <a:latin typeface="Arial MT"/>
                <a:cs typeface="Arial MT"/>
              </a:rPr>
              <a:t>value</a:t>
            </a:r>
            <a:r>
              <a:rPr sz="2600" spc="-30" dirty="0">
                <a:solidFill>
                  <a:srgbClr val="800000"/>
                </a:solidFill>
                <a:latin typeface="Arial MT"/>
                <a:cs typeface="Arial MT"/>
              </a:rPr>
              <a:t> </a:t>
            </a:r>
            <a:r>
              <a:rPr sz="2600" dirty="0">
                <a:solidFill>
                  <a:srgbClr val="800000"/>
                </a:solidFill>
                <a:latin typeface="Arial MT"/>
                <a:cs typeface="Arial MT"/>
              </a:rPr>
              <a:t>that</a:t>
            </a:r>
            <a:r>
              <a:rPr sz="2600" spc="-25" dirty="0">
                <a:solidFill>
                  <a:srgbClr val="800000"/>
                </a:solidFill>
                <a:latin typeface="Arial MT"/>
                <a:cs typeface="Arial MT"/>
              </a:rPr>
              <a:t> </a:t>
            </a:r>
            <a:r>
              <a:rPr sz="2600" dirty="0">
                <a:solidFill>
                  <a:srgbClr val="800000"/>
                </a:solidFill>
                <a:latin typeface="Arial MT"/>
                <a:cs typeface="Arial MT"/>
              </a:rPr>
              <a:t>is</a:t>
            </a:r>
            <a:r>
              <a:rPr sz="2600" spc="-65" dirty="0">
                <a:solidFill>
                  <a:srgbClr val="800000"/>
                </a:solidFill>
                <a:latin typeface="Arial MT"/>
                <a:cs typeface="Arial MT"/>
              </a:rPr>
              <a:t> </a:t>
            </a:r>
            <a:r>
              <a:rPr sz="2600" dirty="0">
                <a:solidFill>
                  <a:srgbClr val="800000"/>
                </a:solidFill>
                <a:latin typeface="Arial MT"/>
                <a:cs typeface="Arial MT"/>
              </a:rPr>
              <a:t>already</a:t>
            </a:r>
            <a:r>
              <a:rPr sz="2600" spc="-25" dirty="0">
                <a:solidFill>
                  <a:srgbClr val="800000"/>
                </a:solidFill>
                <a:latin typeface="Arial MT"/>
                <a:cs typeface="Arial MT"/>
              </a:rPr>
              <a:t> </a:t>
            </a:r>
            <a:r>
              <a:rPr sz="2600" dirty="0">
                <a:solidFill>
                  <a:srgbClr val="800000"/>
                </a:solidFill>
                <a:latin typeface="Arial MT"/>
                <a:cs typeface="Arial MT"/>
              </a:rPr>
              <a:t>present</a:t>
            </a:r>
            <a:r>
              <a:rPr sz="2600" spc="-20" dirty="0">
                <a:solidFill>
                  <a:srgbClr val="800000"/>
                </a:solidFill>
                <a:latin typeface="Arial MT"/>
                <a:cs typeface="Arial MT"/>
              </a:rPr>
              <a:t> </a:t>
            </a:r>
            <a:r>
              <a:rPr sz="2600" dirty="0">
                <a:solidFill>
                  <a:srgbClr val="800000"/>
                </a:solidFill>
                <a:latin typeface="Arial MT"/>
                <a:cs typeface="Arial MT"/>
              </a:rPr>
              <a:t>as</a:t>
            </a:r>
            <a:r>
              <a:rPr sz="2600" spc="-50" dirty="0">
                <a:solidFill>
                  <a:srgbClr val="800000"/>
                </a:solidFill>
                <a:latin typeface="Arial MT"/>
                <a:cs typeface="Arial MT"/>
              </a:rPr>
              <a:t> a </a:t>
            </a:r>
            <a:r>
              <a:rPr sz="2600" dirty="0">
                <a:solidFill>
                  <a:srgbClr val="800000"/>
                </a:solidFill>
                <a:latin typeface="Arial MT"/>
                <a:cs typeface="Arial MT"/>
              </a:rPr>
              <a:t>primary</a:t>
            </a:r>
            <a:r>
              <a:rPr sz="2600" spc="-40" dirty="0">
                <a:solidFill>
                  <a:srgbClr val="800000"/>
                </a:solidFill>
                <a:latin typeface="Arial MT"/>
                <a:cs typeface="Arial MT"/>
              </a:rPr>
              <a:t> </a:t>
            </a:r>
            <a:r>
              <a:rPr sz="2600" dirty="0">
                <a:solidFill>
                  <a:srgbClr val="800000"/>
                </a:solidFill>
                <a:latin typeface="Arial MT"/>
                <a:cs typeface="Arial MT"/>
              </a:rPr>
              <a:t>key,</a:t>
            </a:r>
            <a:r>
              <a:rPr sz="2600" spc="-15" dirty="0">
                <a:solidFill>
                  <a:srgbClr val="800000"/>
                </a:solidFill>
                <a:latin typeface="Arial MT"/>
                <a:cs typeface="Arial MT"/>
              </a:rPr>
              <a:t> </a:t>
            </a:r>
            <a:r>
              <a:rPr sz="2600" dirty="0">
                <a:solidFill>
                  <a:srgbClr val="800000"/>
                </a:solidFill>
                <a:latin typeface="Arial MT"/>
                <a:cs typeface="Arial MT"/>
              </a:rPr>
              <a:t>or</a:t>
            </a:r>
            <a:r>
              <a:rPr sz="2600" spc="-40" dirty="0">
                <a:solidFill>
                  <a:srgbClr val="800000"/>
                </a:solidFill>
                <a:latin typeface="Arial MT"/>
                <a:cs typeface="Arial MT"/>
              </a:rPr>
              <a:t> </a:t>
            </a:r>
            <a:r>
              <a:rPr sz="2600" dirty="0">
                <a:solidFill>
                  <a:srgbClr val="800000"/>
                </a:solidFill>
                <a:latin typeface="Arial MT"/>
                <a:cs typeface="Arial MT"/>
              </a:rPr>
              <a:t>may</a:t>
            </a:r>
            <a:r>
              <a:rPr sz="2600" spc="-40" dirty="0">
                <a:solidFill>
                  <a:srgbClr val="800000"/>
                </a:solidFill>
                <a:latin typeface="Arial MT"/>
                <a:cs typeface="Arial MT"/>
              </a:rPr>
              <a:t> </a:t>
            </a:r>
            <a:r>
              <a:rPr sz="2600" dirty="0">
                <a:solidFill>
                  <a:srgbClr val="800000"/>
                </a:solidFill>
                <a:latin typeface="Arial MT"/>
                <a:cs typeface="Arial MT"/>
              </a:rPr>
              <a:t>be</a:t>
            </a:r>
            <a:r>
              <a:rPr sz="2600" spc="-40" dirty="0">
                <a:solidFill>
                  <a:srgbClr val="800000"/>
                </a:solidFill>
                <a:latin typeface="Arial MT"/>
                <a:cs typeface="Arial MT"/>
              </a:rPr>
              <a:t> </a:t>
            </a:r>
            <a:r>
              <a:rPr sz="2600" spc="-10" dirty="0">
                <a:solidFill>
                  <a:srgbClr val="800000"/>
                </a:solidFill>
                <a:latin typeface="Arial MT"/>
                <a:cs typeface="Arial MT"/>
              </a:rPr>
              <a:t>null.</a:t>
            </a:r>
            <a:endParaRPr sz="2600">
              <a:latin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71449" rIns="0" bIns="0" rtlCol="0">
            <a:spAutoFit/>
          </a:bodyPr>
          <a:lstStyle/>
          <a:p>
            <a:pPr marL="12700">
              <a:lnSpc>
                <a:spcPct val="100000"/>
              </a:lnSpc>
              <a:spcBef>
                <a:spcPts val="100"/>
              </a:spcBef>
            </a:pPr>
            <a:r>
              <a:rPr dirty="0"/>
              <a:t>Specifying</a:t>
            </a:r>
            <a:r>
              <a:rPr spc="15" dirty="0"/>
              <a:t> </a:t>
            </a:r>
            <a:r>
              <a:rPr dirty="0"/>
              <a:t>Attribute</a:t>
            </a:r>
            <a:r>
              <a:rPr spc="-45" dirty="0"/>
              <a:t> </a:t>
            </a:r>
            <a:r>
              <a:rPr spc="-10" dirty="0"/>
              <a:t>Constraints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22</a:t>
            </a:r>
          </a:p>
        </p:txBody>
      </p:sp>
      <p:sp>
        <p:nvSpPr>
          <p:cNvPr id="6" name="object 6"/>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p:cNvSpPr txBox="1"/>
          <p:nvPr/>
        </p:nvSpPr>
        <p:spPr>
          <a:xfrm>
            <a:off x="536244" y="1364198"/>
            <a:ext cx="8150556" cy="2985135"/>
          </a:xfrm>
          <a:prstGeom prst="rect">
            <a:avLst/>
          </a:prstGeom>
        </p:spPr>
        <p:txBody>
          <a:bodyPr vert="horz" wrap="square" lIns="0" tIns="88265" rIns="0" bIns="0" rtlCol="0">
            <a:spAutoFit/>
          </a:bodyPr>
          <a:lstStyle/>
          <a:p>
            <a:pPr marL="469900">
              <a:lnSpc>
                <a:spcPct val="100000"/>
              </a:lnSpc>
              <a:spcBef>
                <a:spcPts val="695"/>
              </a:spcBef>
            </a:pPr>
            <a:r>
              <a:rPr sz="2600" dirty="0">
                <a:solidFill>
                  <a:srgbClr val="800000"/>
                </a:solidFill>
                <a:latin typeface="Arial MT"/>
                <a:cs typeface="Arial MT"/>
              </a:rPr>
              <a:t>Other</a:t>
            </a:r>
            <a:r>
              <a:rPr sz="2600" spc="-60" dirty="0">
                <a:solidFill>
                  <a:srgbClr val="800000"/>
                </a:solidFill>
                <a:latin typeface="Arial MT"/>
                <a:cs typeface="Arial MT"/>
              </a:rPr>
              <a:t> </a:t>
            </a:r>
            <a:r>
              <a:rPr sz="2600" dirty="0">
                <a:solidFill>
                  <a:srgbClr val="800000"/>
                </a:solidFill>
                <a:latin typeface="Arial MT"/>
                <a:cs typeface="Arial MT"/>
              </a:rPr>
              <a:t>Restrictions</a:t>
            </a:r>
            <a:r>
              <a:rPr sz="2600" spc="-55" dirty="0">
                <a:solidFill>
                  <a:srgbClr val="800000"/>
                </a:solidFill>
                <a:latin typeface="Arial MT"/>
                <a:cs typeface="Arial MT"/>
              </a:rPr>
              <a:t> </a:t>
            </a:r>
            <a:r>
              <a:rPr sz="2600" dirty="0">
                <a:solidFill>
                  <a:srgbClr val="800000"/>
                </a:solidFill>
                <a:latin typeface="Arial MT"/>
                <a:cs typeface="Arial MT"/>
              </a:rPr>
              <a:t>on</a:t>
            </a:r>
            <a:r>
              <a:rPr sz="2600" spc="-75" dirty="0">
                <a:solidFill>
                  <a:srgbClr val="800000"/>
                </a:solidFill>
                <a:latin typeface="Arial MT"/>
                <a:cs typeface="Arial MT"/>
              </a:rPr>
              <a:t> </a:t>
            </a:r>
            <a:r>
              <a:rPr sz="2600" dirty="0">
                <a:solidFill>
                  <a:srgbClr val="800000"/>
                </a:solidFill>
                <a:latin typeface="Arial MT"/>
                <a:cs typeface="Arial MT"/>
              </a:rPr>
              <a:t>attribute</a:t>
            </a:r>
            <a:r>
              <a:rPr sz="2600" spc="-55" dirty="0">
                <a:solidFill>
                  <a:srgbClr val="800000"/>
                </a:solidFill>
                <a:latin typeface="Arial MT"/>
                <a:cs typeface="Arial MT"/>
              </a:rPr>
              <a:t> </a:t>
            </a:r>
            <a:r>
              <a:rPr sz="2600" spc="-10" dirty="0">
                <a:solidFill>
                  <a:srgbClr val="800000"/>
                </a:solidFill>
                <a:latin typeface="Arial MT"/>
                <a:cs typeface="Arial MT"/>
              </a:rPr>
              <a:t>domains:</a:t>
            </a:r>
            <a:endParaRPr sz="2600" dirty="0">
              <a:latin typeface="Arial MT"/>
              <a:cs typeface="Arial MT"/>
            </a:endParaRPr>
          </a:p>
          <a:p>
            <a:pPr marL="356870" indent="-344170">
              <a:lnSpc>
                <a:spcPct val="100000"/>
              </a:lnSpc>
              <a:spcBef>
                <a:spcPts val="665"/>
              </a:spcBef>
              <a:buClr>
                <a:srgbClr val="990033"/>
              </a:buClr>
              <a:buSzPct val="58928"/>
              <a:buFont typeface="Wingdings"/>
              <a:buChar char=""/>
              <a:tabLst>
                <a:tab pos="356870" algn="l"/>
              </a:tabLst>
            </a:pPr>
            <a:r>
              <a:rPr sz="2800" dirty="0">
                <a:solidFill>
                  <a:srgbClr val="333399"/>
                </a:solidFill>
                <a:latin typeface="Arial MT"/>
                <a:cs typeface="Arial MT"/>
              </a:rPr>
              <a:t>Default</a:t>
            </a:r>
            <a:r>
              <a:rPr sz="2800" spc="-30" dirty="0">
                <a:solidFill>
                  <a:srgbClr val="333399"/>
                </a:solidFill>
                <a:latin typeface="Arial MT"/>
                <a:cs typeface="Arial MT"/>
              </a:rPr>
              <a:t> </a:t>
            </a:r>
            <a:r>
              <a:rPr sz="2800" dirty="0">
                <a:solidFill>
                  <a:srgbClr val="333399"/>
                </a:solidFill>
                <a:latin typeface="Arial MT"/>
                <a:cs typeface="Arial MT"/>
              </a:rPr>
              <a:t>value</a:t>
            </a:r>
            <a:r>
              <a:rPr sz="2800" spc="5" dirty="0">
                <a:solidFill>
                  <a:srgbClr val="333399"/>
                </a:solidFill>
                <a:latin typeface="Arial MT"/>
                <a:cs typeface="Arial MT"/>
              </a:rPr>
              <a:t> </a:t>
            </a:r>
            <a:r>
              <a:rPr sz="2800" dirty="0">
                <a:solidFill>
                  <a:srgbClr val="333399"/>
                </a:solidFill>
                <a:latin typeface="Arial MT"/>
                <a:cs typeface="Arial MT"/>
              </a:rPr>
              <a:t>of</a:t>
            </a:r>
            <a:r>
              <a:rPr sz="2800" spc="-45" dirty="0">
                <a:solidFill>
                  <a:srgbClr val="333399"/>
                </a:solidFill>
                <a:latin typeface="Arial MT"/>
                <a:cs typeface="Arial MT"/>
              </a:rPr>
              <a:t> </a:t>
            </a:r>
            <a:r>
              <a:rPr sz="2800" dirty="0">
                <a:solidFill>
                  <a:srgbClr val="333399"/>
                </a:solidFill>
                <a:latin typeface="Arial MT"/>
                <a:cs typeface="Arial MT"/>
              </a:rPr>
              <a:t>an</a:t>
            </a:r>
            <a:r>
              <a:rPr sz="2800" spc="-15" dirty="0">
                <a:solidFill>
                  <a:srgbClr val="333399"/>
                </a:solidFill>
                <a:latin typeface="Arial MT"/>
                <a:cs typeface="Arial MT"/>
              </a:rPr>
              <a:t> </a:t>
            </a:r>
            <a:r>
              <a:rPr sz="2800" spc="-10" dirty="0">
                <a:solidFill>
                  <a:srgbClr val="333399"/>
                </a:solidFill>
                <a:latin typeface="Arial MT"/>
                <a:cs typeface="Arial MT"/>
              </a:rPr>
              <a:t>attribute</a:t>
            </a:r>
            <a:endParaRPr sz="2800" dirty="0">
              <a:latin typeface="Arial MT"/>
              <a:cs typeface="Arial MT"/>
            </a:endParaRPr>
          </a:p>
          <a:p>
            <a:pPr marL="603885" lvl="1" indent="-151130">
              <a:lnSpc>
                <a:spcPct val="100000"/>
              </a:lnSpc>
              <a:spcBef>
                <a:spcPts val="415"/>
              </a:spcBef>
              <a:buClr>
                <a:srgbClr val="333399"/>
              </a:buClr>
              <a:buSzPct val="51923"/>
              <a:buFont typeface="Wingdings"/>
              <a:buChar char=""/>
              <a:tabLst>
                <a:tab pos="603885" algn="l"/>
              </a:tabLst>
            </a:pPr>
            <a:r>
              <a:rPr sz="2600" b="1" dirty="0">
                <a:solidFill>
                  <a:srgbClr val="800000"/>
                </a:solidFill>
                <a:latin typeface="Courier New"/>
                <a:cs typeface="Courier New"/>
              </a:rPr>
              <a:t>DEFAULT</a:t>
            </a:r>
            <a:r>
              <a:rPr sz="2600" b="1" spc="-90" dirty="0">
                <a:solidFill>
                  <a:srgbClr val="800000"/>
                </a:solidFill>
                <a:latin typeface="Courier New"/>
                <a:cs typeface="Courier New"/>
              </a:rPr>
              <a:t> </a:t>
            </a:r>
            <a:r>
              <a:rPr sz="2600" spc="-10" dirty="0">
                <a:solidFill>
                  <a:srgbClr val="800000"/>
                </a:solidFill>
                <a:latin typeface="Courier New"/>
                <a:cs typeface="Courier New"/>
              </a:rPr>
              <a:t>&lt;value&gt;</a:t>
            </a:r>
            <a:endParaRPr sz="2600" dirty="0">
              <a:latin typeface="Courier New"/>
              <a:cs typeface="Courier New"/>
            </a:endParaRPr>
          </a:p>
          <a:p>
            <a:pPr marL="469900" marR="5080" lvl="1" indent="-12065">
              <a:lnSpc>
                <a:spcPct val="102200"/>
              </a:lnSpc>
              <a:spcBef>
                <a:spcPts val="1315"/>
              </a:spcBef>
              <a:buClr>
                <a:srgbClr val="990033"/>
              </a:buClr>
              <a:buSzPct val="55357"/>
              <a:buFont typeface="Wingdings"/>
              <a:buChar char=""/>
              <a:tabLst>
                <a:tab pos="627380" algn="l"/>
              </a:tabLst>
            </a:pPr>
            <a:r>
              <a:rPr sz="2800" dirty="0">
                <a:solidFill>
                  <a:srgbClr val="800000"/>
                </a:solidFill>
                <a:latin typeface="Arial MT"/>
                <a:cs typeface="Arial MT"/>
              </a:rPr>
              <a:t>	NULL</a:t>
            </a:r>
            <a:r>
              <a:rPr sz="2800" spc="90" dirty="0">
                <a:solidFill>
                  <a:srgbClr val="800000"/>
                </a:solidFill>
                <a:latin typeface="Arial MT"/>
                <a:cs typeface="Arial MT"/>
              </a:rPr>
              <a:t> </a:t>
            </a:r>
            <a:r>
              <a:rPr sz="2800" dirty="0">
                <a:solidFill>
                  <a:srgbClr val="333399"/>
                </a:solidFill>
                <a:latin typeface="Arial MT"/>
                <a:cs typeface="Arial MT"/>
              </a:rPr>
              <a:t>is</a:t>
            </a:r>
            <a:r>
              <a:rPr sz="2800" spc="-40" dirty="0">
                <a:solidFill>
                  <a:srgbClr val="333399"/>
                </a:solidFill>
                <a:latin typeface="Arial MT"/>
                <a:cs typeface="Arial MT"/>
              </a:rPr>
              <a:t> </a:t>
            </a:r>
            <a:r>
              <a:rPr sz="2800" dirty="0">
                <a:solidFill>
                  <a:srgbClr val="333399"/>
                </a:solidFill>
                <a:latin typeface="Arial MT"/>
                <a:cs typeface="Arial MT"/>
              </a:rPr>
              <a:t>not</a:t>
            </a:r>
            <a:r>
              <a:rPr sz="2800" spc="-60" dirty="0">
                <a:solidFill>
                  <a:srgbClr val="333399"/>
                </a:solidFill>
                <a:latin typeface="Arial MT"/>
                <a:cs typeface="Arial MT"/>
              </a:rPr>
              <a:t> </a:t>
            </a:r>
            <a:r>
              <a:rPr sz="2800" dirty="0">
                <a:solidFill>
                  <a:srgbClr val="333399"/>
                </a:solidFill>
                <a:latin typeface="Arial MT"/>
                <a:cs typeface="Arial MT"/>
              </a:rPr>
              <a:t>permitted</a:t>
            </a:r>
            <a:r>
              <a:rPr sz="2800" spc="-45" dirty="0">
                <a:solidFill>
                  <a:srgbClr val="333399"/>
                </a:solidFill>
                <a:latin typeface="Arial MT"/>
                <a:cs typeface="Arial MT"/>
              </a:rPr>
              <a:t> </a:t>
            </a:r>
            <a:r>
              <a:rPr sz="2800" dirty="0">
                <a:solidFill>
                  <a:srgbClr val="333399"/>
                </a:solidFill>
                <a:latin typeface="Arial MT"/>
                <a:cs typeface="Arial MT"/>
              </a:rPr>
              <a:t>for</a:t>
            </a:r>
            <a:r>
              <a:rPr sz="2800" spc="-50" dirty="0">
                <a:solidFill>
                  <a:srgbClr val="333399"/>
                </a:solidFill>
                <a:latin typeface="Arial MT"/>
                <a:cs typeface="Arial MT"/>
              </a:rPr>
              <a:t> </a:t>
            </a:r>
            <a:r>
              <a:rPr sz="2800" dirty="0">
                <a:solidFill>
                  <a:srgbClr val="333399"/>
                </a:solidFill>
                <a:latin typeface="Arial MT"/>
                <a:cs typeface="Arial MT"/>
              </a:rPr>
              <a:t>a</a:t>
            </a:r>
            <a:r>
              <a:rPr sz="2800" spc="-45" dirty="0">
                <a:solidFill>
                  <a:srgbClr val="333399"/>
                </a:solidFill>
                <a:latin typeface="Arial MT"/>
                <a:cs typeface="Arial MT"/>
              </a:rPr>
              <a:t> </a:t>
            </a:r>
            <a:r>
              <a:rPr sz="2800" dirty="0">
                <a:solidFill>
                  <a:srgbClr val="333399"/>
                </a:solidFill>
                <a:latin typeface="Arial MT"/>
                <a:cs typeface="Arial MT"/>
              </a:rPr>
              <a:t>particular</a:t>
            </a:r>
            <a:r>
              <a:rPr sz="2800" spc="-45" dirty="0">
                <a:solidFill>
                  <a:srgbClr val="333399"/>
                </a:solidFill>
                <a:latin typeface="Arial MT"/>
                <a:cs typeface="Arial MT"/>
              </a:rPr>
              <a:t> </a:t>
            </a:r>
            <a:r>
              <a:rPr sz="2800" spc="-10" dirty="0">
                <a:solidFill>
                  <a:srgbClr val="333399"/>
                </a:solidFill>
                <a:latin typeface="Arial MT"/>
                <a:cs typeface="Arial MT"/>
              </a:rPr>
              <a:t>attribute</a:t>
            </a:r>
            <a:r>
              <a:rPr lang="en-IN" sz="2800" spc="-10" dirty="0">
                <a:solidFill>
                  <a:srgbClr val="333399"/>
                </a:solidFill>
                <a:latin typeface="Arial MT"/>
                <a:cs typeface="Arial MT"/>
              </a:rPr>
              <a:t> then</a:t>
            </a:r>
            <a:r>
              <a:rPr sz="2800" spc="-10" dirty="0">
                <a:solidFill>
                  <a:srgbClr val="333399"/>
                </a:solidFill>
                <a:latin typeface="Arial MT"/>
                <a:cs typeface="Arial MT"/>
              </a:rPr>
              <a:t> </a:t>
            </a:r>
            <a:r>
              <a:rPr sz="2800" dirty="0">
                <a:solidFill>
                  <a:srgbClr val="800000"/>
                </a:solidFill>
                <a:latin typeface="Arial MT"/>
                <a:cs typeface="Arial MT"/>
              </a:rPr>
              <a:t>(NOT</a:t>
            </a:r>
            <a:r>
              <a:rPr sz="2800" spc="-50" dirty="0">
                <a:solidFill>
                  <a:srgbClr val="800000"/>
                </a:solidFill>
                <a:latin typeface="Arial MT"/>
                <a:cs typeface="Arial MT"/>
              </a:rPr>
              <a:t> </a:t>
            </a:r>
            <a:r>
              <a:rPr sz="2800" spc="-10" dirty="0">
                <a:solidFill>
                  <a:srgbClr val="800000"/>
                </a:solidFill>
                <a:latin typeface="Arial MT"/>
                <a:cs typeface="Arial MT"/>
              </a:rPr>
              <a:t>NULL)</a:t>
            </a:r>
            <a:r>
              <a:rPr lang="en-IN" sz="2800" spc="-10" dirty="0">
                <a:solidFill>
                  <a:srgbClr val="800000"/>
                </a:solidFill>
                <a:latin typeface="Arial MT"/>
                <a:cs typeface="Arial MT"/>
              </a:rPr>
              <a:t> constraint is used</a:t>
            </a:r>
            <a:endParaRPr sz="2800" dirty="0">
              <a:latin typeface="Arial MT"/>
              <a:cs typeface="Arial MT"/>
            </a:endParaRPr>
          </a:p>
          <a:p>
            <a:pPr marL="356870" indent="-344170">
              <a:lnSpc>
                <a:spcPct val="100000"/>
              </a:lnSpc>
              <a:spcBef>
                <a:spcPts val="480"/>
              </a:spcBef>
              <a:buClr>
                <a:srgbClr val="990033"/>
              </a:buClr>
              <a:buSzPct val="59615"/>
              <a:buFont typeface="Wingdings"/>
              <a:buChar char=""/>
              <a:tabLst>
                <a:tab pos="356870" algn="l"/>
              </a:tabLst>
            </a:pPr>
            <a:r>
              <a:rPr sz="2600" b="1" dirty="0">
                <a:solidFill>
                  <a:srgbClr val="800000"/>
                </a:solidFill>
                <a:latin typeface="Courier New"/>
                <a:cs typeface="Courier New"/>
              </a:rPr>
              <a:t>CHECK</a:t>
            </a:r>
            <a:r>
              <a:rPr sz="2600" b="1" spc="45" dirty="0">
                <a:solidFill>
                  <a:srgbClr val="800000"/>
                </a:solidFill>
                <a:latin typeface="Courier New"/>
                <a:cs typeface="Courier New"/>
              </a:rPr>
              <a:t> </a:t>
            </a:r>
            <a:r>
              <a:rPr sz="2800" spc="-10" dirty="0">
                <a:solidFill>
                  <a:srgbClr val="333399"/>
                </a:solidFill>
                <a:latin typeface="Arial MT"/>
                <a:cs typeface="Arial MT"/>
              </a:rPr>
              <a:t>clause</a:t>
            </a:r>
            <a:endParaRPr sz="2800" dirty="0">
              <a:latin typeface="Arial MT"/>
              <a:cs typeface="Arial MT"/>
            </a:endParaRPr>
          </a:p>
        </p:txBody>
      </p:sp>
      <p:graphicFrame>
        <p:nvGraphicFramePr>
          <p:cNvPr id="4" name="object 4"/>
          <p:cNvGraphicFramePr>
            <a:graphicFrameLocks noGrp="1"/>
          </p:cNvGraphicFramePr>
          <p:nvPr/>
        </p:nvGraphicFramePr>
        <p:xfrm>
          <a:off x="974394" y="4469270"/>
          <a:ext cx="7550149" cy="768985"/>
        </p:xfrm>
        <a:graphic>
          <a:graphicData uri="http://schemas.openxmlformats.org/drawingml/2006/table">
            <a:tbl>
              <a:tblPr firstRow="1" bandRow="1">
                <a:tableStyleId>{2D5ABB26-0587-4C30-8999-92F81FD0307C}</a:tableStyleId>
              </a:tblPr>
              <a:tblGrid>
                <a:gridCol w="3175635">
                  <a:extLst>
                    <a:ext uri="{9D8B030D-6E8A-4147-A177-3AD203B41FA5}">
                      <a16:colId xmlns:a16="http://schemas.microsoft.com/office/drawing/2014/main" val="20000"/>
                    </a:ext>
                  </a:extLst>
                </a:gridCol>
                <a:gridCol w="1063625">
                  <a:extLst>
                    <a:ext uri="{9D8B030D-6E8A-4147-A177-3AD203B41FA5}">
                      <a16:colId xmlns:a16="http://schemas.microsoft.com/office/drawing/2014/main" val="20001"/>
                    </a:ext>
                  </a:extLst>
                </a:gridCol>
                <a:gridCol w="1190625">
                  <a:extLst>
                    <a:ext uri="{9D8B030D-6E8A-4147-A177-3AD203B41FA5}">
                      <a16:colId xmlns:a16="http://schemas.microsoft.com/office/drawing/2014/main" val="20002"/>
                    </a:ext>
                  </a:extLst>
                </a:gridCol>
                <a:gridCol w="1791335">
                  <a:extLst>
                    <a:ext uri="{9D8B030D-6E8A-4147-A177-3AD203B41FA5}">
                      <a16:colId xmlns:a16="http://schemas.microsoft.com/office/drawing/2014/main" val="20003"/>
                    </a:ext>
                  </a:extLst>
                </a:gridCol>
                <a:gridCol w="328929">
                  <a:extLst>
                    <a:ext uri="{9D8B030D-6E8A-4147-A177-3AD203B41FA5}">
                      <a16:colId xmlns:a16="http://schemas.microsoft.com/office/drawing/2014/main" val="20004"/>
                    </a:ext>
                  </a:extLst>
                </a:gridCol>
              </a:tblGrid>
              <a:tr h="384810">
                <a:tc>
                  <a:txBody>
                    <a:bodyPr/>
                    <a:lstStyle/>
                    <a:p>
                      <a:pPr marL="165735" indent="-141605">
                        <a:lnSpc>
                          <a:spcPts val="2680"/>
                        </a:lnSpc>
                        <a:buClr>
                          <a:srgbClr val="333399"/>
                        </a:buClr>
                        <a:buSzPct val="51923"/>
                        <a:buFont typeface="Wingdings"/>
                        <a:buChar char=""/>
                        <a:tabLst>
                          <a:tab pos="165735" algn="l"/>
                        </a:tabLst>
                      </a:pPr>
                      <a:r>
                        <a:rPr sz="2600" dirty="0">
                          <a:solidFill>
                            <a:srgbClr val="800000"/>
                          </a:solidFill>
                          <a:latin typeface="Courier New"/>
                          <a:cs typeface="Courier New"/>
                        </a:rPr>
                        <a:t>Dnumber</a:t>
                      </a:r>
                      <a:r>
                        <a:rPr sz="2600" spc="-55" dirty="0">
                          <a:solidFill>
                            <a:srgbClr val="800000"/>
                          </a:solidFill>
                          <a:latin typeface="Courier New"/>
                          <a:cs typeface="Courier New"/>
                        </a:rPr>
                        <a:t> </a:t>
                      </a:r>
                      <a:r>
                        <a:rPr sz="2600" dirty="0">
                          <a:solidFill>
                            <a:srgbClr val="800000"/>
                          </a:solidFill>
                          <a:latin typeface="Courier New"/>
                          <a:cs typeface="Courier New"/>
                        </a:rPr>
                        <a:t>INT</a:t>
                      </a:r>
                      <a:r>
                        <a:rPr sz="2600" spc="-55" dirty="0">
                          <a:solidFill>
                            <a:srgbClr val="800000"/>
                          </a:solidFill>
                          <a:latin typeface="Courier New"/>
                          <a:cs typeface="Courier New"/>
                        </a:rPr>
                        <a:t> </a:t>
                      </a:r>
                      <a:r>
                        <a:rPr sz="2600" spc="-25" dirty="0">
                          <a:solidFill>
                            <a:srgbClr val="800000"/>
                          </a:solidFill>
                          <a:latin typeface="Courier New"/>
                          <a:cs typeface="Courier New"/>
                        </a:rPr>
                        <a:t>NOT</a:t>
                      </a:r>
                      <a:endParaRPr sz="2600">
                        <a:latin typeface="Courier New"/>
                        <a:cs typeface="Courier New"/>
                      </a:endParaRPr>
                    </a:p>
                  </a:txBody>
                  <a:tcPr marL="0" marR="0" marT="0" marB="0"/>
                </a:tc>
                <a:tc>
                  <a:txBody>
                    <a:bodyPr/>
                    <a:lstStyle/>
                    <a:p>
                      <a:pPr marL="170180">
                        <a:lnSpc>
                          <a:spcPts val="2680"/>
                        </a:lnSpc>
                      </a:pPr>
                      <a:r>
                        <a:rPr sz="2600" spc="-20" dirty="0">
                          <a:solidFill>
                            <a:srgbClr val="800000"/>
                          </a:solidFill>
                          <a:latin typeface="Courier New"/>
                          <a:cs typeface="Courier New"/>
                        </a:rPr>
                        <a:t>NULL</a:t>
                      </a:r>
                      <a:endParaRPr sz="2600">
                        <a:latin typeface="Courier New"/>
                        <a:cs typeface="Courier New"/>
                      </a:endParaRPr>
                    </a:p>
                  </a:txBody>
                  <a:tcPr marL="0" marR="0" marT="0" marB="0"/>
                </a:tc>
                <a:tc>
                  <a:txBody>
                    <a:bodyPr/>
                    <a:lstStyle/>
                    <a:p>
                      <a:pPr marL="99060">
                        <a:lnSpc>
                          <a:spcPts val="2680"/>
                        </a:lnSpc>
                      </a:pPr>
                      <a:r>
                        <a:rPr sz="2600" spc="-10" dirty="0">
                          <a:solidFill>
                            <a:srgbClr val="800000"/>
                          </a:solidFill>
                          <a:latin typeface="Courier New"/>
                          <a:cs typeface="Courier New"/>
                        </a:rPr>
                        <a:t>CHECK</a:t>
                      </a:r>
                      <a:endParaRPr sz="2600">
                        <a:latin typeface="Courier New"/>
                        <a:cs typeface="Courier New"/>
                      </a:endParaRPr>
                    </a:p>
                  </a:txBody>
                  <a:tcPr marL="0" marR="0" marT="0" marB="0"/>
                </a:tc>
                <a:tc>
                  <a:txBody>
                    <a:bodyPr/>
                    <a:lstStyle/>
                    <a:p>
                      <a:pPr marL="99060">
                        <a:lnSpc>
                          <a:spcPts val="2680"/>
                        </a:lnSpc>
                      </a:pPr>
                      <a:r>
                        <a:rPr sz="2600" spc="-10" dirty="0">
                          <a:solidFill>
                            <a:srgbClr val="800000"/>
                          </a:solidFill>
                          <a:latin typeface="Courier New"/>
                          <a:cs typeface="Courier New"/>
                        </a:rPr>
                        <a:t>(Dnumber</a:t>
                      </a:r>
                      <a:endParaRPr sz="2600">
                        <a:latin typeface="Courier New"/>
                        <a:cs typeface="Courier New"/>
                      </a:endParaRPr>
                    </a:p>
                  </a:txBody>
                  <a:tcPr marL="0" marR="0" marT="0" marB="0"/>
                </a:tc>
                <a:tc>
                  <a:txBody>
                    <a:bodyPr/>
                    <a:lstStyle/>
                    <a:p>
                      <a:pPr marL="99060">
                        <a:lnSpc>
                          <a:spcPts val="2680"/>
                        </a:lnSpc>
                      </a:pPr>
                      <a:r>
                        <a:rPr sz="2600" spc="-50" dirty="0">
                          <a:solidFill>
                            <a:srgbClr val="800000"/>
                          </a:solidFill>
                          <a:latin typeface="Courier New"/>
                          <a:cs typeface="Courier New"/>
                        </a:rPr>
                        <a:t>&gt;</a:t>
                      </a:r>
                      <a:endParaRPr sz="2600">
                        <a:latin typeface="Courier New"/>
                        <a:cs typeface="Courier New"/>
                      </a:endParaRPr>
                    </a:p>
                  </a:txBody>
                  <a:tcPr marL="0" marR="0" marT="0" marB="0"/>
                </a:tc>
                <a:extLst>
                  <a:ext uri="{0D108BD9-81ED-4DB2-BD59-A6C34878D82A}">
                    <a16:rowId xmlns:a16="http://schemas.microsoft.com/office/drawing/2014/main" val="10000"/>
                  </a:ext>
                </a:extLst>
              </a:tr>
              <a:tr h="384175">
                <a:tc>
                  <a:txBody>
                    <a:bodyPr/>
                    <a:lstStyle/>
                    <a:p>
                      <a:pPr marL="31750">
                        <a:lnSpc>
                          <a:spcPts val="2770"/>
                        </a:lnSpc>
                      </a:pPr>
                      <a:r>
                        <a:rPr sz="2600" dirty="0">
                          <a:solidFill>
                            <a:srgbClr val="800000"/>
                          </a:solidFill>
                          <a:latin typeface="Courier New"/>
                          <a:cs typeface="Courier New"/>
                        </a:rPr>
                        <a:t>0</a:t>
                      </a:r>
                      <a:r>
                        <a:rPr sz="2600" spc="-60" dirty="0">
                          <a:solidFill>
                            <a:srgbClr val="800000"/>
                          </a:solidFill>
                          <a:latin typeface="Courier New"/>
                          <a:cs typeface="Courier New"/>
                        </a:rPr>
                        <a:t> </a:t>
                      </a:r>
                      <a:r>
                        <a:rPr sz="2600" dirty="0">
                          <a:solidFill>
                            <a:srgbClr val="800000"/>
                          </a:solidFill>
                          <a:latin typeface="Courier New"/>
                          <a:cs typeface="Courier New"/>
                        </a:rPr>
                        <a:t>AND</a:t>
                      </a:r>
                      <a:r>
                        <a:rPr sz="2600" spc="-55" dirty="0">
                          <a:solidFill>
                            <a:srgbClr val="800000"/>
                          </a:solidFill>
                          <a:latin typeface="Courier New"/>
                          <a:cs typeface="Courier New"/>
                        </a:rPr>
                        <a:t> </a:t>
                      </a:r>
                      <a:r>
                        <a:rPr sz="2600" dirty="0">
                          <a:solidFill>
                            <a:srgbClr val="800000"/>
                          </a:solidFill>
                          <a:latin typeface="Courier New"/>
                          <a:cs typeface="Courier New"/>
                        </a:rPr>
                        <a:t>Dnumber</a:t>
                      </a:r>
                      <a:r>
                        <a:rPr sz="2600" spc="-35" dirty="0">
                          <a:solidFill>
                            <a:srgbClr val="800000"/>
                          </a:solidFill>
                          <a:latin typeface="Courier New"/>
                          <a:cs typeface="Courier New"/>
                        </a:rPr>
                        <a:t> </a:t>
                      </a:r>
                      <a:r>
                        <a:rPr sz="2600" spc="-50" dirty="0">
                          <a:solidFill>
                            <a:srgbClr val="800000"/>
                          </a:solidFill>
                          <a:latin typeface="Courier New"/>
                          <a:cs typeface="Courier New"/>
                        </a:rPr>
                        <a:t>&lt;</a:t>
                      </a:r>
                      <a:endParaRPr sz="2600">
                        <a:latin typeface="Courier New"/>
                        <a:cs typeface="Courier New"/>
                      </a:endParaRPr>
                    </a:p>
                  </a:txBody>
                  <a:tcPr marL="0" marR="0" marT="0" marB="0"/>
                </a:tc>
                <a:tc>
                  <a:txBody>
                    <a:bodyPr/>
                    <a:lstStyle/>
                    <a:p>
                      <a:pPr marL="31115">
                        <a:lnSpc>
                          <a:spcPts val="2770"/>
                        </a:lnSpc>
                      </a:pPr>
                      <a:r>
                        <a:rPr sz="2600" spc="-20" dirty="0">
                          <a:solidFill>
                            <a:srgbClr val="800000"/>
                          </a:solidFill>
                          <a:latin typeface="Courier New"/>
                          <a:cs typeface="Courier New"/>
                        </a:rPr>
                        <a:t>21);</a:t>
                      </a:r>
                      <a:endParaRPr sz="2600">
                        <a:latin typeface="Courier New"/>
                        <a:cs typeface="Courier New"/>
                      </a:endParaRPr>
                    </a:p>
                  </a:txBody>
                  <a:tcPr marL="0" marR="0" marT="0" marB="0"/>
                </a:tc>
                <a:tc>
                  <a:txBody>
                    <a:bodyPr/>
                    <a:lstStyle/>
                    <a:p>
                      <a:pPr>
                        <a:lnSpc>
                          <a:spcPct val="100000"/>
                        </a:lnSpc>
                      </a:pPr>
                      <a:endParaRPr sz="2400">
                        <a:latin typeface="Times New Roman"/>
                        <a:cs typeface="Times New Roman"/>
                      </a:endParaRPr>
                    </a:p>
                  </a:txBody>
                  <a:tcPr marL="0" marR="0" marT="0" marB="0"/>
                </a:tc>
                <a:tc>
                  <a:txBody>
                    <a:bodyPr/>
                    <a:lstStyle/>
                    <a:p>
                      <a:pPr>
                        <a:lnSpc>
                          <a:spcPct val="100000"/>
                        </a:lnSpc>
                      </a:pPr>
                      <a:endParaRPr sz="2400">
                        <a:latin typeface="Times New Roman"/>
                        <a:cs typeface="Times New Roman"/>
                      </a:endParaRPr>
                    </a:p>
                  </a:txBody>
                  <a:tcPr marL="0" marR="0" marT="0" marB="0"/>
                </a:tc>
                <a:tc>
                  <a:txBody>
                    <a:bodyPr/>
                    <a:lstStyle/>
                    <a:p>
                      <a:pPr>
                        <a:lnSpc>
                          <a:spcPct val="100000"/>
                        </a:lnSpc>
                      </a:pPr>
                      <a:endParaRPr sz="2400">
                        <a:latin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2123" rIns="0" bIns="0" rtlCol="0">
            <a:spAutoFit/>
          </a:bodyPr>
          <a:lstStyle/>
          <a:p>
            <a:pPr marL="12700" marR="5080">
              <a:lnSpc>
                <a:spcPct val="100000"/>
              </a:lnSpc>
              <a:spcBef>
                <a:spcPts val="100"/>
              </a:spcBef>
            </a:pPr>
            <a:r>
              <a:rPr dirty="0"/>
              <a:t>Specifying</a:t>
            </a:r>
            <a:r>
              <a:rPr spc="20" dirty="0"/>
              <a:t> </a:t>
            </a:r>
            <a:r>
              <a:rPr dirty="0"/>
              <a:t>Key</a:t>
            </a:r>
            <a:r>
              <a:rPr spc="-40" dirty="0"/>
              <a:t> </a:t>
            </a:r>
            <a:r>
              <a:rPr dirty="0"/>
              <a:t>and</a:t>
            </a:r>
            <a:r>
              <a:rPr spc="-15" dirty="0"/>
              <a:t> </a:t>
            </a:r>
            <a:r>
              <a:rPr spc="-10" dirty="0"/>
              <a:t>Referential </a:t>
            </a:r>
            <a:r>
              <a:rPr dirty="0"/>
              <a:t>Integrity</a:t>
            </a:r>
            <a:r>
              <a:rPr spc="-50" dirty="0"/>
              <a:t> </a:t>
            </a:r>
            <a:r>
              <a:rPr spc="-10" dirty="0"/>
              <a:t>Constraints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23</a:t>
            </a:r>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p:cNvSpPr txBox="1"/>
          <p:nvPr/>
        </p:nvSpPr>
        <p:spPr>
          <a:xfrm>
            <a:off x="318617" y="1482534"/>
            <a:ext cx="7992109" cy="3774440"/>
          </a:xfrm>
          <a:prstGeom prst="rect">
            <a:avLst/>
          </a:prstGeom>
        </p:spPr>
        <p:txBody>
          <a:bodyPr vert="horz" wrap="square" lIns="0" tIns="128270" rIns="0" bIns="0" rtlCol="0">
            <a:spAutoFit/>
          </a:bodyPr>
          <a:lstStyle/>
          <a:p>
            <a:pPr marL="356870" indent="-344170">
              <a:lnSpc>
                <a:spcPct val="100000"/>
              </a:lnSpc>
              <a:spcBef>
                <a:spcPts val="1010"/>
              </a:spcBef>
              <a:buClr>
                <a:srgbClr val="990033"/>
              </a:buClr>
              <a:buSzPct val="58928"/>
              <a:buFont typeface="Wingdings"/>
              <a:buChar char=""/>
              <a:tabLst>
                <a:tab pos="356870" algn="l"/>
              </a:tabLst>
            </a:pPr>
            <a:r>
              <a:rPr sz="2800" b="1" dirty="0">
                <a:solidFill>
                  <a:srgbClr val="333399"/>
                </a:solidFill>
                <a:latin typeface="Courier New"/>
                <a:cs typeface="Courier New"/>
              </a:rPr>
              <a:t>PRIMARY</a:t>
            </a:r>
            <a:r>
              <a:rPr sz="2800" b="1" spc="-70" dirty="0">
                <a:solidFill>
                  <a:srgbClr val="333399"/>
                </a:solidFill>
                <a:latin typeface="Courier New"/>
                <a:cs typeface="Courier New"/>
              </a:rPr>
              <a:t> </a:t>
            </a:r>
            <a:r>
              <a:rPr sz="2800" b="1" dirty="0">
                <a:solidFill>
                  <a:srgbClr val="333399"/>
                </a:solidFill>
                <a:latin typeface="Courier New"/>
                <a:cs typeface="Courier New"/>
              </a:rPr>
              <a:t>KEY</a:t>
            </a:r>
            <a:r>
              <a:rPr sz="2800" b="1" spc="-45" dirty="0">
                <a:solidFill>
                  <a:srgbClr val="333399"/>
                </a:solidFill>
                <a:latin typeface="Courier New"/>
                <a:cs typeface="Courier New"/>
              </a:rPr>
              <a:t> </a:t>
            </a:r>
            <a:r>
              <a:rPr sz="2800" spc="-10" dirty="0">
                <a:solidFill>
                  <a:srgbClr val="333399"/>
                </a:solidFill>
                <a:latin typeface="Arial MT"/>
                <a:cs typeface="Arial MT"/>
              </a:rPr>
              <a:t>clause</a:t>
            </a:r>
            <a:endParaRPr sz="2800">
              <a:latin typeface="Arial MT"/>
              <a:cs typeface="Arial MT"/>
            </a:endParaRPr>
          </a:p>
          <a:p>
            <a:pPr marL="756285" marR="5080" lvl="1" indent="-287020">
              <a:lnSpc>
                <a:spcPct val="100000"/>
              </a:lnSpc>
              <a:spcBef>
                <a:spcPts val="830"/>
              </a:spcBef>
              <a:buClr>
                <a:srgbClr val="333399"/>
              </a:buClr>
              <a:buSzPct val="55769"/>
              <a:buFont typeface="Wingdings"/>
              <a:buChar char=""/>
              <a:tabLst>
                <a:tab pos="756285" algn="l"/>
              </a:tabLst>
            </a:pPr>
            <a:r>
              <a:rPr sz="2600" dirty="0">
                <a:solidFill>
                  <a:srgbClr val="800000"/>
                </a:solidFill>
                <a:latin typeface="Arial MT"/>
                <a:cs typeface="Arial MT"/>
              </a:rPr>
              <a:t>Specifies</a:t>
            </a:r>
            <a:r>
              <a:rPr sz="2600" spc="-35" dirty="0">
                <a:solidFill>
                  <a:srgbClr val="800000"/>
                </a:solidFill>
                <a:latin typeface="Arial MT"/>
                <a:cs typeface="Arial MT"/>
              </a:rPr>
              <a:t> </a:t>
            </a:r>
            <a:r>
              <a:rPr sz="2600" dirty="0">
                <a:solidFill>
                  <a:srgbClr val="800000"/>
                </a:solidFill>
                <a:latin typeface="Arial MT"/>
                <a:cs typeface="Arial MT"/>
              </a:rPr>
              <a:t>one</a:t>
            </a:r>
            <a:r>
              <a:rPr sz="2600" spc="-30" dirty="0">
                <a:solidFill>
                  <a:srgbClr val="800000"/>
                </a:solidFill>
                <a:latin typeface="Arial MT"/>
                <a:cs typeface="Arial MT"/>
              </a:rPr>
              <a:t> </a:t>
            </a:r>
            <a:r>
              <a:rPr sz="2600" dirty="0">
                <a:solidFill>
                  <a:srgbClr val="800000"/>
                </a:solidFill>
                <a:latin typeface="Arial MT"/>
                <a:cs typeface="Arial MT"/>
              </a:rPr>
              <a:t>or</a:t>
            </a:r>
            <a:r>
              <a:rPr sz="2600" spc="-65" dirty="0">
                <a:solidFill>
                  <a:srgbClr val="800000"/>
                </a:solidFill>
                <a:latin typeface="Arial MT"/>
                <a:cs typeface="Arial MT"/>
              </a:rPr>
              <a:t> </a:t>
            </a:r>
            <a:r>
              <a:rPr sz="2600" dirty="0">
                <a:solidFill>
                  <a:srgbClr val="800000"/>
                </a:solidFill>
                <a:latin typeface="Arial MT"/>
                <a:cs typeface="Arial MT"/>
              </a:rPr>
              <a:t>more</a:t>
            </a:r>
            <a:r>
              <a:rPr sz="2600" spc="-50" dirty="0">
                <a:solidFill>
                  <a:srgbClr val="800000"/>
                </a:solidFill>
                <a:latin typeface="Arial MT"/>
                <a:cs typeface="Arial MT"/>
              </a:rPr>
              <a:t> </a:t>
            </a:r>
            <a:r>
              <a:rPr sz="2600" dirty="0">
                <a:solidFill>
                  <a:srgbClr val="800000"/>
                </a:solidFill>
                <a:latin typeface="Arial MT"/>
                <a:cs typeface="Arial MT"/>
              </a:rPr>
              <a:t>attributes</a:t>
            </a:r>
            <a:r>
              <a:rPr sz="2600" spc="-10" dirty="0">
                <a:solidFill>
                  <a:srgbClr val="800000"/>
                </a:solidFill>
                <a:latin typeface="Arial MT"/>
                <a:cs typeface="Arial MT"/>
              </a:rPr>
              <a:t> </a:t>
            </a:r>
            <a:r>
              <a:rPr sz="2600" dirty="0">
                <a:solidFill>
                  <a:srgbClr val="800000"/>
                </a:solidFill>
                <a:latin typeface="Arial MT"/>
                <a:cs typeface="Arial MT"/>
              </a:rPr>
              <a:t>that</a:t>
            </a:r>
            <a:r>
              <a:rPr sz="2600" spc="-45" dirty="0">
                <a:solidFill>
                  <a:srgbClr val="800000"/>
                </a:solidFill>
                <a:latin typeface="Arial MT"/>
                <a:cs typeface="Arial MT"/>
              </a:rPr>
              <a:t> </a:t>
            </a:r>
            <a:r>
              <a:rPr sz="2600" dirty="0">
                <a:solidFill>
                  <a:srgbClr val="800000"/>
                </a:solidFill>
                <a:latin typeface="Arial MT"/>
                <a:cs typeface="Arial MT"/>
              </a:rPr>
              <a:t>make</a:t>
            </a:r>
            <a:r>
              <a:rPr sz="2600" spc="-30" dirty="0">
                <a:solidFill>
                  <a:srgbClr val="800000"/>
                </a:solidFill>
                <a:latin typeface="Arial MT"/>
                <a:cs typeface="Arial MT"/>
              </a:rPr>
              <a:t> </a:t>
            </a:r>
            <a:r>
              <a:rPr sz="2600" dirty="0">
                <a:solidFill>
                  <a:srgbClr val="800000"/>
                </a:solidFill>
                <a:latin typeface="Arial MT"/>
                <a:cs typeface="Arial MT"/>
              </a:rPr>
              <a:t>up</a:t>
            </a:r>
            <a:r>
              <a:rPr sz="2600" spc="-45" dirty="0">
                <a:solidFill>
                  <a:srgbClr val="800000"/>
                </a:solidFill>
                <a:latin typeface="Arial MT"/>
                <a:cs typeface="Arial MT"/>
              </a:rPr>
              <a:t> </a:t>
            </a:r>
            <a:r>
              <a:rPr sz="2600" spc="-25" dirty="0">
                <a:solidFill>
                  <a:srgbClr val="800000"/>
                </a:solidFill>
                <a:latin typeface="Arial MT"/>
                <a:cs typeface="Arial MT"/>
              </a:rPr>
              <a:t>the </a:t>
            </a:r>
            <a:r>
              <a:rPr sz="2600" dirty="0">
                <a:solidFill>
                  <a:srgbClr val="800000"/>
                </a:solidFill>
                <a:latin typeface="Arial MT"/>
                <a:cs typeface="Arial MT"/>
              </a:rPr>
              <a:t>primary</a:t>
            </a:r>
            <a:r>
              <a:rPr sz="2600" spc="-35" dirty="0">
                <a:solidFill>
                  <a:srgbClr val="800000"/>
                </a:solidFill>
                <a:latin typeface="Arial MT"/>
                <a:cs typeface="Arial MT"/>
              </a:rPr>
              <a:t> </a:t>
            </a:r>
            <a:r>
              <a:rPr sz="2600" dirty="0">
                <a:solidFill>
                  <a:srgbClr val="800000"/>
                </a:solidFill>
                <a:latin typeface="Arial MT"/>
                <a:cs typeface="Arial MT"/>
              </a:rPr>
              <a:t>key</a:t>
            </a:r>
            <a:r>
              <a:rPr sz="2600" spc="-30" dirty="0">
                <a:solidFill>
                  <a:srgbClr val="800000"/>
                </a:solidFill>
                <a:latin typeface="Arial MT"/>
                <a:cs typeface="Arial MT"/>
              </a:rPr>
              <a:t> </a:t>
            </a:r>
            <a:r>
              <a:rPr sz="2600" dirty="0">
                <a:solidFill>
                  <a:srgbClr val="800000"/>
                </a:solidFill>
                <a:latin typeface="Arial MT"/>
                <a:cs typeface="Arial MT"/>
              </a:rPr>
              <a:t>of</a:t>
            </a:r>
            <a:r>
              <a:rPr sz="2600" spc="-30" dirty="0">
                <a:solidFill>
                  <a:srgbClr val="800000"/>
                </a:solidFill>
                <a:latin typeface="Arial MT"/>
                <a:cs typeface="Arial MT"/>
              </a:rPr>
              <a:t> </a:t>
            </a:r>
            <a:r>
              <a:rPr sz="2600" dirty="0">
                <a:solidFill>
                  <a:srgbClr val="800000"/>
                </a:solidFill>
                <a:latin typeface="Arial MT"/>
                <a:cs typeface="Arial MT"/>
              </a:rPr>
              <a:t>a</a:t>
            </a:r>
            <a:r>
              <a:rPr sz="2600" spc="-25" dirty="0">
                <a:solidFill>
                  <a:srgbClr val="800000"/>
                </a:solidFill>
                <a:latin typeface="Arial MT"/>
                <a:cs typeface="Arial MT"/>
              </a:rPr>
              <a:t> </a:t>
            </a:r>
            <a:r>
              <a:rPr sz="2600" spc="-10" dirty="0">
                <a:solidFill>
                  <a:srgbClr val="800000"/>
                </a:solidFill>
                <a:latin typeface="Arial MT"/>
                <a:cs typeface="Arial MT"/>
              </a:rPr>
              <a:t>relation</a:t>
            </a:r>
            <a:endParaRPr sz="2600">
              <a:latin typeface="Arial MT"/>
              <a:cs typeface="Arial MT"/>
            </a:endParaRPr>
          </a:p>
          <a:p>
            <a:pPr marL="756285" lvl="1" indent="-286385">
              <a:lnSpc>
                <a:spcPct val="100000"/>
              </a:lnSpc>
              <a:spcBef>
                <a:spcPts val="409"/>
              </a:spcBef>
              <a:buClr>
                <a:srgbClr val="333399"/>
              </a:buClr>
              <a:buSzPct val="55769"/>
              <a:buFont typeface="Wingdings"/>
              <a:buChar char=""/>
              <a:tabLst>
                <a:tab pos="756285" algn="l"/>
              </a:tabLst>
            </a:pPr>
            <a:r>
              <a:rPr sz="2600" dirty="0">
                <a:solidFill>
                  <a:srgbClr val="800000"/>
                </a:solidFill>
                <a:latin typeface="Courier New"/>
                <a:cs typeface="Courier New"/>
              </a:rPr>
              <a:t>Dnumber</a:t>
            </a:r>
            <a:r>
              <a:rPr sz="2600" spc="-80" dirty="0">
                <a:solidFill>
                  <a:srgbClr val="800000"/>
                </a:solidFill>
                <a:latin typeface="Courier New"/>
                <a:cs typeface="Courier New"/>
              </a:rPr>
              <a:t> </a:t>
            </a:r>
            <a:r>
              <a:rPr sz="2600" dirty="0">
                <a:solidFill>
                  <a:srgbClr val="800000"/>
                </a:solidFill>
                <a:latin typeface="Courier New"/>
                <a:cs typeface="Courier New"/>
              </a:rPr>
              <a:t>INT</a:t>
            </a:r>
            <a:r>
              <a:rPr sz="2600" spc="-75" dirty="0">
                <a:solidFill>
                  <a:srgbClr val="800000"/>
                </a:solidFill>
                <a:latin typeface="Courier New"/>
                <a:cs typeface="Courier New"/>
              </a:rPr>
              <a:t> </a:t>
            </a:r>
            <a:r>
              <a:rPr sz="2600" dirty="0">
                <a:solidFill>
                  <a:srgbClr val="800000"/>
                </a:solidFill>
                <a:latin typeface="Courier New"/>
                <a:cs typeface="Courier New"/>
              </a:rPr>
              <a:t>PRIMARY</a:t>
            </a:r>
            <a:r>
              <a:rPr sz="2600" spc="-75" dirty="0">
                <a:solidFill>
                  <a:srgbClr val="800000"/>
                </a:solidFill>
                <a:latin typeface="Courier New"/>
                <a:cs typeface="Courier New"/>
              </a:rPr>
              <a:t> </a:t>
            </a:r>
            <a:r>
              <a:rPr sz="2600" spc="-20" dirty="0">
                <a:solidFill>
                  <a:srgbClr val="800000"/>
                </a:solidFill>
                <a:latin typeface="Courier New"/>
                <a:cs typeface="Courier New"/>
              </a:rPr>
              <a:t>KEY;</a:t>
            </a:r>
            <a:endParaRPr sz="2600">
              <a:latin typeface="Courier New"/>
              <a:cs typeface="Courier New"/>
            </a:endParaRPr>
          </a:p>
          <a:p>
            <a:pPr marL="356870" indent="-344170">
              <a:lnSpc>
                <a:spcPct val="100000"/>
              </a:lnSpc>
              <a:spcBef>
                <a:spcPts val="690"/>
              </a:spcBef>
              <a:buClr>
                <a:srgbClr val="990033"/>
              </a:buClr>
              <a:buSzPct val="58928"/>
              <a:buFont typeface="Wingdings"/>
              <a:buChar char=""/>
              <a:tabLst>
                <a:tab pos="356870" algn="l"/>
              </a:tabLst>
            </a:pPr>
            <a:r>
              <a:rPr sz="2800" b="1" dirty="0">
                <a:solidFill>
                  <a:srgbClr val="333399"/>
                </a:solidFill>
                <a:latin typeface="Courier New"/>
                <a:cs typeface="Courier New"/>
              </a:rPr>
              <a:t>UNIQUE</a:t>
            </a:r>
            <a:r>
              <a:rPr sz="2800" b="1" spc="-65" dirty="0">
                <a:solidFill>
                  <a:srgbClr val="333399"/>
                </a:solidFill>
                <a:latin typeface="Courier New"/>
                <a:cs typeface="Courier New"/>
              </a:rPr>
              <a:t> </a:t>
            </a:r>
            <a:r>
              <a:rPr sz="2800" spc="-10" dirty="0">
                <a:solidFill>
                  <a:srgbClr val="333399"/>
                </a:solidFill>
                <a:latin typeface="Arial MT"/>
                <a:cs typeface="Arial MT"/>
              </a:rPr>
              <a:t>clause</a:t>
            </a:r>
            <a:endParaRPr sz="2800">
              <a:latin typeface="Arial MT"/>
              <a:cs typeface="Arial MT"/>
            </a:endParaRPr>
          </a:p>
          <a:p>
            <a:pPr marL="756285" marR="836930" lvl="1" indent="-287020">
              <a:lnSpc>
                <a:spcPct val="100000"/>
              </a:lnSpc>
              <a:spcBef>
                <a:spcPts val="825"/>
              </a:spcBef>
              <a:buClr>
                <a:srgbClr val="333399"/>
              </a:buClr>
              <a:buSzPct val="55769"/>
              <a:buFont typeface="Wingdings"/>
              <a:buChar char=""/>
              <a:tabLst>
                <a:tab pos="756285" algn="l"/>
              </a:tabLst>
            </a:pPr>
            <a:r>
              <a:rPr sz="2600" dirty="0">
                <a:solidFill>
                  <a:srgbClr val="800000"/>
                </a:solidFill>
                <a:latin typeface="Arial MT"/>
                <a:cs typeface="Arial MT"/>
              </a:rPr>
              <a:t>Specifies</a:t>
            </a:r>
            <a:r>
              <a:rPr sz="2600" spc="-85" dirty="0">
                <a:solidFill>
                  <a:srgbClr val="800000"/>
                </a:solidFill>
                <a:latin typeface="Arial MT"/>
                <a:cs typeface="Arial MT"/>
              </a:rPr>
              <a:t> </a:t>
            </a:r>
            <a:r>
              <a:rPr sz="2600" dirty="0">
                <a:solidFill>
                  <a:srgbClr val="800000"/>
                </a:solidFill>
                <a:latin typeface="Arial MT"/>
                <a:cs typeface="Arial MT"/>
              </a:rPr>
              <a:t>alternate</a:t>
            </a:r>
            <a:r>
              <a:rPr sz="2600" spc="-65" dirty="0">
                <a:solidFill>
                  <a:srgbClr val="800000"/>
                </a:solidFill>
                <a:latin typeface="Arial MT"/>
                <a:cs typeface="Arial MT"/>
              </a:rPr>
              <a:t> </a:t>
            </a:r>
            <a:r>
              <a:rPr sz="2600" dirty="0">
                <a:solidFill>
                  <a:srgbClr val="800000"/>
                </a:solidFill>
                <a:latin typeface="Arial MT"/>
                <a:cs typeface="Arial MT"/>
              </a:rPr>
              <a:t>(secondary)</a:t>
            </a:r>
            <a:r>
              <a:rPr sz="2600" spc="-35" dirty="0">
                <a:solidFill>
                  <a:srgbClr val="800000"/>
                </a:solidFill>
                <a:latin typeface="Arial MT"/>
                <a:cs typeface="Arial MT"/>
              </a:rPr>
              <a:t> </a:t>
            </a:r>
            <a:r>
              <a:rPr sz="2600" dirty="0">
                <a:solidFill>
                  <a:srgbClr val="800000"/>
                </a:solidFill>
                <a:latin typeface="Arial MT"/>
                <a:cs typeface="Arial MT"/>
              </a:rPr>
              <a:t>keys</a:t>
            </a:r>
            <a:r>
              <a:rPr sz="2600" spc="-80" dirty="0">
                <a:solidFill>
                  <a:srgbClr val="800000"/>
                </a:solidFill>
                <a:latin typeface="Arial MT"/>
                <a:cs typeface="Arial MT"/>
              </a:rPr>
              <a:t> </a:t>
            </a:r>
            <a:r>
              <a:rPr sz="2600" spc="-10" dirty="0">
                <a:solidFill>
                  <a:srgbClr val="800000"/>
                </a:solidFill>
                <a:latin typeface="Arial MT"/>
                <a:cs typeface="Arial MT"/>
              </a:rPr>
              <a:t>(called </a:t>
            </a:r>
            <a:r>
              <a:rPr sz="2600" dirty="0">
                <a:solidFill>
                  <a:srgbClr val="800000"/>
                </a:solidFill>
                <a:latin typeface="Arial MT"/>
                <a:cs typeface="Arial MT"/>
              </a:rPr>
              <a:t>CANDIDATE</a:t>
            </a:r>
            <a:r>
              <a:rPr sz="2600" spc="-75" dirty="0">
                <a:solidFill>
                  <a:srgbClr val="800000"/>
                </a:solidFill>
                <a:latin typeface="Arial MT"/>
                <a:cs typeface="Arial MT"/>
              </a:rPr>
              <a:t> </a:t>
            </a:r>
            <a:r>
              <a:rPr sz="2600" dirty="0">
                <a:solidFill>
                  <a:srgbClr val="800000"/>
                </a:solidFill>
                <a:latin typeface="Arial MT"/>
                <a:cs typeface="Arial MT"/>
              </a:rPr>
              <a:t>keys</a:t>
            </a:r>
            <a:r>
              <a:rPr sz="2600" spc="-55" dirty="0">
                <a:solidFill>
                  <a:srgbClr val="800000"/>
                </a:solidFill>
                <a:latin typeface="Arial MT"/>
                <a:cs typeface="Arial MT"/>
              </a:rPr>
              <a:t> </a:t>
            </a:r>
            <a:r>
              <a:rPr sz="2600" dirty="0">
                <a:solidFill>
                  <a:srgbClr val="800000"/>
                </a:solidFill>
                <a:latin typeface="Arial MT"/>
                <a:cs typeface="Arial MT"/>
              </a:rPr>
              <a:t>in</a:t>
            </a:r>
            <a:r>
              <a:rPr sz="2600" spc="-75" dirty="0">
                <a:solidFill>
                  <a:srgbClr val="800000"/>
                </a:solidFill>
                <a:latin typeface="Arial MT"/>
                <a:cs typeface="Arial MT"/>
              </a:rPr>
              <a:t> </a:t>
            </a:r>
            <a:r>
              <a:rPr sz="2600" dirty="0">
                <a:solidFill>
                  <a:srgbClr val="800000"/>
                </a:solidFill>
                <a:latin typeface="Arial MT"/>
                <a:cs typeface="Arial MT"/>
              </a:rPr>
              <a:t>the</a:t>
            </a:r>
            <a:r>
              <a:rPr sz="2600" spc="-80" dirty="0">
                <a:solidFill>
                  <a:srgbClr val="800000"/>
                </a:solidFill>
                <a:latin typeface="Arial MT"/>
                <a:cs typeface="Arial MT"/>
              </a:rPr>
              <a:t> </a:t>
            </a:r>
            <a:r>
              <a:rPr sz="2600" dirty="0">
                <a:solidFill>
                  <a:srgbClr val="800000"/>
                </a:solidFill>
                <a:latin typeface="Arial MT"/>
                <a:cs typeface="Arial MT"/>
              </a:rPr>
              <a:t>relational</a:t>
            </a:r>
            <a:r>
              <a:rPr sz="2600" spc="-35" dirty="0">
                <a:solidFill>
                  <a:srgbClr val="800000"/>
                </a:solidFill>
                <a:latin typeface="Arial MT"/>
                <a:cs typeface="Arial MT"/>
              </a:rPr>
              <a:t> </a:t>
            </a:r>
            <a:r>
              <a:rPr sz="2600" spc="-10" dirty="0">
                <a:solidFill>
                  <a:srgbClr val="800000"/>
                </a:solidFill>
                <a:latin typeface="Arial MT"/>
                <a:cs typeface="Arial MT"/>
              </a:rPr>
              <a:t>model).</a:t>
            </a:r>
            <a:endParaRPr sz="2600">
              <a:latin typeface="Arial MT"/>
              <a:cs typeface="Arial MT"/>
            </a:endParaRPr>
          </a:p>
          <a:p>
            <a:pPr marL="756285" lvl="1" indent="-286385">
              <a:lnSpc>
                <a:spcPct val="100000"/>
              </a:lnSpc>
              <a:spcBef>
                <a:spcPts val="409"/>
              </a:spcBef>
              <a:buClr>
                <a:srgbClr val="333399"/>
              </a:buClr>
              <a:buSzPct val="55769"/>
              <a:buFont typeface="Wingdings"/>
              <a:buChar char=""/>
              <a:tabLst>
                <a:tab pos="756285" algn="l"/>
              </a:tabLst>
            </a:pPr>
            <a:r>
              <a:rPr sz="2600" dirty="0">
                <a:solidFill>
                  <a:srgbClr val="800000"/>
                </a:solidFill>
                <a:latin typeface="Courier New"/>
                <a:cs typeface="Courier New"/>
              </a:rPr>
              <a:t>Dname</a:t>
            </a:r>
            <a:r>
              <a:rPr sz="2600" spc="-100" dirty="0">
                <a:solidFill>
                  <a:srgbClr val="800000"/>
                </a:solidFill>
                <a:latin typeface="Courier New"/>
                <a:cs typeface="Courier New"/>
              </a:rPr>
              <a:t> </a:t>
            </a:r>
            <a:r>
              <a:rPr sz="2600" dirty="0">
                <a:solidFill>
                  <a:srgbClr val="800000"/>
                </a:solidFill>
                <a:latin typeface="Courier New"/>
                <a:cs typeface="Courier New"/>
              </a:rPr>
              <a:t>VARCHAR(15)</a:t>
            </a:r>
            <a:r>
              <a:rPr sz="2600" spc="-100" dirty="0">
                <a:solidFill>
                  <a:srgbClr val="800000"/>
                </a:solidFill>
                <a:latin typeface="Courier New"/>
                <a:cs typeface="Courier New"/>
              </a:rPr>
              <a:t> </a:t>
            </a:r>
            <a:r>
              <a:rPr sz="2600" spc="-10" dirty="0">
                <a:solidFill>
                  <a:srgbClr val="800000"/>
                </a:solidFill>
                <a:latin typeface="Courier New"/>
                <a:cs typeface="Courier New"/>
              </a:rPr>
              <a:t>UNIQUE;</a:t>
            </a:r>
            <a:endParaRPr sz="2600">
              <a:latin typeface="Courier New"/>
              <a:cs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2123" rIns="0" bIns="0" rtlCol="0">
            <a:spAutoFit/>
          </a:bodyPr>
          <a:lstStyle/>
          <a:p>
            <a:pPr marL="12700" marR="5080">
              <a:lnSpc>
                <a:spcPct val="100000"/>
              </a:lnSpc>
              <a:spcBef>
                <a:spcPts val="100"/>
              </a:spcBef>
            </a:pPr>
            <a:r>
              <a:rPr dirty="0"/>
              <a:t>Specifying</a:t>
            </a:r>
            <a:r>
              <a:rPr spc="20" dirty="0"/>
              <a:t> </a:t>
            </a:r>
            <a:r>
              <a:rPr dirty="0"/>
              <a:t>Key</a:t>
            </a:r>
            <a:r>
              <a:rPr spc="-40" dirty="0"/>
              <a:t> </a:t>
            </a:r>
            <a:r>
              <a:rPr dirty="0"/>
              <a:t>and</a:t>
            </a:r>
            <a:r>
              <a:rPr spc="-15" dirty="0"/>
              <a:t> </a:t>
            </a:r>
            <a:r>
              <a:rPr spc="-10" dirty="0"/>
              <a:t>Referential </a:t>
            </a:r>
            <a:r>
              <a:rPr dirty="0"/>
              <a:t>Integrity</a:t>
            </a:r>
            <a:r>
              <a:rPr spc="-50" dirty="0"/>
              <a:t> </a:t>
            </a:r>
            <a:r>
              <a:rPr dirty="0"/>
              <a:t>Constraints</a:t>
            </a:r>
            <a:r>
              <a:rPr spc="-30" dirty="0"/>
              <a:t> </a:t>
            </a:r>
            <a:r>
              <a:rPr spc="-10" dirty="0"/>
              <a:t>(cont’d.)</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24</a:t>
            </a:r>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p:cNvSpPr txBox="1"/>
          <p:nvPr/>
        </p:nvSpPr>
        <p:spPr>
          <a:xfrm>
            <a:off x="318617" y="1482534"/>
            <a:ext cx="8022590" cy="4693977"/>
          </a:xfrm>
          <a:prstGeom prst="rect">
            <a:avLst/>
          </a:prstGeom>
        </p:spPr>
        <p:txBody>
          <a:bodyPr vert="horz" wrap="square" lIns="0" tIns="128270" rIns="0" bIns="0" rtlCol="0">
            <a:spAutoFit/>
          </a:bodyPr>
          <a:lstStyle/>
          <a:p>
            <a:pPr marL="356870" indent="-344170">
              <a:lnSpc>
                <a:spcPct val="100000"/>
              </a:lnSpc>
              <a:spcBef>
                <a:spcPts val="1010"/>
              </a:spcBef>
              <a:buClr>
                <a:srgbClr val="990033"/>
              </a:buClr>
              <a:buSzPct val="58928"/>
              <a:buFont typeface="Wingdings"/>
              <a:buChar char=""/>
              <a:tabLst>
                <a:tab pos="356870" algn="l"/>
              </a:tabLst>
            </a:pPr>
            <a:r>
              <a:rPr sz="2800" b="1" spc="-10" dirty="0">
                <a:solidFill>
                  <a:srgbClr val="333399"/>
                </a:solidFill>
                <a:latin typeface="Courier New"/>
                <a:cs typeface="Courier New"/>
              </a:rPr>
              <a:t>FOREIGN</a:t>
            </a:r>
            <a:r>
              <a:rPr sz="2800" b="1" spc="-935" dirty="0">
                <a:solidFill>
                  <a:srgbClr val="333399"/>
                </a:solidFill>
                <a:latin typeface="Courier New"/>
                <a:cs typeface="Courier New"/>
              </a:rPr>
              <a:t> </a:t>
            </a:r>
            <a:r>
              <a:rPr sz="2800" b="1" spc="-10" dirty="0">
                <a:solidFill>
                  <a:srgbClr val="333399"/>
                </a:solidFill>
                <a:latin typeface="Courier New"/>
                <a:cs typeface="Courier New"/>
              </a:rPr>
              <a:t>KEY</a:t>
            </a:r>
            <a:r>
              <a:rPr sz="2800" b="1" spc="-890" dirty="0">
                <a:solidFill>
                  <a:srgbClr val="333399"/>
                </a:solidFill>
                <a:latin typeface="Courier New"/>
                <a:cs typeface="Courier New"/>
              </a:rPr>
              <a:t> </a:t>
            </a:r>
            <a:r>
              <a:rPr sz="2800" spc="-10" dirty="0">
                <a:solidFill>
                  <a:srgbClr val="333399"/>
                </a:solidFill>
                <a:latin typeface="Arial MT"/>
                <a:cs typeface="Arial MT"/>
              </a:rPr>
              <a:t>clause</a:t>
            </a:r>
            <a:endParaRPr sz="2800" dirty="0">
              <a:latin typeface="Arial MT"/>
              <a:cs typeface="Arial MT"/>
            </a:endParaRPr>
          </a:p>
          <a:p>
            <a:pPr marL="756285" lvl="1" indent="-286385">
              <a:lnSpc>
                <a:spcPct val="100000"/>
              </a:lnSpc>
              <a:spcBef>
                <a:spcPts val="830"/>
              </a:spcBef>
              <a:buClr>
                <a:srgbClr val="333399"/>
              </a:buClr>
              <a:buSzPct val="55769"/>
              <a:buFont typeface="Wingdings"/>
              <a:buChar char=""/>
              <a:tabLst>
                <a:tab pos="756285" algn="l"/>
              </a:tabLst>
            </a:pPr>
            <a:r>
              <a:rPr sz="2600" dirty="0">
                <a:solidFill>
                  <a:srgbClr val="800000"/>
                </a:solidFill>
                <a:latin typeface="Arial MT"/>
                <a:cs typeface="Arial MT"/>
              </a:rPr>
              <a:t>Default</a:t>
            </a:r>
            <a:r>
              <a:rPr sz="2600" spc="-45" dirty="0">
                <a:solidFill>
                  <a:srgbClr val="800000"/>
                </a:solidFill>
                <a:latin typeface="Arial MT"/>
                <a:cs typeface="Arial MT"/>
              </a:rPr>
              <a:t> </a:t>
            </a:r>
            <a:r>
              <a:rPr sz="2600" dirty="0">
                <a:solidFill>
                  <a:srgbClr val="800000"/>
                </a:solidFill>
                <a:latin typeface="Arial MT"/>
                <a:cs typeface="Arial MT"/>
              </a:rPr>
              <a:t>operation:</a:t>
            </a:r>
            <a:r>
              <a:rPr sz="2600" spc="-20" dirty="0">
                <a:solidFill>
                  <a:srgbClr val="800000"/>
                </a:solidFill>
                <a:latin typeface="Arial MT"/>
                <a:cs typeface="Arial MT"/>
              </a:rPr>
              <a:t> </a:t>
            </a:r>
            <a:r>
              <a:rPr sz="2600" dirty="0">
                <a:solidFill>
                  <a:srgbClr val="800000"/>
                </a:solidFill>
                <a:latin typeface="Arial MT"/>
                <a:cs typeface="Arial MT"/>
              </a:rPr>
              <a:t>reject</a:t>
            </a:r>
            <a:r>
              <a:rPr sz="2600" spc="-65" dirty="0">
                <a:solidFill>
                  <a:srgbClr val="800000"/>
                </a:solidFill>
                <a:latin typeface="Arial MT"/>
                <a:cs typeface="Arial MT"/>
              </a:rPr>
              <a:t> </a:t>
            </a:r>
            <a:r>
              <a:rPr sz="2600" dirty="0">
                <a:solidFill>
                  <a:srgbClr val="800000"/>
                </a:solidFill>
                <a:latin typeface="Arial MT"/>
                <a:cs typeface="Arial MT"/>
              </a:rPr>
              <a:t>update</a:t>
            </a:r>
            <a:r>
              <a:rPr sz="2600" spc="-20" dirty="0">
                <a:solidFill>
                  <a:srgbClr val="800000"/>
                </a:solidFill>
                <a:latin typeface="Arial MT"/>
                <a:cs typeface="Arial MT"/>
              </a:rPr>
              <a:t> </a:t>
            </a:r>
            <a:r>
              <a:rPr sz="2600" dirty="0">
                <a:solidFill>
                  <a:srgbClr val="800000"/>
                </a:solidFill>
                <a:latin typeface="Arial MT"/>
                <a:cs typeface="Arial MT"/>
              </a:rPr>
              <a:t>on</a:t>
            </a:r>
            <a:r>
              <a:rPr sz="2600" spc="-65" dirty="0">
                <a:solidFill>
                  <a:srgbClr val="800000"/>
                </a:solidFill>
                <a:latin typeface="Arial MT"/>
                <a:cs typeface="Arial MT"/>
              </a:rPr>
              <a:t> </a:t>
            </a:r>
            <a:r>
              <a:rPr sz="2600" spc="-10" dirty="0">
                <a:solidFill>
                  <a:srgbClr val="800000"/>
                </a:solidFill>
                <a:latin typeface="Arial MT"/>
                <a:cs typeface="Arial MT"/>
              </a:rPr>
              <a:t>violation</a:t>
            </a:r>
            <a:endParaRPr sz="2600" dirty="0">
              <a:latin typeface="Arial MT"/>
              <a:cs typeface="Arial MT"/>
            </a:endParaRPr>
          </a:p>
          <a:p>
            <a:pPr marL="756285" lvl="1" indent="-286385">
              <a:lnSpc>
                <a:spcPct val="100000"/>
              </a:lnSpc>
              <a:spcBef>
                <a:spcPts val="625"/>
              </a:spcBef>
              <a:buClr>
                <a:srgbClr val="333399"/>
              </a:buClr>
              <a:buSzPct val="55769"/>
              <a:buFont typeface="Wingdings"/>
              <a:buChar char=""/>
              <a:tabLst>
                <a:tab pos="756285" algn="l"/>
              </a:tabLst>
            </a:pPr>
            <a:r>
              <a:rPr lang="en-US" sz="2600" dirty="0">
                <a:solidFill>
                  <a:srgbClr val="800000"/>
                </a:solidFill>
                <a:latin typeface="Arial MT"/>
                <a:cs typeface="Arial MT"/>
              </a:rPr>
              <a:t> The schema designer can specify an alternative action to be taken by attaching a </a:t>
            </a:r>
            <a:r>
              <a:rPr sz="2600" b="1" dirty="0">
                <a:solidFill>
                  <a:srgbClr val="800000"/>
                </a:solidFill>
                <a:latin typeface="Arial"/>
                <a:cs typeface="Arial"/>
              </a:rPr>
              <a:t>referential</a:t>
            </a:r>
            <a:r>
              <a:rPr sz="2600" b="1" spc="-45" dirty="0">
                <a:solidFill>
                  <a:srgbClr val="800000"/>
                </a:solidFill>
                <a:latin typeface="Arial"/>
                <a:cs typeface="Arial"/>
              </a:rPr>
              <a:t> </a:t>
            </a:r>
            <a:r>
              <a:rPr sz="2600" b="1" dirty="0">
                <a:solidFill>
                  <a:srgbClr val="800000"/>
                </a:solidFill>
                <a:latin typeface="Arial"/>
                <a:cs typeface="Arial"/>
              </a:rPr>
              <a:t>triggered</a:t>
            </a:r>
            <a:r>
              <a:rPr sz="2600" b="1" spc="-70" dirty="0">
                <a:solidFill>
                  <a:srgbClr val="800000"/>
                </a:solidFill>
                <a:latin typeface="Arial"/>
                <a:cs typeface="Arial"/>
              </a:rPr>
              <a:t> </a:t>
            </a:r>
            <a:r>
              <a:rPr sz="2600" b="1" dirty="0">
                <a:solidFill>
                  <a:srgbClr val="800000"/>
                </a:solidFill>
                <a:latin typeface="Arial"/>
                <a:cs typeface="Arial"/>
              </a:rPr>
              <a:t>action</a:t>
            </a:r>
            <a:r>
              <a:rPr sz="2600" b="1" spc="-75" dirty="0">
                <a:solidFill>
                  <a:srgbClr val="800000"/>
                </a:solidFill>
                <a:latin typeface="Arial"/>
                <a:cs typeface="Arial"/>
              </a:rPr>
              <a:t> </a:t>
            </a:r>
            <a:r>
              <a:rPr sz="2600" spc="-10" dirty="0">
                <a:solidFill>
                  <a:srgbClr val="800000"/>
                </a:solidFill>
                <a:latin typeface="Arial MT"/>
                <a:cs typeface="Arial MT"/>
              </a:rPr>
              <a:t>clause</a:t>
            </a:r>
            <a:endParaRPr sz="2600" dirty="0">
              <a:latin typeface="Arial MT"/>
              <a:cs typeface="Arial MT"/>
            </a:endParaRPr>
          </a:p>
          <a:p>
            <a:pPr marL="1155065" lvl="2" indent="-227965">
              <a:lnSpc>
                <a:spcPts val="2855"/>
              </a:lnSpc>
              <a:spcBef>
                <a:spcPts val="415"/>
              </a:spcBef>
              <a:buClr>
                <a:srgbClr val="990033"/>
              </a:buClr>
              <a:buSzPct val="50000"/>
              <a:buFont typeface="Wingdings"/>
              <a:buChar char=""/>
              <a:tabLst>
                <a:tab pos="1155065" algn="l"/>
              </a:tabLst>
            </a:pPr>
            <a:r>
              <a:rPr sz="2400" dirty="0">
                <a:solidFill>
                  <a:srgbClr val="333399"/>
                </a:solidFill>
                <a:latin typeface="Arial MT"/>
                <a:cs typeface="Arial MT"/>
              </a:rPr>
              <a:t>Options</a:t>
            </a:r>
            <a:r>
              <a:rPr sz="2400" spc="-75" dirty="0">
                <a:solidFill>
                  <a:srgbClr val="333399"/>
                </a:solidFill>
                <a:latin typeface="Arial MT"/>
                <a:cs typeface="Arial MT"/>
              </a:rPr>
              <a:t> </a:t>
            </a:r>
            <a:r>
              <a:rPr sz="2400" dirty="0">
                <a:solidFill>
                  <a:srgbClr val="333399"/>
                </a:solidFill>
                <a:latin typeface="Arial MT"/>
                <a:cs typeface="Arial MT"/>
              </a:rPr>
              <a:t>include</a:t>
            </a:r>
            <a:r>
              <a:rPr sz="2400" spc="-5" dirty="0">
                <a:solidFill>
                  <a:srgbClr val="333399"/>
                </a:solidFill>
                <a:latin typeface="Arial MT"/>
                <a:cs typeface="Arial MT"/>
              </a:rPr>
              <a:t> </a:t>
            </a:r>
            <a:r>
              <a:rPr sz="2400" dirty="0">
                <a:solidFill>
                  <a:srgbClr val="333399"/>
                </a:solidFill>
                <a:latin typeface="Courier New"/>
                <a:cs typeface="Courier New"/>
              </a:rPr>
              <a:t>SET</a:t>
            </a:r>
            <a:r>
              <a:rPr sz="2400" spc="-100" dirty="0">
                <a:solidFill>
                  <a:srgbClr val="333399"/>
                </a:solidFill>
                <a:latin typeface="Courier New"/>
                <a:cs typeface="Courier New"/>
              </a:rPr>
              <a:t> </a:t>
            </a:r>
            <a:r>
              <a:rPr sz="2400" dirty="0">
                <a:solidFill>
                  <a:srgbClr val="333399"/>
                </a:solidFill>
                <a:latin typeface="Courier New"/>
                <a:cs typeface="Courier New"/>
              </a:rPr>
              <a:t>NULL</a:t>
            </a:r>
            <a:r>
              <a:rPr sz="2400" dirty="0">
                <a:solidFill>
                  <a:srgbClr val="333399"/>
                </a:solidFill>
                <a:latin typeface="Arial MT"/>
                <a:cs typeface="Arial MT"/>
              </a:rPr>
              <a:t>,</a:t>
            </a:r>
            <a:r>
              <a:rPr sz="2400" spc="-45" dirty="0">
                <a:solidFill>
                  <a:srgbClr val="333399"/>
                </a:solidFill>
                <a:latin typeface="Arial MT"/>
                <a:cs typeface="Arial MT"/>
              </a:rPr>
              <a:t> </a:t>
            </a:r>
            <a:r>
              <a:rPr sz="2400" dirty="0">
                <a:solidFill>
                  <a:srgbClr val="333399"/>
                </a:solidFill>
                <a:latin typeface="Courier New"/>
                <a:cs typeface="Courier New"/>
              </a:rPr>
              <a:t>CASCADE</a:t>
            </a:r>
            <a:r>
              <a:rPr sz="2400" dirty="0">
                <a:solidFill>
                  <a:srgbClr val="333399"/>
                </a:solidFill>
                <a:latin typeface="Arial MT"/>
                <a:cs typeface="Arial MT"/>
              </a:rPr>
              <a:t>,</a:t>
            </a:r>
            <a:r>
              <a:rPr sz="2400" spc="-50" dirty="0">
                <a:solidFill>
                  <a:srgbClr val="333399"/>
                </a:solidFill>
                <a:latin typeface="Arial MT"/>
                <a:cs typeface="Arial MT"/>
              </a:rPr>
              <a:t> </a:t>
            </a:r>
            <a:r>
              <a:rPr sz="2400" dirty="0">
                <a:solidFill>
                  <a:srgbClr val="333399"/>
                </a:solidFill>
                <a:latin typeface="Arial MT"/>
                <a:cs typeface="Arial MT"/>
              </a:rPr>
              <a:t>and</a:t>
            </a:r>
            <a:r>
              <a:rPr sz="2400" spc="-60" dirty="0">
                <a:solidFill>
                  <a:srgbClr val="333399"/>
                </a:solidFill>
                <a:latin typeface="Arial MT"/>
                <a:cs typeface="Arial MT"/>
              </a:rPr>
              <a:t> </a:t>
            </a:r>
            <a:r>
              <a:rPr sz="2400" spc="-25" dirty="0">
                <a:solidFill>
                  <a:srgbClr val="333399"/>
                </a:solidFill>
                <a:latin typeface="Courier New"/>
                <a:cs typeface="Courier New"/>
              </a:rPr>
              <a:t>SET</a:t>
            </a:r>
            <a:endParaRPr sz="2400" dirty="0">
              <a:latin typeface="Courier New"/>
              <a:cs typeface="Courier New"/>
            </a:endParaRPr>
          </a:p>
          <a:p>
            <a:pPr marL="1155700">
              <a:lnSpc>
                <a:spcPts val="2855"/>
              </a:lnSpc>
            </a:pPr>
            <a:r>
              <a:rPr sz="2400" spc="-10" dirty="0">
                <a:solidFill>
                  <a:srgbClr val="333399"/>
                </a:solidFill>
                <a:latin typeface="Courier New"/>
                <a:cs typeface="Courier New"/>
              </a:rPr>
              <a:t>DEFAULT</a:t>
            </a:r>
            <a:r>
              <a:rPr lang="en-IN" sz="2400" spc="-10" dirty="0">
                <a:solidFill>
                  <a:srgbClr val="333399"/>
                </a:solidFill>
                <a:latin typeface="Courier New"/>
                <a:cs typeface="Courier New"/>
              </a:rPr>
              <a:t>, </a:t>
            </a:r>
            <a:r>
              <a:rPr lang="en-US" sz="2400" dirty="0">
                <a:solidFill>
                  <a:srgbClr val="333399"/>
                </a:solidFill>
                <a:latin typeface="Arial MT"/>
              </a:rPr>
              <a:t>An option must be qualified with either</a:t>
            </a:r>
            <a:r>
              <a:rPr lang="en-US" sz="2400" spc="-10" dirty="0">
                <a:solidFill>
                  <a:srgbClr val="333399"/>
                </a:solidFill>
                <a:latin typeface="Courier New"/>
                <a:cs typeface="Courier New"/>
              </a:rPr>
              <a:t> ON DELETE or ON UPDATE.</a:t>
            </a:r>
            <a:endParaRPr sz="2400" dirty="0">
              <a:latin typeface="Courier New"/>
              <a:cs typeface="Courier New"/>
            </a:endParaRPr>
          </a:p>
          <a:p>
            <a:pPr marL="1155700" marR="46355" lvl="2" indent="-228600">
              <a:lnSpc>
                <a:spcPct val="99200"/>
              </a:lnSpc>
              <a:spcBef>
                <a:spcPts val="650"/>
              </a:spcBef>
              <a:buClr>
                <a:srgbClr val="990033"/>
              </a:buClr>
              <a:buSzPct val="50000"/>
              <a:buFont typeface="Wingdings"/>
              <a:buChar char=""/>
              <a:tabLst>
                <a:tab pos="1155700" algn="l"/>
              </a:tabLst>
            </a:pPr>
            <a:r>
              <a:rPr lang="en-US" sz="2400" dirty="0"/>
              <a:t>The database designer chooses ON DELETE SET NULL and ON UPDATE CASCADE for the foreign key </a:t>
            </a:r>
            <a:r>
              <a:rPr lang="en-US" sz="2400" dirty="0" err="1"/>
              <a:t>Super_ssn</a:t>
            </a:r>
            <a:r>
              <a:rPr lang="en-US" sz="2400" dirty="0"/>
              <a:t> of EMPLOYEE.</a:t>
            </a:r>
            <a:endParaRPr sz="2400" dirty="0">
              <a:latin typeface="Arial MT"/>
              <a:cs typeface="Arial M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840C7-0BBD-5768-2459-6E595D7E318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8AD4354-3553-512B-6EF2-E686E0CBFBD1}"/>
              </a:ext>
            </a:extLst>
          </p:cNvPr>
          <p:cNvSpPr txBox="1">
            <a:spLocks noGrp="1"/>
          </p:cNvSpPr>
          <p:nvPr>
            <p:ph type="title"/>
          </p:nvPr>
        </p:nvSpPr>
        <p:spPr>
          <a:prstGeom prst="rect">
            <a:avLst/>
          </a:prstGeom>
        </p:spPr>
        <p:txBody>
          <a:bodyPr vert="horz" wrap="square" lIns="0" tIns="122123" rIns="0" bIns="0" rtlCol="0">
            <a:spAutoFit/>
          </a:bodyPr>
          <a:lstStyle/>
          <a:p>
            <a:pPr marL="12700" marR="5080">
              <a:lnSpc>
                <a:spcPct val="100000"/>
              </a:lnSpc>
              <a:spcBef>
                <a:spcPts val="100"/>
              </a:spcBef>
            </a:pPr>
            <a:r>
              <a:rPr dirty="0"/>
              <a:t>Specifying</a:t>
            </a:r>
            <a:r>
              <a:rPr spc="20" dirty="0"/>
              <a:t> </a:t>
            </a:r>
            <a:r>
              <a:rPr dirty="0"/>
              <a:t>Key</a:t>
            </a:r>
            <a:r>
              <a:rPr spc="-40" dirty="0"/>
              <a:t> </a:t>
            </a:r>
            <a:r>
              <a:rPr dirty="0"/>
              <a:t>and</a:t>
            </a:r>
            <a:r>
              <a:rPr spc="-15" dirty="0"/>
              <a:t> </a:t>
            </a:r>
            <a:r>
              <a:rPr spc="-10" dirty="0"/>
              <a:t>Referential </a:t>
            </a:r>
            <a:r>
              <a:rPr dirty="0"/>
              <a:t>Integrity</a:t>
            </a:r>
            <a:r>
              <a:rPr spc="-50" dirty="0"/>
              <a:t> </a:t>
            </a:r>
            <a:r>
              <a:rPr dirty="0"/>
              <a:t>Constraints</a:t>
            </a:r>
            <a:r>
              <a:rPr spc="-30" dirty="0"/>
              <a:t> </a:t>
            </a:r>
            <a:r>
              <a:rPr spc="-10" dirty="0"/>
              <a:t>(cont’d.)</a:t>
            </a:r>
          </a:p>
        </p:txBody>
      </p:sp>
      <p:sp>
        <p:nvSpPr>
          <p:cNvPr id="4" name="object 4">
            <a:extLst>
              <a:ext uri="{FF2B5EF4-FFF2-40B4-BE49-F238E27FC236}">
                <a16:creationId xmlns:a16="http://schemas.microsoft.com/office/drawing/2014/main" id="{986F6831-47F4-C550-9D62-781CEFB3538F}"/>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24</a:t>
            </a:r>
          </a:p>
        </p:txBody>
      </p:sp>
      <p:sp>
        <p:nvSpPr>
          <p:cNvPr id="5" name="object 5">
            <a:extLst>
              <a:ext uri="{FF2B5EF4-FFF2-40B4-BE49-F238E27FC236}">
                <a16:creationId xmlns:a16="http://schemas.microsoft.com/office/drawing/2014/main" id="{CAC9F12B-FE60-935E-08CF-F0410C3232F4}"/>
              </a:ext>
            </a:extLst>
          </p:cNvPr>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a:extLst>
              <a:ext uri="{FF2B5EF4-FFF2-40B4-BE49-F238E27FC236}">
                <a16:creationId xmlns:a16="http://schemas.microsoft.com/office/drawing/2014/main" id="{C4A5F7A0-E9E0-996B-AB45-BA4472B8136A}"/>
              </a:ext>
            </a:extLst>
          </p:cNvPr>
          <p:cNvSpPr txBox="1"/>
          <p:nvPr/>
        </p:nvSpPr>
        <p:spPr>
          <a:xfrm>
            <a:off x="76200" y="1524000"/>
            <a:ext cx="8596783" cy="5177058"/>
          </a:xfrm>
          <a:prstGeom prst="rect">
            <a:avLst/>
          </a:prstGeom>
        </p:spPr>
        <p:txBody>
          <a:bodyPr vert="horz" wrap="square" lIns="0" tIns="128270" rIns="0" bIns="0" rtlCol="0">
            <a:spAutoFit/>
          </a:bodyPr>
          <a:lstStyle/>
          <a:p>
            <a:pPr marL="356870" indent="-344170">
              <a:lnSpc>
                <a:spcPct val="100000"/>
              </a:lnSpc>
              <a:spcBef>
                <a:spcPts val="1010"/>
              </a:spcBef>
              <a:buClr>
                <a:srgbClr val="990033"/>
              </a:buClr>
              <a:buSzPct val="58928"/>
              <a:buFont typeface="Wingdings"/>
              <a:buChar char=""/>
              <a:tabLst>
                <a:tab pos="356870" algn="l"/>
              </a:tabLst>
            </a:pPr>
            <a:r>
              <a:rPr sz="2800" b="1" spc="-10" dirty="0">
                <a:solidFill>
                  <a:srgbClr val="333399"/>
                </a:solidFill>
                <a:latin typeface="Courier New"/>
                <a:cs typeface="Courier New"/>
              </a:rPr>
              <a:t>FOREIGN</a:t>
            </a:r>
            <a:r>
              <a:rPr sz="2800" b="1" spc="-935" dirty="0">
                <a:solidFill>
                  <a:srgbClr val="333399"/>
                </a:solidFill>
                <a:latin typeface="Courier New"/>
                <a:cs typeface="Courier New"/>
              </a:rPr>
              <a:t> </a:t>
            </a:r>
            <a:r>
              <a:rPr sz="2800" b="1" spc="-10" dirty="0">
                <a:solidFill>
                  <a:srgbClr val="333399"/>
                </a:solidFill>
                <a:latin typeface="Courier New"/>
                <a:cs typeface="Courier New"/>
              </a:rPr>
              <a:t>KEY</a:t>
            </a:r>
            <a:r>
              <a:rPr sz="2800" b="1" spc="-890" dirty="0">
                <a:solidFill>
                  <a:srgbClr val="333399"/>
                </a:solidFill>
                <a:latin typeface="Courier New"/>
                <a:cs typeface="Courier New"/>
              </a:rPr>
              <a:t> </a:t>
            </a:r>
            <a:r>
              <a:rPr sz="2800" spc="-10" dirty="0">
                <a:solidFill>
                  <a:srgbClr val="333399"/>
                </a:solidFill>
                <a:latin typeface="Arial MT"/>
                <a:cs typeface="Arial MT"/>
              </a:rPr>
              <a:t>clause</a:t>
            </a:r>
            <a:endParaRPr sz="2800" dirty="0">
              <a:latin typeface="Arial MT"/>
              <a:cs typeface="Arial MT"/>
            </a:endParaRPr>
          </a:p>
          <a:p>
            <a:pPr marL="756285" lvl="1" indent="-286385">
              <a:lnSpc>
                <a:spcPct val="100000"/>
              </a:lnSpc>
              <a:spcBef>
                <a:spcPts val="830"/>
              </a:spcBef>
              <a:buClr>
                <a:srgbClr val="333399"/>
              </a:buClr>
              <a:buSzPct val="55769"/>
              <a:buFont typeface="Wingdings"/>
              <a:buChar char=""/>
              <a:tabLst>
                <a:tab pos="756285" algn="l"/>
              </a:tabLst>
            </a:pPr>
            <a:r>
              <a:rPr lang="en-US" sz="2800" dirty="0"/>
              <a:t>The value of the affected referencing attributes is changed to NULL for SET NULL and to the specified default value of the referencing attribute for SET DEFAULT</a:t>
            </a:r>
          </a:p>
          <a:p>
            <a:pPr marL="756285" lvl="1" indent="-286385">
              <a:lnSpc>
                <a:spcPct val="100000"/>
              </a:lnSpc>
              <a:spcBef>
                <a:spcPts val="830"/>
              </a:spcBef>
              <a:buClr>
                <a:srgbClr val="333399"/>
              </a:buClr>
              <a:buSzPct val="55769"/>
              <a:buFont typeface="Wingdings"/>
              <a:buChar char=""/>
              <a:tabLst>
                <a:tab pos="756285" algn="l"/>
              </a:tabLst>
            </a:pPr>
            <a:r>
              <a:rPr lang="en-US" sz="2400" dirty="0"/>
              <a:t>The action for CASCADE ON DELETE is to delete all the referencing tuples, whereas the action for CASCADE ON UPDATE is to change the value of the referencing foreign key attribute(s) to the updated (new) primary key value for all the referencing tuples.</a:t>
            </a:r>
          </a:p>
          <a:p>
            <a:pPr marL="756285" lvl="1" indent="-286385">
              <a:lnSpc>
                <a:spcPct val="100000"/>
              </a:lnSpc>
              <a:spcBef>
                <a:spcPts val="830"/>
              </a:spcBef>
              <a:buClr>
                <a:srgbClr val="333399"/>
              </a:buClr>
              <a:buSzPct val="55769"/>
              <a:buFont typeface="Wingdings"/>
              <a:buChar char=""/>
              <a:tabLst>
                <a:tab pos="756285" algn="l"/>
              </a:tabLst>
            </a:pPr>
            <a:r>
              <a:rPr lang="en-US" sz="2400" dirty="0"/>
              <a:t>As a general rule, the CASCADE option is suitable for “relationship” relations such as WORKS_ON relationship</a:t>
            </a:r>
            <a:endParaRPr sz="2400" dirty="0">
              <a:latin typeface="Arial MT"/>
              <a:cs typeface="Arial MT"/>
            </a:endParaRPr>
          </a:p>
        </p:txBody>
      </p:sp>
    </p:spTree>
    <p:extLst>
      <p:ext uri="{BB962C8B-B14F-4D97-AF65-F5344CB8AC3E}">
        <p14:creationId xmlns:p14="http://schemas.microsoft.com/office/powerpoint/2010/main" val="1882058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71449" rIns="0" bIns="0" rtlCol="0">
            <a:spAutoFit/>
          </a:bodyPr>
          <a:lstStyle/>
          <a:p>
            <a:pPr marL="12700">
              <a:lnSpc>
                <a:spcPct val="100000"/>
              </a:lnSpc>
              <a:spcBef>
                <a:spcPts val="100"/>
              </a:spcBef>
            </a:pPr>
            <a:r>
              <a:rPr dirty="0"/>
              <a:t>Giving Names</a:t>
            </a:r>
            <a:r>
              <a:rPr spc="-5" dirty="0"/>
              <a:t> </a:t>
            </a:r>
            <a:r>
              <a:rPr dirty="0"/>
              <a:t>to</a:t>
            </a:r>
            <a:r>
              <a:rPr spc="-10" dirty="0"/>
              <a:t> Constraints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25</a:t>
            </a:r>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p:cNvSpPr txBox="1"/>
          <p:nvPr/>
        </p:nvSpPr>
        <p:spPr>
          <a:xfrm>
            <a:off x="318617" y="1482534"/>
            <a:ext cx="8484006" cy="3853619"/>
          </a:xfrm>
          <a:prstGeom prst="rect">
            <a:avLst/>
          </a:prstGeom>
        </p:spPr>
        <p:txBody>
          <a:bodyPr vert="horz" wrap="square" lIns="0" tIns="128270" rIns="0" bIns="0" rtlCol="0">
            <a:spAutoFit/>
          </a:bodyPr>
          <a:lstStyle/>
          <a:p>
            <a:pPr marL="356870" indent="-344170">
              <a:lnSpc>
                <a:spcPct val="100000"/>
              </a:lnSpc>
              <a:spcBef>
                <a:spcPts val="1010"/>
              </a:spcBef>
              <a:buClr>
                <a:srgbClr val="990033"/>
              </a:buClr>
              <a:buSzPct val="58928"/>
              <a:buFont typeface="Wingdings"/>
              <a:buChar char=""/>
              <a:tabLst>
                <a:tab pos="356870" algn="l"/>
              </a:tabLst>
            </a:pPr>
            <a:r>
              <a:rPr sz="2800" dirty="0">
                <a:solidFill>
                  <a:srgbClr val="333399"/>
                </a:solidFill>
                <a:latin typeface="Arial MT"/>
                <a:cs typeface="Arial MT"/>
              </a:rPr>
              <a:t>Using</a:t>
            </a:r>
            <a:r>
              <a:rPr sz="2800" spc="-65" dirty="0">
                <a:solidFill>
                  <a:srgbClr val="333399"/>
                </a:solidFill>
                <a:latin typeface="Arial MT"/>
                <a:cs typeface="Arial MT"/>
              </a:rPr>
              <a:t> </a:t>
            </a:r>
            <a:r>
              <a:rPr sz="2800" dirty="0">
                <a:solidFill>
                  <a:srgbClr val="333399"/>
                </a:solidFill>
                <a:latin typeface="Arial MT"/>
                <a:cs typeface="Arial MT"/>
              </a:rPr>
              <a:t>the</a:t>
            </a:r>
            <a:r>
              <a:rPr sz="2800" spc="-60" dirty="0">
                <a:solidFill>
                  <a:srgbClr val="333399"/>
                </a:solidFill>
                <a:latin typeface="Arial MT"/>
                <a:cs typeface="Arial MT"/>
              </a:rPr>
              <a:t> </a:t>
            </a:r>
            <a:r>
              <a:rPr sz="2800" dirty="0">
                <a:solidFill>
                  <a:srgbClr val="333399"/>
                </a:solidFill>
                <a:latin typeface="Arial MT"/>
                <a:cs typeface="Arial MT"/>
              </a:rPr>
              <a:t>Keyword</a:t>
            </a:r>
            <a:r>
              <a:rPr sz="2800" spc="-5" dirty="0">
                <a:solidFill>
                  <a:srgbClr val="333399"/>
                </a:solidFill>
                <a:latin typeface="Arial MT"/>
                <a:cs typeface="Arial MT"/>
              </a:rPr>
              <a:t> </a:t>
            </a:r>
            <a:r>
              <a:rPr sz="2800" b="1" spc="-10" dirty="0">
                <a:solidFill>
                  <a:srgbClr val="333399"/>
                </a:solidFill>
                <a:latin typeface="Courier New"/>
                <a:cs typeface="Courier New"/>
              </a:rPr>
              <a:t>CONSTRAINT</a:t>
            </a:r>
            <a:endParaRPr sz="2800" dirty="0">
              <a:latin typeface="Courier New"/>
              <a:cs typeface="Courier New"/>
            </a:endParaRPr>
          </a:p>
          <a:p>
            <a:pPr marL="756285" lvl="1" indent="-286385">
              <a:lnSpc>
                <a:spcPct val="100000"/>
              </a:lnSpc>
              <a:spcBef>
                <a:spcPts val="830"/>
              </a:spcBef>
              <a:buClr>
                <a:srgbClr val="333399"/>
              </a:buClr>
              <a:buSzPct val="55769"/>
              <a:buFont typeface="Wingdings"/>
              <a:buChar char=""/>
              <a:tabLst>
                <a:tab pos="756285" algn="l"/>
              </a:tabLst>
            </a:pPr>
            <a:r>
              <a:rPr lang="en-US" sz="2800" dirty="0"/>
              <a:t>The names of all constraints within a particular schema must be unique</a:t>
            </a:r>
          </a:p>
          <a:p>
            <a:pPr marL="756285" lvl="1" indent="-286385">
              <a:lnSpc>
                <a:spcPct val="100000"/>
              </a:lnSpc>
              <a:spcBef>
                <a:spcPts val="830"/>
              </a:spcBef>
              <a:buClr>
                <a:srgbClr val="333399"/>
              </a:buClr>
              <a:buSzPct val="55769"/>
              <a:buFont typeface="Wingdings"/>
              <a:buChar char=""/>
              <a:tabLst>
                <a:tab pos="756285" algn="l"/>
              </a:tabLst>
            </a:pPr>
            <a:r>
              <a:rPr lang="en-US" sz="2800" dirty="0"/>
              <a:t>A constraint name is used to identify a particular constraint in case the constraint must be dropped later and replaced with another constraint</a:t>
            </a:r>
          </a:p>
          <a:p>
            <a:pPr marL="756285" lvl="1" indent="-286385">
              <a:lnSpc>
                <a:spcPct val="100000"/>
              </a:lnSpc>
              <a:spcBef>
                <a:spcPts val="830"/>
              </a:spcBef>
              <a:buClr>
                <a:srgbClr val="333399"/>
              </a:buClr>
              <a:buSzPct val="55769"/>
              <a:buFont typeface="Wingdings"/>
              <a:buChar char=""/>
              <a:tabLst>
                <a:tab pos="756285" algn="l"/>
              </a:tabLst>
            </a:pPr>
            <a:r>
              <a:rPr lang="en-US" sz="2800" dirty="0"/>
              <a:t>Giving names to constraints is optional</a:t>
            </a:r>
            <a:endParaRPr sz="2600" dirty="0">
              <a:latin typeface="Arial MT"/>
              <a:cs typeface="Arial M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18033"/>
            <a:ext cx="7588250" cy="811761"/>
          </a:xfrm>
          <a:prstGeom prst="rect">
            <a:avLst/>
          </a:prstGeom>
        </p:spPr>
        <p:txBody>
          <a:bodyPr vert="horz" wrap="square" lIns="0" tIns="11430" rIns="0" bIns="0" rtlCol="0">
            <a:spAutoFit/>
          </a:bodyPr>
          <a:lstStyle/>
          <a:p>
            <a:pPr marL="12700" marR="5080">
              <a:lnSpc>
                <a:spcPct val="100000"/>
              </a:lnSpc>
              <a:spcBef>
                <a:spcPts val="90"/>
              </a:spcBef>
            </a:pPr>
            <a:r>
              <a:rPr sz="2600" dirty="0">
                <a:latin typeface="Verdana"/>
                <a:cs typeface="Verdana"/>
              </a:rPr>
              <a:t>Default</a:t>
            </a:r>
            <a:r>
              <a:rPr sz="2600" spc="-65" dirty="0">
                <a:latin typeface="Verdana"/>
                <a:cs typeface="Verdana"/>
              </a:rPr>
              <a:t> </a:t>
            </a:r>
            <a:r>
              <a:rPr sz="2600" dirty="0">
                <a:latin typeface="Verdana"/>
                <a:cs typeface="Verdana"/>
              </a:rPr>
              <a:t>attribute</a:t>
            </a:r>
            <a:r>
              <a:rPr sz="2600" spc="-50" dirty="0">
                <a:latin typeface="Verdana"/>
                <a:cs typeface="Verdana"/>
              </a:rPr>
              <a:t> </a:t>
            </a:r>
            <a:r>
              <a:rPr sz="2600" dirty="0">
                <a:latin typeface="Verdana"/>
                <a:cs typeface="Verdana"/>
              </a:rPr>
              <a:t>values</a:t>
            </a:r>
            <a:r>
              <a:rPr sz="2600" spc="-70" dirty="0">
                <a:latin typeface="Verdana"/>
                <a:cs typeface="Verdana"/>
              </a:rPr>
              <a:t> </a:t>
            </a:r>
            <a:r>
              <a:rPr sz="2600" dirty="0">
                <a:latin typeface="Verdana"/>
                <a:cs typeface="Verdana"/>
              </a:rPr>
              <a:t>and</a:t>
            </a:r>
            <a:r>
              <a:rPr sz="2600" spc="-60" dirty="0">
                <a:latin typeface="Verdana"/>
                <a:cs typeface="Verdana"/>
              </a:rPr>
              <a:t> </a:t>
            </a:r>
            <a:r>
              <a:rPr sz="2600" spc="-10" dirty="0">
                <a:latin typeface="Verdana"/>
                <a:cs typeface="Verdana"/>
              </a:rPr>
              <a:t>referential </a:t>
            </a:r>
            <a:r>
              <a:rPr sz="2600" dirty="0">
                <a:latin typeface="Verdana"/>
                <a:cs typeface="Verdana"/>
              </a:rPr>
              <a:t>integrity</a:t>
            </a:r>
            <a:r>
              <a:rPr sz="2600" spc="-110" dirty="0">
                <a:latin typeface="Verdana"/>
                <a:cs typeface="Verdana"/>
              </a:rPr>
              <a:t> </a:t>
            </a:r>
            <a:r>
              <a:rPr sz="2600" dirty="0">
                <a:latin typeface="Verdana"/>
                <a:cs typeface="Verdana"/>
              </a:rPr>
              <a:t>triggered</a:t>
            </a:r>
            <a:r>
              <a:rPr sz="2600" spc="-55" dirty="0">
                <a:latin typeface="Verdana"/>
                <a:cs typeface="Verdana"/>
              </a:rPr>
              <a:t> </a:t>
            </a:r>
            <a:r>
              <a:rPr sz="2600" dirty="0">
                <a:latin typeface="Verdana"/>
                <a:cs typeface="Verdana"/>
              </a:rPr>
              <a:t>action</a:t>
            </a:r>
            <a:r>
              <a:rPr sz="2600" spc="-140" dirty="0">
                <a:latin typeface="Verdana"/>
                <a:cs typeface="Verdana"/>
              </a:rPr>
              <a:t> </a:t>
            </a:r>
            <a:r>
              <a:rPr sz="2600" dirty="0">
                <a:latin typeface="Verdana"/>
                <a:cs typeface="Verdana"/>
              </a:rPr>
              <a:t>specification</a:t>
            </a:r>
          </a:p>
        </p:txBody>
      </p:sp>
      <p:pic>
        <p:nvPicPr>
          <p:cNvPr id="3" name="object 3"/>
          <p:cNvPicPr/>
          <p:nvPr/>
        </p:nvPicPr>
        <p:blipFill>
          <a:blip r:embed="rId2" cstate="print"/>
          <a:stretch>
            <a:fillRect/>
          </a:stretch>
        </p:blipFill>
        <p:spPr>
          <a:xfrm>
            <a:off x="228600" y="1600200"/>
            <a:ext cx="8305799" cy="5029200"/>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26</a:t>
            </a:r>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2123" rIns="0" bIns="0" rtlCol="0">
            <a:spAutoFit/>
          </a:bodyPr>
          <a:lstStyle/>
          <a:p>
            <a:pPr marL="12700" marR="5080">
              <a:lnSpc>
                <a:spcPct val="100000"/>
              </a:lnSpc>
              <a:spcBef>
                <a:spcPts val="100"/>
              </a:spcBef>
            </a:pPr>
            <a:r>
              <a:rPr dirty="0"/>
              <a:t>Specifying</a:t>
            </a:r>
            <a:r>
              <a:rPr spc="-5" dirty="0"/>
              <a:t> </a:t>
            </a:r>
            <a:r>
              <a:rPr dirty="0"/>
              <a:t>Constraints</a:t>
            </a:r>
            <a:r>
              <a:rPr spc="-15" dirty="0"/>
              <a:t> </a:t>
            </a:r>
            <a:r>
              <a:rPr dirty="0"/>
              <a:t>on</a:t>
            </a:r>
            <a:r>
              <a:rPr spc="-45" dirty="0"/>
              <a:t> </a:t>
            </a:r>
            <a:r>
              <a:rPr spc="-10" dirty="0"/>
              <a:t>Tuples </a:t>
            </a:r>
            <a:r>
              <a:rPr dirty="0"/>
              <a:t>Using</a:t>
            </a:r>
            <a:r>
              <a:rPr spc="-10" dirty="0"/>
              <a:t> CHECK</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27</a:t>
            </a:r>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p:cNvSpPr txBox="1"/>
          <p:nvPr/>
        </p:nvSpPr>
        <p:spPr>
          <a:xfrm>
            <a:off x="318617" y="1624964"/>
            <a:ext cx="7886700" cy="3076575"/>
          </a:xfrm>
          <a:prstGeom prst="rect">
            <a:avLst/>
          </a:prstGeom>
        </p:spPr>
        <p:txBody>
          <a:bodyPr vert="horz" wrap="square" lIns="0" tIns="11430" rIns="0" bIns="0" rtlCol="0">
            <a:spAutoFit/>
          </a:bodyPr>
          <a:lstStyle/>
          <a:p>
            <a:pPr marL="356870" marR="188595" indent="-344805">
              <a:lnSpc>
                <a:spcPct val="100000"/>
              </a:lnSpc>
              <a:spcBef>
                <a:spcPts val="90"/>
              </a:spcBef>
              <a:buClr>
                <a:srgbClr val="990033"/>
              </a:buClr>
              <a:buSzPct val="59615"/>
              <a:buFont typeface="Wingdings"/>
              <a:buChar char=""/>
              <a:tabLst>
                <a:tab pos="356870" algn="l"/>
              </a:tabLst>
            </a:pPr>
            <a:r>
              <a:rPr sz="2600" dirty="0">
                <a:solidFill>
                  <a:srgbClr val="800000"/>
                </a:solidFill>
                <a:latin typeface="Arial MT"/>
                <a:cs typeface="Arial MT"/>
              </a:rPr>
              <a:t>Additional</a:t>
            </a:r>
            <a:r>
              <a:rPr sz="2600" spc="-55" dirty="0">
                <a:solidFill>
                  <a:srgbClr val="800000"/>
                </a:solidFill>
                <a:latin typeface="Arial MT"/>
                <a:cs typeface="Arial MT"/>
              </a:rPr>
              <a:t> </a:t>
            </a:r>
            <a:r>
              <a:rPr sz="2600" dirty="0">
                <a:solidFill>
                  <a:srgbClr val="800000"/>
                </a:solidFill>
                <a:latin typeface="Arial MT"/>
                <a:cs typeface="Arial MT"/>
              </a:rPr>
              <a:t>Constraints</a:t>
            </a:r>
            <a:r>
              <a:rPr sz="2600" spc="-70" dirty="0">
                <a:solidFill>
                  <a:srgbClr val="800000"/>
                </a:solidFill>
                <a:latin typeface="Arial MT"/>
                <a:cs typeface="Arial MT"/>
              </a:rPr>
              <a:t> </a:t>
            </a:r>
            <a:r>
              <a:rPr sz="2600" dirty="0">
                <a:solidFill>
                  <a:srgbClr val="800000"/>
                </a:solidFill>
                <a:latin typeface="Arial MT"/>
                <a:cs typeface="Arial MT"/>
              </a:rPr>
              <a:t>on</a:t>
            </a:r>
            <a:r>
              <a:rPr sz="2600" spc="-90" dirty="0">
                <a:solidFill>
                  <a:srgbClr val="800000"/>
                </a:solidFill>
                <a:latin typeface="Arial MT"/>
                <a:cs typeface="Arial MT"/>
              </a:rPr>
              <a:t> </a:t>
            </a:r>
            <a:r>
              <a:rPr sz="2600" dirty="0">
                <a:solidFill>
                  <a:srgbClr val="800000"/>
                </a:solidFill>
                <a:latin typeface="Arial MT"/>
                <a:cs typeface="Arial MT"/>
              </a:rPr>
              <a:t>individual</a:t>
            </a:r>
            <a:r>
              <a:rPr sz="2600" spc="-35" dirty="0">
                <a:solidFill>
                  <a:srgbClr val="800000"/>
                </a:solidFill>
                <a:latin typeface="Arial MT"/>
                <a:cs typeface="Arial MT"/>
              </a:rPr>
              <a:t> </a:t>
            </a:r>
            <a:r>
              <a:rPr sz="2600" dirty="0">
                <a:solidFill>
                  <a:srgbClr val="800000"/>
                </a:solidFill>
                <a:latin typeface="Arial MT"/>
                <a:cs typeface="Arial MT"/>
              </a:rPr>
              <a:t>tuples</a:t>
            </a:r>
            <a:r>
              <a:rPr sz="2600" spc="-70" dirty="0">
                <a:solidFill>
                  <a:srgbClr val="800000"/>
                </a:solidFill>
                <a:latin typeface="Arial MT"/>
                <a:cs typeface="Arial MT"/>
              </a:rPr>
              <a:t> </a:t>
            </a:r>
            <a:r>
              <a:rPr sz="2600" dirty="0">
                <a:solidFill>
                  <a:srgbClr val="800000"/>
                </a:solidFill>
                <a:latin typeface="Arial MT"/>
                <a:cs typeface="Arial MT"/>
              </a:rPr>
              <a:t>within</a:t>
            </a:r>
            <a:r>
              <a:rPr sz="2600" spc="-70" dirty="0">
                <a:solidFill>
                  <a:srgbClr val="800000"/>
                </a:solidFill>
                <a:latin typeface="Arial MT"/>
                <a:cs typeface="Arial MT"/>
              </a:rPr>
              <a:t> </a:t>
            </a:r>
            <a:r>
              <a:rPr sz="2600" spc="-50" dirty="0">
                <a:solidFill>
                  <a:srgbClr val="800000"/>
                </a:solidFill>
                <a:latin typeface="Arial MT"/>
                <a:cs typeface="Arial MT"/>
              </a:rPr>
              <a:t>a </a:t>
            </a:r>
            <a:r>
              <a:rPr sz="2600" dirty="0">
                <a:solidFill>
                  <a:srgbClr val="800000"/>
                </a:solidFill>
                <a:latin typeface="Arial MT"/>
                <a:cs typeface="Arial MT"/>
              </a:rPr>
              <a:t>relation</a:t>
            </a:r>
            <a:r>
              <a:rPr sz="2600" spc="-55" dirty="0">
                <a:solidFill>
                  <a:srgbClr val="800000"/>
                </a:solidFill>
                <a:latin typeface="Arial MT"/>
                <a:cs typeface="Arial MT"/>
              </a:rPr>
              <a:t> </a:t>
            </a:r>
            <a:r>
              <a:rPr sz="2600" dirty="0">
                <a:solidFill>
                  <a:srgbClr val="800000"/>
                </a:solidFill>
                <a:latin typeface="Arial MT"/>
                <a:cs typeface="Arial MT"/>
              </a:rPr>
              <a:t>are</a:t>
            </a:r>
            <a:r>
              <a:rPr sz="2600" spc="-75" dirty="0">
                <a:solidFill>
                  <a:srgbClr val="800000"/>
                </a:solidFill>
                <a:latin typeface="Arial MT"/>
                <a:cs typeface="Arial MT"/>
              </a:rPr>
              <a:t> </a:t>
            </a:r>
            <a:r>
              <a:rPr sz="2600" dirty="0">
                <a:solidFill>
                  <a:srgbClr val="800000"/>
                </a:solidFill>
                <a:latin typeface="Arial MT"/>
                <a:cs typeface="Arial MT"/>
              </a:rPr>
              <a:t>also</a:t>
            </a:r>
            <a:r>
              <a:rPr sz="2600" spc="-70" dirty="0">
                <a:solidFill>
                  <a:srgbClr val="800000"/>
                </a:solidFill>
                <a:latin typeface="Arial MT"/>
                <a:cs typeface="Arial MT"/>
              </a:rPr>
              <a:t> </a:t>
            </a:r>
            <a:r>
              <a:rPr sz="2600" dirty="0">
                <a:solidFill>
                  <a:srgbClr val="800000"/>
                </a:solidFill>
                <a:latin typeface="Arial MT"/>
                <a:cs typeface="Arial MT"/>
              </a:rPr>
              <a:t>possible</a:t>
            </a:r>
            <a:r>
              <a:rPr sz="2600" spc="-55" dirty="0">
                <a:solidFill>
                  <a:srgbClr val="800000"/>
                </a:solidFill>
                <a:latin typeface="Arial MT"/>
                <a:cs typeface="Arial MT"/>
              </a:rPr>
              <a:t> </a:t>
            </a:r>
            <a:r>
              <a:rPr sz="2600" dirty="0">
                <a:solidFill>
                  <a:srgbClr val="800000"/>
                </a:solidFill>
                <a:latin typeface="Arial MT"/>
                <a:cs typeface="Arial MT"/>
              </a:rPr>
              <a:t>using</a:t>
            </a:r>
            <a:r>
              <a:rPr sz="2600" spc="-55" dirty="0">
                <a:solidFill>
                  <a:srgbClr val="800000"/>
                </a:solidFill>
                <a:latin typeface="Arial MT"/>
                <a:cs typeface="Arial MT"/>
              </a:rPr>
              <a:t> </a:t>
            </a:r>
            <a:r>
              <a:rPr sz="2600" spc="-10" dirty="0">
                <a:solidFill>
                  <a:srgbClr val="800000"/>
                </a:solidFill>
                <a:latin typeface="Arial MT"/>
                <a:cs typeface="Arial MT"/>
              </a:rPr>
              <a:t>CHECK</a:t>
            </a:r>
            <a:endParaRPr sz="2600">
              <a:latin typeface="Arial MT"/>
              <a:cs typeface="Arial MT"/>
            </a:endParaRPr>
          </a:p>
          <a:p>
            <a:pPr marL="356870" indent="-344170">
              <a:lnSpc>
                <a:spcPct val="100000"/>
              </a:lnSpc>
              <a:spcBef>
                <a:spcPts val="475"/>
              </a:spcBef>
              <a:buClr>
                <a:srgbClr val="990033"/>
              </a:buClr>
              <a:buSzPct val="58928"/>
              <a:buFont typeface="Wingdings"/>
              <a:buChar char=""/>
              <a:tabLst>
                <a:tab pos="356870" algn="l"/>
              </a:tabLst>
            </a:pPr>
            <a:r>
              <a:rPr sz="2800" dirty="0">
                <a:solidFill>
                  <a:srgbClr val="333399"/>
                </a:solidFill>
                <a:latin typeface="Courier New"/>
                <a:cs typeface="Courier New"/>
              </a:rPr>
              <a:t>CHECK</a:t>
            </a:r>
            <a:r>
              <a:rPr sz="2800" spc="-70" dirty="0">
                <a:solidFill>
                  <a:srgbClr val="333399"/>
                </a:solidFill>
                <a:latin typeface="Courier New"/>
                <a:cs typeface="Courier New"/>
              </a:rPr>
              <a:t> </a:t>
            </a:r>
            <a:r>
              <a:rPr sz="2800" dirty="0">
                <a:solidFill>
                  <a:srgbClr val="333399"/>
                </a:solidFill>
                <a:latin typeface="Arial MT"/>
                <a:cs typeface="Arial MT"/>
              </a:rPr>
              <a:t>clauses</a:t>
            </a:r>
            <a:r>
              <a:rPr sz="2800" spc="-55" dirty="0">
                <a:solidFill>
                  <a:srgbClr val="333399"/>
                </a:solidFill>
                <a:latin typeface="Arial MT"/>
                <a:cs typeface="Arial MT"/>
              </a:rPr>
              <a:t> </a:t>
            </a:r>
            <a:r>
              <a:rPr sz="2800" dirty="0">
                <a:solidFill>
                  <a:srgbClr val="333399"/>
                </a:solidFill>
                <a:latin typeface="Arial MT"/>
                <a:cs typeface="Arial MT"/>
              </a:rPr>
              <a:t>at</a:t>
            </a:r>
            <a:r>
              <a:rPr sz="2800" spc="-10" dirty="0">
                <a:solidFill>
                  <a:srgbClr val="333399"/>
                </a:solidFill>
                <a:latin typeface="Arial MT"/>
                <a:cs typeface="Arial MT"/>
              </a:rPr>
              <a:t> </a:t>
            </a:r>
            <a:r>
              <a:rPr sz="2800" dirty="0">
                <a:solidFill>
                  <a:srgbClr val="333399"/>
                </a:solidFill>
                <a:latin typeface="Arial MT"/>
                <a:cs typeface="Arial MT"/>
              </a:rPr>
              <a:t>the</a:t>
            </a:r>
            <a:r>
              <a:rPr sz="2800" spc="-20" dirty="0">
                <a:solidFill>
                  <a:srgbClr val="333399"/>
                </a:solidFill>
                <a:latin typeface="Arial MT"/>
                <a:cs typeface="Arial MT"/>
              </a:rPr>
              <a:t> </a:t>
            </a:r>
            <a:r>
              <a:rPr sz="2800" dirty="0">
                <a:solidFill>
                  <a:srgbClr val="333399"/>
                </a:solidFill>
                <a:latin typeface="Arial MT"/>
                <a:cs typeface="Arial MT"/>
              </a:rPr>
              <a:t>end</a:t>
            </a:r>
            <a:r>
              <a:rPr sz="2800" spc="-30" dirty="0">
                <a:solidFill>
                  <a:srgbClr val="333399"/>
                </a:solidFill>
                <a:latin typeface="Arial MT"/>
                <a:cs typeface="Arial MT"/>
              </a:rPr>
              <a:t> </a:t>
            </a:r>
            <a:r>
              <a:rPr sz="2800" dirty="0">
                <a:solidFill>
                  <a:srgbClr val="333399"/>
                </a:solidFill>
                <a:latin typeface="Arial MT"/>
                <a:cs typeface="Arial MT"/>
              </a:rPr>
              <a:t>of</a:t>
            </a:r>
            <a:r>
              <a:rPr sz="2800" spc="-10" dirty="0">
                <a:solidFill>
                  <a:srgbClr val="333399"/>
                </a:solidFill>
                <a:latin typeface="Arial MT"/>
                <a:cs typeface="Arial MT"/>
              </a:rPr>
              <a:t> </a:t>
            </a:r>
            <a:r>
              <a:rPr sz="2800" dirty="0">
                <a:solidFill>
                  <a:srgbClr val="333399"/>
                </a:solidFill>
                <a:latin typeface="Arial MT"/>
                <a:cs typeface="Arial MT"/>
              </a:rPr>
              <a:t>a</a:t>
            </a:r>
            <a:r>
              <a:rPr sz="2800" spc="10" dirty="0">
                <a:solidFill>
                  <a:srgbClr val="333399"/>
                </a:solidFill>
                <a:latin typeface="Arial MT"/>
                <a:cs typeface="Arial MT"/>
              </a:rPr>
              <a:t> </a:t>
            </a:r>
            <a:r>
              <a:rPr sz="2800" dirty="0">
                <a:solidFill>
                  <a:srgbClr val="333399"/>
                </a:solidFill>
                <a:latin typeface="Courier New"/>
                <a:cs typeface="Courier New"/>
              </a:rPr>
              <a:t>CREATE</a:t>
            </a:r>
            <a:r>
              <a:rPr sz="2800" spc="-75" dirty="0">
                <a:solidFill>
                  <a:srgbClr val="333399"/>
                </a:solidFill>
                <a:latin typeface="Courier New"/>
                <a:cs typeface="Courier New"/>
              </a:rPr>
              <a:t> </a:t>
            </a:r>
            <a:r>
              <a:rPr sz="2800" spc="-10" dirty="0">
                <a:solidFill>
                  <a:srgbClr val="333399"/>
                </a:solidFill>
                <a:latin typeface="Courier New"/>
                <a:cs typeface="Courier New"/>
              </a:rPr>
              <a:t>TABLE</a:t>
            </a:r>
            <a:endParaRPr sz="2800">
              <a:latin typeface="Courier New"/>
              <a:cs typeface="Courier New"/>
            </a:endParaRPr>
          </a:p>
          <a:p>
            <a:pPr marL="356870">
              <a:lnSpc>
                <a:spcPct val="100000"/>
              </a:lnSpc>
              <a:spcBef>
                <a:spcPts val="195"/>
              </a:spcBef>
            </a:pPr>
            <a:r>
              <a:rPr sz="2800" spc="-10" dirty="0">
                <a:solidFill>
                  <a:srgbClr val="333399"/>
                </a:solidFill>
                <a:latin typeface="Arial MT"/>
                <a:cs typeface="Arial MT"/>
              </a:rPr>
              <a:t>statement</a:t>
            </a:r>
            <a:endParaRPr sz="2800">
              <a:latin typeface="Arial MT"/>
              <a:cs typeface="Arial MT"/>
            </a:endParaRPr>
          </a:p>
          <a:p>
            <a:pPr marL="756285" lvl="1" indent="-286385">
              <a:lnSpc>
                <a:spcPct val="100000"/>
              </a:lnSpc>
              <a:spcBef>
                <a:spcPts val="635"/>
              </a:spcBef>
              <a:buClr>
                <a:srgbClr val="333399"/>
              </a:buClr>
              <a:buSzPct val="55769"/>
              <a:buFont typeface="Wingdings"/>
              <a:buChar char=""/>
              <a:tabLst>
                <a:tab pos="756285" algn="l"/>
              </a:tabLst>
            </a:pPr>
            <a:r>
              <a:rPr sz="2600" dirty="0">
                <a:solidFill>
                  <a:srgbClr val="800000"/>
                </a:solidFill>
                <a:latin typeface="Arial MT"/>
                <a:cs typeface="Arial MT"/>
              </a:rPr>
              <a:t>Apply</a:t>
            </a:r>
            <a:r>
              <a:rPr sz="2600" spc="-25" dirty="0">
                <a:solidFill>
                  <a:srgbClr val="800000"/>
                </a:solidFill>
                <a:latin typeface="Arial MT"/>
                <a:cs typeface="Arial MT"/>
              </a:rPr>
              <a:t> </a:t>
            </a:r>
            <a:r>
              <a:rPr sz="2600" dirty="0">
                <a:solidFill>
                  <a:srgbClr val="800000"/>
                </a:solidFill>
                <a:latin typeface="Arial MT"/>
                <a:cs typeface="Arial MT"/>
              </a:rPr>
              <a:t>to</a:t>
            </a:r>
            <a:r>
              <a:rPr sz="2600" spc="-60" dirty="0">
                <a:solidFill>
                  <a:srgbClr val="800000"/>
                </a:solidFill>
                <a:latin typeface="Arial MT"/>
                <a:cs typeface="Arial MT"/>
              </a:rPr>
              <a:t> </a:t>
            </a:r>
            <a:r>
              <a:rPr sz="2600" dirty="0">
                <a:solidFill>
                  <a:srgbClr val="800000"/>
                </a:solidFill>
                <a:latin typeface="Arial MT"/>
                <a:cs typeface="Arial MT"/>
              </a:rPr>
              <a:t>each</a:t>
            </a:r>
            <a:r>
              <a:rPr sz="2600" spc="-25" dirty="0">
                <a:solidFill>
                  <a:srgbClr val="800000"/>
                </a:solidFill>
                <a:latin typeface="Arial MT"/>
                <a:cs typeface="Arial MT"/>
              </a:rPr>
              <a:t> </a:t>
            </a:r>
            <a:r>
              <a:rPr sz="2600" dirty="0">
                <a:solidFill>
                  <a:srgbClr val="800000"/>
                </a:solidFill>
                <a:latin typeface="Arial MT"/>
                <a:cs typeface="Arial MT"/>
              </a:rPr>
              <a:t>tuple</a:t>
            </a:r>
            <a:r>
              <a:rPr sz="2600" spc="-25" dirty="0">
                <a:solidFill>
                  <a:srgbClr val="800000"/>
                </a:solidFill>
                <a:latin typeface="Arial MT"/>
                <a:cs typeface="Arial MT"/>
              </a:rPr>
              <a:t> </a:t>
            </a:r>
            <a:r>
              <a:rPr sz="2600" spc="-10" dirty="0">
                <a:solidFill>
                  <a:srgbClr val="800000"/>
                </a:solidFill>
                <a:latin typeface="Arial MT"/>
                <a:cs typeface="Arial MT"/>
              </a:rPr>
              <a:t>individually</a:t>
            </a:r>
            <a:endParaRPr sz="2600">
              <a:latin typeface="Arial MT"/>
              <a:cs typeface="Arial MT"/>
            </a:endParaRPr>
          </a:p>
          <a:p>
            <a:pPr marL="756285" marR="1963420" lvl="1" indent="-287020">
              <a:lnSpc>
                <a:spcPct val="100000"/>
              </a:lnSpc>
              <a:spcBef>
                <a:spcPts val="405"/>
              </a:spcBef>
              <a:buClr>
                <a:srgbClr val="333399"/>
              </a:buClr>
              <a:buSzPct val="55769"/>
              <a:buFont typeface="Wingdings"/>
              <a:buChar char=""/>
              <a:tabLst>
                <a:tab pos="756285" algn="l"/>
              </a:tabLst>
            </a:pPr>
            <a:r>
              <a:rPr sz="2600" dirty="0">
                <a:solidFill>
                  <a:srgbClr val="800000"/>
                </a:solidFill>
                <a:latin typeface="Courier New"/>
                <a:cs typeface="Courier New"/>
              </a:rPr>
              <a:t>CHECK</a:t>
            </a:r>
            <a:r>
              <a:rPr sz="2600" spc="-150" dirty="0">
                <a:solidFill>
                  <a:srgbClr val="800000"/>
                </a:solidFill>
                <a:latin typeface="Courier New"/>
                <a:cs typeface="Courier New"/>
              </a:rPr>
              <a:t> </a:t>
            </a:r>
            <a:r>
              <a:rPr sz="2600" dirty="0">
                <a:solidFill>
                  <a:srgbClr val="800000"/>
                </a:solidFill>
                <a:latin typeface="Courier New"/>
                <a:cs typeface="Courier New"/>
              </a:rPr>
              <a:t>(Dept_create_date</a:t>
            </a:r>
            <a:r>
              <a:rPr sz="2600" spc="-135" dirty="0">
                <a:solidFill>
                  <a:srgbClr val="800000"/>
                </a:solidFill>
                <a:latin typeface="Courier New"/>
                <a:cs typeface="Courier New"/>
              </a:rPr>
              <a:t> </a:t>
            </a:r>
            <a:r>
              <a:rPr sz="2600" spc="-25" dirty="0">
                <a:solidFill>
                  <a:srgbClr val="800000"/>
                </a:solidFill>
                <a:latin typeface="Courier New"/>
                <a:cs typeface="Courier New"/>
              </a:rPr>
              <a:t>&lt;= </a:t>
            </a:r>
            <a:r>
              <a:rPr sz="2600" spc="-10" dirty="0">
                <a:solidFill>
                  <a:srgbClr val="800000"/>
                </a:solidFill>
                <a:latin typeface="Courier New"/>
                <a:cs typeface="Courier New"/>
              </a:rPr>
              <a:t>Mgr_start_date);</a:t>
            </a:r>
            <a:endParaRPr sz="2600">
              <a:latin typeface="Courier New"/>
              <a:cs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71449" rIns="0" bIns="0" rtlCol="0">
            <a:spAutoFit/>
          </a:bodyPr>
          <a:lstStyle/>
          <a:p>
            <a:pPr marL="12700">
              <a:lnSpc>
                <a:spcPct val="100000"/>
              </a:lnSpc>
              <a:spcBef>
                <a:spcPts val="100"/>
              </a:spcBef>
            </a:pPr>
            <a:r>
              <a:rPr dirty="0"/>
              <a:t>Basic</a:t>
            </a:r>
            <a:r>
              <a:rPr spc="-30" dirty="0"/>
              <a:t> </a:t>
            </a:r>
            <a:r>
              <a:rPr dirty="0"/>
              <a:t>Retrieval</a:t>
            </a:r>
            <a:r>
              <a:rPr spc="25" dirty="0"/>
              <a:t> </a:t>
            </a:r>
            <a:r>
              <a:rPr dirty="0"/>
              <a:t>Queries</a:t>
            </a:r>
            <a:r>
              <a:rPr spc="-20" dirty="0"/>
              <a:t> </a:t>
            </a:r>
            <a:r>
              <a:rPr dirty="0"/>
              <a:t>in</a:t>
            </a:r>
            <a:r>
              <a:rPr spc="-10" dirty="0"/>
              <a:t> </a:t>
            </a:r>
            <a:r>
              <a:rPr spc="-25" dirty="0"/>
              <a:t>SQL</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28</a:t>
            </a:r>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p:cNvSpPr txBox="1"/>
          <p:nvPr/>
        </p:nvSpPr>
        <p:spPr>
          <a:xfrm>
            <a:off x="318617" y="1482534"/>
            <a:ext cx="8208645" cy="4276812"/>
          </a:xfrm>
          <a:prstGeom prst="rect">
            <a:avLst/>
          </a:prstGeom>
        </p:spPr>
        <p:txBody>
          <a:bodyPr vert="horz" wrap="square" lIns="0" tIns="128270" rIns="0" bIns="0" rtlCol="0">
            <a:spAutoFit/>
          </a:bodyPr>
          <a:lstStyle/>
          <a:p>
            <a:pPr marL="356870" indent="-344170">
              <a:lnSpc>
                <a:spcPct val="100000"/>
              </a:lnSpc>
              <a:spcBef>
                <a:spcPts val="1010"/>
              </a:spcBef>
              <a:buClr>
                <a:srgbClr val="990033"/>
              </a:buClr>
              <a:buSzPct val="58928"/>
              <a:buFont typeface="Wingdings"/>
              <a:buChar char=""/>
              <a:tabLst>
                <a:tab pos="356870" algn="l"/>
              </a:tabLst>
            </a:pPr>
            <a:r>
              <a:rPr sz="2800" spc="-10" dirty="0">
                <a:solidFill>
                  <a:srgbClr val="333399"/>
                </a:solidFill>
                <a:latin typeface="Courier New"/>
                <a:cs typeface="Courier New"/>
              </a:rPr>
              <a:t>SELECT</a:t>
            </a:r>
            <a:r>
              <a:rPr sz="2800" spc="-915" dirty="0">
                <a:solidFill>
                  <a:srgbClr val="333399"/>
                </a:solidFill>
                <a:latin typeface="Courier New"/>
                <a:cs typeface="Courier New"/>
              </a:rPr>
              <a:t> </a:t>
            </a:r>
            <a:r>
              <a:rPr sz="2800" spc="-10" dirty="0">
                <a:solidFill>
                  <a:srgbClr val="333399"/>
                </a:solidFill>
                <a:latin typeface="Arial MT"/>
                <a:cs typeface="Arial MT"/>
              </a:rPr>
              <a:t>statement</a:t>
            </a:r>
            <a:endParaRPr sz="2800" dirty="0">
              <a:latin typeface="Arial MT"/>
              <a:cs typeface="Arial MT"/>
            </a:endParaRPr>
          </a:p>
          <a:p>
            <a:pPr marL="756285" marR="5080" lvl="1" indent="-287020">
              <a:lnSpc>
                <a:spcPct val="100000"/>
              </a:lnSpc>
              <a:spcBef>
                <a:spcPts val="830"/>
              </a:spcBef>
              <a:buClr>
                <a:srgbClr val="333399"/>
              </a:buClr>
              <a:buSzPct val="55769"/>
              <a:buFont typeface="Wingdings"/>
              <a:buChar char=""/>
              <a:tabLst>
                <a:tab pos="756285" algn="l"/>
              </a:tabLst>
            </a:pPr>
            <a:r>
              <a:rPr sz="2600" dirty="0">
                <a:solidFill>
                  <a:srgbClr val="800000"/>
                </a:solidFill>
                <a:latin typeface="Arial MT"/>
                <a:cs typeface="Arial MT"/>
              </a:rPr>
              <a:t>One</a:t>
            </a:r>
            <a:r>
              <a:rPr sz="2600" spc="-85" dirty="0">
                <a:solidFill>
                  <a:srgbClr val="800000"/>
                </a:solidFill>
                <a:latin typeface="Arial MT"/>
                <a:cs typeface="Arial MT"/>
              </a:rPr>
              <a:t> </a:t>
            </a:r>
            <a:r>
              <a:rPr sz="2600" dirty="0">
                <a:solidFill>
                  <a:srgbClr val="800000"/>
                </a:solidFill>
                <a:latin typeface="Arial MT"/>
                <a:cs typeface="Arial MT"/>
              </a:rPr>
              <a:t>basic</a:t>
            </a:r>
            <a:r>
              <a:rPr sz="2600" spc="-55" dirty="0">
                <a:solidFill>
                  <a:srgbClr val="800000"/>
                </a:solidFill>
                <a:latin typeface="Arial MT"/>
                <a:cs typeface="Arial MT"/>
              </a:rPr>
              <a:t> </a:t>
            </a:r>
            <a:r>
              <a:rPr sz="2600" dirty="0">
                <a:solidFill>
                  <a:srgbClr val="800000"/>
                </a:solidFill>
                <a:latin typeface="Arial MT"/>
                <a:cs typeface="Arial MT"/>
              </a:rPr>
              <a:t>statement</a:t>
            </a:r>
            <a:r>
              <a:rPr sz="2600" spc="-40" dirty="0">
                <a:solidFill>
                  <a:srgbClr val="800000"/>
                </a:solidFill>
                <a:latin typeface="Arial MT"/>
                <a:cs typeface="Arial MT"/>
              </a:rPr>
              <a:t> </a:t>
            </a:r>
            <a:r>
              <a:rPr sz="2600" dirty="0">
                <a:solidFill>
                  <a:srgbClr val="800000"/>
                </a:solidFill>
                <a:latin typeface="Arial MT"/>
                <a:cs typeface="Arial MT"/>
              </a:rPr>
              <a:t>for</a:t>
            </a:r>
            <a:r>
              <a:rPr sz="2600" spc="-100" dirty="0">
                <a:solidFill>
                  <a:srgbClr val="800000"/>
                </a:solidFill>
                <a:latin typeface="Arial MT"/>
                <a:cs typeface="Arial MT"/>
              </a:rPr>
              <a:t> </a:t>
            </a:r>
            <a:r>
              <a:rPr sz="2600" dirty="0">
                <a:solidFill>
                  <a:srgbClr val="800000"/>
                </a:solidFill>
                <a:latin typeface="Arial MT"/>
                <a:cs typeface="Arial MT"/>
              </a:rPr>
              <a:t>retrieving</a:t>
            </a:r>
            <a:r>
              <a:rPr sz="2600" spc="-35" dirty="0">
                <a:solidFill>
                  <a:srgbClr val="800000"/>
                </a:solidFill>
                <a:latin typeface="Arial MT"/>
                <a:cs typeface="Arial MT"/>
              </a:rPr>
              <a:t> </a:t>
            </a:r>
            <a:r>
              <a:rPr sz="2600" dirty="0">
                <a:solidFill>
                  <a:srgbClr val="800000"/>
                </a:solidFill>
                <a:latin typeface="Arial MT"/>
                <a:cs typeface="Arial MT"/>
              </a:rPr>
              <a:t>information</a:t>
            </a:r>
            <a:r>
              <a:rPr sz="2600" spc="-45" dirty="0">
                <a:solidFill>
                  <a:srgbClr val="800000"/>
                </a:solidFill>
                <a:latin typeface="Arial MT"/>
                <a:cs typeface="Arial MT"/>
              </a:rPr>
              <a:t> </a:t>
            </a:r>
            <a:r>
              <a:rPr sz="2600" spc="-20" dirty="0">
                <a:solidFill>
                  <a:srgbClr val="800000"/>
                </a:solidFill>
                <a:latin typeface="Arial MT"/>
                <a:cs typeface="Arial MT"/>
              </a:rPr>
              <a:t>from </a:t>
            </a:r>
            <a:r>
              <a:rPr sz="2600" dirty="0">
                <a:solidFill>
                  <a:srgbClr val="800000"/>
                </a:solidFill>
                <a:latin typeface="Arial MT"/>
                <a:cs typeface="Arial MT"/>
              </a:rPr>
              <a:t>a </a:t>
            </a:r>
            <a:r>
              <a:rPr sz="2600" spc="-10" dirty="0">
                <a:solidFill>
                  <a:srgbClr val="800000"/>
                </a:solidFill>
                <a:latin typeface="Arial MT"/>
                <a:cs typeface="Arial MT"/>
              </a:rPr>
              <a:t>database</a:t>
            </a:r>
            <a:endParaRPr sz="2600" dirty="0">
              <a:latin typeface="Arial MT"/>
              <a:cs typeface="Arial MT"/>
            </a:endParaRPr>
          </a:p>
          <a:p>
            <a:pPr marL="356870" marR="573405" indent="-344805">
              <a:lnSpc>
                <a:spcPct val="100000"/>
              </a:lnSpc>
              <a:spcBef>
                <a:spcPts val="665"/>
              </a:spcBef>
              <a:buClr>
                <a:srgbClr val="990033"/>
              </a:buClr>
              <a:buSzPct val="58928"/>
              <a:buFont typeface="Wingdings"/>
              <a:buChar char=""/>
              <a:tabLst>
                <a:tab pos="356870" algn="l"/>
              </a:tabLst>
            </a:pPr>
            <a:r>
              <a:rPr sz="2800" dirty="0">
                <a:solidFill>
                  <a:srgbClr val="333399"/>
                </a:solidFill>
                <a:latin typeface="Arial MT"/>
                <a:cs typeface="Arial MT"/>
              </a:rPr>
              <a:t>SQL</a:t>
            </a:r>
            <a:r>
              <a:rPr sz="2800" spc="-40" dirty="0">
                <a:solidFill>
                  <a:srgbClr val="333399"/>
                </a:solidFill>
                <a:latin typeface="Arial MT"/>
                <a:cs typeface="Arial MT"/>
              </a:rPr>
              <a:t> </a:t>
            </a:r>
            <a:r>
              <a:rPr sz="2800" dirty="0">
                <a:solidFill>
                  <a:srgbClr val="333399"/>
                </a:solidFill>
                <a:latin typeface="Arial MT"/>
                <a:cs typeface="Arial MT"/>
              </a:rPr>
              <a:t>allows</a:t>
            </a:r>
            <a:r>
              <a:rPr sz="2800" spc="-5" dirty="0">
                <a:solidFill>
                  <a:srgbClr val="333399"/>
                </a:solidFill>
                <a:latin typeface="Arial MT"/>
                <a:cs typeface="Arial MT"/>
              </a:rPr>
              <a:t> </a:t>
            </a:r>
            <a:r>
              <a:rPr sz="2800" dirty="0">
                <a:solidFill>
                  <a:srgbClr val="333399"/>
                </a:solidFill>
                <a:latin typeface="Arial MT"/>
                <a:cs typeface="Arial MT"/>
              </a:rPr>
              <a:t>a</a:t>
            </a:r>
            <a:r>
              <a:rPr sz="2800" spc="-40" dirty="0">
                <a:solidFill>
                  <a:srgbClr val="333399"/>
                </a:solidFill>
                <a:latin typeface="Arial MT"/>
                <a:cs typeface="Arial MT"/>
              </a:rPr>
              <a:t> </a:t>
            </a:r>
            <a:r>
              <a:rPr sz="2800" dirty="0">
                <a:solidFill>
                  <a:srgbClr val="333399"/>
                </a:solidFill>
                <a:latin typeface="Arial MT"/>
                <a:cs typeface="Arial MT"/>
              </a:rPr>
              <a:t>table</a:t>
            </a:r>
            <a:r>
              <a:rPr sz="2800" spc="-40" dirty="0">
                <a:solidFill>
                  <a:srgbClr val="333399"/>
                </a:solidFill>
                <a:latin typeface="Arial MT"/>
                <a:cs typeface="Arial MT"/>
              </a:rPr>
              <a:t> </a:t>
            </a:r>
            <a:r>
              <a:rPr sz="2800" dirty="0">
                <a:solidFill>
                  <a:srgbClr val="333399"/>
                </a:solidFill>
                <a:latin typeface="Arial MT"/>
                <a:cs typeface="Arial MT"/>
              </a:rPr>
              <a:t>to</a:t>
            </a:r>
            <a:r>
              <a:rPr sz="2800" spc="-40" dirty="0">
                <a:solidFill>
                  <a:srgbClr val="333399"/>
                </a:solidFill>
                <a:latin typeface="Arial MT"/>
                <a:cs typeface="Arial MT"/>
              </a:rPr>
              <a:t> </a:t>
            </a:r>
            <a:r>
              <a:rPr sz="2800" dirty="0">
                <a:solidFill>
                  <a:srgbClr val="333399"/>
                </a:solidFill>
                <a:latin typeface="Arial MT"/>
                <a:cs typeface="Arial MT"/>
              </a:rPr>
              <a:t>have</a:t>
            </a:r>
            <a:r>
              <a:rPr sz="2800" spc="5" dirty="0">
                <a:solidFill>
                  <a:srgbClr val="333399"/>
                </a:solidFill>
                <a:latin typeface="Arial MT"/>
                <a:cs typeface="Arial MT"/>
              </a:rPr>
              <a:t> </a:t>
            </a:r>
            <a:r>
              <a:rPr sz="2800" dirty="0">
                <a:solidFill>
                  <a:srgbClr val="333399"/>
                </a:solidFill>
                <a:latin typeface="Arial MT"/>
                <a:cs typeface="Arial MT"/>
              </a:rPr>
              <a:t>two</a:t>
            </a:r>
            <a:r>
              <a:rPr sz="2800" spc="-15" dirty="0">
                <a:solidFill>
                  <a:srgbClr val="333399"/>
                </a:solidFill>
                <a:latin typeface="Arial MT"/>
                <a:cs typeface="Arial MT"/>
              </a:rPr>
              <a:t> </a:t>
            </a:r>
            <a:r>
              <a:rPr sz="2800" dirty="0">
                <a:solidFill>
                  <a:srgbClr val="333399"/>
                </a:solidFill>
                <a:latin typeface="Arial MT"/>
                <a:cs typeface="Arial MT"/>
              </a:rPr>
              <a:t>or</a:t>
            </a:r>
            <a:r>
              <a:rPr sz="2800" spc="-40" dirty="0">
                <a:solidFill>
                  <a:srgbClr val="333399"/>
                </a:solidFill>
                <a:latin typeface="Arial MT"/>
                <a:cs typeface="Arial MT"/>
              </a:rPr>
              <a:t> </a:t>
            </a:r>
            <a:r>
              <a:rPr sz="2800" dirty="0">
                <a:solidFill>
                  <a:srgbClr val="333399"/>
                </a:solidFill>
                <a:latin typeface="Arial MT"/>
                <a:cs typeface="Arial MT"/>
              </a:rPr>
              <a:t>more</a:t>
            </a:r>
            <a:r>
              <a:rPr sz="2800" spc="-15" dirty="0">
                <a:solidFill>
                  <a:srgbClr val="333399"/>
                </a:solidFill>
                <a:latin typeface="Arial MT"/>
                <a:cs typeface="Arial MT"/>
              </a:rPr>
              <a:t> </a:t>
            </a:r>
            <a:r>
              <a:rPr sz="2800" spc="-10" dirty="0">
                <a:solidFill>
                  <a:srgbClr val="333399"/>
                </a:solidFill>
                <a:latin typeface="Arial MT"/>
                <a:cs typeface="Arial MT"/>
              </a:rPr>
              <a:t>tuples </a:t>
            </a:r>
            <a:r>
              <a:rPr sz="2800" dirty="0">
                <a:solidFill>
                  <a:srgbClr val="333399"/>
                </a:solidFill>
                <a:latin typeface="Arial MT"/>
                <a:cs typeface="Arial MT"/>
              </a:rPr>
              <a:t>that</a:t>
            </a:r>
            <a:r>
              <a:rPr sz="2800" spc="-60" dirty="0">
                <a:solidFill>
                  <a:srgbClr val="333399"/>
                </a:solidFill>
                <a:latin typeface="Arial MT"/>
                <a:cs typeface="Arial MT"/>
              </a:rPr>
              <a:t> </a:t>
            </a:r>
            <a:r>
              <a:rPr sz="2800" dirty="0">
                <a:solidFill>
                  <a:srgbClr val="333399"/>
                </a:solidFill>
                <a:latin typeface="Arial MT"/>
                <a:cs typeface="Arial MT"/>
              </a:rPr>
              <a:t>are</a:t>
            </a:r>
            <a:r>
              <a:rPr sz="2800" spc="-20" dirty="0">
                <a:solidFill>
                  <a:srgbClr val="333399"/>
                </a:solidFill>
                <a:latin typeface="Arial MT"/>
                <a:cs typeface="Arial MT"/>
              </a:rPr>
              <a:t> </a:t>
            </a:r>
            <a:r>
              <a:rPr sz="2800" dirty="0">
                <a:solidFill>
                  <a:srgbClr val="333399"/>
                </a:solidFill>
                <a:latin typeface="Arial MT"/>
                <a:cs typeface="Arial MT"/>
              </a:rPr>
              <a:t>identical</a:t>
            </a:r>
            <a:r>
              <a:rPr sz="2800" spc="-65" dirty="0">
                <a:solidFill>
                  <a:srgbClr val="333399"/>
                </a:solidFill>
                <a:latin typeface="Arial MT"/>
                <a:cs typeface="Arial MT"/>
              </a:rPr>
              <a:t> </a:t>
            </a:r>
            <a:r>
              <a:rPr sz="2800" dirty="0">
                <a:solidFill>
                  <a:srgbClr val="333399"/>
                </a:solidFill>
                <a:latin typeface="Arial MT"/>
                <a:cs typeface="Arial MT"/>
              </a:rPr>
              <a:t>in</a:t>
            </a:r>
            <a:r>
              <a:rPr sz="2800" spc="-20" dirty="0">
                <a:solidFill>
                  <a:srgbClr val="333399"/>
                </a:solidFill>
                <a:latin typeface="Arial MT"/>
                <a:cs typeface="Arial MT"/>
              </a:rPr>
              <a:t> </a:t>
            </a:r>
            <a:r>
              <a:rPr sz="2800" dirty="0">
                <a:solidFill>
                  <a:srgbClr val="333399"/>
                </a:solidFill>
                <a:latin typeface="Arial MT"/>
                <a:cs typeface="Arial MT"/>
              </a:rPr>
              <a:t>all</a:t>
            </a:r>
            <a:r>
              <a:rPr sz="2800" spc="-40" dirty="0">
                <a:solidFill>
                  <a:srgbClr val="333399"/>
                </a:solidFill>
                <a:latin typeface="Arial MT"/>
                <a:cs typeface="Arial MT"/>
              </a:rPr>
              <a:t> </a:t>
            </a:r>
            <a:r>
              <a:rPr sz="2800" dirty="0">
                <a:solidFill>
                  <a:srgbClr val="333399"/>
                </a:solidFill>
                <a:latin typeface="Arial MT"/>
                <a:cs typeface="Arial MT"/>
              </a:rPr>
              <a:t>their</a:t>
            </a:r>
            <a:r>
              <a:rPr sz="2800" spc="-40" dirty="0">
                <a:solidFill>
                  <a:srgbClr val="333399"/>
                </a:solidFill>
                <a:latin typeface="Arial MT"/>
                <a:cs typeface="Arial MT"/>
              </a:rPr>
              <a:t> </a:t>
            </a:r>
            <a:r>
              <a:rPr sz="2800" dirty="0">
                <a:solidFill>
                  <a:srgbClr val="333399"/>
                </a:solidFill>
                <a:latin typeface="Arial MT"/>
                <a:cs typeface="Arial MT"/>
              </a:rPr>
              <a:t>attribute</a:t>
            </a:r>
            <a:r>
              <a:rPr sz="2800" spc="-65" dirty="0">
                <a:solidFill>
                  <a:srgbClr val="333399"/>
                </a:solidFill>
                <a:latin typeface="Arial MT"/>
                <a:cs typeface="Arial MT"/>
              </a:rPr>
              <a:t> </a:t>
            </a:r>
            <a:r>
              <a:rPr sz="2800" spc="-10" dirty="0">
                <a:solidFill>
                  <a:srgbClr val="333399"/>
                </a:solidFill>
                <a:latin typeface="Arial MT"/>
                <a:cs typeface="Arial MT"/>
              </a:rPr>
              <a:t>values</a:t>
            </a:r>
            <a:endParaRPr sz="2800" dirty="0">
              <a:latin typeface="Arial MT"/>
              <a:cs typeface="Arial MT"/>
            </a:endParaRPr>
          </a:p>
          <a:p>
            <a:pPr marL="756285" marR="211454" lvl="1" indent="-287020">
              <a:lnSpc>
                <a:spcPct val="100000"/>
              </a:lnSpc>
              <a:spcBef>
                <a:spcPts val="635"/>
              </a:spcBef>
              <a:buClr>
                <a:srgbClr val="333399"/>
              </a:buClr>
              <a:buSzPct val="55769"/>
              <a:buFont typeface="Wingdings"/>
              <a:buChar char=""/>
              <a:tabLst>
                <a:tab pos="756285" algn="l"/>
              </a:tabLst>
            </a:pPr>
            <a:r>
              <a:rPr sz="2600" dirty="0">
                <a:solidFill>
                  <a:srgbClr val="800000"/>
                </a:solidFill>
                <a:latin typeface="Arial MT"/>
                <a:cs typeface="Arial MT"/>
              </a:rPr>
              <a:t>Unlike</a:t>
            </a:r>
            <a:r>
              <a:rPr sz="2600" spc="-95" dirty="0">
                <a:solidFill>
                  <a:srgbClr val="800000"/>
                </a:solidFill>
                <a:latin typeface="Arial MT"/>
                <a:cs typeface="Arial MT"/>
              </a:rPr>
              <a:t> </a:t>
            </a:r>
            <a:r>
              <a:rPr sz="2600" dirty="0">
                <a:solidFill>
                  <a:srgbClr val="800000"/>
                </a:solidFill>
                <a:latin typeface="Arial MT"/>
                <a:cs typeface="Arial MT"/>
              </a:rPr>
              <a:t>relational</a:t>
            </a:r>
            <a:r>
              <a:rPr sz="2600" spc="-45" dirty="0">
                <a:solidFill>
                  <a:srgbClr val="800000"/>
                </a:solidFill>
                <a:latin typeface="Arial MT"/>
                <a:cs typeface="Arial MT"/>
              </a:rPr>
              <a:t> </a:t>
            </a:r>
            <a:r>
              <a:rPr sz="2600" dirty="0">
                <a:solidFill>
                  <a:srgbClr val="800000"/>
                </a:solidFill>
                <a:latin typeface="Arial MT"/>
                <a:cs typeface="Arial MT"/>
              </a:rPr>
              <a:t>model</a:t>
            </a:r>
            <a:r>
              <a:rPr sz="2600" spc="-90" dirty="0">
                <a:solidFill>
                  <a:srgbClr val="800000"/>
                </a:solidFill>
                <a:latin typeface="Arial MT"/>
                <a:cs typeface="Arial MT"/>
              </a:rPr>
              <a:t> </a:t>
            </a:r>
            <a:r>
              <a:rPr sz="2600" dirty="0">
                <a:solidFill>
                  <a:srgbClr val="800000"/>
                </a:solidFill>
                <a:latin typeface="Arial MT"/>
                <a:cs typeface="Arial MT"/>
              </a:rPr>
              <a:t>(relational</a:t>
            </a:r>
            <a:r>
              <a:rPr sz="2600" spc="-70" dirty="0">
                <a:solidFill>
                  <a:srgbClr val="800000"/>
                </a:solidFill>
                <a:latin typeface="Arial MT"/>
                <a:cs typeface="Arial MT"/>
              </a:rPr>
              <a:t> </a:t>
            </a:r>
            <a:r>
              <a:rPr sz="2600" dirty="0">
                <a:solidFill>
                  <a:srgbClr val="800000"/>
                </a:solidFill>
                <a:latin typeface="Arial MT"/>
                <a:cs typeface="Arial MT"/>
              </a:rPr>
              <a:t>model</a:t>
            </a:r>
            <a:r>
              <a:rPr sz="2600" spc="-65" dirty="0">
                <a:solidFill>
                  <a:srgbClr val="800000"/>
                </a:solidFill>
                <a:latin typeface="Arial MT"/>
                <a:cs typeface="Arial MT"/>
              </a:rPr>
              <a:t> </a:t>
            </a:r>
            <a:r>
              <a:rPr sz="2600" dirty="0">
                <a:solidFill>
                  <a:srgbClr val="800000"/>
                </a:solidFill>
                <a:latin typeface="Arial MT"/>
                <a:cs typeface="Arial MT"/>
              </a:rPr>
              <a:t>is</a:t>
            </a:r>
            <a:r>
              <a:rPr sz="2600" spc="-105" dirty="0">
                <a:solidFill>
                  <a:srgbClr val="800000"/>
                </a:solidFill>
                <a:latin typeface="Arial MT"/>
                <a:cs typeface="Arial MT"/>
              </a:rPr>
              <a:t> </a:t>
            </a:r>
            <a:r>
              <a:rPr sz="2600" spc="-10" dirty="0">
                <a:solidFill>
                  <a:srgbClr val="800000"/>
                </a:solidFill>
                <a:latin typeface="Arial MT"/>
                <a:cs typeface="Arial MT"/>
              </a:rPr>
              <a:t>strictly </a:t>
            </a:r>
            <a:r>
              <a:rPr sz="2600" spc="-20" dirty="0">
                <a:solidFill>
                  <a:srgbClr val="800000"/>
                </a:solidFill>
                <a:latin typeface="Arial MT"/>
                <a:cs typeface="Arial MT"/>
              </a:rPr>
              <a:t>set-</a:t>
            </a:r>
            <a:r>
              <a:rPr sz="2600" dirty="0">
                <a:solidFill>
                  <a:srgbClr val="800000"/>
                </a:solidFill>
                <a:latin typeface="Arial MT"/>
                <a:cs typeface="Arial MT"/>
              </a:rPr>
              <a:t>theory</a:t>
            </a:r>
            <a:r>
              <a:rPr sz="2600" spc="25" dirty="0">
                <a:solidFill>
                  <a:srgbClr val="800000"/>
                </a:solidFill>
                <a:latin typeface="Arial MT"/>
                <a:cs typeface="Arial MT"/>
              </a:rPr>
              <a:t> </a:t>
            </a:r>
            <a:r>
              <a:rPr sz="2600" spc="-10" dirty="0">
                <a:solidFill>
                  <a:srgbClr val="800000"/>
                </a:solidFill>
                <a:latin typeface="Arial MT"/>
                <a:cs typeface="Arial MT"/>
              </a:rPr>
              <a:t>based)</a:t>
            </a:r>
            <a:endParaRPr sz="2600" dirty="0">
              <a:latin typeface="Arial MT"/>
              <a:cs typeface="Arial MT"/>
            </a:endParaRPr>
          </a:p>
          <a:p>
            <a:pPr marL="756285" lvl="1" indent="-286385">
              <a:lnSpc>
                <a:spcPct val="100000"/>
              </a:lnSpc>
              <a:spcBef>
                <a:spcPts val="630"/>
              </a:spcBef>
              <a:buClr>
                <a:srgbClr val="333399"/>
              </a:buClr>
              <a:buSzPct val="55769"/>
              <a:buFont typeface="Wingdings"/>
              <a:buChar char=""/>
              <a:tabLst>
                <a:tab pos="756285" algn="l"/>
              </a:tabLst>
            </a:pPr>
            <a:r>
              <a:rPr sz="2600" dirty="0">
                <a:solidFill>
                  <a:srgbClr val="800000"/>
                </a:solidFill>
                <a:latin typeface="Arial MT"/>
                <a:cs typeface="Arial MT"/>
              </a:rPr>
              <a:t>Multiset</a:t>
            </a:r>
            <a:r>
              <a:rPr sz="2600" spc="-5" dirty="0">
                <a:solidFill>
                  <a:srgbClr val="800000"/>
                </a:solidFill>
                <a:latin typeface="Arial MT"/>
                <a:cs typeface="Arial MT"/>
              </a:rPr>
              <a:t> </a:t>
            </a:r>
            <a:r>
              <a:rPr sz="2600" dirty="0">
                <a:solidFill>
                  <a:srgbClr val="800000"/>
                </a:solidFill>
                <a:latin typeface="Arial MT"/>
                <a:cs typeface="Arial MT"/>
              </a:rPr>
              <a:t>or</a:t>
            </a:r>
            <a:r>
              <a:rPr sz="2600" spc="-65" dirty="0">
                <a:solidFill>
                  <a:srgbClr val="800000"/>
                </a:solidFill>
                <a:latin typeface="Arial MT"/>
                <a:cs typeface="Arial MT"/>
              </a:rPr>
              <a:t> </a:t>
            </a:r>
            <a:r>
              <a:rPr sz="2600" dirty="0">
                <a:solidFill>
                  <a:srgbClr val="800000"/>
                </a:solidFill>
                <a:latin typeface="Arial MT"/>
                <a:cs typeface="Arial MT"/>
              </a:rPr>
              <a:t>bag</a:t>
            </a:r>
            <a:r>
              <a:rPr sz="2600" spc="-30" dirty="0">
                <a:solidFill>
                  <a:srgbClr val="800000"/>
                </a:solidFill>
                <a:latin typeface="Arial MT"/>
                <a:cs typeface="Arial MT"/>
              </a:rPr>
              <a:t> </a:t>
            </a:r>
            <a:r>
              <a:rPr sz="2600" spc="-10" dirty="0">
                <a:solidFill>
                  <a:srgbClr val="800000"/>
                </a:solidFill>
                <a:latin typeface="Arial MT"/>
                <a:cs typeface="Arial MT"/>
              </a:rPr>
              <a:t>behavior</a:t>
            </a:r>
            <a:r>
              <a:rPr lang="en-IN" sz="2600" spc="-10" dirty="0">
                <a:solidFill>
                  <a:srgbClr val="800000"/>
                </a:solidFill>
                <a:latin typeface="Arial MT"/>
                <a:cs typeface="Arial MT"/>
              </a:rPr>
              <a:t> </a:t>
            </a:r>
            <a:r>
              <a:rPr lang="en-IN" sz="2800" dirty="0"/>
              <a:t>of tuples</a:t>
            </a:r>
            <a:endParaRPr sz="2600" dirty="0">
              <a:latin typeface="Arial MT"/>
              <a:cs typeface="Arial MT"/>
            </a:endParaRPr>
          </a:p>
          <a:p>
            <a:pPr marL="756285" lvl="1" indent="-286385">
              <a:lnSpc>
                <a:spcPct val="100000"/>
              </a:lnSpc>
              <a:spcBef>
                <a:spcPts val="625"/>
              </a:spcBef>
              <a:buClr>
                <a:srgbClr val="333399"/>
              </a:buClr>
              <a:buSzPct val="55769"/>
              <a:buFont typeface="Wingdings"/>
              <a:buChar char=""/>
              <a:tabLst>
                <a:tab pos="756285" algn="l"/>
              </a:tabLst>
            </a:pPr>
            <a:r>
              <a:rPr sz="2600" spc="-20" dirty="0">
                <a:solidFill>
                  <a:srgbClr val="800000"/>
                </a:solidFill>
                <a:latin typeface="Arial MT"/>
                <a:cs typeface="Arial MT"/>
              </a:rPr>
              <a:t>Tuple-</a:t>
            </a:r>
            <a:r>
              <a:rPr sz="2600" dirty="0">
                <a:solidFill>
                  <a:srgbClr val="800000"/>
                </a:solidFill>
                <a:latin typeface="Arial MT"/>
                <a:cs typeface="Arial MT"/>
              </a:rPr>
              <a:t>id</a:t>
            </a:r>
            <a:r>
              <a:rPr sz="2600" spc="-15" dirty="0">
                <a:solidFill>
                  <a:srgbClr val="800000"/>
                </a:solidFill>
                <a:latin typeface="Arial MT"/>
                <a:cs typeface="Arial MT"/>
              </a:rPr>
              <a:t> </a:t>
            </a:r>
            <a:r>
              <a:rPr sz="2600" dirty="0">
                <a:solidFill>
                  <a:srgbClr val="800000"/>
                </a:solidFill>
                <a:latin typeface="Arial MT"/>
                <a:cs typeface="Arial MT"/>
              </a:rPr>
              <a:t>may</a:t>
            </a:r>
            <a:r>
              <a:rPr sz="2600" spc="-10" dirty="0">
                <a:solidFill>
                  <a:srgbClr val="800000"/>
                </a:solidFill>
                <a:latin typeface="Arial MT"/>
                <a:cs typeface="Arial MT"/>
              </a:rPr>
              <a:t> </a:t>
            </a:r>
            <a:r>
              <a:rPr sz="2600" dirty="0">
                <a:solidFill>
                  <a:srgbClr val="800000"/>
                </a:solidFill>
                <a:latin typeface="Arial MT"/>
                <a:cs typeface="Arial MT"/>
              </a:rPr>
              <a:t>be</a:t>
            </a:r>
            <a:r>
              <a:rPr sz="2600" spc="-15" dirty="0">
                <a:solidFill>
                  <a:srgbClr val="800000"/>
                </a:solidFill>
                <a:latin typeface="Arial MT"/>
                <a:cs typeface="Arial MT"/>
              </a:rPr>
              <a:t> </a:t>
            </a:r>
            <a:r>
              <a:rPr sz="2600" dirty="0">
                <a:solidFill>
                  <a:srgbClr val="800000"/>
                </a:solidFill>
                <a:latin typeface="Arial MT"/>
                <a:cs typeface="Arial MT"/>
              </a:rPr>
              <a:t>used</a:t>
            </a:r>
            <a:r>
              <a:rPr sz="2600" spc="-10" dirty="0">
                <a:solidFill>
                  <a:srgbClr val="800000"/>
                </a:solidFill>
                <a:latin typeface="Arial MT"/>
                <a:cs typeface="Arial MT"/>
              </a:rPr>
              <a:t> </a:t>
            </a:r>
            <a:r>
              <a:rPr sz="2600" dirty="0">
                <a:solidFill>
                  <a:srgbClr val="800000"/>
                </a:solidFill>
                <a:latin typeface="Arial MT"/>
                <a:cs typeface="Arial MT"/>
              </a:rPr>
              <a:t>as</a:t>
            </a:r>
            <a:r>
              <a:rPr sz="2600" spc="-10" dirty="0">
                <a:solidFill>
                  <a:srgbClr val="800000"/>
                </a:solidFill>
                <a:latin typeface="Arial MT"/>
                <a:cs typeface="Arial MT"/>
              </a:rPr>
              <a:t> </a:t>
            </a:r>
            <a:r>
              <a:rPr sz="2600" dirty="0">
                <a:solidFill>
                  <a:srgbClr val="800000"/>
                </a:solidFill>
                <a:latin typeface="Arial MT"/>
                <a:cs typeface="Arial MT"/>
              </a:rPr>
              <a:t>a</a:t>
            </a:r>
            <a:r>
              <a:rPr sz="2600" spc="-15" dirty="0">
                <a:solidFill>
                  <a:srgbClr val="800000"/>
                </a:solidFill>
                <a:latin typeface="Arial MT"/>
                <a:cs typeface="Arial MT"/>
              </a:rPr>
              <a:t> </a:t>
            </a:r>
            <a:r>
              <a:rPr sz="2600" spc="-25" dirty="0">
                <a:solidFill>
                  <a:srgbClr val="800000"/>
                </a:solidFill>
                <a:latin typeface="Arial MT"/>
                <a:cs typeface="Arial MT"/>
              </a:rPr>
              <a:t>key</a:t>
            </a:r>
            <a:endParaRPr sz="2600" dirty="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676783"/>
            <a:ext cx="2186940" cy="574040"/>
          </a:xfrm>
          <a:prstGeom prst="rect">
            <a:avLst/>
          </a:prstGeom>
        </p:spPr>
        <p:txBody>
          <a:bodyPr vert="horz" wrap="square" lIns="0" tIns="12700" rIns="0" bIns="0" rtlCol="0">
            <a:spAutoFit/>
          </a:bodyPr>
          <a:lstStyle/>
          <a:p>
            <a:pPr marL="12700">
              <a:lnSpc>
                <a:spcPct val="100000"/>
              </a:lnSpc>
              <a:spcBef>
                <a:spcPts val="100"/>
              </a:spcBef>
            </a:pPr>
            <a:r>
              <a:rPr dirty="0"/>
              <a:t>Basic </a:t>
            </a:r>
            <a:r>
              <a:rPr spc="-25" dirty="0"/>
              <a:t>SQL</a:t>
            </a:r>
          </a:p>
        </p:txBody>
      </p:sp>
      <p:sp>
        <p:nvSpPr>
          <p:cNvPr id="3" name="object 3"/>
          <p:cNvSpPr txBox="1"/>
          <p:nvPr/>
        </p:nvSpPr>
        <p:spPr>
          <a:xfrm>
            <a:off x="318617" y="1255431"/>
            <a:ext cx="8190230" cy="5073825"/>
          </a:xfrm>
          <a:prstGeom prst="rect">
            <a:avLst/>
          </a:prstGeom>
        </p:spPr>
        <p:txBody>
          <a:bodyPr vert="horz" wrap="square" lIns="0" tIns="102235" rIns="0" bIns="0" rtlCol="0">
            <a:spAutoFit/>
          </a:bodyPr>
          <a:lstStyle/>
          <a:p>
            <a:pPr marL="356870" indent="-344170">
              <a:lnSpc>
                <a:spcPct val="100000"/>
              </a:lnSpc>
              <a:spcBef>
                <a:spcPts val="805"/>
              </a:spcBef>
              <a:buClr>
                <a:srgbClr val="990033"/>
              </a:buClr>
              <a:buSzPct val="58928"/>
              <a:buFont typeface="Wingdings"/>
              <a:buChar char=""/>
              <a:tabLst>
                <a:tab pos="356870" algn="l"/>
              </a:tabLst>
            </a:pPr>
            <a:r>
              <a:rPr sz="2800" dirty="0">
                <a:solidFill>
                  <a:srgbClr val="333399"/>
                </a:solidFill>
                <a:latin typeface="Arial MT"/>
                <a:cs typeface="Arial MT"/>
              </a:rPr>
              <a:t>SQL</a:t>
            </a:r>
            <a:r>
              <a:rPr sz="2800" spc="-15" dirty="0">
                <a:solidFill>
                  <a:srgbClr val="333399"/>
                </a:solidFill>
                <a:latin typeface="Arial MT"/>
                <a:cs typeface="Arial MT"/>
              </a:rPr>
              <a:t> </a:t>
            </a:r>
            <a:r>
              <a:rPr sz="2800" spc="-10" dirty="0">
                <a:solidFill>
                  <a:srgbClr val="333399"/>
                </a:solidFill>
                <a:latin typeface="Arial MT"/>
                <a:cs typeface="Arial MT"/>
              </a:rPr>
              <a:t>language</a:t>
            </a:r>
            <a:endParaRPr sz="2800" dirty="0">
              <a:latin typeface="Arial MT"/>
              <a:cs typeface="Arial MT"/>
            </a:endParaRPr>
          </a:p>
          <a:p>
            <a:pPr marL="756285" marR="1461135" lvl="1" indent="-287020">
              <a:lnSpc>
                <a:spcPct val="100000"/>
              </a:lnSpc>
              <a:spcBef>
                <a:spcPts val="595"/>
              </a:spcBef>
              <a:buClr>
                <a:srgbClr val="333399"/>
              </a:buClr>
              <a:buSzPct val="54166"/>
              <a:buFont typeface="Wingdings"/>
              <a:buChar char=""/>
              <a:tabLst>
                <a:tab pos="756285" algn="l"/>
              </a:tabLst>
            </a:pPr>
            <a:r>
              <a:rPr sz="2400" dirty="0">
                <a:solidFill>
                  <a:srgbClr val="800000"/>
                </a:solidFill>
                <a:latin typeface="Arial MT"/>
                <a:cs typeface="Arial MT"/>
              </a:rPr>
              <a:t>Considered</a:t>
            </a:r>
            <a:r>
              <a:rPr sz="2400" spc="-55" dirty="0">
                <a:solidFill>
                  <a:srgbClr val="800000"/>
                </a:solidFill>
                <a:latin typeface="Arial MT"/>
                <a:cs typeface="Arial MT"/>
              </a:rPr>
              <a:t> </a:t>
            </a:r>
            <a:r>
              <a:rPr sz="2400" dirty="0">
                <a:solidFill>
                  <a:srgbClr val="800000"/>
                </a:solidFill>
                <a:latin typeface="Arial MT"/>
                <a:cs typeface="Arial MT"/>
              </a:rPr>
              <a:t>one</a:t>
            </a:r>
            <a:r>
              <a:rPr sz="2400" spc="-60" dirty="0">
                <a:solidFill>
                  <a:srgbClr val="800000"/>
                </a:solidFill>
                <a:latin typeface="Arial MT"/>
                <a:cs typeface="Arial MT"/>
              </a:rPr>
              <a:t> </a:t>
            </a:r>
            <a:r>
              <a:rPr sz="2400" dirty="0">
                <a:solidFill>
                  <a:srgbClr val="800000"/>
                </a:solidFill>
                <a:latin typeface="Arial MT"/>
                <a:cs typeface="Arial MT"/>
              </a:rPr>
              <a:t>of</a:t>
            </a:r>
            <a:r>
              <a:rPr sz="2400" spc="-60" dirty="0">
                <a:solidFill>
                  <a:srgbClr val="800000"/>
                </a:solidFill>
                <a:latin typeface="Arial MT"/>
                <a:cs typeface="Arial MT"/>
              </a:rPr>
              <a:t> </a:t>
            </a:r>
            <a:r>
              <a:rPr sz="2400" dirty="0">
                <a:solidFill>
                  <a:srgbClr val="800000"/>
                </a:solidFill>
                <a:latin typeface="Arial MT"/>
                <a:cs typeface="Arial MT"/>
              </a:rPr>
              <a:t>the</a:t>
            </a:r>
            <a:r>
              <a:rPr sz="2400" spc="-60" dirty="0">
                <a:solidFill>
                  <a:srgbClr val="800000"/>
                </a:solidFill>
                <a:latin typeface="Arial MT"/>
                <a:cs typeface="Arial MT"/>
              </a:rPr>
              <a:t> </a:t>
            </a:r>
            <a:r>
              <a:rPr sz="2400" dirty="0">
                <a:solidFill>
                  <a:srgbClr val="800000"/>
                </a:solidFill>
                <a:latin typeface="Arial MT"/>
                <a:cs typeface="Arial MT"/>
              </a:rPr>
              <a:t>major</a:t>
            </a:r>
            <a:r>
              <a:rPr sz="2400" spc="-65" dirty="0">
                <a:solidFill>
                  <a:srgbClr val="800000"/>
                </a:solidFill>
                <a:latin typeface="Arial MT"/>
                <a:cs typeface="Arial MT"/>
              </a:rPr>
              <a:t> </a:t>
            </a:r>
            <a:r>
              <a:rPr sz="2400" dirty="0">
                <a:solidFill>
                  <a:srgbClr val="800000"/>
                </a:solidFill>
                <a:latin typeface="Arial MT"/>
                <a:cs typeface="Arial MT"/>
              </a:rPr>
              <a:t>reasons</a:t>
            </a:r>
            <a:r>
              <a:rPr sz="2400" spc="-85" dirty="0">
                <a:solidFill>
                  <a:srgbClr val="800000"/>
                </a:solidFill>
                <a:latin typeface="Arial MT"/>
                <a:cs typeface="Arial MT"/>
              </a:rPr>
              <a:t> </a:t>
            </a:r>
            <a:r>
              <a:rPr sz="2400" dirty="0">
                <a:solidFill>
                  <a:srgbClr val="800000"/>
                </a:solidFill>
                <a:latin typeface="Arial MT"/>
                <a:cs typeface="Arial MT"/>
              </a:rPr>
              <a:t>for</a:t>
            </a:r>
            <a:r>
              <a:rPr sz="2400" spc="-70" dirty="0">
                <a:solidFill>
                  <a:srgbClr val="800000"/>
                </a:solidFill>
                <a:latin typeface="Arial MT"/>
                <a:cs typeface="Arial MT"/>
              </a:rPr>
              <a:t> </a:t>
            </a:r>
            <a:r>
              <a:rPr sz="2400" spc="-25" dirty="0">
                <a:solidFill>
                  <a:srgbClr val="800000"/>
                </a:solidFill>
                <a:latin typeface="Arial MT"/>
                <a:cs typeface="Arial MT"/>
              </a:rPr>
              <a:t>the </a:t>
            </a:r>
            <a:r>
              <a:rPr sz="2400" dirty="0">
                <a:solidFill>
                  <a:srgbClr val="800000"/>
                </a:solidFill>
                <a:latin typeface="Arial MT"/>
                <a:cs typeface="Arial MT"/>
              </a:rPr>
              <a:t>commercial</a:t>
            </a:r>
            <a:r>
              <a:rPr sz="2400" spc="-75" dirty="0">
                <a:solidFill>
                  <a:srgbClr val="800000"/>
                </a:solidFill>
                <a:latin typeface="Arial MT"/>
                <a:cs typeface="Arial MT"/>
              </a:rPr>
              <a:t> </a:t>
            </a:r>
            <a:r>
              <a:rPr sz="2400" dirty="0">
                <a:solidFill>
                  <a:srgbClr val="800000"/>
                </a:solidFill>
                <a:latin typeface="Arial MT"/>
                <a:cs typeface="Arial MT"/>
              </a:rPr>
              <a:t>success</a:t>
            </a:r>
            <a:r>
              <a:rPr sz="2400" spc="-75" dirty="0">
                <a:solidFill>
                  <a:srgbClr val="800000"/>
                </a:solidFill>
                <a:latin typeface="Arial MT"/>
                <a:cs typeface="Arial MT"/>
              </a:rPr>
              <a:t> </a:t>
            </a:r>
            <a:r>
              <a:rPr sz="2400" dirty="0">
                <a:solidFill>
                  <a:srgbClr val="800000"/>
                </a:solidFill>
                <a:latin typeface="Arial MT"/>
                <a:cs typeface="Arial MT"/>
              </a:rPr>
              <a:t>of</a:t>
            </a:r>
            <a:r>
              <a:rPr sz="2400" spc="-65" dirty="0">
                <a:solidFill>
                  <a:srgbClr val="800000"/>
                </a:solidFill>
                <a:latin typeface="Arial MT"/>
                <a:cs typeface="Arial MT"/>
              </a:rPr>
              <a:t> </a:t>
            </a:r>
            <a:r>
              <a:rPr sz="2400" dirty="0">
                <a:solidFill>
                  <a:srgbClr val="800000"/>
                </a:solidFill>
                <a:latin typeface="Arial MT"/>
                <a:cs typeface="Arial MT"/>
              </a:rPr>
              <a:t>relational</a:t>
            </a:r>
            <a:r>
              <a:rPr sz="2400" spc="-75" dirty="0">
                <a:solidFill>
                  <a:srgbClr val="800000"/>
                </a:solidFill>
                <a:latin typeface="Arial MT"/>
                <a:cs typeface="Arial MT"/>
              </a:rPr>
              <a:t> </a:t>
            </a:r>
            <a:r>
              <a:rPr sz="2400" spc="-10" dirty="0">
                <a:solidFill>
                  <a:srgbClr val="800000"/>
                </a:solidFill>
                <a:latin typeface="Arial MT"/>
                <a:cs typeface="Arial MT"/>
              </a:rPr>
              <a:t>databases</a:t>
            </a:r>
            <a:endParaRPr sz="2400" dirty="0">
              <a:latin typeface="Arial MT"/>
              <a:cs typeface="Arial MT"/>
            </a:endParaRPr>
          </a:p>
          <a:p>
            <a:pPr marL="356870" indent="-344170">
              <a:lnSpc>
                <a:spcPct val="100000"/>
              </a:lnSpc>
              <a:spcBef>
                <a:spcPts val="655"/>
              </a:spcBef>
              <a:buClr>
                <a:srgbClr val="990033"/>
              </a:buClr>
              <a:buSzPct val="58928"/>
              <a:buFont typeface="Wingdings"/>
              <a:buChar char=""/>
              <a:tabLst>
                <a:tab pos="356870" algn="l"/>
              </a:tabLst>
            </a:pPr>
            <a:r>
              <a:rPr sz="2800" spc="-25" dirty="0">
                <a:solidFill>
                  <a:srgbClr val="333399"/>
                </a:solidFill>
                <a:latin typeface="Arial MT"/>
                <a:cs typeface="Arial MT"/>
              </a:rPr>
              <a:t>SQL</a:t>
            </a:r>
            <a:endParaRPr sz="2800" dirty="0">
              <a:latin typeface="Arial MT"/>
              <a:cs typeface="Arial MT"/>
            </a:endParaRPr>
          </a:p>
          <a:p>
            <a:pPr marL="756285" marR="46355" lvl="1" indent="-287020">
              <a:lnSpc>
                <a:spcPct val="100299"/>
              </a:lnSpc>
              <a:spcBef>
                <a:spcPts val="610"/>
              </a:spcBef>
              <a:buClr>
                <a:srgbClr val="333399"/>
              </a:buClr>
              <a:buSzPct val="55769"/>
              <a:buFont typeface="Wingdings"/>
              <a:buChar char=""/>
              <a:tabLst>
                <a:tab pos="756285" algn="l"/>
              </a:tabLst>
            </a:pPr>
            <a:r>
              <a:rPr sz="2600" dirty="0">
                <a:solidFill>
                  <a:srgbClr val="800000"/>
                </a:solidFill>
                <a:latin typeface="Arial MT"/>
                <a:cs typeface="Arial MT"/>
              </a:rPr>
              <a:t>SQL</a:t>
            </a:r>
            <a:r>
              <a:rPr sz="2600" spc="-60" dirty="0">
                <a:solidFill>
                  <a:srgbClr val="800000"/>
                </a:solidFill>
                <a:latin typeface="Arial MT"/>
                <a:cs typeface="Arial MT"/>
              </a:rPr>
              <a:t> </a:t>
            </a:r>
            <a:r>
              <a:rPr sz="2400" dirty="0">
                <a:solidFill>
                  <a:srgbClr val="800000"/>
                </a:solidFill>
                <a:latin typeface="Arial MT"/>
              </a:rPr>
              <a:t>Actually comes from the word “SEQUEL” which was the original term used in the paper: “SEQUEL TO SQUARE” by Chamberlin and Boyce. IBM could not copyright that term, so they abbreviated to SQL and copyrighted the term SQL.</a:t>
            </a:r>
          </a:p>
          <a:p>
            <a:pPr marL="756285" lvl="1" indent="-286385">
              <a:lnSpc>
                <a:spcPct val="100000"/>
              </a:lnSpc>
              <a:spcBef>
                <a:spcPts val="484"/>
              </a:spcBef>
              <a:buClr>
                <a:srgbClr val="333399"/>
              </a:buClr>
              <a:buSzPct val="55000"/>
              <a:buFont typeface="Wingdings"/>
              <a:buChar char=""/>
              <a:tabLst>
                <a:tab pos="756285" algn="l"/>
                <a:tab pos="2504440" algn="l"/>
              </a:tabLst>
            </a:pPr>
            <a:r>
              <a:rPr sz="2400" dirty="0">
                <a:solidFill>
                  <a:srgbClr val="800000"/>
                </a:solidFill>
                <a:latin typeface="Arial MT"/>
              </a:rPr>
              <a:t>Now popularly	known as “Structured Query language”.</a:t>
            </a:r>
          </a:p>
          <a:p>
            <a:pPr marL="756285" lvl="1" indent="-286385">
              <a:lnSpc>
                <a:spcPct val="100000"/>
              </a:lnSpc>
              <a:spcBef>
                <a:spcPts val="560"/>
              </a:spcBef>
              <a:buClr>
                <a:srgbClr val="333399"/>
              </a:buClr>
              <a:buSzPct val="54166"/>
              <a:buFont typeface="Wingdings"/>
              <a:buChar char=""/>
              <a:tabLst>
                <a:tab pos="756285" algn="l"/>
                <a:tab pos="3433445" algn="l"/>
              </a:tabLst>
            </a:pPr>
            <a:r>
              <a:rPr lang="en-US" sz="2400" dirty="0">
                <a:solidFill>
                  <a:srgbClr val="800000"/>
                </a:solidFill>
                <a:latin typeface="Arial MT"/>
                <a:cs typeface="Arial MT"/>
              </a:rPr>
              <a:t>SQL</a:t>
            </a:r>
            <a:r>
              <a:rPr lang="en-US" sz="2400" spc="-35" dirty="0">
                <a:solidFill>
                  <a:srgbClr val="800000"/>
                </a:solidFill>
                <a:latin typeface="Arial MT"/>
                <a:cs typeface="Arial MT"/>
              </a:rPr>
              <a:t> </a:t>
            </a:r>
            <a:r>
              <a:rPr lang="en-US" sz="2400" dirty="0">
                <a:solidFill>
                  <a:srgbClr val="800000"/>
                </a:solidFill>
                <a:latin typeface="Arial MT"/>
                <a:cs typeface="Arial MT"/>
              </a:rPr>
              <a:t>is</a:t>
            </a:r>
            <a:r>
              <a:rPr lang="en-US" sz="2400" spc="-20" dirty="0">
                <a:solidFill>
                  <a:srgbClr val="800000"/>
                </a:solidFill>
                <a:latin typeface="Arial MT"/>
                <a:cs typeface="Arial MT"/>
              </a:rPr>
              <a:t> </a:t>
            </a:r>
            <a:r>
              <a:rPr lang="en-US" sz="2400" dirty="0">
                <a:solidFill>
                  <a:srgbClr val="800000"/>
                </a:solidFill>
                <a:latin typeface="Arial MT"/>
                <a:cs typeface="Arial MT"/>
              </a:rPr>
              <a:t>an</a:t>
            </a:r>
            <a:r>
              <a:rPr lang="en-US" sz="2400" spc="-30" dirty="0">
                <a:solidFill>
                  <a:srgbClr val="800000"/>
                </a:solidFill>
                <a:latin typeface="Arial MT"/>
                <a:cs typeface="Arial MT"/>
              </a:rPr>
              <a:t> </a:t>
            </a:r>
            <a:r>
              <a:rPr lang="en-US" sz="2400" spc="-10" dirty="0">
                <a:solidFill>
                  <a:srgbClr val="800000"/>
                </a:solidFill>
                <a:latin typeface="Arial MT"/>
                <a:cs typeface="Arial MT"/>
              </a:rPr>
              <a:t>informal</a:t>
            </a:r>
            <a:r>
              <a:rPr lang="en-US" sz="2400" dirty="0">
                <a:solidFill>
                  <a:srgbClr val="800000"/>
                </a:solidFill>
                <a:latin typeface="Arial MT"/>
                <a:cs typeface="Arial MT"/>
              </a:rPr>
              <a:t>	or</a:t>
            </a:r>
            <a:r>
              <a:rPr lang="en-US" sz="2400" spc="-95" dirty="0">
                <a:solidFill>
                  <a:srgbClr val="800000"/>
                </a:solidFill>
                <a:latin typeface="Arial MT"/>
                <a:cs typeface="Arial MT"/>
              </a:rPr>
              <a:t> </a:t>
            </a:r>
            <a:r>
              <a:rPr lang="en-US" sz="2400" dirty="0">
                <a:solidFill>
                  <a:srgbClr val="800000"/>
                </a:solidFill>
                <a:latin typeface="Arial MT"/>
                <a:cs typeface="Arial MT"/>
              </a:rPr>
              <a:t>practical</a:t>
            </a:r>
            <a:r>
              <a:rPr lang="en-US" sz="2400" spc="-85" dirty="0">
                <a:solidFill>
                  <a:srgbClr val="800000"/>
                </a:solidFill>
                <a:latin typeface="Arial MT"/>
                <a:cs typeface="Arial MT"/>
              </a:rPr>
              <a:t> </a:t>
            </a:r>
            <a:r>
              <a:rPr lang="en-US" sz="2400" dirty="0">
                <a:solidFill>
                  <a:srgbClr val="800000"/>
                </a:solidFill>
                <a:latin typeface="Arial MT"/>
                <a:cs typeface="Arial MT"/>
              </a:rPr>
              <a:t>rendering</a:t>
            </a:r>
            <a:r>
              <a:rPr lang="en-US" sz="2400" spc="-80" dirty="0">
                <a:solidFill>
                  <a:srgbClr val="800000"/>
                </a:solidFill>
                <a:latin typeface="Arial MT"/>
                <a:cs typeface="Arial MT"/>
              </a:rPr>
              <a:t> </a:t>
            </a:r>
            <a:r>
              <a:rPr lang="en-US" sz="2400" dirty="0">
                <a:solidFill>
                  <a:srgbClr val="800000"/>
                </a:solidFill>
                <a:latin typeface="Arial MT"/>
                <a:cs typeface="Arial MT"/>
              </a:rPr>
              <a:t>of</a:t>
            </a:r>
            <a:r>
              <a:rPr lang="en-US" sz="2400" spc="-80" dirty="0">
                <a:solidFill>
                  <a:srgbClr val="800000"/>
                </a:solidFill>
                <a:latin typeface="Arial MT"/>
                <a:cs typeface="Arial MT"/>
              </a:rPr>
              <a:t> </a:t>
            </a:r>
            <a:r>
              <a:rPr lang="en-US" sz="2400" spc="-25" dirty="0">
                <a:solidFill>
                  <a:srgbClr val="800000"/>
                </a:solidFill>
                <a:latin typeface="Arial MT"/>
                <a:cs typeface="Arial MT"/>
              </a:rPr>
              <a:t>the relational data model</a:t>
            </a:r>
            <a:endParaRPr lang="en-US" sz="2400" dirty="0">
              <a:latin typeface="Arial MT"/>
              <a:cs typeface="Arial MT"/>
            </a:endParaRPr>
          </a:p>
        </p:txBody>
      </p:sp>
      <p:sp>
        <p:nvSpPr>
          <p:cNvPr id="5" name="object 5"/>
          <p:cNvSpPr txBox="1"/>
          <p:nvPr/>
        </p:nvSpPr>
        <p:spPr>
          <a:xfrm>
            <a:off x="7960614" y="6586219"/>
            <a:ext cx="803910" cy="238125"/>
          </a:xfrm>
          <a:prstGeom prst="rect">
            <a:avLst/>
          </a:prstGeom>
        </p:spPr>
        <p:txBody>
          <a:bodyPr vert="horz" wrap="square" lIns="0" tIns="11430" rIns="0" bIns="0" rtlCol="0">
            <a:spAutoFit/>
          </a:bodyPr>
          <a:lstStyle/>
          <a:p>
            <a:pPr marL="12700">
              <a:lnSpc>
                <a:spcPct val="100000"/>
              </a:lnSpc>
              <a:spcBef>
                <a:spcPts val="90"/>
              </a:spcBef>
            </a:pPr>
            <a:r>
              <a:rPr sz="1400" b="1" dirty="0">
                <a:solidFill>
                  <a:srgbClr val="990033"/>
                </a:solidFill>
                <a:latin typeface="Arial"/>
                <a:cs typeface="Arial"/>
              </a:rPr>
              <a:t>Slide</a:t>
            </a:r>
            <a:r>
              <a:rPr sz="1400" b="1" spc="-20" dirty="0">
                <a:solidFill>
                  <a:srgbClr val="990033"/>
                </a:solidFill>
                <a:latin typeface="Arial"/>
                <a:cs typeface="Arial"/>
              </a:rPr>
              <a:t> </a:t>
            </a:r>
            <a:r>
              <a:rPr sz="1400" b="1" dirty="0">
                <a:solidFill>
                  <a:srgbClr val="990033"/>
                </a:solidFill>
                <a:latin typeface="Arial"/>
                <a:cs typeface="Arial"/>
              </a:rPr>
              <a:t>6-</a:t>
            </a:r>
            <a:r>
              <a:rPr sz="1400" b="1" spc="-20" dirty="0">
                <a:solidFill>
                  <a:srgbClr val="990033"/>
                </a:solidFill>
                <a:latin typeface="Arial"/>
                <a:cs typeface="Arial"/>
              </a:rPr>
              <a:t> </a:t>
            </a:r>
            <a:r>
              <a:rPr sz="1400" b="1" spc="-50" dirty="0">
                <a:solidFill>
                  <a:srgbClr val="990033"/>
                </a:solidFill>
                <a:latin typeface="Arial"/>
                <a:cs typeface="Arial"/>
              </a:rPr>
              <a:t>4</a:t>
            </a:r>
            <a:endParaRPr sz="14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2123" rIns="0" bIns="0" rtlCol="0">
            <a:spAutoFit/>
          </a:bodyPr>
          <a:lstStyle/>
          <a:p>
            <a:pPr marL="12700">
              <a:lnSpc>
                <a:spcPct val="100000"/>
              </a:lnSpc>
              <a:spcBef>
                <a:spcPts val="100"/>
              </a:spcBef>
            </a:pPr>
            <a:r>
              <a:rPr dirty="0"/>
              <a:t>The</a:t>
            </a:r>
            <a:r>
              <a:rPr spc="80" dirty="0"/>
              <a:t> </a:t>
            </a:r>
            <a:r>
              <a:rPr spc="-10" dirty="0"/>
              <a:t>SELECT-FROM-WHERE</a:t>
            </a:r>
          </a:p>
          <a:p>
            <a:pPr marL="12700">
              <a:lnSpc>
                <a:spcPct val="100000"/>
              </a:lnSpc>
              <a:spcBef>
                <a:spcPts val="5"/>
              </a:spcBef>
            </a:pPr>
            <a:r>
              <a:rPr dirty="0"/>
              <a:t>Structure</a:t>
            </a:r>
            <a:r>
              <a:rPr spc="-5" dirty="0"/>
              <a:t> </a:t>
            </a:r>
            <a:r>
              <a:rPr dirty="0"/>
              <a:t>of</a:t>
            </a:r>
            <a:r>
              <a:rPr spc="10" dirty="0"/>
              <a:t> </a:t>
            </a:r>
            <a:r>
              <a:rPr dirty="0"/>
              <a:t>Basic SQL </a:t>
            </a:r>
            <a:r>
              <a:rPr spc="-10" dirty="0"/>
              <a:t>Queries</a:t>
            </a:r>
          </a:p>
        </p:txBody>
      </p:sp>
      <p:sp>
        <p:nvSpPr>
          <p:cNvPr id="3" name="object 3"/>
          <p:cNvSpPr txBox="1"/>
          <p:nvPr/>
        </p:nvSpPr>
        <p:spPr>
          <a:xfrm>
            <a:off x="318617" y="1597228"/>
            <a:ext cx="6181090" cy="454025"/>
          </a:xfrm>
          <a:prstGeom prst="rect">
            <a:avLst/>
          </a:prstGeom>
        </p:spPr>
        <p:txBody>
          <a:bodyPr vert="horz" wrap="square" lIns="0" tIns="13970" rIns="0" bIns="0" rtlCol="0">
            <a:spAutoFit/>
          </a:bodyPr>
          <a:lstStyle/>
          <a:p>
            <a:pPr marL="356870" indent="-344170">
              <a:lnSpc>
                <a:spcPct val="100000"/>
              </a:lnSpc>
              <a:spcBef>
                <a:spcPts val="110"/>
              </a:spcBef>
              <a:buClr>
                <a:srgbClr val="990033"/>
              </a:buClr>
              <a:buSzPct val="58928"/>
              <a:buFont typeface="Wingdings"/>
              <a:buChar char=""/>
              <a:tabLst>
                <a:tab pos="356870" algn="l"/>
              </a:tabLst>
            </a:pPr>
            <a:r>
              <a:rPr sz="2800" dirty="0">
                <a:solidFill>
                  <a:srgbClr val="333399"/>
                </a:solidFill>
                <a:latin typeface="Arial MT"/>
                <a:cs typeface="Arial MT"/>
              </a:rPr>
              <a:t>Basic</a:t>
            </a:r>
            <a:r>
              <a:rPr sz="2800" spc="-30" dirty="0">
                <a:solidFill>
                  <a:srgbClr val="333399"/>
                </a:solidFill>
                <a:latin typeface="Arial MT"/>
                <a:cs typeface="Arial MT"/>
              </a:rPr>
              <a:t> </a:t>
            </a:r>
            <a:r>
              <a:rPr sz="2800" dirty="0">
                <a:solidFill>
                  <a:srgbClr val="333399"/>
                </a:solidFill>
                <a:latin typeface="Arial MT"/>
                <a:cs typeface="Arial MT"/>
              </a:rPr>
              <a:t>form</a:t>
            </a:r>
            <a:r>
              <a:rPr sz="2800" spc="-15" dirty="0">
                <a:solidFill>
                  <a:srgbClr val="333399"/>
                </a:solidFill>
                <a:latin typeface="Arial MT"/>
                <a:cs typeface="Arial MT"/>
              </a:rPr>
              <a:t> </a:t>
            </a:r>
            <a:r>
              <a:rPr sz="2800" dirty="0">
                <a:solidFill>
                  <a:srgbClr val="333399"/>
                </a:solidFill>
                <a:latin typeface="Arial MT"/>
                <a:cs typeface="Arial MT"/>
              </a:rPr>
              <a:t>of</a:t>
            </a:r>
            <a:r>
              <a:rPr sz="2800" spc="5" dirty="0">
                <a:solidFill>
                  <a:srgbClr val="333399"/>
                </a:solidFill>
                <a:latin typeface="Arial MT"/>
                <a:cs typeface="Arial MT"/>
              </a:rPr>
              <a:t> </a:t>
            </a:r>
            <a:r>
              <a:rPr sz="2800" dirty="0">
                <a:solidFill>
                  <a:srgbClr val="333399"/>
                </a:solidFill>
                <a:latin typeface="Arial MT"/>
                <a:cs typeface="Arial MT"/>
              </a:rPr>
              <a:t>the</a:t>
            </a:r>
            <a:r>
              <a:rPr sz="2800" spc="-25" dirty="0">
                <a:solidFill>
                  <a:srgbClr val="333399"/>
                </a:solidFill>
                <a:latin typeface="Arial MT"/>
                <a:cs typeface="Arial MT"/>
              </a:rPr>
              <a:t> </a:t>
            </a:r>
            <a:r>
              <a:rPr sz="2800" spc="-10" dirty="0">
                <a:solidFill>
                  <a:srgbClr val="333399"/>
                </a:solidFill>
                <a:latin typeface="Courier New"/>
                <a:cs typeface="Courier New"/>
              </a:rPr>
              <a:t>SELECT</a:t>
            </a:r>
            <a:r>
              <a:rPr sz="2800" spc="-940" dirty="0">
                <a:solidFill>
                  <a:srgbClr val="333399"/>
                </a:solidFill>
                <a:latin typeface="Courier New"/>
                <a:cs typeface="Courier New"/>
              </a:rPr>
              <a:t> </a:t>
            </a:r>
            <a:r>
              <a:rPr sz="2800" spc="-10" dirty="0">
                <a:solidFill>
                  <a:srgbClr val="333399"/>
                </a:solidFill>
                <a:latin typeface="Arial MT"/>
                <a:cs typeface="Arial MT"/>
              </a:rPr>
              <a:t>statement:</a:t>
            </a:r>
            <a:endParaRPr sz="2800">
              <a:latin typeface="Arial MT"/>
              <a:cs typeface="Arial MT"/>
            </a:endParaRPr>
          </a:p>
        </p:txBody>
      </p:sp>
      <p:pic>
        <p:nvPicPr>
          <p:cNvPr id="4" name="object 4"/>
          <p:cNvPicPr/>
          <p:nvPr/>
        </p:nvPicPr>
        <p:blipFill>
          <a:blip r:embed="rId2" cstate="print"/>
          <a:stretch>
            <a:fillRect/>
          </a:stretch>
        </p:blipFill>
        <p:spPr>
          <a:xfrm>
            <a:off x="152400" y="2438400"/>
            <a:ext cx="8650223" cy="3657600"/>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29</a:t>
            </a:r>
          </a:p>
        </p:txBody>
      </p:sp>
      <p:sp>
        <p:nvSpPr>
          <p:cNvPr id="6" name="object 6"/>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203657"/>
            <a:ext cx="8056245" cy="1123950"/>
          </a:xfrm>
          <a:prstGeom prst="rect">
            <a:avLst/>
          </a:prstGeom>
        </p:spPr>
        <p:txBody>
          <a:bodyPr vert="horz" wrap="square" lIns="0" tIns="12700" rIns="0" bIns="0" rtlCol="0">
            <a:spAutoFit/>
          </a:bodyPr>
          <a:lstStyle/>
          <a:p>
            <a:pPr marL="12700" marR="5080">
              <a:lnSpc>
                <a:spcPct val="100000"/>
              </a:lnSpc>
              <a:spcBef>
                <a:spcPts val="100"/>
              </a:spcBef>
            </a:pPr>
            <a:r>
              <a:rPr dirty="0"/>
              <a:t>The</a:t>
            </a:r>
            <a:r>
              <a:rPr spc="20" dirty="0"/>
              <a:t> </a:t>
            </a:r>
            <a:r>
              <a:rPr spc="-10" dirty="0"/>
              <a:t>SELECT-FROM-</a:t>
            </a:r>
            <a:r>
              <a:rPr dirty="0"/>
              <a:t>WHERE</a:t>
            </a:r>
            <a:r>
              <a:rPr spc="35" dirty="0"/>
              <a:t> </a:t>
            </a:r>
            <a:r>
              <a:rPr spc="-10" dirty="0"/>
              <a:t>Structure </a:t>
            </a:r>
            <a:r>
              <a:rPr dirty="0"/>
              <a:t>of</a:t>
            </a:r>
            <a:r>
              <a:rPr spc="-10" dirty="0"/>
              <a:t> </a:t>
            </a:r>
            <a:r>
              <a:rPr dirty="0"/>
              <a:t>Basic</a:t>
            </a:r>
            <a:r>
              <a:rPr spc="-5" dirty="0"/>
              <a:t> </a:t>
            </a:r>
            <a:r>
              <a:rPr dirty="0"/>
              <a:t>SQL</a:t>
            </a:r>
            <a:r>
              <a:rPr spc="-5" dirty="0"/>
              <a:t> </a:t>
            </a:r>
            <a:r>
              <a:rPr dirty="0"/>
              <a:t>Queries</a:t>
            </a:r>
            <a:r>
              <a:rPr spc="-5" dirty="0"/>
              <a:t> </a:t>
            </a:r>
            <a:r>
              <a:rPr spc="-10" dirty="0"/>
              <a:t>(cont’d.)</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30</a:t>
            </a:r>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p:cNvSpPr txBox="1">
            <a:spLocks noGrp="1"/>
          </p:cNvSpPr>
          <p:nvPr>
            <p:ph type="body" idx="1"/>
          </p:nvPr>
        </p:nvSpPr>
        <p:spPr>
          <a:xfrm>
            <a:off x="318617" y="1537095"/>
            <a:ext cx="8134350" cy="4265187"/>
          </a:xfrm>
          <a:prstGeom prst="rect">
            <a:avLst/>
          </a:prstGeom>
        </p:spPr>
        <p:txBody>
          <a:bodyPr vert="horz" wrap="square" lIns="0" tIns="556178" rIns="0" bIns="0" rtlCol="0">
            <a:spAutoFit/>
          </a:bodyPr>
          <a:lstStyle/>
          <a:p>
            <a:pPr marL="574040" indent="-344170">
              <a:lnSpc>
                <a:spcPct val="100000"/>
              </a:lnSpc>
              <a:spcBef>
                <a:spcPts val="615"/>
              </a:spcBef>
              <a:buClr>
                <a:srgbClr val="990033"/>
              </a:buClr>
              <a:buSzPct val="58928"/>
              <a:buFont typeface="Wingdings"/>
              <a:buChar char=""/>
              <a:tabLst>
                <a:tab pos="574675" algn="l"/>
              </a:tabLst>
            </a:pPr>
            <a:r>
              <a:rPr dirty="0"/>
              <a:t>Logical</a:t>
            </a:r>
            <a:r>
              <a:rPr spc="-80" dirty="0"/>
              <a:t> </a:t>
            </a:r>
            <a:r>
              <a:rPr dirty="0"/>
              <a:t>comparison</a:t>
            </a:r>
            <a:r>
              <a:rPr spc="-75" dirty="0"/>
              <a:t> </a:t>
            </a:r>
            <a:r>
              <a:rPr spc="-10" dirty="0"/>
              <a:t>operators</a:t>
            </a:r>
          </a:p>
          <a:p>
            <a:pPr marL="687070">
              <a:lnSpc>
                <a:spcPct val="100000"/>
              </a:lnSpc>
              <a:spcBef>
                <a:spcPts val="459"/>
              </a:spcBef>
              <a:tabLst>
                <a:tab pos="974090" algn="l"/>
              </a:tabLst>
            </a:pPr>
            <a:r>
              <a:rPr sz="1450" spc="-50" dirty="0">
                <a:latin typeface="Wingdings"/>
                <a:cs typeface="Wingdings"/>
              </a:rPr>
              <a:t></a:t>
            </a:r>
            <a:r>
              <a:rPr sz="1450" dirty="0">
                <a:latin typeface="Times New Roman"/>
                <a:cs typeface="Times New Roman"/>
              </a:rPr>
              <a:t>	</a:t>
            </a:r>
            <a:r>
              <a:rPr sz="2600" dirty="0">
                <a:solidFill>
                  <a:srgbClr val="800000"/>
                </a:solidFill>
                <a:latin typeface="Courier New"/>
                <a:cs typeface="Courier New"/>
              </a:rPr>
              <a:t>=,</a:t>
            </a:r>
            <a:r>
              <a:rPr sz="2600" spc="-55" dirty="0">
                <a:solidFill>
                  <a:srgbClr val="800000"/>
                </a:solidFill>
                <a:latin typeface="Courier New"/>
                <a:cs typeface="Courier New"/>
              </a:rPr>
              <a:t> </a:t>
            </a:r>
            <a:r>
              <a:rPr sz="2600" dirty="0">
                <a:solidFill>
                  <a:srgbClr val="800000"/>
                </a:solidFill>
                <a:latin typeface="Courier New"/>
                <a:cs typeface="Courier New"/>
              </a:rPr>
              <a:t>&lt;,</a:t>
            </a:r>
            <a:r>
              <a:rPr sz="2600" spc="-10" dirty="0">
                <a:solidFill>
                  <a:srgbClr val="800000"/>
                </a:solidFill>
                <a:latin typeface="Courier New"/>
                <a:cs typeface="Courier New"/>
              </a:rPr>
              <a:t> </a:t>
            </a:r>
            <a:r>
              <a:rPr sz="2600" dirty="0">
                <a:solidFill>
                  <a:srgbClr val="800000"/>
                </a:solidFill>
                <a:latin typeface="Courier New"/>
                <a:cs typeface="Courier New"/>
              </a:rPr>
              <a:t>&lt;=,</a:t>
            </a:r>
            <a:r>
              <a:rPr sz="2600" spc="-35" dirty="0">
                <a:solidFill>
                  <a:srgbClr val="800000"/>
                </a:solidFill>
                <a:latin typeface="Courier New"/>
                <a:cs typeface="Courier New"/>
              </a:rPr>
              <a:t> </a:t>
            </a:r>
            <a:r>
              <a:rPr sz="2600" dirty="0">
                <a:solidFill>
                  <a:srgbClr val="800000"/>
                </a:solidFill>
                <a:latin typeface="Courier New"/>
                <a:cs typeface="Courier New"/>
              </a:rPr>
              <a:t>&gt;,</a:t>
            </a:r>
            <a:r>
              <a:rPr sz="2600" spc="-30" dirty="0">
                <a:solidFill>
                  <a:srgbClr val="800000"/>
                </a:solidFill>
                <a:latin typeface="Courier New"/>
                <a:cs typeface="Courier New"/>
              </a:rPr>
              <a:t> </a:t>
            </a:r>
            <a:r>
              <a:rPr sz="2600" spc="-25" dirty="0">
                <a:solidFill>
                  <a:srgbClr val="800000"/>
                </a:solidFill>
                <a:latin typeface="Courier New"/>
                <a:cs typeface="Courier New"/>
              </a:rPr>
              <a:t>&gt;=,</a:t>
            </a:r>
            <a:r>
              <a:rPr sz="2600" spc="-810" dirty="0">
                <a:solidFill>
                  <a:srgbClr val="800000"/>
                </a:solidFill>
                <a:latin typeface="Courier New"/>
                <a:cs typeface="Courier New"/>
              </a:rPr>
              <a:t> </a:t>
            </a:r>
            <a:r>
              <a:rPr sz="2600" dirty="0">
                <a:solidFill>
                  <a:srgbClr val="800000"/>
                </a:solidFill>
              </a:rPr>
              <a:t>and </a:t>
            </a:r>
            <a:r>
              <a:rPr sz="2600" spc="-25" dirty="0">
                <a:solidFill>
                  <a:srgbClr val="800000"/>
                </a:solidFill>
                <a:latin typeface="Courier New"/>
                <a:cs typeface="Courier New"/>
              </a:rPr>
              <a:t>&lt;&gt;</a:t>
            </a:r>
            <a:endParaRPr sz="2600" dirty="0">
              <a:latin typeface="Courier New"/>
              <a:cs typeface="Courier New"/>
            </a:endParaRPr>
          </a:p>
          <a:p>
            <a:pPr marL="574040" indent="-344170">
              <a:lnSpc>
                <a:spcPct val="100000"/>
              </a:lnSpc>
              <a:spcBef>
                <a:spcPts val="835"/>
              </a:spcBef>
              <a:buClr>
                <a:srgbClr val="990033"/>
              </a:buClr>
              <a:buSzPct val="58928"/>
              <a:buFont typeface="Wingdings"/>
              <a:buChar char=""/>
              <a:tabLst>
                <a:tab pos="574675" algn="l"/>
              </a:tabLst>
            </a:pPr>
            <a:r>
              <a:rPr b="1" dirty="0">
                <a:latin typeface="Arial"/>
                <a:cs typeface="Arial"/>
              </a:rPr>
              <a:t>Projection</a:t>
            </a:r>
            <a:r>
              <a:rPr b="1" spc="-60" dirty="0">
                <a:latin typeface="Arial"/>
                <a:cs typeface="Arial"/>
              </a:rPr>
              <a:t> </a:t>
            </a:r>
            <a:r>
              <a:rPr b="1" spc="-10" dirty="0">
                <a:latin typeface="Arial"/>
                <a:cs typeface="Arial"/>
              </a:rPr>
              <a:t>attributes</a:t>
            </a:r>
          </a:p>
          <a:p>
            <a:pPr marL="973455" lvl="1" indent="-286385">
              <a:lnSpc>
                <a:spcPct val="100000"/>
              </a:lnSpc>
              <a:spcBef>
                <a:spcPts val="635"/>
              </a:spcBef>
              <a:buClr>
                <a:srgbClr val="333399"/>
              </a:buClr>
              <a:buSzPct val="55769"/>
              <a:buFont typeface="Wingdings"/>
              <a:buChar char=""/>
              <a:tabLst>
                <a:tab pos="974090" algn="l"/>
              </a:tabLst>
            </a:pPr>
            <a:r>
              <a:rPr sz="2600" dirty="0">
                <a:solidFill>
                  <a:srgbClr val="800000"/>
                </a:solidFill>
                <a:latin typeface="Arial MT"/>
                <a:cs typeface="Arial MT"/>
              </a:rPr>
              <a:t>Attributes</a:t>
            </a:r>
            <a:r>
              <a:rPr sz="2600" spc="-10" dirty="0">
                <a:solidFill>
                  <a:srgbClr val="800000"/>
                </a:solidFill>
                <a:latin typeface="Arial MT"/>
                <a:cs typeface="Arial MT"/>
              </a:rPr>
              <a:t> </a:t>
            </a:r>
            <a:r>
              <a:rPr sz="2600" dirty="0">
                <a:solidFill>
                  <a:srgbClr val="800000"/>
                </a:solidFill>
                <a:latin typeface="Arial MT"/>
                <a:cs typeface="Arial MT"/>
              </a:rPr>
              <a:t>whose</a:t>
            </a:r>
            <a:r>
              <a:rPr sz="2600" spc="-25" dirty="0">
                <a:solidFill>
                  <a:srgbClr val="800000"/>
                </a:solidFill>
                <a:latin typeface="Arial MT"/>
                <a:cs typeface="Arial MT"/>
              </a:rPr>
              <a:t> </a:t>
            </a:r>
            <a:r>
              <a:rPr sz="2600" dirty="0">
                <a:solidFill>
                  <a:srgbClr val="800000"/>
                </a:solidFill>
                <a:latin typeface="Arial MT"/>
                <a:cs typeface="Arial MT"/>
              </a:rPr>
              <a:t>values</a:t>
            </a:r>
            <a:r>
              <a:rPr sz="2600" spc="-5" dirty="0">
                <a:solidFill>
                  <a:srgbClr val="800000"/>
                </a:solidFill>
                <a:latin typeface="Arial MT"/>
                <a:cs typeface="Arial MT"/>
              </a:rPr>
              <a:t> </a:t>
            </a:r>
            <a:r>
              <a:rPr sz="2600" dirty="0">
                <a:solidFill>
                  <a:srgbClr val="800000"/>
                </a:solidFill>
                <a:latin typeface="Arial MT"/>
                <a:cs typeface="Arial MT"/>
              </a:rPr>
              <a:t>are</a:t>
            </a:r>
            <a:r>
              <a:rPr sz="2600" spc="-45" dirty="0">
                <a:solidFill>
                  <a:srgbClr val="800000"/>
                </a:solidFill>
                <a:latin typeface="Arial MT"/>
                <a:cs typeface="Arial MT"/>
              </a:rPr>
              <a:t> </a:t>
            </a:r>
            <a:r>
              <a:rPr sz="2600" dirty="0">
                <a:solidFill>
                  <a:srgbClr val="800000"/>
                </a:solidFill>
                <a:latin typeface="Arial MT"/>
                <a:cs typeface="Arial MT"/>
              </a:rPr>
              <a:t>to</a:t>
            </a:r>
            <a:r>
              <a:rPr sz="2600" spc="-55" dirty="0">
                <a:solidFill>
                  <a:srgbClr val="800000"/>
                </a:solidFill>
                <a:latin typeface="Arial MT"/>
                <a:cs typeface="Arial MT"/>
              </a:rPr>
              <a:t> </a:t>
            </a:r>
            <a:r>
              <a:rPr sz="2600" dirty="0">
                <a:solidFill>
                  <a:srgbClr val="800000"/>
                </a:solidFill>
                <a:latin typeface="Arial MT"/>
                <a:cs typeface="Arial MT"/>
              </a:rPr>
              <a:t>be</a:t>
            </a:r>
            <a:r>
              <a:rPr sz="2600" spc="-50" dirty="0">
                <a:solidFill>
                  <a:srgbClr val="800000"/>
                </a:solidFill>
                <a:latin typeface="Arial MT"/>
                <a:cs typeface="Arial MT"/>
              </a:rPr>
              <a:t> </a:t>
            </a:r>
            <a:r>
              <a:rPr sz="2600" spc="-10" dirty="0">
                <a:solidFill>
                  <a:srgbClr val="800000"/>
                </a:solidFill>
                <a:latin typeface="Arial MT"/>
                <a:cs typeface="Arial MT"/>
              </a:rPr>
              <a:t>retrieved</a:t>
            </a:r>
            <a:endParaRPr sz="2600" dirty="0">
              <a:latin typeface="Arial MT"/>
              <a:cs typeface="Arial MT"/>
            </a:endParaRPr>
          </a:p>
          <a:p>
            <a:pPr marL="574040" indent="-344170">
              <a:lnSpc>
                <a:spcPct val="100000"/>
              </a:lnSpc>
              <a:spcBef>
                <a:spcPts val="665"/>
              </a:spcBef>
              <a:buClr>
                <a:srgbClr val="990033"/>
              </a:buClr>
              <a:buSzPct val="58928"/>
              <a:buFont typeface="Wingdings"/>
              <a:buChar char=""/>
              <a:tabLst>
                <a:tab pos="574675" algn="l"/>
              </a:tabLst>
            </a:pPr>
            <a:r>
              <a:rPr b="1" dirty="0">
                <a:latin typeface="Arial"/>
                <a:cs typeface="Arial"/>
              </a:rPr>
              <a:t>Selection</a:t>
            </a:r>
            <a:r>
              <a:rPr b="1" spc="-25" dirty="0">
                <a:latin typeface="Arial"/>
                <a:cs typeface="Arial"/>
              </a:rPr>
              <a:t> </a:t>
            </a:r>
            <a:r>
              <a:rPr b="1" spc="-10" dirty="0">
                <a:latin typeface="Arial"/>
                <a:cs typeface="Arial"/>
              </a:rPr>
              <a:t>condition</a:t>
            </a:r>
          </a:p>
          <a:p>
            <a:pPr marL="973455" marR="5080" lvl="1" indent="-287020">
              <a:lnSpc>
                <a:spcPct val="100000"/>
              </a:lnSpc>
              <a:spcBef>
                <a:spcPts val="635"/>
              </a:spcBef>
              <a:buClr>
                <a:srgbClr val="333399"/>
              </a:buClr>
              <a:buSzPct val="55769"/>
              <a:buFont typeface="Wingdings"/>
              <a:buChar char=""/>
              <a:tabLst>
                <a:tab pos="974090" algn="l"/>
              </a:tabLst>
            </a:pPr>
            <a:r>
              <a:rPr sz="2600" dirty="0">
                <a:solidFill>
                  <a:srgbClr val="800000"/>
                </a:solidFill>
                <a:latin typeface="Arial MT"/>
                <a:cs typeface="Arial MT"/>
              </a:rPr>
              <a:t>Boolean</a:t>
            </a:r>
            <a:r>
              <a:rPr sz="2600" spc="-5" dirty="0">
                <a:solidFill>
                  <a:srgbClr val="800000"/>
                </a:solidFill>
                <a:latin typeface="Arial MT"/>
                <a:cs typeface="Arial MT"/>
              </a:rPr>
              <a:t> </a:t>
            </a:r>
            <a:r>
              <a:rPr sz="2600" dirty="0">
                <a:solidFill>
                  <a:srgbClr val="800000"/>
                </a:solidFill>
                <a:latin typeface="Arial MT"/>
                <a:cs typeface="Arial MT"/>
              </a:rPr>
              <a:t>condition</a:t>
            </a:r>
            <a:r>
              <a:rPr sz="2600" spc="-25" dirty="0">
                <a:solidFill>
                  <a:srgbClr val="800000"/>
                </a:solidFill>
                <a:latin typeface="Arial MT"/>
                <a:cs typeface="Arial MT"/>
              </a:rPr>
              <a:t> </a:t>
            </a:r>
            <a:r>
              <a:rPr sz="2600" dirty="0">
                <a:solidFill>
                  <a:srgbClr val="800000"/>
                </a:solidFill>
                <a:latin typeface="Arial MT"/>
                <a:cs typeface="Arial MT"/>
              </a:rPr>
              <a:t>that</a:t>
            </a:r>
            <a:r>
              <a:rPr sz="2600" spc="-25" dirty="0">
                <a:solidFill>
                  <a:srgbClr val="800000"/>
                </a:solidFill>
                <a:latin typeface="Arial MT"/>
                <a:cs typeface="Arial MT"/>
              </a:rPr>
              <a:t> </a:t>
            </a:r>
            <a:r>
              <a:rPr sz="2600" dirty="0">
                <a:solidFill>
                  <a:srgbClr val="800000"/>
                </a:solidFill>
                <a:latin typeface="Arial MT"/>
                <a:cs typeface="Arial MT"/>
              </a:rPr>
              <a:t>must</a:t>
            </a:r>
            <a:r>
              <a:rPr sz="2600" spc="-45" dirty="0">
                <a:solidFill>
                  <a:srgbClr val="800000"/>
                </a:solidFill>
                <a:latin typeface="Arial MT"/>
                <a:cs typeface="Arial MT"/>
              </a:rPr>
              <a:t> </a:t>
            </a:r>
            <a:r>
              <a:rPr sz="2600" dirty="0">
                <a:solidFill>
                  <a:srgbClr val="800000"/>
                </a:solidFill>
                <a:latin typeface="Arial MT"/>
                <a:cs typeface="Arial MT"/>
              </a:rPr>
              <a:t>be</a:t>
            </a:r>
            <a:r>
              <a:rPr sz="2600" spc="-50" dirty="0">
                <a:solidFill>
                  <a:srgbClr val="800000"/>
                </a:solidFill>
                <a:latin typeface="Arial MT"/>
                <a:cs typeface="Arial MT"/>
              </a:rPr>
              <a:t> </a:t>
            </a:r>
            <a:r>
              <a:rPr sz="2600" dirty="0">
                <a:solidFill>
                  <a:srgbClr val="800000"/>
                </a:solidFill>
                <a:latin typeface="Arial MT"/>
                <a:cs typeface="Arial MT"/>
              </a:rPr>
              <a:t>true</a:t>
            </a:r>
            <a:r>
              <a:rPr sz="2600" spc="-45" dirty="0">
                <a:solidFill>
                  <a:srgbClr val="800000"/>
                </a:solidFill>
                <a:latin typeface="Arial MT"/>
                <a:cs typeface="Arial MT"/>
              </a:rPr>
              <a:t> </a:t>
            </a:r>
            <a:r>
              <a:rPr sz="2600" dirty="0">
                <a:solidFill>
                  <a:srgbClr val="800000"/>
                </a:solidFill>
                <a:latin typeface="Arial MT"/>
                <a:cs typeface="Arial MT"/>
              </a:rPr>
              <a:t>for</a:t>
            </a:r>
            <a:r>
              <a:rPr sz="2600" spc="-50" dirty="0">
                <a:solidFill>
                  <a:srgbClr val="800000"/>
                </a:solidFill>
                <a:latin typeface="Arial MT"/>
                <a:cs typeface="Arial MT"/>
              </a:rPr>
              <a:t> </a:t>
            </a:r>
            <a:r>
              <a:rPr sz="2600" spc="-25" dirty="0">
                <a:solidFill>
                  <a:srgbClr val="800000"/>
                </a:solidFill>
                <a:latin typeface="Arial MT"/>
                <a:cs typeface="Arial MT"/>
              </a:rPr>
              <a:t>any </a:t>
            </a:r>
            <a:r>
              <a:rPr sz="2600" dirty="0">
                <a:solidFill>
                  <a:srgbClr val="800000"/>
                </a:solidFill>
                <a:latin typeface="Arial MT"/>
                <a:cs typeface="Arial MT"/>
              </a:rPr>
              <a:t>retrieved</a:t>
            </a:r>
            <a:r>
              <a:rPr sz="2600" spc="-55" dirty="0">
                <a:solidFill>
                  <a:srgbClr val="800000"/>
                </a:solidFill>
                <a:latin typeface="Arial MT"/>
                <a:cs typeface="Arial MT"/>
              </a:rPr>
              <a:t> </a:t>
            </a:r>
            <a:r>
              <a:rPr sz="2600" dirty="0">
                <a:solidFill>
                  <a:srgbClr val="800000"/>
                </a:solidFill>
                <a:latin typeface="Arial MT"/>
                <a:cs typeface="Arial MT"/>
              </a:rPr>
              <a:t>tuple.</a:t>
            </a:r>
            <a:r>
              <a:rPr sz="2600" spc="-70" dirty="0">
                <a:solidFill>
                  <a:srgbClr val="800000"/>
                </a:solidFill>
                <a:latin typeface="Arial MT"/>
                <a:cs typeface="Arial MT"/>
              </a:rPr>
              <a:t> </a:t>
            </a:r>
            <a:r>
              <a:rPr sz="2600" dirty="0">
                <a:solidFill>
                  <a:srgbClr val="800000"/>
                </a:solidFill>
                <a:latin typeface="Arial MT"/>
                <a:cs typeface="Arial MT"/>
              </a:rPr>
              <a:t>Selection</a:t>
            </a:r>
            <a:r>
              <a:rPr sz="2600" spc="-65" dirty="0">
                <a:solidFill>
                  <a:srgbClr val="800000"/>
                </a:solidFill>
                <a:latin typeface="Arial MT"/>
                <a:cs typeface="Arial MT"/>
              </a:rPr>
              <a:t> </a:t>
            </a:r>
            <a:r>
              <a:rPr sz="2600" dirty="0">
                <a:solidFill>
                  <a:srgbClr val="800000"/>
                </a:solidFill>
                <a:latin typeface="Arial MT"/>
                <a:cs typeface="Arial MT"/>
              </a:rPr>
              <a:t>conditions</a:t>
            </a:r>
            <a:r>
              <a:rPr sz="2600" spc="-50" dirty="0">
                <a:solidFill>
                  <a:srgbClr val="800000"/>
                </a:solidFill>
                <a:latin typeface="Arial MT"/>
                <a:cs typeface="Arial MT"/>
              </a:rPr>
              <a:t> </a:t>
            </a:r>
            <a:r>
              <a:rPr sz="2600" dirty="0">
                <a:solidFill>
                  <a:srgbClr val="800000"/>
                </a:solidFill>
                <a:latin typeface="Arial MT"/>
                <a:cs typeface="Arial MT"/>
              </a:rPr>
              <a:t>include</a:t>
            </a:r>
            <a:r>
              <a:rPr sz="2600" spc="-70" dirty="0">
                <a:solidFill>
                  <a:srgbClr val="800000"/>
                </a:solidFill>
                <a:latin typeface="Arial MT"/>
                <a:cs typeface="Arial MT"/>
              </a:rPr>
              <a:t> </a:t>
            </a:r>
            <a:r>
              <a:rPr sz="2600" spc="-20" dirty="0">
                <a:solidFill>
                  <a:srgbClr val="800000"/>
                </a:solidFill>
                <a:latin typeface="Arial MT"/>
                <a:cs typeface="Arial MT"/>
              </a:rPr>
              <a:t>join </a:t>
            </a:r>
            <a:r>
              <a:rPr sz="2600" dirty="0">
                <a:solidFill>
                  <a:srgbClr val="800000"/>
                </a:solidFill>
                <a:latin typeface="Arial MT"/>
                <a:cs typeface="Arial MT"/>
              </a:rPr>
              <a:t>conditions</a:t>
            </a:r>
            <a:r>
              <a:rPr sz="2600" spc="-25" dirty="0">
                <a:solidFill>
                  <a:srgbClr val="800000"/>
                </a:solidFill>
                <a:latin typeface="Arial MT"/>
                <a:cs typeface="Arial MT"/>
              </a:rPr>
              <a:t> </a:t>
            </a:r>
            <a:r>
              <a:rPr sz="2600" dirty="0">
                <a:solidFill>
                  <a:srgbClr val="800000"/>
                </a:solidFill>
                <a:latin typeface="Arial MT"/>
                <a:cs typeface="Arial MT"/>
              </a:rPr>
              <a:t>when</a:t>
            </a:r>
            <a:r>
              <a:rPr sz="2600" spc="-30" dirty="0">
                <a:solidFill>
                  <a:srgbClr val="800000"/>
                </a:solidFill>
                <a:latin typeface="Arial MT"/>
                <a:cs typeface="Arial MT"/>
              </a:rPr>
              <a:t> </a:t>
            </a:r>
            <a:r>
              <a:rPr sz="2600" dirty="0">
                <a:solidFill>
                  <a:srgbClr val="800000"/>
                </a:solidFill>
                <a:latin typeface="Arial MT"/>
                <a:cs typeface="Arial MT"/>
              </a:rPr>
              <a:t>multiple</a:t>
            </a:r>
            <a:r>
              <a:rPr sz="2600" spc="-65" dirty="0">
                <a:solidFill>
                  <a:srgbClr val="800000"/>
                </a:solidFill>
                <a:latin typeface="Arial MT"/>
                <a:cs typeface="Arial MT"/>
              </a:rPr>
              <a:t> </a:t>
            </a:r>
            <a:r>
              <a:rPr sz="2600" dirty="0">
                <a:solidFill>
                  <a:srgbClr val="800000"/>
                </a:solidFill>
                <a:latin typeface="Arial MT"/>
                <a:cs typeface="Arial MT"/>
              </a:rPr>
              <a:t>relations</a:t>
            </a:r>
            <a:r>
              <a:rPr sz="2600" spc="-25" dirty="0">
                <a:solidFill>
                  <a:srgbClr val="800000"/>
                </a:solidFill>
                <a:latin typeface="Arial MT"/>
                <a:cs typeface="Arial MT"/>
              </a:rPr>
              <a:t> are </a:t>
            </a:r>
            <a:r>
              <a:rPr sz="2600" spc="-10" dirty="0">
                <a:solidFill>
                  <a:srgbClr val="800000"/>
                </a:solidFill>
                <a:latin typeface="Arial MT"/>
                <a:cs typeface="Arial MT"/>
              </a:rPr>
              <a:t>involved.</a:t>
            </a:r>
            <a:endParaRPr lang="en-IN" sz="2600" spc="-10" dirty="0">
              <a:solidFill>
                <a:srgbClr val="800000"/>
              </a:solidFill>
              <a:latin typeface="Arial MT"/>
              <a:cs typeface="Arial MT"/>
            </a:endParaRPr>
          </a:p>
        </p:txBody>
      </p:sp>
      <p:sp>
        <p:nvSpPr>
          <p:cNvPr id="7" name="TextBox 6">
            <a:extLst>
              <a:ext uri="{FF2B5EF4-FFF2-40B4-BE49-F238E27FC236}">
                <a16:creationId xmlns:a16="http://schemas.microsoft.com/office/drawing/2014/main" id="{FE6C2ED4-6180-FCE3-9DBB-5F077323DA18}"/>
              </a:ext>
            </a:extLst>
          </p:cNvPr>
          <p:cNvSpPr txBox="1"/>
          <p:nvPr/>
        </p:nvSpPr>
        <p:spPr>
          <a:xfrm>
            <a:off x="307340" y="5794576"/>
            <a:ext cx="8300112" cy="707886"/>
          </a:xfrm>
          <a:prstGeom prst="rect">
            <a:avLst/>
          </a:prstGeom>
          <a:noFill/>
        </p:spPr>
        <p:txBody>
          <a:bodyPr wrap="square">
            <a:spAutoFit/>
          </a:bodyPr>
          <a:lstStyle/>
          <a:p>
            <a:r>
              <a:rPr lang="en-US" sz="2000" b="1" dirty="0"/>
              <a:t>Query 0. Retrieve the birth date and address of the employee(s) whose name is ‘John B. Smith’.</a:t>
            </a:r>
            <a:endParaRPr lang="en-IN" sz="20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5594" y="3246172"/>
            <a:ext cx="8227060" cy="1373280"/>
          </a:xfrm>
          <a:prstGeom prst="rect">
            <a:avLst/>
          </a:prstGeom>
        </p:spPr>
      </p:pic>
      <p:pic>
        <p:nvPicPr>
          <p:cNvPr id="3" name="object 3"/>
          <p:cNvPicPr/>
          <p:nvPr/>
        </p:nvPicPr>
        <p:blipFill>
          <a:blip r:embed="rId3" cstate="print"/>
          <a:stretch>
            <a:fillRect/>
          </a:stretch>
        </p:blipFill>
        <p:spPr>
          <a:xfrm>
            <a:off x="457200" y="5105400"/>
            <a:ext cx="8077200" cy="1373280"/>
          </a:xfrm>
          <a:prstGeom prst="rect">
            <a:avLst/>
          </a:prstGeom>
        </p:spPr>
      </p:pic>
      <p:pic>
        <p:nvPicPr>
          <p:cNvPr id="4" name="object 4"/>
          <p:cNvPicPr/>
          <p:nvPr/>
        </p:nvPicPr>
        <p:blipFill>
          <a:blip r:embed="rId4" cstate="print"/>
          <a:stretch>
            <a:fillRect/>
          </a:stretch>
        </p:blipFill>
        <p:spPr>
          <a:xfrm>
            <a:off x="377098" y="1550371"/>
            <a:ext cx="4482481" cy="937193"/>
          </a:xfrm>
          <a:prstGeom prst="rect">
            <a:avLst/>
          </a:prstGeom>
        </p:spPr>
      </p:pic>
      <p:pic>
        <p:nvPicPr>
          <p:cNvPr id="5" name="object 5"/>
          <p:cNvPicPr/>
          <p:nvPr/>
        </p:nvPicPr>
        <p:blipFill>
          <a:blip r:embed="rId5" cstate="print"/>
          <a:stretch>
            <a:fillRect/>
          </a:stretch>
        </p:blipFill>
        <p:spPr>
          <a:xfrm>
            <a:off x="4949952" y="1463039"/>
            <a:ext cx="3505200" cy="1454808"/>
          </a:xfrm>
          <a:prstGeom prst="rect">
            <a:avLst/>
          </a:prstGeom>
        </p:spPr>
      </p:pic>
      <p:sp>
        <p:nvSpPr>
          <p:cNvPr id="6" name="object 6"/>
          <p:cNvSpPr txBox="1">
            <a:spLocks noGrp="1"/>
          </p:cNvSpPr>
          <p:nvPr>
            <p:ph type="title"/>
          </p:nvPr>
        </p:nvSpPr>
        <p:spPr>
          <a:prstGeom prst="rect">
            <a:avLst/>
          </a:prstGeom>
        </p:spPr>
        <p:txBody>
          <a:bodyPr vert="horz" wrap="square" lIns="0" tIns="671449" rIns="0" bIns="0" rtlCol="0">
            <a:spAutoFit/>
          </a:bodyPr>
          <a:lstStyle/>
          <a:p>
            <a:pPr marL="12700">
              <a:lnSpc>
                <a:spcPct val="100000"/>
              </a:lnSpc>
              <a:spcBef>
                <a:spcPts val="100"/>
              </a:spcBef>
            </a:pPr>
            <a:r>
              <a:rPr dirty="0"/>
              <a:t>Basic</a:t>
            </a:r>
            <a:r>
              <a:rPr spc="-30" dirty="0"/>
              <a:t> </a:t>
            </a:r>
            <a:r>
              <a:rPr dirty="0"/>
              <a:t>Retrieval</a:t>
            </a:r>
            <a:r>
              <a:rPr spc="20" dirty="0"/>
              <a:t> </a:t>
            </a:r>
            <a:r>
              <a:rPr spc="-10" dirty="0"/>
              <a:t>Queries</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31</a:t>
            </a:r>
          </a:p>
        </p:txBody>
      </p:sp>
      <p:sp>
        <p:nvSpPr>
          <p:cNvPr id="8" name="object 8"/>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00" y="1676401"/>
            <a:ext cx="7973569" cy="1345222"/>
          </a:xfrm>
          <a:prstGeom prst="rect">
            <a:avLst/>
          </a:prstGeom>
        </p:spPr>
      </p:pic>
      <p:pic>
        <p:nvPicPr>
          <p:cNvPr id="3" name="object 3"/>
          <p:cNvPicPr/>
          <p:nvPr/>
        </p:nvPicPr>
        <p:blipFill>
          <a:blip r:embed="rId3" cstate="print"/>
          <a:stretch>
            <a:fillRect/>
          </a:stretch>
        </p:blipFill>
        <p:spPr>
          <a:xfrm>
            <a:off x="408431" y="3429000"/>
            <a:ext cx="7973569" cy="2590800"/>
          </a:xfrm>
          <a:prstGeom prst="rect">
            <a:avLst/>
          </a:prstGeom>
        </p:spPr>
      </p:pic>
      <p:sp>
        <p:nvSpPr>
          <p:cNvPr id="4" name="object 4"/>
          <p:cNvSpPr txBox="1">
            <a:spLocks noGrp="1"/>
          </p:cNvSpPr>
          <p:nvPr>
            <p:ph type="title"/>
          </p:nvPr>
        </p:nvSpPr>
        <p:spPr>
          <a:prstGeom prst="rect">
            <a:avLst/>
          </a:prstGeom>
        </p:spPr>
        <p:txBody>
          <a:bodyPr vert="horz" wrap="square" lIns="0" tIns="671449" rIns="0" bIns="0" rtlCol="0">
            <a:spAutoFit/>
          </a:bodyPr>
          <a:lstStyle/>
          <a:p>
            <a:pPr marL="12700">
              <a:lnSpc>
                <a:spcPct val="100000"/>
              </a:lnSpc>
              <a:spcBef>
                <a:spcPts val="100"/>
              </a:spcBef>
            </a:pPr>
            <a:r>
              <a:rPr dirty="0"/>
              <a:t>Basic</a:t>
            </a:r>
            <a:r>
              <a:rPr spc="-35" dirty="0"/>
              <a:t> </a:t>
            </a:r>
            <a:r>
              <a:rPr dirty="0"/>
              <a:t>Retrieval</a:t>
            </a:r>
            <a:r>
              <a:rPr spc="15" dirty="0"/>
              <a:t> </a:t>
            </a:r>
            <a:r>
              <a:rPr dirty="0"/>
              <a:t>Queries</a:t>
            </a:r>
            <a:r>
              <a:rPr spc="-25" dirty="0"/>
              <a:t> </a:t>
            </a:r>
            <a:r>
              <a:rPr spc="-10" dirty="0"/>
              <a:t>(Contd.)</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32</a:t>
            </a:r>
          </a:p>
        </p:txBody>
      </p:sp>
      <p:sp>
        <p:nvSpPr>
          <p:cNvPr id="6" name="object 6"/>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71449" rIns="0" bIns="0" rtlCol="0">
            <a:spAutoFit/>
          </a:bodyPr>
          <a:lstStyle/>
          <a:p>
            <a:pPr marL="12700">
              <a:lnSpc>
                <a:spcPct val="100000"/>
              </a:lnSpc>
              <a:spcBef>
                <a:spcPts val="100"/>
              </a:spcBef>
            </a:pPr>
            <a:r>
              <a:rPr dirty="0"/>
              <a:t>Ambiguous</a:t>
            </a:r>
            <a:r>
              <a:rPr spc="10" dirty="0"/>
              <a:t> </a:t>
            </a:r>
            <a:r>
              <a:rPr dirty="0"/>
              <a:t>Attribute</a:t>
            </a:r>
            <a:r>
              <a:rPr spc="-30" dirty="0"/>
              <a:t> </a:t>
            </a:r>
            <a:r>
              <a:rPr spc="-10" dirty="0"/>
              <a:t>Names</a:t>
            </a:r>
          </a:p>
        </p:txBody>
      </p:sp>
      <p:sp>
        <p:nvSpPr>
          <p:cNvPr id="3" name="object 3"/>
          <p:cNvSpPr txBox="1"/>
          <p:nvPr/>
        </p:nvSpPr>
        <p:spPr>
          <a:xfrm>
            <a:off x="318617" y="1621612"/>
            <a:ext cx="7860665" cy="2229485"/>
          </a:xfrm>
          <a:prstGeom prst="rect">
            <a:avLst/>
          </a:prstGeom>
        </p:spPr>
        <p:txBody>
          <a:bodyPr vert="horz" wrap="square" lIns="0" tIns="13970" rIns="0" bIns="0" rtlCol="0">
            <a:spAutoFit/>
          </a:bodyPr>
          <a:lstStyle/>
          <a:p>
            <a:pPr marL="356870" marR="800100" indent="-344805">
              <a:lnSpc>
                <a:spcPct val="100000"/>
              </a:lnSpc>
              <a:spcBef>
                <a:spcPts val="110"/>
              </a:spcBef>
              <a:buClr>
                <a:srgbClr val="990033"/>
              </a:buClr>
              <a:buSzPct val="58928"/>
              <a:buFont typeface="Wingdings"/>
              <a:buChar char=""/>
              <a:tabLst>
                <a:tab pos="356870" algn="l"/>
              </a:tabLst>
            </a:pPr>
            <a:r>
              <a:rPr sz="2800" dirty="0">
                <a:solidFill>
                  <a:srgbClr val="333399"/>
                </a:solidFill>
                <a:latin typeface="Arial MT"/>
                <a:cs typeface="Arial MT"/>
              </a:rPr>
              <a:t>Same</a:t>
            </a:r>
            <a:r>
              <a:rPr sz="2800" spc="-10" dirty="0">
                <a:solidFill>
                  <a:srgbClr val="333399"/>
                </a:solidFill>
                <a:latin typeface="Arial MT"/>
                <a:cs typeface="Arial MT"/>
              </a:rPr>
              <a:t> </a:t>
            </a:r>
            <a:r>
              <a:rPr sz="2800" dirty="0">
                <a:solidFill>
                  <a:srgbClr val="333399"/>
                </a:solidFill>
                <a:latin typeface="Arial MT"/>
                <a:cs typeface="Arial MT"/>
              </a:rPr>
              <a:t>name</a:t>
            </a:r>
            <a:r>
              <a:rPr sz="2800" spc="-5" dirty="0">
                <a:solidFill>
                  <a:srgbClr val="333399"/>
                </a:solidFill>
                <a:latin typeface="Arial MT"/>
                <a:cs typeface="Arial MT"/>
              </a:rPr>
              <a:t> </a:t>
            </a:r>
            <a:r>
              <a:rPr sz="2800" dirty="0">
                <a:solidFill>
                  <a:srgbClr val="333399"/>
                </a:solidFill>
                <a:latin typeface="Arial MT"/>
                <a:cs typeface="Arial MT"/>
              </a:rPr>
              <a:t>can</a:t>
            </a:r>
            <a:r>
              <a:rPr sz="2800" spc="-45" dirty="0">
                <a:solidFill>
                  <a:srgbClr val="333399"/>
                </a:solidFill>
                <a:latin typeface="Arial MT"/>
                <a:cs typeface="Arial MT"/>
              </a:rPr>
              <a:t> </a:t>
            </a:r>
            <a:r>
              <a:rPr sz="2800" dirty="0">
                <a:solidFill>
                  <a:srgbClr val="333399"/>
                </a:solidFill>
                <a:latin typeface="Arial MT"/>
                <a:cs typeface="Arial MT"/>
              </a:rPr>
              <a:t>be</a:t>
            </a:r>
            <a:r>
              <a:rPr sz="2800" spc="-5" dirty="0">
                <a:solidFill>
                  <a:srgbClr val="333399"/>
                </a:solidFill>
                <a:latin typeface="Arial MT"/>
                <a:cs typeface="Arial MT"/>
              </a:rPr>
              <a:t> </a:t>
            </a:r>
            <a:r>
              <a:rPr sz="2800" dirty="0">
                <a:solidFill>
                  <a:srgbClr val="333399"/>
                </a:solidFill>
                <a:latin typeface="Arial MT"/>
                <a:cs typeface="Arial MT"/>
              </a:rPr>
              <a:t>used</a:t>
            </a:r>
            <a:r>
              <a:rPr sz="2800" spc="-30" dirty="0">
                <a:solidFill>
                  <a:srgbClr val="333399"/>
                </a:solidFill>
                <a:latin typeface="Arial MT"/>
                <a:cs typeface="Arial MT"/>
              </a:rPr>
              <a:t> </a:t>
            </a:r>
            <a:r>
              <a:rPr sz="2800" dirty="0">
                <a:solidFill>
                  <a:srgbClr val="333399"/>
                </a:solidFill>
                <a:latin typeface="Arial MT"/>
                <a:cs typeface="Arial MT"/>
              </a:rPr>
              <a:t>for</a:t>
            </a:r>
            <a:r>
              <a:rPr sz="2800" spc="-30" dirty="0">
                <a:solidFill>
                  <a:srgbClr val="333399"/>
                </a:solidFill>
                <a:latin typeface="Arial MT"/>
                <a:cs typeface="Arial MT"/>
              </a:rPr>
              <a:t> </a:t>
            </a:r>
            <a:r>
              <a:rPr sz="2800" dirty="0">
                <a:solidFill>
                  <a:srgbClr val="333399"/>
                </a:solidFill>
                <a:latin typeface="Arial MT"/>
                <a:cs typeface="Arial MT"/>
              </a:rPr>
              <a:t>two</a:t>
            </a:r>
            <a:r>
              <a:rPr sz="2800" spc="-5" dirty="0">
                <a:solidFill>
                  <a:srgbClr val="333399"/>
                </a:solidFill>
                <a:latin typeface="Arial MT"/>
                <a:cs typeface="Arial MT"/>
              </a:rPr>
              <a:t> </a:t>
            </a:r>
            <a:r>
              <a:rPr sz="2800" dirty="0">
                <a:solidFill>
                  <a:srgbClr val="333399"/>
                </a:solidFill>
                <a:latin typeface="Arial MT"/>
                <a:cs typeface="Arial MT"/>
              </a:rPr>
              <a:t>(or</a:t>
            </a:r>
            <a:r>
              <a:rPr sz="2800" spc="-30" dirty="0">
                <a:solidFill>
                  <a:srgbClr val="333399"/>
                </a:solidFill>
                <a:latin typeface="Arial MT"/>
                <a:cs typeface="Arial MT"/>
              </a:rPr>
              <a:t> </a:t>
            </a:r>
            <a:r>
              <a:rPr sz="2800" spc="-10" dirty="0">
                <a:solidFill>
                  <a:srgbClr val="333399"/>
                </a:solidFill>
                <a:latin typeface="Arial MT"/>
                <a:cs typeface="Arial MT"/>
              </a:rPr>
              <a:t>more) </a:t>
            </a:r>
            <a:r>
              <a:rPr sz="2800" dirty="0">
                <a:solidFill>
                  <a:srgbClr val="333399"/>
                </a:solidFill>
                <a:latin typeface="Arial MT"/>
                <a:cs typeface="Arial MT"/>
              </a:rPr>
              <a:t>attributes</a:t>
            </a:r>
            <a:r>
              <a:rPr sz="2800" spc="-65" dirty="0">
                <a:solidFill>
                  <a:srgbClr val="333399"/>
                </a:solidFill>
                <a:latin typeface="Arial MT"/>
                <a:cs typeface="Arial MT"/>
              </a:rPr>
              <a:t> </a:t>
            </a:r>
            <a:r>
              <a:rPr sz="2800" dirty="0">
                <a:solidFill>
                  <a:srgbClr val="333399"/>
                </a:solidFill>
                <a:latin typeface="Arial MT"/>
                <a:cs typeface="Arial MT"/>
              </a:rPr>
              <a:t>in</a:t>
            </a:r>
            <a:r>
              <a:rPr sz="2800" spc="-30" dirty="0">
                <a:solidFill>
                  <a:srgbClr val="333399"/>
                </a:solidFill>
                <a:latin typeface="Arial MT"/>
                <a:cs typeface="Arial MT"/>
              </a:rPr>
              <a:t> </a:t>
            </a:r>
            <a:r>
              <a:rPr sz="2800" dirty="0">
                <a:solidFill>
                  <a:srgbClr val="333399"/>
                </a:solidFill>
                <a:latin typeface="Arial MT"/>
                <a:cs typeface="Arial MT"/>
              </a:rPr>
              <a:t>different</a:t>
            </a:r>
            <a:r>
              <a:rPr sz="2800" spc="-35" dirty="0">
                <a:solidFill>
                  <a:srgbClr val="333399"/>
                </a:solidFill>
                <a:latin typeface="Arial MT"/>
                <a:cs typeface="Arial MT"/>
              </a:rPr>
              <a:t> </a:t>
            </a:r>
            <a:r>
              <a:rPr sz="2800" spc="-10" dirty="0">
                <a:solidFill>
                  <a:srgbClr val="333399"/>
                </a:solidFill>
                <a:latin typeface="Arial MT"/>
                <a:cs typeface="Arial MT"/>
              </a:rPr>
              <a:t>relations</a:t>
            </a:r>
            <a:endParaRPr sz="2800">
              <a:latin typeface="Arial MT"/>
              <a:cs typeface="Arial MT"/>
            </a:endParaRPr>
          </a:p>
          <a:p>
            <a:pPr marL="756285" lvl="1" indent="-286385">
              <a:lnSpc>
                <a:spcPct val="100000"/>
              </a:lnSpc>
              <a:spcBef>
                <a:spcPts val="635"/>
              </a:spcBef>
              <a:buClr>
                <a:srgbClr val="333399"/>
              </a:buClr>
              <a:buSzPct val="55769"/>
              <a:buFont typeface="Wingdings"/>
              <a:buChar char=""/>
              <a:tabLst>
                <a:tab pos="756285" algn="l"/>
              </a:tabLst>
            </a:pPr>
            <a:r>
              <a:rPr sz="2600" dirty="0">
                <a:solidFill>
                  <a:srgbClr val="800000"/>
                </a:solidFill>
                <a:latin typeface="Arial MT"/>
                <a:cs typeface="Arial MT"/>
              </a:rPr>
              <a:t>As</a:t>
            </a:r>
            <a:r>
              <a:rPr sz="2600" spc="-55" dirty="0">
                <a:solidFill>
                  <a:srgbClr val="800000"/>
                </a:solidFill>
                <a:latin typeface="Arial MT"/>
                <a:cs typeface="Arial MT"/>
              </a:rPr>
              <a:t> </a:t>
            </a:r>
            <a:r>
              <a:rPr sz="2600" dirty="0">
                <a:solidFill>
                  <a:srgbClr val="800000"/>
                </a:solidFill>
                <a:latin typeface="Arial MT"/>
                <a:cs typeface="Arial MT"/>
              </a:rPr>
              <a:t>long</a:t>
            </a:r>
            <a:r>
              <a:rPr sz="2600" spc="-50" dirty="0">
                <a:solidFill>
                  <a:srgbClr val="800000"/>
                </a:solidFill>
                <a:latin typeface="Arial MT"/>
                <a:cs typeface="Arial MT"/>
              </a:rPr>
              <a:t> </a:t>
            </a:r>
            <a:r>
              <a:rPr sz="2600" dirty="0">
                <a:solidFill>
                  <a:srgbClr val="800000"/>
                </a:solidFill>
                <a:latin typeface="Arial MT"/>
                <a:cs typeface="Arial MT"/>
              </a:rPr>
              <a:t>as</a:t>
            </a:r>
            <a:r>
              <a:rPr sz="2600" spc="-50" dirty="0">
                <a:solidFill>
                  <a:srgbClr val="800000"/>
                </a:solidFill>
                <a:latin typeface="Arial MT"/>
                <a:cs typeface="Arial MT"/>
              </a:rPr>
              <a:t> </a:t>
            </a:r>
            <a:r>
              <a:rPr sz="2600" dirty="0">
                <a:solidFill>
                  <a:srgbClr val="800000"/>
                </a:solidFill>
                <a:latin typeface="Arial MT"/>
                <a:cs typeface="Arial MT"/>
              </a:rPr>
              <a:t>the</a:t>
            </a:r>
            <a:r>
              <a:rPr sz="2600" spc="-55" dirty="0">
                <a:solidFill>
                  <a:srgbClr val="800000"/>
                </a:solidFill>
                <a:latin typeface="Arial MT"/>
                <a:cs typeface="Arial MT"/>
              </a:rPr>
              <a:t> </a:t>
            </a:r>
            <a:r>
              <a:rPr sz="2600" dirty="0">
                <a:solidFill>
                  <a:srgbClr val="800000"/>
                </a:solidFill>
                <a:latin typeface="Arial MT"/>
                <a:cs typeface="Arial MT"/>
              </a:rPr>
              <a:t>attributes</a:t>
            </a:r>
            <a:r>
              <a:rPr sz="2600" spc="-5" dirty="0">
                <a:solidFill>
                  <a:srgbClr val="800000"/>
                </a:solidFill>
                <a:latin typeface="Arial MT"/>
                <a:cs typeface="Arial MT"/>
              </a:rPr>
              <a:t> </a:t>
            </a:r>
            <a:r>
              <a:rPr sz="2600" dirty="0">
                <a:solidFill>
                  <a:srgbClr val="800000"/>
                </a:solidFill>
                <a:latin typeface="Arial MT"/>
                <a:cs typeface="Arial MT"/>
              </a:rPr>
              <a:t>are</a:t>
            </a:r>
            <a:r>
              <a:rPr sz="2600" spc="-50" dirty="0">
                <a:solidFill>
                  <a:srgbClr val="800000"/>
                </a:solidFill>
                <a:latin typeface="Arial MT"/>
                <a:cs typeface="Arial MT"/>
              </a:rPr>
              <a:t> </a:t>
            </a:r>
            <a:r>
              <a:rPr sz="2600" dirty="0">
                <a:solidFill>
                  <a:srgbClr val="800000"/>
                </a:solidFill>
                <a:latin typeface="Arial MT"/>
                <a:cs typeface="Arial MT"/>
              </a:rPr>
              <a:t>in</a:t>
            </a:r>
            <a:r>
              <a:rPr sz="2600" spc="-65" dirty="0">
                <a:solidFill>
                  <a:srgbClr val="800000"/>
                </a:solidFill>
                <a:latin typeface="Arial MT"/>
                <a:cs typeface="Arial MT"/>
              </a:rPr>
              <a:t> </a:t>
            </a:r>
            <a:r>
              <a:rPr sz="2600" dirty="0">
                <a:solidFill>
                  <a:srgbClr val="800000"/>
                </a:solidFill>
                <a:latin typeface="Arial MT"/>
                <a:cs typeface="Arial MT"/>
              </a:rPr>
              <a:t>different</a:t>
            </a:r>
            <a:r>
              <a:rPr sz="2600" spc="-10" dirty="0">
                <a:solidFill>
                  <a:srgbClr val="800000"/>
                </a:solidFill>
                <a:latin typeface="Arial MT"/>
                <a:cs typeface="Arial MT"/>
              </a:rPr>
              <a:t> relations</a:t>
            </a:r>
            <a:endParaRPr sz="2600">
              <a:latin typeface="Arial MT"/>
              <a:cs typeface="Arial MT"/>
            </a:endParaRPr>
          </a:p>
          <a:p>
            <a:pPr marL="756285" marR="62230" lvl="1" indent="-287020">
              <a:lnSpc>
                <a:spcPct val="100000"/>
              </a:lnSpc>
              <a:spcBef>
                <a:spcPts val="625"/>
              </a:spcBef>
              <a:buClr>
                <a:srgbClr val="333399"/>
              </a:buClr>
              <a:buSzPct val="55769"/>
              <a:buFont typeface="Wingdings"/>
              <a:buChar char=""/>
              <a:tabLst>
                <a:tab pos="756285" algn="l"/>
              </a:tabLst>
            </a:pPr>
            <a:r>
              <a:rPr sz="2600" dirty="0">
                <a:solidFill>
                  <a:srgbClr val="800000"/>
                </a:solidFill>
                <a:latin typeface="Arial MT"/>
                <a:cs typeface="Arial MT"/>
              </a:rPr>
              <a:t>Must</a:t>
            </a:r>
            <a:r>
              <a:rPr sz="2600" spc="-45" dirty="0">
                <a:solidFill>
                  <a:srgbClr val="800000"/>
                </a:solidFill>
                <a:latin typeface="Arial MT"/>
                <a:cs typeface="Arial MT"/>
              </a:rPr>
              <a:t> </a:t>
            </a:r>
            <a:r>
              <a:rPr sz="2600" b="1" dirty="0">
                <a:solidFill>
                  <a:srgbClr val="800000"/>
                </a:solidFill>
                <a:latin typeface="Arial"/>
                <a:cs typeface="Arial"/>
              </a:rPr>
              <a:t>qualify</a:t>
            </a:r>
            <a:r>
              <a:rPr sz="2600" b="1" spc="-50" dirty="0">
                <a:solidFill>
                  <a:srgbClr val="800000"/>
                </a:solidFill>
                <a:latin typeface="Arial"/>
                <a:cs typeface="Arial"/>
              </a:rPr>
              <a:t> </a:t>
            </a:r>
            <a:r>
              <a:rPr sz="2600" dirty="0">
                <a:solidFill>
                  <a:srgbClr val="800000"/>
                </a:solidFill>
                <a:latin typeface="Arial MT"/>
                <a:cs typeface="Arial MT"/>
              </a:rPr>
              <a:t>the</a:t>
            </a:r>
            <a:r>
              <a:rPr sz="2600" spc="-70" dirty="0">
                <a:solidFill>
                  <a:srgbClr val="800000"/>
                </a:solidFill>
                <a:latin typeface="Arial MT"/>
                <a:cs typeface="Arial MT"/>
              </a:rPr>
              <a:t> </a:t>
            </a:r>
            <a:r>
              <a:rPr sz="2600" dirty="0">
                <a:solidFill>
                  <a:srgbClr val="800000"/>
                </a:solidFill>
                <a:latin typeface="Arial MT"/>
                <a:cs typeface="Arial MT"/>
              </a:rPr>
              <a:t>attribute</a:t>
            </a:r>
            <a:r>
              <a:rPr sz="2600" spc="-40" dirty="0">
                <a:solidFill>
                  <a:srgbClr val="800000"/>
                </a:solidFill>
                <a:latin typeface="Arial MT"/>
                <a:cs typeface="Arial MT"/>
              </a:rPr>
              <a:t> </a:t>
            </a:r>
            <a:r>
              <a:rPr sz="2600" dirty="0">
                <a:solidFill>
                  <a:srgbClr val="800000"/>
                </a:solidFill>
                <a:latin typeface="Arial MT"/>
                <a:cs typeface="Arial MT"/>
              </a:rPr>
              <a:t>name</a:t>
            </a:r>
            <a:r>
              <a:rPr sz="2600" spc="-55" dirty="0">
                <a:solidFill>
                  <a:srgbClr val="800000"/>
                </a:solidFill>
                <a:latin typeface="Arial MT"/>
                <a:cs typeface="Arial MT"/>
              </a:rPr>
              <a:t> </a:t>
            </a:r>
            <a:r>
              <a:rPr sz="2600" dirty="0">
                <a:solidFill>
                  <a:srgbClr val="800000"/>
                </a:solidFill>
                <a:latin typeface="Arial MT"/>
                <a:cs typeface="Arial MT"/>
              </a:rPr>
              <a:t>with</a:t>
            </a:r>
            <a:r>
              <a:rPr sz="2600" spc="-40" dirty="0">
                <a:solidFill>
                  <a:srgbClr val="800000"/>
                </a:solidFill>
                <a:latin typeface="Arial MT"/>
                <a:cs typeface="Arial MT"/>
              </a:rPr>
              <a:t> </a:t>
            </a:r>
            <a:r>
              <a:rPr sz="2600" dirty="0">
                <a:solidFill>
                  <a:srgbClr val="800000"/>
                </a:solidFill>
                <a:latin typeface="Arial MT"/>
                <a:cs typeface="Arial MT"/>
              </a:rPr>
              <a:t>the</a:t>
            </a:r>
            <a:r>
              <a:rPr sz="2600" spc="-70" dirty="0">
                <a:solidFill>
                  <a:srgbClr val="800000"/>
                </a:solidFill>
                <a:latin typeface="Arial MT"/>
                <a:cs typeface="Arial MT"/>
              </a:rPr>
              <a:t> </a:t>
            </a:r>
            <a:r>
              <a:rPr sz="2600" spc="-10" dirty="0">
                <a:solidFill>
                  <a:srgbClr val="800000"/>
                </a:solidFill>
                <a:latin typeface="Arial MT"/>
                <a:cs typeface="Arial MT"/>
              </a:rPr>
              <a:t>relation </a:t>
            </a:r>
            <a:r>
              <a:rPr sz="2600" dirty="0">
                <a:solidFill>
                  <a:srgbClr val="800000"/>
                </a:solidFill>
                <a:latin typeface="Arial MT"/>
                <a:cs typeface="Arial MT"/>
              </a:rPr>
              <a:t>name</a:t>
            </a:r>
            <a:r>
              <a:rPr sz="2600" spc="-40" dirty="0">
                <a:solidFill>
                  <a:srgbClr val="800000"/>
                </a:solidFill>
                <a:latin typeface="Arial MT"/>
                <a:cs typeface="Arial MT"/>
              </a:rPr>
              <a:t> </a:t>
            </a:r>
            <a:r>
              <a:rPr sz="2600" dirty="0">
                <a:solidFill>
                  <a:srgbClr val="800000"/>
                </a:solidFill>
                <a:latin typeface="Arial MT"/>
                <a:cs typeface="Arial MT"/>
              </a:rPr>
              <a:t>to</a:t>
            </a:r>
            <a:r>
              <a:rPr sz="2600" spc="-75" dirty="0">
                <a:solidFill>
                  <a:srgbClr val="800000"/>
                </a:solidFill>
                <a:latin typeface="Arial MT"/>
                <a:cs typeface="Arial MT"/>
              </a:rPr>
              <a:t> </a:t>
            </a:r>
            <a:r>
              <a:rPr sz="2600" dirty="0">
                <a:solidFill>
                  <a:srgbClr val="800000"/>
                </a:solidFill>
                <a:latin typeface="Arial MT"/>
                <a:cs typeface="Arial MT"/>
              </a:rPr>
              <a:t>prevent</a:t>
            </a:r>
            <a:r>
              <a:rPr sz="2600" spc="5" dirty="0">
                <a:solidFill>
                  <a:srgbClr val="800000"/>
                </a:solidFill>
                <a:latin typeface="Arial MT"/>
                <a:cs typeface="Arial MT"/>
              </a:rPr>
              <a:t> </a:t>
            </a:r>
            <a:r>
              <a:rPr sz="2600" spc="-10" dirty="0">
                <a:solidFill>
                  <a:srgbClr val="800000"/>
                </a:solidFill>
                <a:latin typeface="Arial MT"/>
                <a:cs typeface="Arial MT"/>
              </a:rPr>
              <a:t>ambiguity</a:t>
            </a:r>
            <a:endParaRPr sz="2600">
              <a:latin typeface="Arial MT"/>
              <a:cs typeface="Arial MT"/>
            </a:endParaRPr>
          </a:p>
        </p:txBody>
      </p:sp>
      <p:pic>
        <p:nvPicPr>
          <p:cNvPr id="4" name="object 4"/>
          <p:cNvPicPr/>
          <p:nvPr/>
        </p:nvPicPr>
        <p:blipFill>
          <a:blip r:embed="rId2" cstate="print"/>
          <a:stretch>
            <a:fillRect/>
          </a:stretch>
        </p:blipFill>
        <p:spPr>
          <a:xfrm>
            <a:off x="1143000" y="4724400"/>
            <a:ext cx="6578629" cy="1192356"/>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33</a:t>
            </a:r>
          </a:p>
        </p:txBody>
      </p:sp>
      <p:sp>
        <p:nvSpPr>
          <p:cNvPr id="6" name="object 6"/>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71449" rIns="0" bIns="0" rtlCol="0">
            <a:spAutoFit/>
          </a:bodyPr>
          <a:lstStyle/>
          <a:p>
            <a:pPr marL="12700">
              <a:lnSpc>
                <a:spcPct val="100000"/>
              </a:lnSpc>
              <a:spcBef>
                <a:spcPts val="100"/>
              </a:spcBef>
            </a:pPr>
            <a:r>
              <a:rPr dirty="0"/>
              <a:t>Aliasing,</a:t>
            </a:r>
            <a:r>
              <a:rPr spc="-15" dirty="0"/>
              <a:t> </a:t>
            </a:r>
            <a:r>
              <a:rPr dirty="0"/>
              <a:t>and</a:t>
            </a:r>
            <a:r>
              <a:rPr spc="-20" dirty="0"/>
              <a:t> </a:t>
            </a:r>
            <a:r>
              <a:rPr spc="-10" dirty="0"/>
              <a:t>Renaming</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34</a:t>
            </a:r>
          </a:p>
        </p:txBody>
      </p:sp>
      <p:sp>
        <p:nvSpPr>
          <p:cNvPr id="8" name="object 8"/>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p:cNvSpPr txBox="1"/>
          <p:nvPr/>
        </p:nvSpPr>
        <p:spPr>
          <a:xfrm>
            <a:off x="318617" y="1533357"/>
            <a:ext cx="8192134" cy="2564765"/>
          </a:xfrm>
          <a:prstGeom prst="rect">
            <a:avLst/>
          </a:prstGeom>
        </p:spPr>
        <p:txBody>
          <a:bodyPr vert="horz" wrap="square" lIns="0" tIns="102235" rIns="0" bIns="0" rtlCol="0">
            <a:spAutoFit/>
          </a:bodyPr>
          <a:lstStyle/>
          <a:p>
            <a:pPr marL="356870" indent="-344170">
              <a:lnSpc>
                <a:spcPct val="100000"/>
              </a:lnSpc>
              <a:spcBef>
                <a:spcPts val="805"/>
              </a:spcBef>
              <a:buClr>
                <a:srgbClr val="990033"/>
              </a:buClr>
              <a:buSzPct val="58928"/>
              <a:buFont typeface="Wingdings"/>
              <a:buChar char=""/>
              <a:tabLst>
                <a:tab pos="356870" algn="l"/>
              </a:tabLst>
            </a:pPr>
            <a:r>
              <a:rPr sz="2800" b="1" dirty="0">
                <a:solidFill>
                  <a:srgbClr val="333399"/>
                </a:solidFill>
                <a:latin typeface="Arial"/>
                <a:cs typeface="Arial"/>
              </a:rPr>
              <a:t>Aliases </a:t>
            </a:r>
            <a:r>
              <a:rPr sz="2800" dirty="0">
                <a:solidFill>
                  <a:srgbClr val="333399"/>
                </a:solidFill>
                <a:latin typeface="Arial MT"/>
                <a:cs typeface="Arial MT"/>
              </a:rPr>
              <a:t>or</a:t>
            </a:r>
            <a:r>
              <a:rPr sz="2800" spc="-55" dirty="0">
                <a:solidFill>
                  <a:srgbClr val="333399"/>
                </a:solidFill>
                <a:latin typeface="Arial MT"/>
                <a:cs typeface="Arial MT"/>
              </a:rPr>
              <a:t> </a:t>
            </a:r>
            <a:r>
              <a:rPr sz="2800" b="1" dirty="0">
                <a:solidFill>
                  <a:srgbClr val="333399"/>
                </a:solidFill>
                <a:latin typeface="Arial"/>
                <a:cs typeface="Arial"/>
              </a:rPr>
              <a:t>tuple</a:t>
            </a:r>
            <a:r>
              <a:rPr sz="2800" b="1" spc="-30" dirty="0">
                <a:solidFill>
                  <a:srgbClr val="333399"/>
                </a:solidFill>
                <a:latin typeface="Arial"/>
                <a:cs typeface="Arial"/>
              </a:rPr>
              <a:t> </a:t>
            </a:r>
            <a:r>
              <a:rPr sz="2800" b="1" spc="-10" dirty="0">
                <a:solidFill>
                  <a:srgbClr val="333399"/>
                </a:solidFill>
                <a:latin typeface="Arial"/>
                <a:cs typeface="Arial"/>
              </a:rPr>
              <a:t>variables</a:t>
            </a:r>
            <a:endParaRPr sz="2800">
              <a:latin typeface="Arial"/>
              <a:cs typeface="Arial"/>
            </a:endParaRPr>
          </a:p>
          <a:p>
            <a:pPr marL="756285" marR="5080" lvl="1" indent="-287020">
              <a:lnSpc>
                <a:spcPct val="100000"/>
              </a:lnSpc>
              <a:spcBef>
                <a:spcPts val="635"/>
              </a:spcBef>
              <a:buClr>
                <a:srgbClr val="333399"/>
              </a:buClr>
              <a:buSzPct val="55769"/>
              <a:buFont typeface="Wingdings"/>
              <a:buChar char=""/>
              <a:tabLst>
                <a:tab pos="756285" algn="l"/>
              </a:tabLst>
            </a:pPr>
            <a:r>
              <a:rPr sz="2600" dirty="0">
                <a:solidFill>
                  <a:srgbClr val="800000"/>
                </a:solidFill>
                <a:latin typeface="Arial MT"/>
                <a:cs typeface="Arial MT"/>
              </a:rPr>
              <a:t>Declare</a:t>
            </a:r>
            <a:r>
              <a:rPr sz="2600" spc="-35" dirty="0">
                <a:solidFill>
                  <a:srgbClr val="800000"/>
                </a:solidFill>
                <a:latin typeface="Arial MT"/>
                <a:cs typeface="Arial MT"/>
              </a:rPr>
              <a:t> </a:t>
            </a:r>
            <a:r>
              <a:rPr sz="2600" dirty="0">
                <a:solidFill>
                  <a:srgbClr val="800000"/>
                </a:solidFill>
                <a:latin typeface="Arial MT"/>
                <a:cs typeface="Arial MT"/>
              </a:rPr>
              <a:t>alternative</a:t>
            </a:r>
            <a:r>
              <a:rPr sz="2600" spc="-15" dirty="0">
                <a:solidFill>
                  <a:srgbClr val="800000"/>
                </a:solidFill>
                <a:latin typeface="Arial MT"/>
                <a:cs typeface="Arial MT"/>
              </a:rPr>
              <a:t> </a:t>
            </a:r>
            <a:r>
              <a:rPr sz="2600" dirty="0">
                <a:solidFill>
                  <a:srgbClr val="800000"/>
                </a:solidFill>
                <a:latin typeface="Arial MT"/>
                <a:cs typeface="Arial MT"/>
              </a:rPr>
              <a:t>relation</a:t>
            </a:r>
            <a:r>
              <a:rPr sz="2600" spc="-35" dirty="0">
                <a:solidFill>
                  <a:srgbClr val="800000"/>
                </a:solidFill>
                <a:latin typeface="Arial MT"/>
                <a:cs typeface="Arial MT"/>
              </a:rPr>
              <a:t> </a:t>
            </a:r>
            <a:r>
              <a:rPr sz="2600" dirty="0">
                <a:solidFill>
                  <a:srgbClr val="800000"/>
                </a:solidFill>
                <a:latin typeface="Arial MT"/>
                <a:cs typeface="Arial MT"/>
              </a:rPr>
              <a:t>names</a:t>
            </a:r>
            <a:r>
              <a:rPr sz="2600" spc="-40" dirty="0">
                <a:solidFill>
                  <a:srgbClr val="800000"/>
                </a:solidFill>
                <a:latin typeface="Arial MT"/>
                <a:cs typeface="Arial MT"/>
              </a:rPr>
              <a:t> </a:t>
            </a:r>
            <a:r>
              <a:rPr sz="2600" dirty="0">
                <a:solidFill>
                  <a:srgbClr val="800000"/>
                </a:solidFill>
                <a:latin typeface="Arial MT"/>
                <a:cs typeface="Arial MT"/>
              </a:rPr>
              <a:t>E</a:t>
            </a:r>
            <a:r>
              <a:rPr sz="2600" spc="-55" dirty="0">
                <a:solidFill>
                  <a:srgbClr val="800000"/>
                </a:solidFill>
                <a:latin typeface="Arial MT"/>
                <a:cs typeface="Arial MT"/>
              </a:rPr>
              <a:t> </a:t>
            </a:r>
            <a:r>
              <a:rPr sz="2600" dirty="0">
                <a:solidFill>
                  <a:srgbClr val="800000"/>
                </a:solidFill>
                <a:latin typeface="Arial MT"/>
                <a:cs typeface="Arial MT"/>
              </a:rPr>
              <a:t>and</a:t>
            </a:r>
            <a:r>
              <a:rPr sz="2600" spc="-60" dirty="0">
                <a:solidFill>
                  <a:srgbClr val="800000"/>
                </a:solidFill>
                <a:latin typeface="Arial MT"/>
                <a:cs typeface="Arial MT"/>
              </a:rPr>
              <a:t> </a:t>
            </a:r>
            <a:r>
              <a:rPr sz="2600" dirty="0">
                <a:solidFill>
                  <a:srgbClr val="800000"/>
                </a:solidFill>
                <a:latin typeface="Arial MT"/>
                <a:cs typeface="Arial MT"/>
              </a:rPr>
              <a:t>S</a:t>
            </a:r>
            <a:r>
              <a:rPr sz="2600" spc="-55" dirty="0">
                <a:solidFill>
                  <a:srgbClr val="800000"/>
                </a:solidFill>
                <a:latin typeface="Arial MT"/>
                <a:cs typeface="Arial MT"/>
              </a:rPr>
              <a:t> </a:t>
            </a:r>
            <a:r>
              <a:rPr sz="2600" dirty="0">
                <a:solidFill>
                  <a:srgbClr val="800000"/>
                </a:solidFill>
                <a:latin typeface="Arial MT"/>
                <a:cs typeface="Arial MT"/>
              </a:rPr>
              <a:t>to</a:t>
            </a:r>
            <a:r>
              <a:rPr sz="2600" spc="-55" dirty="0">
                <a:solidFill>
                  <a:srgbClr val="800000"/>
                </a:solidFill>
                <a:latin typeface="Arial MT"/>
                <a:cs typeface="Arial MT"/>
              </a:rPr>
              <a:t> </a:t>
            </a:r>
            <a:r>
              <a:rPr sz="2600" spc="-10" dirty="0">
                <a:solidFill>
                  <a:srgbClr val="800000"/>
                </a:solidFill>
                <a:latin typeface="Arial MT"/>
                <a:cs typeface="Arial MT"/>
              </a:rPr>
              <a:t>refer </a:t>
            </a:r>
            <a:r>
              <a:rPr sz="2600" dirty="0">
                <a:solidFill>
                  <a:srgbClr val="800000"/>
                </a:solidFill>
                <a:latin typeface="Arial MT"/>
                <a:cs typeface="Arial MT"/>
              </a:rPr>
              <a:t>to</a:t>
            </a:r>
            <a:r>
              <a:rPr sz="2600" spc="-70" dirty="0">
                <a:solidFill>
                  <a:srgbClr val="800000"/>
                </a:solidFill>
                <a:latin typeface="Arial MT"/>
                <a:cs typeface="Arial MT"/>
              </a:rPr>
              <a:t> </a:t>
            </a:r>
            <a:r>
              <a:rPr sz="2600" dirty="0">
                <a:solidFill>
                  <a:srgbClr val="800000"/>
                </a:solidFill>
                <a:latin typeface="Arial MT"/>
                <a:cs typeface="Arial MT"/>
              </a:rPr>
              <a:t>the</a:t>
            </a:r>
            <a:r>
              <a:rPr sz="2600" spc="-65" dirty="0">
                <a:solidFill>
                  <a:srgbClr val="800000"/>
                </a:solidFill>
                <a:latin typeface="Arial MT"/>
                <a:cs typeface="Arial MT"/>
              </a:rPr>
              <a:t> </a:t>
            </a:r>
            <a:r>
              <a:rPr sz="2600" dirty="0">
                <a:solidFill>
                  <a:srgbClr val="800000"/>
                </a:solidFill>
                <a:latin typeface="Arial MT"/>
                <a:cs typeface="Arial MT"/>
              </a:rPr>
              <a:t>EMPLOYEE</a:t>
            </a:r>
            <a:r>
              <a:rPr sz="2600" spc="25" dirty="0">
                <a:solidFill>
                  <a:srgbClr val="800000"/>
                </a:solidFill>
                <a:latin typeface="Arial MT"/>
                <a:cs typeface="Arial MT"/>
              </a:rPr>
              <a:t> </a:t>
            </a:r>
            <a:r>
              <a:rPr sz="2600" dirty="0">
                <a:solidFill>
                  <a:srgbClr val="800000"/>
                </a:solidFill>
                <a:latin typeface="Arial MT"/>
                <a:cs typeface="Arial MT"/>
              </a:rPr>
              <a:t>relation</a:t>
            </a:r>
            <a:r>
              <a:rPr sz="2600" spc="-40" dirty="0">
                <a:solidFill>
                  <a:srgbClr val="800000"/>
                </a:solidFill>
                <a:latin typeface="Arial MT"/>
                <a:cs typeface="Arial MT"/>
              </a:rPr>
              <a:t> </a:t>
            </a:r>
            <a:r>
              <a:rPr sz="2600" dirty="0">
                <a:solidFill>
                  <a:srgbClr val="800000"/>
                </a:solidFill>
                <a:latin typeface="Arial MT"/>
                <a:cs typeface="Arial MT"/>
              </a:rPr>
              <a:t>twice</a:t>
            </a:r>
            <a:r>
              <a:rPr sz="2600" spc="-40" dirty="0">
                <a:solidFill>
                  <a:srgbClr val="800000"/>
                </a:solidFill>
                <a:latin typeface="Arial MT"/>
                <a:cs typeface="Arial MT"/>
              </a:rPr>
              <a:t> </a:t>
            </a:r>
            <a:r>
              <a:rPr sz="2600" dirty="0">
                <a:solidFill>
                  <a:srgbClr val="800000"/>
                </a:solidFill>
                <a:latin typeface="Arial MT"/>
                <a:cs typeface="Arial MT"/>
              </a:rPr>
              <a:t>in</a:t>
            </a:r>
            <a:r>
              <a:rPr sz="2600" spc="-65" dirty="0">
                <a:solidFill>
                  <a:srgbClr val="800000"/>
                </a:solidFill>
                <a:latin typeface="Arial MT"/>
                <a:cs typeface="Arial MT"/>
              </a:rPr>
              <a:t> </a:t>
            </a:r>
            <a:r>
              <a:rPr sz="2600" dirty="0">
                <a:solidFill>
                  <a:srgbClr val="800000"/>
                </a:solidFill>
                <a:latin typeface="Arial MT"/>
                <a:cs typeface="Arial MT"/>
              </a:rPr>
              <a:t>a</a:t>
            </a:r>
            <a:r>
              <a:rPr sz="2600" spc="-80" dirty="0">
                <a:solidFill>
                  <a:srgbClr val="800000"/>
                </a:solidFill>
                <a:latin typeface="Arial MT"/>
                <a:cs typeface="Arial MT"/>
              </a:rPr>
              <a:t> </a:t>
            </a:r>
            <a:r>
              <a:rPr sz="2600" spc="-10" dirty="0">
                <a:solidFill>
                  <a:srgbClr val="800000"/>
                </a:solidFill>
                <a:latin typeface="Arial MT"/>
                <a:cs typeface="Arial MT"/>
              </a:rPr>
              <a:t>query:</a:t>
            </a:r>
            <a:endParaRPr sz="2600">
              <a:latin typeface="Arial MT"/>
              <a:cs typeface="Arial MT"/>
            </a:endParaRPr>
          </a:p>
          <a:p>
            <a:pPr>
              <a:lnSpc>
                <a:spcPct val="100000"/>
              </a:lnSpc>
              <a:spcBef>
                <a:spcPts val="1260"/>
              </a:spcBef>
            </a:pPr>
            <a:endParaRPr sz="2600">
              <a:latin typeface="Arial MT"/>
              <a:cs typeface="Arial MT"/>
            </a:endParaRPr>
          </a:p>
          <a:p>
            <a:pPr marL="356870" marR="10160" indent="-344805">
              <a:lnSpc>
                <a:spcPct val="100000"/>
              </a:lnSpc>
            </a:pPr>
            <a:r>
              <a:rPr sz="2000" b="1" dirty="0">
                <a:solidFill>
                  <a:srgbClr val="333399"/>
                </a:solidFill>
                <a:latin typeface="Arial"/>
                <a:cs typeface="Arial"/>
              </a:rPr>
              <a:t>Query</a:t>
            </a:r>
            <a:r>
              <a:rPr sz="2000" b="1" spc="-55" dirty="0">
                <a:solidFill>
                  <a:srgbClr val="333399"/>
                </a:solidFill>
                <a:latin typeface="Arial"/>
                <a:cs typeface="Arial"/>
              </a:rPr>
              <a:t> </a:t>
            </a:r>
            <a:r>
              <a:rPr sz="2000" b="1" dirty="0">
                <a:solidFill>
                  <a:srgbClr val="333399"/>
                </a:solidFill>
                <a:latin typeface="Arial"/>
                <a:cs typeface="Arial"/>
              </a:rPr>
              <a:t>8.</a:t>
            </a:r>
            <a:r>
              <a:rPr sz="2000" b="1" spc="-65" dirty="0">
                <a:solidFill>
                  <a:srgbClr val="333399"/>
                </a:solidFill>
                <a:latin typeface="Arial"/>
                <a:cs typeface="Arial"/>
              </a:rPr>
              <a:t> </a:t>
            </a:r>
            <a:r>
              <a:rPr sz="2000" dirty="0">
                <a:solidFill>
                  <a:srgbClr val="333399"/>
                </a:solidFill>
                <a:latin typeface="Arial MT"/>
                <a:cs typeface="Arial MT"/>
              </a:rPr>
              <a:t>For</a:t>
            </a:r>
            <a:r>
              <a:rPr sz="2000" spc="-70" dirty="0">
                <a:solidFill>
                  <a:srgbClr val="333399"/>
                </a:solidFill>
                <a:latin typeface="Arial MT"/>
                <a:cs typeface="Arial MT"/>
              </a:rPr>
              <a:t> </a:t>
            </a:r>
            <a:r>
              <a:rPr sz="2000" dirty="0">
                <a:solidFill>
                  <a:srgbClr val="333399"/>
                </a:solidFill>
                <a:latin typeface="Arial MT"/>
                <a:cs typeface="Arial MT"/>
              </a:rPr>
              <a:t>each</a:t>
            </a:r>
            <a:r>
              <a:rPr sz="2000" spc="-65" dirty="0">
                <a:solidFill>
                  <a:srgbClr val="333399"/>
                </a:solidFill>
                <a:latin typeface="Arial MT"/>
                <a:cs typeface="Arial MT"/>
              </a:rPr>
              <a:t> </a:t>
            </a:r>
            <a:r>
              <a:rPr sz="2000" dirty="0">
                <a:solidFill>
                  <a:srgbClr val="333399"/>
                </a:solidFill>
                <a:latin typeface="Arial MT"/>
                <a:cs typeface="Arial MT"/>
              </a:rPr>
              <a:t>employee,</a:t>
            </a:r>
            <a:r>
              <a:rPr sz="2000" spc="10" dirty="0">
                <a:solidFill>
                  <a:srgbClr val="333399"/>
                </a:solidFill>
                <a:latin typeface="Arial MT"/>
                <a:cs typeface="Arial MT"/>
              </a:rPr>
              <a:t> </a:t>
            </a:r>
            <a:r>
              <a:rPr sz="2000" dirty="0">
                <a:solidFill>
                  <a:srgbClr val="333399"/>
                </a:solidFill>
                <a:latin typeface="Arial MT"/>
                <a:cs typeface="Arial MT"/>
              </a:rPr>
              <a:t>retrieve</a:t>
            </a:r>
            <a:r>
              <a:rPr sz="2000" spc="-55" dirty="0">
                <a:solidFill>
                  <a:srgbClr val="333399"/>
                </a:solidFill>
                <a:latin typeface="Arial MT"/>
                <a:cs typeface="Arial MT"/>
              </a:rPr>
              <a:t> </a:t>
            </a:r>
            <a:r>
              <a:rPr sz="2000" dirty="0">
                <a:solidFill>
                  <a:srgbClr val="333399"/>
                </a:solidFill>
                <a:latin typeface="Arial MT"/>
                <a:cs typeface="Arial MT"/>
              </a:rPr>
              <a:t>the</a:t>
            </a:r>
            <a:r>
              <a:rPr sz="2000" spc="-55" dirty="0">
                <a:solidFill>
                  <a:srgbClr val="333399"/>
                </a:solidFill>
                <a:latin typeface="Arial MT"/>
                <a:cs typeface="Arial MT"/>
              </a:rPr>
              <a:t> </a:t>
            </a:r>
            <a:r>
              <a:rPr sz="2000" dirty="0">
                <a:solidFill>
                  <a:srgbClr val="333399"/>
                </a:solidFill>
                <a:latin typeface="Arial MT"/>
                <a:cs typeface="Arial MT"/>
              </a:rPr>
              <a:t>employee’s first</a:t>
            </a:r>
            <a:r>
              <a:rPr sz="2000" spc="-90" dirty="0">
                <a:solidFill>
                  <a:srgbClr val="333399"/>
                </a:solidFill>
                <a:latin typeface="Arial MT"/>
                <a:cs typeface="Arial MT"/>
              </a:rPr>
              <a:t> </a:t>
            </a:r>
            <a:r>
              <a:rPr sz="2000" dirty="0">
                <a:solidFill>
                  <a:srgbClr val="333399"/>
                </a:solidFill>
                <a:latin typeface="Arial MT"/>
                <a:cs typeface="Arial MT"/>
              </a:rPr>
              <a:t>and</a:t>
            </a:r>
            <a:r>
              <a:rPr sz="2000" spc="-55" dirty="0">
                <a:solidFill>
                  <a:srgbClr val="333399"/>
                </a:solidFill>
                <a:latin typeface="Arial MT"/>
                <a:cs typeface="Arial MT"/>
              </a:rPr>
              <a:t> </a:t>
            </a:r>
            <a:r>
              <a:rPr sz="2000" dirty="0">
                <a:solidFill>
                  <a:srgbClr val="333399"/>
                </a:solidFill>
                <a:latin typeface="Arial MT"/>
                <a:cs typeface="Arial MT"/>
              </a:rPr>
              <a:t>last</a:t>
            </a:r>
            <a:r>
              <a:rPr sz="2000" spc="-50" dirty="0">
                <a:solidFill>
                  <a:srgbClr val="333399"/>
                </a:solidFill>
                <a:latin typeface="Arial MT"/>
                <a:cs typeface="Arial MT"/>
              </a:rPr>
              <a:t> </a:t>
            </a:r>
            <a:r>
              <a:rPr sz="2000" spc="-20" dirty="0">
                <a:solidFill>
                  <a:srgbClr val="333399"/>
                </a:solidFill>
                <a:latin typeface="Arial MT"/>
                <a:cs typeface="Arial MT"/>
              </a:rPr>
              <a:t>name </a:t>
            </a:r>
            <a:r>
              <a:rPr sz="2000" dirty="0">
                <a:solidFill>
                  <a:srgbClr val="333399"/>
                </a:solidFill>
                <a:latin typeface="Arial MT"/>
                <a:cs typeface="Arial MT"/>
              </a:rPr>
              <a:t>and</a:t>
            </a:r>
            <a:r>
              <a:rPr sz="2000" spc="-25" dirty="0">
                <a:solidFill>
                  <a:srgbClr val="333399"/>
                </a:solidFill>
                <a:latin typeface="Arial MT"/>
                <a:cs typeface="Arial MT"/>
              </a:rPr>
              <a:t> </a:t>
            </a:r>
            <a:r>
              <a:rPr sz="2000" dirty="0">
                <a:solidFill>
                  <a:srgbClr val="333399"/>
                </a:solidFill>
                <a:latin typeface="Arial MT"/>
                <a:cs typeface="Arial MT"/>
              </a:rPr>
              <a:t>the</a:t>
            </a:r>
            <a:r>
              <a:rPr sz="2000" spc="-30" dirty="0">
                <a:solidFill>
                  <a:srgbClr val="333399"/>
                </a:solidFill>
                <a:latin typeface="Arial MT"/>
                <a:cs typeface="Arial MT"/>
              </a:rPr>
              <a:t> </a:t>
            </a:r>
            <a:r>
              <a:rPr sz="2000" dirty="0">
                <a:solidFill>
                  <a:srgbClr val="333399"/>
                </a:solidFill>
                <a:latin typeface="Arial MT"/>
                <a:cs typeface="Arial MT"/>
              </a:rPr>
              <a:t>first</a:t>
            </a:r>
            <a:r>
              <a:rPr sz="2000" spc="-85" dirty="0">
                <a:solidFill>
                  <a:srgbClr val="333399"/>
                </a:solidFill>
                <a:latin typeface="Arial MT"/>
                <a:cs typeface="Arial MT"/>
              </a:rPr>
              <a:t> </a:t>
            </a:r>
            <a:r>
              <a:rPr sz="2000" dirty="0">
                <a:solidFill>
                  <a:srgbClr val="333399"/>
                </a:solidFill>
                <a:latin typeface="Arial MT"/>
                <a:cs typeface="Arial MT"/>
              </a:rPr>
              <a:t>and</a:t>
            </a:r>
            <a:r>
              <a:rPr sz="2000" spc="-25" dirty="0">
                <a:solidFill>
                  <a:srgbClr val="333399"/>
                </a:solidFill>
                <a:latin typeface="Arial MT"/>
                <a:cs typeface="Arial MT"/>
              </a:rPr>
              <a:t> </a:t>
            </a:r>
            <a:r>
              <a:rPr sz="2000" dirty="0">
                <a:solidFill>
                  <a:srgbClr val="333399"/>
                </a:solidFill>
                <a:latin typeface="Arial MT"/>
                <a:cs typeface="Arial MT"/>
              </a:rPr>
              <a:t>last</a:t>
            </a:r>
            <a:r>
              <a:rPr sz="2000" spc="-20" dirty="0">
                <a:solidFill>
                  <a:srgbClr val="333399"/>
                </a:solidFill>
                <a:latin typeface="Arial MT"/>
                <a:cs typeface="Arial MT"/>
              </a:rPr>
              <a:t> </a:t>
            </a:r>
            <a:r>
              <a:rPr sz="2000" dirty="0">
                <a:solidFill>
                  <a:srgbClr val="333399"/>
                </a:solidFill>
                <a:latin typeface="Arial MT"/>
                <a:cs typeface="Arial MT"/>
              </a:rPr>
              <a:t>name</a:t>
            </a:r>
            <a:r>
              <a:rPr sz="2000" spc="-65" dirty="0">
                <a:solidFill>
                  <a:srgbClr val="333399"/>
                </a:solidFill>
                <a:latin typeface="Arial MT"/>
                <a:cs typeface="Arial MT"/>
              </a:rPr>
              <a:t> </a:t>
            </a:r>
            <a:r>
              <a:rPr sz="2000" dirty="0">
                <a:solidFill>
                  <a:srgbClr val="333399"/>
                </a:solidFill>
                <a:latin typeface="Arial MT"/>
                <a:cs typeface="Arial MT"/>
              </a:rPr>
              <a:t>of</a:t>
            </a:r>
            <a:r>
              <a:rPr sz="2000" spc="-50" dirty="0">
                <a:solidFill>
                  <a:srgbClr val="333399"/>
                </a:solidFill>
                <a:latin typeface="Arial MT"/>
                <a:cs typeface="Arial MT"/>
              </a:rPr>
              <a:t> </a:t>
            </a:r>
            <a:r>
              <a:rPr sz="2000" dirty="0">
                <a:solidFill>
                  <a:srgbClr val="333399"/>
                </a:solidFill>
                <a:latin typeface="Arial MT"/>
                <a:cs typeface="Arial MT"/>
              </a:rPr>
              <a:t>his</a:t>
            </a:r>
            <a:r>
              <a:rPr sz="2000" spc="-10" dirty="0">
                <a:solidFill>
                  <a:srgbClr val="333399"/>
                </a:solidFill>
                <a:latin typeface="Arial MT"/>
                <a:cs typeface="Arial MT"/>
              </a:rPr>
              <a:t> </a:t>
            </a:r>
            <a:r>
              <a:rPr sz="2000" dirty="0">
                <a:solidFill>
                  <a:srgbClr val="333399"/>
                </a:solidFill>
                <a:latin typeface="Arial MT"/>
                <a:cs typeface="Arial MT"/>
              </a:rPr>
              <a:t>or</a:t>
            </a:r>
            <a:r>
              <a:rPr sz="2000" spc="-35" dirty="0">
                <a:solidFill>
                  <a:srgbClr val="333399"/>
                </a:solidFill>
                <a:latin typeface="Arial MT"/>
                <a:cs typeface="Arial MT"/>
              </a:rPr>
              <a:t> </a:t>
            </a:r>
            <a:r>
              <a:rPr sz="2000" dirty="0">
                <a:solidFill>
                  <a:srgbClr val="333399"/>
                </a:solidFill>
                <a:latin typeface="Arial MT"/>
                <a:cs typeface="Arial MT"/>
              </a:rPr>
              <a:t>her</a:t>
            </a:r>
            <a:r>
              <a:rPr sz="2000" spc="-40" dirty="0">
                <a:solidFill>
                  <a:srgbClr val="333399"/>
                </a:solidFill>
                <a:latin typeface="Arial MT"/>
                <a:cs typeface="Arial MT"/>
              </a:rPr>
              <a:t> </a:t>
            </a:r>
            <a:r>
              <a:rPr sz="2000" dirty="0">
                <a:solidFill>
                  <a:srgbClr val="333399"/>
                </a:solidFill>
                <a:latin typeface="Arial MT"/>
                <a:cs typeface="Arial MT"/>
              </a:rPr>
              <a:t>immediate</a:t>
            </a:r>
            <a:r>
              <a:rPr sz="2000" spc="-70" dirty="0">
                <a:solidFill>
                  <a:srgbClr val="333399"/>
                </a:solidFill>
                <a:latin typeface="Arial MT"/>
                <a:cs typeface="Arial MT"/>
              </a:rPr>
              <a:t> </a:t>
            </a:r>
            <a:r>
              <a:rPr sz="2000" spc="-10" dirty="0">
                <a:solidFill>
                  <a:srgbClr val="333399"/>
                </a:solidFill>
                <a:latin typeface="Arial MT"/>
                <a:cs typeface="Arial MT"/>
              </a:rPr>
              <a:t>supervisor.</a:t>
            </a:r>
            <a:endParaRPr sz="2000">
              <a:latin typeface="Arial MT"/>
              <a:cs typeface="Arial MT"/>
            </a:endParaRPr>
          </a:p>
        </p:txBody>
      </p:sp>
      <p:sp>
        <p:nvSpPr>
          <p:cNvPr id="4" name="object 4"/>
          <p:cNvSpPr txBox="1"/>
          <p:nvPr/>
        </p:nvSpPr>
        <p:spPr>
          <a:xfrm>
            <a:off x="318617" y="4235322"/>
            <a:ext cx="139700"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990033"/>
                </a:solidFill>
                <a:latin typeface="Wingdings"/>
                <a:cs typeface="Wingdings"/>
              </a:rPr>
              <a:t></a:t>
            </a:r>
            <a:endParaRPr sz="1200">
              <a:latin typeface="Wingdings"/>
              <a:cs typeface="Wingdings"/>
            </a:endParaRPr>
          </a:p>
        </p:txBody>
      </p:sp>
      <p:sp>
        <p:nvSpPr>
          <p:cNvPr id="5" name="object 5"/>
          <p:cNvSpPr txBox="1"/>
          <p:nvPr/>
        </p:nvSpPr>
        <p:spPr>
          <a:xfrm>
            <a:off x="1233322" y="4072939"/>
            <a:ext cx="6594475" cy="756920"/>
          </a:xfrm>
          <a:prstGeom prst="rect">
            <a:avLst/>
          </a:prstGeom>
        </p:spPr>
        <p:txBody>
          <a:bodyPr vert="horz" wrap="square" lIns="0" tIns="73025" rIns="0" bIns="0" rtlCol="0">
            <a:spAutoFit/>
          </a:bodyPr>
          <a:lstStyle/>
          <a:p>
            <a:pPr marL="927100">
              <a:lnSpc>
                <a:spcPct val="100000"/>
              </a:lnSpc>
              <a:spcBef>
                <a:spcPts val="575"/>
              </a:spcBef>
              <a:tabLst>
                <a:tab pos="2073275" algn="l"/>
              </a:tabLst>
            </a:pPr>
            <a:r>
              <a:rPr sz="2000" b="1" spc="-10" dirty="0">
                <a:solidFill>
                  <a:srgbClr val="333399"/>
                </a:solidFill>
                <a:latin typeface="Arial"/>
                <a:cs typeface="Arial"/>
              </a:rPr>
              <a:t>SELECT</a:t>
            </a:r>
            <a:r>
              <a:rPr sz="2000" b="1" dirty="0">
                <a:solidFill>
                  <a:srgbClr val="333399"/>
                </a:solidFill>
                <a:latin typeface="Arial"/>
                <a:cs typeface="Arial"/>
              </a:rPr>
              <a:t>	</a:t>
            </a:r>
            <a:r>
              <a:rPr sz="2000" dirty="0">
                <a:solidFill>
                  <a:srgbClr val="333399"/>
                </a:solidFill>
                <a:latin typeface="Arial MT"/>
                <a:cs typeface="Arial MT"/>
              </a:rPr>
              <a:t>E.Fname,</a:t>
            </a:r>
            <a:r>
              <a:rPr sz="2000" spc="-105" dirty="0">
                <a:solidFill>
                  <a:srgbClr val="333399"/>
                </a:solidFill>
                <a:latin typeface="Arial MT"/>
                <a:cs typeface="Arial MT"/>
              </a:rPr>
              <a:t> </a:t>
            </a:r>
            <a:r>
              <a:rPr sz="2000" dirty="0">
                <a:solidFill>
                  <a:srgbClr val="333399"/>
                </a:solidFill>
                <a:latin typeface="Arial MT"/>
                <a:cs typeface="Arial MT"/>
              </a:rPr>
              <a:t>E.Lname,</a:t>
            </a:r>
            <a:r>
              <a:rPr sz="2000" spc="-60" dirty="0">
                <a:solidFill>
                  <a:srgbClr val="333399"/>
                </a:solidFill>
                <a:latin typeface="Arial MT"/>
                <a:cs typeface="Arial MT"/>
              </a:rPr>
              <a:t> </a:t>
            </a:r>
            <a:r>
              <a:rPr sz="2000" dirty="0">
                <a:solidFill>
                  <a:srgbClr val="333399"/>
                </a:solidFill>
                <a:latin typeface="Arial MT"/>
                <a:cs typeface="Arial MT"/>
              </a:rPr>
              <a:t>S.Fname,</a:t>
            </a:r>
            <a:r>
              <a:rPr sz="2000" spc="-100" dirty="0">
                <a:solidFill>
                  <a:srgbClr val="333399"/>
                </a:solidFill>
                <a:latin typeface="Arial MT"/>
                <a:cs typeface="Arial MT"/>
              </a:rPr>
              <a:t> </a:t>
            </a:r>
            <a:r>
              <a:rPr sz="2000" spc="-10" dirty="0">
                <a:solidFill>
                  <a:srgbClr val="333399"/>
                </a:solidFill>
                <a:latin typeface="Arial MT"/>
                <a:cs typeface="Arial MT"/>
              </a:rPr>
              <a:t>S.Lname</a:t>
            </a:r>
            <a:endParaRPr sz="2000">
              <a:latin typeface="Arial MT"/>
              <a:cs typeface="Arial MT"/>
            </a:endParaRPr>
          </a:p>
          <a:p>
            <a:pPr marL="12700">
              <a:lnSpc>
                <a:spcPct val="100000"/>
              </a:lnSpc>
              <a:spcBef>
                <a:spcPts val="480"/>
              </a:spcBef>
              <a:tabLst>
                <a:tab pos="927100" algn="l"/>
              </a:tabLst>
            </a:pPr>
            <a:r>
              <a:rPr sz="2000" b="1" spc="-20" dirty="0">
                <a:solidFill>
                  <a:srgbClr val="333399"/>
                </a:solidFill>
                <a:latin typeface="Arial"/>
                <a:cs typeface="Arial"/>
              </a:rPr>
              <a:t>FROM</a:t>
            </a:r>
            <a:r>
              <a:rPr sz="2000" b="1" dirty="0">
                <a:solidFill>
                  <a:srgbClr val="333399"/>
                </a:solidFill>
                <a:latin typeface="Arial"/>
                <a:cs typeface="Arial"/>
              </a:rPr>
              <a:t>	</a:t>
            </a:r>
            <a:r>
              <a:rPr sz="2000" dirty="0">
                <a:solidFill>
                  <a:srgbClr val="333399"/>
                </a:solidFill>
                <a:latin typeface="Arial MT"/>
                <a:cs typeface="Arial MT"/>
              </a:rPr>
              <a:t>EMPLOYEE</a:t>
            </a:r>
            <a:r>
              <a:rPr sz="2000" spc="-25" dirty="0">
                <a:solidFill>
                  <a:srgbClr val="333399"/>
                </a:solidFill>
                <a:latin typeface="Arial MT"/>
                <a:cs typeface="Arial MT"/>
              </a:rPr>
              <a:t> </a:t>
            </a:r>
            <a:r>
              <a:rPr sz="2000" b="1" dirty="0">
                <a:solidFill>
                  <a:srgbClr val="333399"/>
                </a:solidFill>
                <a:latin typeface="Arial"/>
                <a:cs typeface="Arial"/>
              </a:rPr>
              <a:t>AS</a:t>
            </a:r>
            <a:r>
              <a:rPr sz="2000" b="1" spc="-40" dirty="0">
                <a:solidFill>
                  <a:srgbClr val="333399"/>
                </a:solidFill>
                <a:latin typeface="Arial"/>
                <a:cs typeface="Arial"/>
              </a:rPr>
              <a:t> </a:t>
            </a:r>
            <a:r>
              <a:rPr sz="2000" dirty="0">
                <a:solidFill>
                  <a:srgbClr val="333399"/>
                </a:solidFill>
                <a:latin typeface="Arial MT"/>
                <a:cs typeface="Arial MT"/>
              </a:rPr>
              <a:t>E,</a:t>
            </a:r>
            <a:r>
              <a:rPr sz="2000" spc="-110" dirty="0">
                <a:solidFill>
                  <a:srgbClr val="333399"/>
                </a:solidFill>
                <a:latin typeface="Arial MT"/>
                <a:cs typeface="Arial MT"/>
              </a:rPr>
              <a:t> </a:t>
            </a:r>
            <a:r>
              <a:rPr sz="2000" dirty="0">
                <a:solidFill>
                  <a:srgbClr val="333399"/>
                </a:solidFill>
                <a:latin typeface="Arial MT"/>
                <a:cs typeface="Arial MT"/>
              </a:rPr>
              <a:t>EMPLOYEE</a:t>
            </a:r>
            <a:r>
              <a:rPr sz="2000" spc="-15" dirty="0">
                <a:solidFill>
                  <a:srgbClr val="333399"/>
                </a:solidFill>
                <a:latin typeface="Arial MT"/>
                <a:cs typeface="Arial MT"/>
              </a:rPr>
              <a:t> </a:t>
            </a:r>
            <a:r>
              <a:rPr sz="2000" b="1" dirty="0">
                <a:solidFill>
                  <a:srgbClr val="333399"/>
                </a:solidFill>
                <a:latin typeface="Arial"/>
                <a:cs typeface="Arial"/>
              </a:rPr>
              <a:t>AS</a:t>
            </a:r>
            <a:r>
              <a:rPr sz="2000" b="1" spc="-40" dirty="0">
                <a:solidFill>
                  <a:srgbClr val="333399"/>
                </a:solidFill>
                <a:latin typeface="Arial"/>
                <a:cs typeface="Arial"/>
              </a:rPr>
              <a:t> </a:t>
            </a:r>
            <a:r>
              <a:rPr sz="2000" spc="-50" dirty="0">
                <a:solidFill>
                  <a:srgbClr val="333399"/>
                </a:solidFill>
                <a:latin typeface="Arial MT"/>
                <a:cs typeface="Arial MT"/>
              </a:rPr>
              <a:t>S</a:t>
            </a:r>
            <a:endParaRPr sz="2000">
              <a:latin typeface="Arial MT"/>
              <a:cs typeface="Arial MT"/>
            </a:endParaRPr>
          </a:p>
        </p:txBody>
      </p:sp>
      <p:sp>
        <p:nvSpPr>
          <p:cNvPr id="6" name="object 6"/>
          <p:cNvSpPr txBox="1"/>
          <p:nvPr/>
        </p:nvSpPr>
        <p:spPr>
          <a:xfrm>
            <a:off x="775817" y="4807284"/>
            <a:ext cx="7533005" cy="1654175"/>
          </a:xfrm>
          <a:prstGeom prst="rect">
            <a:avLst/>
          </a:prstGeom>
        </p:spPr>
        <p:txBody>
          <a:bodyPr vert="horz" wrap="square" lIns="0" tIns="70485" rIns="0" bIns="0" rtlCol="0">
            <a:spAutoFit/>
          </a:bodyPr>
          <a:lstStyle/>
          <a:p>
            <a:pPr marL="469900">
              <a:lnSpc>
                <a:spcPct val="100000"/>
              </a:lnSpc>
              <a:spcBef>
                <a:spcPts val="555"/>
              </a:spcBef>
            </a:pPr>
            <a:r>
              <a:rPr sz="2000" b="1" dirty="0">
                <a:solidFill>
                  <a:srgbClr val="333399"/>
                </a:solidFill>
                <a:latin typeface="Arial"/>
                <a:cs typeface="Arial"/>
              </a:rPr>
              <a:t>WHERE</a:t>
            </a:r>
            <a:r>
              <a:rPr sz="2000" b="1" spc="-35" dirty="0">
                <a:solidFill>
                  <a:srgbClr val="333399"/>
                </a:solidFill>
                <a:latin typeface="Arial"/>
                <a:cs typeface="Arial"/>
              </a:rPr>
              <a:t> </a:t>
            </a:r>
            <a:r>
              <a:rPr sz="2000" spc="-10" dirty="0">
                <a:solidFill>
                  <a:srgbClr val="333399"/>
                </a:solidFill>
                <a:latin typeface="Arial MT"/>
                <a:cs typeface="Arial MT"/>
              </a:rPr>
              <a:t>E.Super_ssn=S.Ssn;</a:t>
            </a:r>
            <a:endParaRPr sz="2000">
              <a:latin typeface="Arial MT"/>
              <a:cs typeface="Arial MT"/>
            </a:endParaRPr>
          </a:p>
          <a:p>
            <a:pPr marL="299085" marR="5080" indent="-287020">
              <a:lnSpc>
                <a:spcPct val="100000"/>
              </a:lnSpc>
              <a:spcBef>
                <a:spcPts val="600"/>
              </a:spcBef>
              <a:buClr>
                <a:srgbClr val="333399"/>
              </a:buClr>
              <a:buSzPct val="55769"/>
              <a:buFont typeface="Wingdings"/>
              <a:buChar char=""/>
              <a:tabLst>
                <a:tab pos="299085" algn="l"/>
              </a:tabLst>
            </a:pPr>
            <a:r>
              <a:rPr sz="2600" dirty="0">
                <a:solidFill>
                  <a:srgbClr val="800000"/>
                </a:solidFill>
                <a:latin typeface="Arial MT"/>
                <a:cs typeface="Arial MT"/>
              </a:rPr>
              <a:t>Recommended</a:t>
            </a:r>
            <a:r>
              <a:rPr sz="2600" spc="-50" dirty="0">
                <a:solidFill>
                  <a:srgbClr val="800000"/>
                </a:solidFill>
                <a:latin typeface="Arial MT"/>
                <a:cs typeface="Arial MT"/>
              </a:rPr>
              <a:t> </a:t>
            </a:r>
            <a:r>
              <a:rPr sz="2600" dirty="0">
                <a:solidFill>
                  <a:srgbClr val="800000"/>
                </a:solidFill>
                <a:latin typeface="Arial MT"/>
                <a:cs typeface="Arial MT"/>
              </a:rPr>
              <a:t>practice</a:t>
            </a:r>
            <a:r>
              <a:rPr sz="2600" spc="-90" dirty="0">
                <a:solidFill>
                  <a:srgbClr val="800000"/>
                </a:solidFill>
                <a:latin typeface="Arial MT"/>
                <a:cs typeface="Arial MT"/>
              </a:rPr>
              <a:t> </a:t>
            </a:r>
            <a:r>
              <a:rPr sz="2600" dirty="0">
                <a:solidFill>
                  <a:srgbClr val="800000"/>
                </a:solidFill>
                <a:latin typeface="Arial MT"/>
                <a:cs typeface="Arial MT"/>
              </a:rPr>
              <a:t>to</a:t>
            </a:r>
            <a:r>
              <a:rPr sz="2600" spc="-120" dirty="0">
                <a:solidFill>
                  <a:srgbClr val="800000"/>
                </a:solidFill>
                <a:latin typeface="Arial MT"/>
                <a:cs typeface="Arial MT"/>
              </a:rPr>
              <a:t> </a:t>
            </a:r>
            <a:r>
              <a:rPr sz="2600" dirty="0">
                <a:solidFill>
                  <a:srgbClr val="800000"/>
                </a:solidFill>
                <a:latin typeface="Arial MT"/>
                <a:cs typeface="Arial MT"/>
              </a:rPr>
              <a:t>abbreviate</a:t>
            </a:r>
            <a:r>
              <a:rPr sz="2600" spc="-55" dirty="0">
                <a:solidFill>
                  <a:srgbClr val="800000"/>
                </a:solidFill>
                <a:latin typeface="Arial MT"/>
                <a:cs typeface="Arial MT"/>
              </a:rPr>
              <a:t> </a:t>
            </a:r>
            <a:r>
              <a:rPr sz="2600" dirty="0">
                <a:solidFill>
                  <a:srgbClr val="800000"/>
                </a:solidFill>
                <a:latin typeface="Arial MT"/>
                <a:cs typeface="Arial MT"/>
              </a:rPr>
              <a:t>names</a:t>
            </a:r>
            <a:r>
              <a:rPr sz="2600" spc="-85" dirty="0">
                <a:solidFill>
                  <a:srgbClr val="800000"/>
                </a:solidFill>
                <a:latin typeface="Arial MT"/>
                <a:cs typeface="Arial MT"/>
              </a:rPr>
              <a:t> </a:t>
            </a:r>
            <a:r>
              <a:rPr sz="2600" spc="-25" dirty="0">
                <a:solidFill>
                  <a:srgbClr val="800000"/>
                </a:solidFill>
                <a:latin typeface="Arial MT"/>
                <a:cs typeface="Arial MT"/>
              </a:rPr>
              <a:t>and </a:t>
            </a:r>
            <a:r>
              <a:rPr sz="2600" dirty="0">
                <a:solidFill>
                  <a:srgbClr val="800000"/>
                </a:solidFill>
                <a:latin typeface="Arial MT"/>
                <a:cs typeface="Arial MT"/>
              </a:rPr>
              <a:t>to</a:t>
            </a:r>
            <a:r>
              <a:rPr sz="2600" spc="-60" dirty="0">
                <a:solidFill>
                  <a:srgbClr val="800000"/>
                </a:solidFill>
                <a:latin typeface="Arial MT"/>
                <a:cs typeface="Arial MT"/>
              </a:rPr>
              <a:t> </a:t>
            </a:r>
            <a:r>
              <a:rPr sz="2600" dirty="0">
                <a:solidFill>
                  <a:srgbClr val="800000"/>
                </a:solidFill>
                <a:latin typeface="Arial MT"/>
                <a:cs typeface="Arial MT"/>
              </a:rPr>
              <a:t>prefix</a:t>
            </a:r>
            <a:r>
              <a:rPr sz="2600" spc="-55" dirty="0">
                <a:solidFill>
                  <a:srgbClr val="800000"/>
                </a:solidFill>
                <a:latin typeface="Arial MT"/>
                <a:cs typeface="Arial MT"/>
              </a:rPr>
              <a:t> </a:t>
            </a:r>
            <a:r>
              <a:rPr sz="2600" dirty="0">
                <a:solidFill>
                  <a:srgbClr val="800000"/>
                </a:solidFill>
                <a:latin typeface="Arial MT"/>
                <a:cs typeface="Arial MT"/>
              </a:rPr>
              <a:t>same</a:t>
            </a:r>
            <a:r>
              <a:rPr sz="2600" spc="-55" dirty="0">
                <a:solidFill>
                  <a:srgbClr val="800000"/>
                </a:solidFill>
                <a:latin typeface="Arial MT"/>
                <a:cs typeface="Arial MT"/>
              </a:rPr>
              <a:t> </a:t>
            </a:r>
            <a:r>
              <a:rPr sz="2600" dirty="0">
                <a:solidFill>
                  <a:srgbClr val="800000"/>
                </a:solidFill>
                <a:latin typeface="Arial MT"/>
                <a:cs typeface="Arial MT"/>
              </a:rPr>
              <a:t>or</a:t>
            </a:r>
            <a:r>
              <a:rPr sz="2600" spc="-50" dirty="0">
                <a:solidFill>
                  <a:srgbClr val="800000"/>
                </a:solidFill>
                <a:latin typeface="Arial MT"/>
                <a:cs typeface="Arial MT"/>
              </a:rPr>
              <a:t> </a:t>
            </a:r>
            <a:r>
              <a:rPr sz="2600" dirty="0">
                <a:solidFill>
                  <a:srgbClr val="800000"/>
                </a:solidFill>
                <a:latin typeface="Arial MT"/>
                <a:cs typeface="Arial MT"/>
              </a:rPr>
              <a:t>similar</a:t>
            </a:r>
            <a:r>
              <a:rPr sz="2600" spc="-55" dirty="0">
                <a:solidFill>
                  <a:srgbClr val="800000"/>
                </a:solidFill>
                <a:latin typeface="Arial MT"/>
                <a:cs typeface="Arial MT"/>
              </a:rPr>
              <a:t> </a:t>
            </a:r>
            <a:r>
              <a:rPr sz="2600" dirty="0">
                <a:solidFill>
                  <a:srgbClr val="800000"/>
                </a:solidFill>
                <a:latin typeface="Arial MT"/>
                <a:cs typeface="Arial MT"/>
              </a:rPr>
              <a:t>attribute</a:t>
            </a:r>
            <a:r>
              <a:rPr sz="2600" spc="-30" dirty="0">
                <a:solidFill>
                  <a:srgbClr val="800000"/>
                </a:solidFill>
                <a:latin typeface="Arial MT"/>
                <a:cs typeface="Arial MT"/>
              </a:rPr>
              <a:t> </a:t>
            </a:r>
            <a:r>
              <a:rPr sz="2600" dirty="0">
                <a:solidFill>
                  <a:srgbClr val="800000"/>
                </a:solidFill>
                <a:latin typeface="Arial MT"/>
                <a:cs typeface="Arial MT"/>
              </a:rPr>
              <a:t>from</a:t>
            </a:r>
            <a:r>
              <a:rPr sz="2600" spc="-55" dirty="0">
                <a:solidFill>
                  <a:srgbClr val="800000"/>
                </a:solidFill>
                <a:latin typeface="Arial MT"/>
                <a:cs typeface="Arial MT"/>
              </a:rPr>
              <a:t> </a:t>
            </a:r>
            <a:r>
              <a:rPr sz="2600" spc="-10" dirty="0">
                <a:solidFill>
                  <a:srgbClr val="800000"/>
                </a:solidFill>
                <a:latin typeface="Arial MT"/>
                <a:cs typeface="Arial MT"/>
              </a:rPr>
              <a:t>multiple tables.</a:t>
            </a:r>
            <a:endParaRPr sz="2600">
              <a:latin typeface="Arial MT"/>
              <a:cs typeface="Arial M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2123" rIns="0" bIns="0" rtlCol="0">
            <a:spAutoFit/>
          </a:bodyPr>
          <a:lstStyle/>
          <a:p>
            <a:pPr marL="12700" marR="5080">
              <a:lnSpc>
                <a:spcPct val="100000"/>
              </a:lnSpc>
              <a:spcBef>
                <a:spcPts val="100"/>
              </a:spcBef>
            </a:pPr>
            <a:r>
              <a:rPr dirty="0"/>
              <a:t>Aliasing,Renaming</a:t>
            </a:r>
            <a:r>
              <a:rPr spc="-15" dirty="0"/>
              <a:t> </a:t>
            </a:r>
            <a:r>
              <a:rPr dirty="0"/>
              <a:t>and</a:t>
            </a:r>
            <a:r>
              <a:rPr spc="-75" dirty="0"/>
              <a:t> </a:t>
            </a:r>
            <a:r>
              <a:rPr spc="-10" dirty="0"/>
              <a:t>Tuple </a:t>
            </a:r>
            <a:r>
              <a:rPr dirty="0"/>
              <a:t>Variables</a:t>
            </a:r>
            <a:r>
              <a:rPr spc="-5" dirty="0"/>
              <a:t> </a:t>
            </a:r>
            <a:r>
              <a:rPr spc="-10" dirty="0"/>
              <a:t>(contd.)</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35</a:t>
            </a:r>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p:cNvSpPr txBox="1"/>
          <p:nvPr/>
        </p:nvSpPr>
        <p:spPr>
          <a:xfrm>
            <a:off x="775817" y="1518812"/>
            <a:ext cx="7519034" cy="3801110"/>
          </a:xfrm>
          <a:prstGeom prst="rect">
            <a:avLst/>
          </a:prstGeom>
        </p:spPr>
        <p:txBody>
          <a:bodyPr vert="horz" wrap="square" lIns="0" tIns="92075" rIns="0" bIns="0" rtlCol="0">
            <a:spAutoFit/>
          </a:bodyPr>
          <a:lstStyle/>
          <a:p>
            <a:pPr marL="299085" indent="-286385">
              <a:lnSpc>
                <a:spcPct val="100000"/>
              </a:lnSpc>
              <a:spcBef>
                <a:spcPts val="725"/>
              </a:spcBef>
              <a:buClr>
                <a:srgbClr val="333399"/>
              </a:buClr>
              <a:buSzPct val="53571"/>
              <a:buFont typeface="Wingdings"/>
              <a:buChar char=""/>
              <a:tabLst>
                <a:tab pos="299085" algn="l"/>
              </a:tabLst>
            </a:pPr>
            <a:r>
              <a:rPr sz="2800" dirty="0">
                <a:solidFill>
                  <a:srgbClr val="800000"/>
                </a:solidFill>
                <a:latin typeface="Arial MT"/>
                <a:cs typeface="Arial MT"/>
              </a:rPr>
              <a:t>The</a:t>
            </a:r>
            <a:r>
              <a:rPr sz="2800" spc="-20" dirty="0">
                <a:solidFill>
                  <a:srgbClr val="800000"/>
                </a:solidFill>
                <a:latin typeface="Arial MT"/>
                <a:cs typeface="Arial MT"/>
              </a:rPr>
              <a:t> </a:t>
            </a:r>
            <a:r>
              <a:rPr sz="2800" dirty="0">
                <a:solidFill>
                  <a:srgbClr val="800000"/>
                </a:solidFill>
                <a:latin typeface="Arial MT"/>
                <a:cs typeface="Arial MT"/>
              </a:rPr>
              <a:t>attribute</a:t>
            </a:r>
            <a:r>
              <a:rPr sz="2800" spc="-45" dirty="0">
                <a:solidFill>
                  <a:srgbClr val="800000"/>
                </a:solidFill>
                <a:latin typeface="Arial MT"/>
                <a:cs typeface="Arial MT"/>
              </a:rPr>
              <a:t> </a:t>
            </a:r>
            <a:r>
              <a:rPr sz="2800" dirty="0">
                <a:solidFill>
                  <a:srgbClr val="800000"/>
                </a:solidFill>
                <a:latin typeface="Arial MT"/>
                <a:cs typeface="Arial MT"/>
              </a:rPr>
              <a:t>names</a:t>
            </a:r>
            <a:r>
              <a:rPr sz="2800" spc="-15" dirty="0">
                <a:solidFill>
                  <a:srgbClr val="800000"/>
                </a:solidFill>
                <a:latin typeface="Arial MT"/>
                <a:cs typeface="Arial MT"/>
              </a:rPr>
              <a:t> </a:t>
            </a:r>
            <a:r>
              <a:rPr sz="2800" dirty="0">
                <a:solidFill>
                  <a:srgbClr val="800000"/>
                </a:solidFill>
                <a:latin typeface="Arial MT"/>
                <a:cs typeface="Arial MT"/>
              </a:rPr>
              <a:t>can</a:t>
            </a:r>
            <a:r>
              <a:rPr sz="2800" spc="-30" dirty="0">
                <a:solidFill>
                  <a:srgbClr val="800000"/>
                </a:solidFill>
                <a:latin typeface="Arial MT"/>
                <a:cs typeface="Arial MT"/>
              </a:rPr>
              <a:t> </a:t>
            </a:r>
            <a:r>
              <a:rPr sz="2800" dirty="0">
                <a:solidFill>
                  <a:srgbClr val="800000"/>
                </a:solidFill>
                <a:latin typeface="Arial MT"/>
                <a:cs typeface="Arial MT"/>
              </a:rPr>
              <a:t>also</a:t>
            </a:r>
            <a:r>
              <a:rPr sz="2800" spc="-20" dirty="0">
                <a:solidFill>
                  <a:srgbClr val="800000"/>
                </a:solidFill>
                <a:latin typeface="Arial MT"/>
                <a:cs typeface="Arial MT"/>
              </a:rPr>
              <a:t> </a:t>
            </a:r>
            <a:r>
              <a:rPr sz="2800" dirty="0">
                <a:solidFill>
                  <a:srgbClr val="800000"/>
                </a:solidFill>
                <a:latin typeface="Arial MT"/>
                <a:cs typeface="Arial MT"/>
              </a:rPr>
              <a:t>be</a:t>
            </a:r>
            <a:r>
              <a:rPr sz="2800" spc="-25" dirty="0">
                <a:solidFill>
                  <a:srgbClr val="800000"/>
                </a:solidFill>
                <a:latin typeface="Arial MT"/>
                <a:cs typeface="Arial MT"/>
              </a:rPr>
              <a:t> </a:t>
            </a:r>
            <a:r>
              <a:rPr sz="2800" spc="-10" dirty="0">
                <a:solidFill>
                  <a:srgbClr val="800000"/>
                </a:solidFill>
                <a:latin typeface="Arial MT"/>
                <a:cs typeface="Arial MT"/>
              </a:rPr>
              <a:t>renamed</a:t>
            </a:r>
            <a:endParaRPr sz="2800">
              <a:latin typeface="Arial MT"/>
              <a:cs typeface="Arial MT"/>
            </a:endParaRPr>
          </a:p>
          <a:p>
            <a:pPr marL="12700">
              <a:lnSpc>
                <a:spcPct val="100000"/>
              </a:lnSpc>
              <a:spcBef>
                <a:spcPts val="630"/>
              </a:spcBef>
            </a:pPr>
            <a:r>
              <a:rPr sz="2800" dirty="0">
                <a:solidFill>
                  <a:srgbClr val="800000"/>
                </a:solidFill>
                <a:latin typeface="Courier New"/>
                <a:cs typeface="Courier New"/>
              </a:rPr>
              <a:t>EMPLOYEE</a:t>
            </a:r>
            <a:r>
              <a:rPr sz="2800" spc="-45" dirty="0">
                <a:solidFill>
                  <a:srgbClr val="800000"/>
                </a:solidFill>
                <a:latin typeface="Courier New"/>
                <a:cs typeface="Courier New"/>
              </a:rPr>
              <a:t> </a:t>
            </a:r>
            <a:r>
              <a:rPr sz="2800" dirty="0">
                <a:solidFill>
                  <a:srgbClr val="800000"/>
                </a:solidFill>
                <a:latin typeface="Courier New"/>
                <a:cs typeface="Courier New"/>
              </a:rPr>
              <a:t>AS</a:t>
            </a:r>
            <a:r>
              <a:rPr sz="2800" spc="-55" dirty="0">
                <a:solidFill>
                  <a:srgbClr val="800000"/>
                </a:solidFill>
                <a:latin typeface="Courier New"/>
                <a:cs typeface="Courier New"/>
              </a:rPr>
              <a:t> </a:t>
            </a:r>
            <a:r>
              <a:rPr sz="2800" dirty="0">
                <a:solidFill>
                  <a:srgbClr val="800000"/>
                </a:solidFill>
                <a:latin typeface="Courier New"/>
                <a:cs typeface="Courier New"/>
              </a:rPr>
              <a:t>E(Fn,</a:t>
            </a:r>
            <a:r>
              <a:rPr sz="2800" spc="-40" dirty="0">
                <a:solidFill>
                  <a:srgbClr val="800000"/>
                </a:solidFill>
                <a:latin typeface="Courier New"/>
                <a:cs typeface="Courier New"/>
              </a:rPr>
              <a:t> </a:t>
            </a:r>
            <a:r>
              <a:rPr sz="2800" dirty="0">
                <a:solidFill>
                  <a:srgbClr val="800000"/>
                </a:solidFill>
                <a:latin typeface="Courier New"/>
                <a:cs typeface="Courier New"/>
              </a:rPr>
              <a:t>Mi,</a:t>
            </a:r>
            <a:r>
              <a:rPr sz="2800" spc="-55" dirty="0">
                <a:solidFill>
                  <a:srgbClr val="800000"/>
                </a:solidFill>
                <a:latin typeface="Courier New"/>
                <a:cs typeface="Courier New"/>
              </a:rPr>
              <a:t> </a:t>
            </a:r>
            <a:r>
              <a:rPr sz="2800" dirty="0">
                <a:solidFill>
                  <a:srgbClr val="800000"/>
                </a:solidFill>
                <a:latin typeface="Courier New"/>
                <a:cs typeface="Courier New"/>
              </a:rPr>
              <a:t>Ln,</a:t>
            </a:r>
            <a:r>
              <a:rPr sz="2800" spc="-60" dirty="0">
                <a:solidFill>
                  <a:srgbClr val="800000"/>
                </a:solidFill>
                <a:latin typeface="Courier New"/>
                <a:cs typeface="Courier New"/>
              </a:rPr>
              <a:t> </a:t>
            </a:r>
            <a:r>
              <a:rPr sz="2800" dirty="0">
                <a:solidFill>
                  <a:srgbClr val="800000"/>
                </a:solidFill>
                <a:latin typeface="Courier New"/>
                <a:cs typeface="Courier New"/>
              </a:rPr>
              <a:t>Ssn,</a:t>
            </a:r>
            <a:r>
              <a:rPr sz="2800" spc="-30" dirty="0">
                <a:solidFill>
                  <a:srgbClr val="800000"/>
                </a:solidFill>
                <a:latin typeface="Courier New"/>
                <a:cs typeface="Courier New"/>
              </a:rPr>
              <a:t> </a:t>
            </a:r>
            <a:r>
              <a:rPr sz="2800" spc="-25" dirty="0">
                <a:solidFill>
                  <a:srgbClr val="800000"/>
                </a:solidFill>
                <a:latin typeface="Courier New"/>
                <a:cs typeface="Courier New"/>
              </a:rPr>
              <a:t>Bd,</a:t>
            </a:r>
            <a:endParaRPr sz="2800">
              <a:latin typeface="Courier New"/>
              <a:cs typeface="Courier New"/>
            </a:endParaRPr>
          </a:p>
          <a:p>
            <a:pPr marL="299085">
              <a:lnSpc>
                <a:spcPct val="100000"/>
              </a:lnSpc>
            </a:pPr>
            <a:r>
              <a:rPr sz="2800" dirty="0">
                <a:solidFill>
                  <a:srgbClr val="800000"/>
                </a:solidFill>
                <a:latin typeface="Courier New"/>
                <a:cs typeface="Courier New"/>
              </a:rPr>
              <a:t>Addr,</a:t>
            </a:r>
            <a:r>
              <a:rPr sz="2800" spc="-65" dirty="0">
                <a:solidFill>
                  <a:srgbClr val="800000"/>
                </a:solidFill>
                <a:latin typeface="Courier New"/>
                <a:cs typeface="Courier New"/>
              </a:rPr>
              <a:t> </a:t>
            </a:r>
            <a:r>
              <a:rPr sz="2800" dirty="0">
                <a:solidFill>
                  <a:srgbClr val="800000"/>
                </a:solidFill>
                <a:latin typeface="Courier New"/>
                <a:cs typeface="Courier New"/>
              </a:rPr>
              <a:t>Sex,</a:t>
            </a:r>
            <a:r>
              <a:rPr sz="2800" spc="-65" dirty="0">
                <a:solidFill>
                  <a:srgbClr val="800000"/>
                </a:solidFill>
                <a:latin typeface="Courier New"/>
                <a:cs typeface="Courier New"/>
              </a:rPr>
              <a:t> </a:t>
            </a:r>
            <a:r>
              <a:rPr sz="2800" dirty="0">
                <a:solidFill>
                  <a:srgbClr val="800000"/>
                </a:solidFill>
                <a:latin typeface="Courier New"/>
                <a:cs typeface="Courier New"/>
              </a:rPr>
              <a:t>Sal,</a:t>
            </a:r>
            <a:r>
              <a:rPr sz="2800" spc="-65" dirty="0">
                <a:solidFill>
                  <a:srgbClr val="800000"/>
                </a:solidFill>
                <a:latin typeface="Courier New"/>
                <a:cs typeface="Courier New"/>
              </a:rPr>
              <a:t> </a:t>
            </a:r>
            <a:r>
              <a:rPr sz="2800" dirty="0">
                <a:solidFill>
                  <a:srgbClr val="800000"/>
                </a:solidFill>
                <a:latin typeface="Courier New"/>
                <a:cs typeface="Courier New"/>
              </a:rPr>
              <a:t>Sssn,</a:t>
            </a:r>
            <a:r>
              <a:rPr sz="2800" spc="-80" dirty="0">
                <a:solidFill>
                  <a:srgbClr val="800000"/>
                </a:solidFill>
                <a:latin typeface="Courier New"/>
                <a:cs typeface="Courier New"/>
              </a:rPr>
              <a:t> </a:t>
            </a:r>
            <a:r>
              <a:rPr sz="2800" spc="-20" dirty="0">
                <a:solidFill>
                  <a:srgbClr val="800000"/>
                </a:solidFill>
                <a:latin typeface="Courier New"/>
                <a:cs typeface="Courier New"/>
              </a:rPr>
              <a:t>Dno)</a:t>
            </a:r>
            <a:endParaRPr sz="2800">
              <a:latin typeface="Courier New"/>
              <a:cs typeface="Courier New"/>
            </a:endParaRPr>
          </a:p>
          <a:p>
            <a:pPr marL="299085" marR="5080" indent="-287020">
              <a:lnSpc>
                <a:spcPct val="100000"/>
              </a:lnSpc>
              <a:spcBef>
                <a:spcPts val="910"/>
              </a:spcBef>
              <a:buClr>
                <a:srgbClr val="333399"/>
              </a:buClr>
              <a:buSzPct val="53571"/>
              <a:buFont typeface="Wingdings"/>
              <a:buChar char=""/>
              <a:tabLst>
                <a:tab pos="299085" algn="l"/>
              </a:tabLst>
            </a:pPr>
            <a:r>
              <a:rPr sz="2800" dirty="0">
                <a:solidFill>
                  <a:srgbClr val="800000"/>
                </a:solidFill>
                <a:latin typeface="Arial MT"/>
                <a:cs typeface="Arial MT"/>
              </a:rPr>
              <a:t>Note</a:t>
            </a:r>
            <a:r>
              <a:rPr sz="2800" spc="-20" dirty="0">
                <a:solidFill>
                  <a:srgbClr val="800000"/>
                </a:solidFill>
                <a:latin typeface="Arial MT"/>
                <a:cs typeface="Arial MT"/>
              </a:rPr>
              <a:t> </a:t>
            </a:r>
            <a:r>
              <a:rPr sz="2800" dirty="0">
                <a:solidFill>
                  <a:srgbClr val="800000"/>
                </a:solidFill>
                <a:latin typeface="Arial MT"/>
                <a:cs typeface="Arial MT"/>
              </a:rPr>
              <a:t>that</a:t>
            </a:r>
            <a:r>
              <a:rPr sz="2800" spc="-50" dirty="0">
                <a:solidFill>
                  <a:srgbClr val="800000"/>
                </a:solidFill>
                <a:latin typeface="Arial MT"/>
                <a:cs typeface="Arial MT"/>
              </a:rPr>
              <a:t> </a:t>
            </a:r>
            <a:r>
              <a:rPr sz="2800" dirty="0">
                <a:solidFill>
                  <a:srgbClr val="800000"/>
                </a:solidFill>
                <a:latin typeface="Arial MT"/>
                <a:cs typeface="Arial MT"/>
              </a:rPr>
              <a:t>the</a:t>
            </a:r>
            <a:r>
              <a:rPr sz="2800" spc="-35" dirty="0">
                <a:solidFill>
                  <a:srgbClr val="800000"/>
                </a:solidFill>
                <a:latin typeface="Arial MT"/>
                <a:cs typeface="Arial MT"/>
              </a:rPr>
              <a:t> </a:t>
            </a:r>
            <a:r>
              <a:rPr sz="2800" dirty="0">
                <a:solidFill>
                  <a:srgbClr val="800000"/>
                </a:solidFill>
                <a:latin typeface="Arial MT"/>
                <a:cs typeface="Arial MT"/>
              </a:rPr>
              <a:t>relation</a:t>
            </a:r>
            <a:r>
              <a:rPr sz="2800" spc="-30" dirty="0">
                <a:solidFill>
                  <a:srgbClr val="800000"/>
                </a:solidFill>
                <a:latin typeface="Arial MT"/>
                <a:cs typeface="Arial MT"/>
              </a:rPr>
              <a:t> </a:t>
            </a:r>
            <a:r>
              <a:rPr sz="2800" dirty="0">
                <a:solidFill>
                  <a:srgbClr val="800000"/>
                </a:solidFill>
                <a:latin typeface="Arial MT"/>
                <a:cs typeface="Arial MT"/>
              </a:rPr>
              <a:t>EMPLOYEE</a:t>
            </a:r>
            <a:r>
              <a:rPr sz="2800" spc="-35" dirty="0">
                <a:solidFill>
                  <a:srgbClr val="800000"/>
                </a:solidFill>
                <a:latin typeface="Arial MT"/>
                <a:cs typeface="Arial MT"/>
              </a:rPr>
              <a:t> </a:t>
            </a:r>
            <a:r>
              <a:rPr sz="2800" dirty="0">
                <a:solidFill>
                  <a:srgbClr val="800000"/>
                </a:solidFill>
                <a:latin typeface="Arial MT"/>
                <a:cs typeface="Arial MT"/>
              </a:rPr>
              <a:t>now</a:t>
            </a:r>
            <a:r>
              <a:rPr sz="2800" spc="-30" dirty="0">
                <a:solidFill>
                  <a:srgbClr val="800000"/>
                </a:solidFill>
                <a:latin typeface="Arial MT"/>
                <a:cs typeface="Arial MT"/>
              </a:rPr>
              <a:t> </a:t>
            </a:r>
            <a:r>
              <a:rPr sz="2800" dirty="0">
                <a:solidFill>
                  <a:srgbClr val="800000"/>
                </a:solidFill>
                <a:latin typeface="Arial MT"/>
                <a:cs typeface="Arial MT"/>
              </a:rPr>
              <a:t>has</a:t>
            </a:r>
            <a:r>
              <a:rPr sz="2800" spc="-45" dirty="0">
                <a:solidFill>
                  <a:srgbClr val="800000"/>
                </a:solidFill>
                <a:latin typeface="Arial MT"/>
                <a:cs typeface="Arial MT"/>
              </a:rPr>
              <a:t> </a:t>
            </a:r>
            <a:r>
              <a:rPr sz="2800" spc="-50" dirty="0">
                <a:solidFill>
                  <a:srgbClr val="800000"/>
                </a:solidFill>
                <a:latin typeface="Arial MT"/>
                <a:cs typeface="Arial MT"/>
              </a:rPr>
              <a:t>a </a:t>
            </a:r>
            <a:r>
              <a:rPr sz="2800" dirty="0">
                <a:solidFill>
                  <a:srgbClr val="800000"/>
                </a:solidFill>
                <a:latin typeface="Arial MT"/>
                <a:cs typeface="Arial MT"/>
              </a:rPr>
              <a:t>variable</a:t>
            </a:r>
            <a:r>
              <a:rPr sz="2800" spc="-20" dirty="0">
                <a:solidFill>
                  <a:srgbClr val="800000"/>
                </a:solidFill>
                <a:latin typeface="Arial MT"/>
                <a:cs typeface="Arial MT"/>
              </a:rPr>
              <a:t> </a:t>
            </a:r>
            <a:r>
              <a:rPr sz="2800" dirty="0">
                <a:solidFill>
                  <a:srgbClr val="800000"/>
                </a:solidFill>
                <a:latin typeface="Arial MT"/>
                <a:cs typeface="Arial MT"/>
              </a:rPr>
              <a:t>name</a:t>
            </a:r>
            <a:r>
              <a:rPr sz="2800" spc="-35" dirty="0">
                <a:solidFill>
                  <a:srgbClr val="800000"/>
                </a:solidFill>
                <a:latin typeface="Arial MT"/>
                <a:cs typeface="Arial MT"/>
              </a:rPr>
              <a:t> </a:t>
            </a:r>
            <a:r>
              <a:rPr sz="2800" dirty="0">
                <a:solidFill>
                  <a:srgbClr val="800000"/>
                </a:solidFill>
                <a:latin typeface="Arial MT"/>
                <a:cs typeface="Arial MT"/>
              </a:rPr>
              <a:t>E</a:t>
            </a:r>
            <a:r>
              <a:rPr sz="2800" spc="-60" dirty="0">
                <a:solidFill>
                  <a:srgbClr val="800000"/>
                </a:solidFill>
                <a:latin typeface="Arial MT"/>
                <a:cs typeface="Arial MT"/>
              </a:rPr>
              <a:t> </a:t>
            </a:r>
            <a:r>
              <a:rPr sz="2800" dirty="0">
                <a:solidFill>
                  <a:srgbClr val="800000"/>
                </a:solidFill>
                <a:latin typeface="Arial MT"/>
                <a:cs typeface="Arial MT"/>
              </a:rPr>
              <a:t>which</a:t>
            </a:r>
            <a:r>
              <a:rPr sz="2800" spc="-35" dirty="0">
                <a:solidFill>
                  <a:srgbClr val="800000"/>
                </a:solidFill>
                <a:latin typeface="Arial MT"/>
                <a:cs typeface="Arial MT"/>
              </a:rPr>
              <a:t> </a:t>
            </a:r>
            <a:r>
              <a:rPr sz="2800" dirty="0">
                <a:solidFill>
                  <a:srgbClr val="800000"/>
                </a:solidFill>
                <a:latin typeface="Arial MT"/>
                <a:cs typeface="Arial MT"/>
              </a:rPr>
              <a:t>corresponds</a:t>
            </a:r>
            <a:r>
              <a:rPr sz="2800" spc="-75" dirty="0">
                <a:solidFill>
                  <a:srgbClr val="800000"/>
                </a:solidFill>
                <a:latin typeface="Arial MT"/>
                <a:cs typeface="Arial MT"/>
              </a:rPr>
              <a:t> </a:t>
            </a:r>
            <a:r>
              <a:rPr sz="2800" dirty="0">
                <a:solidFill>
                  <a:srgbClr val="800000"/>
                </a:solidFill>
                <a:latin typeface="Arial MT"/>
                <a:cs typeface="Arial MT"/>
              </a:rPr>
              <a:t>to</a:t>
            </a:r>
            <a:r>
              <a:rPr sz="2800" spc="-60" dirty="0">
                <a:solidFill>
                  <a:srgbClr val="800000"/>
                </a:solidFill>
                <a:latin typeface="Arial MT"/>
                <a:cs typeface="Arial MT"/>
              </a:rPr>
              <a:t> </a:t>
            </a:r>
            <a:r>
              <a:rPr sz="2800" dirty="0">
                <a:solidFill>
                  <a:srgbClr val="800000"/>
                </a:solidFill>
                <a:latin typeface="Arial MT"/>
                <a:cs typeface="Arial MT"/>
              </a:rPr>
              <a:t>a</a:t>
            </a:r>
            <a:r>
              <a:rPr sz="2800" spc="-60" dirty="0">
                <a:solidFill>
                  <a:srgbClr val="800000"/>
                </a:solidFill>
                <a:latin typeface="Arial MT"/>
                <a:cs typeface="Arial MT"/>
              </a:rPr>
              <a:t> </a:t>
            </a:r>
            <a:r>
              <a:rPr sz="2800" spc="-10" dirty="0">
                <a:solidFill>
                  <a:srgbClr val="800000"/>
                </a:solidFill>
                <a:latin typeface="Arial MT"/>
                <a:cs typeface="Arial MT"/>
              </a:rPr>
              <a:t>tuple variable</a:t>
            </a:r>
            <a:endParaRPr sz="2800">
              <a:latin typeface="Arial MT"/>
              <a:cs typeface="Arial MT"/>
            </a:endParaRPr>
          </a:p>
          <a:p>
            <a:pPr marL="299085" marR="1054735" indent="-287020">
              <a:lnSpc>
                <a:spcPct val="100000"/>
              </a:lnSpc>
              <a:spcBef>
                <a:spcPts val="680"/>
              </a:spcBef>
              <a:buClr>
                <a:srgbClr val="333399"/>
              </a:buClr>
              <a:buSzPct val="53571"/>
              <a:buFont typeface="Wingdings"/>
              <a:buChar char=""/>
              <a:tabLst>
                <a:tab pos="299085" algn="l"/>
              </a:tabLst>
            </a:pPr>
            <a:r>
              <a:rPr sz="2800" dirty="0">
                <a:solidFill>
                  <a:srgbClr val="800000"/>
                </a:solidFill>
                <a:latin typeface="Arial MT"/>
                <a:cs typeface="Arial MT"/>
              </a:rPr>
              <a:t>The</a:t>
            </a:r>
            <a:r>
              <a:rPr sz="2800" spc="-15" dirty="0">
                <a:solidFill>
                  <a:srgbClr val="800000"/>
                </a:solidFill>
                <a:latin typeface="Arial MT"/>
                <a:cs typeface="Arial MT"/>
              </a:rPr>
              <a:t> </a:t>
            </a:r>
            <a:r>
              <a:rPr sz="2800" dirty="0">
                <a:solidFill>
                  <a:srgbClr val="800000"/>
                </a:solidFill>
                <a:latin typeface="Arial MT"/>
                <a:cs typeface="Arial MT"/>
              </a:rPr>
              <a:t>“AS”</a:t>
            </a:r>
            <a:r>
              <a:rPr sz="2800" spc="-50" dirty="0">
                <a:solidFill>
                  <a:srgbClr val="800000"/>
                </a:solidFill>
                <a:latin typeface="Arial MT"/>
                <a:cs typeface="Arial MT"/>
              </a:rPr>
              <a:t> </a:t>
            </a:r>
            <a:r>
              <a:rPr sz="2800" dirty="0">
                <a:solidFill>
                  <a:srgbClr val="800000"/>
                </a:solidFill>
                <a:latin typeface="Arial MT"/>
                <a:cs typeface="Arial MT"/>
              </a:rPr>
              <a:t>may</a:t>
            </a:r>
            <a:r>
              <a:rPr sz="2800" spc="5" dirty="0">
                <a:solidFill>
                  <a:srgbClr val="800000"/>
                </a:solidFill>
                <a:latin typeface="Arial MT"/>
                <a:cs typeface="Arial MT"/>
              </a:rPr>
              <a:t> </a:t>
            </a:r>
            <a:r>
              <a:rPr sz="2800" dirty="0">
                <a:solidFill>
                  <a:srgbClr val="800000"/>
                </a:solidFill>
                <a:latin typeface="Arial MT"/>
                <a:cs typeface="Arial MT"/>
              </a:rPr>
              <a:t>be</a:t>
            </a:r>
            <a:r>
              <a:rPr sz="2800" spc="-35" dirty="0">
                <a:solidFill>
                  <a:srgbClr val="800000"/>
                </a:solidFill>
                <a:latin typeface="Arial MT"/>
                <a:cs typeface="Arial MT"/>
              </a:rPr>
              <a:t> </a:t>
            </a:r>
            <a:r>
              <a:rPr sz="2800" dirty="0">
                <a:solidFill>
                  <a:srgbClr val="800000"/>
                </a:solidFill>
                <a:latin typeface="Arial MT"/>
                <a:cs typeface="Arial MT"/>
              </a:rPr>
              <a:t>dropped</a:t>
            </a:r>
            <a:r>
              <a:rPr sz="2800" spc="-15" dirty="0">
                <a:solidFill>
                  <a:srgbClr val="800000"/>
                </a:solidFill>
                <a:latin typeface="Arial MT"/>
                <a:cs typeface="Arial MT"/>
              </a:rPr>
              <a:t> </a:t>
            </a:r>
            <a:r>
              <a:rPr sz="2800" dirty="0">
                <a:solidFill>
                  <a:srgbClr val="800000"/>
                </a:solidFill>
                <a:latin typeface="Arial MT"/>
                <a:cs typeface="Arial MT"/>
              </a:rPr>
              <a:t>in</a:t>
            </a:r>
            <a:r>
              <a:rPr sz="2800" spc="-5" dirty="0">
                <a:solidFill>
                  <a:srgbClr val="800000"/>
                </a:solidFill>
                <a:latin typeface="Arial MT"/>
                <a:cs typeface="Arial MT"/>
              </a:rPr>
              <a:t> </a:t>
            </a:r>
            <a:r>
              <a:rPr sz="2800" dirty="0">
                <a:solidFill>
                  <a:srgbClr val="800000"/>
                </a:solidFill>
                <a:latin typeface="Arial MT"/>
                <a:cs typeface="Arial MT"/>
              </a:rPr>
              <a:t>most</a:t>
            </a:r>
            <a:r>
              <a:rPr sz="2800" spc="-30" dirty="0">
                <a:solidFill>
                  <a:srgbClr val="800000"/>
                </a:solidFill>
                <a:latin typeface="Arial MT"/>
                <a:cs typeface="Arial MT"/>
              </a:rPr>
              <a:t> </a:t>
            </a:r>
            <a:r>
              <a:rPr sz="2800" spc="-25" dirty="0">
                <a:solidFill>
                  <a:srgbClr val="800000"/>
                </a:solidFill>
                <a:latin typeface="Arial MT"/>
                <a:cs typeface="Arial MT"/>
              </a:rPr>
              <a:t>SQL </a:t>
            </a:r>
            <a:r>
              <a:rPr sz="2800" spc="-10" dirty="0">
                <a:solidFill>
                  <a:srgbClr val="800000"/>
                </a:solidFill>
                <a:latin typeface="Arial MT"/>
                <a:cs typeface="Arial MT"/>
              </a:rPr>
              <a:t>implementations</a:t>
            </a:r>
            <a:endParaRPr sz="2800">
              <a:latin typeface="Arial MT"/>
              <a:cs typeface="Arial M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127457"/>
            <a:ext cx="5795010" cy="1123950"/>
          </a:xfrm>
          <a:prstGeom prst="rect">
            <a:avLst/>
          </a:prstGeom>
        </p:spPr>
        <p:txBody>
          <a:bodyPr vert="horz" wrap="square" lIns="0" tIns="12700" rIns="0" bIns="0" rtlCol="0">
            <a:spAutoFit/>
          </a:bodyPr>
          <a:lstStyle/>
          <a:p>
            <a:pPr marL="12700" marR="5080">
              <a:lnSpc>
                <a:spcPct val="100000"/>
              </a:lnSpc>
              <a:spcBef>
                <a:spcPts val="100"/>
              </a:spcBef>
            </a:pPr>
            <a:r>
              <a:rPr dirty="0"/>
              <a:t>Unspecified</a:t>
            </a:r>
            <a:r>
              <a:rPr spc="-5" dirty="0"/>
              <a:t> </a:t>
            </a:r>
            <a:r>
              <a:rPr dirty="0"/>
              <a:t>WHERE</a:t>
            </a:r>
            <a:r>
              <a:rPr spc="-30" dirty="0"/>
              <a:t> </a:t>
            </a:r>
            <a:r>
              <a:rPr spc="-10" dirty="0"/>
              <a:t>Clause </a:t>
            </a:r>
            <a:r>
              <a:rPr dirty="0"/>
              <a:t>and</a:t>
            </a:r>
            <a:r>
              <a:rPr spc="5" dirty="0"/>
              <a:t> </a:t>
            </a:r>
            <a:r>
              <a:rPr dirty="0"/>
              <a:t>Use</a:t>
            </a:r>
            <a:r>
              <a:rPr spc="-10" dirty="0"/>
              <a:t> </a:t>
            </a:r>
            <a:r>
              <a:rPr dirty="0"/>
              <a:t>of</a:t>
            </a:r>
            <a:r>
              <a:rPr spc="-5" dirty="0"/>
              <a:t> </a:t>
            </a:r>
            <a:r>
              <a:rPr dirty="0"/>
              <a:t>the</a:t>
            </a:r>
            <a:r>
              <a:rPr spc="-5" dirty="0"/>
              <a:t> </a:t>
            </a:r>
            <a:r>
              <a:rPr spc="-10" dirty="0"/>
              <a:t>Asterisk</a:t>
            </a:r>
          </a:p>
        </p:txBody>
      </p:sp>
      <p:sp>
        <p:nvSpPr>
          <p:cNvPr id="3" name="object 3"/>
          <p:cNvSpPr txBox="1"/>
          <p:nvPr/>
        </p:nvSpPr>
        <p:spPr>
          <a:xfrm>
            <a:off x="318617" y="1482534"/>
            <a:ext cx="8197850" cy="2060821"/>
          </a:xfrm>
          <a:prstGeom prst="rect">
            <a:avLst/>
          </a:prstGeom>
        </p:spPr>
        <p:txBody>
          <a:bodyPr vert="horz" wrap="square" lIns="0" tIns="128270" rIns="0" bIns="0" rtlCol="0">
            <a:spAutoFit/>
          </a:bodyPr>
          <a:lstStyle/>
          <a:p>
            <a:pPr marL="356870" indent="-344170">
              <a:lnSpc>
                <a:spcPct val="100000"/>
              </a:lnSpc>
              <a:spcBef>
                <a:spcPts val="1010"/>
              </a:spcBef>
              <a:buClr>
                <a:srgbClr val="990033"/>
              </a:buClr>
              <a:buSzPct val="58928"/>
              <a:buFont typeface="Wingdings"/>
              <a:buChar char=""/>
              <a:tabLst>
                <a:tab pos="356870" algn="l"/>
              </a:tabLst>
            </a:pPr>
            <a:r>
              <a:rPr sz="2800" dirty="0">
                <a:solidFill>
                  <a:srgbClr val="333399"/>
                </a:solidFill>
                <a:latin typeface="Arial MT"/>
                <a:cs typeface="Arial MT"/>
              </a:rPr>
              <a:t>Missing</a:t>
            </a:r>
            <a:r>
              <a:rPr sz="2800" spc="-40" dirty="0">
                <a:solidFill>
                  <a:srgbClr val="333399"/>
                </a:solidFill>
                <a:latin typeface="Arial MT"/>
                <a:cs typeface="Arial MT"/>
              </a:rPr>
              <a:t> </a:t>
            </a:r>
            <a:r>
              <a:rPr sz="2800" dirty="0">
                <a:solidFill>
                  <a:srgbClr val="333399"/>
                </a:solidFill>
                <a:latin typeface="Courier New"/>
                <a:cs typeface="Courier New"/>
              </a:rPr>
              <a:t>WHERE</a:t>
            </a:r>
            <a:r>
              <a:rPr sz="2800" spc="-90" dirty="0">
                <a:solidFill>
                  <a:srgbClr val="333399"/>
                </a:solidFill>
                <a:latin typeface="Courier New"/>
                <a:cs typeface="Courier New"/>
              </a:rPr>
              <a:t> </a:t>
            </a:r>
            <a:r>
              <a:rPr sz="2800" spc="-10" dirty="0">
                <a:solidFill>
                  <a:srgbClr val="333399"/>
                </a:solidFill>
                <a:latin typeface="Arial MT"/>
                <a:cs typeface="Arial MT"/>
              </a:rPr>
              <a:t>clause</a:t>
            </a:r>
            <a:endParaRPr sz="2800" dirty="0">
              <a:latin typeface="Arial MT"/>
              <a:cs typeface="Arial MT"/>
            </a:endParaRPr>
          </a:p>
          <a:p>
            <a:pPr marL="756285" lvl="1" indent="-286385">
              <a:lnSpc>
                <a:spcPct val="100000"/>
              </a:lnSpc>
              <a:spcBef>
                <a:spcPts val="830"/>
              </a:spcBef>
              <a:buClr>
                <a:srgbClr val="333399"/>
              </a:buClr>
              <a:buSzPct val="55769"/>
              <a:buFont typeface="Wingdings"/>
              <a:buChar char=""/>
              <a:tabLst>
                <a:tab pos="756285" algn="l"/>
              </a:tabLst>
            </a:pPr>
            <a:r>
              <a:rPr sz="2600" dirty="0">
                <a:solidFill>
                  <a:srgbClr val="800000"/>
                </a:solidFill>
                <a:latin typeface="Arial MT"/>
                <a:cs typeface="Arial MT"/>
              </a:rPr>
              <a:t>Indicates</a:t>
            </a:r>
            <a:r>
              <a:rPr sz="2600" spc="-25" dirty="0">
                <a:solidFill>
                  <a:srgbClr val="800000"/>
                </a:solidFill>
                <a:latin typeface="Arial MT"/>
                <a:cs typeface="Arial MT"/>
              </a:rPr>
              <a:t> </a:t>
            </a:r>
            <a:r>
              <a:rPr sz="2600" dirty="0">
                <a:solidFill>
                  <a:srgbClr val="800000"/>
                </a:solidFill>
                <a:latin typeface="Arial MT"/>
                <a:cs typeface="Arial MT"/>
              </a:rPr>
              <a:t>no</a:t>
            </a:r>
            <a:r>
              <a:rPr sz="2600" spc="-60" dirty="0">
                <a:solidFill>
                  <a:srgbClr val="800000"/>
                </a:solidFill>
                <a:latin typeface="Arial MT"/>
                <a:cs typeface="Arial MT"/>
              </a:rPr>
              <a:t> </a:t>
            </a:r>
            <a:r>
              <a:rPr sz="2600" dirty="0">
                <a:solidFill>
                  <a:srgbClr val="800000"/>
                </a:solidFill>
                <a:latin typeface="Arial MT"/>
                <a:cs typeface="Arial MT"/>
              </a:rPr>
              <a:t>condition</a:t>
            </a:r>
            <a:r>
              <a:rPr sz="2600" spc="-45" dirty="0">
                <a:solidFill>
                  <a:srgbClr val="800000"/>
                </a:solidFill>
                <a:latin typeface="Arial MT"/>
                <a:cs typeface="Arial MT"/>
              </a:rPr>
              <a:t> </a:t>
            </a:r>
            <a:r>
              <a:rPr sz="2600" dirty="0">
                <a:solidFill>
                  <a:srgbClr val="800000"/>
                </a:solidFill>
                <a:latin typeface="Arial MT"/>
                <a:cs typeface="Arial MT"/>
              </a:rPr>
              <a:t>on</a:t>
            </a:r>
            <a:r>
              <a:rPr sz="2600" spc="-60" dirty="0">
                <a:solidFill>
                  <a:srgbClr val="800000"/>
                </a:solidFill>
                <a:latin typeface="Arial MT"/>
                <a:cs typeface="Arial MT"/>
              </a:rPr>
              <a:t> </a:t>
            </a:r>
            <a:r>
              <a:rPr sz="2600" dirty="0">
                <a:solidFill>
                  <a:srgbClr val="800000"/>
                </a:solidFill>
                <a:latin typeface="Arial MT"/>
                <a:cs typeface="Arial MT"/>
              </a:rPr>
              <a:t>tuple</a:t>
            </a:r>
            <a:r>
              <a:rPr sz="2600" spc="-45" dirty="0">
                <a:solidFill>
                  <a:srgbClr val="800000"/>
                </a:solidFill>
                <a:latin typeface="Arial MT"/>
                <a:cs typeface="Arial MT"/>
              </a:rPr>
              <a:t> </a:t>
            </a:r>
            <a:r>
              <a:rPr sz="2600" spc="-10" dirty="0">
                <a:solidFill>
                  <a:srgbClr val="800000"/>
                </a:solidFill>
                <a:latin typeface="Arial MT"/>
                <a:cs typeface="Arial MT"/>
              </a:rPr>
              <a:t>selection</a:t>
            </a:r>
            <a:endParaRPr sz="2600" dirty="0">
              <a:latin typeface="Arial MT"/>
              <a:cs typeface="Arial MT"/>
            </a:endParaRPr>
          </a:p>
          <a:p>
            <a:pPr marL="356870" indent="-344170">
              <a:lnSpc>
                <a:spcPct val="100000"/>
              </a:lnSpc>
              <a:spcBef>
                <a:spcPts val="470"/>
              </a:spcBef>
              <a:buClr>
                <a:srgbClr val="990033"/>
              </a:buClr>
              <a:buSzPct val="58928"/>
              <a:buFont typeface="Wingdings"/>
              <a:buChar char=""/>
              <a:tabLst>
                <a:tab pos="356870" algn="l"/>
              </a:tabLst>
            </a:pPr>
            <a:r>
              <a:rPr sz="2800" dirty="0">
                <a:solidFill>
                  <a:srgbClr val="333399"/>
                </a:solidFill>
                <a:latin typeface="Arial MT"/>
                <a:cs typeface="Arial MT"/>
              </a:rPr>
              <a:t>Effect</a:t>
            </a:r>
            <a:r>
              <a:rPr sz="2800" spc="-90" dirty="0">
                <a:solidFill>
                  <a:srgbClr val="333399"/>
                </a:solidFill>
                <a:latin typeface="Arial MT"/>
                <a:cs typeface="Arial MT"/>
              </a:rPr>
              <a:t> </a:t>
            </a:r>
            <a:r>
              <a:rPr sz="2800" dirty="0">
                <a:solidFill>
                  <a:srgbClr val="333399"/>
                </a:solidFill>
                <a:latin typeface="Arial MT"/>
                <a:cs typeface="Arial MT"/>
              </a:rPr>
              <a:t>is</a:t>
            </a:r>
            <a:r>
              <a:rPr sz="2800" spc="-10" dirty="0">
                <a:solidFill>
                  <a:srgbClr val="333399"/>
                </a:solidFill>
                <a:latin typeface="Arial MT"/>
                <a:cs typeface="Arial MT"/>
              </a:rPr>
              <a:t> </a:t>
            </a:r>
            <a:r>
              <a:rPr sz="2800" dirty="0">
                <a:solidFill>
                  <a:srgbClr val="333399"/>
                </a:solidFill>
                <a:latin typeface="Arial MT"/>
                <a:cs typeface="Arial MT"/>
              </a:rPr>
              <a:t>a</a:t>
            </a:r>
            <a:r>
              <a:rPr sz="2800" spc="-10" dirty="0">
                <a:solidFill>
                  <a:srgbClr val="333399"/>
                </a:solidFill>
                <a:latin typeface="Arial MT"/>
                <a:cs typeface="Arial MT"/>
              </a:rPr>
              <a:t> </a:t>
            </a:r>
            <a:r>
              <a:rPr sz="2800" dirty="0">
                <a:solidFill>
                  <a:srgbClr val="333399"/>
                </a:solidFill>
                <a:latin typeface="Courier New"/>
                <a:cs typeface="Courier New"/>
              </a:rPr>
              <a:t>CROSS</a:t>
            </a:r>
            <a:r>
              <a:rPr sz="2800" spc="-45" dirty="0">
                <a:solidFill>
                  <a:srgbClr val="333399"/>
                </a:solidFill>
                <a:latin typeface="Courier New"/>
                <a:cs typeface="Courier New"/>
              </a:rPr>
              <a:t> </a:t>
            </a:r>
            <a:r>
              <a:rPr sz="2800" spc="-10" dirty="0">
                <a:solidFill>
                  <a:srgbClr val="333399"/>
                </a:solidFill>
                <a:latin typeface="Courier New"/>
                <a:cs typeface="Courier New"/>
              </a:rPr>
              <a:t>PRODUCT</a:t>
            </a:r>
            <a:endParaRPr sz="2800" dirty="0">
              <a:latin typeface="Courier New"/>
              <a:cs typeface="Courier New"/>
            </a:endParaRPr>
          </a:p>
          <a:p>
            <a:pPr marL="756285" marR="5080" lvl="1" indent="-287020">
              <a:lnSpc>
                <a:spcPct val="100000"/>
              </a:lnSpc>
              <a:spcBef>
                <a:spcPts val="825"/>
              </a:spcBef>
              <a:buClr>
                <a:srgbClr val="333399"/>
              </a:buClr>
              <a:buSzPct val="55769"/>
              <a:buFont typeface="Wingdings"/>
              <a:buChar char=""/>
              <a:tabLst>
                <a:tab pos="756285" algn="l"/>
              </a:tabLst>
            </a:pPr>
            <a:r>
              <a:rPr sz="2600" dirty="0">
                <a:solidFill>
                  <a:srgbClr val="800000"/>
                </a:solidFill>
                <a:latin typeface="Arial MT"/>
                <a:cs typeface="Arial MT"/>
              </a:rPr>
              <a:t>Result</a:t>
            </a:r>
            <a:r>
              <a:rPr sz="2600" spc="-55" dirty="0">
                <a:solidFill>
                  <a:srgbClr val="800000"/>
                </a:solidFill>
                <a:latin typeface="Arial MT"/>
                <a:cs typeface="Arial MT"/>
              </a:rPr>
              <a:t> </a:t>
            </a:r>
            <a:r>
              <a:rPr sz="2600" dirty="0">
                <a:solidFill>
                  <a:srgbClr val="800000"/>
                </a:solidFill>
                <a:latin typeface="Arial MT"/>
                <a:cs typeface="Arial MT"/>
              </a:rPr>
              <a:t>is</a:t>
            </a:r>
            <a:r>
              <a:rPr sz="2600" spc="-85" dirty="0">
                <a:solidFill>
                  <a:srgbClr val="800000"/>
                </a:solidFill>
                <a:latin typeface="Arial MT"/>
                <a:cs typeface="Arial MT"/>
              </a:rPr>
              <a:t> </a:t>
            </a:r>
            <a:r>
              <a:rPr sz="2600" dirty="0">
                <a:solidFill>
                  <a:srgbClr val="800000"/>
                </a:solidFill>
                <a:latin typeface="Arial MT"/>
                <a:cs typeface="Arial MT"/>
              </a:rPr>
              <a:t>all</a:t>
            </a:r>
            <a:r>
              <a:rPr sz="2600" spc="-85" dirty="0">
                <a:solidFill>
                  <a:srgbClr val="800000"/>
                </a:solidFill>
                <a:latin typeface="Arial MT"/>
                <a:cs typeface="Arial MT"/>
              </a:rPr>
              <a:t> </a:t>
            </a:r>
            <a:r>
              <a:rPr sz="2600" dirty="0">
                <a:solidFill>
                  <a:srgbClr val="800000"/>
                </a:solidFill>
                <a:latin typeface="Arial MT"/>
                <a:cs typeface="Arial MT"/>
              </a:rPr>
              <a:t>possible</a:t>
            </a:r>
            <a:r>
              <a:rPr sz="2600" spc="-35" dirty="0">
                <a:solidFill>
                  <a:srgbClr val="800000"/>
                </a:solidFill>
                <a:latin typeface="Arial MT"/>
                <a:cs typeface="Arial MT"/>
              </a:rPr>
              <a:t> </a:t>
            </a:r>
            <a:r>
              <a:rPr sz="2600" dirty="0">
                <a:solidFill>
                  <a:srgbClr val="800000"/>
                </a:solidFill>
                <a:latin typeface="Arial MT"/>
                <a:cs typeface="Arial MT"/>
              </a:rPr>
              <a:t>tuple</a:t>
            </a:r>
            <a:r>
              <a:rPr sz="2600" spc="-75" dirty="0">
                <a:solidFill>
                  <a:srgbClr val="800000"/>
                </a:solidFill>
                <a:latin typeface="Arial MT"/>
                <a:cs typeface="Arial MT"/>
              </a:rPr>
              <a:t> </a:t>
            </a:r>
            <a:r>
              <a:rPr sz="2600" dirty="0">
                <a:solidFill>
                  <a:srgbClr val="800000"/>
                </a:solidFill>
                <a:latin typeface="Arial MT"/>
                <a:cs typeface="Arial MT"/>
              </a:rPr>
              <a:t>combinations</a:t>
            </a:r>
            <a:endParaRPr sz="2600" dirty="0">
              <a:latin typeface="Arial MT"/>
              <a:cs typeface="Arial MT"/>
            </a:endParaRPr>
          </a:p>
        </p:txBody>
      </p:sp>
      <p:sp>
        <p:nvSpPr>
          <p:cNvPr id="4" name="object 4"/>
          <p:cNvSpPr txBox="1"/>
          <p:nvPr/>
        </p:nvSpPr>
        <p:spPr>
          <a:xfrm>
            <a:off x="1075334" y="3955460"/>
            <a:ext cx="806450" cy="368300"/>
          </a:xfrm>
          <a:prstGeom prst="rect">
            <a:avLst/>
          </a:prstGeom>
        </p:spPr>
        <p:txBody>
          <a:bodyPr vert="horz" wrap="square" lIns="0" tIns="0" rIns="0" bIns="0" rtlCol="0">
            <a:spAutoFit/>
          </a:bodyPr>
          <a:lstStyle/>
          <a:p>
            <a:pPr>
              <a:lnSpc>
                <a:spcPts val="2870"/>
              </a:lnSpc>
            </a:pPr>
            <a:r>
              <a:rPr sz="2600" spc="-20" dirty="0">
                <a:solidFill>
                  <a:srgbClr val="800000"/>
                </a:solidFill>
                <a:latin typeface="Arial MT"/>
                <a:cs typeface="Arial MT"/>
              </a:rPr>
              <a:t>result</a:t>
            </a:r>
            <a:endParaRPr sz="2600">
              <a:latin typeface="Arial MT"/>
              <a:cs typeface="Arial MT"/>
            </a:endParaRPr>
          </a:p>
        </p:txBody>
      </p:sp>
      <p:pic>
        <p:nvPicPr>
          <p:cNvPr id="5" name="object 5"/>
          <p:cNvPicPr/>
          <p:nvPr/>
        </p:nvPicPr>
        <p:blipFill>
          <a:blip r:embed="rId2" cstate="print"/>
          <a:stretch>
            <a:fillRect/>
          </a:stretch>
        </p:blipFill>
        <p:spPr>
          <a:xfrm>
            <a:off x="914400" y="3962400"/>
            <a:ext cx="6701245" cy="182880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36</a:t>
            </a:r>
          </a:p>
        </p:txBody>
      </p:sp>
      <p:sp>
        <p:nvSpPr>
          <p:cNvPr id="7" name="object 7"/>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127457"/>
            <a:ext cx="6533515" cy="1123950"/>
          </a:xfrm>
          <a:prstGeom prst="rect">
            <a:avLst/>
          </a:prstGeom>
        </p:spPr>
        <p:txBody>
          <a:bodyPr vert="horz" wrap="square" lIns="0" tIns="12700" rIns="0" bIns="0" rtlCol="0">
            <a:spAutoFit/>
          </a:bodyPr>
          <a:lstStyle/>
          <a:p>
            <a:pPr marL="12700" marR="5080">
              <a:lnSpc>
                <a:spcPct val="100000"/>
              </a:lnSpc>
              <a:spcBef>
                <a:spcPts val="100"/>
              </a:spcBef>
            </a:pPr>
            <a:r>
              <a:rPr dirty="0"/>
              <a:t>Unspecified</a:t>
            </a:r>
            <a:r>
              <a:rPr spc="-5" dirty="0"/>
              <a:t> </a:t>
            </a:r>
            <a:r>
              <a:rPr dirty="0"/>
              <a:t>WHERE</a:t>
            </a:r>
            <a:r>
              <a:rPr spc="-30" dirty="0"/>
              <a:t> </a:t>
            </a:r>
            <a:r>
              <a:rPr spc="-10" dirty="0"/>
              <a:t>Clause </a:t>
            </a:r>
            <a:r>
              <a:rPr dirty="0"/>
              <a:t>and</a:t>
            </a:r>
            <a:r>
              <a:rPr spc="10" dirty="0"/>
              <a:t> </a:t>
            </a:r>
            <a:r>
              <a:rPr dirty="0"/>
              <a:t>Use of the</a:t>
            </a:r>
            <a:r>
              <a:rPr spc="-5" dirty="0"/>
              <a:t> </a:t>
            </a:r>
            <a:r>
              <a:rPr dirty="0"/>
              <a:t>Asterisk</a:t>
            </a:r>
            <a:r>
              <a:rPr spc="-5" dirty="0"/>
              <a:t> </a:t>
            </a:r>
            <a:r>
              <a:rPr spc="-10" dirty="0"/>
              <a:t>(cont’d.)</a:t>
            </a:r>
          </a:p>
        </p:txBody>
      </p:sp>
      <p:sp>
        <p:nvSpPr>
          <p:cNvPr id="3" name="object 3"/>
          <p:cNvSpPr txBox="1"/>
          <p:nvPr/>
        </p:nvSpPr>
        <p:spPr>
          <a:xfrm>
            <a:off x="318617" y="1533357"/>
            <a:ext cx="7827009" cy="2287270"/>
          </a:xfrm>
          <a:prstGeom prst="rect">
            <a:avLst/>
          </a:prstGeom>
        </p:spPr>
        <p:txBody>
          <a:bodyPr vert="horz" wrap="square" lIns="0" tIns="102235" rIns="0" bIns="0" rtlCol="0">
            <a:spAutoFit/>
          </a:bodyPr>
          <a:lstStyle/>
          <a:p>
            <a:pPr marL="356870" indent="-344170">
              <a:lnSpc>
                <a:spcPct val="100000"/>
              </a:lnSpc>
              <a:spcBef>
                <a:spcPts val="805"/>
              </a:spcBef>
              <a:buClr>
                <a:srgbClr val="990033"/>
              </a:buClr>
              <a:buSzPct val="58928"/>
              <a:buFont typeface="Wingdings"/>
              <a:buChar char=""/>
              <a:tabLst>
                <a:tab pos="356870" algn="l"/>
              </a:tabLst>
            </a:pPr>
            <a:r>
              <a:rPr sz="2800" dirty="0">
                <a:solidFill>
                  <a:srgbClr val="333399"/>
                </a:solidFill>
                <a:latin typeface="Arial MT"/>
                <a:cs typeface="Arial MT"/>
              </a:rPr>
              <a:t>Specify</a:t>
            </a:r>
            <a:r>
              <a:rPr sz="2800" spc="-45" dirty="0">
                <a:solidFill>
                  <a:srgbClr val="333399"/>
                </a:solidFill>
                <a:latin typeface="Arial MT"/>
                <a:cs typeface="Arial MT"/>
              </a:rPr>
              <a:t> </a:t>
            </a:r>
            <a:r>
              <a:rPr sz="2800" dirty="0">
                <a:solidFill>
                  <a:srgbClr val="333399"/>
                </a:solidFill>
                <a:latin typeface="Arial MT"/>
                <a:cs typeface="Arial MT"/>
              </a:rPr>
              <a:t>an</a:t>
            </a:r>
            <a:r>
              <a:rPr sz="2800" spc="15" dirty="0">
                <a:solidFill>
                  <a:srgbClr val="333399"/>
                </a:solidFill>
                <a:latin typeface="Arial MT"/>
                <a:cs typeface="Arial MT"/>
              </a:rPr>
              <a:t> </a:t>
            </a:r>
            <a:r>
              <a:rPr sz="2800" dirty="0">
                <a:solidFill>
                  <a:srgbClr val="333399"/>
                </a:solidFill>
                <a:latin typeface="Arial MT"/>
                <a:cs typeface="Arial MT"/>
              </a:rPr>
              <a:t>asterisk</a:t>
            </a:r>
            <a:r>
              <a:rPr sz="2800" spc="-40" dirty="0">
                <a:solidFill>
                  <a:srgbClr val="333399"/>
                </a:solidFill>
                <a:latin typeface="Arial MT"/>
                <a:cs typeface="Arial MT"/>
              </a:rPr>
              <a:t> </a:t>
            </a:r>
            <a:r>
              <a:rPr sz="2800" spc="-25" dirty="0">
                <a:solidFill>
                  <a:srgbClr val="333399"/>
                </a:solidFill>
                <a:latin typeface="Arial MT"/>
                <a:cs typeface="Arial MT"/>
              </a:rPr>
              <a:t>(*)</a:t>
            </a:r>
            <a:endParaRPr sz="2800">
              <a:latin typeface="Arial MT"/>
              <a:cs typeface="Arial MT"/>
            </a:endParaRPr>
          </a:p>
          <a:p>
            <a:pPr marL="756285" marR="285750" lvl="1" indent="-287020">
              <a:lnSpc>
                <a:spcPct val="100000"/>
              </a:lnSpc>
              <a:spcBef>
                <a:spcPts val="635"/>
              </a:spcBef>
              <a:buClr>
                <a:srgbClr val="333399"/>
              </a:buClr>
              <a:buSzPct val="55769"/>
              <a:buFont typeface="Wingdings"/>
              <a:buChar char=""/>
              <a:tabLst>
                <a:tab pos="756285" algn="l"/>
              </a:tabLst>
            </a:pPr>
            <a:r>
              <a:rPr sz="2600" dirty="0">
                <a:solidFill>
                  <a:srgbClr val="800000"/>
                </a:solidFill>
                <a:latin typeface="Arial MT"/>
                <a:cs typeface="Arial MT"/>
              </a:rPr>
              <a:t>Retrieve</a:t>
            </a:r>
            <a:r>
              <a:rPr sz="2600" spc="-15" dirty="0">
                <a:solidFill>
                  <a:srgbClr val="800000"/>
                </a:solidFill>
                <a:latin typeface="Arial MT"/>
                <a:cs typeface="Arial MT"/>
              </a:rPr>
              <a:t> </a:t>
            </a:r>
            <a:r>
              <a:rPr sz="2600" dirty="0">
                <a:solidFill>
                  <a:srgbClr val="800000"/>
                </a:solidFill>
                <a:latin typeface="Arial MT"/>
                <a:cs typeface="Arial MT"/>
              </a:rPr>
              <a:t>all</a:t>
            </a:r>
            <a:r>
              <a:rPr sz="2600" spc="-75" dirty="0">
                <a:solidFill>
                  <a:srgbClr val="800000"/>
                </a:solidFill>
                <a:latin typeface="Arial MT"/>
                <a:cs typeface="Arial MT"/>
              </a:rPr>
              <a:t> </a:t>
            </a:r>
            <a:r>
              <a:rPr sz="2600" dirty="0">
                <a:solidFill>
                  <a:srgbClr val="800000"/>
                </a:solidFill>
                <a:latin typeface="Arial MT"/>
                <a:cs typeface="Arial MT"/>
              </a:rPr>
              <a:t>the</a:t>
            </a:r>
            <a:r>
              <a:rPr sz="2600" spc="-35" dirty="0">
                <a:solidFill>
                  <a:srgbClr val="800000"/>
                </a:solidFill>
                <a:latin typeface="Arial MT"/>
                <a:cs typeface="Arial MT"/>
              </a:rPr>
              <a:t> </a:t>
            </a:r>
            <a:r>
              <a:rPr sz="2600" dirty="0">
                <a:solidFill>
                  <a:srgbClr val="800000"/>
                </a:solidFill>
                <a:latin typeface="Arial MT"/>
                <a:cs typeface="Arial MT"/>
              </a:rPr>
              <a:t>attribute</a:t>
            </a:r>
            <a:r>
              <a:rPr sz="2600" spc="-40" dirty="0">
                <a:solidFill>
                  <a:srgbClr val="800000"/>
                </a:solidFill>
                <a:latin typeface="Arial MT"/>
                <a:cs typeface="Arial MT"/>
              </a:rPr>
              <a:t> </a:t>
            </a:r>
            <a:r>
              <a:rPr sz="2600" dirty="0">
                <a:solidFill>
                  <a:srgbClr val="800000"/>
                </a:solidFill>
                <a:latin typeface="Arial MT"/>
                <a:cs typeface="Arial MT"/>
              </a:rPr>
              <a:t>values</a:t>
            </a:r>
            <a:r>
              <a:rPr sz="2600" spc="-15" dirty="0">
                <a:solidFill>
                  <a:srgbClr val="800000"/>
                </a:solidFill>
                <a:latin typeface="Arial MT"/>
                <a:cs typeface="Arial MT"/>
              </a:rPr>
              <a:t> </a:t>
            </a:r>
            <a:r>
              <a:rPr sz="2600" dirty="0">
                <a:solidFill>
                  <a:srgbClr val="800000"/>
                </a:solidFill>
                <a:latin typeface="Arial MT"/>
                <a:cs typeface="Arial MT"/>
              </a:rPr>
              <a:t>of</a:t>
            </a:r>
            <a:r>
              <a:rPr sz="2600" spc="-55" dirty="0">
                <a:solidFill>
                  <a:srgbClr val="800000"/>
                </a:solidFill>
                <a:latin typeface="Arial MT"/>
                <a:cs typeface="Arial MT"/>
              </a:rPr>
              <a:t> </a:t>
            </a:r>
            <a:r>
              <a:rPr sz="2600" dirty="0">
                <a:solidFill>
                  <a:srgbClr val="800000"/>
                </a:solidFill>
                <a:latin typeface="Arial MT"/>
                <a:cs typeface="Arial MT"/>
              </a:rPr>
              <a:t>the</a:t>
            </a:r>
            <a:r>
              <a:rPr sz="2600" spc="-60" dirty="0">
                <a:solidFill>
                  <a:srgbClr val="800000"/>
                </a:solidFill>
                <a:latin typeface="Arial MT"/>
                <a:cs typeface="Arial MT"/>
              </a:rPr>
              <a:t> </a:t>
            </a:r>
            <a:r>
              <a:rPr sz="2600" spc="-10" dirty="0">
                <a:solidFill>
                  <a:srgbClr val="800000"/>
                </a:solidFill>
                <a:latin typeface="Arial MT"/>
                <a:cs typeface="Arial MT"/>
              </a:rPr>
              <a:t>selected tuples</a:t>
            </a:r>
            <a:endParaRPr sz="2600">
              <a:latin typeface="Arial MT"/>
              <a:cs typeface="Arial MT"/>
            </a:endParaRPr>
          </a:p>
          <a:p>
            <a:pPr marL="756285" marR="5080" lvl="1" indent="-287020">
              <a:lnSpc>
                <a:spcPct val="100000"/>
              </a:lnSpc>
              <a:spcBef>
                <a:spcPts val="625"/>
              </a:spcBef>
              <a:buClr>
                <a:srgbClr val="333399"/>
              </a:buClr>
              <a:buSzPct val="55769"/>
              <a:buFont typeface="Wingdings"/>
              <a:buChar char=""/>
              <a:tabLst>
                <a:tab pos="756285" algn="l"/>
              </a:tabLst>
            </a:pPr>
            <a:r>
              <a:rPr sz="2600" dirty="0">
                <a:solidFill>
                  <a:srgbClr val="800000"/>
                </a:solidFill>
                <a:latin typeface="Arial MT"/>
                <a:cs typeface="Arial MT"/>
              </a:rPr>
              <a:t>The</a:t>
            </a:r>
            <a:r>
              <a:rPr sz="2600" spc="-65" dirty="0">
                <a:solidFill>
                  <a:srgbClr val="800000"/>
                </a:solidFill>
                <a:latin typeface="Arial MT"/>
                <a:cs typeface="Arial MT"/>
              </a:rPr>
              <a:t> </a:t>
            </a:r>
            <a:r>
              <a:rPr sz="2600" dirty="0">
                <a:solidFill>
                  <a:srgbClr val="800000"/>
                </a:solidFill>
                <a:latin typeface="Arial MT"/>
                <a:cs typeface="Arial MT"/>
              </a:rPr>
              <a:t>*</a:t>
            </a:r>
            <a:r>
              <a:rPr sz="2600" spc="-55" dirty="0">
                <a:solidFill>
                  <a:srgbClr val="800000"/>
                </a:solidFill>
                <a:latin typeface="Arial MT"/>
                <a:cs typeface="Arial MT"/>
              </a:rPr>
              <a:t> </a:t>
            </a:r>
            <a:r>
              <a:rPr sz="2600" dirty="0">
                <a:solidFill>
                  <a:srgbClr val="800000"/>
                </a:solidFill>
                <a:latin typeface="Arial MT"/>
                <a:cs typeface="Arial MT"/>
              </a:rPr>
              <a:t>can</a:t>
            </a:r>
            <a:r>
              <a:rPr sz="2600" spc="-50" dirty="0">
                <a:solidFill>
                  <a:srgbClr val="800000"/>
                </a:solidFill>
                <a:latin typeface="Arial MT"/>
                <a:cs typeface="Arial MT"/>
              </a:rPr>
              <a:t> </a:t>
            </a:r>
            <a:r>
              <a:rPr sz="2600" dirty="0">
                <a:solidFill>
                  <a:srgbClr val="800000"/>
                </a:solidFill>
                <a:latin typeface="Arial MT"/>
                <a:cs typeface="Arial MT"/>
              </a:rPr>
              <a:t>be</a:t>
            </a:r>
            <a:r>
              <a:rPr sz="2600" spc="-50" dirty="0">
                <a:solidFill>
                  <a:srgbClr val="800000"/>
                </a:solidFill>
                <a:latin typeface="Arial MT"/>
                <a:cs typeface="Arial MT"/>
              </a:rPr>
              <a:t> </a:t>
            </a:r>
            <a:r>
              <a:rPr sz="2600" dirty="0">
                <a:solidFill>
                  <a:srgbClr val="800000"/>
                </a:solidFill>
                <a:latin typeface="Arial MT"/>
                <a:cs typeface="Arial MT"/>
              </a:rPr>
              <a:t>prefixed</a:t>
            </a:r>
            <a:r>
              <a:rPr sz="2600" spc="-5" dirty="0">
                <a:solidFill>
                  <a:srgbClr val="800000"/>
                </a:solidFill>
                <a:latin typeface="Arial MT"/>
                <a:cs typeface="Arial MT"/>
              </a:rPr>
              <a:t> </a:t>
            </a:r>
            <a:r>
              <a:rPr sz="2600" dirty="0">
                <a:solidFill>
                  <a:srgbClr val="800000"/>
                </a:solidFill>
                <a:latin typeface="Arial MT"/>
                <a:cs typeface="Arial MT"/>
              </a:rPr>
              <a:t>by</a:t>
            </a:r>
            <a:r>
              <a:rPr sz="2600" spc="-50" dirty="0">
                <a:solidFill>
                  <a:srgbClr val="800000"/>
                </a:solidFill>
                <a:latin typeface="Arial MT"/>
                <a:cs typeface="Arial MT"/>
              </a:rPr>
              <a:t> </a:t>
            </a:r>
            <a:r>
              <a:rPr sz="2600" dirty="0">
                <a:solidFill>
                  <a:srgbClr val="800000"/>
                </a:solidFill>
                <a:latin typeface="Arial MT"/>
                <a:cs typeface="Arial MT"/>
              </a:rPr>
              <a:t>the</a:t>
            </a:r>
            <a:r>
              <a:rPr sz="2600" spc="-50" dirty="0">
                <a:solidFill>
                  <a:srgbClr val="800000"/>
                </a:solidFill>
                <a:latin typeface="Arial MT"/>
                <a:cs typeface="Arial MT"/>
              </a:rPr>
              <a:t> </a:t>
            </a:r>
            <a:r>
              <a:rPr sz="2600" dirty="0">
                <a:solidFill>
                  <a:srgbClr val="800000"/>
                </a:solidFill>
                <a:latin typeface="Arial MT"/>
                <a:cs typeface="Arial MT"/>
              </a:rPr>
              <a:t>relation</a:t>
            </a:r>
            <a:r>
              <a:rPr sz="2600" spc="-25" dirty="0">
                <a:solidFill>
                  <a:srgbClr val="800000"/>
                </a:solidFill>
                <a:latin typeface="Arial MT"/>
                <a:cs typeface="Arial MT"/>
              </a:rPr>
              <a:t> </a:t>
            </a:r>
            <a:r>
              <a:rPr sz="2600" dirty="0">
                <a:solidFill>
                  <a:srgbClr val="800000"/>
                </a:solidFill>
                <a:latin typeface="Arial MT"/>
                <a:cs typeface="Arial MT"/>
              </a:rPr>
              <a:t>name;</a:t>
            </a:r>
            <a:r>
              <a:rPr sz="2600" spc="-25" dirty="0">
                <a:solidFill>
                  <a:srgbClr val="800000"/>
                </a:solidFill>
                <a:latin typeface="Arial MT"/>
                <a:cs typeface="Arial MT"/>
              </a:rPr>
              <a:t> </a:t>
            </a:r>
            <a:r>
              <a:rPr sz="2600" spc="-10" dirty="0">
                <a:solidFill>
                  <a:srgbClr val="800000"/>
                </a:solidFill>
                <a:latin typeface="Arial MT"/>
                <a:cs typeface="Arial MT"/>
              </a:rPr>
              <a:t>e.g., </a:t>
            </a:r>
            <a:r>
              <a:rPr sz="2600" dirty="0">
                <a:solidFill>
                  <a:srgbClr val="800000"/>
                </a:solidFill>
                <a:latin typeface="Arial MT"/>
                <a:cs typeface="Arial MT"/>
              </a:rPr>
              <a:t>EMPLOYEE</a:t>
            </a:r>
            <a:r>
              <a:rPr sz="2600" spc="-90" dirty="0">
                <a:solidFill>
                  <a:srgbClr val="800000"/>
                </a:solidFill>
                <a:latin typeface="Arial MT"/>
                <a:cs typeface="Arial MT"/>
              </a:rPr>
              <a:t> </a:t>
            </a:r>
            <a:r>
              <a:rPr sz="2600" spc="-50" dirty="0">
                <a:solidFill>
                  <a:srgbClr val="800000"/>
                </a:solidFill>
                <a:latin typeface="Arial MT"/>
                <a:cs typeface="Arial MT"/>
              </a:rPr>
              <a:t>*</a:t>
            </a:r>
            <a:endParaRPr sz="2600">
              <a:latin typeface="Arial MT"/>
              <a:cs typeface="Arial MT"/>
            </a:endParaRPr>
          </a:p>
        </p:txBody>
      </p:sp>
      <p:pic>
        <p:nvPicPr>
          <p:cNvPr id="4" name="object 4"/>
          <p:cNvPicPr/>
          <p:nvPr/>
        </p:nvPicPr>
        <p:blipFill>
          <a:blip r:embed="rId2" cstate="print"/>
          <a:stretch>
            <a:fillRect/>
          </a:stretch>
        </p:blipFill>
        <p:spPr>
          <a:xfrm>
            <a:off x="990600" y="4035552"/>
            <a:ext cx="5344458" cy="2414169"/>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37</a:t>
            </a:r>
          </a:p>
        </p:txBody>
      </p:sp>
      <p:sp>
        <p:nvSpPr>
          <p:cNvPr id="6" name="object 6"/>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71449" rIns="0" bIns="0" rtlCol="0">
            <a:spAutoFit/>
          </a:bodyPr>
          <a:lstStyle/>
          <a:p>
            <a:pPr marL="12700">
              <a:lnSpc>
                <a:spcPct val="100000"/>
              </a:lnSpc>
              <a:spcBef>
                <a:spcPts val="100"/>
              </a:spcBef>
            </a:pPr>
            <a:r>
              <a:rPr dirty="0"/>
              <a:t>Tables</a:t>
            </a:r>
            <a:r>
              <a:rPr spc="-5" dirty="0"/>
              <a:t> </a:t>
            </a:r>
            <a:r>
              <a:rPr dirty="0"/>
              <a:t>as</a:t>
            </a:r>
            <a:r>
              <a:rPr spc="-10" dirty="0"/>
              <a:t> </a:t>
            </a:r>
            <a:r>
              <a:rPr dirty="0"/>
              <a:t>Sets</a:t>
            </a:r>
            <a:r>
              <a:rPr spc="-20" dirty="0"/>
              <a:t> </a:t>
            </a:r>
            <a:r>
              <a:rPr dirty="0"/>
              <a:t>in</a:t>
            </a:r>
            <a:r>
              <a:rPr spc="5" dirty="0"/>
              <a:t> </a:t>
            </a:r>
            <a:r>
              <a:rPr spc="-25" dirty="0"/>
              <a:t>SQL</a:t>
            </a:r>
          </a:p>
        </p:txBody>
      </p:sp>
      <p:sp>
        <p:nvSpPr>
          <p:cNvPr id="3" name="object 3"/>
          <p:cNvSpPr txBox="1">
            <a:spLocks noGrp="1"/>
          </p:cNvSpPr>
          <p:nvPr>
            <p:ph type="body" idx="1"/>
          </p:nvPr>
        </p:nvSpPr>
        <p:spPr>
          <a:xfrm>
            <a:off x="318617" y="1537095"/>
            <a:ext cx="8134350" cy="4369386"/>
          </a:xfrm>
          <a:prstGeom prst="rect">
            <a:avLst/>
          </a:prstGeom>
        </p:spPr>
        <p:txBody>
          <a:bodyPr vert="horz" wrap="square" lIns="0" tIns="100569" rIns="0" bIns="0" rtlCol="0">
            <a:spAutoFit/>
          </a:bodyPr>
          <a:lstStyle/>
          <a:p>
            <a:pPr marL="356870" marR="226060" indent="-344805">
              <a:lnSpc>
                <a:spcPct val="100000"/>
              </a:lnSpc>
              <a:spcBef>
                <a:spcPts val="100"/>
              </a:spcBef>
              <a:buClr>
                <a:srgbClr val="990033"/>
              </a:buClr>
              <a:buSzPct val="60416"/>
              <a:buFont typeface="Wingdings"/>
              <a:buChar char=""/>
              <a:tabLst>
                <a:tab pos="356870" algn="l"/>
              </a:tabLst>
            </a:pPr>
            <a:r>
              <a:rPr sz="2400" dirty="0"/>
              <a:t>SQL</a:t>
            </a:r>
            <a:r>
              <a:rPr sz="2400" spc="-55" dirty="0"/>
              <a:t> </a:t>
            </a:r>
            <a:r>
              <a:rPr sz="2400" dirty="0"/>
              <a:t>does</a:t>
            </a:r>
            <a:r>
              <a:rPr sz="2400" spc="-90" dirty="0"/>
              <a:t> </a:t>
            </a:r>
            <a:r>
              <a:rPr sz="2400" dirty="0"/>
              <a:t>not</a:t>
            </a:r>
            <a:r>
              <a:rPr sz="2400" spc="-65" dirty="0"/>
              <a:t> </a:t>
            </a:r>
            <a:r>
              <a:rPr sz="2400" dirty="0"/>
              <a:t>automatically</a:t>
            </a:r>
            <a:r>
              <a:rPr sz="2400" spc="-90" dirty="0"/>
              <a:t> </a:t>
            </a:r>
            <a:r>
              <a:rPr sz="2400" dirty="0"/>
              <a:t>eliminate</a:t>
            </a:r>
            <a:r>
              <a:rPr sz="2400" spc="-55" dirty="0"/>
              <a:t> </a:t>
            </a:r>
            <a:r>
              <a:rPr sz="2400" dirty="0"/>
              <a:t>duplicate</a:t>
            </a:r>
            <a:r>
              <a:rPr sz="2400" spc="-80" dirty="0"/>
              <a:t> </a:t>
            </a:r>
            <a:r>
              <a:rPr sz="2400" dirty="0"/>
              <a:t>tuples</a:t>
            </a:r>
            <a:r>
              <a:rPr sz="2400" spc="-65" dirty="0"/>
              <a:t> </a:t>
            </a:r>
            <a:r>
              <a:rPr sz="2400" spc="-25" dirty="0"/>
              <a:t>in </a:t>
            </a:r>
            <a:r>
              <a:rPr sz="2400" dirty="0"/>
              <a:t>query</a:t>
            </a:r>
            <a:r>
              <a:rPr sz="2400" spc="-75" dirty="0"/>
              <a:t> </a:t>
            </a:r>
            <a:r>
              <a:rPr sz="2400" spc="-10" dirty="0"/>
              <a:t>results</a:t>
            </a:r>
            <a:endParaRPr sz="2400" dirty="0"/>
          </a:p>
          <a:p>
            <a:pPr marL="356870" indent="-344170">
              <a:lnSpc>
                <a:spcPct val="100000"/>
              </a:lnSpc>
              <a:spcBef>
                <a:spcPts val="405"/>
              </a:spcBef>
              <a:buClr>
                <a:srgbClr val="990033"/>
              </a:buClr>
              <a:buSzPct val="60416"/>
              <a:buFont typeface="Wingdings"/>
              <a:buChar char=""/>
              <a:tabLst>
                <a:tab pos="356870" algn="l"/>
              </a:tabLst>
            </a:pPr>
            <a:r>
              <a:rPr lang="en-US" sz="2400" dirty="0"/>
              <a:t>SQL does not automatically eliminate duplicate tuples in the results of queries, for the following reasons: </a:t>
            </a:r>
          </a:p>
          <a:p>
            <a:pPr marL="814070" lvl="1" indent="-344170">
              <a:spcBef>
                <a:spcPts val="405"/>
              </a:spcBef>
              <a:buClr>
                <a:srgbClr val="990033"/>
              </a:buClr>
              <a:buSzPct val="60416"/>
              <a:buFont typeface="Wingdings"/>
              <a:buChar char=""/>
              <a:tabLst>
                <a:tab pos="356870" algn="l"/>
              </a:tabLst>
            </a:pPr>
            <a:r>
              <a:rPr lang="en-US" sz="2400" dirty="0"/>
              <a:t>Duplicate elimination is an expensive operation. One way to implement it is to sort the tuples first and then eliminate duplicates. </a:t>
            </a:r>
          </a:p>
          <a:p>
            <a:pPr marL="814070" lvl="1" indent="-344170">
              <a:spcBef>
                <a:spcPts val="405"/>
              </a:spcBef>
              <a:buClr>
                <a:srgbClr val="990033"/>
              </a:buClr>
              <a:buSzPct val="60416"/>
              <a:buFont typeface="Wingdings"/>
              <a:buChar char=""/>
              <a:tabLst>
                <a:tab pos="356870" algn="l"/>
              </a:tabLst>
            </a:pPr>
            <a:r>
              <a:rPr lang="en-US" sz="2400" dirty="0"/>
              <a:t>The user may want to see duplicate tuples in the result of a query. </a:t>
            </a:r>
          </a:p>
          <a:p>
            <a:pPr marL="814070" lvl="1" indent="-344170">
              <a:spcBef>
                <a:spcPts val="405"/>
              </a:spcBef>
              <a:buClr>
                <a:srgbClr val="990033"/>
              </a:buClr>
              <a:buSzPct val="60416"/>
              <a:buFont typeface="Wingdings"/>
              <a:buChar char=""/>
              <a:tabLst>
                <a:tab pos="356870" algn="l"/>
              </a:tabLst>
            </a:pPr>
            <a:r>
              <a:rPr lang="en-US" sz="2400" dirty="0"/>
              <a:t>When an aggregate function is applied to tuples, in most cases we do not want to eliminate duplicates.</a:t>
            </a:r>
            <a:endParaRPr lang="en-IN" sz="24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38</a:t>
            </a:r>
          </a:p>
        </p:txBody>
      </p:sp>
      <p:sp>
        <p:nvSpPr>
          <p:cNvPr id="6" name="object 6"/>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2123" rIns="0" bIns="0" rtlCol="0">
            <a:spAutoFit/>
          </a:bodyPr>
          <a:lstStyle/>
          <a:p>
            <a:pPr marL="12700" marR="5080">
              <a:lnSpc>
                <a:spcPct val="100000"/>
              </a:lnSpc>
              <a:spcBef>
                <a:spcPts val="100"/>
              </a:spcBef>
            </a:pPr>
            <a:r>
              <a:rPr dirty="0"/>
              <a:t>SQL</a:t>
            </a:r>
            <a:r>
              <a:rPr spc="-40" dirty="0"/>
              <a:t> </a:t>
            </a:r>
            <a:r>
              <a:rPr dirty="0"/>
              <a:t>Data</a:t>
            </a:r>
            <a:r>
              <a:rPr spc="-25" dirty="0"/>
              <a:t> </a:t>
            </a:r>
            <a:r>
              <a:rPr dirty="0"/>
              <a:t>Definition,</a:t>
            </a:r>
            <a:r>
              <a:rPr spc="5" dirty="0"/>
              <a:t> </a:t>
            </a:r>
            <a:r>
              <a:rPr dirty="0"/>
              <a:t>Data </a:t>
            </a:r>
            <a:r>
              <a:rPr spc="-10" dirty="0"/>
              <a:t>Types, Standards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fld id="{81D60167-4931-47E6-BA6A-407CBD079E47}" type="slidenum">
              <a:rPr spc="-25" dirty="0"/>
              <a:t>4</a:t>
            </a:fld>
            <a:endParaRPr spc="-25" dirty="0"/>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p:cNvSpPr txBox="1"/>
          <p:nvPr/>
        </p:nvSpPr>
        <p:spPr>
          <a:xfrm>
            <a:off x="318617" y="1533357"/>
            <a:ext cx="8197215" cy="4086375"/>
          </a:xfrm>
          <a:prstGeom prst="rect">
            <a:avLst/>
          </a:prstGeom>
        </p:spPr>
        <p:txBody>
          <a:bodyPr vert="horz" wrap="square" lIns="0" tIns="102235" rIns="0" bIns="0" rtlCol="0">
            <a:spAutoFit/>
          </a:bodyPr>
          <a:lstStyle/>
          <a:p>
            <a:pPr marL="356870" indent="-344170">
              <a:lnSpc>
                <a:spcPct val="100000"/>
              </a:lnSpc>
              <a:spcBef>
                <a:spcPts val="805"/>
              </a:spcBef>
              <a:buClr>
                <a:srgbClr val="990033"/>
              </a:buClr>
              <a:buSzPct val="58928"/>
              <a:buFont typeface="Wingdings"/>
              <a:buChar char=""/>
              <a:tabLst>
                <a:tab pos="356870" algn="l"/>
              </a:tabLst>
            </a:pPr>
            <a:r>
              <a:rPr sz="2800" spc="-10" dirty="0">
                <a:solidFill>
                  <a:srgbClr val="333399"/>
                </a:solidFill>
                <a:latin typeface="Arial MT"/>
                <a:cs typeface="Arial MT"/>
              </a:rPr>
              <a:t>Terminology:</a:t>
            </a:r>
            <a:endParaRPr sz="2800" dirty="0">
              <a:latin typeface="Arial MT"/>
              <a:cs typeface="Arial MT"/>
            </a:endParaRPr>
          </a:p>
          <a:p>
            <a:pPr marL="756285" marR="82550" lvl="1" indent="-287020">
              <a:lnSpc>
                <a:spcPct val="100000"/>
              </a:lnSpc>
              <a:spcBef>
                <a:spcPts val="635"/>
              </a:spcBef>
              <a:buClr>
                <a:srgbClr val="333399"/>
              </a:buClr>
              <a:buSzPct val="55769"/>
              <a:buFont typeface="Wingdings"/>
              <a:buChar char=""/>
              <a:tabLst>
                <a:tab pos="756285" algn="l"/>
              </a:tabLst>
            </a:pPr>
            <a:r>
              <a:rPr sz="2600" b="1" dirty="0">
                <a:solidFill>
                  <a:srgbClr val="800000"/>
                </a:solidFill>
                <a:latin typeface="Arial"/>
                <a:cs typeface="Arial"/>
              </a:rPr>
              <a:t>Table</a:t>
            </a:r>
            <a:r>
              <a:rPr sz="2600" dirty="0">
                <a:solidFill>
                  <a:srgbClr val="800000"/>
                </a:solidFill>
                <a:latin typeface="Arial MT"/>
                <a:cs typeface="Arial MT"/>
              </a:rPr>
              <a:t>,</a:t>
            </a:r>
            <a:r>
              <a:rPr sz="2600" spc="-30" dirty="0">
                <a:solidFill>
                  <a:srgbClr val="800000"/>
                </a:solidFill>
                <a:latin typeface="Arial MT"/>
                <a:cs typeface="Arial MT"/>
              </a:rPr>
              <a:t> </a:t>
            </a:r>
            <a:r>
              <a:rPr sz="2600" b="1" dirty="0">
                <a:solidFill>
                  <a:srgbClr val="800000"/>
                </a:solidFill>
                <a:latin typeface="Arial"/>
                <a:cs typeface="Arial"/>
              </a:rPr>
              <a:t>row</a:t>
            </a:r>
            <a:r>
              <a:rPr sz="2600" dirty="0">
                <a:solidFill>
                  <a:srgbClr val="800000"/>
                </a:solidFill>
                <a:latin typeface="Arial MT"/>
                <a:cs typeface="Arial MT"/>
              </a:rPr>
              <a:t>,</a:t>
            </a:r>
            <a:r>
              <a:rPr sz="2600" spc="-90" dirty="0">
                <a:solidFill>
                  <a:srgbClr val="800000"/>
                </a:solidFill>
                <a:latin typeface="Arial MT"/>
                <a:cs typeface="Arial MT"/>
              </a:rPr>
              <a:t> </a:t>
            </a:r>
            <a:r>
              <a:rPr sz="2600" dirty="0">
                <a:solidFill>
                  <a:srgbClr val="800000"/>
                </a:solidFill>
                <a:latin typeface="Arial MT"/>
                <a:cs typeface="Arial MT"/>
              </a:rPr>
              <a:t>and</a:t>
            </a:r>
            <a:r>
              <a:rPr sz="2600" spc="-55" dirty="0">
                <a:solidFill>
                  <a:srgbClr val="800000"/>
                </a:solidFill>
                <a:latin typeface="Arial MT"/>
                <a:cs typeface="Arial MT"/>
              </a:rPr>
              <a:t> </a:t>
            </a:r>
            <a:r>
              <a:rPr sz="2600" b="1" dirty="0">
                <a:solidFill>
                  <a:srgbClr val="800000"/>
                </a:solidFill>
                <a:latin typeface="Arial"/>
                <a:cs typeface="Arial"/>
              </a:rPr>
              <a:t>column</a:t>
            </a:r>
            <a:r>
              <a:rPr sz="2600" b="1" spc="-25" dirty="0">
                <a:solidFill>
                  <a:srgbClr val="800000"/>
                </a:solidFill>
                <a:latin typeface="Arial"/>
                <a:cs typeface="Arial"/>
              </a:rPr>
              <a:t> </a:t>
            </a:r>
            <a:r>
              <a:rPr sz="2600" dirty="0">
                <a:solidFill>
                  <a:srgbClr val="800000"/>
                </a:solidFill>
                <a:latin typeface="Arial MT"/>
                <a:cs typeface="Arial MT"/>
              </a:rPr>
              <a:t>used</a:t>
            </a:r>
            <a:r>
              <a:rPr sz="2600" spc="-35" dirty="0">
                <a:solidFill>
                  <a:srgbClr val="800000"/>
                </a:solidFill>
                <a:latin typeface="Arial MT"/>
                <a:cs typeface="Arial MT"/>
              </a:rPr>
              <a:t> </a:t>
            </a:r>
            <a:r>
              <a:rPr sz="2600" dirty="0">
                <a:solidFill>
                  <a:srgbClr val="800000"/>
                </a:solidFill>
                <a:latin typeface="Arial MT"/>
                <a:cs typeface="Arial MT"/>
              </a:rPr>
              <a:t>for</a:t>
            </a:r>
            <a:r>
              <a:rPr sz="2600" spc="-70" dirty="0">
                <a:solidFill>
                  <a:srgbClr val="800000"/>
                </a:solidFill>
                <a:latin typeface="Arial MT"/>
                <a:cs typeface="Arial MT"/>
              </a:rPr>
              <a:t> </a:t>
            </a:r>
            <a:r>
              <a:rPr sz="2600" dirty="0">
                <a:solidFill>
                  <a:srgbClr val="800000"/>
                </a:solidFill>
                <a:latin typeface="Arial MT"/>
                <a:cs typeface="Arial MT"/>
              </a:rPr>
              <a:t>relational</a:t>
            </a:r>
            <a:r>
              <a:rPr sz="2600" spc="-15" dirty="0">
                <a:solidFill>
                  <a:srgbClr val="800000"/>
                </a:solidFill>
                <a:latin typeface="Arial MT"/>
                <a:cs typeface="Arial MT"/>
              </a:rPr>
              <a:t> </a:t>
            </a:r>
            <a:r>
              <a:rPr sz="2600" spc="-10" dirty="0">
                <a:solidFill>
                  <a:srgbClr val="800000"/>
                </a:solidFill>
                <a:latin typeface="Arial MT"/>
                <a:cs typeface="Arial MT"/>
              </a:rPr>
              <a:t>model </a:t>
            </a:r>
            <a:r>
              <a:rPr sz="2600" dirty="0">
                <a:solidFill>
                  <a:srgbClr val="800000"/>
                </a:solidFill>
                <a:latin typeface="Arial MT"/>
                <a:cs typeface="Arial MT"/>
              </a:rPr>
              <a:t>terms</a:t>
            </a:r>
            <a:r>
              <a:rPr sz="2600" spc="-75" dirty="0">
                <a:solidFill>
                  <a:srgbClr val="800000"/>
                </a:solidFill>
                <a:latin typeface="Arial MT"/>
                <a:cs typeface="Arial MT"/>
              </a:rPr>
              <a:t> </a:t>
            </a:r>
            <a:r>
              <a:rPr sz="2600" dirty="0">
                <a:solidFill>
                  <a:srgbClr val="800000"/>
                </a:solidFill>
                <a:latin typeface="Arial MT"/>
                <a:cs typeface="Arial MT"/>
              </a:rPr>
              <a:t>relation,</a:t>
            </a:r>
            <a:r>
              <a:rPr sz="2600" spc="-50" dirty="0">
                <a:solidFill>
                  <a:srgbClr val="800000"/>
                </a:solidFill>
                <a:latin typeface="Arial MT"/>
                <a:cs typeface="Arial MT"/>
              </a:rPr>
              <a:t> </a:t>
            </a:r>
            <a:r>
              <a:rPr sz="2600" dirty="0">
                <a:solidFill>
                  <a:srgbClr val="800000"/>
                </a:solidFill>
                <a:latin typeface="Arial MT"/>
                <a:cs typeface="Arial MT"/>
              </a:rPr>
              <a:t>tuple,</a:t>
            </a:r>
            <a:r>
              <a:rPr sz="2600" spc="-50" dirty="0">
                <a:solidFill>
                  <a:srgbClr val="800000"/>
                </a:solidFill>
                <a:latin typeface="Arial MT"/>
                <a:cs typeface="Arial MT"/>
              </a:rPr>
              <a:t> </a:t>
            </a:r>
            <a:r>
              <a:rPr sz="2600" dirty="0">
                <a:solidFill>
                  <a:srgbClr val="800000"/>
                </a:solidFill>
                <a:latin typeface="Arial MT"/>
                <a:cs typeface="Arial MT"/>
              </a:rPr>
              <a:t>and</a:t>
            </a:r>
            <a:r>
              <a:rPr sz="2600" spc="-70" dirty="0">
                <a:solidFill>
                  <a:srgbClr val="800000"/>
                </a:solidFill>
                <a:latin typeface="Arial MT"/>
                <a:cs typeface="Arial MT"/>
              </a:rPr>
              <a:t> </a:t>
            </a:r>
            <a:r>
              <a:rPr sz="2600" spc="-10" dirty="0">
                <a:solidFill>
                  <a:srgbClr val="800000"/>
                </a:solidFill>
                <a:latin typeface="Arial MT"/>
                <a:cs typeface="Arial MT"/>
              </a:rPr>
              <a:t>attribute</a:t>
            </a:r>
            <a:endParaRPr sz="2600" dirty="0">
              <a:latin typeface="Arial MT"/>
              <a:cs typeface="Arial MT"/>
            </a:endParaRPr>
          </a:p>
          <a:p>
            <a:pPr marL="356870" indent="-344170">
              <a:lnSpc>
                <a:spcPct val="100000"/>
              </a:lnSpc>
              <a:spcBef>
                <a:spcPts val="475"/>
              </a:spcBef>
              <a:buClr>
                <a:srgbClr val="990033"/>
              </a:buClr>
              <a:buSzPct val="58928"/>
              <a:buFont typeface="Wingdings"/>
              <a:buChar char=""/>
              <a:tabLst>
                <a:tab pos="356870" algn="l"/>
              </a:tabLst>
            </a:pPr>
            <a:r>
              <a:rPr sz="2800" spc="-10" dirty="0">
                <a:solidFill>
                  <a:srgbClr val="333399"/>
                </a:solidFill>
                <a:latin typeface="Courier New"/>
                <a:cs typeface="Courier New"/>
              </a:rPr>
              <a:t>CREATE</a:t>
            </a:r>
            <a:r>
              <a:rPr sz="2800" spc="-915" dirty="0">
                <a:solidFill>
                  <a:srgbClr val="333399"/>
                </a:solidFill>
                <a:latin typeface="Courier New"/>
                <a:cs typeface="Courier New"/>
              </a:rPr>
              <a:t> </a:t>
            </a:r>
            <a:r>
              <a:rPr sz="2800" spc="-10" dirty="0">
                <a:solidFill>
                  <a:srgbClr val="333399"/>
                </a:solidFill>
                <a:latin typeface="Arial MT"/>
                <a:cs typeface="Arial MT"/>
              </a:rPr>
              <a:t>statement</a:t>
            </a:r>
            <a:endParaRPr sz="2800" dirty="0">
              <a:latin typeface="Arial MT"/>
              <a:cs typeface="Arial MT"/>
            </a:endParaRPr>
          </a:p>
          <a:p>
            <a:pPr marL="756285" lvl="1" indent="-286385">
              <a:lnSpc>
                <a:spcPct val="100000"/>
              </a:lnSpc>
              <a:spcBef>
                <a:spcPts val="825"/>
              </a:spcBef>
              <a:buClr>
                <a:srgbClr val="333399"/>
              </a:buClr>
              <a:buSzPct val="55769"/>
              <a:buFont typeface="Wingdings"/>
              <a:buChar char=""/>
              <a:tabLst>
                <a:tab pos="756285" algn="l"/>
              </a:tabLst>
            </a:pPr>
            <a:r>
              <a:rPr sz="2600" dirty="0">
                <a:solidFill>
                  <a:srgbClr val="800000"/>
                </a:solidFill>
                <a:latin typeface="Arial MT"/>
                <a:cs typeface="Arial MT"/>
              </a:rPr>
              <a:t>Main</a:t>
            </a:r>
            <a:r>
              <a:rPr sz="2600" spc="-40" dirty="0">
                <a:solidFill>
                  <a:srgbClr val="800000"/>
                </a:solidFill>
                <a:latin typeface="Arial MT"/>
                <a:cs typeface="Arial MT"/>
              </a:rPr>
              <a:t> </a:t>
            </a:r>
            <a:r>
              <a:rPr sz="2600" dirty="0">
                <a:solidFill>
                  <a:srgbClr val="800000"/>
                </a:solidFill>
                <a:latin typeface="Arial MT"/>
                <a:cs typeface="Arial MT"/>
              </a:rPr>
              <a:t>SQL</a:t>
            </a:r>
            <a:r>
              <a:rPr sz="2600" spc="-45" dirty="0">
                <a:solidFill>
                  <a:srgbClr val="800000"/>
                </a:solidFill>
                <a:latin typeface="Arial MT"/>
                <a:cs typeface="Arial MT"/>
              </a:rPr>
              <a:t> </a:t>
            </a:r>
            <a:r>
              <a:rPr sz="2600" dirty="0">
                <a:solidFill>
                  <a:srgbClr val="800000"/>
                </a:solidFill>
                <a:latin typeface="Arial MT"/>
                <a:cs typeface="Arial MT"/>
              </a:rPr>
              <a:t>command</a:t>
            </a:r>
            <a:r>
              <a:rPr sz="2600" spc="-40" dirty="0">
                <a:solidFill>
                  <a:srgbClr val="800000"/>
                </a:solidFill>
                <a:latin typeface="Arial MT"/>
                <a:cs typeface="Arial MT"/>
              </a:rPr>
              <a:t> </a:t>
            </a:r>
            <a:r>
              <a:rPr sz="2600" dirty="0">
                <a:solidFill>
                  <a:srgbClr val="800000"/>
                </a:solidFill>
                <a:latin typeface="Arial MT"/>
                <a:cs typeface="Arial MT"/>
              </a:rPr>
              <a:t>for</a:t>
            </a:r>
            <a:r>
              <a:rPr sz="2600" spc="-60" dirty="0">
                <a:solidFill>
                  <a:srgbClr val="800000"/>
                </a:solidFill>
                <a:latin typeface="Arial MT"/>
                <a:cs typeface="Arial MT"/>
              </a:rPr>
              <a:t> </a:t>
            </a:r>
            <a:r>
              <a:rPr sz="2600" dirty="0">
                <a:solidFill>
                  <a:srgbClr val="800000"/>
                </a:solidFill>
                <a:latin typeface="Arial MT"/>
                <a:cs typeface="Arial MT"/>
              </a:rPr>
              <a:t>data</a:t>
            </a:r>
            <a:r>
              <a:rPr sz="2600" spc="-65" dirty="0">
                <a:solidFill>
                  <a:srgbClr val="800000"/>
                </a:solidFill>
                <a:latin typeface="Arial MT"/>
                <a:cs typeface="Arial MT"/>
              </a:rPr>
              <a:t> </a:t>
            </a:r>
            <a:r>
              <a:rPr sz="2600" spc="-10" dirty="0">
                <a:solidFill>
                  <a:srgbClr val="800000"/>
                </a:solidFill>
                <a:latin typeface="Arial MT"/>
                <a:cs typeface="Arial MT"/>
              </a:rPr>
              <a:t>definition</a:t>
            </a:r>
            <a:endParaRPr sz="2600" dirty="0">
              <a:latin typeface="Arial MT"/>
              <a:cs typeface="Arial MT"/>
            </a:endParaRPr>
          </a:p>
          <a:p>
            <a:pPr marL="356870" marR="5080" indent="-344805">
              <a:lnSpc>
                <a:spcPct val="100000"/>
              </a:lnSpc>
              <a:spcBef>
                <a:spcPts val="625"/>
              </a:spcBef>
              <a:buClr>
                <a:srgbClr val="990033"/>
              </a:buClr>
              <a:buSzPct val="59615"/>
              <a:buFont typeface="Wingdings"/>
              <a:buChar char=""/>
              <a:tabLst>
                <a:tab pos="356870" algn="l"/>
              </a:tabLst>
            </a:pPr>
            <a:r>
              <a:rPr sz="2600" dirty="0">
                <a:solidFill>
                  <a:srgbClr val="333399"/>
                </a:solidFill>
                <a:latin typeface="Arial MT"/>
                <a:cs typeface="Arial MT"/>
              </a:rPr>
              <a:t>The</a:t>
            </a:r>
            <a:r>
              <a:rPr sz="2600" spc="-70" dirty="0">
                <a:solidFill>
                  <a:srgbClr val="333399"/>
                </a:solidFill>
                <a:latin typeface="Arial MT"/>
                <a:cs typeface="Arial MT"/>
              </a:rPr>
              <a:t> </a:t>
            </a:r>
            <a:r>
              <a:rPr sz="2600" dirty="0">
                <a:solidFill>
                  <a:srgbClr val="333399"/>
                </a:solidFill>
                <a:latin typeface="Arial MT"/>
                <a:cs typeface="Arial MT"/>
              </a:rPr>
              <a:t>language</a:t>
            </a:r>
            <a:r>
              <a:rPr sz="2600" spc="-5" dirty="0">
                <a:solidFill>
                  <a:srgbClr val="333399"/>
                </a:solidFill>
                <a:latin typeface="Arial MT"/>
                <a:cs typeface="Arial MT"/>
              </a:rPr>
              <a:t> </a:t>
            </a:r>
            <a:r>
              <a:rPr sz="2600" dirty="0">
                <a:solidFill>
                  <a:srgbClr val="333399"/>
                </a:solidFill>
                <a:latin typeface="Arial MT"/>
                <a:cs typeface="Arial MT"/>
              </a:rPr>
              <a:t>has</a:t>
            </a:r>
            <a:r>
              <a:rPr sz="2600" spc="-50" dirty="0">
                <a:solidFill>
                  <a:srgbClr val="333399"/>
                </a:solidFill>
                <a:latin typeface="Arial MT"/>
                <a:cs typeface="Arial MT"/>
              </a:rPr>
              <a:t> </a:t>
            </a:r>
            <a:r>
              <a:rPr sz="2600" dirty="0">
                <a:solidFill>
                  <a:srgbClr val="333399"/>
                </a:solidFill>
                <a:latin typeface="Arial MT"/>
                <a:cs typeface="Arial MT"/>
              </a:rPr>
              <a:t>features</a:t>
            </a:r>
            <a:r>
              <a:rPr sz="2600" spc="-10" dirty="0">
                <a:solidFill>
                  <a:srgbClr val="333399"/>
                </a:solidFill>
                <a:latin typeface="Arial MT"/>
                <a:cs typeface="Arial MT"/>
              </a:rPr>
              <a:t> </a:t>
            </a:r>
            <a:r>
              <a:rPr sz="2600" dirty="0">
                <a:solidFill>
                  <a:srgbClr val="333399"/>
                </a:solidFill>
                <a:latin typeface="Arial MT"/>
                <a:cs typeface="Arial MT"/>
              </a:rPr>
              <a:t>for</a:t>
            </a:r>
            <a:r>
              <a:rPr sz="2600" spc="-50" dirty="0">
                <a:solidFill>
                  <a:srgbClr val="333399"/>
                </a:solidFill>
                <a:latin typeface="Arial MT"/>
                <a:cs typeface="Arial MT"/>
              </a:rPr>
              <a:t> </a:t>
            </a:r>
            <a:r>
              <a:rPr sz="2600" dirty="0">
                <a:solidFill>
                  <a:srgbClr val="333399"/>
                </a:solidFill>
                <a:latin typeface="Arial MT"/>
                <a:cs typeface="Arial MT"/>
              </a:rPr>
              <a:t>:</a:t>
            </a:r>
            <a:r>
              <a:rPr sz="2600" spc="-70" dirty="0">
                <a:solidFill>
                  <a:srgbClr val="333399"/>
                </a:solidFill>
                <a:latin typeface="Arial MT"/>
                <a:cs typeface="Arial MT"/>
              </a:rPr>
              <a:t> </a:t>
            </a:r>
            <a:r>
              <a:rPr sz="2600" dirty="0">
                <a:solidFill>
                  <a:srgbClr val="333399"/>
                </a:solidFill>
                <a:latin typeface="Arial MT"/>
                <a:cs typeface="Arial MT"/>
              </a:rPr>
              <a:t>Data</a:t>
            </a:r>
            <a:r>
              <a:rPr sz="2600" spc="-50" dirty="0">
                <a:solidFill>
                  <a:srgbClr val="333399"/>
                </a:solidFill>
                <a:latin typeface="Arial MT"/>
                <a:cs typeface="Arial MT"/>
              </a:rPr>
              <a:t> </a:t>
            </a:r>
            <a:r>
              <a:rPr sz="2600" dirty="0">
                <a:solidFill>
                  <a:srgbClr val="333399"/>
                </a:solidFill>
                <a:latin typeface="Arial MT"/>
                <a:cs typeface="Arial MT"/>
              </a:rPr>
              <a:t>definition,</a:t>
            </a:r>
            <a:r>
              <a:rPr sz="2600" spc="-10" dirty="0">
                <a:solidFill>
                  <a:srgbClr val="333399"/>
                </a:solidFill>
                <a:latin typeface="Arial MT"/>
                <a:cs typeface="Arial MT"/>
              </a:rPr>
              <a:t> </a:t>
            </a:r>
            <a:r>
              <a:rPr sz="2600" spc="-20" dirty="0">
                <a:solidFill>
                  <a:srgbClr val="333399"/>
                </a:solidFill>
                <a:latin typeface="Arial MT"/>
                <a:cs typeface="Arial MT"/>
              </a:rPr>
              <a:t>Data </a:t>
            </a:r>
            <a:r>
              <a:rPr sz="2600" dirty="0">
                <a:solidFill>
                  <a:srgbClr val="333399"/>
                </a:solidFill>
                <a:latin typeface="Arial MT"/>
                <a:cs typeface="Arial MT"/>
              </a:rPr>
              <a:t>Manipulation,</a:t>
            </a:r>
            <a:r>
              <a:rPr sz="2600" spc="-50" dirty="0">
                <a:solidFill>
                  <a:srgbClr val="333399"/>
                </a:solidFill>
                <a:latin typeface="Arial MT"/>
                <a:cs typeface="Arial MT"/>
              </a:rPr>
              <a:t> </a:t>
            </a:r>
            <a:r>
              <a:rPr sz="2600" dirty="0">
                <a:solidFill>
                  <a:srgbClr val="333399"/>
                </a:solidFill>
                <a:latin typeface="Arial MT"/>
                <a:cs typeface="Arial MT"/>
              </a:rPr>
              <a:t>Transaction</a:t>
            </a:r>
            <a:r>
              <a:rPr sz="2600" spc="-130" dirty="0">
                <a:solidFill>
                  <a:srgbClr val="333399"/>
                </a:solidFill>
                <a:latin typeface="Arial MT"/>
                <a:cs typeface="Arial MT"/>
              </a:rPr>
              <a:t> </a:t>
            </a:r>
            <a:r>
              <a:rPr sz="2600" dirty="0">
                <a:solidFill>
                  <a:srgbClr val="333399"/>
                </a:solidFill>
                <a:latin typeface="Arial MT"/>
                <a:cs typeface="Arial MT"/>
              </a:rPr>
              <a:t>control,</a:t>
            </a:r>
            <a:r>
              <a:rPr sz="2600" spc="-95" dirty="0">
                <a:solidFill>
                  <a:srgbClr val="333399"/>
                </a:solidFill>
                <a:latin typeface="Arial MT"/>
                <a:cs typeface="Arial MT"/>
              </a:rPr>
              <a:t> </a:t>
            </a:r>
            <a:r>
              <a:rPr sz="2600" dirty="0">
                <a:solidFill>
                  <a:srgbClr val="333399"/>
                </a:solidFill>
                <a:latin typeface="Arial MT"/>
                <a:cs typeface="Arial MT"/>
              </a:rPr>
              <a:t>Indexing</a:t>
            </a:r>
            <a:r>
              <a:rPr sz="2600" spc="-40" dirty="0">
                <a:solidFill>
                  <a:srgbClr val="333399"/>
                </a:solidFill>
                <a:latin typeface="Arial MT"/>
                <a:cs typeface="Arial MT"/>
              </a:rPr>
              <a:t> </a:t>
            </a:r>
            <a:r>
              <a:rPr sz="2600" dirty="0">
                <a:solidFill>
                  <a:srgbClr val="333399"/>
                </a:solidFill>
                <a:latin typeface="Arial MT"/>
                <a:cs typeface="Arial MT"/>
              </a:rPr>
              <a:t>,</a:t>
            </a:r>
            <a:r>
              <a:rPr sz="2600" spc="-70" dirty="0">
                <a:solidFill>
                  <a:srgbClr val="333399"/>
                </a:solidFill>
                <a:latin typeface="Arial MT"/>
                <a:cs typeface="Arial MT"/>
              </a:rPr>
              <a:t> </a:t>
            </a:r>
            <a:r>
              <a:rPr sz="2600" dirty="0">
                <a:solidFill>
                  <a:srgbClr val="333399"/>
                </a:solidFill>
                <a:latin typeface="Arial MT"/>
                <a:cs typeface="Arial MT"/>
              </a:rPr>
              <a:t>Security</a:t>
            </a:r>
            <a:r>
              <a:rPr sz="2600" spc="-75" dirty="0">
                <a:solidFill>
                  <a:srgbClr val="333399"/>
                </a:solidFill>
                <a:latin typeface="Arial MT"/>
                <a:cs typeface="Arial MT"/>
              </a:rPr>
              <a:t> </a:t>
            </a:r>
            <a:r>
              <a:rPr sz="2600" dirty="0">
                <a:solidFill>
                  <a:srgbClr val="333399"/>
                </a:solidFill>
                <a:latin typeface="Arial MT"/>
                <a:cs typeface="Arial MT"/>
              </a:rPr>
              <a:t>specification,</a:t>
            </a:r>
            <a:r>
              <a:rPr sz="2600" spc="-60" dirty="0">
                <a:solidFill>
                  <a:srgbClr val="333399"/>
                </a:solidFill>
                <a:latin typeface="Arial MT"/>
                <a:cs typeface="Arial MT"/>
              </a:rPr>
              <a:t> </a:t>
            </a:r>
            <a:r>
              <a:rPr sz="2600" dirty="0">
                <a:solidFill>
                  <a:srgbClr val="333399"/>
                </a:solidFill>
                <a:latin typeface="Arial MT"/>
                <a:cs typeface="Arial MT"/>
              </a:rPr>
              <a:t>Active</a:t>
            </a:r>
            <a:r>
              <a:rPr sz="2600" spc="-25" dirty="0">
                <a:solidFill>
                  <a:srgbClr val="333399"/>
                </a:solidFill>
                <a:latin typeface="Arial MT"/>
                <a:cs typeface="Arial MT"/>
              </a:rPr>
              <a:t> </a:t>
            </a:r>
            <a:r>
              <a:rPr sz="2600" dirty="0">
                <a:solidFill>
                  <a:srgbClr val="333399"/>
                </a:solidFill>
                <a:latin typeface="Arial MT"/>
                <a:cs typeface="Arial MT"/>
              </a:rPr>
              <a:t>databases</a:t>
            </a:r>
            <a:r>
              <a:rPr sz="2600" spc="-25" dirty="0">
                <a:solidFill>
                  <a:srgbClr val="333399"/>
                </a:solidFill>
                <a:latin typeface="Arial MT"/>
                <a:cs typeface="Arial MT"/>
              </a:rPr>
              <a:t> </a:t>
            </a:r>
            <a:r>
              <a:rPr sz="2600" spc="-10" dirty="0">
                <a:solidFill>
                  <a:srgbClr val="333399"/>
                </a:solidFill>
                <a:latin typeface="Arial MT"/>
                <a:cs typeface="Arial MT"/>
              </a:rPr>
              <a:t>, </a:t>
            </a:r>
            <a:r>
              <a:rPr sz="2600" spc="-25" dirty="0">
                <a:solidFill>
                  <a:srgbClr val="333399"/>
                </a:solidFill>
                <a:latin typeface="Arial MT"/>
                <a:cs typeface="Arial MT"/>
              </a:rPr>
              <a:t>Multi-</a:t>
            </a:r>
            <a:r>
              <a:rPr sz="2600" dirty="0">
                <a:solidFill>
                  <a:srgbClr val="333399"/>
                </a:solidFill>
                <a:latin typeface="Arial MT"/>
                <a:cs typeface="Arial MT"/>
              </a:rPr>
              <a:t>media</a:t>
            </a:r>
            <a:r>
              <a:rPr sz="2600" spc="-45" dirty="0">
                <a:solidFill>
                  <a:srgbClr val="333399"/>
                </a:solidFill>
                <a:latin typeface="Arial MT"/>
                <a:cs typeface="Arial MT"/>
              </a:rPr>
              <a:t> </a:t>
            </a:r>
            <a:r>
              <a:rPr sz="2600" dirty="0">
                <a:solidFill>
                  <a:srgbClr val="333399"/>
                </a:solidFill>
                <a:latin typeface="Arial MT"/>
                <a:cs typeface="Arial MT"/>
              </a:rPr>
              <a:t>,</a:t>
            </a:r>
            <a:r>
              <a:rPr sz="2600" spc="-70" dirty="0">
                <a:solidFill>
                  <a:srgbClr val="333399"/>
                </a:solidFill>
                <a:latin typeface="Arial MT"/>
                <a:cs typeface="Arial MT"/>
              </a:rPr>
              <a:t> </a:t>
            </a:r>
            <a:r>
              <a:rPr sz="2600" dirty="0">
                <a:solidFill>
                  <a:srgbClr val="333399"/>
                </a:solidFill>
                <a:latin typeface="Arial MT"/>
                <a:cs typeface="Arial MT"/>
              </a:rPr>
              <a:t>Distributed</a:t>
            </a:r>
            <a:r>
              <a:rPr sz="2600" spc="-70" dirty="0">
                <a:solidFill>
                  <a:srgbClr val="333399"/>
                </a:solidFill>
                <a:latin typeface="Arial MT"/>
                <a:cs typeface="Arial MT"/>
              </a:rPr>
              <a:t> </a:t>
            </a:r>
            <a:r>
              <a:rPr sz="2600" dirty="0">
                <a:solidFill>
                  <a:srgbClr val="333399"/>
                </a:solidFill>
                <a:latin typeface="Arial MT"/>
                <a:cs typeface="Arial MT"/>
              </a:rPr>
              <a:t>databases</a:t>
            </a:r>
            <a:r>
              <a:rPr sz="2600" spc="-30" dirty="0">
                <a:solidFill>
                  <a:srgbClr val="333399"/>
                </a:solidFill>
                <a:latin typeface="Arial MT"/>
                <a:cs typeface="Arial MT"/>
              </a:rPr>
              <a:t> </a:t>
            </a:r>
            <a:r>
              <a:rPr sz="2600" spc="-20" dirty="0">
                <a:solidFill>
                  <a:srgbClr val="333399"/>
                </a:solidFill>
                <a:latin typeface="Arial MT"/>
                <a:cs typeface="Arial MT"/>
              </a:rPr>
              <a:t>etc.</a:t>
            </a:r>
            <a:endParaRPr sz="2600" dirty="0">
              <a:latin typeface="Arial MT"/>
              <a:cs typeface="Arial M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C6833-8333-4CFA-6792-8647A13ED04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A0CC80F-6208-D7F8-5AD0-10ACA837A9A2}"/>
              </a:ext>
            </a:extLst>
          </p:cNvPr>
          <p:cNvSpPr txBox="1">
            <a:spLocks noGrp="1"/>
          </p:cNvSpPr>
          <p:nvPr>
            <p:ph type="title"/>
          </p:nvPr>
        </p:nvSpPr>
        <p:spPr>
          <a:prstGeom prst="rect">
            <a:avLst/>
          </a:prstGeom>
        </p:spPr>
        <p:txBody>
          <a:bodyPr vert="horz" wrap="square" lIns="0" tIns="671449" rIns="0" bIns="0" rtlCol="0">
            <a:spAutoFit/>
          </a:bodyPr>
          <a:lstStyle/>
          <a:p>
            <a:pPr marL="12700">
              <a:lnSpc>
                <a:spcPct val="100000"/>
              </a:lnSpc>
              <a:spcBef>
                <a:spcPts val="100"/>
              </a:spcBef>
            </a:pPr>
            <a:r>
              <a:rPr dirty="0"/>
              <a:t>Tables</a:t>
            </a:r>
            <a:r>
              <a:rPr spc="-5" dirty="0"/>
              <a:t> </a:t>
            </a:r>
            <a:r>
              <a:rPr dirty="0"/>
              <a:t>as</a:t>
            </a:r>
            <a:r>
              <a:rPr spc="-10" dirty="0"/>
              <a:t> </a:t>
            </a:r>
            <a:r>
              <a:rPr dirty="0"/>
              <a:t>Sets</a:t>
            </a:r>
            <a:r>
              <a:rPr spc="-20" dirty="0"/>
              <a:t> </a:t>
            </a:r>
            <a:r>
              <a:rPr dirty="0"/>
              <a:t>in</a:t>
            </a:r>
            <a:r>
              <a:rPr spc="5" dirty="0"/>
              <a:t> </a:t>
            </a:r>
            <a:r>
              <a:rPr spc="-25" dirty="0"/>
              <a:t>SQL</a:t>
            </a:r>
          </a:p>
        </p:txBody>
      </p:sp>
      <p:sp>
        <p:nvSpPr>
          <p:cNvPr id="3" name="object 3">
            <a:extLst>
              <a:ext uri="{FF2B5EF4-FFF2-40B4-BE49-F238E27FC236}">
                <a16:creationId xmlns:a16="http://schemas.microsoft.com/office/drawing/2014/main" id="{A9A10DBF-887D-359B-444B-14EB697E1EB4}"/>
              </a:ext>
            </a:extLst>
          </p:cNvPr>
          <p:cNvSpPr txBox="1">
            <a:spLocks noGrp="1"/>
          </p:cNvSpPr>
          <p:nvPr>
            <p:ph type="body" idx="1"/>
          </p:nvPr>
        </p:nvSpPr>
        <p:spPr>
          <a:xfrm>
            <a:off x="318617" y="1537095"/>
            <a:ext cx="8134350" cy="1394213"/>
          </a:xfrm>
          <a:prstGeom prst="rect">
            <a:avLst/>
          </a:prstGeom>
        </p:spPr>
        <p:txBody>
          <a:bodyPr vert="horz" wrap="square" lIns="0" tIns="100569" rIns="0" bIns="0" rtlCol="0">
            <a:spAutoFit/>
          </a:bodyPr>
          <a:lstStyle/>
          <a:p>
            <a:pPr marL="12065" marR="226060">
              <a:lnSpc>
                <a:spcPct val="100000"/>
              </a:lnSpc>
              <a:spcBef>
                <a:spcPts val="100"/>
              </a:spcBef>
              <a:buClr>
                <a:srgbClr val="990033"/>
              </a:buClr>
              <a:buSzPct val="60416"/>
              <a:tabLst>
                <a:tab pos="356870" algn="l"/>
              </a:tabLst>
            </a:pPr>
            <a:endParaRPr lang="en-IN" sz="2400" dirty="0"/>
          </a:p>
          <a:p>
            <a:pPr marL="356870" indent="-344170">
              <a:lnSpc>
                <a:spcPct val="100000"/>
              </a:lnSpc>
              <a:spcBef>
                <a:spcPts val="405"/>
              </a:spcBef>
              <a:buClr>
                <a:srgbClr val="990033"/>
              </a:buClr>
              <a:buSzPct val="60416"/>
              <a:buFont typeface="Wingdings"/>
              <a:buChar char=""/>
              <a:tabLst>
                <a:tab pos="356870" algn="l"/>
              </a:tabLst>
            </a:pPr>
            <a:r>
              <a:rPr sz="2400" dirty="0"/>
              <a:t>Use</a:t>
            </a:r>
            <a:r>
              <a:rPr sz="2400" spc="-60" dirty="0"/>
              <a:t> </a:t>
            </a:r>
            <a:r>
              <a:rPr sz="2400" dirty="0"/>
              <a:t>the</a:t>
            </a:r>
            <a:r>
              <a:rPr sz="2400" spc="-55" dirty="0"/>
              <a:t> </a:t>
            </a:r>
            <a:r>
              <a:rPr sz="2400" dirty="0"/>
              <a:t>keyword</a:t>
            </a:r>
            <a:r>
              <a:rPr sz="2400" spc="55" dirty="0"/>
              <a:t> </a:t>
            </a:r>
            <a:r>
              <a:rPr sz="2400" b="1" spc="-10" dirty="0">
                <a:latin typeface="Courier New"/>
                <a:cs typeface="Courier New"/>
              </a:rPr>
              <a:t>DISTINCT</a:t>
            </a:r>
            <a:r>
              <a:rPr sz="2400" b="1" spc="-790" dirty="0">
                <a:latin typeface="Courier New"/>
                <a:cs typeface="Courier New"/>
              </a:rPr>
              <a:t> </a:t>
            </a:r>
            <a:r>
              <a:rPr sz="2400" dirty="0"/>
              <a:t>in</a:t>
            </a:r>
            <a:r>
              <a:rPr sz="2400" spc="-40" dirty="0"/>
              <a:t> </a:t>
            </a:r>
            <a:r>
              <a:rPr sz="2400" dirty="0"/>
              <a:t>the</a:t>
            </a:r>
            <a:r>
              <a:rPr sz="2400" spc="-30" dirty="0"/>
              <a:t> </a:t>
            </a:r>
            <a:r>
              <a:rPr sz="2400" spc="-10" dirty="0">
                <a:latin typeface="Courier New"/>
                <a:cs typeface="Courier New"/>
              </a:rPr>
              <a:t>SELECT</a:t>
            </a:r>
            <a:r>
              <a:rPr sz="2400" spc="-795" dirty="0">
                <a:latin typeface="Courier New"/>
                <a:cs typeface="Courier New"/>
              </a:rPr>
              <a:t> </a:t>
            </a:r>
            <a:r>
              <a:rPr sz="2400" spc="-10" dirty="0"/>
              <a:t>clause</a:t>
            </a:r>
            <a:endParaRPr sz="2400" dirty="0">
              <a:latin typeface="Courier New"/>
              <a:cs typeface="Courier New"/>
            </a:endParaRPr>
          </a:p>
          <a:p>
            <a:pPr marL="756285" lvl="1" indent="-286385">
              <a:lnSpc>
                <a:spcPct val="100000"/>
              </a:lnSpc>
              <a:spcBef>
                <a:spcPts val="790"/>
              </a:spcBef>
              <a:buClr>
                <a:srgbClr val="333399"/>
              </a:buClr>
              <a:buSzPct val="55769"/>
              <a:buFont typeface="Wingdings"/>
              <a:buChar char=""/>
              <a:tabLst>
                <a:tab pos="756285" algn="l"/>
              </a:tabLst>
            </a:pPr>
            <a:r>
              <a:rPr sz="2600" dirty="0">
                <a:solidFill>
                  <a:srgbClr val="800000"/>
                </a:solidFill>
                <a:latin typeface="Arial MT"/>
                <a:cs typeface="Arial MT"/>
              </a:rPr>
              <a:t>Only</a:t>
            </a:r>
            <a:r>
              <a:rPr sz="2600" spc="-65" dirty="0">
                <a:solidFill>
                  <a:srgbClr val="800000"/>
                </a:solidFill>
                <a:latin typeface="Arial MT"/>
                <a:cs typeface="Arial MT"/>
              </a:rPr>
              <a:t> </a:t>
            </a:r>
            <a:r>
              <a:rPr sz="2600" dirty="0">
                <a:solidFill>
                  <a:srgbClr val="800000"/>
                </a:solidFill>
                <a:latin typeface="Arial MT"/>
                <a:cs typeface="Arial MT"/>
              </a:rPr>
              <a:t>distinct</a:t>
            </a:r>
            <a:r>
              <a:rPr sz="2600" spc="-40" dirty="0">
                <a:solidFill>
                  <a:srgbClr val="800000"/>
                </a:solidFill>
                <a:latin typeface="Arial MT"/>
                <a:cs typeface="Arial MT"/>
              </a:rPr>
              <a:t> </a:t>
            </a:r>
            <a:r>
              <a:rPr sz="2600" dirty="0">
                <a:solidFill>
                  <a:srgbClr val="800000"/>
                </a:solidFill>
                <a:latin typeface="Arial MT"/>
                <a:cs typeface="Arial MT"/>
              </a:rPr>
              <a:t>tuples</a:t>
            </a:r>
            <a:r>
              <a:rPr sz="2600" spc="-35" dirty="0">
                <a:solidFill>
                  <a:srgbClr val="800000"/>
                </a:solidFill>
                <a:latin typeface="Arial MT"/>
                <a:cs typeface="Arial MT"/>
              </a:rPr>
              <a:t> </a:t>
            </a:r>
            <a:r>
              <a:rPr sz="2600" dirty="0">
                <a:solidFill>
                  <a:srgbClr val="800000"/>
                </a:solidFill>
                <a:latin typeface="Arial MT"/>
                <a:cs typeface="Arial MT"/>
              </a:rPr>
              <a:t>should</a:t>
            </a:r>
            <a:r>
              <a:rPr sz="2600" spc="-35" dirty="0">
                <a:solidFill>
                  <a:srgbClr val="800000"/>
                </a:solidFill>
                <a:latin typeface="Arial MT"/>
                <a:cs typeface="Arial MT"/>
              </a:rPr>
              <a:t> </a:t>
            </a:r>
            <a:r>
              <a:rPr sz="2600" dirty="0">
                <a:solidFill>
                  <a:srgbClr val="800000"/>
                </a:solidFill>
                <a:latin typeface="Arial MT"/>
                <a:cs typeface="Arial MT"/>
              </a:rPr>
              <a:t>remain</a:t>
            </a:r>
            <a:r>
              <a:rPr sz="2600" spc="-65" dirty="0">
                <a:solidFill>
                  <a:srgbClr val="800000"/>
                </a:solidFill>
                <a:latin typeface="Arial MT"/>
                <a:cs typeface="Arial MT"/>
              </a:rPr>
              <a:t> </a:t>
            </a:r>
            <a:r>
              <a:rPr sz="2600" dirty="0">
                <a:solidFill>
                  <a:srgbClr val="800000"/>
                </a:solidFill>
                <a:latin typeface="Arial MT"/>
                <a:cs typeface="Arial MT"/>
              </a:rPr>
              <a:t>in</a:t>
            </a:r>
            <a:r>
              <a:rPr sz="2600" spc="-60" dirty="0">
                <a:solidFill>
                  <a:srgbClr val="800000"/>
                </a:solidFill>
                <a:latin typeface="Arial MT"/>
                <a:cs typeface="Arial MT"/>
              </a:rPr>
              <a:t> </a:t>
            </a:r>
            <a:r>
              <a:rPr sz="2600" dirty="0">
                <a:solidFill>
                  <a:srgbClr val="800000"/>
                </a:solidFill>
                <a:latin typeface="Arial MT"/>
                <a:cs typeface="Arial MT"/>
              </a:rPr>
              <a:t>the</a:t>
            </a:r>
            <a:r>
              <a:rPr sz="2600" spc="-65" dirty="0">
                <a:solidFill>
                  <a:srgbClr val="800000"/>
                </a:solidFill>
                <a:latin typeface="Arial MT"/>
                <a:cs typeface="Arial MT"/>
              </a:rPr>
              <a:t> </a:t>
            </a:r>
            <a:r>
              <a:rPr sz="2600" spc="-10" dirty="0">
                <a:solidFill>
                  <a:srgbClr val="800000"/>
                </a:solidFill>
                <a:latin typeface="Arial MT"/>
                <a:cs typeface="Arial MT"/>
              </a:rPr>
              <a:t>result</a:t>
            </a:r>
            <a:endParaRPr sz="2600" dirty="0">
              <a:latin typeface="Arial MT"/>
              <a:cs typeface="Arial MT"/>
            </a:endParaRPr>
          </a:p>
        </p:txBody>
      </p:sp>
      <p:pic>
        <p:nvPicPr>
          <p:cNvPr id="4" name="object 4">
            <a:extLst>
              <a:ext uri="{FF2B5EF4-FFF2-40B4-BE49-F238E27FC236}">
                <a16:creationId xmlns:a16="http://schemas.microsoft.com/office/drawing/2014/main" id="{B4D4A9DD-ED1F-717E-E9A7-294E83810F57}"/>
              </a:ext>
            </a:extLst>
          </p:cNvPr>
          <p:cNvPicPr/>
          <p:nvPr/>
        </p:nvPicPr>
        <p:blipFill>
          <a:blip r:embed="rId2" cstate="print"/>
          <a:stretch>
            <a:fillRect/>
          </a:stretch>
        </p:blipFill>
        <p:spPr>
          <a:xfrm>
            <a:off x="654849" y="3276600"/>
            <a:ext cx="7461885" cy="1922145"/>
          </a:xfrm>
          <a:prstGeom prst="rect">
            <a:avLst/>
          </a:prstGeom>
        </p:spPr>
      </p:pic>
      <p:sp>
        <p:nvSpPr>
          <p:cNvPr id="5" name="object 5">
            <a:extLst>
              <a:ext uri="{FF2B5EF4-FFF2-40B4-BE49-F238E27FC236}">
                <a16:creationId xmlns:a16="http://schemas.microsoft.com/office/drawing/2014/main" id="{17958AFD-71F3-117A-3C79-65A3E548B7AE}"/>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38</a:t>
            </a:r>
          </a:p>
        </p:txBody>
      </p:sp>
      <p:sp>
        <p:nvSpPr>
          <p:cNvPr id="6" name="object 6">
            <a:extLst>
              <a:ext uri="{FF2B5EF4-FFF2-40B4-BE49-F238E27FC236}">
                <a16:creationId xmlns:a16="http://schemas.microsoft.com/office/drawing/2014/main" id="{43AA952F-437B-6A8D-E286-20CA01C5523F}"/>
              </a:ext>
            </a:extLst>
          </p:cNvPr>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Tree>
    <p:extLst>
      <p:ext uri="{BB962C8B-B14F-4D97-AF65-F5344CB8AC3E}">
        <p14:creationId xmlns:p14="http://schemas.microsoft.com/office/powerpoint/2010/main" val="23822305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71449" rIns="0" bIns="0" rtlCol="0">
            <a:spAutoFit/>
          </a:bodyPr>
          <a:lstStyle/>
          <a:p>
            <a:pPr marL="12700">
              <a:lnSpc>
                <a:spcPct val="100000"/>
              </a:lnSpc>
              <a:spcBef>
                <a:spcPts val="100"/>
              </a:spcBef>
            </a:pPr>
            <a:r>
              <a:rPr dirty="0"/>
              <a:t>Tables</a:t>
            </a:r>
            <a:r>
              <a:rPr spc="-5" dirty="0"/>
              <a:t> </a:t>
            </a:r>
            <a:r>
              <a:rPr dirty="0"/>
              <a:t>as</a:t>
            </a:r>
            <a:r>
              <a:rPr spc="-5" dirty="0"/>
              <a:t> </a:t>
            </a:r>
            <a:r>
              <a:rPr dirty="0"/>
              <a:t>Sets</a:t>
            </a:r>
            <a:r>
              <a:rPr spc="-15" dirty="0"/>
              <a:t> </a:t>
            </a:r>
            <a:r>
              <a:rPr dirty="0"/>
              <a:t>in</a:t>
            </a:r>
            <a:r>
              <a:rPr spc="5" dirty="0"/>
              <a:t> </a:t>
            </a:r>
            <a:r>
              <a:rPr dirty="0"/>
              <a:t>SQL</a:t>
            </a:r>
            <a:r>
              <a:rPr spc="-30" dirty="0"/>
              <a:t> </a:t>
            </a:r>
            <a:r>
              <a:rPr spc="-10" dirty="0"/>
              <a:t>(cont’d.)</a:t>
            </a:r>
          </a:p>
        </p:txBody>
      </p:sp>
      <p:sp>
        <p:nvSpPr>
          <p:cNvPr id="3" name="object 3"/>
          <p:cNvSpPr txBox="1"/>
          <p:nvPr/>
        </p:nvSpPr>
        <p:spPr>
          <a:xfrm>
            <a:off x="318617" y="1556490"/>
            <a:ext cx="7950200" cy="5003934"/>
          </a:xfrm>
          <a:prstGeom prst="rect">
            <a:avLst/>
          </a:prstGeom>
        </p:spPr>
        <p:txBody>
          <a:bodyPr vert="horz" wrap="square" lIns="0" tIns="78740" rIns="0" bIns="0" rtlCol="0">
            <a:spAutoFit/>
          </a:bodyPr>
          <a:lstStyle/>
          <a:p>
            <a:pPr marL="356870" indent="-344170">
              <a:lnSpc>
                <a:spcPct val="100000"/>
              </a:lnSpc>
              <a:spcBef>
                <a:spcPts val="620"/>
              </a:spcBef>
              <a:buClr>
                <a:srgbClr val="990033"/>
              </a:buClr>
              <a:buSzPct val="58928"/>
              <a:buFont typeface="Wingdings"/>
              <a:buChar char=""/>
              <a:tabLst>
                <a:tab pos="356870" algn="l"/>
              </a:tabLst>
            </a:pPr>
            <a:r>
              <a:rPr lang="en-US" sz="2800" spc="-10" dirty="0">
                <a:solidFill>
                  <a:srgbClr val="333399"/>
                </a:solidFill>
                <a:latin typeface="Arial MT"/>
                <a:cs typeface="Arial MT"/>
              </a:rPr>
              <a:t>SQL has directly incorporated some of the set operations from relational algebra directly</a:t>
            </a:r>
            <a:endParaRPr lang="en-US" sz="2800" dirty="0">
              <a:latin typeface="Arial MT"/>
              <a:cs typeface="Arial MT"/>
            </a:endParaRPr>
          </a:p>
          <a:p>
            <a:pPr marL="756285" lvl="1" indent="-286385">
              <a:lnSpc>
                <a:spcPct val="100000"/>
              </a:lnSpc>
              <a:spcBef>
                <a:spcPts val="470"/>
              </a:spcBef>
              <a:buClr>
                <a:srgbClr val="333399"/>
              </a:buClr>
              <a:buSzPct val="55769"/>
              <a:buFont typeface="Wingdings"/>
              <a:buChar char=""/>
              <a:tabLst>
                <a:tab pos="756285" algn="l"/>
              </a:tabLst>
            </a:pPr>
            <a:r>
              <a:rPr lang="en-US" sz="2600" b="1" dirty="0">
                <a:solidFill>
                  <a:srgbClr val="800000"/>
                </a:solidFill>
                <a:latin typeface="Courier New"/>
                <a:cs typeface="Courier New"/>
              </a:rPr>
              <a:t>UNION</a:t>
            </a:r>
            <a:r>
              <a:rPr lang="en-US" sz="2600" dirty="0">
                <a:solidFill>
                  <a:srgbClr val="800000"/>
                </a:solidFill>
                <a:latin typeface="Arial MT"/>
                <a:cs typeface="Arial MT"/>
              </a:rPr>
              <a:t>,</a:t>
            </a:r>
            <a:r>
              <a:rPr lang="en-US" sz="2600" spc="-100" dirty="0">
                <a:solidFill>
                  <a:srgbClr val="800000"/>
                </a:solidFill>
                <a:latin typeface="Arial MT"/>
                <a:cs typeface="Arial MT"/>
              </a:rPr>
              <a:t> </a:t>
            </a:r>
            <a:r>
              <a:rPr lang="en-US" sz="2600" b="1" spc="-25" dirty="0">
                <a:solidFill>
                  <a:srgbClr val="800000"/>
                </a:solidFill>
                <a:latin typeface="Courier New"/>
                <a:cs typeface="Courier New"/>
              </a:rPr>
              <a:t>EXCEPT</a:t>
            </a:r>
            <a:r>
              <a:rPr lang="en-US" sz="2600" b="1" spc="-810" dirty="0">
                <a:solidFill>
                  <a:srgbClr val="800000"/>
                </a:solidFill>
                <a:latin typeface="Courier New"/>
                <a:cs typeface="Courier New"/>
              </a:rPr>
              <a:t> </a:t>
            </a:r>
            <a:r>
              <a:rPr lang="en-US" sz="2600" dirty="0">
                <a:solidFill>
                  <a:srgbClr val="800000"/>
                </a:solidFill>
                <a:latin typeface="Arial MT"/>
                <a:cs typeface="Arial MT"/>
              </a:rPr>
              <a:t>(difference),</a:t>
            </a:r>
            <a:r>
              <a:rPr lang="en-US" sz="2600" spc="-5" dirty="0">
                <a:solidFill>
                  <a:srgbClr val="800000"/>
                </a:solidFill>
                <a:latin typeface="Arial MT"/>
                <a:cs typeface="Arial MT"/>
              </a:rPr>
              <a:t> </a:t>
            </a:r>
            <a:r>
              <a:rPr lang="en-US" sz="2600" b="1" spc="-10" dirty="0">
                <a:solidFill>
                  <a:srgbClr val="800000"/>
                </a:solidFill>
                <a:latin typeface="Courier New"/>
                <a:cs typeface="Courier New"/>
              </a:rPr>
              <a:t>INTERSECT</a:t>
            </a:r>
          </a:p>
          <a:p>
            <a:pPr marL="756285" lvl="1" indent="-286385">
              <a:lnSpc>
                <a:spcPct val="100000"/>
              </a:lnSpc>
              <a:spcBef>
                <a:spcPts val="470"/>
              </a:spcBef>
              <a:buClr>
                <a:srgbClr val="333399"/>
              </a:buClr>
              <a:buSzPct val="55769"/>
              <a:buFont typeface="Wingdings"/>
              <a:buChar char=""/>
              <a:tabLst>
                <a:tab pos="756285" algn="l"/>
              </a:tabLst>
            </a:pPr>
            <a:r>
              <a:rPr lang="en-US" sz="2800" dirty="0"/>
              <a:t>The relations resulting from these set operations duplicate tuples are eliminated from the result.</a:t>
            </a:r>
            <a:endParaRPr lang="en-US" sz="2600" dirty="0">
              <a:latin typeface="Courier New"/>
              <a:cs typeface="Courier New"/>
            </a:endParaRPr>
          </a:p>
          <a:p>
            <a:pPr marL="756285" marR="193675" lvl="1" indent="-287020">
              <a:lnSpc>
                <a:spcPct val="100000"/>
              </a:lnSpc>
              <a:spcBef>
                <a:spcPts val="625"/>
              </a:spcBef>
              <a:buClr>
                <a:srgbClr val="333399"/>
              </a:buClr>
              <a:buSzPct val="55769"/>
              <a:buFont typeface="Wingdings"/>
              <a:buChar char=""/>
              <a:tabLst>
                <a:tab pos="756285" algn="l"/>
              </a:tabLst>
            </a:pPr>
            <a:r>
              <a:rPr sz="2600" dirty="0">
                <a:solidFill>
                  <a:srgbClr val="800000"/>
                </a:solidFill>
                <a:latin typeface="Arial MT"/>
                <a:cs typeface="Arial MT"/>
              </a:rPr>
              <a:t>Corresponding</a:t>
            </a:r>
            <a:r>
              <a:rPr sz="2600" spc="-165" dirty="0">
                <a:solidFill>
                  <a:srgbClr val="800000"/>
                </a:solidFill>
                <a:latin typeface="Arial MT"/>
                <a:cs typeface="Arial MT"/>
              </a:rPr>
              <a:t> </a:t>
            </a:r>
            <a:r>
              <a:rPr sz="2600" dirty="0">
                <a:solidFill>
                  <a:srgbClr val="800000"/>
                </a:solidFill>
                <a:latin typeface="Arial MT"/>
                <a:cs typeface="Arial MT"/>
              </a:rPr>
              <a:t>multiset</a:t>
            </a:r>
            <a:r>
              <a:rPr sz="2600" spc="-100" dirty="0">
                <a:solidFill>
                  <a:srgbClr val="800000"/>
                </a:solidFill>
                <a:latin typeface="Arial MT"/>
                <a:cs typeface="Arial MT"/>
              </a:rPr>
              <a:t> </a:t>
            </a:r>
            <a:r>
              <a:rPr sz="2600" dirty="0">
                <a:solidFill>
                  <a:srgbClr val="800000"/>
                </a:solidFill>
                <a:latin typeface="Arial MT"/>
                <a:cs typeface="Arial MT"/>
              </a:rPr>
              <a:t>operations:</a:t>
            </a:r>
            <a:r>
              <a:rPr sz="2600" spc="-30" dirty="0">
                <a:solidFill>
                  <a:srgbClr val="800000"/>
                </a:solidFill>
                <a:latin typeface="Arial MT"/>
                <a:cs typeface="Arial MT"/>
              </a:rPr>
              <a:t> </a:t>
            </a:r>
            <a:r>
              <a:rPr sz="2600" spc="-25" dirty="0">
                <a:solidFill>
                  <a:srgbClr val="800000"/>
                </a:solidFill>
                <a:latin typeface="Courier New"/>
                <a:cs typeface="Courier New"/>
              </a:rPr>
              <a:t>UNION</a:t>
            </a:r>
            <a:r>
              <a:rPr sz="2600" spc="-840" dirty="0">
                <a:solidFill>
                  <a:srgbClr val="800000"/>
                </a:solidFill>
                <a:latin typeface="Courier New"/>
                <a:cs typeface="Courier New"/>
              </a:rPr>
              <a:t> </a:t>
            </a:r>
            <a:r>
              <a:rPr sz="2600" spc="-20" dirty="0">
                <a:solidFill>
                  <a:srgbClr val="800000"/>
                </a:solidFill>
                <a:latin typeface="Courier New"/>
                <a:cs typeface="Courier New"/>
              </a:rPr>
              <a:t>ALL</a:t>
            </a:r>
            <a:r>
              <a:rPr sz="2600" spc="-20" dirty="0">
                <a:solidFill>
                  <a:srgbClr val="800000"/>
                </a:solidFill>
                <a:latin typeface="Arial MT"/>
                <a:cs typeface="Arial MT"/>
              </a:rPr>
              <a:t>, </a:t>
            </a:r>
            <a:r>
              <a:rPr sz="2600" spc="-25" dirty="0">
                <a:solidFill>
                  <a:srgbClr val="800000"/>
                </a:solidFill>
                <a:latin typeface="Courier New"/>
                <a:cs typeface="Courier New"/>
              </a:rPr>
              <a:t>EXCEPT</a:t>
            </a:r>
            <a:r>
              <a:rPr sz="2600" spc="-785" dirty="0">
                <a:solidFill>
                  <a:srgbClr val="800000"/>
                </a:solidFill>
                <a:latin typeface="Courier New"/>
                <a:cs typeface="Courier New"/>
              </a:rPr>
              <a:t> </a:t>
            </a:r>
            <a:r>
              <a:rPr sz="2600" dirty="0">
                <a:solidFill>
                  <a:srgbClr val="800000"/>
                </a:solidFill>
                <a:latin typeface="Courier New"/>
                <a:cs typeface="Courier New"/>
              </a:rPr>
              <a:t>ALL</a:t>
            </a:r>
            <a:r>
              <a:rPr sz="2600" dirty="0">
                <a:solidFill>
                  <a:srgbClr val="800000"/>
                </a:solidFill>
                <a:latin typeface="Arial MT"/>
                <a:cs typeface="Arial MT"/>
              </a:rPr>
              <a:t>,</a:t>
            </a:r>
            <a:r>
              <a:rPr sz="2600" spc="50" dirty="0">
                <a:solidFill>
                  <a:srgbClr val="800000"/>
                </a:solidFill>
                <a:latin typeface="Arial MT"/>
                <a:cs typeface="Arial MT"/>
              </a:rPr>
              <a:t> </a:t>
            </a:r>
            <a:r>
              <a:rPr sz="2600" spc="-25" dirty="0">
                <a:solidFill>
                  <a:srgbClr val="800000"/>
                </a:solidFill>
                <a:latin typeface="Courier New"/>
                <a:cs typeface="Courier New"/>
              </a:rPr>
              <a:t>INTERSECT</a:t>
            </a:r>
            <a:r>
              <a:rPr sz="2600" spc="-780" dirty="0">
                <a:solidFill>
                  <a:srgbClr val="800000"/>
                </a:solidFill>
                <a:latin typeface="Courier New"/>
                <a:cs typeface="Courier New"/>
              </a:rPr>
              <a:t> </a:t>
            </a:r>
            <a:r>
              <a:rPr sz="2600" spc="-20" dirty="0">
                <a:solidFill>
                  <a:srgbClr val="800000"/>
                </a:solidFill>
                <a:latin typeface="Courier New"/>
                <a:cs typeface="Courier New"/>
              </a:rPr>
              <a:t>ALL</a:t>
            </a:r>
            <a:r>
              <a:rPr lang="en-IN" sz="2600" spc="-20" dirty="0">
                <a:solidFill>
                  <a:srgbClr val="800000"/>
                </a:solidFill>
                <a:latin typeface="Courier New"/>
                <a:cs typeface="Courier New"/>
              </a:rPr>
              <a:t> (</a:t>
            </a:r>
            <a:r>
              <a:rPr lang="en-US" sz="2800" dirty="0"/>
              <a:t>duplicates are not eliminated)</a:t>
            </a:r>
            <a:endParaRPr sz="2600" dirty="0">
              <a:latin typeface="Arial MT"/>
              <a:cs typeface="Arial MT"/>
            </a:endParaRPr>
          </a:p>
          <a:p>
            <a:pPr marL="756285" marR="5080" lvl="1" indent="-287020">
              <a:lnSpc>
                <a:spcPct val="100000"/>
              </a:lnSpc>
              <a:spcBef>
                <a:spcPts val="795"/>
              </a:spcBef>
              <a:buClr>
                <a:srgbClr val="333399"/>
              </a:buClr>
              <a:buSzPct val="55769"/>
              <a:buFont typeface="Wingdings"/>
              <a:buChar char=""/>
              <a:tabLst>
                <a:tab pos="756285" algn="l"/>
              </a:tabLst>
            </a:pPr>
            <a:r>
              <a:rPr sz="2600" dirty="0">
                <a:solidFill>
                  <a:srgbClr val="800000"/>
                </a:solidFill>
                <a:latin typeface="Arial MT"/>
                <a:cs typeface="Arial MT"/>
              </a:rPr>
              <a:t>Type</a:t>
            </a:r>
            <a:r>
              <a:rPr sz="2600" spc="-60" dirty="0">
                <a:solidFill>
                  <a:srgbClr val="800000"/>
                </a:solidFill>
                <a:latin typeface="Arial MT"/>
                <a:cs typeface="Arial MT"/>
              </a:rPr>
              <a:t> </a:t>
            </a:r>
            <a:r>
              <a:rPr sz="2600" dirty="0">
                <a:solidFill>
                  <a:srgbClr val="800000"/>
                </a:solidFill>
                <a:latin typeface="Arial MT"/>
                <a:cs typeface="Arial MT"/>
              </a:rPr>
              <a:t>compatibility</a:t>
            </a:r>
            <a:r>
              <a:rPr sz="2600" spc="-15" dirty="0">
                <a:solidFill>
                  <a:srgbClr val="800000"/>
                </a:solidFill>
                <a:latin typeface="Arial MT"/>
                <a:cs typeface="Arial MT"/>
              </a:rPr>
              <a:t> </a:t>
            </a:r>
            <a:r>
              <a:rPr sz="2600" dirty="0">
                <a:solidFill>
                  <a:srgbClr val="800000"/>
                </a:solidFill>
                <a:latin typeface="Arial MT"/>
                <a:cs typeface="Arial MT"/>
              </a:rPr>
              <a:t>is</a:t>
            </a:r>
            <a:r>
              <a:rPr sz="2600" spc="-80" dirty="0">
                <a:solidFill>
                  <a:srgbClr val="800000"/>
                </a:solidFill>
                <a:latin typeface="Arial MT"/>
                <a:cs typeface="Arial MT"/>
              </a:rPr>
              <a:t> </a:t>
            </a:r>
            <a:r>
              <a:rPr sz="2600" dirty="0">
                <a:solidFill>
                  <a:srgbClr val="800000"/>
                </a:solidFill>
                <a:latin typeface="Arial MT"/>
                <a:cs typeface="Arial MT"/>
              </a:rPr>
              <a:t>needed</a:t>
            </a:r>
            <a:r>
              <a:rPr sz="2600" spc="-20" dirty="0">
                <a:solidFill>
                  <a:srgbClr val="800000"/>
                </a:solidFill>
                <a:latin typeface="Arial MT"/>
                <a:cs typeface="Arial MT"/>
              </a:rPr>
              <a:t> </a:t>
            </a:r>
            <a:r>
              <a:rPr sz="2600" dirty="0">
                <a:solidFill>
                  <a:srgbClr val="800000"/>
                </a:solidFill>
                <a:latin typeface="Arial MT"/>
                <a:cs typeface="Arial MT"/>
              </a:rPr>
              <a:t>for</a:t>
            </a:r>
            <a:r>
              <a:rPr sz="2600" spc="-55" dirty="0">
                <a:solidFill>
                  <a:srgbClr val="800000"/>
                </a:solidFill>
                <a:latin typeface="Arial MT"/>
                <a:cs typeface="Arial MT"/>
              </a:rPr>
              <a:t> </a:t>
            </a:r>
            <a:r>
              <a:rPr sz="2600" dirty="0">
                <a:solidFill>
                  <a:srgbClr val="800000"/>
                </a:solidFill>
                <a:latin typeface="Arial MT"/>
                <a:cs typeface="Arial MT"/>
              </a:rPr>
              <a:t>these</a:t>
            </a:r>
            <a:r>
              <a:rPr sz="2600" spc="-45" dirty="0">
                <a:solidFill>
                  <a:srgbClr val="800000"/>
                </a:solidFill>
                <a:latin typeface="Arial MT"/>
                <a:cs typeface="Arial MT"/>
              </a:rPr>
              <a:t> </a:t>
            </a:r>
            <a:r>
              <a:rPr sz="2600" spc="-10" dirty="0">
                <a:solidFill>
                  <a:srgbClr val="800000"/>
                </a:solidFill>
                <a:latin typeface="Arial MT"/>
                <a:cs typeface="Arial MT"/>
              </a:rPr>
              <a:t>operations </a:t>
            </a:r>
            <a:r>
              <a:rPr sz="2600" dirty="0">
                <a:solidFill>
                  <a:srgbClr val="800000"/>
                </a:solidFill>
                <a:latin typeface="Arial MT"/>
                <a:cs typeface="Arial MT"/>
              </a:rPr>
              <a:t>to</a:t>
            </a:r>
            <a:r>
              <a:rPr sz="2600" spc="-25" dirty="0">
                <a:solidFill>
                  <a:srgbClr val="800000"/>
                </a:solidFill>
                <a:latin typeface="Arial MT"/>
                <a:cs typeface="Arial MT"/>
              </a:rPr>
              <a:t> </a:t>
            </a:r>
            <a:r>
              <a:rPr sz="2600" dirty="0">
                <a:solidFill>
                  <a:srgbClr val="800000"/>
                </a:solidFill>
                <a:latin typeface="Arial MT"/>
                <a:cs typeface="Arial MT"/>
              </a:rPr>
              <a:t>be</a:t>
            </a:r>
            <a:r>
              <a:rPr sz="2600" spc="-20" dirty="0">
                <a:solidFill>
                  <a:srgbClr val="800000"/>
                </a:solidFill>
                <a:latin typeface="Arial MT"/>
                <a:cs typeface="Arial MT"/>
              </a:rPr>
              <a:t> </a:t>
            </a:r>
            <a:r>
              <a:rPr sz="2600" spc="-10" dirty="0">
                <a:solidFill>
                  <a:srgbClr val="800000"/>
                </a:solidFill>
                <a:latin typeface="Arial MT"/>
                <a:cs typeface="Arial MT"/>
              </a:rPr>
              <a:t>valid</a:t>
            </a:r>
            <a:endParaRPr sz="2600" dirty="0">
              <a:latin typeface="Arial MT"/>
              <a:cs typeface="Arial MT"/>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39</a:t>
            </a:r>
          </a:p>
        </p:txBody>
      </p:sp>
      <p:sp>
        <p:nvSpPr>
          <p:cNvPr id="6" name="object 6"/>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12CBB-9BB1-DD59-C2D5-1FB26B0F7A0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B5642FF-61F1-98C4-48F2-F239C9A77719}"/>
              </a:ext>
            </a:extLst>
          </p:cNvPr>
          <p:cNvSpPr txBox="1">
            <a:spLocks noGrp="1"/>
          </p:cNvSpPr>
          <p:nvPr>
            <p:ph type="title"/>
          </p:nvPr>
        </p:nvSpPr>
        <p:spPr>
          <a:prstGeom prst="rect">
            <a:avLst/>
          </a:prstGeom>
        </p:spPr>
        <p:txBody>
          <a:bodyPr vert="horz" wrap="square" lIns="0" tIns="671449" rIns="0" bIns="0" rtlCol="0">
            <a:spAutoFit/>
          </a:bodyPr>
          <a:lstStyle/>
          <a:p>
            <a:pPr marL="12700">
              <a:lnSpc>
                <a:spcPct val="100000"/>
              </a:lnSpc>
              <a:spcBef>
                <a:spcPts val="100"/>
              </a:spcBef>
            </a:pPr>
            <a:r>
              <a:rPr dirty="0"/>
              <a:t>Tables</a:t>
            </a:r>
            <a:r>
              <a:rPr spc="-5" dirty="0"/>
              <a:t> </a:t>
            </a:r>
            <a:r>
              <a:rPr dirty="0"/>
              <a:t>as</a:t>
            </a:r>
            <a:r>
              <a:rPr spc="-5" dirty="0"/>
              <a:t> </a:t>
            </a:r>
            <a:r>
              <a:rPr dirty="0"/>
              <a:t>Sets</a:t>
            </a:r>
            <a:r>
              <a:rPr spc="-15" dirty="0"/>
              <a:t> </a:t>
            </a:r>
            <a:r>
              <a:rPr dirty="0"/>
              <a:t>in</a:t>
            </a:r>
            <a:r>
              <a:rPr spc="5" dirty="0"/>
              <a:t> </a:t>
            </a:r>
            <a:r>
              <a:rPr dirty="0"/>
              <a:t>SQL</a:t>
            </a:r>
            <a:r>
              <a:rPr spc="-30" dirty="0"/>
              <a:t> </a:t>
            </a:r>
            <a:r>
              <a:rPr spc="-10" dirty="0"/>
              <a:t>(cont’d.)</a:t>
            </a:r>
          </a:p>
        </p:txBody>
      </p:sp>
      <p:sp>
        <p:nvSpPr>
          <p:cNvPr id="5" name="object 5">
            <a:extLst>
              <a:ext uri="{FF2B5EF4-FFF2-40B4-BE49-F238E27FC236}">
                <a16:creationId xmlns:a16="http://schemas.microsoft.com/office/drawing/2014/main" id="{3BB63817-15F1-D7D5-DC72-390FE33FDFCD}"/>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39</a:t>
            </a:r>
          </a:p>
        </p:txBody>
      </p:sp>
      <p:sp>
        <p:nvSpPr>
          <p:cNvPr id="6" name="object 6">
            <a:extLst>
              <a:ext uri="{FF2B5EF4-FFF2-40B4-BE49-F238E27FC236}">
                <a16:creationId xmlns:a16="http://schemas.microsoft.com/office/drawing/2014/main" id="{A5BC575D-4CAA-A38B-9D75-2033B2538772}"/>
              </a:ext>
            </a:extLst>
          </p:cNvPr>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pic>
        <p:nvPicPr>
          <p:cNvPr id="4" name="object 4"/>
          <p:cNvPicPr/>
          <p:nvPr/>
        </p:nvPicPr>
        <p:blipFill>
          <a:blip r:embed="rId2" cstate="print"/>
          <a:stretch>
            <a:fillRect/>
          </a:stretch>
        </p:blipFill>
        <p:spPr>
          <a:xfrm>
            <a:off x="605796" y="4007215"/>
            <a:ext cx="7772400" cy="2595750"/>
          </a:xfrm>
          <a:prstGeom prst="rect">
            <a:avLst/>
          </a:prstGeom>
        </p:spPr>
      </p:pic>
      <p:sp>
        <p:nvSpPr>
          <p:cNvPr id="8" name="TextBox 7">
            <a:extLst>
              <a:ext uri="{FF2B5EF4-FFF2-40B4-BE49-F238E27FC236}">
                <a16:creationId xmlns:a16="http://schemas.microsoft.com/office/drawing/2014/main" id="{FC95F78E-88F0-C52A-B0B1-4DB9BD92AC7A}"/>
              </a:ext>
            </a:extLst>
          </p:cNvPr>
          <p:cNvSpPr txBox="1"/>
          <p:nvPr/>
        </p:nvSpPr>
        <p:spPr>
          <a:xfrm>
            <a:off x="307340" y="1674674"/>
            <a:ext cx="8345423" cy="2246769"/>
          </a:xfrm>
          <a:prstGeom prst="rect">
            <a:avLst/>
          </a:prstGeom>
          <a:noFill/>
        </p:spPr>
        <p:txBody>
          <a:bodyPr wrap="square">
            <a:spAutoFit/>
          </a:bodyPr>
          <a:lstStyle/>
          <a:p>
            <a:pPr marL="285750" indent="-285750">
              <a:buFont typeface="Arial" panose="020B0604020202020204" pitchFamily="34" charset="0"/>
              <a:buChar char="•"/>
            </a:pPr>
            <a:r>
              <a:rPr lang="en-US" sz="2000" dirty="0"/>
              <a:t>The first SELECT query retrieves the projects that involve a ‘Smith’ as manager of the department that controls the project, and the second retrieves the projects that involve a ‘Smith’ as a worker on the project.</a:t>
            </a:r>
          </a:p>
          <a:p>
            <a:pPr marL="285750" indent="-285750">
              <a:buFont typeface="Arial" panose="020B0604020202020204" pitchFamily="34" charset="0"/>
              <a:buChar char="•"/>
            </a:pPr>
            <a:r>
              <a:rPr lang="en-US" sz="2000" dirty="0"/>
              <a:t>Notice that if several employees have the last name ‘Smith’, the project names involving any of them will be retrieved. </a:t>
            </a:r>
          </a:p>
          <a:p>
            <a:pPr marL="285750" indent="-285750">
              <a:buFont typeface="Arial" panose="020B0604020202020204" pitchFamily="34" charset="0"/>
              <a:buChar char="•"/>
            </a:pPr>
            <a:r>
              <a:rPr lang="en-US" sz="2000" dirty="0"/>
              <a:t>Applying the UNION operation to the two SELECT queries gives the desired result.</a:t>
            </a:r>
            <a:endParaRPr lang="en-IN" sz="2000" dirty="0"/>
          </a:p>
        </p:txBody>
      </p:sp>
    </p:spTree>
    <p:extLst>
      <p:ext uri="{BB962C8B-B14F-4D97-AF65-F5344CB8AC3E}">
        <p14:creationId xmlns:p14="http://schemas.microsoft.com/office/powerpoint/2010/main" val="31864311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2123" rIns="0" bIns="0" rtlCol="0">
            <a:spAutoFit/>
          </a:bodyPr>
          <a:lstStyle/>
          <a:p>
            <a:pPr marL="12700" marR="5080">
              <a:lnSpc>
                <a:spcPct val="100000"/>
              </a:lnSpc>
              <a:spcBef>
                <a:spcPts val="100"/>
              </a:spcBef>
            </a:pPr>
            <a:r>
              <a:rPr dirty="0"/>
              <a:t>Substring</a:t>
            </a:r>
            <a:r>
              <a:rPr spc="-30" dirty="0"/>
              <a:t> </a:t>
            </a:r>
            <a:r>
              <a:rPr dirty="0"/>
              <a:t>Pattern</a:t>
            </a:r>
            <a:r>
              <a:rPr spc="-40" dirty="0"/>
              <a:t> </a:t>
            </a:r>
            <a:r>
              <a:rPr dirty="0"/>
              <a:t>Matching</a:t>
            </a:r>
            <a:r>
              <a:rPr spc="-15" dirty="0"/>
              <a:t> </a:t>
            </a:r>
            <a:r>
              <a:rPr spc="-25" dirty="0"/>
              <a:t>and </a:t>
            </a:r>
            <a:r>
              <a:rPr dirty="0"/>
              <a:t>Arithmetic</a:t>
            </a:r>
            <a:r>
              <a:rPr spc="10" dirty="0"/>
              <a:t> </a:t>
            </a:r>
            <a:r>
              <a:rPr spc="-10" dirty="0"/>
              <a:t>Operators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40</a:t>
            </a:r>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p:cNvSpPr txBox="1"/>
          <p:nvPr/>
        </p:nvSpPr>
        <p:spPr>
          <a:xfrm>
            <a:off x="318617" y="1330471"/>
            <a:ext cx="8444865" cy="5307965"/>
          </a:xfrm>
          <a:prstGeom prst="rect">
            <a:avLst/>
          </a:prstGeom>
        </p:spPr>
        <p:txBody>
          <a:bodyPr vert="horz" wrap="square" lIns="0" tIns="128270" rIns="0" bIns="0" rtlCol="0">
            <a:spAutoFit/>
          </a:bodyPr>
          <a:lstStyle/>
          <a:p>
            <a:pPr marL="356870" indent="-344170">
              <a:lnSpc>
                <a:spcPct val="100000"/>
              </a:lnSpc>
              <a:spcBef>
                <a:spcPts val="1010"/>
              </a:spcBef>
              <a:buClr>
                <a:srgbClr val="990033"/>
              </a:buClr>
              <a:buSzPct val="58928"/>
              <a:buFont typeface="Wingdings"/>
              <a:buChar char=""/>
              <a:tabLst>
                <a:tab pos="356870" algn="l"/>
              </a:tabLst>
            </a:pPr>
            <a:r>
              <a:rPr sz="2800" b="1" spc="-10" dirty="0">
                <a:solidFill>
                  <a:srgbClr val="333399"/>
                </a:solidFill>
                <a:latin typeface="Courier New"/>
                <a:cs typeface="Courier New"/>
              </a:rPr>
              <a:t>LIKE</a:t>
            </a:r>
            <a:r>
              <a:rPr sz="2800" b="1" spc="-950" dirty="0">
                <a:solidFill>
                  <a:srgbClr val="333399"/>
                </a:solidFill>
                <a:latin typeface="Courier New"/>
                <a:cs typeface="Courier New"/>
              </a:rPr>
              <a:t> </a:t>
            </a:r>
            <a:r>
              <a:rPr sz="2800" dirty="0">
                <a:solidFill>
                  <a:srgbClr val="333399"/>
                </a:solidFill>
                <a:latin typeface="Arial MT"/>
                <a:cs typeface="Arial MT"/>
              </a:rPr>
              <a:t>comparison</a:t>
            </a:r>
            <a:r>
              <a:rPr sz="2800" spc="-110" dirty="0">
                <a:solidFill>
                  <a:srgbClr val="333399"/>
                </a:solidFill>
                <a:latin typeface="Arial MT"/>
                <a:cs typeface="Arial MT"/>
              </a:rPr>
              <a:t> </a:t>
            </a:r>
            <a:r>
              <a:rPr sz="2800" spc="-10" dirty="0">
                <a:solidFill>
                  <a:srgbClr val="333399"/>
                </a:solidFill>
                <a:latin typeface="Arial MT"/>
                <a:cs typeface="Arial MT"/>
              </a:rPr>
              <a:t>operator</a:t>
            </a:r>
            <a:endParaRPr sz="2800">
              <a:latin typeface="Arial MT"/>
              <a:cs typeface="Arial MT"/>
            </a:endParaRPr>
          </a:p>
          <a:p>
            <a:pPr marL="756285" lvl="1" indent="-286385">
              <a:lnSpc>
                <a:spcPct val="100000"/>
              </a:lnSpc>
              <a:spcBef>
                <a:spcPts val="825"/>
              </a:spcBef>
              <a:buClr>
                <a:srgbClr val="333399"/>
              </a:buClr>
              <a:buSzPct val="55769"/>
              <a:buFont typeface="Wingdings"/>
              <a:buChar char=""/>
              <a:tabLst>
                <a:tab pos="756285" algn="l"/>
              </a:tabLst>
            </a:pPr>
            <a:r>
              <a:rPr sz="2600" dirty="0">
                <a:solidFill>
                  <a:srgbClr val="800000"/>
                </a:solidFill>
                <a:latin typeface="Arial MT"/>
                <a:cs typeface="Arial MT"/>
              </a:rPr>
              <a:t>Used</a:t>
            </a:r>
            <a:r>
              <a:rPr sz="2600" spc="-55" dirty="0">
                <a:solidFill>
                  <a:srgbClr val="800000"/>
                </a:solidFill>
                <a:latin typeface="Arial MT"/>
                <a:cs typeface="Arial MT"/>
              </a:rPr>
              <a:t> </a:t>
            </a:r>
            <a:r>
              <a:rPr sz="2600" dirty="0">
                <a:solidFill>
                  <a:srgbClr val="800000"/>
                </a:solidFill>
                <a:latin typeface="Arial MT"/>
                <a:cs typeface="Arial MT"/>
              </a:rPr>
              <a:t>for</a:t>
            </a:r>
            <a:r>
              <a:rPr sz="2600" spc="-55" dirty="0">
                <a:solidFill>
                  <a:srgbClr val="800000"/>
                </a:solidFill>
                <a:latin typeface="Arial MT"/>
                <a:cs typeface="Arial MT"/>
              </a:rPr>
              <a:t> </a:t>
            </a:r>
            <a:r>
              <a:rPr sz="2600" dirty="0">
                <a:solidFill>
                  <a:srgbClr val="800000"/>
                </a:solidFill>
                <a:latin typeface="Arial MT"/>
                <a:cs typeface="Arial MT"/>
              </a:rPr>
              <a:t>string</a:t>
            </a:r>
            <a:r>
              <a:rPr sz="2600" spc="-45" dirty="0">
                <a:solidFill>
                  <a:srgbClr val="800000"/>
                </a:solidFill>
                <a:latin typeface="Arial MT"/>
                <a:cs typeface="Arial MT"/>
              </a:rPr>
              <a:t> </a:t>
            </a:r>
            <a:r>
              <a:rPr sz="2600" b="1" dirty="0">
                <a:solidFill>
                  <a:srgbClr val="800000"/>
                </a:solidFill>
                <a:latin typeface="Arial"/>
                <a:cs typeface="Arial"/>
              </a:rPr>
              <a:t>pattern</a:t>
            </a:r>
            <a:r>
              <a:rPr sz="2600" b="1" spc="-30" dirty="0">
                <a:solidFill>
                  <a:srgbClr val="800000"/>
                </a:solidFill>
                <a:latin typeface="Arial"/>
                <a:cs typeface="Arial"/>
              </a:rPr>
              <a:t> </a:t>
            </a:r>
            <a:r>
              <a:rPr sz="2600" b="1" spc="-10" dirty="0">
                <a:solidFill>
                  <a:srgbClr val="800000"/>
                </a:solidFill>
                <a:latin typeface="Arial"/>
                <a:cs typeface="Arial"/>
              </a:rPr>
              <a:t>matching</a:t>
            </a:r>
            <a:endParaRPr sz="2600">
              <a:latin typeface="Arial"/>
              <a:cs typeface="Arial"/>
            </a:endParaRPr>
          </a:p>
          <a:p>
            <a:pPr marL="756285" marR="737870" lvl="1" indent="-287020">
              <a:lnSpc>
                <a:spcPct val="100000"/>
              </a:lnSpc>
              <a:spcBef>
                <a:spcPts val="625"/>
              </a:spcBef>
              <a:buClr>
                <a:srgbClr val="333399"/>
              </a:buClr>
              <a:buSzPct val="55769"/>
              <a:buFont typeface="Wingdings"/>
              <a:buChar char=""/>
              <a:tabLst>
                <a:tab pos="756285" algn="l"/>
              </a:tabLst>
            </a:pPr>
            <a:r>
              <a:rPr sz="2600" dirty="0">
                <a:solidFill>
                  <a:srgbClr val="800000"/>
                </a:solidFill>
                <a:latin typeface="Arial MT"/>
                <a:cs typeface="Arial MT"/>
              </a:rPr>
              <a:t>%</a:t>
            </a:r>
            <a:r>
              <a:rPr sz="2600" spc="-55" dirty="0">
                <a:solidFill>
                  <a:srgbClr val="800000"/>
                </a:solidFill>
                <a:latin typeface="Arial MT"/>
                <a:cs typeface="Arial MT"/>
              </a:rPr>
              <a:t> </a:t>
            </a:r>
            <a:r>
              <a:rPr sz="2600" dirty="0">
                <a:solidFill>
                  <a:srgbClr val="800000"/>
                </a:solidFill>
                <a:latin typeface="Arial MT"/>
                <a:cs typeface="Arial MT"/>
              </a:rPr>
              <a:t>replaces</a:t>
            </a:r>
            <a:r>
              <a:rPr sz="2600" spc="-25" dirty="0">
                <a:solidFill>
                  <a:srgbClr val="800000"/>
                </a:solidFill>
                <a:latin typeface="Arial MT"/>
                <a:cs typeface="Arial MT"/>
              </a:rPr>
              <a:t> </a:t>
            </a:r>
            <a:r>
              <a:rPr sz="2600" dirty="0">
                <a:solidFill>
                  <a:srgbClr val="800000"/>
                </a:solidFill>
                <a:latin typeface="Arial MT"/>
                <a:cs typeface="Arial MT"/>
              </a:rPr>
              <a:t>an</a:t>
            </a:r>
            <a:r>
              <a:rPr sz="2600" spc="-55" dirty="0">
                <a:solidFill>
                  <a:srgbClr val="800000"/>
                </a:solidFill>
                <a:latin typeface="Arial MT"/>
                <a:cs typeface="Arial MT"/>
              </a:rPr>
              <a:t> </a:t>
            </a:r>
            <a:r>
              <a:rPr sz="2600" dirty="0">
                <a:solidFill>
                  <a:srgbClr val="800000"/>
                </a:solidFill>
                <a:latin typeface="Arial MT"/>
                <a:cs typeface="Arial MT"/>
              </a:rPr>
              <a:t>arbitrary</a:t>
            </a:r>
            <a:r>
              <a:rPr sz="2600" spc="-50" dirty="0">
                <a:solidFill>
                  <a:srgbClr val="800000"/>
                </a:solidFill>
                <a:latin typeface="Arial MT"/>
                <a:cs typeface="Arial MT"/>
              </a:rPr>
              <a:t> </a:t>
            </a:r>
            <a:r>
              <a:rPr sz="2600" dirty="0">
                <a:solidFill>
                  <a:srgbClr val="800000"/>
                </a:solidFill>
                <a:latin typeface="Arial MT"/>
                <a:cs typeface="Arial MT"/>
              </a:rPr>
              <a:t>number</a:t>
            </a:r>
            <a:r>
              <a:rPr sz="2600" spc="-25" dirty="0">
                <a:solidFill>
                  <a:srgbClr val="800000"/>
                </a:solidFill>
                <a:latin typeface="Arial MT"/>
                <a:cs typeface="Arial MT"/>
              </a:rPr>
              <a:t> </a:t>
            </a:r>
            <a:r>
              <a:rPr sz="2600" dirty="0">
                <a:solidFill>
                  <a:srgbClr val="800000"/>
                </a:solidFill>
                <a:latin typeface="Arial MT"/>
                <a:cs typeface="Arial MT"/>
              </a:rPr>
              <a:t>of</a:t>
            </a:r>
            <a:r>
              <a:rPr sz="2600" spc="-55" dirty="0">
                <a:solidFill>
                  <a:srgbClr val="800000"/>
                </a:solidFill>
                <a:latin typeface="Arial MT"/>
                <a:cs typeface="Arial MT"/>
              </a:rPr>
              <a:t> </a:t>
            </a:r>
            <a:r>
              <a:rPr sz="2600" dirty="0">
                <a:solidFill>
                  <a:srgbClr val="800000"/>
                </a:solidFill>
                <a:latin typeface="Arial MT"/>
                <a:cs typeface="Arial MT"/>
              </a:rPr>
              <a:t>zero</a:t>
            </a:r>
            <a:r>
              <a:rPr sz="2600" spc="-55" dirty="0">
                <a:solidFill>
                  <a:srgbClr val="800000"/>
                </a:solidFill>
                <a:latin typeface="Arial MT"/>
                <a:cs typeface="Arial MT"/>
              </a:rPr>
              <a:t> </a:t>
            </a:r>
            <a:r>
              <a:rPr sz="2600" dirty="0">
                <a:solidFill>
                  <a:srgbClr val="800000"/>
                </a:solidFill>
                <a:latin typeface="Arial MT"/>
                <a:cs typeface="Arial MT"/>
              </a:rPr>
              <a:t>or</a:t>
            </a:r>
            <a:r>
              <a:rPr sz="2600" spc="-50" dirty="0">
                <a:solidFill>
                  <a:srgbClr val="800000"/>
                </a:solidFill>
                <a:latin typeface="Arial MT"/>
                <a:cs typeface="Arial MT"/>
              </a:rPr>
              <a:t> </a:t>
            </a:r>
            <a:r>
              <a:rPr sz="2600" spc="-20" dirty="0">
                <a:solidFill>
                  <a:srgbClr val="800000"/>
                </a:solidFill>
                <a:latin typeface="Arial MT"/>
                <a:cs typeface="Arial MT"/>
              </a:rPr>
              <a:t>more </a:t>
            </a:r>
            <a:r>
              <a:rPr sz="2600" spc="-10" dirty="0">
                <a:solidFill>
                  <a:srgbClr val="800000"/>
                </a:solidFill>
                <a:latin typeface="Arial MT"/>
                <a:cs typeface="Arial MT"/>
              </a:rPr>
              <a:t>characters</a:t>
            </a:r>
            <a:endParaRPr sz="2600">
              <a:latin typeface="Arial MT"/>
              <a:cs typeface="Arial MT"/>
            </a:endParaRPr>
          </a:p>
          <a:p>
            <a:pPr marL="756285" lvl="1" indent="-286385">
              <a:lnSpc>
                <a:spcPct val="100000"/>
              </a:lnSpc>
              <a:spcBef>
                <a:spcPts val="630"/>
              </a:spcBef>
              <a:buClr>
                <a:srgbClr val="333399"/>
              </a:buClr>
              <a:buSzPct val="55769"/>
              <a:buFont typeface="Wingdings"/>
              <a:buChar char=""/>
              <a:tabLst>
                <a:tab pos="756285" algn="l"/>
              </a:tabLst>
            </a:pPr>
            <a:r>
              <a:rPr sz="2600" dirty="0">
                <a:solidFill>
                  <a:srgbClr val="800000"/>
                </a:solidFill>
                <a:latin typeface="Arial MT"/>
                <a:cs typeface="Arial MT"/>
              </a:rPr>
              <a:t>underscore</a:t>
            </a:r>
            <a:r>
              <a:rPr sz="2600" spc="-30" dirty="0">
                <a:solidFill>
                  <a:srgbClr val="800000"/>
                </a:solidFill>
                <a:latin typeface="Arial MT"/>
                <a:cs typeface="Arial MT"/>
              </a:rPr>
              <a:t> </a:t>
            </a:r>
            <a:r>
              <a:rPr sz="2600" dirty="0">
                <a:solidFill>
                  <a:srgbClr val="800000"/>
                </a:solidFill>
                <a:latin typeface="Arial MT"/>
                <a:cs typeface="Arial MT"/>
              </a:rPr>
              <a:t>(_)</a:t>
            </a:r>
            <a:r>
              <a:rPr sz="2600" spc="-80" dirty="0">
                <a:solidFill>
                  <a:srgbClr val="800000"/>
                </a:solidFill>
                <a:latin typeface="Arial MT"/>
                <a:cs typeface="Arial MT"/>
              </a:rPr>
              <a:t> </a:t>
            </a:r>
            <a:r>
              <a:rPr sz="2600" dirty="0">
                <a:solidFill>
                  <a:srgbClr val="800000"/>
                </a:solidFill>
                <a:latin typeface="Arial MT"/>
                <a:cs typeface="Arial MT"/>
              </a:rPr>
              <a:t>replaces</a:t>
            </a:r>
            <a:r>
              <a:rPr sz="2600" spc="-30" dirty="0">
                <a:solidFill>
                  <a:srgbClr val="800000"/>
                </a:solidFill>
                <a:latin typeface="Arial MT"/>
                <a:cs typeface="Arial MT"/>
              </a:rPr>
              <a:t> </a:t>
            </a:r>
            <a:r>
              <a:rPr sz="2600" dirty="0">
                <a:solidFill>
                  <a:srgbClr val="800000"/>
                </a:solidFill>
                <a:latin typeface="Arial MT"/>
                <a:cs typeface="Arial MT"/>
              </a:rPr>
              <a:t>a</a:t>
            </a:r>
            <a:r>
              <a:rPr sz="2600" spc="-80" dirty="0">
                <a:solidFill>
                  <a:srgbClr val="800000"/>
                </a:solidFill>
                <a:latin typeface="Arial MT"/>
                <a:cs typeface="Arial MT"/>
              </a:rPr>
              <a:t> </a:t>
            </a:r>
            <a:r>
              <a:rPr sz="2600" dirty="0">
                <a:solidFill>
                  <a:srgbClr val="800000"/>
                </a:solidFill>
                <a:latin typeface="Arial MT"/>
                <a:cs typeface="Arial MT"/>
              </a:rPr>
              <a:t>single</a:t>
            </a:r>
            <a:r>
              <a:rPr sz="2600" spc="-50" dirty="0">
                <a:solidFill>
                  <a:srgbClr val="800000"/>
                </a:solidFill>
                <a:latin typeface="Arial MT"/>
                <a:cs typeface="Arial MT"/>
              </a:rPr>
              <a:t> </a:t>
            </a:r>
            <a:r>
              <a:rPr sz="2600" spc="-10" dirty="0">
                <a:solidFill>
                  <a:srgbClr val="800000"/>
                </a:solidFill>
                <a:latin typeface="Arial MT"/>
                <a:cs typeface="Arial MT"/>
              </a:rPr>
              <a:t>character</a:t>
            </a:r>
            <a:endParaRPr sz="2600">
              <a:latin typeface="Arial MT"/>
              <a:cs typeface="Arial MT"/>
            </a:endParaRPr>
          </a:p>
          <a:p>
            <a:pPr marL="756285" lvl="1" indent="-286385">
              <a:lnSpc>
                <a:spcPct val="100000"/>
              </a:lnSpc>
              <a:spcBef>
                <a:spcPts val="620"/>
              </a:spcBef>
              <a:buSzPct val="55769"/>
              <a:buFont typeface="Wingdings"/>
              <a:buChar char=""/>
              <a:tabLst>
                <a:tab pos="756285" algn="l"/>
              </a:tabLst>
            </a:pPr>
            <a:r>
              <a:rPr sz="2600" dirty="0">
                <a:solidFill>
                  <a:srgbClr val="333399"/>
                </a:solidFill>
                <a:latin typeface="Arial MT"/>
                <a:cs typeface="Arial MT"/>
              </a:rPr>
              <a:t>Examples:</a:t>
            </a:r>
            <a:r>
              <a:rPr sz="2600" spc="-60" dirty="0">
                <a:solidFill>
                  <a:srgbClr val="333399"/>
                </a:solidFill>
                <a:latin typeface="Arial MT"/>
                <a:cs typeface="Arial MT"/>
              </a:rPr>
              <a:t> </a:t>
            </a:r>
            <a:r>
              <a:rPr sz="2600" b="1" dirty="0">
                <a:solidFill>
                  <a:srgbClr val="800000"/>
                </a:solidFill>
                <a:latin typeface="Arial"/>
                <a:cs typeface="Arial"/>
              </a:rPr>
              <a:t>WHERE</a:t>
            </a:r>
            <a:r>
              <a:rPr sz="2600" b="1" spc="-80" dirty="0">
                <a:solidFill>
                  <a:srgbClr val="800000"/>
                </a:solidFill>
                <a:latin typeface="Arial"/>
                <a:cs typeface="Arial"/>
              </a:rPr>
              <a:t> </a:t>
            </a:r>
            <a:r>
              <a:rPr sz="2600" dirty="0">
                <a:solidFill>
                  <a:srgbClr val="800000"/>
                </a:solidFill>
                <a:latin typeface="Arial MT"/>
                <a:cs typeface="Arial MT"/>
              </a:rPr>
              <a:t>Address</a:t>
            </a:r>
            <a:r>
              <a:rPr sz="2600" spc="-80" dirty="0">
                <a:solidFill>
                  <a:srgbClr val="800000"/>
                </a:solidFill>
                <a:latin typeface="Arial MT"/>
                <a:cs typeface="Arial MT"/>
              </a:rPr>
              <a:t> </a:t>
            </a:r>
            <a:r>
              <a:rPr sz="2600" b="1" dirty="0">
                <a:solidFill>
                  <a:srgbClr val="800000"/>
                </a:solidFill>
                <a:latin typeface="Arial"/>
                <a:cs typeface="Arial"/>
              </a:rPr>
              <a:t>LIKE</a:t>
            </a:r>
            <a:r>
              <a:rPr sz="2600" b="1" spc="-100" dirty="0">
                <a:solidFill>
                  <a:srgbClr val="800000"/>
                </a:solidFill>
                <a:latin typeface="Arial"/>
                <a:cs typeface="Arial"/>
              </a:rPr>
              <a:t> </a:t>
            </a:r>
            <a:r>
              <a:rPr sz="2600" spc="-10" dirty="0">
                <a:solidFill>
                  <a:srgbClr val="800000"/>
                </a:solidFill>
                <a:latin typeface="Arial MT"/>
                <a:cs typeface="Arial MT"/>
              </a:rPr>
              <a:t>‘%Houston,TX%’;</a:t>
            </a:r>
            <a:endParaRPr sz="2600">
              <a:latin typeface="Arial MT"/>
              <a:cs typeface="Arial MT"/>
            </a:endParaRPr>
          </a:p>
          <a:p>
            <a:pPr marL="756285" lvl="1" indent="-286385">
              <a:lnSpc>
                <a:spcPct val="100000"/>
              </a:lnSpc>
              <a:spcBef>
                <a:spcPts val="630"/>
              </a:spcBef>
              <a:buClr>
                <a:srgbClr val="333399"/>
              </a:buClr>
              <a:buSzPct val="55769"/>
              <a:buFont typeface="Wingdings"/>
              <a:buChar char=""/>
              <a:tabLst>
                <a:tab pos="756285" algn="l"/>
              </a:tabLst>
            </a:pPr>
            <a:r>
              <a:rPr sz="2600" b="1" dirty="0">
                <a:solidFill>
                  <a:srgbClr val="800000"/>
                </a:solidFill>
                <a:latin typeface="Arial"/>
                <a:cs typeface="Arial"/>
              </a:rPr>
              <a:t>WHERE</a:t>
            </a:r>
            <a:r>
              <a:rPr sz="2600" b="1" spc="-25" dirty="0">
                <a:solidFill>
                  <a:srgbClr val="800000"/>
                </a:solidFill>
                <a:latin typeface="Arial"/>
                <a:cs typeface="Arial"/>
              </a:rPr>
              <a:t> </a:t>
            </a:r>
            <a:r>
              <a:rPr sz="2600" dirty="0">
                <a:solidFill>
                  <a:srgbClr val="800000"/>
                </a:solidFill>
                <a:latin typeface="Arial MT"/>
                <a:cs typeface="Arial MT"/>
              </a:rPr>
              <a:t>Ssn </a:t>
            </a:r>
            <a:r>
              <a:rPr sz="2600" b="1" dirty="0">
                <a:solidFill>
                  <a:srgbClr val="800000"/>
                </a:solidFill>
                <a:latin typeface="Arial"/>
                <a:cs typeface="Arial"/>
              </a:rPr>
              <a:t>LIKE</a:t>
            </a:r>
            <a:r>
              <a:rPr sz="2600" b="1" spc="-25" dirty="0">
                <a:solidFill>
                  <a:srgbClr val="800000"/>
                </a:solidFill>
                <a:latin typeface="Arial"/>
                <a:cs typeface="Arial"/>
              </a:rPr>
              <a:t> </a:t>
            </a:r>
            <a:r>
              <a:rPr sz="2600" dirty="0">
                <a:solidFill>
                  <a:srgbClr val="800000"/>
                </a:solidFill>
                <a:latin typeface="Arial MT"/>
                <a:cs typeface="Arial MT"/>
              </a:rPr>
              <a:t>‘_</a:t>
            </a:r>
            <a:r>
              <a:rPr sz="2600" spc="-45" dirty="0">
                <a:solidFill>
                  <a:srgbClr val="800000"/>
                </a:solidFill>
                <a:latin typeface="Arial MT"/>
                <a:cs typeface="Arial MT"/>
              </a:rPr>
              <a:t> </a:t>
            </a:r>
            <a:r>
              <a:rPr sz="2600" dirty="0">
                <a:solidFill>
                  <a:srgbClr val="800000"/>
                </a:solidFill>
                <a:latin typeface="Arial MT"/>
                <a:cs typeface="Arial MT"/>
              </a:rPr>
              <a:t>_</a:t>
            </a:r>
            <a:r>
              <a:rPr sz="2600" spc="-25" dirty="0">
                <a:solidFill>
                  <a:srgbClr val="800000"/>
                </a:solidFill>
                <a:latin typeface="Arial MT"/>
                <a:cs typeface="Arial MT"/>
              </a:rPr>
              <a:t> </a:t>
            </a:r>
            <a:r>
              <a:rPr sz="2600" dirty="0">
                <a:solidFill>
                  <a:srgbClr val="800000"/>
                </a:solidFill>
                <a:latin typeface="Arial MT"/>
                <a:cs typeface="Arial MT"/>
              </a:rPr>
              <a:t>1_</a:t>
            </a:r>
            <a:r>
              <a:rPr sz="2600" spc="-30" dirty="0">
                <a:solidFill>
                  <a:srgbClr val="800000"/>
                </a:solidFill>
                <a:latin typeface="Arial MT"/>
                <a:cs typeface="Arial MT"/>
              </a:rPr>
              <a:t> </a:t>
            </a:r>
            <a:r>
              <a:rPr sz="2600" dirty="0">
                <a:solidFill>
                  <a:srgbClr val="800000"/>
                </a:solidFill>
                <a:latin typeface="Arial MT"/>
                <a:cs typeface="Arial MT"/>
              </a:rPr>
              <a:t>_</a:t>
            </a:r>
            <a:r>
              <a:rPr sz="2600" spc="-45" dirty="0">
                <a:solidFill>
                  <a:srgbClr val="800000"/>
                </a:solidFill>
                <a:latin typeface="Arial MT"/>
                <a:cs typeface="Arial MT"/>
              </a:rPr>
              <a:t> </a:t>
            </a:r>
            <a:r>
              <a:rPr sz="2600" spc="-10" dirty="0">
                <a:solidFill>
                  <a:srgbClr val="800000"/>
                </a:solidFill>
                <a:latin typeface="Arial MT"/>
                <a:cs typeface="Arial MT"/>
              </a:rPr>
              <a:t>8901’;</a:t>
            </a:r>
            <a:endParaRPr sz="2600">
              <a:latin typeface="Arial MT"/>
              <a:cs typeface="Arial MT"/>
            </a:endParaRPr>
          </a:p>
          <a:p>
            <a:pPr marL="356870" indent="-344170">
              <a:lnSpc>
                <a:spcPct val="100000"/>
              </a:lnSpc>
              <a:spcBef>
                <a:spcPts val="475"/>
              </a:spcBef>
              <a:buClr>
                <a:srgbClr val="990033"/>
              </a:buClr>
              <a:buSzPct val="58928"/>
              <a:buFont typeface="Wingdings"/>
              <a:buChar char=""/>
              <a:tabLst>
                <a:tab pos="356870" algn="l"/>
              </a:tabLst>
            </a:pPr>
            <a:r>
              <a:rPr sz="2800" b="1" spc="-10" dirty="0">
                <a:solidFill>
                  <a:srgbClr val="333399"/>
                </a:solidFill>
                <a:latin typeface="Courier New"/>
                <a:cs typeface="Courier New"/>
              </a:rPr>
              <a:t>BETWEEN</a:t>
            </a:r>
            <a:r>
              <a:rPr sz="2800" b="1" spc="-955" dirty="0">
                <a:solidFill>
                  <a:srgbClr val="333399"/>
                </a:solidFill>
                <a:latin typeface="Courier New"/>
                <a:cs typeface="Courier New"/>
              </a:rPr>
              <a:t> </a:t>
            </a:r>
            <a:r>
              <a:rPr sz="2800" dirty="0">
                <a:solidFill>
                  <a:srgbClr val="333399"/>
                </a:solidFill>
                <a:latin typeface="Arial MT"/>
                <a:cs typeface="Arial MT"/>
              </a:rPr>
              <a:t>comparison</a:t>
            </a:r>
            <a:r>
              <a:rPr sz="2800" spc="-80" dirty="0">
                <a:solidFill>
                  <a:srgbClr val="333399"/>
                </a:solidFill>
                <a:latin typeface="Arial MT"/>
                <a:cs typeface="Arial MT"/>
              </a:rPr>
              <a:t> </a:t>
            </a:r>
            <a:r>
              <a:rPr sz="2800" spc="-10" dirty="0">
                <a:solidFill>
                  <a:srgbClr val="333399"/>
                </a:solidFill>
                <a:latin typeface="Arial MT"/>
                <a:cs typeface="Arial MT"/>
              </a:rPr>
              <a:t>operator</a:t>
            </a:r>
            <a:endParaRPr sz="2800">
              <a:latin typeface="Arial MT"/>
              <a:cs typeface="Arial MT"/>
            </a:endParaRPr>
          </a:p>
          <a:p>
            <a:pPr marL="12700">
              <a:lnSpc>
                <a:spcPct val="100000"/>
              </a:lnSpc>
              <a:spcBef>
                <a:spcPts val="825"/>
              </a:spcBef>
            </a:pPr>
            <a:r>
              <a:rPr sz="2600" dirty="0">
                <a:solidFill>
                  <a:srgbClr val="333399"/>
                </a:solidFill>
                <a:latin typeface="Arial MT"/>
                <a:cs typeface="Arial MT"/>
              </a:rPr>
              <a:t>E.g.,</a:t>
            </a:r>
            <a:r>
              <a:rPr sz="2600" spc="-15" dirty="0">
                <a:solidFill>
                  <a:srgbClr val="333399"/>
                </a:solidFill>
                <a:latin typeface="Arial MT"/>
                <a:cs typeface="Arial MT"/>
              </a:rPr>
              <a:t> </a:t>
            </a:r>
            <a:r>
              <a:rPr sz="2600" dirty="0">
                <a:solidFill>
                  <a:srgbClr val="333399"/>
                </a:solidFill>
                <a:latin typeface="Arial MT"/>
                <a:cs typeface="Arial MT"/>
              </a:rPr>
              <a:t>in</a:t>
            </a:r>
            <a:r>
              <a:rPr sz="2600" spc="-50" dirty="0">
                <a:solidFill>
                  <a:srgbClr val="333399"/>
                </a:solidFill>
                <a:latin typeface="Arial MT"/>
                <a:cs typeface="Arial MT"/>
              </a:rPr>
              <a:t> </a:t>
            </a:r>
            <a:r>
              <a:rPr sz="2600" dirty="0">
                <a:solidFill>
                  <a:srgbClr val="333399"/>
                </a:solidFill>
                <a:latin typeface="Arial MT"/>
                <a:cs typeface="Arial MT"/>
              </a:rPr>
              <a:t>Q14</a:t>
            </a:r>
            <a:r>
              <a:rPr sz="2600" spc="-5" dirty="0">
                <a:solidFill>
                  <a:srgbClr val="333399"/>
                </a:solidFill>
                <a:latin typeface="Arial MT"/>
                <a:cs typeface="Arial MT"/>
              </a:rPr>
              <a:t> </a:t>
            </a:r>
            <a:r>
              <a:rPr sz="2600" spc="-50" dirty="0">
                <a:solidFill>
                  <a:srgbClr val="333399"/>
                </a:solidFill>
                <a:latin typeface="Arial MT"/>
                <a:cs typeface="Arial MT"/>
              </a:rPr>
              <a:t>:</a:t>
            </a:r>
            <a:endParaRPr sz="2600">
              <a:latin typeface="Arial MT"/>
              <a:cs typeface="Arial MT"/>
            </a:endParaRPr>
          </a:p>
          <a:p>
            <a:pPr marL="12700">
              <a:lnSpc>
                <a:spcPct val="100000"/>
              </a:lnSpc>
              <a:spcBef>
                <a:spcPts val="625"/>
              </a:spcBef>
            </a:pPr>
            <a:r>
              <a:rPr sz="2600" b="1" dirty="0">
                <a:solidFill>
                  <a:srgbClr val="800000"/>
                </a:solidFill>
                <a:latin typeface="Arial"/>
                <a:cs typeface="Arial"/>
              </a:rPr>
              <a:t>WHERE</a:t>
            </a:r>
            <a:r>
              <a:rPr sz="2600" dirty="0">
                <a:solidFill>
                  <a:srgbClr val="800000"/>
                </a:solidFill>
                <a:latin typeface="Arial MT"/>
                <a:cs typeface="Arial MT"/>
              </a:rPr>
              <a:t>(Salary</a:t>
            </a:r>
            <a:r>
              <a:rPr sz="2600" spc="-80" dirty="0">
                <a:solidFill>
                  <a:srgbClr val="800000"/>
                </a:solidFill>
                <a:latin typeface="Arial MT"/>
                <a:cs typeface="Arial MT"/>
              </a:rPr>
              <a:t> </a:t>
            </a:r>
            <a:r>
              <a:rPr sz="2600" b="1" dirty="0">
                <a:solidFill>
                  <a:srgbClr val="800000"/>
                </a:solidFill>
                <a:latin typeface="Arial"/>
                <a:cs typeface="Arial"/>
              </a:rPr>
              <a:t>BETWEEN</a:t>
            </a:r>
            <a:r>
              <a:rPr sz="2600" b="1" spc="-114" dirty="0">
                <a:solidFill>
                  <a:srgbClr val="800000"/>
                </a:solidFill>
                <a:latin typeface="Arial"/>
                <a:cs typeface="Arial"/>
              </a:rPr>
              <a:t> </a:t>
            </a:r>
            <a:r>
              <a:rPr sz="2600" dirty="0">
                <a:solidFill>
                  <a:srgbClr val="800000"/>
                </a:solidFill>
                <a:latin typeface="Arial MT"/>
                <a:cs typeface="Arial MT"/>
              </a:rPr>
              <a:t>30000</a:t>
            </a:r>
            <a:r>
              <a:rPr sz="2600" spc="-75" dirty="0">
                <a:solidFill>
                  <a:srgbClr val="800000"/>
                </a:solidFill>
                <a:latin typeface="Arial MT"/>
                <a:cs typeface="Arial MT"/>
              </a:rPr>
              <a:t> </a:t>
            </a:r>
            <a:r>
              <a:rPr sz="2600" b="1" dirty="0">
                <a:solidFill>
                  <a:srgbClr val="800000"/>
                </a:solidFill>
                <a:latin typeface="Arial"/>
                <a:cs typeface="Arial"/>
              </a:rPr>
              <a:t>AND</a:t>
            </a:r>
            <a:r>
              <a:rPr sz="2600" b="1" spc="-75" dirty="0">
                <a:solidFill>
                  <a:srgbClr val="800000"/>
                </a:solidFill>
                <a:latin typeface="Arial"/>
                <a:cs typeface="Arial"/>
              </a:rPr>
              <a:t> </a:t>
            </a:r>
            <a:r>
              <a:rPr sz="2600" spc="-10" dirty="0">
                <a:solidFill>
                  <a:srgbClr val="800000"/>
                </a:solidFill>
                <a:latin typeface="Arial MT"/>
                <a:cs typeface="Arial MT"/>
              </a:rPr>
              <a:t>40000)</a:t>
            </a:r>
            <a:endParaRPr sz="2600">
              <a:latin typeface="Arial MT"/>
              <a:cs typeface="Arial MT"/>
            </a:endParaRPr>
          </a:p>
          <a:p>
            <a:pPr marL="2406015">
              <a:lnSpc>
                <a:spcPct val="100000"/>
              </a:lnSpc>
              <a:spcBef>
                <a:spcPts val="625"/>
              </a:spcBef>
            </a:pPr>
            <a:r>
              <a:rPr sz="2600" b="1" dirty="0">
                <a:solidFill>
                  <a:srgbClr val="800000"/>
                </a:solidFill>
                <a:latin typeface="Arial"/>
                <a:cs typeface="Arial"/>
              </a:rPr>
              <a:t>AND</a:t>
            </a:r>
            <a:r>
              <a:rPr sz="2600" b="1" spc="20" dirty="0">
                <a:solidFill>
                  <a:srgbClr val="800000"/>
                </a:solidFill>
                <a:latin typeface="Arial"/>
                <a:cs typeface="Arial"/>
              </a:rPr>
              <a:t> </a:t>
            </a:r>
            <a:r>
              <a:rPr sz="2600" dirty="0">
                <a:solidFill>
                  <a:srgbClr val="800000"/>
                </a:solidFill>
                <a:latin typeface="Arial MT"/>
                <a:cs typeface="Arial MT"/>
              </a:rPr>
              <a:t>Dno</a:t>
            </a:r>
            <a:r>
              <a:rPr sz="2600" spc="-35" dirty="0">
                <a:solidFill>
                  <a:srgbClr val="800000"/>
                </a:solidFill>
                <a:latin typeface="Arial MT"/>
                <a:cs typeface="Arial MT"/>
              </a:rPr>
              <a:t> </a:t>
            </a:r>
            <a:r>
              <a:rPr sz="2600" dirty="0">
                <a:solidFill>
                  <a:srgbClr val="800000"/>
                </a:solidFill>
                <a:latin typeface="Arial MT"/>
                <a:cs typeface="Arial MT"/>
              </a:rPr>
              <a:t>=</a:t>
            </a:r>
            <a:r>
              <a:rPr sz="2600" spc="-65" dirty="0">
                <a:solidFill>
                  <a:srgbClr val="800000"/>
                </a:solidFill>
                <a:latin typeface="Arial MT"/>
                <a:cs typeface="Arial MT"/>
              </a:rPr>
              <a:t> </a:t>
            </a:r>
            <a:r>
              <a:rPr sz="2600" spc="-25" dirty="0">
                <a:solidFill>
                  <a:srgbClr val="800000"/>
                </a:solidFill>
                <a:latin typeface="Arial MT"/>
                <a:cs typeface="Arial MT"/>
              </a:rPr>
              <a:t>5;</a:t>
            </a:r>
            <a:endParaRPr sz="2600">
              <a:latin typeface="Arial MT"/>
              <a:cs typeface="Arial M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71449" rIns="0" bIns="0" rtlCol="0">
            <a:spAutoFit/>
          </a:bodyPr>
          <a:lstStyle/>
          <a:p>
            <a:pPr marL="12700">
              <a:lnSpc>
                <a:spcPct val="100000"/>
              </a:lnSpc>
              <a:spcBef>
                <a:spcPts val="100"/>
              </a:spcBef>
            </a:pPr>
            <a:r>
              <a:rPr dirty="0"/>
              <a:t>Arithmetic</a:t>
            </a:r>
            <a:r>
              <a:rPr spc="10" dirty="0"/>
              <a:t> </a:t>
            </a:r>
            <a:r>
              <a:rPr spc="-10" dirty="0"/>
              <a:t>Operations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41</a:t>
            </a:r>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p:cNvSpPr txBox="1"/>
          <p:nvPr/>
        </p:nvSpPr>
        <p:spPr>
          <a:xfrm>
            <a:off x="78739" y="1762369"/>
            <a:ext cx="8039734" cy="4333240"/>
          </a:xfrm>
          <a:prstGeom prst="rect">
            <a:avLst/>
          </a:prstGeom>
        </p:spPr>
        <p:txBody>
          <a:bodyPr vert="horz" wrap="square" lIns="0" tIns="101600" rIns="0" bIns="0" rtlCol="0">
            <a:spAutoFit/>
          </a:bodyPr>
          <a:lstStyle/>
          <a:p>
            <a:pPr marL="356870" indent="-344170">
              <a:lnSpc>
                <a:spcPct val="100000"/>
              </a:lnSpc>
              <a:spcBef>
                <a:spcPts val="800"/>
              </a:spcBef>
              <a:buClr>
                <a:srgbClr val="990033"/>
              </a:buClr>
              <a:buSzPct val="58928"/>
              <a:buFont typeface="Wingdings"/>
              <a:buChar char=""/>
              <a:tabLst>
                <a:tab pos="356870" algn="l"/>
              </a:tabLst>
            </a:pPr>
            <a:r>
              <a:rPr sz="2800" dirty="0">
                <a:solidFill>
                  <a:srgbClr val="333399"/>
                </a:solidFill>
                <a:latin typeface="Arial MT"/>
                <a:cs typeface="Arial MT"/>
              </a:rPr>
              <a:t>Standard</a:t>
            </a:r>
            <a:r>
              <a:rPr sz="2800" spc="-55" dirty="0">
                <a:solidFill>
                  <a:srgbClr val="333399"/>
                </a:solidFill>
                <a:latin typeface="Arial MT"/>
                <a:cs typeface="Arial MT"/>
              </a:rPr>
              <a:t> </a:t>
            </a:r>
            <a:r>
              <a:rPr sz="2800" dirty="0">
                <a:solidFill>
                  <a:srgbClr val="333399"/>
                </a:solidFill>
                <a:latin typeface="Arial MT"/>
                <a:cs typeface="Arial MT"/>
              </a:rPr>
              <a:t>arithmetic</a:t>
            </a:r>
            <a:r>
              <a:rPr sz="2800" spc="-60" dirty="0">
                <a:solidFill>
                  <a:srgbClr val="333399"/>
                </a:solidFill>
                <a:latin typeface="Arial MT"/>
                <a:cs typeface="Arial MT"/>
              </a:rPr>
              <a:t> </a:t>
            </a:r>
            <a:r>
              <a:rPr sz="2800" spc="-10" dirty="0">
                <a:solidFill>
                  <a:srgbClr val="333399"/>
                </a:solidFill>
                <a:latin typeface="Arial MT"/>
                <a:cs typeface="Arial MT"/>
              </a:rPr>
              <a:t>operators:</a:t>
            </a:r>
            <a:endParaRPr sz="2800">
              <a:latin typeface="Arial MT"/>
              <a:cs typeface="Arial MT"/>
            </a:endParaRPr>
          </a:p>
          <a:p>
            <a:pPr marL="756285" marR="5080" lvl="1" indent="-287020">
              <a:lnSpc>
                <a:spcPct val="100000"/>
              </a:lnSpc>
              <a:spcBef>
                <a:spcPts val="635"/>
              </a:spcBef>
              <a:buClr>
                <a:srgbClr val="333399"/>
              </a:buClr>
              <a:buSzPct val="55769"/>
              <a:buFont typeface="Wingdings"/>
              <a:buChar char=""/>
              <a:tabLst>
                <a:tab pos="756285" algn="l"/>
              </a:tabLst>
            </a:pPr>
            <a:r>
              <a:rPr sz="2600" dirty="0">
                <a:solidFill>
                  <a:srgbClr val="800000"/>
                </a:solidFill>
                <a:latin typeface="Arial MT"/>
                <a:cs typeface="Arial MT"/>
              </a:rPr>
              <a:t>Addition</a:t>
            </a:r>
            <a:r>
              <a:rPr sz="2600" spc="-55" dirty="0">
                <a:solidFill>
                  <a:srgbClr val="800000"/>
                </a:solidFill>
                <a:latin typeface="Arial MT"/>
                <a:cs typeface="Arial MT"/>
              </a:rPr>
              <a:t> </a:t>
            </a:r>
            <a:r>
              <a:rPr sz="2600" dirty="0">
                <a:solidFill>
                  <a:srgbClr val="800000"/>
                </a:solidFill>
                <a:latin typeface="Arial MT"/>
                <a:cs typeface="Arial MT"/>
              </a:rPr>
              <a:t>(+),</a:t>
            </a:r>
            <a:r>
              <a:rPr sz="2600" spc="-75" dirty="0">
                <a:solidFill>
                  <a:srgbClr val="800000"/>
                </a:solidFill>
                <a:latin typeface="Arial MT"/>
                <a:cs typeface="Arial MT"/>
              </a:rPr>
              <a:t> </a:t>
            </a:r>
            <a:r>
              <a:rPr sz="2600" dirty="0">
                <a:solidFill>
                  <a:srgbClr val="800000"/>
                </a:solidFill>
                <a:latin typeface="Arial MT"/>
                <a:cs typeface="Arial MT"/>
              </a:rPr>
              <a:t>subtraction</a:t>
            </a:r>
            <a:r>
              <a:rPr sz="2600" spc="-35" dirty="0">
                <a:solidFill>
                  <a:srgbClr val="800000"/>
                </a:solidFill>
                <a:latin typeface="Arial MT"/>
                <a:cs typeface="Arial MT"/>
              </a:rPr>
              <a:t> </a:t>
            </a:r>
            <a:r>
              <a:rPr sz="2600" dirty="0">
                <a:solidFill>
                  <a:srgbClr val="800000"/>
                </a:solidFill>
                <a:latin typeface="Arial MT"/>
                <a:cs typeface="Arial MT"/>
              </a:rPr>
              <a:t>(–),</a:t>
            </a:r>
            <a:r>
              <a:rPr sz="2600" spc="-85" dirty="0">
                <a:solidFill>
                  <a:srgbClr val="800000"/>
                </a:solidFill>
                <a:latin typeface="Arial MT"/>
                <a:cs typeface="Arial MT"/>
              </a:rPr>
              <a:t> </a:t>
            </a:r>
            <a:r>
              <a:rPr sz="2600" dirty="0">
                <a:solidFill>
                  <a:srgbClr val="800000"/>
                </a:solidFill>
                <a:latin typeface="Arial MT"/>
                <a:cs typeface="Arial MT"/>
              </a:rPr>
              <a:t>multiplication</a:t>
            </a:r>
            <a:r>
              <a:rPr sz="2600" spc="-25" dirty="0">
                <a:solidFill>
                  <a:srgbClr val="800000"/>
                </a:solidFill>
                <a:latin typeface="Arial MT"/>
                <a:cs typeface="Arial MT"/>
              </a:rPr>
              <a:t> </a:t>
            </a:r>
            <a:r>
              <a:rPr sz="2600" dirty="0">
                <a:solidFill>
                  <a:srgbClr val="800000"/>
                </a:solidFill>
                <a:latin typeface="Arial MT"/>
                <a:cs typeface="Arial MT"/>
              </a:rPr>
              <a:t>(*),</a:t>
            </a:r>
            <a:r>
              <a:rPr sz="2600" spc="-60" dirty="0">
                <a:solidFill>
                  <a:srgbClr val="800000"/>
                </a:solidFill>
                <a:latin typeface="Arial MT"/>
                <a:cs typeface="Arial MT"/>
              </a:rPr>
              <a:t> </a:t>
            </a:r>
            <a:r>
              <a:rPr sz="2600" spc="-25" dirty="0">
                <a:solidFill>
                  <a:srgbClr val="800000"/>
                </a:solidFill>
                <a:latin typeface="Arial MT"/>
                <a:cs typeface="Arial MT"/>
              </a:rPr>
              <a:t>and </a:t>
            </a:r>
            <a:r>
              <a:rPr sz="2600" dirty="0">
                <a:solidFill>
                  <a:srgbClr val="800000"/>
                </a:solidFill>
                <a:latin typeface="Arial MT"/>
                <a:cs typeface="Arial MT"/>
              </a:rPr>
              <a:t>division</a:t>
            </a:r>
            <a:r>
              <a:rPr sz="2600" spc="5" dirty="0">
                <a:solidFill>
                  <a:srgbClr val="800000"/>
                </a:solidFill>
                <a:latin typeface="Arial MT"/>
                <a:cs typeface="Arial MT"/>
              </a:rPr>
              <a:t> </a:t>
            </a:r>
            <a:r>
              <a:rPr sz="2600" dirty="0">
                <a:solidFill>
                  <a:srgbClr val="800000"/>
                </a:solidFill>
                <a:latin typeface="Arial MT"/>
                <a:cs typeface="Arial MT"/>
              </a:rPr>
              <a:t>(/)</a:t>
            </a:r>
            <a:r>
              <a:rPr sz="2600" spc="-55" dirty="0">
                <a:solidFill>
                  <a:srgbClr val="800000"/>
                </a:solidFill>
                <a:latin typeface="Arial MT"/>
                <a:cs typeface="Arial MT"/>
              </a:rPr>
              <a:t> </a:t>
            </a:r>
            <a:r>
              <a:rPr sz="2600" dirty="0">
                <a:solidFill>
                  <a:srgbClr val="800000"/>
                </a:solidFill>
                <a:latin typeface="Arial MT"/>
                <a:cs typeface="Arial MT"/>
              </a:rPr>
              <a:t>may</a:t>
            </a:r>
            <a:r>
              <a:rPr sz="2600" spc="-40" dirty="0">
                <a:solidFill>
                  <a:srgbClr val="800000"/>
                </a:solidFill>
                <a:latin typeface="Arial MT"/>
                <a:cs typeface="Arial MT"/>
              </a:rPr>
              <a:t> </a:t>
            </a:r>
            <a:r>
              <a:rPr sz="2600" dirty="0">
                <a:solidFill>
                  <a:srgbClr val="800000"/>
                </a:solidFill>
                <a:latin typeface="Arial MT"/>
                <a:cs typeface="Arial MT"/>
              </a:rPr>
              <a:t>be</a:t>
            </a:r>
            <a:r>
              <a:rPr sz="2600" spc="-35" dirty="0">
                <a:solidFill>
                  <a:srgbClr val="800000"/>
                </a:solidFill>
                <a:latin typeface="Arial MT"/>
                <a:cs typeface="Arial MT"/>
              </a:rPr>
              <a:t> </a:t>
            </a:r>
            <a:r>
              <a:rPr sz="2600" dirty="0">
                <a:solidFill>
                  <a:srgbClr val="800000"/>
                </a:solidFill>
                <a:latin typeface="Arial MT"/>
                <a:cs typeface="Arial MT"/>
              </a:rPr>
              <a:t>included</a:t>
            </a:r>
            <a:r>
              <a:rPr sz="2600" spc="-20" dirty="0">
                <a:solidFill>
                  <a:srgbClr val="800000"/>
                </a:solidFill>
                <a:latin typeface="Arial MT"/>
                <a:cs typeface="Arial MT"/>
              </a:rPr>
              <a:t> </a:t>
            </a:r>
            <a:r>
              <a:rPr sz="2600" dirty="0">
                <a:solidFill>
                  <a:srgbClr val="800000"/>
                </a:solidFill>
                <a:latin typeface="Arial MT"/>
                <a:cs typeface="Arial MT"/>
              </a:rPr>
              <a:t>as</a:t>
            </a:r>
            <a:r>
              <a:rPr sz="2600" spc="-35" dirty="0">
                <a:solidFill>
                  <a:srgbClr val="800000"/>
                </a:solidFill>
                <a:latin typeface="Arial MT"/>
                <a:cs typeface="Arial MT"/>
              </a:rPr>
              <a:t> </a:t>
            </a:r>
            <a:r>
              <a:rPr sz="2600" dirty="0">
                <a:solidFill>
                  <a:srgbClr val="800000"/>
                </a:solidFill>
                <a:latin typeface="Arial MT"/>
                <a:cs typeface="Arial MT"/>
              </a:rPr>
              <a:t>a</a:t>
            </a:r>
            <a:r>
              <a:rPr sz="2600" spc="-40" dirty="0">
                <a:solidFill>
                  <a:srgbClr val="800000"/>
                </a:solidFill>
                <a:latin typeface="Arial MT"/>
                <a:cs typeface="Arial MT"/>
              </a:rPr>
              <a:t> </a:t>
            </a:r>
            <a:r>
              <a:rPr sz="2600" dirty="0">
                <a:solidFill>
                  <a:srgbClr val="800000"/>
                </a:solidFill>
                <a:latin typeface="Arial MT"/>
                <a:cs typeface="Arial MT"/>
              </a:rPr>
              <a:t>part</a:t>
            </a:r>
            <a:r>
              <a:rPr sz="2600" spc="-40" dirty="0">
                <a:solidFill>
                  <a:srgbClr val="800000"/>
                </a:solidFill>
                <a:latin typeface="Arial MT"/>
                <a:cs typeface="Arial MT"/>
              </a:rPr>
              <a:t> </a:t>
            </a:r>
            <a:r>
              <a:rPr sz="2600" dirty="0">
                <a:solidFill>
                  <a:srgbClr val="800000"/>
                </a:solidFill>
                <a:latin typeface="Arial MT"/>
                <a:cs typeface="Arial MT"/>
              </a:rPr>
              <a:t>of</a:t>
            </a:r>
            <a:r>
              <a:rPr sz="2600" spc="-5" dirty="0">
                <a:solidFill>
                  <a:srgbClr val="800000"/>
                </a:solidFill>
                <a:latin typeface="Arial MT"/>
                <a:cs typeface="Arial MT"/>
              </a:rPr>
              <a:t> </a:t>
            </a:r>
            <a:r>
              <a:rPr sz="2600" b="1" spc="-10" dirty="0">
                <a:solidFill>
                  <a:srgbClr val="800000"/>
                </a:solidFill>
                <a:latin typeface="Arial"/>
                <a:cs typeface="Arial"/>
              </a:rPr>
              <a:t>SELECT</a:t>
            </a:r>
            <a:endParaRPr sz="2600">
              <a:latin typeface="Arial"/>
              <a:cs typeface="Arial"/>
            </a:endParaRPr>
          </a:p>
          <a:p>
            <a:pPr lvl="1">
              <a:lnSpc>
                <a:spcPct val="100000"/>
              </a:lnSpc>
              <a:spcBef>
                <a:spcPts val="1260"/>
              </a:spcBef>
              <a:buClr>
                <a:srgbClr val="333399"/>
              </a:buClr>
              <a:buFont typeface="Wingdings"/>
              <a:buChar char=""/>
            </a:pPr>
            <a:endParaRPr sz="2600">
              <a:latin typeface="Arial"/>
              <a:cs typeface="Arial"/>
            </a:endParaRPr>
          </a:p>
          <a:p>
            <a:pPr marL="356870" indent="-344170">
              <a:lnSpc>
                <a:spcPct val="100000"/>
              </a:lnSpc>
              <a:spcBef>
                <a:spcPts val="5"/>
              </a:spcBef>
              <a:buClr>
                <a:srgbClr val="990033"/>
              </a:buClr>
              <a:buSzPct val="60000"/>
              <a:buFont typeface="Wingdings"/>
              <a:buChar char=""/>
              <a:tabLst>
                <a:tab pos="356870" algn="l"/>
              </a:tabLst>
            </a:pPr>
            <a:r>
              <a:rPr sz="2000" b="1" dirty="0">
                <a:solidFill>
                  <a:srgbClr val="333399"/>
                </a:solidFill>
                <a:latin typeface="Arial"/>
                <a:cs typeface="Arial"/>
              </a:rPr>
              <a:t>Query</a:t>
            </a:r>
            <a:r>
              <a:rPr sz="2000" b="1" spc="-65" dirty="0">
                <a:solidFill>
                  <a:srgbClr val="333399"/>
                </a:solidFill>
                <a:latin typeface="Arial"/>
                <a:cs typeface="Arial"/>
              </a:rPr>
              <a:t> </a:t>
            </a:r>
            <a:r>
              <a:rPr sz="2000" b="1" dirty="0">
                <a:solidFill>
                  <a:srgbClr val="333399"/>
                </a:solidFill>
                <a:latin typeface="Arial"/>
                <a:cs typeface="Arial"/>
              </a:rPr>
              <a:t>13.</a:t>
            </a:r>
            <a:r>
              <a:rPr sz="2000" b="1" spc="-70" dirty="0">
                <a:solidFill>
                  <a:srgbClr val="333399"/>
                </a:solidFill>
                <a:latin typeface="Arial"/>
                <a:cs typeface="Arial"/>
              </a:rPr>
              <a:t> </a:t>
            </a:r>
            <a:r>
              <a:rPr sz="2000" dirty="0">
                <a:solidFill>
                  <a:srgbClr val="333399"/>
                </a:solidFill>
                <a:latin typeface="Arial MT"/>
                <a:cs typeface="Arial MT"/>
              </a:rPr>
              <a:t>Show</a:t>
            </a:r>
            <a:r>
              <a:rPr sz="2000" spc="-35" dirty="0">
                <a:solidFill>
                  <a:srgbClr val="333399"/>
                </a:solidFill>
                <a:latin typeface="Arial MT"/>
                <a:cs typeface="Arial MT"/>
              </a:rPr>
              <a:t> </a:t>
            </a:r>
            <a:r>
              <a:rPr sz="2000" dirty="0">
                <a:solidFill>
                  <a:srgbClr val="333399"/>
                </a:solidFill>
                <a:latin typeface="Arial MT"/>
                <a:cs typeface="Arial MT"/>
              </a:rPr>
              <a:t>the</a:t>
            </a:r>
            <a:r>
              <a:rPr sz="2000" spc="-85" dirty="0">
                <a:solidFill>
                  <a:srgbClr val="333399"/>
                </a:solidFill>
                <a:latin typeface="Arial MT"/>
                <a:cs typeface="Arial MT"/>
              </a:rPr>
              <a:t> </a:t>
            </a:r>
            <a:r>
              <a:rPr sz="2000" dirty="0">
                <a:solidFill>
                  <a:srgbClr val="333399"/>
                </a:solidFill>
                <a:latin typeface="Arial MT"/>
                <a:cs typeface="Arial MT"/>
              </a:rPr>
              <a:t>resulting</a:t>
            </a:r>
            <a:r>
              <a:rPr sz="2000" spc="-45" dirty="0">
                <a:solidFill>
                  <a:srgbClr val="333399"/>
                </a:solidFill>
                <a:latin typeface="Arial MT"/>
                <a:cs typeface="Arial MT"/>
              </a:rPr>
              <a:t> </a:t>
            </a:r>
            <a:r>
              <a:rPr sz="2000" dirty="0">
                <a:solidFill>
                  <a:srgbClr val="333399"/>
                </a:solidFill>
                <a:latin typeface="Arial MT"/>
                <a:cs typeface="Arial MT"/>
              </a:rPr>
              <a:t>salaries</a:t>
            </a:r>
            <a:r>
              <a:rPr sz="2000" spc="-30" dirty="0">
                <a:solidFill>
                  <a:srgbClr val="333399"/>
                </a:solidFill>
                <a:latin typeface="Arial MT"/>
                <a:cs typeface="Arial MT"/>
              </a:rPr>
              <a:t> </a:t>
            </a:r>
            <a:r>
              <a:rPr sz="2000" dirty="0">
                <a:solidFill>
                  <a:srgbClr val="333399"/>
                </a:solidFill>
                <a:latin typeface="Arial MT"/>
                <a:cs typeface="Arial MT"/>
              </a:rPr>
              <a:t>if</a:t>
            </a:r>
            <a:r>
              <a:rPr sz="2000" spc="-80" dirty="0">
                <a:solidFill>
                  <a:srgbClr val="333399"/>
                </a:solidFill>
                <a:latin typeface="Arial MT"/>
                <a:cs typeface="Arial MT"/>
              </a:rPr>
              <a:t> </a:t>
            </a:r>
            <a:r>
              <a:rPr sz="2000" dirty="0">
                <a:solidFill>
                  <a:srgbClr val="333399"/>
                </a:solidFill>
                <a:latin typeface="Arial MT"/>
                <a:cs typeface="Arial MT"/>
              </a:rPr>
              <a:t>every</a:t>
            </a:r>
            <a:r>
              <a:rPr sz="2000" spc="-45" dirty="0">
                <a:solidFill>
                  <a:srgbClr val="333399"/>
                </a:solidFill>
                <a:latin typeface="Arial MT"/>
                <a:cs typeface="Arial MT"/>
              </a:rPr>
              <a:t> </a:t>
            </a:r>
            <a:r>
              <a:rPr sz="2000" dirty="0">
                <a:solidFill>
                  <a:srgbClr val="333399"/>
                </a:solidFill>
                <a:latin typeface="Arial MT"/>
                <a:cs typeface="Arial MT"/>
              </a:rPr>
              <a:t>employee</a:t>
            </a:r>
            <a:r>
              <a:rPr sz="2000" spc="-20" dirty="0">
                <a:solidFill>
                  <a:srgbClr val="333399"/>
                </a:solidFill>
                <a:latin typeface="Arial MT"/>
                <a:cs typeface="Arial MT"/>
              </a:rPr>
              <a:t> </a:t>
            </a:r>
            <a:r>
              <a:rPr sz="2000" dirty="0">
                <a:solidFill>
                  <a:srgbClr val="333399"/>
                </a:solidFill>
                <a:latin typeface="Arial MT"/>
                <a:cs typeface="Arial MT"/>
              </a:rPr>
              <a:t>working</a:t>
            </a:r>
            <a:r>
              <a:rPr sz="2000" spc="-45" dirty="0">
                <a:solidFill>
                  <a:srgbClr val="333399"/>
                </a:solidFill>
                <a:latin typeface="Arial MT"/>
                <a:cs typeface="Arial MT"/>
              </a:rPr>
              <a:t> </a:t>
            </a:r>
            <a:r>
              <a:rPr sz="2000" spc="-25" dirty="0">
                <a:solidFill>
                  <a:srgbClr val="333399"/>
                </a:solidFill>
                <a:latin typeface="Arial MT"/>
                <a:cs typeface="Arial MT"/>
              </a:rPr>
              <a:t>on</a:t>
            </a:r>
            <a:endParaRPr sz="2000">
              <a:latin typeface="Arial MT"/>
              <a:cs typeface="Arial MT"/>
            </a:endParaRPr>
          </a:p>
          <a:p>
            <a:pPr marL="356870">
              <a:lnSpc>
                <a:spcPct val="100000"/>
              </a:lnSpc>
            </a:pPr>
            <a:r>
              <a:rPr sz="2000" dirty="0">
                <a:solidFill>
                  <a:srgbClr val="333399"/>
                </a:solidFill>
                <a:latin typeface="Arial MT"/>
                <a:cs typeface="Arial MT"/>
              </a:rPr>
              <a:t>the</a:t>
            </a:r>
            <a:r>
              <a:rPr sz="2000" spc="-50" dirty="0">
                <a:solidFill>
                  <a:srgbClr val="333399"/>
                </a:solidFill>
                <a:latin typeface="Arial MT"/>
                <a:cs typeface="Arial MT"/>
              </a:rPr>
              <a:t> </a:t>
            </a:r>
            <a:r>
              <a:rPr sz="2000" dirty="0">
                <a:solidFill>
                  <a:srgbClr val="333399"/>
                </a:solidFill>
                <a:latin typeface="Arial MT"/>
                <a:cs typeface="Arial MT"/>
              </a:rPr>
              <a:t>‘ProductX’</a:t>
            </a:r>
            <a:r>
              <a:rPr sz="2000" spc="-30" dirty="0">
                <a:solidFill>
                  <a:srgbClr val="333399"/>
                </a:solidFill>
                <a:latin typeface="Arial MT"/>
                <a:cs typeface="Arial MT"/>
              </a:rPr>
              <a:t> </a:t>
            </a:r>
            <a:r>
              <a:rPr sz="2000" dirty="0">
                <a:solidFill>
                  <a:srgbClr val="333399"/>
                </a:solidFill>
                <a:latin typeface="Arial MT"/>
                <a:cs typeface="Arial MT"/>
              </a:rPr>
              <a:t>project</a:t>
            </a:r>
            <a:r>
              <a:rPr sz="2000" spc="-65" dirty="0">
                <a:solidFill>
                  <a:srgbClr val="333399"/>
                </a:solidFill>
                <a:latin typeface="Arial MT"/>
                <a:cs typeface="Arial MT"/>
              </a:rPr>
              <a:t> </a:t>
            </a:r>
            <a:r>
              <a:rPr sz="2000" dirty="0">
                <a:solidFill>
                  <a:srgbClr val="333399"/>
                </a:solidFill>
                <a:latin typeface="Arial MT"/>
                <a:cs typeface="Arial MT"/>
              </a:rPr>
              <a:t>is</a:t>
            </a:r>
            <a:r>
              <a:rPr sz="2000" spc="-50" dirty="0">
                <a:solidFill>
                  <a:srgbClr val="333399"/>
                </a:solidFill>
                <a:latin typeface="Arial MT"/>
                <a:cs typeface="Arial MT"/>
              </a:rPr>
              <a:t> </a:t>
            </a:r>
            <a:r>
              <a:rPr sz="2000" dirty="0">
                <a:solidFill>
                  <a:srgbClr val="333399"/>
                </a:solidFill>
                <a:latin typeface="Arial MT"/>
                <a:cs typeface="Arial MT"/>
              </a:rPr>
              <a:t>given</a:t>
            </a:r>
            <a:r>
              <a:rPr sz="2000" spc="-30" dirty="0">
                <a:solidFill>
                  <a:srgbClr val="333399"/>
                </a:solidFill>
                <a:latin typeface="Arial MT"/>
                <a:cs typeface="Arial MT"/>
              </a:rPr>
              <a:t> </a:t>
            </a:r>
            <a:r>
              <a:rPr sz="2000" dirty="0">
                <a:solidFill>
                  <a:srgbClr val="333399"/>
                </a:solidFill>
                <a:latin typeface="Arial MT"/>
                <a:cs typeface="Arial MT"/>
              </a:rPr>
              <a:t>a</a:t>
            </a:r>
            <a:r>
              <a:rPr sz="2000" spc="-50" dirty="0">
                <a:solidFill>
                  <a:srgbClr val="333399"/>
                </a:solidFill>
                <a:latin typeface="Arial MT"/>
                <a:cs typeface="Arial MT"/>
              </a:rPr>
              <a:t> </a:t>
            </a:r>
            <a:r>
              <a:rPr sz="2000" dirty="0">
                <a:solidFill>
                  <a:srgbClr val="333399"/>
                </a:solidFill>
                <a:latin typeface="Arial MT"/>
                <a:cs typeface="Arial MT"/>
              </a:rPr>
              <a:t>10</a:t>
            </a:r>
            <a:r>
              <a:rPr sz="2000" spc="-70" dirty="0">
                <a:solidFill>
                  <a:srgbClr val="333399"/>
                </a:solidFill>
                <a:latin typeface="Arial MT"/>
                <a:cs typeface="Arial MT"/>
              </a:rPr>
              <a:t> </a:t>
            </a:r>
            <a:r>
              <a:rPr sz="2000" dirty="0">
                <a:solidFill>
                  <a:srgbClr val="333399"/>
                </a:solidFill>
                <a:latin typeface="Arial MT"/>
                <a:cs typeface="Arial MT"/>
              </a:rPr>
              <a:t>percent</a:t>
            </a:r>
            <a:r>
              <a:rPr sz="2000" spc="-45" dirty="0">
                <a:solidFill>
                  <a:srgbClr val="333399"/>
                </a:solidFill>
                <a:latin typeface="Arial MT"/>
                <a:cs typeface="Arial MT"/>
              </a:rPr>
              <a:t> </a:t>
            </a:r>
            <a:r>
              <a:rPr sz="2000" spc="-10" dirty="0">
                <a:solidFill>
                  <a:srgbClr val="333399"/>
                </a:solidFill>
                <a:latin typeface="Arial MT"/>
                <a:cs typeface="Arial MT"/>
              </a:rPr>
              <a:t>raise.</a:t>
            </a:r>
            <a:endParaRPr sz="2000">
              <a:latin typeface="Arial MT"/>
              <a:cs typeface="Arial MT"/>
            </a:endParaRPr>
          </a:p>
          <a:p>
            <a:pPr>
              <a:lnSpc>
                <a:spcPct val="100000"/>
              </a:lnSpc>
              <a:spcBef>
                <a:spcPts val="1060"/>
              </a:spcBef>
            </a:pPr>
            <a:endParaRPr sz="2000">
              <a:latin typeface="Arial MT"/>
              <a:cs typeface="Arial MT"/>
            </a:endParaRPr>
          </a:p>
          <a:p>
            <a:pPr marL="469900">
              <a:lnSpc>
                <a:spcPct val="100000"/>
              </a:lnSpc>
              <a:spcBef>
                <a:spcPts val="5"/>
              </a:spcBef>
              <a:tabLst>
                <a:tab pos="1616075" algn="l"/>
              </a:tabLst>
            </a:pPr>
            <a:r>
              <a:rPr sz="2000" b="1" spc="-10" dirty="0">
                <a:solidFill>
                  <a:srgbClr val="800000"/>
                </a:solidFill>
                <a:latin typeface="Arial"/>
                <a:cs typeface="Arial"/>
              </a:rPr>
              <a:t>SELECT</a:t>
            </a:r>
            <a:r>
              <a:rPr sz="2000" b="1" dirty="0">
                <a:solidFill>
                  <a:srgbClr val="800000"/>
                </a:solidFill>
                <a:latin typeface="Arial"/>
                <a:cs typeface="Arial"/>
              </a:rPr>
              <a:t>	</a:t>
            </a:r>
            <a:r>
              <a:rPr sz="2000" dirty="0">
                <a:solidFill>
                  <a:srgbClr val="800000"/>
                </a:solidFill>
                <a:latin typeface="Arial MT"/>
                <a:cs typeface="Arial MT"/>
              </a:rPr>
              <a:t>E.Fname,</a:t>
            </a:r>
            <a:r>
              <a:rPr sz="2000" spc="-95" dirty="0">
                <a:solidFill>
                  <a:srgbClr val="800000"/>
                </a:solidFill>
                <a:latin typeface="Arial MT"/>
                <a:cs typeface="Arial MT"/>
              </a:rPr>
              <a:t> </a:t>
            </a:r>
            <a:r>
              <a:rPr sz="2000" dirty="0">
                <a:solidFill>
                  <a:srgbClr val="800000"/>
                </a:solidFill>
                <a:latin typeface="Arial MT"/>
                <a:cs typeface="Arial MT"/>
              </a:rPr>
              <a:t>E.Lname,</a:t>
            </a:r>
            <a:r>
              <a:rPr sz="2000" spc="-55" dirty="0">
                <a:solidFill>
                  <a:srgbClr val="800000"/>
                </a:solidFill>
                <a:latin typeface="Arial MT"/>
                <a:cs typeface="Arial MT"/>
              </a:rPr>
              <a:t> </a:t>
            </a:r>
            <a:r>
              <a:rPr sz="2000" dirty="0">
                <a:solidFill>
                  <a:srgbClr val="800000"/>
                </a:solidFill>
                <a:latin typeface="Arial MT"/>
                <a:cs typeface="Arial MT"/>
              </a:rPr>
              <a:t>1.1</a:t>
            </a:r>
            <a:r>
              <a:rPr sz="2000" spc="-75" dirty="0">
                <a:solidFill>
                  <a:srgbClr val="800000"/>
                </a:solidFill>
                <a:latin typeface="Arial MT"/>
                <a:cs typeface="Arial MT"/>
              </a:rPr>
              <a:t> </a:t>
            </a:r>
            <a:r>
              <a:rPr sz="2000" dirty="0">
                <a:solidFill>
                  <a:srgbClr val="800000"/>
                </a:solidFill>
                <a:latin typeface="Arial MT"/>
                <a:cs typeface="Arial MT"/>
              </a:rPr>
              <a:t>*</a:t>
            </a:r>
            <a:r>
              <a:rPr sz="2000" spc="-70" dirty="0">
                <a:solidFill>
                  <a:srgbClr val="800000"/>
                </a:solidFill>
                <a:latin typeface="Arial MT"/>
                <a:cs typeface="Arial MT"/>
              </a:rPr>
              <a:t> </a:t>
            </a:r>
            <a:r>
              <a:rPr sz="2000" dirty="0">
                <a:solidFill>
                  <a:srgbClr val="800000"/>
                </a:solidFill>
                <a:latin typeface="Arial MT"/>
                <a:cs typeface="Arial MT"/>
              </a:rPr>
              <a:t>E.Salary </a:t>
            </a:r>
            <a:r>
              <a:rPr sz="2000" b="1" dirty="0">
                <a:solidFill>
                  <a:srgbClr val="800000"/>
                </a:solidFill>
                <a:latin typeface="Arial"/>
                <a:cs typeface="Arial"/>
              </a:rPr>
              <a:t>AS</a:t>
            </a:r>
            <a:r>
              <a:rPr sz="2000" b="1" spc="5" dirty="0">
                <a:solidFill>
                  <a:srgbClr val="800000"/>
                </a:solidFill>
                <a:latin typeface="Arial"/>
                <a:cs typeface="Arial"/>
              </a:rPr>
              <a:t> </a:t>
            </a:r>
            <a:r>
              <a:rPr sz="2000" spc="-10" dirty="0">
                <a:solidFill>
                  <a:srgbClr val="800000"/>
                </a:solidFill>
                <a:latin typeface="Arial MT"/>
                <a:cs typeface="Arial MT"/>
              </a:rPr>
              <a:t>Increased_sal</a:t>
            </a:r>
            <a:endParaRPr sz="2000">
              <a:latin typeface="Arial MT"/>
              <a:cs typeface="Arial MT"/>
            </a:endParaRPr>
          </a:p>
          <a:p>
            <a:pPr marL="469900">
              <a:lnSpc>
                <a:spcPct val="100000"/>
              </a:lnSpc>
              <a:spcBef>
                <a:spcPts val="480"/>
              </a:spcBef>
              <a:tabLst>
                <a:tab pos="1356995" algn="l"/>
              </a:tabLst>
            </a:pPr>
            <a:r>
              <a:rPr sz="2000" b="1" spc="-20" dirty="0">
                <a:solidFill>
                  <a:srgbClr val="800000"/>
                </a:solidFill>
                <a:latin typeface="Arial"/>
                <a:cs typeface="Arial"/>
              </a:rPr>
              <a:t>FROM</a:t>
            </a:r>
            <a:r>
              <a:rPr sz="2000" b="1" dirty="0">
                <a:solidFill>
                  <a:srgbClr val="800000"/>
                </a:solidFill>
                <a:latin typeface="Arial"/>
                <a:cs typeface="Arial"/>
              </a:rPr>
              <a:t>	</a:t>
            </a:r>
            <a:r>
              <a:rPr sz="2000" dirty="0">
                <a:solidFill>
                  <a:srgbClr val="800000"/>
                </a:solidFill>
                <a:latin typeface="Arial MT"/>
                <a:cs typeface="Arial MT"/>
              </a:rPr>
              <a:t>EMPLOYEE</a:t>
            </a:r>
            <a:r>
              <a:rPr sz="2000" spc="30" dirty="0">
                <a:solidFill>
                  <a:srgbClr val="800000"/>
                </a:solidFill>
                <a:latin typeface="Arial MT"/>
                <a:cs typeface="Arial MT"/>
              </a:rPr>
              <a:t> </a:t>
            </a:r>
            <a:r>
              <a:rPr sz="2000" b="1" dirty="0">
                <a:solidFill>
                  <a:srgbClr val="800000"/>
                </a:solidFill>
                <a:latin typeface="Arial"/>
                <a:cs typeface="Arial"/>
              </a:rPr>
              <a:t>AS </a:t>
            </a:r>
            <a:r>
              <a:rPr sz="2000" dirty="0">
                <a:solidFill>
                  <a:srgbClr val="800000"/>
                </a:solidFill>
                <a:latin typeface="Arial MT"/>
                <a:cs typeface="Arial MT"/>
              </a:rPr>
              <a:t>E,</a:t>
            </a:r>
            <a:r>
              <a:rPr sz="2000" spc="-70" dirty="0">
                <a:solidFill>
                  <a:srgbClr val="800000"/>
                </a:solidFill>
                <a:latin typeface="Arial MT"/>
                <a:cs typeface="Arial MT"/>
              </a:rPr>
              <a:t> </a:t>
            </a:r>
            <a:r>
              <a:rPr sz="2000" dirty="0">
                <a:solidFill>
                  <a:srgbClr val="800000"/>
                </a:solidFill>
                <a:latin typeface="Arial MT"/>
                <a:cs typeface="Arial MT"/>
              </a:rPr>
              <a:t>WORKS_ON</a:t>
            </a:r>
            <a:r>
              <a:rPr sz="2000" spc="-85" dirty="0">
                <a:solidFill>
                  <a:srgbClr val="800000"/>
                </a:solidFill>
                <a:latin typeface="Arial MT"/>
                <a:cs typeface="Arial MT"/>
              </a:rPr>
              <a:t> </a:t>
            </a:r>
            <a:r>
              <a:rPr sz="2000" b="1" dirty="0">
                <a:solidFill>
                  <a:srgbClr val="800000"/>
                </a:solidFill>
                <a:latin typeface="Arial"/>
                <a:cs typeface="Arial"/>
              </a:rPr>
              <a:t>AS</a:t>
            </a:r>
            <a:r>
              <a:rPr sz="2000" b="1" spc="-35" dirty="0">
                <a:solidFill>
                  <a:srgbClr val="800000"/>
                </a:solidFill>
                <a:latin typeface="Arial"/>
                <a:cs typeface="Arial"/>
              </a:rPr>
              <a:t> </a:t>
            </a:r>
            <a:r>
              <a:rPr sz="2000" dirty="0">
                <a:solidFill>
                  <a:srgbClr val="800000"/>
                </a:solidFill>
                <a:latin typeface="Arial MT"/>
                <a:cs typeface="Arial MT"/>
              </a:rPr>
              <a:t>W,</a:t>
            </a:r>
            <a:r>
              <a:rPr sz="2000" spc="-135" dirty="0">
                <a:solidFill>
                  <a:srgbClr val="800000"/>
                </a:solidFill>
                <a:latin typeface="Arial MT"/>
                <a:cs typeface="Arial MT"/>
              </a:rPr>
              <a:t> </a:t>
            </a:r>
            <a:r>
              <a:rPr sz="2000" dirty="0">
                <a:solidFill>
                  <a:srgbClr val="800000"/>
                </a:solidFill>
                <a:latin typeface="Arial MT"/>
                <a:cs typeface="Arial MT"/>
              </a:rPr>
              <a:t>PROJECT</a:t>
            </a:r>
            <a:r>
              <a:rPr sz="2000" spc="-20" dirty="0">
                <a:solidFill>
                  <a:srgbClr val="800000"/>
                </a:solidFill>
                <a:latin typeface="Arial MT"/>
                <a:cs typeface="Arial MT"/>
              </a:rPr>
              <a:t> </a:t>
            </a:r>
            <a:r>
              <a:rPr sz="2000" b="1" dirty="0">
                <a:solidFill>
                  <a:srgbClr val="800000"/>
                </a:solidFill>
                <a:latin typeface="Arial"/>
                <a:cs typeface="Arial"/>
              </a:rPr>
              <a:t>AS</a:t>
            </a:r>
            <a:r>
              <a:rPr sz="2000" b="1" spc="5" dirty="0">
                <a:solidFill>
                  <a:srgbClr val="800000"/>
                </a:solidFill>
                <a:latin typeface="Arial"/>
                <a:cs typeface="Arial"/>
              </a:rPr>
              <a:t> </a:t>
            </a:r>
            <a:r>
              <a:rPr sz="2000" spc="-50" dirty="0">
                <a:solidFill>
                  <a:srgbClr val="800000"/>
                </a:solidFill>
                <a:latin typeface="Arial MT"/>
                <a:cs typeface="Arial MT"/>
              </a:rPr>
              <a:t>P</a:t>
            </a:r>
            <a:endParaRPr sz="2000">
              <a:latin typeface="Arial MT"/>
              <a:cs typeface="Arial MT"/>
            </a:endParaRPr>
          </a:p>
          <a:p>
            <a:pPr marL="469900">
              <a:lnSpc>
                <a:spcPct val="100000"/>
              </a:lnSpc>
              <a:spcBef>
                <a:spcPts val="480"/>
              </a:spcBef>
              <a:tabLst>
                <a:tab pos="1558290" algn="l"/>
              </a:tabLst>
            </a:pPr>
            <a:r>
              <a:rPr sz="2000" b="1" spc="-10" dirty="0">
                <a:solidFill>
                  <a:srgbClr val="800000"/>
                </a:solidFill>
                <a:latin typeface="Arial"/>
                <a:cs typeface="Arial"/>
              </a:rPr>
              <a:t>WHERE</a:t>
            </a:r>
            <a:r>
              <a:rPr sz="2000" b="1" dirty="0">
                <a:solidFill>
                  <a:srgbClr val="800000"/>
                </a:solidFill>
                <a:latin typeface="Arial"/>
                <a:cs typeface="Arial"/>
              </a:rPr>
              <a:t>	</a:t>
            </a:r>
            <a:r>
              <a:rPr sz="2000" dirty="0">
                <a:solidFill>
                  <a:srgbClr val="800000"/>
                </a:solidFill>
                <a:latin typeface="Arial MT"/>
                <a:cs typeface="Arial MT"/>
              </a:rPr>
              <a:t>E.Ssn=W.Essn</a:t>
            </a:r>
            <a:r>
              <a:rPr sz="2000" spc="-130" dirty="0">
                <a:solidFill>
                  <a:srgbClr val="800000"/>
                </a:solidFill>
                <a:latin typeface="Arial MT"/>
                <a:cs typeface="Arial MT"/>
              </a:rPr>
              <a:t> </a:t>
            </a:r>
            <a:r>
              <a:rPr sz="2000" b="1" dirty="0">
                <a:solidFill>
                  <a:srgbClr val="800000"/>
                </a:solidFill>
                <a:latin typeface="Arial"/>
                <a:cs typeface="Arial"/>
              </a:rPr>
              <a:t>AND</a:t>
            </a:r>
            <a:r>
              <a:rPr sz="2000" b="1" spc="-65" dirty="0">
                <a:solidFill>
                  <a:srgbClr val="800000"/>
                </a:solidFill>
                <a:latin typeface="Arial"/>
                <a:cs typeface="Arial"/>
              </a:rPr>
              <a:t> </a:t>
            </a:r>
            <a:r>
              <a:rPr sz="2000" dirty="0">
                <a:solidFill>
                  <a:srgbClr val="800000"/>
                </a:solidFill>
                <a:latin typeface="Arial MT"/>
                <a:cs typeface="Arial MT"/>
              </a:rPr>
              <a:t>W.Pno=P.Pnumber</a:t>
            </a:r>
            <a:r>
              <a:rPr sz="2000" spc="-55" dirty="0">
                <a:solidFill>
                  <a:srgbClr val="800000"/>
                </a:solidFill>
                <a:latin typeface="Arial MT"/>
                <a:cs typeface="Arial MT"/>
              </a:rPr>
              <a:t> </a:t>
            </a:r>
            <a:r>
              <a:rPr sz="2000" b="1" spc="-25" dirty="0">
                <a:solidFill>
                  <a:srgbClr val="800000"/>
                </a:solidFill>
                <a:latin typeface="Arial"/>
                <a:cs typeface="Arial"/>
              </a:rPr>
              <a:t>AND</a:t>
            </a:r>
            <a:endParaRPr sz="2000">
              <a:latin typeface="Arial"/>
              <a:cs typeface="Arial"/>
            </a:endParaRPr>
          </a:p>
          <a:p>
            <a:pPr marL="756285">
              <a:lnSpc>
                <a:spcPct val="100000"/>
              </a:lnSpc>
            </a:pPr>
            <a:r>
              <a:rPr sz="2000" spc="-10" dirty="0">
                <a:solidFill>
                  <a:srgbClr val="800000"/>
                </a:solidFill>
                <a:latin typeface="Arial MT"/>
                <a:cs typeface="Arial MT"/>
              </a:rPr>
              <a:t>P.Pname=‘ProductX’;</a:t>
            </a:r>
            <a:endParaRPr sz="2000">
              <a:latin typeface="Arial MT"/>
              <a:cs typeface="Arial M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71449" rIns="0" bIns="0" rtlCol="0">
            <a:spAutoFit/>
          </a:bodyPr>
          <a:lstStyle/>
          <a:p>
            <a:pPr marL="12700">
              <a:lnSpc>
                <a:spcPct val="100000"/>
              </a:lnSpc>
              <a:spcBef>
                <a:spcPts val="100"/>
              </a:spcBef>
            </a:pPr>
            <a:r>
              <a:rPr dirty="0"/>
              <a:t>Ordering</a:t>
            </a:r>
            <a:r>
              <a:rPr spc="-25" dirty="0"/>
              <a:t> </a:t>
            </a:r>
            <a:r>
              <a:rPr dirty="0"/>
              <a:t>of</a:t>
            </a:r>
            <a:r>
              <a:rPr spc="-15" dirty="0"/>
              <a:t> </a:t>
            </a:r>
            <a:r>
              <a:rPr dirty="0"/>
              <a:t>Query</a:t>
            </a:r>
            <a:r>
              <a:rPr spc="-15" dirty="0"/>
              <a:t> </a:t>
            </a:r>
            <a:r>
              <a:rPr spc="-10" dirty="0"/>
              <a:t>Results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42</a:t>
            </a:r>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p:cNvSpPr txBox="1"/>
          <p:nvPr/>
        </p:nvSpPr>
        <p:spPr>
          <a:xfrm>
            <a:off x="318617" y="1505667"/>
            <a:ext cx="8219440" cy="3714750"/>
          </a:xfrm>
          <a:prstGeom prst="rect">
            <a:avLst/>
          </a:prstGeom>
        </p:spPr>
        <p:txBody>
          <a:bodyPr vert="horz" wrap="square" lIns="0" tIns="105410" rIns="0" bIns="0" rtlCol="0">
            <a:spAutoFit/>
          </a:bodyPr>
          <a:lstStyle/>
          <a:p>
            <a:pPr marL="356870" indent="-344170">
              <a:lnSpc>
                <a:spcPct val="100000"/>
              </a:lnSpc>
              <a:spcBef>
                <a:spcPts val="830"/>
              </a:spcBef>
              <a:buClr>
                <a:srgbClr val="990033"/>
              </a:buClr>
              <a:buSzPct val="58928"/>
              <a:buFont typeface="Wingdings"/>
              <a:buChar char=""/>
              <a:tabLst>
                <a:tab pos="356870" algn="l"/>
              </a:tabLst>
            </a:pPr>
            <a:r>
              <a:rPr sz="2800" dirty="0">
                <a:solidFill>
                  <a:srgbClr val="333399"/>
                </a:solidFill>
                <a:latin typeface="Arial MT"/>
                <a:cs typeface="Arial MT"/>
              </a:rPr>
              <a:t>Use</a:t>
            </a:r>
            <a:r>
              <a:rPr sz="2800" spc="-30" dirty="0">
                <a:solidFill>
                  <a:srgbClr val="333399"/>
                </a:solidFill>
                <a:latin typeface="Arial MT"/>
                <a:cs typeface="Arial MT"/>
              </a:rPr>
              <a:t> </a:t>
            </a:r>
            <a:r>
              <a:rPr sz="2800" b="1" dirty="0">
                <a:solidFill>
                  <a:srgbClr val="333399"/>
                </a:solidFill>
                <a:latin typeface="Courier New"/>
                <a:cs typeface="Courier New"/>
              </a:rPr>
              <a:t>ORDER</a:t>
            </a:r>
            <a:r>
              <a:rPr sz="2800" b="1" spc="-55" dirty="0">
                <a:solidFill>
                  <a:srgbClr val="333399"/>
                </a:solidFill>
                <a:latin typeface="Courier New"/>
                <a:cs typeface="Courier New"/>
              </a:rPr>
              <a:t> </a:t>
            </a:r>
            <a:r>
              <a:rPr sz="2800" b="1" dirty="0">
                <a:solidFill>
                  <a:srgbClr val="333399"/>
                </a:solidFill>
                <a:latin typeface="Courier New"/>
                <a:cs typeface="Courier New"/>
              </a:rPr>
              <a:t>BY</a:t>
            </a:r>
            <a:r>
              <a:rPr sz="2800" b="1" spc="-55" dirty="0">
                <a:solidFill>
                  <a:srgbClr val="333399"/>
                </a:solidFill>
                <a:latin typeface="Courier New"/>
                <a:cs typeface="Courier New"/>
              </a:rPr>
              <a:t> </a:t>
            </a:r>
            <a:r>
              <a:rPr sz="2800" spc="-10" dirty="0">
                <a:solidFill>
                  <a:srgbClr val="333399"/>
                </a:solidFill>
                <a:latin typeface="Arial MT"/>
                <a:cs typeface="Arial MT"/>
              </a:rPr>
              <a:t>clause</a:t>
            </a:r>
            <a:endParaRPr sz="2800">
              <a:latin typeface="Arial MT"/>
              <a:cs typeface="Arial MT"/>
            </a:endParaRPr>
          </a:p>
          <a:p>
            <a:pPr marL="756285" marR="5080" lvl="1" indent="-287020">
              <a:lnSpc>
                <a:spcPct val="105400"/>
              </a:lnSpc>
              <a:spcBef>
                <a:spcPts val="490"/>
              </a:spcBef>
              <a:buClr>
                <a:srgbClr val="333399"/>
              </a:buClr>
              <a:buSzPct val="55769"/>
              <a:buFont typeface="Wingdings"/>
              <a:buChar char=""/>
              <a:tabLst>
                <a:tab pos="756285" algn="l"/>
              </a:tabLst>
            </a:pPr>
            <a:r>
              <a:rPr sz="2600" dirty="0">
                <a:solidFill>
                  <a:srgbClr val="800000"/>
                </a:solidFill>
                <a:latin typeface="Arial MT"/>
                <a:cs typeface="Arial MT"/>
              </a:rPr>
              <a:t>Keyword</a:t>
            </a:r>
            <a:r>
              <a:rPr sz="2600" spc="20" dirty="0">
                <a:solidFill>
                  <a:srgbClr val="800000"/>
                </a:solidFill>
                <a:latin typeface="Arial MT"/>
                <a:cs typeface="Arial MT"/>
              </a:rPr>
              <a:t> </a:t>
            </a:r>
            <a:r>
              <a:rPr sz="2600" b="1" dirty="0">
                <a:solidFill>
                  <a:srgbClr val="800000"/>
                </a:solidFill>
                <a:latin typeface="Courier New"/>
                <a:cs typeface="Courier New"/>
              </a:rPr>
              <a:t>DESC</a:t>
            </a:r>
            <a:r>
              <a:rPr sz="2600" b="1" spc="-105" dirty="0">
                <a:solidFill>
                  <a:srgbClr val="800000"/>
                </a:solidFill>
                <a:latin typeface="Courier New"/>
                <a:cs typeface="Courier New"/>
              </a:rPr>
              <a:t> </a:t>
            </a:r>
            <a:r>
              <a:rPr sz="2600" dirty="0">
                <a:solidFill>
                  <a:srgbClr val="800000"/>
                </a:solidFill>
                <a:latin typeface="Arial MT"/>
                <a:cs typeface="Arial MT"/>
              </a:rPr>
              <a:t>to</a:t>
            </a:r>
            <a:r>
              <a:rPr sz="2600" spc="-65" dirty="0">
                <a:solidFill>
                  <a:srgbClr val="800000"/>
                </a:solidFill>
                <a:latin typeface="Arial MT"/>
                <a:cs typeface="Arial MT"/>
              </a:rPr>
              <a:t> </a:t>
            </a:r>
            <a:r>
              <a:rPr sz="2600" dirty="0">
                <a:solidFill>
                  <a:srgbClr val="800000"/>
                </a:solidFill>
                <a:latin typeface="Arial MT"/>
                <a:cs typeface="Arial MT"/>
              </a:rPr>
              <a:t>see</a:t>
            </a:r>
            <a:r>
              <a:rPr sz="2600" spc="-15" dirty="0">
                <a:solidFill>
                  <a:srgbClr val="800000"/>
                </a:solidFill>
                <a:latin typeface="Arial MT"/>
                <a:cs typeface="Arial MT"/>
              </a:rPr>
              <a:t> </a:t>
            </a:r>
            <a:r>
              <a:rPr sz="2600" dirty="0">
                <a:solidFill>
                  <a:srgbClr val="800000"/>
                </a:solidFill>
                <a:latin typeface="Arial MT"/>
                <a:cs typeface="Arial MT"/>
              </a:rPr>
              <a:t>result</a:t>
            </a:r>
            <a:r>
              <a:rPr sz="2600" spc="-40" dirty="0">
                <a:solidFill>
                  <a:srgbClr val="800000"/>
                </a:solidFill>
                <a:latin typeface="Arial MT"/>
                <a:cs typeface="Arial MT"/>
              </a:rPr>
              <a:t> </a:t>
            </a:r>
            <a:r>
              <a:rPr sz="2600" dirty="0">
                <a:solidFill>
                  <a:srgbClr val="800000"/>
                </a:solidFill>
                <a:latin typeface="Arial MT"/>
                <a:cs typeface="Arial MT"/>
              </a:rPr>
              <a:t>in</a:t>
            </a:r>
            <a:r>
              <a:rPr sz="2600" spc="-40" dirty="0">
                <a:solidFill>
                  <a:srgbClr val="800000"/>
                </a:solidFill>
                <a:latin typeface="Arial MT"/>
                <a:cs typeface="Arial MT"/>
              </a:rPr>
              <a:t> </a:t>
            </a:r>
            <a:r>
              <a:rPr sz="2600" dirty="0">
                <a:solidFill>
                  <a:srgbClr val="800000"/>
                </a:solidFill>
                <a:latin typeface="Arial MT"/>
                <a:cs typeface="Arial MT"/>
              </a:rPr>
              <a:t>a</a:t>
            </a:r>
            <a:r>
              <a:rPr sz="2600" spc="-65" dirty="0">
                <a:solidFill>
                  <a:srgbClr val="800000"/>
                </a:solidFill>
                <a:latin typeface="Arial MT"/>
                <a:cs typeface="Arial MT"/>
              </a:rPr>
              <a:t> </a:t>
            </a:r>
            <a:r>
              <a:rPr sz="2600" dirty="0">
                <a:solidFill>
                  <a:srgbClr val="800000"/>
                </a:solidFill>
                <a:latin typeface="Arial MT"/>
                <a:cs typeface="Arial MT"/>
              </a:rPr>
              <a:t>descending</a:t>
            </a:r>
            <a:r>
              <a:rPr sz="2600" spc="25" dirty="0">
                <a:solidFill>
                  <a:srgbClr val="800000"/>
                </a:solidFill>
                <a:latin typeface="Arial MT"/>
                <a:cs typeface="Arial MT"/>
              </a:rPr>
              <a:t> </a:t>
            </a:r>
            <a:r>
              <a:rPr sz="2600" spc="-10" dirty="0">
                <a:solidFill>
                  <a:srgbClr val="800000"/>
                </a:solidFill>
                <a:latin typeface="Arial MT"/>
                <a:cs typeface="Arial MT"/>
              </a:rPr>
              <a:t>order </a:t>
            </a:r>
            <a:r>
              <a:rPr sz="2600" dirty="0">
                <a:solidFill>
                  <a:srgbClr val="800000"/>
                </a:solidFill>
                <a:latin typeface="Arial MT"/>
                <a:cs typeface="Arial MT"/>
              </a:rPr>
              <a:t>of</a:t>
            </a:r>
            <a:r>
              <a:rPr sz="2600" spc="-15" dirty="0">
                <a:solidFill>
                  <a:srgbClr val="800000"/>
                </a:solidFill>
                <a:latin typeface="Arial MT"/>
                <a:cs typeface="Arial MT"/>
              </a:rPr>
              <a:t> </a:t>
            </a:r>
            <a:r>
              <a:rPr sz="2600" spc="-10" dirty="0">
                <a:solidFill>
                  <a:srgbClr val="800000"/>
                </a:solidFill>
                <a:latin typeface="Arial MT"/>
                <a:cs typeface="Arial MT"/>
              </a:rPr>
              <a:t>values</a:t>
            </a:r>
            <a:endParaRPr sz="2600">
              <a:latin typeface="Arial MT"/>
              <a:cs typeface="Arial MT"/>
            </a:endParaRPr>
          </a:p>
          <a:p>
            <a:pPr marL="756285" lvl="1" indent="-286385">
              <a:lnSpc>
                <a:spcPct val="100000"/>
              </a:lnSpc>
              <a:spcBef>
                <a:spcPts val="459"/>
              </a:spcBef>
              <a:buClr>
                <a:srgbClr val="333399"/>
              </a:buClr>
              <a:buSzPct val="55769"/>
              <a:buFont typeface="Wingdings"/>
              <a:buChar char=""/>
              <a:tabLst>
                <a:tab pos="756285" algn="l"/>
              </a:tabLst>
            </a:pPr>
            <a:r>
              <a:rPr sz="2600" dirty="0">
                <a:solidFill>
                  <a:srgbClr val="800000"/>
                </a:solidFill>
                <a:latin typeface="Arial MT"/>
                <a:cs typeface="Arial MT"/>
              </a:rPr>
              <a:t>Keyword </a:t>
            </a:r>
            <a:r>
              <a:rPr sz="2600" b="1" dirty="0">
                <a:solidFill>
                  <a:srgbClr val="800000"/>
                </a:solidFill>
                <a:latin typeface="Courier New"/>
                <a:cs typeface="Courier New"/>
              </a:rPr>
              <a:t>ASC</a:t>
            </a:r>
            <a:r>
              <a:rPr sz="2600" b="1" spc="-145" dirty="0">
                <a:solidFill>
                  <a:srgbClr val="800000"/>
                </a:solidFill>
                <a:latin typeface="Courier New"/>
                <a:cs typeface="Courier New"/>
              </a:rPr>
              <a:t> </a:t>
            </a:r>
            <a:r>
              <a:rPr sz="2600" dirty="0">
                <a:solidFill>
                  <a:srgbClr val="800000"/>
                </a:solidFill>
                <a:latin typeface="Arial MT"/>
                <a:cs typeface="Arial MT"/>
              </a:rPr>
              <a:t>to</a:t>
            </a:r>
            <a:r>
              <a:rPr sz="2600" spc="-80" dirty="0">
                <a:solidFill>
                  <a:srgbClr val="800000"/>
                </a:solidFill>
                <a:latin typeface="Arial MT"/>
                <a:cs typeface="Arial MT"/>
              </a:rPr>
              <a:t> </a:t>
            </a:r>
            <a:r>
              <a:rPr sz="2600" dirty="0">
                <a:solidFill>
                  <a:srgbClr val="800000"/>
                </a:solidFill>
                <a:latin typeface="Arial MT"/>
                <a:cs typeface="Arial MT"/>
              </a:rPr>
              <a:t>specify</a:t>
            </a:r>
            <a:r>
              <a:rPr sz="2600" spc="-45" dirty="0">
                <a:solidFill>
                  <a:srgbClr val="800000"/>
                </a:solidFill>
                <a:latin typeface="Arial MT"/>
                <a:cs typeface="Arial MT"/>
              </a:rPr>
              <a:t> </a:t>
            </a:r>
            <a:r>
              <a:rPr sz="2600" dirty="0">
                <a:solidFill>
                  <a:srgbClr val="800000"/>
                </a:solidFill>
                <a:latin typeface="Arial MT"/>
                <a:cs typeface="Arial MT"/>
              </a:rPr>
              <a:t>ascending</a:t>
            </a:r>
            <a:r>
              <a:rPr sz="2600" spc="-25" dirty="0">
                <a:solidFill>
                  <a:srgbClr val="800000"/>
                </a:solidFill>
                <a:latin typeface="Arial MT"/>
                <a:cs typeface="Arial MT"/>
              </a:rPr>
              <a:t> </a:t>
            </a:r>
            <a:r>
              <a:rPr sz="2600" dirty="0">
                <a:solidFill>
                  <a:srgbClr val="800000"/>
                </a:solidFill>
                <a:latin typeface="Arial MT"/>
                <a:cs typeface="Arial MT"/>
              </a:rPr>
              <a:t>order</a:t>
            </a:r>
            <a:r>
              <a:rPr sz="2600" spc="-70" dirty="0">
                <a:solidFill>
                  <a:srgbClr val="800000"/>
                </a:solidFill>
                <a:latin typeface="Arial MT"/>
                <a:cs typeface="Arial MT"/>
              </a:rPr>
              <a:t> </a:t>
            </a:r>
            <a:r>
              <a:rPr sz="2600" spc="-10" dirty="0">
                <a:solidFill>
                  <a:srgbClr val="800000"/>
                </a:solidFill>
                <a:latin typeface="Arial MT"/>
                <a:cs typeface="Arial MT"/>
              </a:rPr>
              <a:t>explicitly</a:t>
            </a:r>
            <a:endParaRPr sz="2600">
              <a:latin typeface="Arial MT"/>
              <a:cs typeface="Arial MT"/>
            </a:endParaRPr>
          </a:p>
          <a:p>
            <a:pPr marL="756285" lvl="1" indent="-286385">
              <a:lnSpc>
                <a:spcPct val="100000"/>
              </a:lnSpc>
              <a:spcBef>
                <a:spcPts val="790"/>
              </a:spcBef>
              <a:buClr>
                <a:srgbClr val="333399"/>
              </a:buClr>
              <a:buSzPct val="55769"/>
              <a:buFont typeface="Wingdings"/>
              <a:buChar char=""/>
              <a:tabLst>
                <a:tab pos="756285" algn="l"/>
              </a:tabLst>
            </a:pPr>
            <a:r>
              <a:rPr sz="2600" dirty="0">
                <a:solidFill>
                  <a:srgbClr val="800000"/>
                </a:solidFill>
                <a:latin typeface="Arial MT"/>
                <a:cs typeface="Arial MT"/>
              </a:rPr>
              <a:t>Typically</a:t>
            </a:r>
            <a:r>
              <a:rPr sz="2600" spc="-20" dirty="0">
                <a:solidFill>
                  <a:srgbClr val="800000"/>
                </a:solidFill>
                <a:latin typeface="Arial MT"/>
                <a:cs typeface="Arial MT"/>
              </a:rPr>
              <a:t> </a:t>
            </a:r>
            <a:r>
              <a:rPr sz="2600" dirty="0">
                <a:solidFill>
                  <a:srgbClr val="800000"/>
                </a:solidFill>
                <a:latin typeface="Arial MT"/>
                <a:cs typeface="Arial MT"/>
              </a:rPr>
              <a:t>placed</a:t>
            </a:r>
            <a:r>
              <a:rPr sz="2600" spc="-25" dirty="0">
                <a:solidFill>
                  <a:srgbClr val="800000"/>
                </a:solidFill>
                <a:latin typeface="Arial MT"/>
                <a:cs typeface="Arial MT"/>
              </a:rPr>
              <a:t> </a:t>
            </a:r>
            <a:r>
              <a:rPr sz="2600" dirty="0">
                <a:solidFill>
                  <a:srgbClr val="800000"/>
                </a:solidFill>
                <a:latin typeface="Arial MT"/>
                <a:cs typeface="Arial MT"/>
              </a:rPr>
              <a:t>at</a:t>
            </a:r>
            <a:r>
              <a:rPr sz="2600" spc="-60" dirty="0">
                <a:solidFill>
                  <a:srgbClr val="800000"/>
                </a:solidFill>
                <a:latin typeface="Arial MT"/>
                <a:cs typeface="Arial MT"/>
              </a:rPr>
              <a:t> </a:t>
            </a:r>
            <a:r>
              <a:rPr sz="2600" dirty="0">
                <a:solidFill>
                  <a:srgbClr val="800000"/>
                </a:solidFill>
                <a:latin typeface="Arial MT"/>
                <a:cs typeface="Arial MT"/>
              </a:rPr>
              <a:t>the</a:t>
            </a:r>
            <a:r>
              <a:rPr sz="2600" spc="-20" dirty="0">
                <a:solidFill>
                  <a:srgbClr val="800000"/>
                </a:solidFill>
                <a:latin typeface="Arial MT"/>
                <a:cs typeface="Arial MT"/>
              </a:rPr>
              <a:t> </a:t>
            </a:r>
            <a:r>
              <a:rPr sz="2600" dirty="0">
                <a:solidFill>
                  <a:srgbClr val="800000"/>
                </a:solidFill>
                <a:latin typeface="Arial MT"/>
                <a:cs typeface="Arial MT"/>
              </a:rPr>
              <a:t>end</a:t>
            </a:r>
            <a:r>
              <a:rPr sz="2600" spc="-40" dirty="0">
                <a:solidFill>
                  <a:srgbClr val="800000"/>
                </a:solidFill>
                <a:latin typeface="Arial MT"/>
                <a:cs typeface="Arial MT"/>
              </a:rPr>
              <a:t> </a:t>
            </a:r>
            <a:r>
              <a:rPr sz="2600" dirty="0">
                <a:solidFill>
                  <a:srgbClr val="800000"/>
                </a:solidFill>
                <a:latin typeface="Arial MT"/>
                <a:cs typeface="Arial MT"/>
              </a:rPr>
              <a:t>of</a:t>
            </a:r>
            <a:r>
              <a:rPr sz="2600" spc="-45" dirty="0">
                <a:solidFill>
                  <a:srgbClr val="800000"/>
                </a:solidFill>
                <a:latin typeface="Arial MT"/>
                <a:cs typeface="Arial MT"/>
              </a:rPr>
              <a:t> </a:t>
            </a:r>
            <a:r>
              <a:rPr sz="2600" dirty="0">
                <a:solidFill>
                  <a:srgbClr val="800000"/>
                </a:solidFill>
                <a:latin typeface="Arial MT"/>
                <a:cs typeface="Arial MT"/>
              </a:rPr>
              <a:t>the</a:t>
            </a:r>
            <a:r>
              <a:rPr sz="2600" spc="-40" dirty="0">
                <a:solidFill>
                  <a:srgbClr val="800000"/>
                </a:solidFill>
                <a:latin typeface="Arial MT"/>
                <a:cs typeface="Arial MT"/>
              </a:rPr>
              <a:t> </a:t>
            </a:r>
            <a:r>
              <a:rPr sz="2600" spc="-10" dirty="0">
                <a:solidFill>
                  <a:srgbClr val="800000"/>
                </a:solidFill>
                <a:latin typeface="Arial MT"/>
                <a:cs typeface="Arial MT"/>
              </a:rPr>
              <a:t>query</a:t>
            </a:r>
            <a:endParaRPr sz="2600">
              <a:latin typeface="Arial MT"/>
              <a:cs typeface="Arial MT"/>
            </a:endParaRPr>
          </a:p>
          <a:p>
            <a:pPr>
              <a:lnSpc>
                <a:spcPct val="100000"/>
              </a:lnSpc>
              <a:spcBef>
                <a:spcPts val="1165"/>
              </a:spcBef>
            </a:pPr>
            <a:endParaRPr sz="2600">
              <a:latin typeface="Arial MT"/>
              <a:cs typeface="Arial MT"/>
            </a:endParaRPr>
          </a:p>
          <a:p>
            <a:pPr marL="469900">
              <a:lnSpc>
                <a:spcPct val="100000"/>
              </a:lnSpc>
              <a:spcBef>
                <a:spcPts val="5"/>
              </a:spcBef>
            </a:pPr>
            <a:r>
              <a:rPr sz="2600" dirty="0">
                <a:solidFill>
                  <a:srgbClr val="800000"/>
                </a:solidFill>
                <a:latin typeface="Courier New"/>
                <a:cs typeface="Courier New"/>
              </a:rPr>
              <a:t>ORDER</a:t>
            </a:r>
            <a:r>
              <a:rPr sz="2600" spc="-45" dirty="0">
                <a:solidFill>
                  <a:srgbClr val="800000"/>
                </a:solidFill>
                <a:latin typeface="Courier New"/>
                <a:cs typeface="Courier New"/>
              </a:rPr>
              <a:t> </a:t>
            </a:r>
            <a:r>
              <a:rPr sz="2600" dirty="0">
                <a:solidFill>
                  <a:srgbClr val="800000"/>
                </a:solidFill>
                <a:latin typeface="Courier New"/>
                <a:cs typeface="Courier New"/>
              </a:rPr>
              <a:t>BY</a:t>
            </a:r>
            <a:r>
              <a:rPr sz="2600" spc="-45" dirty="0">
                <a:solidFill>
                  <a:srgbClr val="800000"/>
                </a:solidFill>
                <a:latin typeface="Courier New"/>
                <a:cs typeface="Courier New"/>
              </a:rPr>
              <a:t> </a:t>
            </a:r>
            <a:r>
              <a:rPr sz="2600" dirty="0">
                <a:solidFill>
                  <a:srgbClr val="800000"/>
                </a:solidFill>
                <a:latin typeface="Courier New"/>
                <a:cs typeface="Courier New"/>
              </a:rPr>
              <a:t>D.Dname</a:t>
            </a:r>
            <a:r>
              <a:rPr sz="2600" spc="-40" dirty="0">
                <a:solidFill>
                  <a:srgbClr val="800000"/>
                </a:solidFill>
                <a:latin typeface="Courier New"/>
                <a:cs typeface="Courier New"/>
              </a:rPr>
              <a:t> </a:t>
            </a:r>
            <a:r>
              <a:rPr sz="2600" dirty="0">
                <a:solidFill>
                  <a:srgbClr val="800000"/>
                </a:solidFill>
                <a:latin typeface="Courier New"/>
                <a:cs typeface="Courier New"/>
              </a:rPr>
              <a:t>DESC,</a:t>
            </a:r>
            <a:r>
              <a:rPr sz="2600" spc="-45" dirty="0">
                <a:solidFill>
                  <a:srgbClr val="800000"/>
                </a:solidFill>
                <a:latin typeface="Courier New"/>
                <a:cs typeface="Courier New"/>
              </a:rPr>
              <a:t> </a:t>
            </a:r>
            <a:r>
              <a:rPr sz="2600" dirty="0">
                <a:solidFill>
                  <a:srgbClr val="800000"/>
                </a:solidFill>
                <a:latin typeface="Courier New"/>
                <a:cs typeface="Courier New"/>
              </a:rPr>
              <a:t>E.Lname</a:t>
            </a:r>
            <a:r>
              <a:rPr sz="2600" spc="-25" dirty="0">
                <a:solidFill>
                  <a:srgbClr val="800000"/>
                </a:solidFill>
                <a:latin typeface="Courier New"/>
                <a:cs typeface="Courier New"/>
              </a:rPr>
              <a:t> </a:t>
            </a:r>
            <a:r>
              <a:rPr sz="2600" spc="-20" dirty="0">
                <a:solidFill>
                  <a:srgbClr val="800000"/>
                </a:solidFill>
                <a:latin typeface="Courier New"/>
                <a:cs typeface="Courier New"/>
              </a:rPr>
              <a:t>ASC,</a:t>
            </a:r>
            <a:endParaRPr sz="2600">
              <a:latin typeface="Courier New"/>
              <a:cs typeface="Courier New"/>
            </a:endParaRPr>
          </a:p>
          <a:p>
            <a:pPr marL="756285">
              <a:lnSpc>
                <a:spcPct val="100000"/>
              </a:lnSpc>
            </a:pPr>
            <a:r>
              <a:rPr sz="2600" dirty="0">
                <a:solidFill>
                  <a:srgbClr val="800000"/>
                </a:solidFill>
                <a:latin typeface="Courier New"/>
                <a:cs typeface="Courier New"/>
              </a:rPr>
              <a:t>E.Fname</a:t>
            </a:r>
            <a:r>
              <a:rPr sz="2600" spc="-110" dirty="0">
                <a:solidFill>
                  <a:srgbClr val="800000"/>
                </a:solidFill>
                <a:latin typeface="Courier New"/>
                <a:cs typeface="Courier New"/>
              </a:rPr>
              <a:t> </a:t>
            </a:r>
            <a:r>
              <a:rPr sz="2600" spc="-25" dirty="0">
                <a:solidFill>
                  <a:srgbClr val="800000"/>
                </a:solidFill>
                <a:latin typeface="Courier New"/>
                <a:cs typeface="Courier New"/>
              </a:rPr>
              <a:t>ASC</a:t>
            </a:r>
            <a:endParaRPr sz="2600">
              <a:latin typeface="Courier New"/>
              <a:cs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CC267-D8B4-B798-ADFF-86EB7475079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1014257-D305-B362-D634-BC75C1EB3D0F}"/>
              </a:ext>
            </a:extLst>
          </p:cNvPr>
          <p:cNvSpPr txBox="1">
            <a:spLocks noGrp="1"/>
          </p:cNvSpPr>
          <p:nvPr>
            <p:ph type="title"/>
          </p:nvPr>
        </p:nvSpPr>
        <p:spPr>
          <a:prstGeom prst="rect">
            <a:avLst/>
          </a:prstGeom>
        </p:spPr>
        <p:txBody>
          <a:bodyPr vert="horz" wrap="square" lIns="0" tIns="671449" rIns="0" bIns="0" rtlCol="0">
            <a:spAutoFit/>
          </a:bodyPr>
          <a:lstStyle/>
          <a:p>
            <a:pPr marL="12700">
              <a:lnSpc>
                <a:spcPct val="100000"/>
              </a:lnSpc>
              <a:spcBef>
                <a:spcPts val="100"/>
              </a:spcBef>
            </a:pPr>
            <a:r>
              <a:rPr dirty="0"/>
              <a:t>Ordering</a:t>
            </a:r>
            <a:r>
              <a:rPr spc="-25" dirty="0"/>
              <a:t> </a:t>
            </a:r>
            <a:r>
              <a:rPr dirty="0"/>
              <a:t>of</a:t>
            </a:r>
            <a:r>
              <a:rPr spc="-15" dirty="0"/>
              <a:t> </a:t>
            </a:r>
            <a:r>
              <a:rPr dirty="0"/>
              <a:t>Query</a:t>
            </a:r>
            <a:r>
              <a:rPr spc="-15" dirty="0"/>
              <a:t> </a:t>
            </a:r>
            <a:r>
              <a:rPr spc="-10" dirty="0"/>
              <a:t>Results</a:t>
            </a:r>
          </a:p>
        </p:txBody>
      </p:sp>
      <p:sp>
        <p:nvSpPr>
          <p:cNvPr id="4" name="object 4">
            <a:extLst>
              <a:ext uri="{FF2B5EF4-FFF2-40B4-BE49-F238E27FC236}">
                <a16:creationId xmlns:a16="http://schemas.microsoft.com/office/drawing/2014/main" id="{85B15255-A80E-0708-4138-91B692C12647}"/>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42</a:t>
            </a:r>
          </a:p>
        </p:txBody>
      </p:sp>
      <p:sp>
        <p:nvSpPr>
          <p:cNvPr id="5" name="object 5">
            <a:extLst>
              <a:ext uri="{FF2B5EF4-FFF2-40B4-BE49-F238E27FC236}">
                <a16:creationId xmlns:a16="http://schemas.microsoft.com/office/drawing/2014/main" id="{8A740783-E4D8-D3C0-F226-46F1A935CB5A}"/>
              </a:ext>
            </a:extLst>
          </p:cNvPr>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a:extLst>
              <a:ext uri="{FF2B5EF4-FFF2-40B4-BE49-F238E27FC236}">
                <a16:creationId xmlns:a16="http://schemas.microsoft.com/office/drawing/2014/main" id="{10AC385D-EF5A-0424-3074-08909A9101A8}"/>
              </a:ext>
            </a:extLst>
          </p:cNvPr>
          <p:cNvSpPr txBox="1"/>
          <p:nvPr/>
        </p:nvSpPr>
        <p:spPr>
          <a:xfrm>
            <a:off x="318617" y="1505667"/>
            <a:ext cx="8219440" cy="4733347"/>
          </a:xfrm>
          <a:prstGeom prst="rect">
            <a:avLst/>
          </a:prstGeom>
        </p:spPr>
        <p:txBody>
          <a:bodyPr vert="horz" wrap="square" lIns="0" tIns="105410" rIns="0" bIns="0" rtlCol="0">
            <a:spAutoFit/>
          </a:bodyPr>
          <a:lstStyle/>
          <a:p>
            <a:pPr marL="356870" indent="-344170">
              <a:lnSpc>
                <a:spcPct val="100000"/>
              </a:lnSpc>
              <a:spcBef>
                <a:spcPts val="830"/>
              </a:spcBef>
              <a:buClr>
                <a:srgbClr val="990033"/>
              </a:buClr>
              <a:buSzPct val="58928"/>
              <a:buFont typeface="Wingdings"/>
              <a:buChar char=""/>
              <a:tabLst>
                <a:tab pos="356870" algn="l"/>
              </a:tabLst>
            </a:pPr>
            <a:r>
              <a:rPr lang="en-US" sz="2800" dirty="0"/>
              <a:t>Query 15. Retrieve a list of employees and the projects they are working on, ordered by department and, within each department, ordered alphabetically by last name, then first name.</a:t>
            </a:r>
          </a:p>
          <a:p>
            <a:pPr marL="356870" indent="-344170">
              <a:lnSpc>
                <a:spcPct val="100000"/>
              </a:lnSpc>
              <a:spcBef>
                <a:spcPts val="830"/>
              </a:spcBef>
              <a:buClr>
                <a:srgbClr val="990033"/>
              </a:buClr>
              <a:buSzPct val="58928"/>
              <a:buFont typeface="Wingdings"/>
              <a:buChar char=""/>
              <a:tabLst>
                <a:tab pos="356870" algn="l"/>
              </a:tabLst>
            </a:pPr>
            <a:endParaRPr sz="2600" dirty="0">
              <a:latin typeface="Arial MT"/>
              <a:cs typeface="Arial MT"/>
            </a:endParaRPr>
          </a:p>
          <a:p>
            <a:pPr marL="469900">
              <a:lnSpc>
                <a:spcPct val="100000"/>
              </a:lnSpc>
              <a:spcBef>
                <a:spcPts val="5"/>
              </a:spcBef>
            </a:pPr>
            <a:r>
              <a:rPr lang="en-US" sz="2600" b="1" dirty="0">
                <a:solidFill>
                  <a:srgbClr val="800000"/>
                </a:solidFill>
                <a:latin typeface="Courier New"/>
                <a:cs typeface="Courier New"/>
              </a:rPr>
              <a:t>SELECT</a:t>
            </a:r>
            <a:r>
              <a:rPr lang="en-US" sz="2600" dirty="0">
                <a:solidFill>
                  <a:srgbClr val="800000"/>
                </a:solidFill>
                <a:latin typeface="Courier New"/>
                <a:cs typeface="Courier New"/>
              </a:rPr>
              <a:t> </a:t>
            </a:r>
            <a:r>
              <a:rPr lang="en-US" sz="2600" dirty="0" err="1">
                <a:solidFill>
                  <a:srgbClr val="800000"/>
                </a:solidFill>
                <a:latin typeface="Courier New"/>
                <a:cs typeface="Courier New"/>
              </a:rPr>
              <a:t>D.Dname</a:t>
            </a:r>
            <a:r>
              <a:rPr lang="en-US" sz="2600" dirty="0">
                <a:solidFill>
                  <a:srgbClr val="800000"/>
                </a:solidFill>
                <a:latin typeface="Courier New"/>
                <a:cs typeface="Courier New"/>
              </a:rPr>
              <a:t>, </a:t>
            </a:r>
            <a:r>
              <a:rPr lang="en-US" sz="2600" dirty="0" err="1">
                <a:solidFill>
                  <a:srgbClr val="800000"/>
                </a:solidFill>
                <a:latin typeface="Courier New"/>
                <a:cs typeface="Courier New"/>
              </a:rPr>
              <a:t>E.Lname</a:t>
            </a:r>
            <a:r>
              <a:rPr lang="en-US" sz="2600" dirty="0">
                <a:solidFill>
                  <a:srgbClr val="800000"/>
                </a:solidFill>
                <a:latin typeface="Courier New"/>
                <a:cs typeface="Courier New"/>
              </a:rPr>
              <a:t>, </a:t>
            </a:r>
            <a:r>
              <a:rPr lang="en-US" sz="2600" dirty="0" err="1">
                <a:solidFill>
                  <a:srgbClr val="800000"/>
                </a:solidFill>
                <a:latin typeface="Courier New"/>
                <a:cs typeface="Courier New"/>
              </a:rPr>
              <a:t>E.Fname</a:t>
            </a:r>
            <a:r>
              <a:rPr lang="en-US" sz="2600" dirty="0">
                <a:solidFill>
                  <a:srgbClr val="800000"/>
                </a:solidFill>
                <a:latin typeface="Courier New"/>
                <a:cs typeface="Courier New"/>
              </a:rPr>
              <a:t>, </a:t>
            </a:r>
            <a:r>
              <a:rPr lang="en-US" sz="2600" dirty="0" err="1">
                <a:solidFill>
                  <a:srgbClr val="800000"/>
                </a:solidFill>
                <a:latin typeface="Courier New"/>
                <a:cs typeface="Courier New"/>
              </a:rPr>
              <a:t>P.Pname</a:t>
            </a:r>
            <a:r>
              <a:rPr lang="en-US" sz="2600" dirty="0">
                <a:solidFill>
                  <a:srgbClr val="800000"/>
                </a:solidFill>
                <a:latin typeface="Courier New"/>
                <a:cs typeface="Courier New"/>
              </a:rPr>
              <a:t> </a:t>
            </a:r>
            <a:r>
              <a:rPr lang="en-US" sz="2600" b="1" dirty="0">
                <a:solidFill>
                  <a:srgbClr val="800000"/>
                </a:solidFill>
                <a:latin typeface="Courier New"/>
                <a:cs typeface="Courier New"/>
              </a:rPr>
              <a:t>FROM</a:t>
            </a:r>
            <a:r>
              <a:rPr lang="en-US" sz="2600" dirty="0">
                <a:solidFill>
                  <a:srgbClr val="800000"/>
                </a:solidFill>
                <a:latin typeface="Courier New"/>
                <a:cs typeface="Courier New"/>
              </a:rPr>
              <a:t> DEPARTMENT D, EMPLOYEE E, WORKS_ON W,PROJECT P </a:t>
            </a:r>
            <a:r>
              <a:rPr lang="en-US" sz="2600" b="1" dirty="0">
                <a:solidFill>
                  <a:srgbClr val="800000"/>
                </a:solidFill>
                <a:latin typeface="Courier New"/>
                <a:cs typeface="Courier New"/>
              </a:rPr>
              <a:t>WHERE</a:t>
            </a:r>
            <a:r>
              <a:rPr lang="en-US" sz="2600" dirty="0">
                <a:solidFill>
                  <a:srgbClr val="800000"/>
                </a:solidFill>
                <a:latin typeface="Courier New"/>
                <a:cs typeface="Courier New"/>
              </a:rPr>
              <a:t> </a:t>
            </a:r>
          </a:p>
          <a:p>
            <a:pPr marL="469900">
              <a:lnSpc>
                <a:spcPct val="100000"/>
              </a:lnSpc>
              <a:spcBef>
                <a:spcPts val="5"/>
              </a:spcBef>
            </a:pPr>
            <a:r>
              <a:rPr lang="en-US" sz="2600" dirty="0" err="1">
                <a:solidFill>
                  <a:srgbClr val="800000"/>
                </a:solidFill>
                <a:latin typeface="Courier New"/>
                <a:cs typeface="Courier New"/>
              </a:rPr>
              <a:t>D.Dnumber</a:t>
            </a:r>
            <a:r>
              <a:rPr lang="en-US" sz="2600" dirty="0">
                <a:solidFill>
                  <a:srgbClr val="800000"/>
                </a:solidFill>
                <a:latin typeface="Courier New"/>
                <a:cs typeface="Courier New"/>
              </a:rPr>
              <a:t>= </a:t>
            </a:r>
            <a:r>
              <a:rPr lang="en-US" sz="2600" dirty="0" err="1">
                <a:solidFill>
                  <a:srgbClr val="800000"/>
                </a:solidFill>
                <a:latin typeface="Courier New"/>
                <a:cs typeface="Courier New"/>
              </a:rPr>
              <a:t>E.Dno</a:t>
            </a:r>
            <a:r>
              <a:rPr lang="en-US" sz="2600" dirty="0">
                <a:solidFill>
                  <a:srgbClr val="800000"/>
                </a:solidFill>
                <a:latin typeface="Courier New"/>
                <a:cs typeface="Courier New"/>
              </a:rPr>
              <a:t> AND </a:t>
            </a:r>
            <a:r>
              <a:rPr lang="en-US" sz="2600" dirty="0" err="1">
                <a:solidFill>
                  <a:srgbClr val="800000"/>
                </a:solidFill>
                <a:latin typeface="Courier New"/>
                <a:cs typeface="Courier New"/>
              </a:rPr>
              <a:t>E.Ssn</a:t>
            </a:r>
            <a:r>
              <a:rPr lang="en-US" sz="2600" dirty="0">
                <a:solidFill>
                  <a:srgbClr val="800000"/>
                </a:solidFill>
                <a:latin typeface="Courier New"/>
                <a:cs typeface="Courier New"/>
              </a:rPr>
              <a:t>= </a:t>
            </a:r>
            <a:r>
              <a:rPr lang="en-US" sz="2600" dirty="0" err="1">
                <a:solidFill>
                  <a:srgbClr val="800000"/>
                </a:solidFill>
                <a:latin typeface="Courier New"/>
                <a:cs typeface="Courier New"/>
              </a:rPr>
              <a:t>W.Essn</a:t>
            </a:r>
            <a:r>
              <a:rPr lang="en-US" sz="2600" dirty="0">
                <a:solidFill>
                  <a:srgbClr val="800000"/>
                </a:solidFill>
                <a:latin typeface="Courier New"/>
                <a:cs typeface="Courier New"/>
              </a:rPr>
              <a:t> AND</a:t>
            </a:r>
          </a:p>
          <a:p>
            <a:pPr marL="469900">
              <a:lnSpc>
                <a:spcPct val="100000"/>
              </a:lnSpc>
              <a:spcBef>
                <a:spcPts val="5"/>
              </a:spcBef>
            </a:pPr>
            <a:r>
              <a:rPr lang="en-US" sz="2600" dirty="0" err="1">
                <a:solidFill>
                  <a:srgbClr val="800000"/>
                </a:solidFill>
                <a:latin typeface="Courier New"/>
                <a:cs typeface="Courier New"/>
              </a:rPr>
              <a:t>W.Pno</a:t>
            </a:r>
            <a:r>
              <a:rPr lang="en-US" sz="2600" dirty="0">
                <a:solidFill>
                  <a:srgbClr val="800000"/>
                </a:solidFill>
                <a:latin typeface="Courier New"/>
                <a:cs typeface="Courier New"/>
              </a:rPr>
              <a:t>= </a:t>
            </a:r>
            <a:r>
              <a:rPr lang="en-US" sz="2600" dirty="0" err="1">
                <a:solidFill>
                  <a:srgbClr val="800000"/>
                </a:solidFill>
                <a:latin typeface="Courier New"/>
                <a:cs typeface="Courier New"/>
              </a:rPr>
              <a:t>P.Pnumber</a:t>
            </a:r>
            <a:endParaRPr lang="en-US" sz="2600" dirty="0">
              <a:solidFill>
                <a:srgbClr val="800000"/>
              </a:solidFill>
              <a:latin typeface="Courier New"/>
              <a:cs typeface="Courier New"/>
            </a:endParaRPr>
          </a:p>
          <a:p>
            <a:pPr marL="469900">
              <a:lnSpc>
                <a:spcPct val="100000"/>
              </a:lnSpc>
              <a:spcBef>
                <a:spcPts val="5"/>
              </a:spcBef>
            </a:pPr>
            <a:r>
              <a:rPr lang="en-US" sz="2600" dirty="0">
                <a:solidFill>
                  <a:srgbClr val="800000"/>
                </a:solidFill>
                <a:latin typeface="Courier New"/>
                <a:cs typeface="Courier New"/>
              </a:rPr>
              <a:t>ORDER BY </a:t>
            </a:r>
            <a:r>
              <a:rPr lang="en-US" sz="2600" dirty="0" err="1">
                <a:solidFill>
                  <a:srgbClr val="800000"/>
                </a:solidFill>
                <a:latin typeface="Courier New"/>
                <a:cs typeface="Courier New"/>
              </a:rPr>
              <a:t>D.Dname</a:t>
            </a:r>
            <a:r>
              <a:rPr lang="en-US" sz="2600" dirty="0">
                <a:solidFill>
                  <a:srgbClr val="800000"/>
                </a:solidFill>
                <a:latin typeface="Courier New"/>
                <a:cs typeface="Courier New"/>
              </a:rPr>
              <a:t>, </a:t>
            </a:r>
            <a:r>
              <a:rPr lang="en-US" sz="2600" dirty="0" err="1">
                <a:solidFill>
                  <a:srgbClr val="800000"/>
                </a:solidFill>
                <a:latin typeface="Courier New"/>
                <a:cs typeface="Courier New"/>
              </a:rPr>
              <a:t>E.Lname</a:t>
            </a:r>
            <a:r>
              <a:rPr lang="en-US" sz="2600" dirty="0">
                <a:solidFill>
                  <a:srgbClr val="800000"/>
                </a:solidFill>
                <a:latin typeface="Courier New"/>
                <a:cs typeface="Courier New"/>
              </a:rPr>
              <a:t>, </a:t>
            </a:r>
            <a:r>
              <a:rPr lang="en-US" sz="2600" dirty="0" err="1">
                <a:solidFill>
                  <a:srgbClr val="800000"/>
                </a:solidFill>
                <a:latin typeface="Courier New"/>
                <a:cs typeface="Courier New"/>
              </a:rPr>
              <a:t>E.Fname</a:t>
            </a:r>
            <a:r>
              <a:rPr lang="en-US" sz="2600" dirty="0">
                <a:solidFill>
                  <a:srgbClr val="800000"/>
                </a:solidFill>
                <a:latin typeface="Courier New"/>
                <a:cs typeface="Courier New"/>
              </a:rPr>
              <a:t>;</a:t>
            </a:r>
          </a:p>
        </p:txBody>
      </p:sp>
    </p:spTree>
    <p:extLst>
      <p:ext uri="{BB962C8B-B14F-4D97-AF65-F5344CB8AC3E}">
        <p14:creationId xmlns:p14="http://schemas.microsoft.com/office/powerpoint/2010/main" val="21504249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797433"/>
            <a:ext cx="6728459" cy="574040"/>
          </a:xfrm>
          <a:prstGeom prst="rect">
            <a:avLst/>
          </a:prstGeom>
        </p:spPr>
        <p:txBody>
          <a:bodyPr vert="horz" wrap="square" lIns="0" tIns="12700" rIns="0" bIns="0" rtlCol="0">
            <a:spAutoFit/>
          </a:bodyPr>
          <a:lstStyle/>
          <a:p>
            <a:pPr marL="12700">
              <a:lnSpc>
                <a:spcPct val="100000"/>
              </a:lnSpc>
              <a:spcBef>
                <a:spcPts val="100"/>
              </a:spcBef>
            </a:pPr>
            <a:r>
              <a:rPr dirty="0"/>
              <a:t>Basic</a:t>
            </a:r>
            <a:r>
              <a:rPr spc="-25" dirty="0"/>
              <a:t> </a:t>
            </a:r>
            <a:r>
              <a:rPr dirty="0"/>
              <a:t>SQL</a:t>
            </a:r>
            <a:r>
              <a:rPr spc="-25" dirty="0"/>
              <a:t> </a:t>
            </a:r>
            <a:r>
              <a:rPr dirty="0"/>
              <a:t>Retrieval</a:t>
            </a:r>
            <a:r>
              <a:rPr spc="-5" dirty="0"/>
              <a:t> </a:t>
            </a:r>
            <a:r>
              <a:rPr dirty="0"/>
              <a:t>Query</a:t>
            </a:r>
            <a:r>
              <a:rPr spc="-35" dirty="0"/>
              <a:t> </a:t>
            </a:r>
            <a:r>
              <a:rPr spc="-10" dirty="0"/>
              <a:t>Block</a:t>
            </a:r>
          </a:p>
        </p:txBody>
      </p:sp>
      <p:pic>
        <p:nvPicPr>
          <p:cNvPr id="3" name="object 3"/>
          <p:cNvPicPr/>
          <p:nvPr/>
        </p:nvPicPr>
        <p:blipFill>
          <a:blip r:embed="rId2" cstate="print"/>
          <a:stretch>
            <a:fillRect/>
          </a:stretch>
        </p:blipFill>
        <p:spPr>
          <a:xfrm>
            <a:off x="2209800" y="3842197"/>
            <a:ext cx="3950970" cy="1463802"/>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43</a:t>
            </a:r>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7" name="TextBox 6">
            <a:extLst>
              <a:ext uri="{FF2B5EF4-FFF2-40B4-BE49-F238E27FC236}">
                <a16:creationId xmlns:a16="http://schemas.microsoft.com/office/drawing/2014/main" id="{CBFA3D10-4E7D-184C-5F7F-6DEB196AF60A}"/>
              </a:ext>
            </a:extLst>
          </p:cNvPr>
          <p:cNvSpPr txBox="1"/>
          <p:nvPr/>
        </p:nvSpPr>
        <p:spPr>
          <a:xfrm>
            <a:off x="94341" y="2019236"/>
            <a:ext cx="8708282" cy="1292662"/>
          </a:xfrm>
          <a:prstGeom prst="rect">
            <a:avLst/>
          </a:prstGeom>
          <a:noFill/>
        </p:spPr>
        <p:txBody>
          <a:bodyPr wrap="square">
            <a:spAutoFit/>
          </a:bodyPr>
          <a:lstStyle/>
          <a:p>
            <a:pPr marL="285750" indent="-285750">
              <a:buFont typeface="Arial" panose="020B0604020202020204" pitchFamily="34" charset="0"/>
              <a:buChar char="•"/>
            </a:pPr>
            <a:r>
              <a:rPr lang="en-US" dirty="0"/>
              <a:t>A simple retrieval query in SQL can consist </a:t>
            </a:r>
            <a:r>
              <a:rPr lang="en-US" sz="2000" dirty="0"/>
              <a:t>of up to four clauses, but only the first two—SELECT and FROM—are mandatory. </a:t>
            </a:r>
          </a:p>
          <a:p>
            <a:pPr marL="285750" indent="-285750">
              <a:buFont typeface="Arial" panose="020B0604020202020204" pitchFamily="34" charset="0"/>
              <a:buChar char="•"/>
            </a:pPr>
            <a:r>
              <a:rPr lang="en-US" sz="2000" dirty="0"/>
              <a:t>The clauses are specified in the following or</a:t>
            </a:r>
            <a:r>
              <a:rPr lang="en-US" dirty="0"/>
              <a:t>der, with the clauses between square brackets [ ... ] being optional:</a:t>
            </a:r>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2123" rIns="0" bIns="0" rtlCol="0">
            <a:spAutoFit/>
          </a:bodyPr>
          <a:lstStyle/>
          <a:p>
            <a:pPr marL="12700">
              <a:lnSpc>
                <a:spcPct val="100000"/>
              </a:lnSpc>
              <a:spcBef>
                <a:spcPts val="100"/>
              </a:spcBef>
            </a:pPr>
            <a:r>
              <a:rPr dirty="0"/>
              <a:t>INSERT,</a:t>
            </a:r>
            <a:r>
              <a:rPr spc="-40" dirty="0"/>
              <a:t> </a:t>
            </a:r>
            <a:r>
              <a:rPr dirty="0"/>
              <a:t>DELETE,</a:t>
            </a:r>
            <a:r>
              <a:rPr spc="5" dirty="0"/>
              <a:t> </a:t>
            </a:r>
            <a:r>
              <a:rPr dirty="0"/>
              <a:t>and</a:t>
            </a:r>
            <a:r>
              <a:rPr spc="20" dirty="0"/>
              <a:t> </a:t>
            </a:r>
            <a:r>
              <a:rPr spc="-10" dirty="0"/>
              <a:t>UPDATE</a:t>
            </a:r>
          </a:p>
          <a:p>
            <a:pPr marL="12700">
              <a:lnSpc>
                <a:spcPct val="100000"/>
              </a:lnSpc>
              <a:spcBef>
                <a:spcPts val="5"/>
              </a:spcBef>
            </a:pPr>
            <a:r>
              <a:rPr dirty="0"/>
              <a:t>Statements</a:t>
            </a:r>
            <a:r>
              <a:rPr spc="-10" dirty="0"/>
              <a:t> </a:t>
            </a:r>
            <a:r>
              <a:rPr dirty="0"/>
              <a:t>in</a:t>
            </a:r>
            <a:r>
              <a:rPr spc="-15" dirty="0"/>
              <a:t> </a:t>
            </a:r>
            <a:r>
              <a:rPr spc="-25" dirty="0"/>
              <a:t>SQL</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44</a:t>
            </a:r>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p:cNvSpPr txBox="1"/>
          <p:nvPr/>
        </p:nvSpPr>
        <p:spPr>
          <a:xfrm>
            <a:off x="318617" y="1555398"/>
            <a:ext cx="8208009" cy="4277360"/>
          </a:xfrm>
          <a:prstGeom prst="rect">
            <a:avLst/>
          </a:prstGeom>
        </p:spPr>
        <p:txBody>
          <a:bodyPr vert="horz" wrap="square" lIns="0" tIns="80010" rIns="0" bIns="0" rtlCol="0">
            <a:spAutoFit/>
          </a:bodyPr>
          <a:lstStyle/>
          <a:p>
            <a:pPr marL="356870" indent="-344170">
              <a:lnSpc>
                <a:spcPct val="100000"/>
              </a:lnSpc>
              <a:spcBef>
                <a:spcPts val="630"/>
              </a:spcBef>
              <a:buClr>
                <a:srgbClr val="990033"/>
              </a:buClr>
              <a:buSzPct val="58928"/>
              <a:buFont typeface="Wingdings"/>
              <a:buChar char=""/>
              <a:tabLst>
                <a:tab pos="356870" algn="l"/>
              </a:tabLst>
            </a:pPr>
            <a:r>
              <a:rPr sz="2800" dirty="0">
                <a:solidFill>
                  <a:srgbClr val="333399"/>
                </a:solidFill>
                <a:latin typeface="Arial MT"/>
                <a:cs typeface="Arial MT"/>
              </a:rPr>
              <a:t>Three</a:t>
            </a:r>
            <a:r>
              <a:rPr sz="2800" spc="-20" dirty="0">
                <a:solidFill>
                  <a:srgbClr val="333399"/>
                </a:solidFill>
                <a:latin typeface="Arial MT"/>
                <a:cs typeface="Arial MT"/>
              </a:rPr>
              <a:t> </a:t>
            </a:r>
            <a:r>
              <a:rPr sz="2800" dirty="0">
                <a:solidFill>
                  <a:srgbClr val="333399"/>
                </a:solidFill>
                <a:latin typeface="Arial MT"/>
                <a:cs typeface="Arial MT"/>
              </a:rPr>
              <a:t>commands</a:t>
            </a:r>
            <a:r>
              <a:rPr sz="2800" spc="-25" dirty="0">
                <a:solidFill>
                  <a:srgbClr val="333399"/>
                </a:solidFill>
                <a:latin typeface="Arial MT"/>
                <a:cs typeface="Arial MT"/>
              </a:rPr>
              <a:t> </a:t>
            </a:r>
            <a:r>
              <a:rPr sz="2800" dirty="0">
                <a:solidFill>
                  <a:srgbClr val="333399"/>
                </a:solidFill>
                <a:latin typeface="Arial MT"/>
                <a:cs typeface="Arial MT"/>
              </a:rPr>
              <a:t>used</a:t>
            </a:r>
            <a:r>
              <a:rPr sz="2800" spc="-35" dirty="0">
                <a:solidFill>
                  <a:srgbClr val="333399"/>
                </a:solidFill>
                <a:latin typeface="Arial MT"/>
                <a:cs typeface="Arial MT"/>
              </a:rPr>
              <a:t> </a:t>
            </a:r>
            <a:r>
              <a:rPr sz="2800" dirty="0">
                <a:solidFill>
                  <a:srgbClr val="333399"/>
                </a:solidFill>
                <a:latin typeface="Arial MT"/>
                <a:cs typeface="Arial MT"/>
              </a:rPr>
              <a:t>to</a:t>
            </a:r>
            <a:r>
              <a:rPr sz="2800" spc="-35" dirty="0">
                <a:solidFill>
                  <a:srgbClr val="333399"/>
                </a:solidFill>
                <a:latin typeface="Arial MT"/>
                <a:cs typeface="Arial MT"/>
              </a:rPr>
              <a:t> </a:t>
            </a:r>
            <a:r>
              <a:rPr sz="2800" dirty="0">
                <a:solidFill>
                  <a:srgbClr val="333399"/>
                </a:solidFill>
                <a:latin typeface="Arial MT"/>
                <a:cs typeface="Arial MT"/>
              </a:rPr>
              <a:t>modify</a:t>
            </a:r>
            <a:r>
              <a:rPr sz="2800" spc="-45" dirty="0">
                <a:solidFill>
                  <a:srgbClr val="333399"/>
                </a:solidFill>
                <a:latin typeface="Arial MT"/>
                <a:cs typeface="Arial MT"/>
              </a:rPr>
              <a:t> </a:t>
            </a:r>
            <a:r>
              <a:rPr sz="2800" dirty="0">
                <a:solidFill>
                  <a:srgbClr val="333399"/>
                </a:solidFill>
                <a:latin typeface="Arial MT"/>
                <a:cs typeface="Arial MT"/>
              </a:rPr>
              <a:t>the</a:t>
            </a:r>
            <a:r>
              <a:rPr sz="2800" spc="-30" dirty="0">
                <a:solidFill>
                  <a:srgbClr val="333399"/>
                </a:solidFill>
                <a:latin typeface="Arial MT"/>
                <a:cs typeface="Arial MT"/>
              </a:rPr>
              <a:t> </a:t>
            </a:r>
            <a:r>
              <a:rPr sz="2800" spc="-10" dirty="0">
                <a:solidFill>
                  <a:srgbClr val="333399"/>
                </a:solidFill>
                <a:latin typeface="Arial MT"/>
                <a:cs typeface="Arial MT"/>
              </a:rPr>
              <a:t>database:</a:t>
            </a:r>
            <a:endParaRPr sz="2800">
              <a:latin typeface="Arial MT"/>
              <a:cs typeface="Arial MT"/>
            </a:endParaRPr>
          </a:p>
          <a:p>
            <a:pPr marL="756285" lvl="1" indent="-286385">
              <a:lnSpc>
                <a:spcPct val="100000"/>
              </a:lnSpc>
              <a:spcBef>
                <a:spcPts val="530"/>
              </a:spcBef>
              <a:buClr>
                <a:srgbClr val="333399"/>
              </a:buClr>
              <a:buSzPct val="55769"/>
              <a:buFont typeface="Wingdings"/>
              <a:buChar char=""/>
              <a:tabLst>
                <a:tab pos="756285" algn="l"/>
              </a:tabLst>
            </a:pPr>
            <a:r>
              <a:rPr sz="2600" dirty="0">
                <a:solidFill>
                  <a:srgbClr val="800000"/>
                </a:solidFill>
                <a:latin typeface="Courier New"/>
                <a:cs typeface="Courier New"/>
              </a:rPr>
              <a:t>INSERT</a:t>
            </a:r>
            <a:r>
              <a:rPr sz="2600" dirty="0">
                <a:solidFill>
                  <a:srgbClr val="800000"/>
                </a:solidFill>
                <a:latin typeface="Arial MT"/>
                <a:cs typeface="Arial MT"/>
              </a:rPr>
              <a:t>,</a:t>
            </a:r>
            <a:r>
              <a:rPr sz="2600" spc="-60" dirty="0">
                <a:solidFill>
                  <a:srgbClr val="800000"/>
                </a:solidFill>
                <a:latin typeface="Arial MT"/>
                <a:cs typeface="Arial MT"/>
              </a:rPr>
              <a:t> </a:t>
            </a:r>
            <a:r>
              <a:rPr sz="2600" dirty="0">
                <a:solidFill>
                  <a:srgbClr val="800000"/>
                </a:solidFill>
                <a:latin typeface="Courier New"/>
                <a:cs typeface="Courier New"/>
              </a:rPr>
              <a:t>DELETE</a:t>
            </a:r>
            <a:r>
              <a:rPr sz="2600" dirty="0">
                <a:solidFill>
                  <a:srgbClr val="800000"/>
                </a:solidFill>
                <a:latin typeface="Arial MT"/>
                <a:cs typeface="Arial MT"/>
              </a:rPr>
              <a:t>,</a:t>
            </a:r>
            <a:r>
              <a:rPr sz="2600" spc="-60" dirty="0">
                <a:solidFill>
                  <a:srgbClr val="800000"/>
                </a:solidFill>
                <a:latin typeface="Arial MT"/>
                <a:cs typeface="Arial MT"/>
              </a:rPr>
              <a:t> </a:t>
            </a:r>
            <a:r>
              <a:rPr sz="2800" dirty="0">
                <a:solidFill>
                  <a:srgbClr val="333399"/>
                </a:solidFill>
                <a:latin typeface="Arial MT"/>
                <a:cs typeface="Arial MT"/>
              </a:rPr>
              <a:t>and</a:t>
            </a:r>
            <a:r>
              <a:rPr sz="2800" spc="-110" dirty="0">
                <a:solidFill>
                  <a:srgbClr val="333399"/>
                </a:solidFill>
                <a:latin typeface="Arial MT"/>
                <a:cs typeface="Arial MT"/>
              </a:rPr>
              <a:t> </a:t>
            </a:r>
            <a:r>
              <a:rPr sz="2600" spc="-10" dirty="0">
                <a:solidFill>
                  <a:srgbClr val="800000"/>
                </a:solidFill>
                <a:latin typeface="Courier New"/>
                <a:cs typeface="Courier New"/>
              </a:rPr>
              <a:t>UPDATE</a:t>
            </a:r>
            <a:endParaRPr sz="2600">
              <a:latin typeface="Courier New"/>
              <a:cs typeface="Courier New"/>
            </a:endParaRPr>
          </a:p>
          <a:p>
            <a:pPr marL="356870" marR="5080" indent="-344805">
              <a:lnSpc>
                <a:spcPct val="105700"/>
              </a:lnSpc>
              <a:spcBef>
                <a:spcPts val="434"/>
              </a:spcBef>
              <a:buClr>
                <a:srgbClr val="990033"/>
              </a:buClr>
              <a:buSzPct val="59615"/>
              <a:buFont typeface="Wingdings"/>
              <a:buChar char=""/>
              <a:tabLst>
                <a:tab pos="356870" algn="l"/>
              </a:tabLst>
            </a:pPr>
            <a:r>
              <a:rPr sz="2600" dirty="0">
                <a:solidFill>
                  <a:srgbClr val="800000"/>
                </a:solidFill>
                <a:latin typeface="Courier New"/>
                <a:cs typeface="Courier New"/>
              </a:rPr>
              <a:t>INSERT</a:t>
            </a:r>
            <a:r>
              <a:rPr sz="2600" spc="35" dirty="0">
                <a:solidFill>
                  <a:srgbClr val="800000"/>
                </a:solidFill>
                <a:latin typeface="Courier New"/>
                <a:cs typeface="Courier New"/>
              </a:rPr>
              <a:t> </a:t>
            </a:r>
            <a:r>
              <a:rPr sz="2800" dirty="0">
                <a:solidFill>
                  <a:srgbClr val="333399"/>
                </a:solidFill>
                <a:latin typeface="Arial MT"/>
                <a:cs typeface="Arial MT"/>
              </a:rPr>
              <a:t>typically</a:t>
            </a:r>
            <a:r>
              <a:rPr sz="2800" spc="-40" dirty="0">
                <a:solidFill>
                  <a:srgbClr val="333399"/>
                </a:solidFill>
                <a:latin typeface="Arial MT"/>
                <a:cs typeface="Arial MT"/>
              </a:rPr>
              <a:t> </a:t>
            </a:r>
            <a:r>
              <a:rPr sz="2800" dirty="0">
                <a:solidFill>
                  <a:srgbClr val="333399"/>
                </a:solidFill>
                <a:latin typeface="Arial MT"/>
                <a:cs typeface="Arial MT"/>
              </a:rPr>
              <a:t>inserts</a:t>
            </a:r>
            <a:r>
              <a:rPr sz="2800" spc="-65" dirty="0">
                <a:solidFill>
                  <a:srgbClr val="333399"/>
                </a:solidFill>
                <a:latin typeface="Arial MT"/>
                <a:cs typeface="Arial MT"/>
              </a:rPr>
              <a:t> </a:t>
            </a:r>
            <a:r>
              <a:rPr sz="2800" dirty="0">
                <a:solidFill>
                  <a:srgbClr val="333399"/>
                </a:solidFill>
                <a:latin typeface="Arial MT"/>
                <a:cs typeface="Arial MT"/>
              </a:rPr>
              <a:t>a</a:t>
            </a:r>
            <a:r>
              <a:rPr sz="2800" spc="-50" dirty="0">
                <a:solidFill>
                  <a:srgbClr val="333399"/>
                </a:solidFill>
                <a:latin typeface="Arial MT"/>
                <a:cs typeface="Arial MT"/>
              </a:rPr>
              <a:t> </a:t>
            </a:r>
            <a:r>
              <a:rPr sz="2800" dirty="0">
                <a:solidFill>
                  <a:srgbClr val="333399"/>
                </a:solidFill>
                <a:latin typeface="Arial MT"/>
                <a:cs typeface="Arial MT"/>
              </a:rPr>
              <a:t>tuple</a:t>
            </a:r>
            <a:r>
              <a:rPr sz="2800" spc="-50" dirty="0">
                <a:solidFill>
                  <a:srgbClr val="333399"/>
                </a:solidFill>
                <a:latin typeface="Arial MT"/>
                <a:cs typeface="Arial MT"/>
              </a:rPr>
              <a:t> </a:t>
            </a:r>
            <a:r>
              <a:rPr sz="2800" dirty="0">
                <a:solidFill>
                  <a:srgbClr val="333399"/>
                </a:solidFill>
                <a:latin typeface="Arial MT"/>
                <a:cs typeface="Arial MT"/>
              </a:rPr>
              <a:t>(row) in</a:t>
            </a:r>
            <a:r>
              <a:rPr sz="2800" spc="-25" dirty="0">
                <a:solidFill>
                  <a:srgbClr val="333399"/>
                </a:solidFill>
                <a:latin typeface="Arial MT"/>
                <a:cs typeface="Arial MT"/>
              </a:rPr>
              <a:t> </a:t>
            </a:r>
            <a:r>
              <a:rPr sz="2800" dirty="0">
                <a:solidFill>
                  <a:srgbClr val="333399"/>
                </a:solidFill>
                <a:latin typeface="Arial MT"/>
                <a:cs typeface="Arial MT"/>
              </a:rPr>
              <a:t>a</a:t>
            </a:r>
            <a:r>
              <a:rPr sz="2800" spc="-50" dirty="0">
                <a:solidFill>
                  <a:srgbClr val="333399"/>
                </a:solidFill>
                <a:latin typeface="Arial MT"/>
                <a:cs typeface="Arial MT"/>
              </a:rPr>
              <a:t> </a:t>
            </a:r>
            <a:r>
              <a:rPr sz="2800" spc="-10" dirty="0">
                <a:solidFill>
                  <a:srgbClr val="333399"/>
                </a:solidFill>
                <a:latin typeface="Arial MT"/>
                <a:cs typeface="Arial MT"/>
              </a:rPr>
              <a:t>relation (table)</a:t>
            </a:r>
            <a:endParaRPr sz="2800">
              <a:latin typeface="Arial MT"/>
              <a:cs typeface="Arial MT"/>
            </a:endParaRPr>
          </a:p>
          <a:p>
            <a:pPr marL="356870" marR="64769" indent="-344805">
              <a:lnSpc>
                <a:spcPct val="105800"/>
              </a:lnSpc>
              <a:spcBef>
                <a:spcPts val="290"/>
              </a:spcBef>
              <a:buClr>
                <a:srgbClr val="990033"/>
              </a:buClr>
              <a:buSzPct val="59615"/>
              <a:buFont typeface="Wingdings"/>
              <a:buChar char=""/>
              <a:tabLst>
                <a:tab pos="356870" algn="l"/>
              </a:tabLst>
            </a:pPr>
            <a:r>
              <a:rPr sz="2600" dirty="0">
                <a:solidFill>
                  <a:srgbClr val="800000"/>
                </a:solidFill>
                <a:latin typeface="Courier New"/>
                <a:cs typeface="Courier New"/>
              </a:rPr>
              <a:t>UPDATE</a:t>
            </a:r>
            <a:r>
              <a:rPr sz="2600" spc="60" dirty="0">
                <a:solidFill>
                  <a:srgbClr val="800000"/>
                </a:solidFill>
                <a:latin typeface="Courier New"/>
                <a:cs typeface="Courier New"/>
              </a:rPr>
              <a:t> </a:t>
            </a:r>
            <a:r>
              <a:rPr sz="2800" dirty="0">
                <a:solidFill>
                  <a:srgbClr val="333399"/>
                </a:solidFill>
                <a:latin typeface="Arial MT"/>
                <a:cs typeface="Arial MT"/>
              </a:rPr>
              <a:t>may</a:t>
            </a:r>
            <a:r>
              <a:rPr sz="2800" spc="-5" dirty="0">
                <a:solidFill>
                  <a:srgbClr val="333399"/>
                </a:solidFill>
                <a:latin typeface="Arial MT"/>
                <a:cs typeface="Arial MT"/>
              </a:rPr>
              <a:t> </a:t>
            </a:r>
            <a:r>
              <a:rPr sz="2800" dirty="0">
                <a:solidFill>
                  <a:srgbClr val="333399"/>
                </a:solidFill>
                <a:latin typeface="Arial MT"/>
                <a:cs typeface="Arial MT"/>
              </a:rPr>
              <a:t>update</a:t>
            </a:r>
            <a:r>
              <a:rPr sz="2800" spc="-40" dirty="0">
                <a:solidFill>
                  <a:srgbClr val="333399"/>
                </a:solidFill>
                <a:latin typeface="Arial MT"/>
                <a:cs typeface="Arial MT"/>
              </a:rPr>
              <a:t> </a:t>
            </a:r>
            <a:r>
              <a:rPr sz="2800" dirty="0">
                <a:solidFill>
                  <a:srgbClr val="333399"/>
                </a:solidFill>
                <a:latin typeface="Arial MT"/>
                <a:cs typeface="Arial MT"/>
              </a:rPr>
              <a:t>a</a:t>
            </a:r>
            <a:r>
              <a:rPr sz="2800" spc="-40" dirty="0">
                <a:solidFill>
                  <a:srgbClr val="333399"/>
                </a:solidFill>
                <a:latin typeface="Arial MT"/>
                <a:cs typeface="Arial MT"/>
              </a:rPr>
              <a:t> </a:t>
            </a:r>
            <a:r>
              <a:rPr sz="2800" dirty="0">
                <a:solidFill>
                  <a:srgbClr val="333399"/>
                </a:solidFill>
                <a:latin typeface="Arial MT"/>
                <a:cs typeface="Arial MT"/>
              </a:rPr>
              <a:t>number</a:t>
            </a:r>
            <a:r>
              <a:rPr sz="2800" spc="-25" dirty="0">
                <a:solidFill>
                  <a:srgbClr val="333399"/>
                </a:solidFill>
                <a:latin typeface="Arial MT"/>
                <a:cs typeface="Arial MT"/>
              </a:rPr>
              <a:t> </a:t>
            </a:r>
            <a:r>
              <a:rPr sz="2800" dirty="0">
                <a:solidFill>
                  <a:srgbClr val="333399"/>
                </a:solidFill>
                <a:latin typeface="Arial MT"/>
                <a:cs typeface="Arial MT"/>
              </a:rPr>
              <a:t>of</a:t>
            </a:r>
            <a:r>
              <a:rPr sz="2800" spc="-25" dirty="0">
                <a:solidFill>
                  <a:srgbClr val="333399"/>
                </a:solidFill>
                <a:latin typeface="Arial MT"/>
                <a:cs typeface="Arial MT"/>
              </a:rPr>
              <a:t> </a:t>
            </a:r>
            <a:r>
              <a:rPr sz="2800" dirty="0">
                <a:solidFill>
                  <a:srgbClr val="333399"/>
                </a:solidFill>
                <a:latin typeface="Arial MT"/>
                <a:cs typeface="Arial MT"/>
              </a:rPr>
              <a:t>tuples</a:t>
            </a:r>
            <a:r>
              <a:rPr sz="2800" spc="-55" dirty="0">
                <a:solidFill>
                  <a:srgbClr val="333399"/>
                </a:solidFill>
                <a:latin typeface="Arial MT"/>
                <a:cs typeface="Arial MT"/>
              </a:rPr>
              <a:t> </a:t>
            </a:r>
            <a:r>
              <a:rPr sz="2800" dirty="0">
                <a:solidFill>
                  <a:srgbClr val="333399"/>
                </a:solidFill>
                <a:latin typeface="Arial MT"/>
                <a:cs typeface="Arial MT"/>
              </a:rPr>
              <a:t>(rows)</a:t>
            </a:r>
            <a:r>
              <a:rPr sz="2800" spc="-15" dirty="0">
                <a:solidFill>
                  <a:srgbClr val="333399"/>
                </a:solidFill>
                <a:latin typeface="Arial MT"/>
                <a:cs typeface="Arial MT"/>
              </a:rPr>
              <a:t> </a:t>
            </a:r>
            <a:r>
              <a:rPr sz="2800" spc="-25" dirty="0">
                <a:solidFill>
                  <a:srgbClr val="333399"/>
                </a:solidFill>
                <a:latin typeface="Arial MT"/>
                <a:cs typeface="Arial MT"/>
              </a:rPr>
              <a:t>in </a:t>
            </a:r>
            <a:r>
              <a:rPr sz="2800" dirty="0">
                <a:solidFill>
                  <a:srgbClr val="333399"/>
                </a:solidFill>
                <a:latin typeface="Arial MT"/>
                <a:cs typeface="Arial MT"/>
              </a:rPr>
              <a:t>a</a:t>
            </a:r>
            <a:r>
              <a:rPr sz="2800" spc="-35" dirty="0">
                <a:solidFill>
                  <a:srgbClr val="333399"/>
                </a:solidFill>
                <a:latin typeface="Arial MT"/>
                <a:cs typeface="Arial MT"/>
              </a:rPr>
              <a:t> </a:t>
            </a:r>
            <a:r>
              <a:rPr sz="2800" dirty="0">
                <a:solidFill>
                  <a:srgbClr val="333399"/>
                </a:solidFill>
                <a:latin typeface="Arial MT"/>
                <a:cs typeface="Arial MT"/>
              </a:rPr>
              <a:t>relation</a:t>
            </a:r>
            <a:r>
              <a:rPr sz="2800" spc="-10" dirty="0">
                <a:solidFill>
                  <a:srgbClr val="333399"/>
                </a:solidFill>
                <a:latin typeface="Arial MT"/>
                <a:cs typeface="Arial MT"/>
              </a:rPr>
              <a:t> </a:t>
            </a:r>
            <a:r>
              <a:rPr sz="2800" dirty="0">
                <a:solidFill>
                  <a:srgbClr val="333399"/>
                </a:solidFill>
                <a:latin typeface="Arial MT"/>
                <a:cs typeface="Arial MT"/>
              </a:rPr>
              <a:t>(table)</a:t>
            </a:r>
            <a:r>
              <a:rPr sz="2800" spc="-20" dirty="0">
                <a:solidFill>
                  <a:srgbClr val="333399"/>
                </a:solidFill>
                <a:latin typeface="Arial MT"/>
                <a:cs typeface="Arial MT"/>
              </a:rPr>
              <a:t> </a:t>
            </a:r>
            <a:r>
              <a:rPr sz="2800" dirty="0">
                <a:solidFill>
                  <a:srgbClr val="333399"/>
                </a:solidFill>
                <a:latin typeface="Arial MT"/>
                <a:cs typeface="Arial MT"/>
              </a:rPr>
              <a:t>that</a:t>
            </a:r>
            <a:r>
              <a:rPr sz="2800" spc="-40" dirty="0">
                <a:solidFill>
                  <a:srgbClr val="333399"/>
                </a:solidFill>
                <a:latin typeface="Arial MT"/>
                <a:cs typeface="Arial MT"/>
              </a:rPr>
              <a:t> </a:t>
            </a:r>
            <a:r>
              <a:rPr sz="2800" dirty="0">
                <a:solidFill>
                  <a:srgbClr val="333399"/>
                </a:solidFill>
                <a:latin typeface="Arial MT"/>
                <a:cs typeface="Arial MT"/>
              </a:rPr>
              <a:t>satisfy</a:t>
            </a:r>
            <a:r>
              <a:rPr sz="2800" spc="-95" dirty="0">
                <a:solidFill>
                  <a:srgbClr val="333399"/>
                </a:solidFill>
                <a:latin typeface="Arial MT"/>
                <a:cs typeface="Arial MT"/>
              </a:rPr>
              <a:t> </a:t>
            </a:r>
            <a:r>
              <a:rPr sz="2800" dirty="0">
                <a:solidFill>
                  <a:srgbClr val="333399"/>
                </a:solidFill>
                <a:latin typeface="Arial MT"/>
                <a:cs typeface="Arial MT"/>
              </a:rPr>
              <a:t>the</a:t>
            </a:r>
            <a:r>
              <a:rPr sz="2800" spc="-30" dirty="0">
                <a:solidFill>
                  <a:srgbClr val="333399"/>
                </a:solidFill>
                <a:latin typeface="Arial MT"/>
                <a:cs typeface="Arial MT"/>
              </a:rPr>
              <a:t> </a:t>
            </a:r>
            <a:r>
              <a:rPr sz="2800" spc="-10" dirty="0">
                <a:solidFill>
                  <a:srgbClr val="333399"/>
                </a:solidFill>
                <a:latin typeface="Arial MT"/>
                <a:cs typeface="Arial MT"/>
              </a:rPr>
              <a:t>condition</a:t>
            </a:r>
            <a:endParaRPr sz="2800">
              <a:latin typeface="Arial MT"/>
              <a:cs typeface="Arial MT"/>
            </a:endParaRPr>
          </a:p>
          <a:p>
            <a:pPr marL="356870" marR="772160" indent="-344805">
              <a:lnSpc>
                <a:spcPct val="102899"/>
              </a:lnSpc>
              <a:spcBef>
                <a:spcPts val="380"/>
              </a:spcBef>
              <a:buClr>
                <a:srgbClr val="990033"/>
              </a:buClr>
              <a:buSzPct val="59615"/>
              <a:buFont typeface="Wingdings"/>
              <a:buChar char=""/>
              <a:tabLst>
                <a:tab pos="356870" algn="l"/>
              </a:tabLst>
            </a:pPr>
            <a:r>
              <a:rPr sz="2600" dirty="0">
                <a:solidFill>
                  <a:srgbClr val="800000"/>
                </a:solidFill>
                <a:latin typeface="Courier New"/>
                <a:cs typeface="Courier New"/>
              </a:rPr>
              <a:t>DELETE</a:t>
            </a:r>
            <a:r>
              <a:rPr sz="2600" spc="60" dirty="0">
                <a:solidFill>
                  <a:srgbClr val="800000"/>
                </a:solidFill>
                <a:latin typeface="Courier New"/>
                <a:cs typeface="Courier New"/>
              </a:rPr>
              <a:t> </a:t>
            </a:r>
            <a:r>
              <a:rPr sz="2800" dirty="0">
                <a:solidFill>
                  <a:srgbClr val="333399"/>
                </a:solidFill>
                <a:latin typeface="Arial MT"/>
                <a:cs typeface="Arial MT"/>
              </a:rPr>
              <a:t>may</a:t>
            </a:r>
            <a:r>
              <a:rPr sz="2800" spc="-5" dirty="0">
                <a:solidFill>
                  <a:srgbClr val="333399"/>
                </a:solidFill>
                <a:latin typeface="Arial MT"/>
                <a:cs typeface="Arial MT"/>
              </a:rPr>
              <a:t> </a:t>
            </a:r>
            <a:r>
              <a:rPr sz="2800" dirty="0">
                <a:solidFill>
                  <a:srgbClr val="333399"/>
                </a:solidFill>
                <a:latin typeface="Arial MT"/>
                <a:cs typeface="Arial MT"/>
              </a:rPr>
              <a:t>also</a:t>
            </a:r>
            <a:r>
              <a:rPr sz="2800" spc="-55" dirty="0">
                <a:solidFill>
                  <a:srgbClr val="333399"/>
                </a:solidFill>
                <a:latin typeface="Arial MT"/>
                <a:cs typeface="Arial MT"/>
              </a:rPr>
              <a:t> </a:t>
            </a:r>
            <a:r>
              <a:rPr sz="2800" dirty="0">
                <a:solidFill>
                  <a:srgbClr val="333399"/>
                </a:solidFill>
                <a:latin typeface="Arial MT"/>
                <a:cs typeface="Arial MT"/>
              </a:rPr>
              <a:t>update</a:t>
            </a:r>
            <a:r>
              <a:rPr sz="2800" spc="-25" dirty="0">
                <a:solidFill>
                  <a:srgbClr val="333399"/>
                </a:solidFill>
                <a:latin typeface="Arial MT"/>
                <a:cs typeface="Arial MT"/>
              </a:rPr>
              <a:t> </a:t>
            </a:r>
            <a:r>
              <a:rPr sz="2800" dirty="0">
                <a:solidFill>
                  <a:srgbClr val="333399"/>
                </a:solidFill>
                <a:latin typeface="Arial MT"/>
                <a:cs typeface="Arial MT"/>
              </a:rPr>
              <a:t>a</a:t>
            </a:r>
            <a:r>
              <a:rPr sz="2800" spc="-25" dirty="0">
                <a:solidFill>
                  <a:srgbClr val="333399"/>
                </a:solidFill>
                <a:latin typeface="Arial MT"/>
                <a:cs typeface="Arial MT"/>
              </a:rPr>
              <a:t> </a:t>
            </a:r>
            <a:r>
              <a:rPr sz="2800" dirty="0">
                <a:solidFill>
                  <a:srgbClr val="333399"/>
                </a:solidFill>
                <a:latin typeface="Arial MT"/>
                <a:cs typeface="Arial MT"/>
              </a:rPr>
              <a:t>number</a:t>
            </a:r>
            <a:r>
              <a:rPr sz="2800" spc="-20" dirty="0">
                <a:solidFill>
                  <a:srgbClr val="333399"/>
                </a:solidFill>
                <a:latin typeface="Arial MT"/>
                <a:cs typeface="Arial MT"/>
              </a:rPr>
              <a:t> </a:t>
            </a:r>
            <a:r>
              <a:rPr sz="2800" dirty="0">
                <a:solidFill>
                  <a:srgbClr val="333399"/>
                </a:solidFill>
                <a:latin typeface="Arial MT"/>
                <a:cs typeface="Arial MT"/>
              </a:rPr>
              <a:t>of</a:t>
            </a:r>
            <a:r>
              <a:rPr sz="2800" spc="-25" dirty="0">
                <a:solidFill>
                  <a:srgbClr val="333399"/>
                </a:solidFill>
                <a:latin typeface="Arial MT"/>
                <a:cs typeface="Arial MT"/>
              </a:rPr>
              <a:t> </a:t>
            </a:r>
            <a:r>
              <a:rPr sz="2800" spc="-10" dirty="0">
                <a:solidFill>
                  <a:srgbClr val="333399"/>
                </a:solidFill>
                <a:latin typeface="Arial MT"/>
                <a:cs typeface="Arial MT"/>
              </a:rPr>
              <a:t>tuples </a:t>
            </a:r>
            <a:r>
              <a:rPr sz="2800" dirty="0">
                <a:solidFill>
                  <a:srgbClr val="333399"/>
                </a:solidFill>
                <a:latin typeface="Arial MT"/>
                <a:cs typeface="Arial MT"/>
              </a:rPr>
              <a:t>(rows)</a:t>
            </a:r>
            <a:r>
              <a:rPr sz="2800" spc="-5" dirty="0">
                <a:solidFill>
                  <a:srgbClr val="333399"/>
                </a:solidFill>
                <a:latin typeface="Arial MT"/>
                <a:cs typeface="Arial MT"/>
              </a:rPr>
              <a:t> </a:t>
            </a:r>
            <a:r>
              <a:rPr sz="2800" dirty="0">
                <a:solidFill>
                  <a:srgbClr val="333399"/>
                </a:solidFill>
                <a:latin typeface="Arial MT"/>
                <a:cs typeface="Arial MT"/>
              </a:rPr>
              <a:t>in</a:t>
            </a:r>
            <a:r>
              <a:rPr sz="2800" spc="-5" dirty="0">
                <a:solidFill>
                  <a:srgbClr val="333399"/>
                </a:solidFill>
                <a:latin typeface="Arial MT"/>
                <a:cs typeface="Arial MT"/>
              </a:rPr>
              <a:t> </a:t>
            </a:r>
            <a:r>
              <a:rPr sz="2800" dirty="0">
                <a:solidFill>
                  <a:srgbClr val="333399"/>
                </a:solidFill>
                <a:latin typeface="Arial MT"/>
                <a:cs typeface="Arial MT"/>
              </a:rPr>
              <a:t>a</a:t>
            </a:r>
            <a:r>
              <a:rPr sz="2800" spc="-30" dirty="0">
                <a:solidFill>
                  <a:srgbClr val="333399"/>
                </a:solidFill>
                <a:latin typeface="Arial MT"/>
                <a:cs typeface="Arial MT"/>
              </a:rPr>
              <a:t> </a:t>
            </a:r>
            <a:r>
              <a:rPr sz="2800" dirty="0">
                <a:solidFill>
                  <a:srgbClr val="333399"/>
                </a:solidFill>
                <a:latin typeface="Arial MT"/>
                <a:cs typeface="Arial MT"/>
              </a:rPr>
              <a:t>relation</a:t>
            </a:r>
            <a:r>
              <a:rPr sz="2800" spc="-30" dirty="0">
                <a:solidFill>
                  <a:srgbClr val="333399"/>
                </a:solidFill>
                <a:latin typeface="Arial MT"/>
                <a:cs typeface="Arial MT"/>
              </a:rPr>
              <a:t> </a:t>
            </a:r>
            <a:r>
              <a:rPr sz="2800" dirty="0">
                <a:solidFill>
                  <a:srgbClr val="333399"/>
                </a:solidFill>
                <a:latin typeface="Arial MT"/>
                <a:cs typeface="Arial MT"/>
              </a:rPr>
              <a:t>(table)</a:t>
            </a:r>
            <a:r>
              <a:rPr sz="2800" spc="-30" dirty="0">
                <a:solidFill>
                  <a:srgbClr val="333399"/>
                </a:solidFill>
                <a:latin typeface="Arial MT"/>
                <a:cs typeface="Arial MT"/>
              </a:rPr>
              <a:t> </a:t>
            </a:r>
            <a:r>
              <a:rPr sz="2800" dirty="0">
                <a:solidFill>
                  <a:srgbClr val="333399"/>
                </a:solidFill>
                <a:latin typeface="Arial MT"/>
                <a:cs typeface="Arial MT"/>
              </a:rPr>
              <a:t>that</a:t>
            </a:r>
            <a:r>
              <a:rPr sz="2800" spc="-35" dirty="0">
                <a:solidFill>
                  <a:srgbClr val="333399"/>
                </a:solidFill>
                <a:latin typeface="Arial MT"/>
                <a:cs typeface="Arial MT"/>
              </a:rPr>
              <a:t> </a:t>
            </a:r>
            <a:r>
              <a:rPr sz="2800" dirty="0">
                <a:solidFill>
                  <a:srgbClr val="333399"/>
                </a:solidFill>
                <a:latin typeface="Arial MT"/>
                <a:cs typeface="Arial MT"/>
              </a:rPr>
              <a:t>satisfy</a:t>
            </a:r>
            <a:r>
              <a:rPr sz="2800" spc="-85" dirty="0">
                <a:solidFill>
                  <a:srgbClr val="333399"/>
                </a:solidFill>
                <a:latin typeface="Arial MT"/>
                <a:cs typeface="Arial MT"/>
              </a:rPr>
              <a:t> </a:t>
            </a:r>
            <a:r>
              <a:rPr sz="2800" spc="-25" dirty="0">
                <a:solidFill>
                  <a:srgbClr val="333399"/>
                </a:solidFill>
                <a:latin typeface="Arial MT"/>
                <a:cs typeface="Arial MT"/>
              </a:rPr>
              <a:t>the </a:t>
            </a:r>
            <a:r>
              <a:rPr sz="2800" spc="-10" dirty="0">
                <a:solidFill>
                  <a:srgbClr val="333399"/>
                </a:solidFill>
                <a:latin typeface="Arial MT"/>
                <a:cs typeface="Arial MT"/>
              </a:rPr>
              <a:t>condition</a:t>
            </a:r>
            <a:endParaRPr sz="2800">
              <a:latin typeface="Arial MT"/>
              <a:cs typeface="Arial M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71449" rIns="0" bIns="0" rtlCol="0">
            <a:spAutoFit/>
          </a:bodyPr>
          <a:lstStyle/>
          <a:p>
            <a:pPr marL="12700">
              <a:lnSpc>
                <a:spcPct val="100000"/>
              </a:lnSpc>
              <a:spcBef>
                <a:spcPts val="100"/>
              </a:spcBef>
            </a:pPr>
            <a:r>
              <a:rPr spc="-10" dirty="0"/>
              <a:t>INSERT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45</a:t>
            </a:r>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p:cNvSpPr txBox="1"/>
          <p:nvPr/>
        </p:nvSpPr>
        <p:spPr>
          <a:xfrm>
            <a:off x="318617" y="1621612"/>
            <a:ext cx="8050530" cy="4125595"/>
          </a:xfrm>
          <a:prstGeom prst="rect">
            <a:avLst/>
          </a:prstGeom>
        </p:spPr>
        <p:txBody>
          <a:bodyPr vert="horz" wrap="square" lIns="0" tIns="13970" rIns="0" bIns="0" rtlCol="0">
            <a:spAutoFit/>
          </a:bodyPr>
          <a:lstStyle/>
          <a:p>
            <a:pPr marL="356870" marR="5080" indent="-344805">
              <a:lnSpc>
                <a:spcPct val="100000"/>
              </a:lnSpc>
              <a:spcBef>
                <a:spcPts val="110"/>
              </a:spcBef>
              <a:buClr>
                <a:srgbClr val="990033"/>
              </a:buClr>
              <a:buSzPct val="58928"/>
              <a:buFont typeface="Wingdings"/>
              <a:buChar char=""/>
              <a:tabLst>
                <a:tab pos="356870" algn="l"/>
              </a:tabLst>
            </a:pPr>
            <a:r>
              <a:rPr sz="2800" dirty="0">
                <a:solidFill>
                  <a:srgbClr val="333399"/>
                </a:solidFill>
                <a:latin typeface="Arial MT"/>
                <a:cs typeface="Arial MT"/>
              </a:rPr>
              <a:t>In</a:t>
            </a:r>
            <a:r>
              <a:rPr sz="2800" spc="-30" dirty="0">
                <a:solidFill>
                  <a:srgbClr val="333399"/>
                </a:solidFill>
                <a:latin typeface="Arial MT"/>
                <a:cs typeface="Arial MT"/>
              </a:rPr>
              <a:t> </a:t>
            </a:r>
            <a:r>
              <a:rPr sz="2800" dirty="0">
                <a:solidFill>
                  <a:srgbClr val="333399"/>
                </a:solidFill>
                <a:latin typeface="Arial MT"/>
                <a:cs typeface="Arial MT"/>
              </a:rPr>
              <a:t>its</a:t>
            </a:r>
            <a:r>
              <a:rPr sz="2800" spc="-30" dirty="0">
                <a:solidFill>
                  <a:srgbClr val="333399"/>
                </a:solidFill>
                <a:latin typeface="Arial MT"/>
                <a:cs typeface="Arial MT"/>
              </a:rPr>
              <a:t> </a:t>
            </a:r>
            <a:r>
              <a:rPr sz="2800" dirty="0">
                <a:solidFill>
                  <a:srgbClr val="333399"/>
                </a:solidFill>
                <a:latin typeface="Arial MT"/>
                <a:cs typeface="Arial MT"/>
              </a:rPr>
              <a:t>simplest</a:t>
            </a:r>
            <a:r>
              <a:rPr sz="2800" spc="-30" dirty="0">
                <a:solidFill>
                  <a:srgbClr val="333399"/>
                </a:solidFill>
                <a:latin typeface="Arial MT"/>
                <a:cs typeface="Arial MT"/>
              </a:rPr>
              <a:t> </a:t>
            </a:r>
            <a:r>
              <a:rPr sz="2800" dirty="0">
                <a:solidFill>
                  <a:srgbClr val="333399"/>
                </a:solidFill>
                <a:latin typeface="Arial MT"/>
                <a:cs typeface="Arial MT"/>
              </a:rPr>
              <a:t>form,</a:t>
            </a:r>
            <a:r>
              <a:rPr sz="2800" spc="-30" dirty="0">
                <a:solidFill>
                  <a:srgbClr val="333399"/>
                </a:solidFill>
                <a:latin typeface="Arial MT"/>
                <a:cs typeface="Arial MT"/>
              </a:rPr>
              <a:t> </a:t>
            </a:r>
            <a:r>
              <a:rPr sz="2800" dirty="0">
                <a:solidFill>
                  <a:srgbClr val="333399"/>
                </a:solidFill>
                <a:latin typeface="Arial MT"/>
                <a:cs typeface="Arial MT"/>
              </a:rPr>
              <a:t>it</a:t>
            </a:r>
            <a:r>
              <a:rPr sz="2800" spc="-10" dirty="0">
                <a:solidFill>
                  <a:srgbClr val="333399"/>
                </a:solidFill>
                <a:latin typeface="Arial MT"/>
                <a:cs typeface="Arial MT"/>
              </a:rPr>
              <a:t> </a:t>
            </a:r>
            <a:r>
              <a:rPr sz="2800" dirty="0">
                <a:solidFill>
                  <a:srgbClr val="333399"/>
                </a:solidFill>
                <a:latin typeface="Arial MT"/>
                <a:cs typeface="Arial MT"/>
              </a:rPr>
              <a:t>is</a:t>
            </a:r>
            <a:r>
              <a:rPr sz="2800" spc="-25" dirty="0">
                <a:solidFill>
                  <a:srgbClr val="333399"/>
                </a:solidFill>
                <a:latin typeface="Arial MT"/>
                <a:cs typeface="Arial MT"/>
              </a:rPr>
              <a:t> </a:t>
            </a:r>
            <a:r>
              <a:rPr sz="2800" dirty="0">
                <a:solidFill>
                  <a:srgbClr val="333399"/>
                </a:solidFill>
                <a:latin typeface="Arial MT"/>
                <a:cs typeface="Arial MT"/>
              </a:rPr>
              <a:t>used</a:t>
            </a:r>
            <a:r>
              <a:rPr sz="2800" spc="-20" dirty="0">
                <a:solidFill>
                  <a:srgbClr val="333399"/>
                </a:solidFill>
                <a:latin typeface="Arial MT"/>
                <a:cs typeface="Arial MT"/>
              </a:rPr>
              <a:t> </a:t>
            </a:r>
            <a:r>
              <a:rPr sz="2800" dirty="0">
                <a:solidFill>
                  <a:srgbClr val="333399"/>
                </a:solidFill>
                <a:latin typeface="Arial MT"/>
                <a:cs typeface="Arial MT"/>
              </a:rPr>
              <a:t>to</a:t>
            </a:r>
            <a:r>
              <a:rPr sz="2800" spc="-20" dirty="0">
                <a:solidFill>
                  <a:srgbClr val="333399"/>
                </a:solidFill>
                <a:latin typeface="Arial MT"/>
                <a:cs typeface="Arial MT"/>
              </a:rPr>
              <a:t> </a:t>
            </a:r>
            <a:r>
              <a:rPr sz="2800" dirty="0">
                <a:solidFill>
                  <a:srgbClr val="333399"/>
                </a:solidFill>
                <a:latin typeface="Arial MT"/>
                <a:cs typeface="Arial MT"/>
              </a:rPr>
              <a:t>add</a:t>
            </a:r>
            <a:r>
              <a:rPr sz="2800" spc="5" dirty="0">
                <a:solidFill>
                  <a:srgbClr val="333399"/>
                </a:solidFill>
                <a:latin typeface="Arial MT"/>
                <a:cs typeface="Arial MT"/>
              </a:rPr>
              <a:t> </a:t>
            </a:r>
            <a:r>
              <a:rPr sz="2800" dirty="0">
                <a:solidFill>
                  <a:srgbClr val="333399"/>
                </a:solidFill>
                <a:latin typeface="Arial MT"/>
                <a:cs typeface="Arial MT"/>
              </a:rPr>
              <a:t>one</a:t>
            </a:r>
            <a:r>
              <a:rPr sz="2800" spc="-20" dirty="0">
                <a:solidFill>
                  <a:srgbClr val="333399"/>
                </a:solidFill>
                <a:latin typeface="Arial MT"/>
                <a:cs typeface="Arial MT"/>
              </a:rPr>
              <a:t> </a:t>
            </a:r>
            <a:r>
              <a:rPr sz="2800" dirty="0">
                <a:solidFill>
                  <a:srgbClr val="333399"/>
                </a:solidFill>
                <a:latin typeface="Arial MT"/>
                <a:cs typeface="Arial MT"/>
              </a:rPr>
              <a:t>or</a:t>
            </a:r>
            <a:r>
              <a:rPr sz="2800" spc="10" dirty="0">
                <a:solidFill>
                  <a:srgbClr val="333399"/>
                </a:solidFill>
                <a:latin typeface="Arial MT"/>
                <a:cs typeface="Arial MT"/>
              </a:rPr>
              <a:t> </a:t>
            </a:r>
            <a:r>
              <a:rPr sz="2800" spc="-20" dirty="0">
                <a:solidFill>
                  <a:srgbClr val="333399"/>
                </a:solidFill>
                <a:latin typeface="Arial MT"/>
                <a:cs typeface="Arial MT"/>
              </a:rPr>
              <a:t>more </a:t>
            </a:r>
            <a:r>
              <a:rPr sz="2800" dirty="0">
                <a:solidFill>
                  <a:srgbClr val="333399"/>
                </a:solidFill>
                <a:latin typeface="Arial MT"/>
                <a:cs typeface="Arial MT"/>
              </a:rPr>
              <a:t>tuples</a:t>
            </a:r>
            <a:r>
              <a:rPr sz="2800" spc="-30" dirty="0">
                <a:solidFill>
                  <a:srgbClr val="333399"/>
                </a:solidFill>
                <a:latin typeface="Arial MT"/>
                <a:cs typeface="Arial MT"/>
              </a:rPr>
              <a:t> </a:t>
            </a:r>
            <a:r>
              <a:rPr sz="2800" dirty="0">
                <a:solidFill>
                  <a:srgbClr val="333399"/>
                </a:solidFill>
                <a:latin typeface="Arial MT"/>
                <a:cs typeface="Arial MT"/>
              </a:rPr>
              <a:t>to</a:t>
            </a:r>
            <a:r>
              <a:rPr sz="2800" spc="-15" dirty="0">
                <a:solidFill>
                  <a:srgbClr val="333399"/>
                </a:solidFill>
                <a:latin typeface="Arial MT"/>
                <a:cs typeface="Arial MT"/>
              </a:rPr>
              <a:t> </a:t>
            </a:r>
            <a:r>
              <a:rPr sz="2800" dirty="0">
                <a:solidFill>
                  <a:srgbClr val="333399"/>
                </a:solidFill>
                <a:latin typeface="Arial MT"/>
                <a:cs typeface="Arial MT"/>
              </a:rPr>
              <a:t>a</a:t>
            </a:r>
            <a:r>
              <a:rPr sz="2800" spc="-20" dirty="0">
                <a:solidFill>
                  <a:srgbClr val="333399"/>
                </a:solidFill>
                <a:latin typeface="Arial MT"/>
                <a:cs typeface="Arial MT"/>
              </a:rPr>
              <a:t> </a:t>
            </a:r>
            <a:r>
              <a:rPr sz="2800" spc="-10" dirty="0">
                <a:solidFill>
                  <a:srgbClr val="333399"/>
                </a:solidFill>
                <a:latin typeface="Arial MT"/>
                <a:cs typeface="Arial MT"/>
              </a:rPr>
              <a:t>relation</a:t>
            </a:r>
            <a:endParaRPr sz="2800">
              <a:latin typeface="Arial MT"/>
              <a:cs typeface="Arial MT"/>
            </a:endParaRPr>
          </a:p>
          <a:p>
            <a:pPr marL="356870" marR="710565" indent="-344805">
              <a:lnSpc>
                <a:spcPct val="100000"/>
              </a:lnSpc>
              <a:spcBef>
                <a:spcPts val="675"/>
              </a:spcBef>
              <a:buClr>
                <a:srgbClr val="990033"/>
              </a:buClr>
              <a:buSzPct val="58928"/>
              <a:buFont typeface="Wingdings"/>
              <a:buChar char=""/>
              <a:tabLst>
                <a:tab pos="356870" algn="l"/>
              </a:tabLst>
            </a:pPr>
            <a:r>
              <a:rPr sz="2800" dirty="0">
                <a:solidFill>
                  <a:srgbClr val="333399"/>
                </a:solidFill>
                <a:latin typeface="Arial MT"/>
                <a:cs typeface="Arial MT"/>
              </a:rPr>
              <a:t>Attribute</a:t>
            </a:r>
            <a:r>
              <a:rPr sz="2800" spc="-70" dirty="0">
                <a:solidFill>
                  <a:srgbClr val="333399"/>
                </a:solidFill>
                <a:latin typeface="Arial MT"/>
                <a:cs typeface="Arial MT"/>
              </a:rPr>
              <a:t> </a:t>
            </a:r>
            <a:r>
              <a:rPr sz="2800" dirty="0">
                <a:solidFill>
                  <a:srgbClr val="333399"/>
                </a:solidFill>
                <a:latin typeface="Arial MT"/>
                <a:cs typeface="Arial MT"/>
              </a:rPr>
              <a:t>values</a:t>
            </a:r>
            <a:r>
              <a:rPr sz="2800" spc="35" dirty="0">
                <a:solidFill>
                  <a:srgbClr val="333399"/>
                </a:solidFill>
                <a:latin typeface="Arial MT"/>
                <a:cs typeface="Arial MT"/>
              </a:rPr>
              <a:t> </a:t>
            </a:r>
            <a:r>
              <a:rPr sz="2800" dirty="0">
                <a:solidFill>
                  <a:srgbClr val="333399"/>
                </a:solidFill>
                <a:latin typeface="Arial MT"/>
                <a:cs typeface="Arial MT"/>
              </a:rPr>
              <a:t>should</a:t>
            </a:r>
            <a:r>
              <a:rPr sz="2800" spc="-20" dirty="0">
                <a:solidFill>
                  <a:srgbClr val="333399"/>
                </a:solidFill>
                <a:latin typeface="Arial MT"/>
                <a:cs typeface="Arial MT"/>
              </a:rPr>
              <a:t> </a:t>
            </a:r>
            <a:r>
              <a:rPr sz="2800" dirty="0">
                <a:solidFill>
                  <a:srgbClr val="333399"/>
                </a:solidFill>
                <a:latin typeface="Arial MT"/>
                <a:cs typeface="Arial MT"/>
              </a:rPr>
              <a:t>be</a:t>
            </a:r>
            <a:r>
              <a:rPr sz="2800" spc="-25" dirty="0">
                <a:solidFill>
                  <a:srgbClr val="333399"/>
                </a:solidFill>
                <a:latin typeface="Arial MT"/>
                <a:cs typeface="Arial MT"/>
              </a:rPr>
              <a:t> </a:t>
            </a:r>
            <a:r>
              <a:rPr sz="2800" dirty="0">
                <a:solidFill>
                  <a:srgbClr val="333399"/>
                </a:solidFill>
                <a:latin typeface="Arial MT"/>
                <a:cs typeface="Arial MT"/>
              </a:rPr>
              <a:t>listed</a:t>
            </a:r>
            <a:r>
              <a:rPr sz="2800" spc="-40" dirty="0">
                <a:solidFill>
                  <a:srgbClr val="333399"/>
                </a:solidFill>
                <a:latin typeface="Arial MT"/>
                <a:cs typeface="Arial MT"/>
              </a:rPr>
              <a:t> </a:t>
            </a:r>
            <a:r>
              <a:rPr sz="2800" dirty="0">
                <a:solidFill>
                  <a:srgbClr val="333399"/>
                </a:solidFill>
                <a:latin typeface="Arial MT"/>
                <a:cs typeface="Arial MT"/>
              </a:rPr>
              <a:t>in</a:t>
            </a:r>
            <a:r>
              <a:rPr sz="2800" spc="5" dirty="0">
                <a:solidFill>
                  <a:srgbClr val="333399"/>
                </a:solidFill>
                <a:latin typeface="Arial MT"/>
                <a:cs typeface="Arial MT"/>
              </a:rPr>
              <a:t> </a:t>
            </a:r>
            <a:r>
              <a:rPr sz="2800" dirty="0">
                <a:solidFill>
                  <a:srgbClr val="333399"/>
                </a:solidFill>
                <a:latin typeface="Arial MT"/>
                <a:cs typeface="Arial MT"/>
              </a:rPr>
              <a:t>the</a:t>
            </a:r>
            <a:r>
              <a:rPr sz="2800" spc="-20" dirty="0">
                <a:solidFill>
                  <a:srgbClr val="333399"/>
                </a:solidFill>
                <a:latin typeface="Arial MT"/>
                <a:cs typeface="Arial MT"/>
              </a:rPr>
              <a:t> same </a:t>
            </a:r>
            <a:r>
              <a:rPr sz="2800" dirty="0">
                <a:solidFill>
                  <a:srgbClr val="333399"/>
                </a:solidFill>
                <a:latin typeface="Arial MT"/>
                <a:cs typeface="Arial MT"/>
              </a:rPr>
              <a:t>order</a:t>
            </a:r>
            <a:r>
              <a:rPr sz="2800" spc="-15" dirty="0">
                <a:solidFill>
                  <a:srgbClr val="333399"/>
                </a:solidFill>
                <a:latin typeface="Arial MT"/>
                <a:cs typeface="Arial MT"/>
              </a:rPr>
              <a:t> </a:t>
            </a:r>
            <a:r>
              <a:rPr sz="2800" dirty="0">
                <a:solidFill>
                  <a:srgbClr val="333399"/>
                </a:solidFill>
                <a:latin typeface="Arial MT"/>
                <a:cs typeface="Arial MT"/>
              </a:rPr>
              <a:t>as</a:t>
            </a:r>
            <a:r>
              <a:rPr sz="2800" spc="-40" dirty="0">
                <a:solidFill>
                  <a:srgbClr val="333399"/>
                </a:solidFill>
                <a:latin typeface="Arial MT"/>
                <a:cs typeface="Arial MT"/>
              </a:rPr>
              <a:t> </a:t>
            </a:r>
            <a:r>
              <a:rPr sz="2800" dirty="0">
                <a:solidFill>
                  <a:srgbClr val="333399"/>
                </a:solidFill>
                <a:latin typeface="Arial MT"/>
                <a:cs typeface="Arial MT"/>
              </a:rPr>
              <a:t>the</a:t>
            </a:r>
            <a:r>
              <a:rPr sz="2800" spc="-35" dirty="0">
                <a:solidFill>
                  <a:srgbClr val="333399"/>
                </a:solidFill>
                <a:latin typeface="Arial MT"/>
                <a:cs typeface="Arial MT"/>
              </a:rPr>
              <a:t> </a:t>
            </a:r>
            <a:r>
              <a:rPr sz="2800" dirty="0">
                <a:solidFill>
                  <a:srgbClr val="333399"/>
                </a:solidFill>
                <a:latin typeface="Arial MT"/>
                <a:cs typeface="Arial MT"/>
              </a:rPr>
              <a:t>attributes</a:t>
            </a:r>
            <a:r>
              <a:rPr sz="2800" spc="-70" dirty="0">
                <a:solidFill>
                  <a:srgbClr val="333399"/>
                </a:solidFill>
                <a:latin typeface="Arial MT"/>
                <a:cs typeface="Arial MT"/>
              </a:rPr>
              <a:t> </a:t>
            </a:r>
            <a:r>
              <a:rPr sz="2800" dirty="0">
                <a:solidFill>
                  <a:srgbClr val="333399"/>
                </a:solidFill>
                <a:latin typeface="Arial MT"/>
                <a:cs typeface="Arial MT"/>
              </a:rPr>
              <a:t>were</a:t>
            </a:r>
            <a:r>
              <a:rPr sz="2800" spc="10" dirty="0">
                <a:solidFill>
                  <a:srgbClr val="333399"/>
                </a:solidFill>
                <a:latin typeface="Arial MT"/>
                <a:cs typeface="Arial MT"/>
              </a:rPr>
              <a:t> </a:t>
            </a:r>
            <a:r>
              <a:rPr sz="2800" dirty="0">
                <a:solidFill>
                  <a:srgbClr val="333399"/>
                </a:solidFill>
                <a:latin typeface="Arial MT"/>
                <a:cs typeface="Arial MT"/>
              </a:rPr>
              <a:t>specified</a:t>
            </a:r>
            <a:r>
              <a:rPr sz="2800" spc="-55" dirty="0">
                <a:solidFill>
                  <a:srgbClr val="333399"/>
                </a:solidFill>
                <a:latin typeface="Arial MT"/>
                <a:cs typeface="Arial MT"/>
              </a:rPr>
              <a:t> </a:t>
            </a:r>
            <a:r>
              <a:rPr sz="2800" dirty="0">
                <a:solidFill>
                  <a:srgbClr val="333399"/>
                </a:solidFill>
                <a:latin typeface="Arial MT"/>
                <a:cs typeface="Arial MT"/>
              </a:rPr>
              <a:t>in</a:t>
            </a:r>
            <a:r>
              <a:rPr sz="2800" spc="-35" dirty="0">
                <a:solidFill>
                  <a:srgbClr val="333399"/>
                </a:solidFill>
                <a:latin typeface="Arial MT"/>
                <a:cs typeface="Arial MT"/>
              </a:rPr>
              <a:t> </a:t>
            </a:r>
            <a:r>
              <a:rPr sz="2800" spc="-25" dirty="0">
                <a:solidFill>
                  <a:srgbClr val="333399"/>
                </a:solidFill>
                <a:latin typeface="Arial MT"/>
                <a:cs typeface="Arial MT"/>
              </a:rPr>
              <a:t>the </a:t>
            </a:r>
            <a:r>
              <a:rPr sz="2800" b="1" dirty="0">
                <a:solidFill>
                  <a:srgbClr val="333399"/>
                </a:solidFill>
                <a:latin typeface="Arial"/>
                <a:cs typeface="Arial"/>
              </a:rPr>
              <a:t>CREATE</a:t>
            </a:r>
            <a:r>
              <a:rPr sz="2800" b="1" spc="-35" dirty="0">
                <a:solidFill>
                  <a:srgbClr val="333399"/>
                </a:solidFill>
                <a:latin typeface="Arial"/>
                <a:cs typeface="Arial"/>
              </a:rPr>
              <a:t> </a:t>
            </a:r>
            <a:r>
              <a:rPr sz="2800" b="1" dirty="0">
                <a:solidFill>
                  <a:srgbClr val="333399"/>
                </a:solidFill>
                <a:latin typeface="Arial"/>
                <a:cs typeface="Arial"/>
              </a:rPr>
              <a:t>TABLE</a:t>
            </a:r>
            <a:r>
              <a:rPr sz="2800" b="1" spc="-45" dirty="0">
                <a:solidFill>
                  <a:srgbClr val="333399"/>
                </a:solidFill>
                <a:latin typeface="Arial"/>
                <a:cs typeface="Arial"/>
              </a:rPr>
              <a:t> </a:t>
            </a:r>
            <a:r>
              <a:rPr sz="2800" spc="-10" dirty="0">
                <a:solidFill>
                  <a:srgbClr val="333399"/>
                </a:solidFill>
                <a:latin typeface="Arial MT"/>
                <a:cs typeface="Arial MT"/>
              </a:rPr>
              <a:t>command</a:t>
            </a:r>
            <a:endParaRPr sz="2800">
              <a:latin typeface="Arial MT"/>
              <a:cs typeface="Arial MT"/>
            </a:endParaRPr>
          </a:p>
          <a:p>
            <a:pPr marL="356870" marR="1466215" indent="-344805">
              <a:lnSpc>
                <a:spcPct val="100000"/>
              </a:lnSpc>
              <a:spcBef>
                <a:spcPts val="675"/>
              </a:spcBef>
              <a:buClr>
                <a:srgbClr val="990033"/>
              </a:buClr>
              <a:buSzPct val="58928"/>
              <a:buFont typeface="Wingdings"/>
              <a:buChar char=""/>
              <a:tabLst>
                <a:tab pos="356870" algn="l"/>
              </a:tabLst>
            </a:pPr>
            <a:r>
              <a:rPr sz="2800" dirty="0">
                <a:solidFill>
                  <a:srgbClr val="333399"/>
                </a:solidFill>
                <a:latin typeface="Arial MT"/>
                <a:cs typeface="Arial MT"/>
              </a:rPr>
              <a:t>Constraints</a:t>
            </a:r>
            <a:r>
              <a:rPr sz="2800" spc="-70" dirty="0">
                <a:solidFill>
                  <a:srgbClr val="333399"/>
                </a:solidFill>
                <a:latin typeface="Arial MT"/>
                <a:cs typeface="Arial MT"/>
              </a:rPr>
              <a:t> </a:t>
            </a:r>
            <a:r>
              <a:rPr sz="2800" dirty="0">
                <a:solidFill>
                  <a:srgbClr val="333399"/>
                </a:solidFill>
                <a:latin typeface="Arial MT"/>
                <a:cs typeface="Arial MT"/>
              </a:rPr>
              <a:t>on</a:t>
            </a:r>
            <a:r>
              <a:rPr sz="2800" spc="-5" dirty="0">
                <a:solidFill>
                  <a:srgbClr val="333399"/>
                </a:solidFill>
                <a:latin typeface="Arial MT"/>
                <a:cs typeface="Arial MT"/>
              </a:rPr>
              <a:t> </a:t>
            </a:r>
            <a:r>
              <a:rPr sz="2800" dirty="0">
                <a:solidFill>
                  <a:srgbClr val="333399"/>
                </a:solidFill>
                <a:latin typeface="Arial MT"/>
                <a:cs typeface="Arial MT"/>
              </a:rPr>
              <a:t>data</a:t>
            </a:r>
            <a:r>
              <a:rPr sz="2800" spc="-35" dirty="0">
                <a:solidFill>
                  <a:srgbClr val="333399"/>
                </a:solidFill>
                <a:latin typeface="Arial MT"/>
                <a:cs typeface="Arial MT"/>
              </a:rPr>
              <a:t> </a:t>
            </a:r>
            <a:r>
              <a:rPr sz="2800" dirty="0">
                <a:solidFill>
                  <a:srgbClr val="333399"/>
                </a:solidFill>
                <a:latin typeface="Arial MT"/>
                <a:cs typeface="Arial MT"/>
              </a:rPr>
              <a:t>types</a:t>
            </a:r>
            <a:r>
              <a:rPr sz="2800" spc="-20" dirty="0">
                <a:solidFill>
                  <a:srgbClr val="333399"/>
                </a:solidFill>
                <a:latin typeface="Arial MT"/>
                <a:cs typeface="Arial MT"/>
              </a:rPr>
              <a:t> </a:t>
            </a:r>
            <a:r>
              <a:rPr sz="2800" dirty="0">
                <a:solidFill>
                  <a:srgbClr val="333399"/>
                </a:solidFill>
                <a:latin typeface="Arial MT"/>
                <a:cs typeface="Arial MT"/>
              </a:rPr>
              <a:t>are</a:t>
            </a:r>
            <a:r>
              <a:rPr sz="2800" spc="-10" dirty="0">
                <a:solidFill>
                  <a:srgbClr val="333399"/>
                </a:solidFill>
                <a:latin typeface="Arial MT"/>
                <a:cs typeface="Arial MT"/>
              </a:rPr>
              <a:t> observed automatically</a:t>
            </a:r>
            <a:endParaRPr sz="2800">
              <a:latin typeface="Arial MT"/>
              <a:cs typeface="Arial MT"/>
            </a:endParaRPr>
          </a:p>
          <a:p>
            <a:pPr marL="356870" marR="621030" indent="-344805">
              <a:lnSpc>
                <a:spcPct val="100000"/>
              </a:lnSpc>
              <a:spcBef>
                <a:spcPts val="675"/>
              </a:spcBef>
              <a:buClr>
                <a:srgbClr val="990033"/>
              </a:buClr>
              <a:buSzPct val="58928"/>
              <a:buFont typeface="Wingdings"/>
              <a:buChar char=""/>
              <a:tabLst>
                <a:tab pos="356870" algn="l"/>
              </a:tabLst>
            </a:pPr>
            <a:r>
              <a:rPr sz="2800" dirty="0">
                <a:solidFill>
                  <a:srgbClr val="333399"/>
                </a:solidFill>
                <a:latin typeface="Arial MT"/>
                <a:cs typeface="Arial MT"/>
              </a:rPr>
              <a:t>Any</a:t>
            </a:r>
            <a:r>
              <a:rPr sz="2800" spc="-40" dirty="0">
                <a:solidFill>
                  <a:srgbClr val="333399"/>
                </a:solidFill>
                <a:latin typeface="Arial MT"/>
                <a:cs typeface="Arial MT"/>
              </a:rPr>
              <a:t> </a:t>
            </a:r>
            <a:r>
              <a:rPr sz="2800" dirty="0">
                <a:solidFill>
                  <a:srgbClr val="333399"/>
                </a:solidFill>
                <a:latin typeface="Arial MT"/>
                <a:cs typeface="Arial MT"/>
              </a:rPr>
              <a:t>integrity</a:t>
            </a:r>
            <a:r>
              <a:rPr sz="2800" spc="-45" dirty="0">
                <a:solidFill>
                  <a:srgbClr val="333399"/>
                </a:solidFill>
                <a:latin typeface="Arial MT"/>
                <a:cs typeface="Arial MT"/>
              </a:rPr>
              <a:t> </a:t>
            </a:r>
            <a:r>
              <a:rPr sz="2800" dirty="0">
                <a:solidFill>
                  <a:srgbClr val="333399"/>
                </a:solidFill>
                <a:latin typeface="Arial MT"/>
                <a:cs typeface="Arial MT"/>
              </a:rPr>
              <a:t>constraints</a:t>
            </a:r>
            <a:r>
              <a:rPr sz="2800" spc="-85" dirty="0">
                <a:solidFill>
                  <a:srgbClr val="333399"/>
                </a:solidFill>
                <a:latin typeface="Arial MT"/>
                <a:cs typeface="Arial MT"/>
              </a:rPr>
              <a:t> </a:t>
            </a:r>
            <a:r>
              <a:rPr sz="2800" dirty="0">
                <a:solidFill>
                  <a:srgbClr val="333399"/>
                </a:solidFill>
                <a:latin typeface="Arial MT"/>
                <a:cs typeface="Arial MT"/>
              </a:rPr>
              <a:t>as</a:t>
            </a:r>
            <a:r>
              <a:rPr sz="2800" spc="-15" dirty="0">
                <a:solidFill>
                  <a:srgbClr val="333399"/>
                </a:solidFill>
                <a:latin typeface="Arial MT"/>
                <a:cs typeface="Arial MT"/>
              </a:rPr>
              <a:t> </a:t>
            </a:r>
            <a:r>
              <a:rPr sz="2800" dirty="0">
                <a:solidFill>
                  <a:srgbClr val="333399"/>
                </a:solidFill>
                <a:latin typeface="Arial MT"/>
                <a:cs typeface="Arial MT"/>
              </a:rPr>
              <a:t>a</a:t>
            </a:r>
            <a:r>
              <a:rPr sz="2800" spc="-5" dirty="0">
                <a:solidFill>
                  <a:srgbClr val="333399"/>
                </a:solidFill>
                <a:latin typeface="Arial MT"/>
                <a:cs typeface="Arial MT"/>
              </a:rPr>
              <a:t> </a:t>
            </a:r>
            <a:r>
              <a:rPr sz="2800" dirty="0">
                <a:solidFill>
                  <a:srgbClr val="333399"/>
                </a:solidFill>
                <a:latin typeface="Arial MT"/>
                <a:cs typeface="Arial MT"/>
              </a:rPr>
              <a:t>part</a:t>
            </a:r>
            <a:r>
              <a:rPr sz="2800" spc="-35" dirty="0">
                <a:solidFill>
                  <a:srgbClr val="333399"/>
                </a:solidFill>
                <a:latin typeface="Arial MT"/>
                <a:cs typeface="Arial MT"/>
              </a:rPr>
              <a:t> </a:t>
            </a:r>
            <a:r>
              <a:rPr sz="2800" dirty="0">
                <a:solidFill>
                  <a:srgbClr val="333399"/>
                </a:solidFill>
                <a:latin typeface="Arial MT"/>
                <a:cs typeface="Arial MT"/>
              </a:rPr>
              <a:t>of</a:t>
            </a:r>
            <a:r>
              <a:rPr sz="2800" spc="-15" dirty="0">
                <a:solidFill>
                  <a:srgbClr val="333399"/>
                </a:solidFill>
                <a:latin typeface="Arial MT"/>
                <a:cs typeface="Arial MT"/>
              </a:rPr>
              <a:t> </a:t>
            </a:r>
            <a:r>
              <a:rPr sz="2800" dirty="0">
                <a:solidFill>
                  <a:srgbClr val="333399"/>
                </a:solidFill>
                <a:latin typeface="Arial MT"/>
                <a:cs typeface="Arial MT"/>
              </a:rPr>
              <a:t>the</a:t>
            </a:r>
            <a:r>
              <a:rPr sz="2800" spc="-25" dirty="0">
                <a:solidFill>
                  <a:srgbClr val="333399"/>
                </a:solidFill>
                <a:latin typeface="Arial MT"/>
                <a:cs typeface="Arial MT"/>
              </a:rPr>
              <a:t> DDL </a:t>
            </a:r>
            <a:r>
              <a:rPr sz="2800" dirty="0">
                <a:solidFill>
                  <a:srgbClr val="333399"/>
                </a:solidFill>
                <a:latin typeface="Arial MT"/>
                <a:cs typeface="Arial MT"/>
              </a:rPr>
              <a:t>specification</a:t>
            </a:r>
            <a:r>
              <a:rPr sz="2800" spc="-95" dirty="0">
                <a:solidFill>
                  <a:srgbClr val="333399"/>
                </a:solidFill>
                <a:latin typeface="Arial MT"/>
                <a:cs typeface="Arial MT"/>
              </a:rPr>
              <a:t> </a:t>
            </a:r>
            <a:r>
              <a:rPr sz="2800" dirty="0">
                <a:solidFill>
                  <a:srgbClr val="333399"/>
                </a:solidFill>
                <a:latin typeface="Arial MT"/>
                <a:cs typeface="Arial MT"/>
              </a:rPr>
              <a:t>are</a:t>
            </a:r>
            <a:r>
              <a:rPr sz="2800" spc="-45" dirty="0">
                <a:solidFill>
                  <a:srgbClr val="333399"/>
                </a:solidFill>
                <a:latin typeface="Arial MT"/>
                <a:cs typeface="Arial MT"/>
              </a:rPr>
              <a:t> </a:t>
            </a:r>
            <a:r>
              <a:rPr sz="2800" spc="-10" dirty="0">
                <a:solidFill>
                  <a:srgbClr val="333399"/>
                </a:solidFill>
                <a:latin typeface="Arial MT"/>
                <a:cs typeface="Arial MT"/>
              </a:rPr>
              <a:t>enforced</a:t>
            </a:r>
            <a:endParaRPr sz="280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2123" rIns="0" bIns="0" rtlCol="0">
            <a:spAutoFit/>
          </a:bodyPr>
          <a:lstStyle/>
          <a:p>
            <a:pPr marL="12700" marR="5080">
              <a:lnSpc>
                <a:spcPct val="100000"/>
              </a:lnSpc>
              <a:spcBef>
                <a:spcPts val="100"/>
              </a:spcBef>
            </a:pPr>
            <a:r>
              <a:rPr dirty="0"/>
              <a:t>Schema</a:t>
            </a:r>
            <a:r>
              <a:rPr spc="-20" dirty="0"/>
              <a:t> </a:t>
            </a:r>
            <a:r>
              <a:rPr dirty="0"/>
              <a:t>and</a:t>
            </a:r>
            <a:r>
              <a:rPr spc="-40" dirty="0"/>
              <a:t> </a:t>
            </a:r>
            <a:r>
              <a:rPr dirty="0"/>
              <a:t>Catalog Concepts</a:t>
            </a:r>
            <a:r>
              <a:rPr spc="-10" dirty="0"/>
              <a:t> </a:t>
            </a:r>
            <a:r>
              <a:rPr spc="-35" dirty="0"/>
              <a:t>in </a:t>
            </a:r>
            <a:r>
              <a:rPr spc="-25" dirty="0"/>
              <a:t>SQL</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fld id="{81D60167-4931-47E6-BA6A-407CBD079E47}" type="slidenum">
              <a:rPr spc="-25" dirty="0"/>
              <a:t>5</a:t>
            </a:fld>
            <a:endParaRPr spc="-25" dirty="0"/>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p:cNvSpPr txBox="1"/>
          <p:nvPr/>
        </p:nvSpPr>
        <p:spPr>
          <a:xfrm>
            <a:off x="318617" y="1621612"/>
            <a:ext cx="8039100" cy="4467225"/>
          </a:xfrm>
          <a:prstGeom prst="rect">
            <a:avLst/>
          </a:prstGeom>
        </p:spPr>
        <p:txBody>
          <a:bodyPr vert="horz" wrap="square" lIns="0" tIns="13970" rIns="0" bIns="0" rtlCol="0">
            <a:spAutoFit/>
          </a:bodyPr>
          <a:lstStyle/>
          <a:p>
            <a:pPr marL="356870" marR="11430" indent="-344805">
              <a:lnSpc>
                <a:spcPct val="100000"/>
              </a:lnSpc>
              <a:spcBef>
                <a:spcPts val="110"/>
              </a:spcBef>
              <a:buClr>
                <a:srgbClr val="990033"/>
              </a:buClr>
              <a:buSzPct val="58928"/>
              <a:buFont typeface="Wingdings"/>
              <a:buChar char=""/>
              <a:tabLst>
                <a:tab pos="356870" algn="l"/>
              </a:tabLst>
            </a:pPr>
            <a:r>
              <a:rPr sz="2800" dirty="0">
                <a:solidFill>
                  <a:srgbClr val="333399"/>
                </a:solidFill>
                <a:latin typeface="Arial MT"/>
                <a:cs typeface="Arial MT"/>
              </a:rPr>
              <a:t>We</a:t>
            </a:r>
            <a:r>
              <a:rPr sz="2800" spc="-70" dirty="0">
                <a:solidFill>
                  <a:srgbClr val="333399"/>
                </a:solidFill>
                <a:latin typeface="Arial MT"/>
                <a:cs typeface="Arial MT"/>
              </a:rPr>
              <a:t> </a:t>
            </a:r>
            <a:r>
              <a:rPr sz="2800" dirty="0">
                <a:solidFill>
                  <a:srgbClr val="333399"/>
                </a:solidFill>
                <a:latin typeface="Arial MT"/>
                <a:cs typeface="Arial MT"/>
              </a:rPr>
              <a:t>cover</a:t>
            </a:r>
            <a:r>
              <a:rPr sz="2800" spc="20" dirty="0">
                <a:solidFill>
                  <a:srgbClr val="333399"/>
                </a:solidFill>
                <a:latin typeface="Arial MT"/>
                <a:cs typeface="Arial MT"/>
              </a:rPr>
              <a:t> </a:t>
            </a:r>
            <a:r>
              <a:rPr sz="2800" dirty="0">
                <a:solidFill>
                  <a:srgbClr val="333399"/>
                </a:solidFill>
                <a:latin typeface="Arial MT"/>
                <a:cs typeface="Arial MT"/>
              </a:rPr>
              <a:t>the</a:t>
            </a:r>
            <a:r>
              <a:rPr sz="2800" spc="-45" dirty="0">
                <a:solidFill>
                  <a:srgbClr val="333399"/>
                </a:solidFill>
                <a:latin typeface="Arial MT"/>
                <a:cs typeface="Arial MT"/>
              </a:rPr>
              <a:t> </a:t>
            </a:r>
            <a:r>
              <a:rPr sz="2800" dirty="0">
                <a:solidFill>
                  <a:srgbClr val="333399"/>
                </a:solidFill>
                <a:latin typeface="Arial MT"/>
                <a:cs typeface="Arial MT"/>
              </a:rPr>
              <a:t>basic</a:t>
            </a:r>
            <a:r>
              <a:rPr sz="2800" spc="-10" dirty="0">
                <a:solidFill>
                  <a:srgbClr val="333399"/>
                </a:solidFill>
                <a:latin typeface="Arial MT"/>
                <a:cs typeface="Arial MT"/>
              </a:rPr>
              <a:t> </a:t>
            </a:r>
            <a:r>
              <a:rPr sz="2800" dirty="0">
                <a:solidFill>
                  <a:srgbClr val="333399"/>
                </a:solidFill>
                <a:latin typeface="Arial MT"/>
                <a:cs typeface="Arial MT"/>
              </a:rPr>
              <a:t>standard</a:t>
            </a:r>
            <a:r>
              <a:rPr sz="2800" spc="-50" dirty="0">
                <a:solidFill>
                  <a:srgbClr val="333399"/>
                </a:solidFill>
                <a:latin typeface="Arial MT"/>
                <a:cs typeface="Arial MT"/>
              </a:rPr>
              <a:t> </a:t>
            </a:r>
            <a:r>
              <a:rPr sz="2800" dirty="0">
                <a:solidFill>
                  <a:srgbClr val="333399"/>
                </a:solidFill>
                <a:latin typeface="Arial MT"/>
                <a:cs typeface="Arial MT"/>
              </a:rPr>
              <a:t>SQL</a:t>
            </a:r>
            <a:r>
              <a:rPr sz="2800" spc="-25" dirty="0">
                <a:solidFill>
                  <a:srgbClr val="333399"/>
                </a:solidFill>
                <a:latin typeface="Arial MT"/>
                <a:cs typeface="Arial MT"/>
              </a:rPr>
              <a:t> </a:t>
            </a:r>
            <a:r>
              <a:rPr sz="2800" dirty="0">
                <a:solidFill>
                  <a:srgbClr val="333399"/>
                </a:solidFill>
                <a:latin typeface="Arial MT"/>
                <a:cs typeface="Arial MT"/>
              </a:rPr>
              <a:t>syntax</a:t>
            </a:r>
            <a:r>
              <a:rPr sz="2800" spc="-35" dirty="0">
                <a:solidFill>
                  <a:srgbClr val="333399"/>
                </a:solidFill>
                <a:latin typeface="Arial MT"/>
                <a:cs typeface="Arial MT"/>
              </a:rPr>
              <a:t> </a:t>
            </a:r>
            <a:r>
              <a:rPr sz="2800" dirty="0">
                <a:solidFill>
                  <a:srgbClr val="333399"/>
                </a:solidFill>
                <a:latin typeface="Arial MT"/>
                <a:cs typeface="Arial MT"/>
              </a:rPr>
              <a:t>–</a:t>
            </a:r>
            <a:r>
              <a:rPr sz="2800" spc="5" dirty="0">
                <a:solidFill>
                  <a:srgbClr val="333399"/>
                </a:solidFill>
                <a:latin typeface="Arial MT"/>
                <a:cs typeface="Arial MT"/>
              </a:rPr>
              <a:t> </a:t>
            </a:r>
            <a:r>
              <a:rPr sz="2800" spc="-10" dirty="0">
                <a:solidFill>
                  <a:srgbClr val="333399"/>
                </a:solidFill>
                <a:latin typeface="Arial MT"/>
                <a:cs typeface="Arial MT"/>
              </a:rPr>
              <a:t>there </a:t>
            </a:r>
            <a:r>
              <a:rPr sz="2800" dirty="0">
                <a:solidFill>
                  <a:srgbClr val="333399"/>
                </a:solidFill>
                <a:latin typeface="Arial MT"/>
                <a:cs typeface="Arial MT"/>
              </a:rPr>
              <a:t>are</a:t>
            </a:r>
            <a:r>
              <a:rPr sz="2800" spc="-45" dirty="0">
                <a:solidFill>
                  <a:srgbClr val="333399"/>
                </a:solidFill>
                <a:latin typeface="Arial MT"/>
                <a:cs typeface="Arial MT"/>
              </a:rPr>
              <a:t> </a:t>
            </a:r>
            <a:r>
              <a:rPr sz="2800" dirty="0">
                <a:solidFill>
                  <a:srgbClr val="333399"/>
                </a:solidFill>
                <a:latin typeface="Arial MT"/>
                <a:cs typeface="Arial MT"/>
              </a:rPr>
              <a:t>variations</a:t>
            </a:r>
            <a:r>
              <a:rPr sz="2800" spc="-50" dirty="0">
                <a:solidFill>
                  <a:srgbClr val="333399"/>
                </a:solidFill>
                <a:latin typeface="Arial MT"/>
                <a:cs typeface="Arial MT"/>
              </a:rPr>
              <a:t> </a:t>
            </a:r>
            <a:r>
              <a:rPr sz="2800" dirty="0">
                <a:solidFill>
                  <a:srgbClr val="333399"/>
                </a:solidFill>
                <a:latin typeface="Arial MT"/>
                <a:cs typeface="Arial MT"/>
              </a:rPr>
              <a:t>in</a:t>
            </a:r>
            <a:r>
              <a:rPr sz="2800" spc="-40" dirty="0">
                <a:solidFill>
                  <a:srgbClr val="333399"/>
                </a:solidFill>
                <a:latin typeface="Arial MT"/>
                <a:cs typeface="Arial MT"/>
              </a:rPr>
              <a:t> </a:t>
            </a:r>
            <a:r>
              <a:rPr sz="2800" dirty="0">
                <a:solidFill>
                  <a:srgbClr val="333399"/>
                </a:solidFill>
                <a:latin typeface="Arial MT"/>
                <a:cs typeface="Arial MT"/>
              </a:rPr>
              <a:t>existing</a:t>
            </a:r>
            <a:r>
              <a:rPr sz="2800" spc="-60" dirty="0">
                <a:solidFill>
                  <a:srgbClr val="333399"/>
                </a:solidFill>
                <a:latin typeface="Arial MT"/>
                <a:cs typeface="Arial MT"/>
              </a:rPr>
              <a:t> </a:t>
            </a:r>
            <a:r>
              <a:rPr sz="2800" dirty="0">
                <a:solidFill>
                  <a:srgbClr val="333399"/>
                </a:solidFill>
                <a:latin typeface="Arial MT"/>
                <a:cs typeface="Arial MT"/>
              </a:rPr>
              <a:t>RDBMS</a:t>
            </a:r>
            <a:r>
              <a:rPr sz="2800" spc="-50" dirty="0">
                <a:solidFill>
                  <a:srgbClr val="333399"/>
                </a:solidFill>
                <a:latin typeface="Arial MT"/>
                <a:cs typeface="Arial MT"/>
              </a:rPr>
              <a:t> </a:t>
            </a:r>
            <a:r>
              <a:rPr sz="2800" spc="-10" dirty="0">
                <a:solidFill>
                  <a:srgbClr val="333399"/>
                </a:solidFill>
                <a:latin typeface="Arial MT"/>
                <a:cs typeface="Arial MT"/>
              </a:rPr>
              <a:t>systems</a:t>
            </a:r>
            <a:endParaRPr sz="2800">
              <a:latin typeface="Arial MT"/>
              <a:cs typeface="Arial MT"/>
            </a:endParaRPr>
          </a:p>
          <a:p>
            <a:pPr marL="356870" indent="-344170">
              <a:lnSpc>
                <a:spcPct val="100000"/>
              </a:lnSpc>
              <a:spcBef>
                <a:spcPts val="675"/>
              </a:spcBef>
              <a:buClr>
                <a:srgbClr val="990033"/>
              </a:buClr>
              <a:buSzPct val="58928"/>
              <a:buFont typeface="Wingdings"/>
              <a:buChar char=""/>
              <a:tabLst>
                <a:tab pos="356870" algn="l"/>
              </a:tabLst>
            </a:pPr>
            <a:r>
              <a:rPr sz="2800" b="1" dirty="0">
                <a:solidFill>
                  <a:srgbClr val="333399"/>
                </a:solidFill>
                <a:latin typeface="Arial"/>
                <a:cs typeface="Arial"/>
              </a:rPr>
              <a:t>SQL</a:t>
            </a:r>
            <a:r>
              <a:rPr sz="2800" b="1" spc="-35" dirty="0">
                <a:solidFill>
                  <a:srgbClr val="333399"/>
                </a:solidFill>
                <a:latin typeface="Arial"/>
                <a:cs typeface="Arial"/>
              </a:rPr>
              <a:t> </a:t>
            </a:r>
            <a:r>
              <a:rPr sz="2800" b="1" spc="-10" dirty="0">
                <a:solidFill>
                  <a:srgbClr val="333399"/>
                </a:solidFill>
                <a:latin typeface="Arial"/>
                <a:cs typeface="Arial"/>
              </a:rPr>
              <a:t>schema</a:t>
            </a:r>
            <a:endParaRPr sz="2800">
              <a:latin typeface="Arial"/>
              <a:cs typeface="Arial"/>
            </a:endParaRPr>
          </a:p>
          <a:p>
            <a:pPr marL="756285" lvl="1" indent="-286385">
              <a:lnSpc>
                <a:spcPct val="100000"/>
              </a:lnSpc>
              <a:spcBef>
                <a:spcPts val="595"/>
              </a:spcBef>
              <a:buClr>
                <a:srgbClr val="333399"/>
              </a:buClr>
              <a:buSzPct val="54166"/>
              <a:buFont typeface="Wingdings"/>
              <a:buChar char=""/>
              <a:tabLst>
                <a:tab pos="756285" algn="l"/>
              </a:tabLst>
            </a:pPr>
            <a:r>
              <a:rPr sz="2400" dirty="0">
                <a:solidFill>
                  <a:srgbClr val="800000"/>
                </a:solidFill>
                <a:latin typeface="Arial MT"/>
                <a:cs typeface="Arial MT"/>
              </a:rPr>
              <a:t>Identified</a:t>
            </a:r>
            <a:r>
              <a:rPr sz="2400" spc="-85" dirty="0">
                <a:solidFill>
                  <a:srgbClr val="800000"/>
                </a:solidFill>
                <a:latin typeface="Arial MT"/>
                <a:cs typeface="Arial MT"/>
              </a:rPr>
              <a:t> </a:t>
            </a:r>
            <a:r>
              <a:rPr sz="2400" dirty="0">
                <a:solidFill>
                  <a:srgbClr val="800000"/>
                </a:solidFill>
                <a:latin typeface="Arial MT"/>
                <a:cs typeface="Arial MT"/>
              </a:rPr>
              <a:t>by</a:t>
            </a:r>
            <a:r>
              <a:rPr sz="2400" spc="-50" dirty="0">
                <a:solidFill>
                  <a:srgbClr val="800000"/>
                </a:solidFill>
                <a:latin typeface="Arial MT"/>
                <a:cs typeface="Arial MT"/>
              </a:rPr>
              <a:t> </a:t>
            </a:r>
            <a:r>
              <a:rPr sz="2400" dirty="0">
                <a:solidFill>
                  <a:srgbClr val="800000"/>
                </a:solidFill>
                <a:latin typeface="Arial MT"/>
                <a:cs typeface="Arial MT"/>
              </a:rPr>
              <a:t>a</a:t>
            </a:r>
            <a:r>
              <a:rPr sz="2400" spc="5" dirty="0">
                <a:solidFill>
                  <a:srgbClr val="800000"/>
                </a:solidFill>
                <a:latin typeface="Arial MT"/>
                <a:cs typeface="Arial MT"/>
              </a:rPr>
              <a:t> </a:t>
            </a:r>
            <a:r>
              <a:rPr sz="2400" b="1" dirty="0">
                <a:solidFill>
                  <a:srgbClr val="800000"/>
                </a:solidFill>
                <a:latin typeface="Arial"/>
                <a:cs typeface="Arial"/>
              </a:rPr>
              <a:t>schema</a:t>
            </a:r>
            <a:r>
              <a:rPr sz="2400" b="1" spc="-60" dirty="0">
                <a:solidFill>
                  <a:srgbClr val="800000"/>
                </a:solidFill>
                <a:latin typeface="Arial"/>
                <a:cs typeface="Arial"/>
              </a:rPr>
              <a:t> </a:t>
            </a:r>
            <a:r>
              <a:rPr sz="2400" b="1" spc="-20" dirty="0">
                <a:solidFill>
                  <a:srgbClr val="800000"/>
                </a:solidFill>
                <a:latin typeface="Arial"/>
                <a:cs typeface="Arial"/>
              </a:rPr>
              <a:t>name</a:t>
            </a:r>
            <a:endParaRPr sz="2400">
              <a:latin typeface="Arial"/>
              <a:cs typeface="Arial"/>
            </a:endParaRPr>
          </a:p>
          <a:p>
            <a:pPr marL="756285" lvl="1" indent="-286385">
              <a:lnSpc>
                <a:spcPct val="100000"/>
              </a:lnSpc>
              <a:spcBef>
                <a:spcPts val="575"/>
              </a:spcBef>
              <a:buClr>
                <a:srgbClr val="333399"/>
              </a:buClr>
              <a:buSzPct val="54166"/>
              <a:buFont typeface="Wingdings"/>
              <a:buChar char=""/>
              <a:tabLst>
                <a:tab pos="756285" algn="l"/>
              </a:tabLst>
            </a:pPr>
            <a:r>
              <a:rPr sz="2400" dirty="0">
                <a:solidFill>
                  <a:srgbClr val="800000"/>
                </a:solidFill>
                <a:latin typeface="Arial MT"/>
                <a:cs typeface="Arial MT"/>
              </a:rPr>
              <a:t>Includes</a:t>
            </a:r>
            <a:r>
              <a:rPr sz="2400" spc="-45" dirty="0">
                <a:solidFill>
                  <a:srgbClr val="800000"/>
                </a:solidFill>
                <a:latin typeface="Arial MT"/>
                <a:cs typeface="Arial MT"/>
              </a:rPr>
              <a:t> </a:t>
            </a:r>
            <a:r>
              <a:rPr sz="2400" dirty="0">
                <a:solidFill>
                  <a:srgbClr val="800000"/>
                </a:solidFill>
                <a:latin typeface="Arial MT"/>
                <a:cs typeface="Arial MT"/>
              </a:rPr>
              <a:t>an</a:t>
            </a:r>
            <a:r>
              <a:rPr sz="2400" spc="-20" dirty="0">
                <a:solidFill>
                  <a:srgbClr val="800000"/>
                </a:solidFill>
                <a:latin typeface="Arial MT"/>
                <a:cs typeface="Arial MT"/>
              </a:rPr>
              <a:t> </a:t>
            </a:r>
            <a:r>
              <a:rPr sz="2400" b="1" dirty="0">
                <a:solidFill>
                  <a:srgbClr val="800000"/>
                </a:solidFill>
                <a:latin typeface="Arial"/>
                <a:cs typeface="Arial"/>
              </a:rPr>
              <a:t>authorization</a:t>
            </a:r>
            <a:r>
              <a:rPr sz="2400" b="1" spc="-70" dirty="0">
                <a:solidFill>
                  <a:srgbClr val="800000"/>
                </a:solidFill>
                <a:latin typeface="Arial"/>
                <a:cs typeface="Arial"/>
              </a:rPr>
              <a:t> </a:t>
            </a:r>
            <a:r>
              <a:rPr sz="2400" b="1" dirty="0">
                <a:solidFill>
                  <a:srgbClr val="800000"/>
                </a:solidFill>
                <a:latin typeface="Arial"/>
                <a:cs typeface="Arial"/>
              </a:rPr>
              <a:t>identifier</a:t>
            </a:r>
            <a:r>
              <a:rPr sz="2400" b="1" spc="-25" dirty="0">
                <a:solidFill>
                  <a:srgbClr val="800000"/>
                </a:solidFill>
                <a:latin typeface="Arial"/>
                <a:cs typeface="Arial"/>
              </a:rPr>
              <a:t> </a:t>
            </a:r>
            <a:r>
              <a:rPr sz="2400" dirty="0">
                <a:solidFill>
                  <a:srgbClr val="800000"/>
                </a:solidFill>
                <a:latin typeface="Arial MT"/>
                <a:cs typeface="Arial MT"/>
              </a:rPr>
              <a:t>and</a:t>
            </a:r>
            <a:r>
              <a:rPr sz="2400" spc="-40" dirty="0">
                <a:solidFill>
                  <a:srgbClr val="800000"/>
                </a:solidFill>
                <a:latin typeface="Arial MT"/>
                <a:cs typeface="Arial MT"/>
              </a:rPr>
              <a:t> </a:t>
            </a:r>
            <a:r>
              <a:rPr sz="2400" b="1" spc="-10" dirty="0">
                <a:solidFill>
                  <a:srgbClr val="800000"/>
                </a:solidFill>
                <a:latin typeface="Arial"/>
                <a:cs typeface="Arial"/>
              </a:rPr>
              <a:t>descriptors</a:t>
            </a:r>
            <a:endParaRPr sz="2400">
              <a:latin typeface="Arial"/>
              <a:cs typeface="Arial"/>
            </a:endParaRPr>
          </a:p>
          <a:p>
            <a:pPr marL="756285">
              <a:lnSpc>
                <a:spcPct val="100000"/>
              </a:lnSpc>
            </a:pPr>
            <a:r>
              <a:rPr sz="2400" dirty="0">
                <a:solidFill>
                  <a:srgbClr val="800000"/>
                </a:solidFill>
                <a:latin typeface="Arial MT"/>
                <a:cs typeface="Arial MT"/>
              </a:rPr>
              <a:t>for</a:t>
            </a:r>
            <a:r>
              <a:rPr sz="2400" spc="-75" dirty="0">
                <a:solidFill>
                  <a:srgbClr val="800000"/>
                </a:solidFill>
                <a:latin typeface="Arial MT"/>
                <a:cs typeface="Arial MT"/>
              </a:rPr>
              <a:t> </a:t>
            </a:r>
            <a:r>
              <a:rPr sz="2400" dirty="0">
                <a:solidFill>
                  <a:srgbClr val="800000"/>
                </a:solidFill>
                <a:latin typeface="Arial MT"/>
                <a:cs typeface="Arial MT"/>
              </a:rPr>
              <a:t>each</a:t>
            </a:r>
            <a:r>
              <a:rPr sz="2400" spc="-45" dirty="0">
                <a:solidFill>
                  <a:srgbClr val="800000"/>
                </a:solidFill>
                <a:latin typeface="Arial MT"/>
                <a:cs typeface="Arial MT"/>
              </a:rPr>
              <a:t> </a:t>
            </a:r>
            <a:r>
              <a:rPr sz="2400" spc="-10" dirty="0">
                <a:solidFill>
                  <a:srgbClr val="800000"/>
                </a:solidFill>
                <a:latin typeface="Arial MT"/>
                <a:cs typeface="Arial MT"/>
              </a:rPr>
              <a:t>element</a:t>
            </a:r>
            <a:endParaRPr sz="2400">
              <a:latin typeface="Arial MT"/>
              <a:cs typeface="Arial MT"/>
            </a:endParaRPr>
          </a:p>
          <a:p>
            <a:pPr marL="356870" indent="-344170">
              <a:lnSpc>
                <a:spcPct val="100000"/>
              </a:lnSpc>
              <a:spcBef>
                <a:spcPts val="660"/>
              </a:spcBef>
              <a:buClr>
                <a:srgbClr val="990033"/>
              </a:buClr>
              <a:buSzPct val="58928"/>
              <a:buFont typeface="Wingdings"/>
              <a:buChar char=""/>
              <a:tabLst>
                <a:tab pos="356870" algn="l"/>
              </a:tabLst>
            </a:pPr>
            <a:r>
              <a:rPr sz="2800" b="1" dirty="0">
                <a:solidFill>
                  <a:srgbClr val="333399"/>
                </a:solidFill>
                <a:latin typeface="Arial"/>
                <a:cs typeface="Arial"/>
              </a:rPr>
              <a:t>Schema</a:t>
            </a:r>
            <a:r>
              <a:rPr sz="2800" b="1" spc="-65" dirty="0">
                <a:solidFill>
                  <a:srgbClr val="333399"/>
                </a:solidFill>
                <a:latin typeface="Arial"/>
                <a:cs typeface="Arial"/>
              </a:rPr>
              <a:t> </a:t>
            </a:r>
            <a:r>
              <a:rPr sz="2800" b="1" dirty="0">
                <a:solidFill>
                  <a:srgbClr val="333399"/>
                </a:solidFill>
                <a:latin typeface="Arial"/>
                <a:cs typeface="Arial"/>
              </a:rPr>
              <a:t>elements</a:t>
            </a:r>
            <a:r>
              <a:rPr sz="2800" b="1" spc="-40" dirty="0">
                <a:solidFill>
                  <a:srgbClr val="333399"/>
                </a:solidFill>
                <a:latin typeface="Arial"/>
                <a:cs typeface="Arial"/>
              </a:rPr>
              <a:t> </a:t>
            </a:r>
            <a:r>
              <a:rPr sz="2800" spc="-10" dirty="0">
                <a:solidFill>
                  <a:srgbClr val="333399"/>
                </a:solidFill>
                <a:latin typeface="Arial MT"/>
                <a:cs typeface="Arial MT"/>
              </a:rPr>
              <a:t>include</a:t>
            </a:r>
            <a:endParaRPr sz="2800">
              <a:latin typeface="Arial MT"/>
              <a:cs typeface="Arial MT"/>
            </a:endParaRPr>
          </a:p>
          <a:p>
            <a:pPr marL="756285" marR="1006475" lvl="1" indent="-287020">
              <a:lnSpc>
                <a:spcPct val="100000"/>
              </a:lnSpc>
              <a:spcBef>
                <a:spcPts val="595"/>
              </a:spcBef>
              <a:buClr>
                <a:srgbClr val="333399"/>
              </a:buClr>
              <a:buSzPct val="54166"/>
              <a:buFont typeface="Wingdings"/>
              <a:buChar char=""/>
              <a:tabLst>
                <a:tab pos="756285" algn="l"/>
              </a:tabLst>
            </a:pPr>
            <a:r>
              <a:rPr sz="2400" dirty="0">
                <a:solidFill>
                  <a:srgbClr val="800000"/>
                </a:solidFill>
                <a:latin typeface="Arial MT"/>
                <a:cs typeface="Arial MT"/>
              </a:rPr>
              <a:t>Tables,</a:t>
            </a:r>
            <a:r>
              <a:rPr sz="2400" spc="-100" dirty="0">
                <a:solidFill>
                  <a:srgbClr val="800000"/>
                </a:solidFill>
                <a:latin typeface="Arial MT"/>
                <a:cs typeface="Arial MT"/>
              </a:rPr>
              <a:t> </a:t>
            </a:r>
            <a:r>
              <a:rPr sz="2400" dirty="0">
                <a:solidFill>
                  <a:srgbClr val="800000"/>
                </a:solidFill>
                <a:latin typeface="Arial MT"/>
                <a:cs typeface="Arial MT"/>
              </a:rPr>
              <a:t>constraints,</a:t>
            </a:r>
            <a:r>
              <a:rPr sz="2400" spc="-100" dirty="0">
                <a:solidFill>
                  <a:srgbClr val="800000"/>
                </a:solidFill>
                <a:latin typeface="Arial MT"/>
                <a:cs typeface="Arial MT"/>
              </a:rPr>
              <a:t> </a:t>
            </a:r>
            <a:r>
              <a:rPr sz="2400" dirty="0">
                <a:solidFill>
                  <a:srgbClr val="800000"/>
                </a:solidFill>
                <a:latin typeface="Arial MT"/>
                <a:cs typeface="Arial MT"/>
              </a:rPr>
              <a:t>views,</a:t>
            </a:r>
            <a:r>
              <a:rPr sz="2400" spc="-15" dirty="0">
                <a:solidFill>
                  <a:srgbClr val="800000"/>
                </a:solidFill>
                <a:latin typeface="Arial MT"/>
                <a:cs typeface="Arial MT"/>
              </a:rPr>
              <a:t> </a:t>
            </a:r>
            <a:r>
              <a:rPr sz="2400" dirty="0">
                <a:solidFill>
                  <a:srgbClr val="800000"/>
                </a:solidFill>
                <a:latin typeface="Arial MT"/>
                <a:cs typeface="Arial MT"/>
              </a:rPr>
              <a:t>domains,</a:t>
            </a:r>
            <a:r>
              <a:rPr sz="2400" spc="-120" dirty="0">
                <a:solidFill>
                  <a:srgbClr val="800000"/>
                </a:solidFill>
                <a:latin typeface="Arial MT"/>
                <a:cs typeface="Arial MT"/>
              </a:rPr>
              <a:t> </a:t>
            </a:r>
            <a:r>
              <a:rPr sz="2400" dirty="0">
                <a:solidFill>
                  <a:srgbClr val="800000"/>
                </a:solidFill>
                <a:latin typeface="Arial MT"/>
                <a:cs typeface="Arial MT"/>
              </a:rPr>
              <a:t>and</a:t>
            </a:r>
            <a:r>
              <a:rPr sz="2400" spc="-75" dirty="0">
                <a:solidFill>
                  <a:srgbClr val="800000"/>
                </a:solidFill>
                <a:latin typeface="Arial MT"/>
                <a:cs typeface="Arial MT"/>
              </a:rPr>
              <a:t> </a:t>
            </a:r>
            <a:r>
              <a:rPr sz="2400" spc="-10" dirty="0">
                <a:solidFill>
                  <a:srgbClr val="800000"/>
                </a:solidFill>
                <a:latin typeface="Arial MT"/>
                <a:cs typeface="Arial MT"/>
              </a:rPr>
              <a:t>other constructs</a:t>
            </a:r>
            <a:endParaRPr sz="2400">
              <a:latin typeface="Arial MT"/>
              <a:cs typeface="Arial MT"/>
            </a:endParaRPr>
          </a:p>
          <a:p>
            <a:pPr marL="356870" indent="-344170">
              <a:lnSpc>
                <a:spcPct val="100000"/>
              </a:lnSpc>
              <a:spcBef>
                <a:spcPts val="655"/>
              </a:spcBef>
              <a:buClr>
                <a:srgbClr val="990033"/>
              </a:buClr>
              <a:buSzPct val="58928"/>
              <a:buFont typeface="Wingdings"/>
              <a:buChar char=""/>
              <a:tabLst>
                <a:tab pos="356870" algn="l"/>
              </a:tabLst>
            </a:pPr>
            <a:r>
              <a:rPr sz="2800" dirty="0">
                <a:solidFill>
                  <a:srgbClr val="333399"/>
                </a:solidFill>
                <a:latin typeface="Arial MT"/>
                <a:cs typeface="Arial MT"/>
              </a:rPr>
              <a:t>Each</a:t>
            </a:r>
            <a:r>
              <a:rPr sz="2800" spc="-50" dirty="0">
                <a:solidFill>
                  <a:srgbClr val="333399"/>
                </a:solidFill>
                <a:latin typeface="Arial MT"/>
                <a:cs typeface="Arial MT"/>
              </a:rPr>
              <a:t> </a:t>
            </a:r>
            <a:r>
              <a:rPr sz="2800" dirty="0">
                <a:solidFill>
                  <a:srgbClr val="333399"/>
                </a:solidFill>
                <a:latin typeface="Arial MT"/>
                <a:cs typeface="Arial MT"/>
              </a:rPr>
              <a:t>statement</a:t>
            </a:r>
            <a:r>
              <a:rPr sz="2800" spc="-30" dirty="0">
                <a:solidFill>
                  <a:srgbClr val="333399"/>
                </a:solidFill>
                <a:latin typeface="Arial MT"/>
                <a:cs typeface="Arial MT"/>
              </a:rPr>
              <a:t> </a:t>
            </a:r>
            <a:r>
              <a:rPr sz="2800" dirty="0">
                <a:solidFill>
                  <a:srgbClr val="333399"/>
                </a:solidFill>
                <a:latin typeface="Arial MT"/>
                <a:cs typeface="Arial MT"/>
              </a:rPr>
              <a:t>in</a:t>
            </a:r>
            <a:r>
              <a:rPr sz="2800" spc="-20" dirty="0">
                <a:solidFill>
                  <a:srgbClr val="333399"/>
                </a:solidFill>
                <a:latin typeface="Arial MT"/>
                <a:cs typeface="Arial MT"/>
              </a:rPr>
              <a:t> </a:t>
            </a:r>
            <a:r>
              <a:rPr sz="2800" dirty="0">
                <a:solidFill>
                  <a:srgbClr val="333399"/>
                </a:solidFill>
                <a:latin typeface="Arial MT"/>
                <a:cs typeface="Arial MT"/>
              </a:rPr>
              <a:t>SQL</a:t>
            </a:r>
            <a:r>
              <a:rPr sz="2800" spc="-20" dirty="0">
                <a:solidFill>
                  <a:srgbClr val="333399"/>
                </a:solidFill>
                <a:latin typeface="Arial MT"/>
                <a:cs typeface="Arial MT"/>
              </a:rPr>
              <a:t> </a:t>
            </a:r>
            <a:r>
              <a:rPr sz="2800" dirty="0">
                <a:solidFill>
                  <a:srgbClr val="333399"/>
                </a:solidFill>
                <a:latin typeface="Arial MT"/>
                <a:cs typeface="Arial MT"/>
              </a:rPr>
              <a:t>ends</a:t>
            </a:r>
            <a:r>
              <a:rPr sz="2800" spc="-10" dirty="0">
                <a:solidFill>
                  <a:srgbClr val="333399"/>
                </a:solidFill>
                <a:latin typeface="Arial MT"/>
                <a:cs typeface="Arial MT"/>
              </a:rPr>
              <a:t> </a:t>
            </a:r>
            <a:r>
              <a:rPr sz="2800" dirty="0">
                <a:solidFill>
                  <a:srgbClr val="333399"/>
                </a:solidFill>
                <a:latin typeface="Arial MT"/>
                <a:cs typeface="Arial MT"/>
              </a:rPr>
              <a:t>with</a:t>
            </a:r>
            <a:r>
              <a:rPr sz="2800" spc="5" dirty="0">
                <a:solidFill>
                  <a:srgbClr val="333399"/>
                </a:solidFill>
                <a:latin typeface="Arial MT"/>
                <a:cs typeface="Arial MT"/>
              </a:rPr>
              <a:t> </a:t>
            </a:r>
            <a:r>
              <a:rPr sz="2800" dirty="0">
                <a:solidFill>
                  <a:srgbClr val="333399"/>
                </a:solidFill>
                <a:latin typeface="Arial MT"/>
                <a:cs typeface="Arial MT"/>
              </a:rPr>
              <a:t>a</a:t>
            </a:r>
            <a:r>
              <a:rPr sz="2800" spc="-30" dirty="0">
                <a:solidFill>
                  <a:srgbClr val="333399"/>
                </a:solidFill>
                <a:latin typeface="Arial MT"/>
                <a:cs typeface="Arial MT"/>
              </a:rPr>
              <a:t> </a:t>
            </a:r>
            <a:r>
              <a:rPr sz="2800" b="1" spc="-10" dirty="0">
                <a:solidFill>
                  <a:srgbClr val="333399"/>
                </a:solidFill>
                <a:latin typeface="Arial"/>
                <a:cs typeface="Arial"/>
              </a:rPr>
              <a:t>semicolon</a:t>
            </a:r>
            <a:endParaRPr sz="280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71449" rIns="0" bIns="0" rtlCol="0">
            <a:spAutoFit/>
          </a:bodyPr>
          <a:lstStyle/>
          <a:p>
            <a:pPr marL="12700">
              <a:lnSpc>
                <a:spcPct val="100000"/>
              </a:lnSpc>
              <a:spcBef>
                <a:spcPts val="100"/>
              </a:spcBef>
            </a:pPr>
            <a:r>
              <a:rPr dirty="0"/>
              <a:t>The</a:t>
            </a:r>
            <a:r>
              <a:rPr spc="-30" dirty="0"/>
              <a:t> </a:t>
            </a:r>
            <a:r>
              <a:rPr dirty="0"/>
              <a:t>INSERT</a:t>
            </a:r>
            <a:r>
              <a:rPr spc="15" dirty="0"/>
              <a:t> </a:t>
            </a:r>
            <a:r>
              <a:rPr spc="-10" dirty="0"/>
              <a:t>Command</a:t>
            </a:r>
          </a:p>
        </p:txBody>
      </p:sp>
      <p:sp>
        <p:nvSpPr>
          <p:cNvPr id="3" name="object 3"/>
          <p:cNvSpPr txBox="1"/>
          <p:nvPr/>
        </p:nvSpPr>
        <p:spPr>
          <a:xfrm>
            <a:off x="318617" y="1621612"/>
            <a:ext cx="7957820" cy="880744"/>
          </a:xfrm>
          <a:prstGeom prst="rect">
            <a:avLst/>
          </a:prstGeom>
        </p:spPr>
        <p:txBody>
          <a:bodyPr vert="horz" wrap="square" lIns="0" tIns="13970" rIns="0" bIns="0" rtlCol="0">
            <a:spAutoFit/>
          </a:bodyPr>
          <a:lstStyle/>
          <a:p>
            <a:pPr marL="356870" marR="5080" indent="-344805">
              <a:lnSpc>
                <a:spcPct val="100000"/>
              </a:lnSpc>
              <a:spcBef>
                <a:spcPts val="110"/>
              </a:spcBef>
              <a:buClr>
                <a:srgbClr val="990033"/>
              </a:buClr>
              <a:buSzPct val="58928"/>
              <a:buFont typeface="Wingdings"/>
              <a:buChar char=""/>
              <a:tabLst>
                <a:tab pos="356870" algn="l"/>
              </a:tabLst>
            </a:pPr>
            <a:r>
              <a:rPr sz="2800" dirty="0">
                <a:solidFill>
                  <a:srgbClr val="333399"/>
                </a:solidFill>
                <a:latin typeface="Arial MT"/>
                <a:cs typeface="Arial MT"/>
              </a:rPr>
              <a:t>Specify</a:t>
            </a:r>
            <a:r>
              <a:rPr sz="2800" spc="-60" dirty="0">
                <a:solidFill>
                  <a:srgbClr val="333399"/>
                </a:solidFill>
                <a:latin typeface="Arial MT"/>
                <a:cs typeface="Arial MT"/>
              </a:rPr>
              <a:t> </a:t>
            </a:r>
            <a:r>
              <a:rPr sz="2800" dirty="0">
                <a:solidFill>
                  <a:srgbClr val="333399"/>
                </a:solidFill>
                <a:latin typeface="Arial MT"/>
                <a:cs typeface="Arial MT"/>
              </a:rPr>
              <a:t>the</a:t>
            </a:r>
            <a:r>
              <a:rPr sz="2800" spc="-20" dirty="0">
                <a:solidFill>
                  <a:srgbClr val="333399"/>
                </a:solidFill>
                <a:latin typeface="Arial MT"/>
                <a:cs typeface="Arial MT"/>
              </a:rPr>
              <a:t> </a:t>
            </a:r>
            <a:r>
              <a:rPr sz="2800" dirty="0">
                <a:solidFill>
                  <a:srgbClr val="333399"/>
                </a:solidFill>
                <a:latin typeface="Arial MT"/>
                <a:cs typeface="Arial MT"/>
              </a:rPr>
              <a:t>relation</a:t>
            </a:r>
            <a:r>
              <a:rPr sz="2800" spc="-20" dirty="0">
                <a:solidFill>
                  <a:srgbClr val="333399"/>
                </a:solidFill>
                <a:latin typeface="Arial MT"/>
                <a:cs typeface="Arial MT"/>
              </a:rPr>
              <a:t> </a:t>
            </a:r>
            <a:r>
              <a:rPr sz="2800" dirty="0">
                <a:solidFill>
                  <a:srgbClr val="333399"/>
                </a:solidFill>
                <a:latin typeface="Arial MT"/>
                <a:cs typeface="Arial MT"/>
              </a:rPr>
              <a:t>name</a:t>
            </a:r>
            <a:r>
              <a:rPr sz="2800" spc="5" dirty="0">
                <a:solidFill>
                  <a:srgbClr val="333399"/>
                </a:solidFill>
                <a:latin typeface="Arial MT"/>
                <a:cs typeface="Arial MT"/>
              </a:rPr>
              <a:t> </a:t>
            </a:r>
            <a:r>
              <a:rPr sz="2800" dirty="0">
                <a:solidFill>
                  <a:srgbClr val="333399"/>
                </a:solidFill>
                <a:latin typeface="Arial MT"/>
                <a:cs typeface="Arial MT"/>
              </a:rPr>
              <a:t>and a</a:t>
            </a:r>
            <a:r>
              <a:rPr sz="2800" spc="-20" dirty="0">
                <a:solidFill>
                  <a:srgbClr val="333399"/>
                </a:solidFill>
                <a:latin typeface="Arial MT"/>
                <a:cs typeface="Arial MT"/>
              </a:rPr>
              <a:t> </a:t>
            </a:r>
            <a:r>
              <a:rPr sz="2800" dirty="0">
                <a:solidFill>
                  <a:srgbClr val="333399"/>
                </a:solidFill>
                <a:latin typeface="Arial MT"/>
                <a:cs typeface="Arial MT"/>
              </a:rPr>
              <a:t>list</a:t>
            </a:r>
            <a:r>
              <a:rPr sz="2800" spc="-30" dirty="0">
                <a:solidFill>
                  <a:srgbClr val="333399"/>
                </a:solidFill>
                <a:latin typeface="Arial MT"/>
                <a:cs typeface="Arial MT"/>
              </a:rPr>
              <a:t> </a:t>
            </a:r>
            <a:r>
              <a:rPr sz="2800" dirty="0">
                <a:solidFill>
                  <a:srgbClr val="333399"/>
                </a:solidFill>
                <a:latin typeface="Arial MT"/>
                <a:cs typeface="Arial MT"/>
              </a:rPr>
              <a:t>of</a:t>
            </a:r>
            <a:r>
              <a:rPr sz="2800" spc="-10" dirty="0">
                <a:solidFill>
                  <a:srgbClr val="333399"/>
                </a:solidFill>
                <a:latin typeface="Arial MT"/>
                <a:cs typeface="Arial MT"/>
              </a:rPr>
              <a:t> </a:t>
            </a:r>
            <a:r>
              <a:rPr sz="2800" dirty="0">
                <a:solidFill>
                  <a:srgbClr val="333399"/>
                </a:solidFill>
                <a:latin typeface="Arial MT"/>
                <a:cs typeface="Arial MT"/>
              </a:rPr>
              <a:t>values</a:t>
            </a:r>
            <a:r>
              <a:rPr sz="2800" spc="15" dirty="0">
                <a:solidFill>
                  <a:srgbClr val="333399"/>
                </a:solidFill>
                <a:latin typeface="Arial MT"/>
                <a:cs typeface="Arial MT"/>
              </a:rPr>
              <a:t> </a:t>
            </a:r>
            <a:r>
              <a:rPr sz="2800" spc="-25" dirty="0">
                <a:solidFill>
                  <a:srgbClr val="333399"/>
                </a:solidFill>
                <a:latin typeface="Arial MT"/>
                <a:cs typeface="Arial MT"/>
              </a:rPr>
              <a:t>for </a:t>
            </a:r>
            <a:r>
              <a:rPr sz="2800" dirty="0">
                <a:solidFill>
                  <a:srgbClr val="333399"/>
                </a:solidFill>
                <a:latin typeface="Arial MT"/>
                <a:cs typeface="Arial MT"/>
              </a:rPr>
              <a:t>the</a:t>
            </a:r>
            <a:r>
              <a:rPr sz="2800" spc="-45" dirty="0">
                <a:solidFill>
                  <a:srgbClr val="333399"/>
                </a:solidFill>
                <a:latin typeface="Arial MT"/>
                <a:cs typeface="Arial MT"/>
              </a:rPr>
              <a:t> </a:t>
            </a:r>
            <a:r>
              <a:rPr sz="2800" dirty="0">
                <a:solidFill>
                  <a:srgbClr val="333399"/>
                </a:solidFill>
                <a:latin typeface="Arial MT"/>
                <a:cs typeface="Arial MT"/>
              </a:rPr>
              <a:t>tuple.</a:t>
            </a:r>
            <a:r>
              <a:rPr sz="2800" spc="-50" dirty="0">
                <a:solidFill>
                  <a:srgbClr val="333399"/>
                </a:solidFill>
                <a:latin typeface="Arial MT"/>
                <a:cs typeface="Arial MT"/>
              </a:rPr>
              <a:t> </a:t>
            </a:r>
            <a:r>
              <a:rPr sz="2800" dirty="0">
                <a:solidFill>
                  <a:srgbClr val="333399"/>
                </a:solidFill>
                <a:latin typeface="Arial MT"/>
                <a:cs typeface="Arial MT"/>
              </a:rPr>
              <a:t>All</a:t>
            </a:r>
            <a:r>
              <a:rPr sz="2800" spc="-40" dirty="0">
                <a:solidFill>
                  <a:srgbClr val="333399"/>
                </a:solidFill>
                <a:latin typeface="Arial MT"/>
                <a:cs typeface="Arial MT"/>
              </a:rPr>
              <a:t> </a:t>
            </a:r>
            <a:r>
              <a:rPr sz="2800" dirty="0">
                <a:solidFill>
                  <a:srgbClr val="333399"/>
                </a:solidFill>
                <a:latin typeface="Arial MT"/>
                <a:cs typeface="Arial MT"/>
              </a:rPr>
              <a:t>values</a:t>
            </a:r>
            <a:r>
              <a:rPr sz="2800" spc="-5" dirty="0">
                <a:solidFill>
                  <a:srgbClr val="333399"/>
                </a:solidFill>
                <a:latin typeface="Arial MT"/>
                <a:cs typeface="Arial MT"/>
              </a:rPr>
              <a:t> </a:t>
            </a:r>
            <a:r>
              <a:rPr sz="2800" dirty="0">
                <a:solidFill>
                  <a:srgbClr val="333399"/>
                </a:solidFill>
                <a:latin typeface="Arial MT"/>
                <a:cs typeface="Arial MT"/>
              </a:rPr>
              <a:t>including</a:t>
            </a:r>
            <a:r>
              <a:rPr sz="2800" spc="-20" dirty="0">
                <a:solidFill>
                  <a:srgbClr val="333399"/>
                </a:solidFill>
                <a:latin typeface="Arial MT"/>
                <a:cs typeface="Arial MT"/>
              </a:rPr>
              <a:t> </a:t>
            </a:r>
            <a:r>
              <a:rPr sz="2800" dirty="0">
                <a:solidFill>
                  <a:srgbClr val="333399"/>
                </a:solidFill>
                <a:latin typeface="Arial MT"/>
                <a:cs typeface="Arial MT"/>
              </a:rPr>
              <a:t>nulls</a:t>
            </a:r>
            <a:r>
              <a:rPr sz="2800" spc="-25" dirty="0">
                <a:solidFill>
                  <a:srgbClr val="333399"/>
                </a:solidFill>
                <a:latin typeface="Arial MT"/>
                <a:cs typeface="Arial MT"/>
              </a:rPr>
              <a:t> </a:t>
            </a:r>
            <a:r>
              <a:rPr sz="2800" dirty="0">
                <a:solidFill>
                  <a:srgbClr val="333399"/>
                </a:solidFill>
                <a:latin typeface="Arial MT"/>
                <a:cs typeface="Arial MT"/>
              </a:rPr>
              <a:t>are</a:t>
            </a:r>
            <a:r>
              <a:rPr sz="2800" spc="-40" dirty="0">
                <a:solidFill>
                  <a:srgbClr val="333399"/>
                </a:solidFill>
                <a:latin typeface="Arial MT"/>
                <a:cs typeface="Arial MT"/>
              </a:rPr>
              <a:t> </a:t>
            </a:r>
            <a:r>
              <a:rPr sz="2800" spc="-10" dirty="0">
                <a:solidFill>
                  <a:srgbClr val="333399"/>
                </a:solidFill>
                <a:latin typeface="Arial MT"/>
                <a:cs typeface="Arial MT"/>
              </a:rPr>
              <a:t>supplied.</a:t>
            </a:r>
            <a:endParaRPr sz="2800">
              <a:latin typeface="Arial MT"/>
              <a:cs typeface="Arial MT"/>
            </a:endParaRPr>
          </a:p>
        </p:txBody>
      </p:sp>
      <p:sp>
        <p:nvSpPr>
          <p:cNvPr id="4" name="object 4"/>
          <p:cNvSpPr txBox="1"/>
          <p:nvPr/>
        </p:nvSpPr>
        <p:spPr>
          <a:xfrm>
            <a:off x="318617" y="3585413"/>
            <a:ext cx="8056245" cy="1308100"/>
          </a:xfrm>
          <a:prstGeom prst="rect">
            <a:avLst/>
          </a:prstGeom>
        </p:spPr>
        <p:txBody>
          <a:bodyPr vert="horz" wrap="square" lIns="0" tIns="13970" rIns="0" bIns="0" rtlCol="0">
            <a:spAutoFit/>
          </a:bodyPr>
          <a:lstStyle/>
          <a:p>
            <a:pPr marL="356870" marR="5080" indent="-344805">
              <a:lnSpc>
                <a:spcPct val="100000"/>
              </a:lnSpc>
              <a:spcBef>
                <a:spcPts val="110"/>
              </a:spcBef>
              <a:buClr>
                <a:srgbClr val="990033"/>
              </a:buClr>
              <a:buSzPct val="58928"/>
              <a:buFont typeface="Wingdings"/>
              <a:buChar char=""/>
              <a:tabLst>
                <a:tab pos="356870" algn="l"/>
              </a:tabLst>
            </a:pPr>
            <a:r>
              <a:rPr sz="2800" dirty="0">
                <a:solidFill>
                  <a:srgbClr val="333399"/>
                </a:solidFill>
                <a:latin typeface="Arial MT"/>
                <a:cs typeface="Arial MT"/>
              </a:rPr>
              <a:t>The</a:t>
            </a:r>
            <a:r>
              <a:rPr sz="2800" spc="-15" dirty="0">
                <a:solidFill>
                  <a:srgbClr val="333399"/>
                </a:solidFill>
                <a:latin typeface="Arial MT"/>
                <a:cs typeface="Arial MT"/>
              </a:rPr>
              <a:t> </a:t>
            </a:r>
            <a:r>
              <a:rPr sz="2800" dirty="0">
                <a:solidFill>
                  <a:srgbClr val="333399"/>
                </a:solidFill>
                <a:latin typeface="Arial MT"/>
                <a:cs typeface="Arial MT"/>
              </a:rPr>
              <a:t>variation</a:t>
            </a:r>
            <a:r>
              <a:rPr sz="2800" spc="-15" dirty="0">
                <a:solidFill>
                  <a:srgbClr val="333399"/>
                </a:solidFill>
                <a:latin typeface="Arial MT"/>
                <a:cs typeface="Arial MT"/>
              </a:rPr>
              <a:t> </a:t>
            </a:r>
            <a:r>
              <a:rPr sz="2800" dirty="0">
                <a:solidFill>
                  <a:srgbClr val="333399"/>
                </a:solidFill>
                <a:latin typeface="Arial MT"/>
                <a:cs typeface="Arial MT"/>
              </a:rPr>
              <a:t>below</a:t>
            </a:r>
            <a:r>
              <a:rPr sz="2800" spc="-25" dirty="0">
                <a:solidFill>
                  <a:srgbClr val="333399"/>
                </a:solidFill>
                <a:latin typeface="Arial MT"/>
                <a:cs typeface="Arial MT"/>
              </a:rPr>
              <a:t> </a:t>
            </a:r>
            <a:r>
              <a:rPr sz="2800" dirty="0">
                <a:solidFill>
                  <a:srgbClr val="333399"/>
                </a:solidFill>
                <a:latin typeface="Arial MT"/>
                <a:cs typeface="Arial MT"/>
              </a:rPr>
              <a:t>inserts</a:t>
            </a:r>
            <a:r>
              <a:rPr sz="2800" spc="-50" dirty="0">
                <a:solidFill>
                  <a:srgbClr val="333399"/>
                </a:solidFill>
                <a:latin typeface="Arial MT"/>
                <a:cs typeface="Arial MT"/>
              </a:rPr>
              <a:t> </a:t>
            </a:r>
            <a:r>
              <a:rPr sz="2800" dirty="0">
                <a:solidFill>
                  <a:srgbClr val="333399"/>
                </a:solidFill>
                <a:latin typeface="Arial MT"/>
                <a:cs typeface="Arial MT"/>
              </a:rPr>
              <a:t>multiple</a:t>
            </a:r>
            <a:r>
              <a:rPr sz="2800" spc="-45" dirty="0">
                <a:solidFill>
                  <a:srgbClr val="333399"/>
                </a:solidFill>
                <a:latin typeface="Arial MT"/>
                <a:cs typeface="Arial MT"/>
              </a:rPr>
              <a:t> </a:t>
            </a:r>
            <a:r>
              <a:rPr sz="2800" dirty="0">
                <a:solidFill>
                  <a:srgbClr val="333399"/>
                </a:solidFill>
                <a:latin typeface="Arial MT"/>
                <a:cs typeface="Arial MT"/>
              </a:rPr>
              <a:t>tuples</a:t>
            </a:r>
            <a:r>
              <a:rPr sz="2800" spc="-30" dirty="0">
                <a:solidFill>
                  <a:srgbClr val="333399"/>
                </a:solidFill>
                <a:latin typeface="Arial MT"/>
                <a:cs typeface="Arial MT"/>
              </a:rPr>
              <a:t> </a:t>
            </a:r>
            <a:r>
              <a:rPr sz="2800" spc="-10" dirty="0">
                <a:solidFill>
                  <a:srgbClr val="333399"/>
                </a:solidFill>
                <a:latin typeface="Arial MT"/>
                <a:cs typeface="Arial MT"/>
              </a:rPr>
              <a:t>where </a:t>
            </a:r>
            <a:r>
              <a:rPr sz="2800" dirty="0">
                <a:solidFill>
                  <a:srgbClr val="333399"/>
                </a:solidFill>
                <a:latin typeface="Arial MT"/>
                <a:cs typeface="Arial MT"/>
              </a:rPr>
              <a:t>a</a:t>
            </a:r>
            <a:r>
              <a:rPr sz="2800" spc="-40" dirty="0">
                <a:solidFill>
                  <a:srgbClr val="333399"/>
                </a:solidFill>
                <a:latin typeface="Arial MT"/>
                <a:cs typeface="Arial MT"/>
              </a:rPr>
              <a:t> </a:t>
            </a:r>
            <a:r>
              <a:rPr sz="2800" dirty="0">
                <a:solidFill>
                  <a:srgbClr val="333399"/>
                </a:solidFill>
                <a:latin typeface="Arial MT"/>
                <a:cs typeface="Arial MT"/>
              </a:rPr>
              <a:t>new</a:t>
            </a:r>
            <a:r>
              <a:rPr sz="2800" spc="-30" dirty="0">
                <a:solidFill>
                  <a:srgbClr val="333399"/>
                </a:solidFill>
                <a:latin typeface="Arial MT"/>
                <a:cs typeface="Arial MT"/>
              </a:rPr>
              <a:t> </a:t>
            </a:r>
            <a:r>
              <a:rPr sz="2800" dirty="0">
                <a:solidFill>
                  <a:srgbClr val="333399"/>
                </a:solidFill>
                <a:latin typeface="Arial MT"/>
                <a:cs typeface="Arial MT"/>
              </a:rPr>
              <a:t>table</a:t>
            </a:r>
            <a:r>
              <a:rPr sz="2800" spc="-40" dirty="0">
                <a:solidFill>
                  <a:srgbClr val="333399"/>
                </a:solidFill>
                <a:latin typeface="Arial MT"/>
                <a:cs typeface="Arial MT"/>
              </a:rPr>
              <a:t> </a:t>
            </a:r>
            <a:r>
              <a:rPr sz="2800" dirty="0">
                <a:solidFill>
                  <a:srgbClr val="333399"/>
                </a:solidFill>
                <a:latin typeface="Arial MT"/>
                <a:cs typeface="Arial MT"/>
              </a:rPr>
              <a:t>is</a:t>
            </a:r>
            <a:r>
              <a:rPr sz="2800" spc="-35" dirty="0">
                <a:solidFill>
                  <a:srgbClr val="333399"/>
                </a:solidFill>
                <a:latin typeface="Arial MT"/>
                <a:cs typeface="Arial MT"/>
              </a:rPr>
              <a:t> </a:t>
            </a:r>
            <a:r>
              <a:rPr sz="2800" dirty="0">
                <a:solidFill>
                  <a:srgbClr val="333399"/>
                </a:solidFill>
                <a:latin typeface="Arial MT"/>
                <a:cs typeface="Arial MT"/>
              </a:rPr>
              <a:t>loaded</a:t>
            </a:r>
            <a:r>
              <a:rPr sz="2800" spc="-15" dirty="0">
                <a:solidFill>
                  <a:srgbClr val="333399"/>
                </a:solidFill>
                <a:latin typeface="Arial MT"/>
                <a:cs typeface="Arial MT"/>
              </a:rPr>
              <a:t> </a:t>
            </a:r>
            <a:r>
              <a:rPr sz="2800" dirty="0">
                <a:solidFill>
                  <a:srgbClr val="333399"/>
                </a:solidFill>
                <a:latin typeface="Arial MT"/>
                <a:cs typeface="Arial MT"/>
              </a:rPr>
              <a:t>values</a:t>
            </a:r>
            <a:r>
              <a:rPr sz="2800" spc="-5" dirty="0">
                <a:solidFill>
                  <a:srgbClr val="333399"/>
                </a:solidFill>
                <a:latin typeface="Arial MT"/>
                <a:cs typeface="Arial MT"/>
              </a:rPr>
              <a:t> </a:t>
            </a:r>
            <a:r>
              <a:rPr sz="2800" dirty="0">
                <a:solidFill>
                  <a:srgbClr val="333399"/>
                </a:solidFill>
                <a:latin typeface="Arial MT"/>
                <a:cs typeface="Arial MT"/>
              </a:rPr>
              <a:t>from</a:t>
            </a:r>
            <a:r>
              <a:rPr sz="2800" spc="-50" dirty="0">
                <a:solidFill>
                  <a:srgbClr val="333399"/>
                </a:solidFill>
                <a:latin typeface="Arial MT"/>
                <a:cs typeface="Arial MT"/>
              </a:rPr>
              <a:t> </a:t>
            </a:r>
            <a:r>
              <a:rPr sz="2800" dirty="0">
                <a:solidFill>
                  <a:srgbClr val="333399"/>
                </a:solidFill>
                <a:latin typeface="Arial MT"/>
                <a:cs typeface="Arial MT"/>
              </a:rPr>
              <a:t>the</a:t>
            </a:r>
            <a:r>
              <a:rPr sz="2800" spc="-40" dirty="0">
                <a:solidFill>
                  <a:srgbClr val="333399"/>
                </a:solidFill>
                <a:latin typeface="Arial MT"/>
                <a:cs typeface="Arial MT"/>
              </a:rPr>
              <a:t> </a:t>
            </a:r>
            <a:r>
              <a:rPr sz="2800" dirty="0">
                <a:solidFill>
                  <a:srgbClr val="333399"/>
                </a:solidFill>
                <a:latin typeface="Arial MT"/>
                <a:cs typeface="Arial MT"/>
              </a:rPr>
              <a:t>result</a:t>
            </a:r>
            <a:r>
              <a:rPr sz="2800" spc="-55" dirty="0">
                <a:solidFill>
                  <a:srgbClr val="333399"/>
                </a:solidFill>
                <a:latin typeface="Arial MT"/>
                <a:cs typeface="Arial MT"/>
              </a:rPr>
              <a:t> </a:t>
            </a:r>
            <a:r>
              <a:rPr sz="2800" dirty="0">
                <a:solidFill>
                  <a:srgbClr val="333399"/>
                </a:solidFill>
                <a:latin typeface="Arial MT"/>
                <a:cs typeface="Arial MT"/>
              </a:rPr>
              <a:t>of</a:t>
            </a:r>
            <a:r>
              <a:rPr sz="2800" spc="-30" dirty="0">
                <a:solidFill>
                  <a:srgbClr val="333399"/>
                </a:solidFill>
                <a:latin typeface="Arial MT"/>
                <a:cs typeface="Arial MT"/>
              </a:rPr>
              <a:t> </a:t>
            </a:r>
            <a:r>
              <a:rPr sz="2800" spc="-50" dirty="0">
                <a:solidFill>
                  <a:srgbClr val="333399"/>
                </a:solidFill>
                <a:latin typeface="Arial MT"/>
                <a:cs typeface="Arial MT"/>
              </a:rPr>
              <a:t>a </a:t>
            </a:r>
            <a:r>
              <a:rPr sz="2800" spc="-10" dirty="0">
                <a:solidFill>
                  <a:srgbClr val="333399"/>
                </a:solidFill>
                <a:latin typeface="Arial MT"/>
                <a:cs typeface="Arial MT"/>
              </a:rPr>
              <a:t>query.</a:t>
            </a:r>
            <a:endParaRPr sz="2800">
              <a:latin typeface="Arial MT"/>
              <a:cs typeface="Arial MT"/>
            </a:endParaRPr>
          </a:p>
        </p:txBody>
      </p:sp>
      <p:pic>
        <p:nvPicPr>
          <p:cNvPr id="5" name="object 5"/>
          <p:cNvPicPr/>
          <p:nvPr/>
        </p:nvPicPr>
        <p:blipFill>
          <a:blip r:embed="rId2" cstate="print"/>
          <a:stretch>
            <a:fillRect/>
          </a:stretch>
        </p:blipFill>
        <p:spPr>
          <a:xfrm>
            <a:off x="612648" y="2667000"/>
            <a:ext cx="6920554" cy="838200"/>
          </a:xfrm>
          <a:prstGeom prst="rect">
            <a:avLst/>
          </a:prstGeom>
        </p:spPr>
      </p:pic>
      <p:pic>
        <p:nvPicPr>
          <p:cNvPr id="6" name="object 6"/>
          <p:cNvPicPr/>
          <p:nvPr/>
        </p:nvPicPr>
        <p:blipFill>
          <a:blip r:embed="rId3" cstate="print"/>
          <a:stretch>
            <a:fillRect/>
          </a:stretch>
        </p:blipFill>
        <p:spPr>
          <a:xfrm>
            <a:off x="499872" y="4946903"/>
            <a:ext cx="7035683" cy="1519727"/>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46</a:t>
            </a:r>
          </a:p>
        </p:txBody>
      </p:sp>
      <p:sp>
        <p:nvSpPr>
          <p:cNvPr id="8" name="object 8"/>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71449" rIns="0" bIns="0" rtlCol="0">
            <a:spAutoFit/>
          </a:bodyPr>
          <a:lstStyle/>
          <a:p>
            <a:pPr marL="12700">
              <a:lnSpc>
                <a:spcPct val="100000"/>
              </a:lnSpc>
              <a:spcBef>
                <a:spcPts val="100"/>
              </a:spcBef>
            </a:pPr>
            <a:r>
              <a:rPr spc="-10" dirty="0"/>
              <a:t>DELETE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48</a:t>
            </a:r>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p:cNvSpPr txBox="1"/>
          <p:nvPr/>
        </p:nvSpPr>
        <p:spPr>
          <a:xfrm>
            <a:off x="318617" y="1551432"/>
            <a:ext cx="8171180" cy="5026376"/>
          </a:xfrm>
          <a:prstGeom prst="rect">
            <a:avLst/>
          </a:prstGeom>
        </p:spPr>
        <p:txBody>
          <a:bodyPr vert="horz" wrap="square" lIns="0" tIns="85725" rIns="0" bIns="0" rtlCol="0">
            <a:spAutoFit/>
          </a:bodyPr>
          <a:lstStyle/>
          <a:p>
            <a:pPr marL="356870" indent="-344170">
              <a:lnSpc>
                <a:spcPct val="100000"/>
              </a:lnSpc>
              <a:spcBef>
                <a:spcPts val="675"/>
              </a:spcBef>
              <a:buClr>
                <a:srgbClr val="990033"/>
              </a:buClr>
              <a:buSzPct val="60416"/>
              <a:buFont typeface="Wingdings"/>
              <a:buChar char=""/>
              <a:tabLst>
                <a:tab pos="356870" algn="l"/>
              </a:tabLst>
            </a:pPr>
            <a:r>
              <a:rPr sz="2200" dirty="0">
                <a:solidFill>
                  <a:srgbClr val="333399"/>
                </a:solidFill>
                <a:latin typeface="Arial MT"/>
                <a:cs typeface="Arial MT"/>
              </a:rPr>
              <a:t>Removes</a:t>
            </a:r>
            <a:r>
              <a:rPr sz="2200" spc="-40" dirty="0">
                <a:solidFill>
                  <a:srgbClr val="333399"/>
                </a:solidFill>
                <a:latin typeface="Arial MT"/>
                <a:cs typeface="Arial MT"/>
              </a:rPr>
              <a:t> </a:t>
            </a:r>
            <a:r>
              <a:rPr sz="2200" dirty="0">
                <a:solidFill>
                  <a:srgbClr val="333399"/>
                </a:solidFill>
                <a:latin typeface="Arial MT"/>
                <a:cs typeface="Arial MT"/>
              </a:rPr>
              <a:t>tuples</a:t>
            </a:r>
            <a:r>
              <a:rPr sz="2200" spc="-80" dirty="0">
                <a:solidFill>
                  <a:srgbClr val="333399"/>
                </a:solidFill>
                <a:latin typeface="Arial MT"/>
                <a:cs typeface="Arial MT"/>
              </a:rPr>
              <a:t> </a:t>
            </a:r>
            <a:r>
              <a:rPr sz="2200" dirty="0">
                <a:solidFill>
                  <a:srgbClr val="333399"/>
                </a:solidFill>
                <a:latin typeface="Arial MT"/>
                <a:cs typeface="Arial MT"/>
              </a:rPr>
              <a:t>from</a:t>
            </a:r>
            <a:r>
              <a:rPr sz="2200" spc="-65" dirty="0">
                <a:solidFill>
                  <a:srgbClr val="333399"/>
                </a:solidFill>
                <a:latin typeface="Arial MT"/>
                <a:cs typeface="Arial MT"/>
              </a:rPr>
              <a:t> </a:t>
            </a:r>
            <a:r>
              <a:rPr sz="2200" dirty="0">
                <a:solidFill>
                  <a:srgbClr val="333399"/>
                </a:solidFill>
                <a:latin typeface="Arial MT"/>
                <a:cs typeface="Arial MT"/>
              </a:rPr>
              <a:t>a</a:t>
            </a:r>
            <a:r>
              <a:rPr sz="2200" spc="-50" dirty="0">
                <a:solidFill>
                  <a:srgbClr val="333399"/>
                </a:solidFill>
                <a:latin typeface="Arial MT"/>
                <a:cs typeface="Arial MT"/>
              </a:rPr>
              <a:t> </a:t>
            </a:r>
            <a:r>
              <a:rPr sz="2200" spc="-10" dirty="0">
                <a:solidFill>
                  <a:srgbClr val="333399"/>
                </a:solidFill>
                <a:latin typeface="Arial MT"/>
                <a:cs typeface="Arial MT"/>
              </a:rPr>
              <a:t>relation</a:t>
            </a:r>
            <a:endParaRPr sz="2200" dirty="0">
              <a:latin typeface="Arial MT"/>
              <a:cs typeface="Arial MT"/>
            </a:endParaRPr>
          </a:p>
          <a:p>
            <a:pPr marL="756285" marR="427355" lvl="1" indent="-287020">
              <a:lnSpc>
                <a:spcPct val="100000"/>
              </a:lnSpc>
              <a:spcBef>
                <a:spcPts val="580"/>
              </a:spcBef>
              <a:buClr>
                <a:srgbClr val="333399"/>
              </a:buClr>
              <a:buSzPct val="54166"/>
              <a:buFont typeface="Wingdings"/>
              <a:buChar char=""/>
              <a:tabLst>
                <a:tab pos="756285" algn="l"/>
              </a:tabLst>
            </a:pPr>
            <a:r>
              <a:rPr sz="2200" dirty="0">
                <a:solidFill>
                  <a:srgbClr val="800000"/>
                </a:solidFill>
                <a:latin typeface="Arial MT"/>
                <a:cs typeface="Arial MT"/>
              </a:rPr>
              <a:t>Includes</a:t>
            </a:r>
            <a:r>
              <a:rPr sz="2200" spc="-50" dirty="0">
                <a:solidFill>
                  <a:srgbClr val="800000"/>
                </a:solidFill>
                <a:latin typeface="Arial MT"/>
                <a:cs typeface="Arial MT"/>
              </a:rPr>
              <a:t> </a:t>
            </a:r>
            <a:r>
              <a:rPr sz="2200" dirty="0">
                <a:solidFill>
                  <a:srgbClr val="800000"/>
                </a:solidFill>
                <a:latin typeface="Arial MT"/>
                <a:cs typeface="Arial MT"/>
              </a:rPr>
              <a:t>a</a:t>
            </a:r>
            <a:r>
              <a:rPr sz="2200" spc="-40" dirty="0">
                <a:solidFill>
                  <a:srgbClr val="800000"/>
                </a:solidFill>
                <a:latin typeface="Arial MT"/>
                <a:cs typeface="Arial MT"/>
              </a:rPr>
              <a:t> </a:t>
            </a:r>
            <a:r>
              <a:rPr sz="2200" spc="-10" dirty="0">
                <a:solidFill>
                  <a:srgbClr val="800000"/>
                </a:solidFill>
                <a:latin typeface="Arial MT"/>
                <a:cs typeface="Arial MT"/>
              </a:rPr>
              <a:t>WHERE-</a:t>
            </a:r>
            <a:r>
              <a:rPr sz="2200" dirty="0">
                <a:solidFill>
                  <a:srgbClr val="800000"/>
                </a:solidFill>
                <a:latin typeface="Arial MT"/>
                <a:cs typeface="Arial MT"/>
              </a:rPr>
              <a:t>clause</a:t>
            </a:r>
            <a:r>
              <a:rPr sz="2200" spc="-85" dirty="0">
                <a:solidFill>
                  <a:srgbClr val="800000"/>
                </a:solidFill>
                <a:latin typeface="Arial MT"/>
                <a:cs typeface="Arial MT"/>
              </a:rPr>
              <a:t> </a:t>
            </a:r>
            <a:r>
              <a:rPr sz="2200" dirty="0">
                <a:solidFill>
                  <a:srgbClr val="800000"/>
                </a:solidFill>
                <a:latin typeface="Arial MT"/>
                <a:cs typeface="Arial MT"/>
              </a:rPr>
              <a:t>to</a:t>
            </a:r>
            <a:r>
              <a:rPr sz="2200" spc="-35" dirty="0">
                <a:solidFill>
                  <a:srgbClr val="800000"/>
                </a:solidFill>
                <a:latin typeface="Arial MT"/>
                <a:cs typeface="Arial MT"/>
              </a:rPr>
              <a:t> </a:t>
            </a:r>
            <a:r>
              <a:rPr sz="2200" dirty="0">
                <a:solidFill>
                  <a:srgbClr val="800000"/>
                </a:solidFill>
                <a:latin typeface="Arial MT"/>
                <a:cs typeface="Arial MT"/>
              </a:rPr>
              <a:t>select</a:t>
            </a:r>
            <a:r>
              <a:rPr sz="2200" spc="-40" dirty="0">
                <a:solidFill>
                  <a:srgbClr val="800000"/>
                </a:solidFill>
                <a:latin typeface="Arial MT"/>
                <a:cs typeface="Arial MT"/>
              </a:rPr>
              <a:t> </a:t>
            </a:r>
            <a:r>
              <a:rPr sz="2200" dirty="0">
                <a:solidFill>
                  <a:srgbClr val="800000"/>
                </a:solidFill>
                <a:latin typeface="Arial MT"/>
                <a:cs typeface="Arial MT"/>
              </a:rPr>
              <a:t>the</a:t>
            </a:r>
            <a:r>
              <a:rPr sz="2200" spc="-65" dirty="0">
                <a:solidFill>
                  <a:srgbClr val="800000"/>
                </a:solidFill>
                <a:latin typeface="Arial MT"/>
                <a:cs typeface="Arial MT"/>
              </a:rPr>
              <a:t> </a:t>
            </a:r>
            <a:r>
              <a:rPr sz="2200" dirty="0">
                <a:solidFill>
                  <a:srgbClr val="800000"/>
                </a:solidFill>
                <a:latin typeface="Arial MT"/>
                <a:cs typeface="Arial MT"/>
              </a:rPr>
              <a:t>tuples</a:t>
            </a:r>
            <a:r>
              <a:rPr sz="2200" spc="-40" dirty="0">
                <a:solidFill>
                  <a:srgbClr val="800000"/>
                </a:solidFill>
                <a:latin typeface="Arial MT"/>
                <a:cs typeface="Arial MT"/>
              </a:rPr>
              <a:t> </a:t>
            </a:r>
            <a:r>
              <a:rPr sz="2200" dirty="0">
                <a:solidFill>
                  <a:srgbClr val="800000"/>
                </a:solidFill>
                <a:latin typeface="Arial MT"/>
                <a:cs typeface="Arial MT"/>
              </a:rPr>
              <a:t>to</a:t>
            </a:r>
            <a:r>
              <a:rPr sz="2200" spc="-40" dirty="0">
                <a:solidFill>
                  <a:srgbClr val="800000"/>
                </a:solidFill>
                <a:latin typeface="Arial MT"/>
                <a:cs typeface="Arial MT"/>
              </a:rPr>
              <a:t> </a:t>
            </a:r>
            <a:r>
              <a:rPr sz="2200" spc="-25" dirty="0">
                <a:solidFill>
                  <a:srgbClr val="800000"/>
                </a:solidFill>
                <a:latin typeface="Arial MT"/>
                <a:cs typeface="Arial MT"/>
              </a:rPr>
              <a:t>be </a:t>
            </a:r>
            <a:r>
              <a:rPr sz="2200" spc="-10" dirty="0">
                <a:solidFill>
                  <a:srgbClr val="800000"/>
                </a:solidFill>
                <a:latin typeface="Arial MT"/>
                <a:cs typeface="Arial MT"/>
              </a:rPr>
              <a:t>deleted</a:t>
            </a:r>
            <a:endParaRPr sz="2200" dirty="0">
              <a:latin typeface="Arial MT"/>
              <a:cs typeface="Arial MT"/>
            </a:endParaRPr>
          </a:p>
          <a:p>
            <a:pPr marL="756285" lvl="1" indent="-286385">
              <a:lnSpc>
                <a:spcPct val="100000"/>
              </a:lnSpc>
              <a:spcBef>
                <a:spcPts val="580"/>
              </a:spcBef>
              <a:buClr>
                <a:srgbClr val="333399"/>
              </a:buClr>
              <a:buSzPct val="54166"/>
              <a:buFont typeface="Wingdings"/>
              <a:buChar char=""/>
              <a:tabLst>
                <a:tab pos="756285" algn="l"/>
              </a:tabLst>
            </a:pPr>
            <a:r>
              <a:rPr sz="2200" dirty="0">
                <a:solidFill>
                  <a:srgbClr val="800000"/>
                </a:solidFill>
                <a:latin typeface="Arial MT"/>
                <a:cs typeface="Arial MT"/>
              </a:rPr>
              <a:t>Referential</a:t>
            </a:r>
            <a:r>
              <a:rPr sz="2200" spc="-114" dirty="0">
                <a:solidFill>
                  <a:srgbClr val="800000"/>
                </a:solidFill>
                <a:latin typeface="Arial MT"/>
                <a:cs typeface="Arial MT"/>
              </a:rPr>
              <a:t> </a:t>
            </a:r>
            <a:r>
              <a:rPr sz="2200" dirty="0">
                <a:solidFill>
                  <a:srgbClr val="800000"/>
                </a:solidFill>
                <a:latin typeface="Arial MT"/>
                <a:cs typeface="Arial MT"/>
              </a:rPr>
              <a:t>integrity</a:t>
            </a:r>
            <a:r>
              <a:rPr sz="2200" spc="-65" dirty="0">
                <a:solidFill>
                  <a:srgbClr val="800000"/>
                </a:solidFill>
                <a:latin typeface="Arial MT"/>
                <a:cs typeface="Arial MT"/>
              </a:rPr>
              <a:t> </a:t>
            </a:r>
            <a:r>
              <a:rPr sz="2200" dirty="0">
                <a:solidFill>
                  <a:srgbClr val="800000"/>
                </a:solidFill>
                <a:latin typeface="Arial MT"/>
                <a:cs typeface="Arial MT"/>
              </a:rPr>
              <a:t>should</a:t>
            </a:r>
            <a:r>
              <a:rPr sz="2200" spc="-85" dirty="0">
                <a:solidFill>
                  <a:srgbClr val="800000"/>
                </a:solidFill>
                <a:latin typeface="Arial MT"/>
                <a:cs typeface="Arial MT"/>
              </a:rPr>
              <a:t> </a:t>
            </a:r>
            <a:r>
              <a:rPr sz="2200" dirty="0">
                <a:solidFill>
                  <a:srgbClr val="800000"/>
                </a:solidFill>
                <a:latin typeface="Arial MT"/>
                <a:cs typeface="Arial MT"/>
              </a:rPr>
              <a:t>be</a:t>
            </a:r>
            <a:r>
              <a:rPr sz="2200" spc="-80" dirty="0">
                <a:solidFill>
                  <a:srgbClr val="800000"/>
                </a:solidFill>
                <a:latin typeface="Arial MT"/>
                <a:cs typeface="Arial MT"/>
              </a:rPr>
              <a:t> </a:t>
            </a:r>
            <a:r>
              <a:rPr sz="2200" spc="-10" dirty="0">
                <a:solidFill>
                  <a:srgbClr val="800000"/>
                </a:solidFill>
                <a:latin typeface="Arial MT"/>
                <a:cs typeface="Arial MT"/>
              </a:rPr>
              <a:t>enforced</a:t>
            </a:r>
            <a:endParaRPr sz="2200" dirty="0">
              <a:latin typeface="Arial MT"/>
              <a:cs typeface="Arial MT"/>
            </a:endParaRPr>
          </a:p>
          <a:p>
            <a:pPr marL="756285" marR="5080" lvl="1" indent="-287020">
              <a:lnSpc>
                <a:spcPct val="100000"/>
              </a:lnSpc>
              <a:spcBef>
                <a:spcPts val="575"/>
              </a:spcBef>
              <a:buClr>
                <a:srgbClr val="333399"/>
              </a:buClr>
              <a:buSzPct val="54166"/>
              <a:buFont typeface="Wingdings"/>
              <a:buChar char=""/>
              <a:tabLst>
                <a:tab pos="756285" algn="l"/>
              </a:tabLst>
            </a:pPr>
            <a:r>
              <a:rPr sz="2200" dirty="0">
                <a:solidFill>
                  <a:srgbClr val="800000"/>
                </a:solidFill>
                <a:latin typeface="Arial MT"/>
                <a:cs typeface="Arial MT"/>
              </a:rPr>
              <a:t>Tuples</a:t>
            </a:r>
            <a:r>
              <a:rPr sz="2200" spc="-80" dirty="0">
                <a:solidFill>
                  <a:srgbClr val="800000"/>
                </a:solidFill>
                <a:latin typeface="Arial MT"/>
                <a:cs typeface="Arial MT"/>
              </a:rPr>
              <a:t> </a:t>
            </a:r>
            <a:r>
              <a:rPr sz="2200" dirty="0">
                <a:solidFill>
                  <a:srgbClr val="800000"/>
                </a:solidFill>
                <a:latin typeface="Arial MT"/>
                <a:cs typeface="Arial MT"/>
              </a:rPr>
              <a:t>are</a:t>
            </a:r>
            <a:r>
              <a:rPr sz="2200" spc="-25" dirty="0">
                <a:solidFill>
                  <a:srgbClr val="800000"/>
                </a:solidFill>
                <a:latin typeface="Arial MT"/>
                <a:cs typeface="Arial MT"/>
              </a:rPr>
              <a:t> </a:t>
            </a:r>
            <a:r>
              <a:rPr sz="2200" dirty="0">
                <a:solidFill>
                  <a:srgbClr val="800000"/>
                </a:solidFill>
                <a:latin typeface="Arial MT"/>
                <a:cs typeface="Arial MT"/>
              </a:rPr>
              <a:t>deleted</a:t>
            </a:r>
            <a:r>
              <a:rPr sz="2200" spc="-75" dirty="0">
                <a:solidFill>
                  <a:srgbClr val="800000"/>
                </a:solidFill>
                <a:latin typeface="Arial MT"/>
                <a:cs typeface="Arial MT"/>
              </a:rPr>
              <a:t> </a:t>
            </a:r>
            <a:r>
              <a:rPr sz="2200" dirty="0">
                <a:solidFill>
                  <a:srgbClr val="800000"/>
                </a:solidFill>
                <a:latin typeface="Arial MT"/>
                <a:cs typeface="Arial MT"/>
              </a:rPr>
              <a:t>from</a:t>
            </a:r>
            <a:r>
              <a:rPr sz="2200" spc="-85" dirty="0">
                <a:solidFill>
                  <a:srgbClr val="800000"/>
                </a:solidFill>
                <a:latin typeface="Arial MT"/>
                <a:cs typeface="Arial MT"/>
              </a:rPr>
              <a:t> </a:t>
            </a:r>
            <a:r>
              <a:rPr sz="2200" dirty="0">
                <a:solidFill>
                  <a:srgbClr val="800000"/>
                </a:solidFill>
                <a:latin typeface="Arial MT"/>
                <a:cs typeface="Arial MT"/>
              </a:rPr>
              <a:t>only</a:t>
            </a:r>
            <a:r>
              <a:rPr sz="2200" spc="15" dirty="0">
                <a:solidFill>
                  <a:srgbClr val="800000"/>
                </a:solidFill>
                <a:latin typeface="Arial MT"/>
                <a:cs typeface="Arial MT"/>
              </a:rPr>
              <a:t> </a:t>
            </a:r>
            <a:r>
              <a:rPr sz="2200" i="1" dirty="0">
                <a:solidFill>
                  <a:srgbClr val="800000"/>
                </a:solidFill>
                <a:latin typeface="Arial"/>
                <a:cs typeface="Arial"/>
              </a:rPr>
              <a:t>one</a:t>
            </a:r>
            <a:r>
              <a:rPr sz="2200" i="1" spc="-50" dirty="0">
                <a:solidFill>
                  <a:srgbClr val="800000"/>
                </a:solidFill>
                <a:latin typeface="Arial"/>
                <a:cs typeface="Arial"/>
              </a:rPr>
              <a:t> </a:t>
            </a:r>
            <a:r>
              <a:rPr sz="2200" i="1" dirty="0">
                <a:solidFill>
                  <a:srgbClr val="800000"/>
                </a:solidFill>
                <a:latin typeface="Arial"/>
                <a:cs typeface="Arial"/>
              </a:rPr>
              <a:t>table</a:t>
            </a:r>
            <a:r>
              <a:rPr sz="2200" i="1" spc="-55" dirty="0">
                <a:solidFill>
                  <a:srgbClr val="800000"/>
                </a:solidFill>
                <a:latin typeface="Arial"/>
                <a:cs typeface="Arial"/>
              </a:rPr>
              <a:t> </a:t>
            </a:r>
            <a:r>
              <a:rPr sz="2200" dirty="0">
                <a:solidFill>
                  <a:srgbClr val="800000"/>
                </a:solidFill>
                <a:latin typeface="Arial MT"/>
                <a:cs typeface="Arial MT"/>
              </a:rPr>
              <a:t>at</a:t>
            </a:r>
            <a:r>
              <a:rPr sz="2200" spc="-55" dirty="0">
                <a:solidFill>
                  <a:srgbClr val="800000"/>
                </a:solidFill>
                <a:latin typeface="Arial MT"/>
                <a:cs typeface="Arial MT"/>
              </a:rPr>
              <a:t> </a:t>
            </a:r>
            <a:r>
              <a:rPr sz="2200" dirty="0">
                <a:solidFill>
                  <a:srgbClr val="800000"/>
                </a:solidFill>
                <a:latin typeface="Arial MT"/>
                <a:cs typeface="Arial MT"/>
              </a:rPr>
              <a:t>a</a:t>
            </a:r>
            <a:r>
              <a:rPr sz="2200" spc="-25" dirty="0">
                <a:solidFill>
                  <a:srgbClr val="800000"/>
                </a:solidFill>
                <a:latin typeface="Arial MT"/>
                <a:cs typeface="Arial MT"/>
              </a:rPr>
              <a:t> </a:t>
            </a:r>
            <a:r>
              <a:rPr sz="2200" spc="-20" dirty="0">
                <a:solidFill>
                  <a:srgbClr val="800000"/>
                </a:solidFill>
                <a:latin typeface="Arial MT"/>
                <a:cs typeface="Arial MT"/>
              </a:rPr>
              <a:t>time </a:t>
            </a:r>
            <a:r>
              <a:rPr sz="2200" dirty="0">
                <a:solidFill>
                  <a:srgbClr val="800000"/>
                </a:solidFill>
                <a:latin typeface="Arial MT"/>
                <a:cs typeface="Arial MT"/>
              </a:rPr>
              <a:t>(unless</a:t>
            </a:r>
            <a:r>
              <a:rPr sz="2200" spc="-50" dirty="0">
                <a:solidFill>
                  <a:srgbClr val="800000"/>
                </a:solidFill>
                <a:latin typeface="Arial MT"/>
                <a:cs typeface="Arial MT"/>
              </a:rPr>
              <a:t> </a:t>
            </a:r>
            <a:r>
              <a:rPr sz="2200" dirty="0">
                <a:solidFill>
                  <a:srgbClr val="800000"/>
                </a:solidFill>
                <a:latin typeface="Arial MT"/>
                <a:cs typeface="Arial MT"/>
              </a:rPr>
              <a:t>CASCADE</a:t>
            </a:r>
            <a:r>
              <a:rPr sz="2200" spc="-70" dirty="0">
                <a:solidFill>
                  <a:srgbClr val="800000"/>
                </a:solidFill>
                <a:latin typeface="Arial MT"/>
                <a:cs typeface="Arial MT"/>
              </a:rPr>
              <a:t> </a:t>
            </a:r>
            <a:r>
              <a:rPr sz="2200" dirty="0">
                <a:solidFill>
                  <a:srgbClr val="800000"/>
                </a:solidFill>
                <a:latin typeface="Arial MT"/>
                <a:cs typeface="Arial MT"/>
              </a:rPr>
              <a:t>is</a:t>
            </a:r>
            <a:r>
              <a:rPr sz="2200" spc="-50" dirty="0">
                <a:solidFill>
                  <a:srgbClr val="800000"/>
                </a:solidFill>
                <a:latin typeface="Arial MT"/>
                <a:cs typeface="Arial MT"/>
              </a:rPr>
              <a:t> </a:t>
            </a:r>
            <a:r>
              <a:rPr sz="2200" dirty="0">
                <a:solidFill>
                  <a:srgbClr val="800000"/>
                </a:solidFill>
                <a:latin typeface="Arial MT"/>
                <a:cs typeface="Arial MT"/>
              </a:rPr>
              <a:t>specified</a:t>
            </a:r>
            <a:r>
              <a:rPr sz="2200" spc="-85" dirty="0">
                <a:solidFill>
                  <a:srgbClr val="800000"/>
                </a:solidFill>
                <a:latin typeface="Arial MT"/>
                <a:cs typeface="Arial MT"/>
              </a:rPr>
              <a:t> </a:t>
            </a:r>
            <a:r>
              <a:rPr sz="2200" dirty="0">
                <a:solidFill>
                  <a:srgbClr val="800000"/>
                </a:solidFill>
                <a:latin typeface="Arial MT"/>
                <a:cs typeface="Arial MT"/>
              </a:rPr>
              <a:t>on</a:t>
            </a:r>
            <a:r>
              <a:rPr sz="2200" spc="-70" dirty="0">
                <a:solidFill>
                  <a:srgbClr val="800000"/>
                </a:solidFill>
                <a:latin typeface="Arial MT"/>
                <a:cs typeface="Arial MT"/>
              </a:rPr>
              <a:t> </a:t>
            </a:r>
            <a:r>
              <a:rPr sz="2200" dirty="0">
                <a:solidFill>
                  <a:srgbClr val="800000"/>
                </a:solidFill>
                <a:latin typeface="Arial MT"/>
                <a:cs typeface="Arial MT"/>
              </a:rPr>
              <a:t>a</a:t>
            </a:r>
            <a:r>
              <a:rPr sz="2200" spc="-65" dirty="0">
                <a:solidFill>
                  <a:srgbClr val="800000"/>
                </a:solidFill>
                <a:latin typeface="Arial MT"/>
                <a:cs typeface="Arial MT"/>
              </a:rPr>
              <a:t> </a:t>
            </a:r>
            <a:r>
              <a:rPr sz="2200" dirty="0">
                <a:solidFill>
                  <a:srgbClr val="800000"/>
                </a:solidFill>
                <a:latin typeface="Arial MT"/>
                <a:cs typeface="Arial MT"/>
              </a:rPr>
              <a:t>referential</a:t>
            </a:r>
            <a:r>
              <a:rPr sz="2200" spc="-100" dirty="0">
                <a:solidFill>
                  <a:srgbClr val="800000"/>
                </a:solidFill>
                <a:latin typeface="Arial MT"/>
                <a:cs typeface="Arial MT"/>
              </a:rPr>
              <a:t> </a:t>
            </a:r>
            <a:r>
              <a:rPr sz="2200" spc="-10" dirty="0">
                <a:solidFill>
                  <a:srgbClr val="800000"/>
                </a:solidFill>
                <a:latin typeface="Arial MT"/>
                <a:cs typeface="Arial MT"/>
              </a:rPr>
              <a:t>integrity constraint)</a:t>
            </a:r>
            <a:endParaRPr sz="2200" dirty="0">
              <a:latin typeface="Arial MT"/>
              <a:cs typeface="Arial MT"/>
            </a:endParaRPr>
          </a:p>
          <a:p>
            <a:pPr marL="756285" marR="187960" lvl="1" indent="-287020">
              <a:lnSpc>
                <a:spcPct val="100000"/>
              </a:lnSpc>
              <a:spcBef>
                <a:spcPts val="580"/>
              </a:spcBef>
              <a:buClr>
                <a:srgbClr val="333399"/>
              </a:buClr>
              <a:buSzPct val="54166"/>
              <a:buFont typeface="Wingdings"/>
              <a:buChar char=""/>
              <a:tabLst>
                <a:tab pos="756285" algn="l"/>
              </a:tabLst>
            </a:pPr>
            <a:r>
              <a:rPr sz="2200" dirty="0">
                <a:solidFill>
                  <a:srgbClr val="800000"/>
                </a:solidFill>
                <a:latin typeface="Arial MT"/>
                <a:cs typeface="Arial MT"/>
              </a:rPr>
              <a:t>A</a:t>
            </a:r>
            <a:r>
              <a:rPr sz="2200" spc="-50" dirty="0">
                <a:solidFill>
                  <a:srgbClr val="800000"/>
                </a:solidFill>
                <a:latin typeface="Arial MT"/>
                <a:cs typeface="Arial MT"/>
              </a:rPr>
              <a:t> </a:t>
            </a:r>
            <a:r>
              <a:rPr sz="2200" dirty="0">
                <a:solidFill>
                  <a:srgbClr val="800000"/>
                </a:solidFill>
                <a:latin typeface="Arial MT"/>
                <a:cs typeface="Arial MT"/>
              </a:rPr>
              <a:t>missing</a:t>
            </a:r>
            <a:r>
              <a:rPr sz="2200" spc="-45" dirty="0">
                <a:solidFill>
                  <a:srgbClr val="800000"/>
                </a:solidFill>
                <a:latin typeface="Arial MT"/>
                <a:cs typeface="Arial MT"/>
              </a:rPr>
              <a:t> </a:t>
            </a:r>
            <a:r>
              <a:rPr sz="2200" dirty="0">
                <a:solidFill>
                  <a:srgbClr val="800000"/>
                </a:solidFill>
                <a:latin typeface="Arial MT"/>
                <a:cs typeface="Arial MT"/>
              </a:rPr>
              <a:t>WHERE-</a:t>
            </a:r>
            <a:r>
              <a:rPr sz="2200" spc="-10" dirty="0">
                <a:solidFill>
                  <a:srgbClr val="800000"/>
                </a:solidFill>
                <a:latin typeface="Arial MT"/>
                <a:cs typeface="Arial MT"/>
              </a:rPr>
              <a:t>clause</a:t>
            </a:r>
            <a:r>
              <a:rPr sz="2200" spc="-120" dirty="0">
                <a:solidFill>
                  <a:srgbClr val="800000"/>
                </a:solidFill>
                <a:latin typeface="Arial MT"/>
                <a:cs typeface="Arial MT"/>
              </a:rPr>
              <a:t> </a:t>
            </a:r>
            <a:r>
              <a:rPr sz="2200" dirty="0">
                <a:solidFill>
                  <a:srgbClr val="800000"/>
                </a:solidFill>
                <a:latin typeface="Arial MT"/>
                <a:cs typeface="Arial MT"/>
              </a:rPr>
              <a:t>specifies</a:t>
            </a:r>
            <a:r>
              <a:rPr sz="2200" spc="-50" dirty="0">
                <a:solidFill>
                  <a:srgbClr val="800000"/>
                </a:solidFill>
                <a:latin typeface="Arial MT"/>
                <a:cs typeface="Arial MT"/>
              </a:rPr>
              <a:t> </a:t>
            </a:r>
            <a:r>
              <a:rPr sz="2200" dirty="0">
                <a:solidFill>
                  <a:srgbClr val="800000"/>
                </a:solidFill>
                <a:latin typeface="Arial MT"/>
                <a:cs typeface="Arial MT"/>
              </a:rPr>
              <a:t>that</a:t>
            </a:r>
            <a:r>
              <a:rPr sz="2200" spc="-55" dirty="0">
                <a:solidFill>
                  <a:srgbClr val="800000"/>
                </a:solidFill>
                <a:latin typeface="Arial MT"/>
                <a:cs typeface="Arial MT"/>
              </a:rPr>
              <a:t> </a:t>
            </a:r>
            <a:r>
              <a:rPr sz="2200" i="1" dirty="0">
                <a:solidFill>
                  <a:srgbClr val="800000"/>
                </a:solidFill>
                <a:latin typeface="Arial"/>
                <a:cs typeface="Arial"/>
              </a:rPr>
              <a:t>all</a:t>
            </a:r>
            <a:r>
              <a:rPr sz="2200" i="1" spc="-40" dirty="0">
                <a:solidFill>
                  <a:srgbClr val="800000"/>
                </a:solidFill>
                <a:latin typeface="Arial"/>
                <a:cs typeface="Arial"/>
              </a:rPr>
              <a:t> </a:t>
            </a:r>
            <a:r>
              <a:rPr sz="2200" i="1" dirty="0">
                <a:solidFill>
                  <a:srgbClr val="800000"/>
                </a:solidFill>
                <a:latin typeface="Arial"/>
                <a:cs typeface="Arial"/>
              </a:rPr>
              <a:t>tuples</a:t>
            </a:r>
            <a:r>
              <a:rPr sz="2200" i="1" spc="-35" dirty="0">
                <a:solidFill>
                  <a:srgbClr val="800000"/>
                </a:solidFill>
                <a:latin typeface="Arial"/>
                <a:cs typeface="Arial"/>
              </a:rPr>
              <a:t> </a:t>
            </a:r>
            <a:r>
              <a:rPr sz="2200" spc="-25" dirty="0">
                <a:solidFill>
                  <a:srgbClr val="800000"/>
                </a:solidFill>
                <a:latin typeface="Arial MT"/>
                <a:cs typeface="Arial MT"/>
              </a:rPr>
              <a:t>in </a:t>
            </a:r>
            <a:r>
              <a:rPr sz="2200" dirty="0">
                <a:solidFill>
                  <a:srgbClr val="800000"/>
                </a:solidFill>
                <a:latin typeface="Arial MT"/>
                <a:cs typeface="Arial MT"/>
              </a:rPr>
              <a:t>the</a:t>
            </a:r>
            <a:r>
              <a:rPr sz="2200" spc="-50" dirty="0">
                <a:solidFill>
                  <a:srgbClr val="800000"/>
                </a:solidFill>
                <a:latin typeface="Arial MT"/>
                <a:cs typeface="Arial MT"/>
              </a:rPr>
              <a:t> </a:t>
            </a:r>
            <a:r>
              <a:rPr sz="2200" dirty="0">
                <a:solidFill>
                  <a:srgbClr val="800000"/>
                </a:solidFill>
                <a:latin typeface="Arial MT"/>
                <a:cs typeface="Arial MT"/>
              </a:rPr>
              <a:t>relation</a:t>
            </a:r>
            <a:r>
              <a:rPr sz="2200" spc="-45" dirty="0">
                <a:solidFill>
                  <a:srgbClr val="800000"/>
                </a:solidFill>
                <a:latin typeface="Arial MT"/>
                <a:cs typeface="Arial MT"/>
              </a:rPr>
              <a:t> </a:t>
            </a:r>
            <a:r>
              <a:rPr sz="2200" dirty="0">
                <a:solidFill>
                  <a:srgbClr val="800000"/>
                </a:solidFill>
                <a:latin typeface="Arial MT"/>
                <a:cs typeface="Arial MT"/>
              </a:rPr>
              <a:t>are</a:t>
            </a:r>
            <a:r>
              <a:rPr sz="2200" spc="-50" dirty="0">
                <a:solidFill>
                  <a:srgbClr val="800000"/>
                </a:solidFill>
                <a:latin typeface="Arial MT"/>
                <a:cs typeface="Arial MT"/>
              </a:rPr>
              <a:t> </a:t>
            </a:r>
            <a:r>
              <a:rPr sz="2200" dirty="0">
                <a:solidFill>
                  <a:srgbClr val="800000"/>
                </a:solidFill>
                <a:latin typeface="Arial MT"/>
                <a:cs typeface="Arial MT"/>
              </a:rPr>
              <a:t>to</a:t>
            </a:r>
            <a:r>
              <a:rPr sz="2200" spc="-40" dirty="0">
                <a:solidFill>
                  <a:srgbClr val="800000"/>
                </a:solidFill>
                <a:latin typeface="Arial MT"/>
                <a:cs typeface="Arial MT"/>
              </a:rPr>
              <a:t> </a:t>
            </a:r>
            <a:r>
              <a:rPr sz="2200" dirty="0">
                <a:solidFill>
                  <a:srgbClr val="800000"/>
                </a:solidFill>
                <a:latin typeface="Arial MT"/>
                <a:cs typeface="Arial MT"/>
              </a:rPr>
              <a:t>be</a:t>
            </a:r>
            <a:r>
              <a:rPr sz="2200" spc="-45" dirty="0">
                <a:solidFill>
                  <a:srgbClr val="800000"/>
                </a:solidFill>
                <a:latin typeface="Arial MT"/>
                <a:cs typeface="Arial MT"/>
              </a:rPr>
              <a:t> </a:t>
            </a:r>
            <a:r>
              <a:rPr sz="2200" dirty="0">
                <a:solidFill>
                  <a:srgbClr val="800000"/>
                </a:solidFill>
                <a:latin typeface="Arial MT"/>
                <a:cs typeface="Arial MT"/>
              </a:rPr>
              <a:t>deleted;</a:t>
            </a:r>
            <a:r>
              <a:rPr sz="2200" spc="-70" dirty="0">
                <a:solidFill>
                  <a:srgbClr val="800000"/>
                </a:solidFill>
                <a:latin typeface="Arial MT"/>
                <a:cs typeface="Arial MT"/>
              </a:rPr>
              <a:t> </a:t>
            </a:r>
            <a:r>
              <a:rPr sz="2200" dirty="0">
                <a:solidFill>
                  <a:srgbClr val="800000"/>
                </a:solidFill>
                <a:latin typeface="Arial MT"/>
                <a:cs typeface="Arial MT"/>
              </a:rPr>
              <a:t>the</a:t>
            </a:r>
            <a:r>
              <a:rPr sz="2200" spc="-45" dirty="0">
                <a:solidFill>
                  <a:srgbClr val="800000"/>
                </a:solidFill>
                <a:latin typeface="Arial MT"/>
                <a:cs typeface="Arial MT"/>
              </a:rPr>
              <a:t> </a:t>
            </a:r>
            <a:r>
              <a:rPr sz="2200" dirty="0">
                <a:solidFill>
                  <a:srgbClr val="800000"/>
                </a:solidFill>
                <a:latin typeface="Arial MT"/>
                <a:cs typeface="Arial MT"/>
              </a:rPr>
              <a:t>table</a:t>
            </a:r>
            <a:r>
              <a:rPr sz="2200" spc="-50" dirty="0">
                <a:solidFill>
                  <a:srgbClr val="800000"/>
                </a:solidFill>
                <a:latin typeface="Arial MT"/>
                <a:cs typeface="Arial MT"/>
              </a:rPr>
              <a:t> </a:t>
            </a:r>
            <a:r>
              <a:rPr sz="2200" dirty="0">
                <a:solidFill>
                  <a:srgbClr val="800000"/>
                </a:solidFill>
                <a:latin typeface="Arial MT"/>
                <a:cs typeface="Arial MT"/>
              </a:rPr>
              <a:t>then</a:t>
            </a:r>
            <a:r>
              <a:rPr sz="2200" spc="-65" dirty="0">
                <a:solidFill>
                  <a:srgbClr val="800000"/>
                </a:solidFill>
                <a:latin typeface="Arial MT"/>
                <a:cs typeface="Arial MT"/>
              </a:rPr>
              <a:t> </a:t>
            </a:r>
            <a:r>
              <a:rPr sz="2200" spc="-10" dirty="0">
                <a:solidFill>
                  <a:srgbClr val="800000"/>
                </a:solidFill>
                <a:latin typeface="Arial MT"/>
                <a:cs typeface="Arial MT"/>
              </a:rPr>
              <a:t>becomes </a:t>
            </a:r>
            <a:r>
              <a:rPr sz="2200" dirty="0">
                <a:solidFill>
                  <a:srgbClr val="800000"/>
                </a:solidFill>
                <a:latin typeface="Arial MT"/>
                <a:cs typeface="Arial MT"/>
              </a:rPr>
              <a:t>an</a:t>
            </a:r>
            <a:r>
              <a:rPr sz="2200" spc="-40" dirty="0">
                <a:solidFill>
                  <a:srgbClr val="800000"/>
                </a:solidFill>
                <a:latin typeface="Arial MT"/>
                <a:cs typeface="Arial MT"/>
              </a:rPr>
              <a:t> </a:t>
            </a:r>
            <a:r>
              <a:rPr sz="2200" dirty="0">
                <a:solidFill>
                  <a:srgbClr val="800000"/>
                </a:solidFill>
                <a:latin typeface="Arial MT"/>
                <a:cs typeface="Arial MT"/>
              </a:rPr>
              <a:t>empty</a:t>
            </a:r>
            <a:r>
              <a:rPr sz="2200" spc="-60" dirty="0">
                <a:solidFill>
                  <a:srgbClr val="800000"/>
                </a:solidFill>
                <a:latin typeface="Arial MT"/>
                <a:cs typeface="Arial MT"/>
              </a:rPr>
              <a:t> </a:t>
            </a:r>
            <a:r>
              <a:rPr sz="2200" spc="-10" dirty="0">
                <a:solidFill>
                  <a:srgbClr val="800000"/>
                </a:solidFill>
                <a:latin typeface="Arial MT"/>
                <a:cs typeface="Arial MT"/>
              </a:rPr>
              <a:t>table</a:t>
            </a:r>
            <a:endParaRPr sz="2200" dirty="0">
              <a:latin typeface="Arial MT"/>
              <a:cs typeface="Arial MT"/>
            </a:endParaRPr>
          </a:p>
          <a:p>
            <a:pPr marL="756285" marR="75565" lvl="1" indent="-287020">
              <a:lnSpc>
                <a:spcPct val="100000"/>
              </a:lnSpc>
              <a:spcBef>
                <a:spcPts val="580"/>
              </a:spcBef>
              <a:buClr>
                <a:srgbClr val="333399"/>
              </a:buClr>
              <a:buSzPct val="54166"/>
              <a:buFont typeface="Wingdings"/>
              <a:buChar char=""/>
              <a:tabLst>
                <a:tab pos="756285" algn="l"/>
              </a:tabLst>
            </a:pPr>
            <a:r>
              <a:rPr sz="2200" dirty="0">
                <a:solidFill>
                  <a:srgbClr val="800000"/>
                </a:solidFill>
                <a:latin typeface="Arial MT"/>
                <a:cs typeface="Arial MT"/>
              </a:rPr>
              <a:t>The</a:t>
            </a:r>
            <a:r>
              <a:rPr sz="2200" spc="-80" dirty="0">
                <a:solidFill>
                  <a:srgbClr val="800000"/>
                </a:solidFill>
                <a:latin typeface="Arial MT"/>
                <a:cs typeface="Arial MT"/>
              </a:rPr>
              <a:t> </a:t>
            </a:r>
            <a:r>
              <a:rPr sz="2200" dirty="0">
                <a:solidFill>
                  <a:srgbClr val="800000"/>
                </a:solidFill>
                <a:latin typeface="Arial MT"/>
                <a:cs typeface="Arial MT"/>
              </a:rPr>
              <a:t>number</a:t>
            </a:r>
            <a:r>
              <a:rPr sz="2200" spc="-80" dirty="0">
                <a:solidFill>
                  <a:srgbClr val="800000"/>
                </a:solidFill>
                <a:latin typeface="Arial MT"/>
                <a:cs typeface="Arial MT"/>
              </a:rPr>
              <a:t> </a:t>
            </a:r>
            <a:r>
              <a:rPr sz="2200" dirty="0">
                <a:solidFill>
                  <a:srgbClr val="800000"/>
                </a:solidFill>
                <a:latin typeface="Arial MT"/>
                <a:cs typeface="Arial MT"/>
              </a:rPr>
              <a:t>of</a:t>
            </a:r>
            <a:r>
              <a:rPr sz="2200" spc="-50" dirty="0">
                <a:solidFill>
                  <a:srgbClr val="800000"/>
                </a:solidFill>
                <a:latin typeface="Arial MT"/>
                <a:cs typeface="Arial MT"/>
              </a:rPr>
              <a:t> </a:t>
            </a:r>
            <a:r>
              <a:rPr sz="2200" dirty="0">
                <a:solidFill>
                  <a:srgbClr val="800000"/>
                </a:solidFill>
                <a:latin typeface="Arial MT"/>
                <a:cs typeface="Arial MT"/>
              </a:rPr>
              <a:t>tuples</a:t>
            </a:r>
            <a:r>
              <a:rPr sz="2200" spc="-45" dirty="0">
                <a:solidFill>
                  <a:srgbClr val="800000"/>
                </a:solidFill>
                <a:latin typeface="Arial MT"/>
                <a:cs typeface="Arial MT"/>
              </a:rPr>
              <a:t> </a:t>
            </a:r>
            <a:r>
              <a:rPr sz="2200" dirty="0">
                <a:solidFill>
                  <a:srgbClr val="800000"/>
                </a:solidFill>
                <a:latin typeface="Arial MT"/>
                <a:cs typeface="Arial MT"/>
              </a:rPr>
              <a:t>deleted</a:t>
            </a:r>
            <a:r>
              <a:rPr sz="2200" spc="-70" dirty="0">
                <a:solidFill>
                  <a:srgbClr val="800000"/>
                </a:solidFill>
                <a:latin typeface="Arial MT"/>
                <a:cs typeface="Arial MT"/>
              </a:rPr>
              <a:t> </a:t>
            </a:r>
            <a:r>
              <a:rPr sz="2200" dirty="0">
                <a:solidFill>
                  <a:srgbClr val="800000"/>
                </a:solidFill>
                <a:latin typeface="Arial MT"/>
                <a:cs typeface="Arial MT"/>
              </a:rPr>
              <a:t>depends</a:t>
            </a:r>
            <a:r>
              <a:rPr sz="2200" spc="-75" dirty="0">
                <a:solidFill>
                  <a:srgbClr val="800000"/>
                </a:solidFill>
                <a:latin typeface="Arial MT"/>
                <a:cs typeface="Arial MT"/>
              </a:rPr>
              <a:t> </a:t>
            </a:r>
            <a:r>
              <a:rPr sz="2200" dirty="0">
                <a:solidFill>
                  <a:srgbClr val="800000"/>
                </a:solidFill>
                <a:latin typeface="Arial MT"/>
                <a:cs typeface="Arial MT"/>
              </a:rPr>
              <a:t>on</a:t>
            </a:r>
            <a:r>
              <a:rPr sz="2200" spc="-45" dirty="0">
                <a:solidFill>
                  <a:srgbClr val="800000"/>
                </a:solidFill>
                <a:latin typeface="Arial MT"/>
                <a:cs typeface="Arial MT"/>
              </a:rPr>
              <a:t> </a:t>
            </a:r>
            <a:r>
              <a:rPr sz="2200" dirty="0">
                <a:solidFill>
                  <a:srgbClr val="800000"/>
                </a:solidFill>
                <a:latin typeface="Arial MT"/>
                <a:cs typeface="Arial MT"/>
              </a:rPr>
              <a:t>the</a:t>
            </a:r>
            <a:r>
              <a:rPr sz="2200" spc="-45" dirty="0">
                <a:solidFill>
                  <a:srgbClr val="800000"/>
                </a:solidFill>
                <a:latin typeface="Arial MT"/>
                <a:cs typeface="Arial MT"/>
              </a:rPr>
              <a:t> </a:t>
            </a:r>
            <a:r>
              <a:rPr sz="2200" spc="-10" dirty="0">
                <a:solidFill>
                  <a:srgbClr val="800000"/>
                </a:solidFill>
                <a:latin typeface="Arial MT"/>
                <a:cs typeface="Arial MT"/>
              </a:rPr>
              <a:t>number </a:t>
            </a:r>
            <a:r>
              <a:rPr sz="2200" dirty="0">
                <a:solidFill>
                  <a:srgbClr val="800000"/>
                </a:solidFill>
                <a:latin typeface="Arial MT"/>
                <a:cs typeface="Arial MT"/>
              </a:rPr>
              <a:t>of</a:t>
            </a:r>
            <a:r>
              <a:rPr sz="2200" spc="-40" dirty="0">
                <a:solidFill>
                  <a:srgbClr val="800000"/>
                </a:solidFill>
                <a:latin typeface="Arial MT"/>
                <a:cs typeface="Arial MT"/>
              </a:rPr>
              <a:t> </a:t>
            </a:r>
            <a:r>
              <a:rPr sz="2200" dirty="0">
                <a:solidFill>
                  <a:srgbClr val="800000"/>
                </a:solidFill>
                <a:latin typeface="Arial MT"/>
                <a:cs typeface="Arial MT"/>
              </a:rPr>
              <a:t>tuples</a:t>
            </a:r>
            <a:r>
              <a:rPr sz="2200" spc="-30" dirty="0">
                <a:solidFill>
                  <a:srgbClr val="800000"/>
                </a:solidFill>
                <a:latin typeface="Arial MT"/>
                <a:cs typeface="Arial MT"/>
              </a:rPr>
              <a:t> </a:t>
            </a:r>
            <a:r>
              <a:rPr sz="2200" dirty="0">
                <a:solidFill>
                  <a:srgbClr val="800000"/>
                </a:solidFill>
                <a:latin typeface="Arial MT"/>
                <a:cs typeface="Arial MT"/>
              </a:rPr>
              <a:t>in</a:t>
            </a:r>
            <a:r>
              <a:rPr sz="2200" spc="-30" dirty="0">
                <a:solidFill>
                  <a:srgbClr val="800000"/>
                </a:solidFill>
                <a:latin typeface="Arial MT"/>
                <a:cs typeface="Arial MT"/>
              </a:rPr>
              <a:t> </a:t>
            </a:r>
            <a:r>
              <a:rPr sz="2200" dirty="0">
                <a:solidFill>
                  <a:srgbClr val="800000"/>
                </a:solidFill>
                <a:latin typeface="Arial MT"/>
                <a:cs typeface="Arial MT"/>
              </a:rPr>
              <a:t>the</a:t>
            </a:r>
            <a:r>
              <a:rPr sz="2200" spc="-35" dirty="0">
                <a:solidFill>
                  <a:srgbClr val="800000"/>
                </a:solidFill>
                <a:latin typeface="Arial MT"/>
                <a:cs typeface="Arial MT"/>
              </a:rPr>
              <a:t> </a:t>
            </a:r>
            <a:r>
              <a:rPr sz="2200" dirty="0">
                <a:solidFill>
                  <a:srgbClr val="800000"/>
                </a:solidFill>
                <a:latin typeface="Arial MT"/>
                <a:cs typeface="Arial MT"/>
              </a:rPr>
              <a:t>relation</a:t>
            </a:r>
            <a:r>
              <a:rPr sz="2200" spc="-30" dirty="0">
                <a:solidFill>
                  <a:srgbClr val="800000"/>
                </a:solidFill>
                <a:latin typeface="Arial MT"/>
                <a:cs typeface="Arial MT"/>
              </a:rPr>
              <a:t> </a:t>
            </a:r>
            <a:r>
              <a:rPr sz="2200" dirty="0">
                <a:solidFill>
                  <a:srgbClr val="800000"/>
                </a:solidFill>
                <a:latin typeface="Arial MT"/>
                <a:cs typeface="Arial MT"/>
              </a:rPr>
              <a:t>that</a:t>
            </a:r>
            <a:r>
              <a:rPr sz="2200" spc="-30" dirty="0">
                <a:solidFill>
                  <a:srgbClr val="800000"/>
                </a:solidFill>
                <a:latin typeface="Arial MT"/>
                <a:cs typeface="Arial MT"/>
              </a:rPr>
              <a:t> </a:t>
            </a:r>
            <a:r>
              <a:rPr sz="2200" dirty="0">
                <a:solidFill>
                  <a:srgbClr val="800000"/>
                </a:solidFill>
                <a:latin typeface="Arial MT"/>
                <a:cs typeface="Arial MT"/>
              </a:rPr>
              <a:t>satisfy</a:t>
            </a:r>
            <a:r>
              <a:rPr sz="2200" spc="-60" dirty="0">
                <a:solidFill>
                  <a:srgbClr val="800000"/>
                </a:solidFill>
                <a:latin typeface="Arial MT"/>
                <a:cs typeface="Arial MT"/>
              </a:rPr>
              <a:t> </a:t>
            </a:r>
            <a:r>
              <a:rPr sz="2200" dirty="0">
                <a:solidFill>
                  <a:srgbClr val="800000"/>
                </a:solidFill>
                <a:latin typeface="Arial MT"/>
                <a:cs typeface="Arial MT"/>
              </a:rPr>
              <a:t>the</a:t>
            </a:r>
            <a:r>
              <a:rPr sz="2200" spc="-60" dirty="0">
                <a:solidFill>
                  <a:srgbClr val="800000"/>
                </a:solidFill>
                <a:latin typeface="Arial MT"/>
                <a:cs typeface="Arial MT"/>
              </a:rPr>
              <a:t> </a:t>
            </a:r>
            <a:r>
              <a:rPr sz="2200" dirty="0">
                <a:solidFill>
                  <a:srgbClr val="800000"/>
                </a:solidFill>
                <a:latin typeface="Arial MT"/>
                <a:cs typeface="Arial MT"/>
              </a:rPr>
              <a:t>WHERE-</a:t>
            </a:r>
            <a:r>
              <a:rPr sz="2200" spc="-10" dirty="0">
                <a:solidFill>
                  <a:srgbClr val="800000"/>
                </a:solidFill>
                <a:latin typeface="Arial MT"/>
                <a:cs typeface="Arial MT"/>
              </a:rPr>
              <a:t>clause</a:t>
            </a:r>
            <a:endParaRPr lang="en-IN" sz="2200" spc="-10" dirty="0">
              <a:solidFill>
                <a:srgbClr val="800000"/>
              </a:solidFill>
              <a:latin typeface="Arial MT"/>
              <a:cs typeface="Arial MT"/>
            </a:endParaRPr>
          </a:p>
          <a:p>
            <a:pPr marL="756285" marR="75565" lvl="1" indent="-287020">
              <a:lnSpc>
                <a:spcPct val="100000"/>
              </a:lnSpc>
              <a:spcBef>
                <a:spcPts val="580"/>
              </a:spcBef>
              <a:buClr>
                <a:srgbClr val="333399"/>
              </a:buClr>
              <a:buSzPct val="54166"/>
              <a:buFont typeface="Wingdings"/>
              <a:buChar char=""/>
              <a:tabLst>
                <a:tab pos="756285" algn="l"/>
              </a:tabLst>
            </a:pPr>
            <a:r>
              <a:rPr lang="en-US" sz="2200" dirty="0">
                <a:latin typeface="Arial MT"/>
                <a:cs typeface="Arial MT"/>
              </a:rPr>
              <a:t> We must use the DROP TABLE command to remove the table definition </a:t>
            </a:r>
            <a:endParaRPr sz="2200" dirty="0">
              <a:latin typeface="Arial MT"/>
              <a:cs typeface="Arial M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71449" rIns="0" bIns="0" rtlCol="0">
            <a:spAutoFit/>
          </a:bodyPr>
          <a:lstStyle/>
          <a:p>
            <a:pPr marL="12700">
              <a:lnSpc>
                <a:spcPct val="100000"/>
              </a:lnSpc>
              <a:spcBef>
                <a:spcPts val="100"/>
              </a:spcBef>
            </a:pPr>
            <a:r>
              <a:rPr dirty="0"/>
              <a:t>The</a:t>
            </a:r>
            <a:r>
              <a:rPr spc="-20" dirty="0"/>
              <a:t> </a:t>
            </a:r>
            <a:r>
              <a:rPr dirty="0"/>
              <a:t>DELETE</a:t>
            </a:r>
            <a:r>
              <a:rPr spc="-5" dirty="0"/>
              <a:t> </a:t>
            </a:r>
            <a:r>
              <a:rPr spc="-10" dirty="0"/>
              <a:t>Command</a:t>
            </a:r>
          </a:p>
        </p:txBody>
      </p:sp>
      <p:sp>
        <p:nvSpPr>
          <p:cNvPr id="3" name="object 3"/>
          <p:cNvSpPr txBox="1"/>
          <p:nvPr/>
        </p:nvSpPr>
        <p:spPr>
          <a:xfrm>
            <a:off x="318617" y="1556490"/>
            <a:ext cx="8086725" cy="1391920"/>
          </a:xfrm>
          <a:prstGeom prst="rect">
            <a:avLst/>
          </a:prstGeom>
        </p:spPr>
        <p:txBody>
          <a:bodyPr vert="horz" wrap="square" lIns="0" tIns="78740" rIns="0" bIns="0" rtlCol="0">
            <a:spAutoFit/>
          </a:bodyPr>
          <a:lstStyle/>
          <a:p>
            <a:pPr marL="356870" indent="-344170">
              <a:lnSpc>
                <a:spcPct val="100000"/>
              </a:lnSpc>
              <a:spcBef>
                <a:spcPts val="620"/>
              </a:spcBef>
              <a:buClr>
                <a:srgbClr val="990033"/>
              </a:buClr>
              <a:buSzPct val="58928"/>
              <a:buFont typeface="Wingdings"/>
              <a:buChar char=""/>
              <a:tabLst>
                <a:tab pos="356870" algn="l"/>
              </a:tabLst>
            </a:pPr>
            <a:r>
              <a:rPr sz="2800" dirty="0">
                <a:solidFill>
                  <a:srgbClr val="333399"/>
                </a:solidFill>
                <a:latin typeface="Arial MT"/>
                <a:cs typeface="Arial MT"/>
              </a:rPr>
              <a:t>Removes</a:t>
            </a:r>
            <a:r>
              <a:rPr sz="2800" spc="20" dirty="0">
                <a:solidFill>
                  <a:srgbClr val="333399"/>
                </a:solidFill>
                <a:latin typeface="Arial MT"/>
                <a:cs typeface="Arial MT"/>
              </a:rPr>
              <a:t> </a:t>
            </a:r>
            <a:r>
              <a:rPr sz="2800" dirty="0">
                <a:solidFill>
                  <a:srgbClr val="333399"/>
                </a:solidFill>
                <a:latin typeface="Arial MT"/>
                <a:cs typeface="Arial MT"/>
              </a:rPr>
              <a:t>tuples</a:t>
            </a:r>
            <a:r>
              <a:rPr sz="2800" spc="-40" dirty="0">
                <a:solidFill>
                  <a:srgbClr val="333399"/>
                </a:solidFill>
                <a:latin typeface="Arial MT"/>
                <a:cs typeface="Arial MT"/>
              </a:rPr>
              <a:t> </a:t>
            </a:r>
            <a:r>
              <a:rPr sz="2800" dirty="0">
                <a:solidFill>
                  <a:srgbClr val="333399"/>
                </a:solidFill>
                <a:latin typeface="Arial MT"/>
                <a:cs typeface="Arial MT"/>
              </a:rPr>
              <a:t>from</a:t>
            </a:r>
            <a:r>
              <a:rPr sz="2800" spc="-35" dirty="0">
                <a:solidFill>
                  <a:srgbClr val="333399"/>
                </a:solidFill>
                <a:latin typeface="Arial MT"/>
                <a:cs typeface="Arial MT"/>
              </a:rPr>
              <a:t> </a:t>
            </a:r>
            <a:r>
              <a:rPr sz="2800" dirty="0">
                <a:solidFill>
                  <a:srgbClr val="333399"/>
                </a:solidFill>
                <a:latin typeface="Arial MT"/>
                <a:cs typeface="Arial MT"/>
              </a:rPr>
              <a:t>a</a:t>
            </a:r>
            <a:r>
              <a:rPr sz="2800" spc="-5" dirty="0">
                <a:solidFill>
                  <a:srgbClr val="333399"/>
                </a:solidFill>
                <a:latin typeface="Arial MT"/>
                <a:cs typeface="Arial MT"/>
              </a:rPr>
              <a:t> </a:t>
            </a:r>
            <a:r>
              <a:rPr sz="2800" spc="-10" dirty="0">
                <a:solidFill>
                  <a:srgbClr val="333399"/>
                </a:solidFill>
                <a:latin typeface="Arial MT"/>
                <a:cs typeface="Arial MT"/>
              </a:rPr>
              <a:t>relation</a:t>
            </a:r>
            <a:endParaRPr sz="2800">
              <a:latin typeface="Arial MT"/>
              <a:cs typeface="Arial MT"/>
            </a:endParaRPr>
          </a:p>
          <a:p>
            <a:pPr marL="756285" marR="5080" lvl="1" indent="-287020">
              <a:lnSpc>
                <a:spcPct val="105400"/>
              </a:lnSpc>
              <a:spcBef>
                <a:spcPts val="300"/>
              </a:spcBef>
              <a:buClr>
                <a:srgbClr val="333399"/>
              </a:buClr>
              <a:buSzPct val="55769"/>
              <a:buFont typeface="Wingdings"/>
              <a:buChar char=""/>
              <a:tabLst>
                <a:tab pos="756285" algn="l"/>
              </a:tabLst>
            </a:pPr>
            <a:r>
              <a:rPr sz="2600" dirty="0">
                <a:solidFill>
                  <a:srgbClr val="800000"/>
                </a:solidFill>
                <a:latin typeface="Arial MT"/>
                <a:cs typeface="Arial MT"/>
              </a:rPr>
              <a:t>Includes</a:t>
            </a:r>
            <a:r>
              <a:rPr sz="2600" spc="-60" dirty="0">
                <a:solidFill>
                  <a:srgbClr val="800000"/>
                </a:solidFill>
                <a:latin typeface="Arial MT"/>
                <a:cs typeface="Arial MT"/>
              </a:rPr>
              <a:t> </a:t>
            </a:r>
            <a:r>
              <a:rPr sz="2600" dirty="0">
                <a:solidFill>
                  <a:srgbClr val="800000"/>
                </a:solidFill>
                <a:latin typeface="Arial MT"/>
                <a:cs typeface="Arial MT"/>
              </a:rPr>
              <a:t>a</a:t>
            </a:r>
            <a:r>
              <a:rPr sz="2600" spc="-20" dirty="0">
                <a:solidFill>
                  <a:srgbClr val="800000"/>
                </a:solidFill>
                <a:latin typeface="Arial MT"/>
                <a:cs typeface="Arial MT"/>
              </a:rPr>
              <a:t> </a:t>
            </a:r>
            <a:r>
              <a:rPr sz="2600" spc="-25" dirty="0">
                <a:solidFill>
                  <a:srgbClr val="800000"/>
                </a:solidFill>
                <a:latin typeface="Courier New"/>
                <a:cs typeface="Courier New"/>
              </a:rPr>
              <a:t>WHERE</a:t>
            </a:r>
            <a:r>
              <a:rPr sz="2600" spc="-810" dirty="0">
                <a:solidFill>
                  <a:srgbClr val="800000"/>
                </a:solidFill>
                <a:latin typeface="Courier New"/>
                <a:cs typeface="Courier New"/>
              </a:rPr>
              <a:t> </a:t>
            </a:r>
            <a:r>
              <a:rPr sz="2600" dirty="0">
                <a:solidFill>
                  <a:srgbClr val="800000"/>
                </a:solidFill>
                <a:latin typeface="Arial MT"/>
                <a:cs typeface="Arial MT"/>
              </a:rPr>
              <a:t>clause</a:t>
            </a:r>
            <a:r>
              <a:rPr sz="2600" spc="-30" dirty="0">
                <a:solidFill>
                  <a:srgbClr val="800000"/>
                </a:solidFill>
                <a:latin typeface="Arial MT"/>
                <a:cs typeface="Arial MT"/>
              </a:rPr>
              <a:t> </a:t>
            </a:r>
            <a:r>
              <a:rPr sz="2600" dirty="0">
                <a:solidFill>
                  <a:srgbClr val="800000"/>
                </a:solidFill>
                <a:latin typeface="Arial MT"/>
                <a:cs typeface="Arial MT"/>
              </a:rPr>
              <a:t>to</a:t>
            </a:r>
            <a:r>
              <a:rPr sz="2600" spc="-30" dirty="0">
                <a:solidFill>
                  <a:srgbClr val="800000"/>
                </a:solidFill>
                <a:latin typeface="Arial MT"/>
                <a:cs typeface="Arial MT"/>
              </a:rPr>
              <a:t> </a:t>
            </a:r>
            <a:r>
              <a:rPr sz="2600" dirty="0">
                <a:solidFill>
                  <a:srgbClr val="800000"/>
                </a:solidFill>
                <a:latin typeface="Arial MT"/>
                <a:cs typeface="Arial MT"/>
              </a:rPr>
              <a:t>select</a:t>
            </a:r>
            <a:r>
              <a:rPr sz="2600" spc="-5" dirty="0">
                <a:solidFill>
                  <a:srgbClr val="800000"/>
                </a:solidFill>
                <a:latin typeface="Arial MT"/>
                <a:cs typeface="Arial MT"/>
              </a:rPr>
              <a:t> </a:t>
            </a:r>
            <a:r>
              <a:rPr sz="2600" dirty="0">
                <a:solidFill>
                  <a:srgbClr val="800000"/>
                </a:solidFill>
                <a:latin typeface="Arial MT"/>
                <a:cs typeface="Arial MT"/>
              </a:rPr>
              <a:t>the</a:t>
            </a:r>
            <a:r>
              <a:rPr sz="2600" spc="-30" dirty="0">
                <a:solidFill>
                  <a:srgbClr val="800000"/>
                </a:solidFill>
                <a:latin typeface="Arial MT"/>
                <a:cs typeface="Arial MT"/>
              </a:rPr>
              <a:t> </a:t>
            </a:r>
            <a:r>
              <a:rPr sz="2600" dirty="0">
                <a:solidFill>
                  <a:srgbClr val="800000"/>
                </a:solidFill>
                <a:latin typeface="Arial MT"/>
                <a:cs typeface="Arial MT"/>
              </a:rPr>
              <a:t>tuples</a:t>
            </a:r>
            <a:r>
              <a:rPr sz="2600" spc="-10" dirty="0">
                <a:solidFill>
                  <a:srgbClr val="800000"/>
                </a:solidFill>
                <a:latin typeface="Arial MT"/>
                <a:cs typeface="Arial MT"/>
              </a:rPr>
              <a:t> </a:t>
            </a:r>
            <a:r>
              <a:rPr sz="2600" dirty="0">
                <a:solidFill>
                  <a:srgbClr val="800000"/>
                </a:solidFill>
                <a:latin typeface="Arial MT"/>
                <a:cs typeface="Arial MT"/>
              </a:rPr>
              <a:t>to</a:t>
            </a:r>
            <a:r>
              <a:rPr sz="2600" spc="-30" dirty="0">
                <a:solidFill>
                  <a:srgbClr val="800000"/>
                </a:solidFill>
                <a:latin typeface="Arial MT"/>
                <a:cs typeface="Arial MT"/>
              </a:rPr>
              <a:t> </a:t>
            </a:r>
            <a:r>
              <a:rPr sz="2600" spc="-25" dirty="0">
                <a:solidFill>
                  <a:srgbClr val="800000"/>
                </a:solidFill>
                <a:latin typeface="Arial MT"/>
                <a:cs typeface="Arial MT"/>
              </a:rPr>
              <a:t>be </a:t>
            </a:r>
            <a:r>
              <a:rPr sz="2600" dirty="0">
                <a:solidFill>
                  <a:srgbClr val="800000"/>
                </a:solidFill>
                <a:latin typeface="Arial MT"/>
                <a:cs typeface="Arial MT"/>
              </a:rPr>
              <a:t>deleted.</a:t>
            </a:r>
            <a:r>
              <a:rPr sz="2600" spc="-20" dirty="0">
                <a:solidFill>
                  <a:srgbClr val="800000"/>
                </a:solidFill>
                <a:latin typeface="Arial MT"/>
                <a:cs typeface="Arial MT"/>
              </a:rPr>
              <a:t> </a:t>
            </a:r>
            <a:r>
              <a:rPr sz="2600" dirty="0">
                <a:solidFill>
                  <a:srgbClr val="800000"/>
                </a:solidFill>
                <a:latin typeface="Arial MT"/>
                <a:cs typeface="Arial MT"/>
              </a:rPr>
              <a:t>The</a:t>
            </a:r>
            <a:r>
              <a:rPr sz="2600" spc="-80" dirty="0">
                <a:solidFill>
                  <a:srgbClr val="800000"/>
                </a:solidFill>
                <a:latin typeface="Arial MT"/>
                <a:cs typeface="Arial MT"/>
              </a:rPr>
              <a:t> </a:t>
            </a:r>
            <a:r>
              <a:rPr sz="2600" dirty="0">
                <a:solidFill>
                  <a:srgbClr val="800000"/>
                </a:solidFill>
                <a:latin typeface="Arial MT"/>
                <a:cs typeface="Arial MT"/>
              </a:rPr>
              <a:t>number</a:t>
            </a:r>
            <a:r>
              <a:rPr sz="2600" spc="-35" dirty="0">
                <a:solidFill>
                  <a:srgbClr val="800000"/>
                </a:solidFill>
                <a:latin typeface="Arial MT"/>
                <a:cs typeface="Arial MT"/>
              </a:rPr>
              <a:t> </a:t>
            </a:r>
            <a:r>
              <a:rPr sz="2600" dirty="0">
                <a:solidFill>
                  <a:srgbClr val="800000"/>
                </a:solidFill>
                <a:latin typeface="Arial MT"/>
                <a:cs typeface="Arial MT"/>
              </a:rPr>
              <a:t>of</a:t>
            </a:r>
            <a:r>
              <a:rPr sz="2600" spc="-65" dirty="0">
                <a:solidFill>
                  <a:srgbClr val="800000"/>
                </a:solidFill>
                <a:latin typeface="Arial MT"/>
                <a:cs typeface="Arial MT"/>
              </a:rPr>
              <a:t> </a:t>
            </a:r>
            <a:r>
              <a:rPr sz="2600" dirty="0">
                <a:solidFill>
                  <a:srgbClr val="800000"/>
                </a:solidFill>
                <a:latin typeface="Arial MT"/>
                <a:cs typeface="Arial MT"/>
              </a:rPr>
              <a:t>tuples</a:t>
            </a:r>
            <a:r>
              <a:rPr sz="2600" spc="-55" dirty="0">
                <a:solidFill>
                  <a:srgbClr val="800000"/>
                </a:solidFill>
                <a:latin typeface="Arial MT"/>
                <a:cs typeface="Arial MT"/>
              </a:rPr>
              <a:t> </a:t>
            </a:r>
            <a:r>
              <a:rPr sz="2600" dirty="0">
                <a:solidFill>
                  <a:srgbClr val="800000"/>
                </a:solidFill>
                <a:latin typeface="Arial MT"/>
                <a:cs typeface="Arial MT"/>
              </a:rPr>
              <a:t>deleted</a:t>
            </a:r>
            <a:r>
              <a:rPr sz="2600" spc="-20" dirty="0">
                <a:solidFill>
                  <a:srgbClr val="800000"/>
                </a:solidFill>
                <a:latin typeface="Arial MT"/>
                <a:cs typeface="Arial MT"/>
              </a:rPr>
              <a:t> </a:t>
            </a:r>
            <a:r>
              <a:rPr sz="2600" dirty="0">
                <a:solidFill>
                  <a:srgbClr val="800000"/>
                </a:solidFill>
                <a:latin typeface="Arial MT"/>
                <a:cs typeface="Arial MT"/>
              </a:rPr>
              <a:t>will</a:t>
            </a:r>
            <a:r>
              <a:rPr sz="2600" spc="-60" dirty="0">
                <a:solidFill>
                  <a:srgbClr val="800000"/>
                </a:solidFill>
                <a:latin typeface="Arial MT"/>
                <a:cs typeface="Arial MT"/>
              </a:rPr>
              <a:t> </a:t>
            </a:r>
            <a:r>
              <a:rPr sz="2600" spc="-10" dirty="0">
                <a:solidFill>
                  <a:srgbClr val="800000"/>
                </a:solidFill>
                <a:latin typeface="Arial MT"/>
                <a:cs typeface="Arial MT"/>
              </a:rPr>
              <a:t>vary.</a:t>
            </a:r>
            <a:endParaRPr sz="2600">
              <a:latin typeface="Arial MT"/>
              <a:cs typeface="Arial MT"/>
            </a:endParaRPr>
          </a:p>
        </p:txBody>
      </p:sp>
      <p:pic>
        <p:nvPicPr>
          <p:cNvPr id="4" name="object 4"/>
          <p:cNvPicPr/>
          <p:nvPr/>
        </p:nvPicPr>
        <p:blipFill>
          <a:blip r:embed="rId2" cstate="print"/>
          <a:stretch>
            <a:fillRect/>
          </a:stretch>
        </p:blipFill>
        <p:spPr>
          <a:xfrm>
            <a:off x="1752600" y="3346703"/>
            <a:ext cx="4903809" cy="2473381"/>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49</a:t>
            </a:r>
          </a:p>
        </p:txBody>
      </p:sp>
      <p:sp>
        <p:nvSpPr>
          <p:cNvPr id="6" name="object 6"/>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71449" rIns="0" bIns="0" rtlCol="0">
            <a:spAutoFit/>
          </a:bodyPr>
          <a:lstStyle/>
          <a:p>
            <a:pPr marL="12700">
              <a:lnSpc>
                <a:spcPct val="100000"/>
              </a:lnSpc>
              <a:spcBef>
                <a:spcPts val="100"/>
              </a:spcBef>
            </a:pPr>
            <a:r>
              <a:rPr spc="-10" dirty="0"/>
              <a:t>UPDATE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50</a:t>
            </a:r>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p:cNvSpPr txBox="1"/>
          <p:nvPr/>
        </p:nvSpPr>
        <p:spPr>
          <a:xfrm>
            <a:off x="318617" y="1621612"/>
            <a:ext cx="8014970" cy="4638040"/>
          </a:xfrm>
          <a:prstGeom prst="rect">
            <a:avLst/>
          </a:prstGeom>
        </p:spPr>
        <p:txBody>
          <a:bodyPr vert="horz" wrap="square" lIns="0" tIns="13970" rIns="0" bIns="0" rtlCol="0">
            <a:spAutoFit/>
          </a:bodyPr>
          <a:lstStyle/>
          <a:p>
            <a:pPr marL="356870" marR="341630" indent="-344805">
              <a:lnSpc>
                <a:spcPct val="100000"/>
              </a:lnSpc>
              <a:spcBef>
                <a:spcPts val="110"/>
              </a:spcBef>
              <a:buClr>
                <a:srgbClr val="990033"/>
              </a:buClr>
              <a:buSzPct val="58928"/>
              <a:buFont typeface="Wingdings"/>
              <a:buChar char=""/>
              <a:tabLst>
                <a:tab pos="356870" algn="l"/>
              </a:tabLst>
            </a:pPr>
            <a:r>
              <a:rPr sz="2800" dirty="0">
                <a:solidFill>
                  <a:srgbClr val="333399"/>
                </a:solidFill>
                <a:latin typeface="Arial MT"/>
                <a:cs typeface="Arial MT"/>
              </a:rPr>
              <a:t>Used</a:t>
            </a:r>
            <a:r>
              <a:rPr sz="2800" spc="-25" dirty="0">
                <a:solidFill>
                  <a:srgbClr val="333399"/>
                </a:solidFill>
                <a:latin typeface="Arial MT"/>
                <a:cs typeface="Arial MT"/>
              </a:rPr>
              <a:t> </a:t>
            </a:r>
            <a:r>
              <a:rPr sz="2800" dirty="0">
                <a:solidFill>
                  <a:srgbClr val="333399"/>
                </a:solidFill>
                <a:latin typeface="Arial MT"/>
                <a:cs typeface="Arial MT"/>
              </a:rPr>
              <a:t>to</a:t>
            </a:r>
            <a:r>
              <a:rPr sz="2800" spc="-25" dirty="0">
                <a:solidFill>
                  <a:srgbClr val="333399"/>
                </a:solidFill>
                <a:latin typeface="Arial MT"/>
                <a:cs typeface="Arial MT"/>
              </a:rPr>
              <a:t> </a:t>
            </a:r>
            <a:r>
              <a:rPr sz="2800" dirty="0">
                <a:solidFill>
                  <a:srgbClr val="333399"/>
                </a:solidFill>
                <a:latin typeface="Arial MT"/>
                <a:cs typeface="Arial MT"/>
              </a:rPr>
              <a:t>modify</a:t>
            </a:r>
            <a:r>
              <a:rPr sz="2800" spc="-35" dirty="0">
                <a:solidFill>
                  <a:srgbClr val="333399"/>
                </a:solidFill>
                <a:latin typeface="Arial MT"/>
                <a:cs typeface="Arial MT"/>
              </a:rPr>
              <a:t> </a:t>
            </a:r>
            <a:r>
              <a:rPr sz="2800" dirty="0">
                <a:solidFill>
                  <a:srgbClr val="333399"/>
                </a:solidFill>
                <a:latin typeface="Arial MT"/>
                <a:cs typeface="Arial MT"/>
              </a:rPr>
              <a:t>attribute</a:t>
            </a:r>
            <a:r>
              <a:rPr sz="2800" spc="-45" dirty="0">
                <a:solidFill>
                  <a:srgbClr val="333399"/>
                </a:solidFill>
                <a:latin typeface="Arial MT"/>
                <a:cs typeface="Arial MT"/>
              </a:rPr>
              <a:t> </a:t>
            </a:r>
            <a:r>
              <a:rPr sz="2800" dirty="0">
                <a:solidFill>
                  <a:srgbClr val="333399"/>
                </a:solidFill>
                <a:latin typeface="Arial MT"/>
                <a:cs typeface="Arial MT"/>
              </a:rPr>
              <a:t>values</a:t>
            </a:r>
            <a:r>
              <a:rPr sz="2800" spc="10" dirty="0">
                <a:solidFill>
                  <a:srgbClr val="333399"/>
                </a:solidFill>
                <a:latin typeface="Arial MT"/>
                <a:cs typeface="Arial MT"/>
              </a:rPr>
              <a:t> </a:t>
            </a:r>
            <a:r>
              <a:rPr sz="2800" dirty="0">
                <a:solidFill>
                  <a:srgbClr val="333399"/>
                </a:solidFill>
                <a:latin typeface="Arial MT"/>
                <a:cs typeface="Arial MT"/>
              </a:rPr>
              <a:t>of</a:t>
            </a:r>
            <a:r>
              <a:rPr sz="2800" spc="-15" dirty="0">
                <a:solidFill>
                  <a:srgbClr val="333399"/>
                </a:solidFill>
                <a:latin typeface="Arial MT"/>
                <a:cs typeface="Arial MT"/>
              </a:rPr>
              <a:t> </a:t>
            </a:r>
            <a:r>
              <a:rPr sz="2800" dirty="0">
                <a:solidFill>
                  <a:srgbClr val="333399"/>
                </a:solidFill>
                <a:latin typeface="Arial MT"/>
                <a:cs typeface="Arial MT"/>
              </a:rPr>
              <a:t>one</a:t>
            </a:r>
            <a:r>
              <a:rPr sz="2800" spc="-5" dirty="0">
                <a:solidFill>
                  <a:srgbClr val="333399"/>
                </a:solidFill>
                <a:latin typeface="Arial MT"/>
                <a:cs typeface="Arial MT"/>
              </a:rPr>
              <a:t> </a:t>
            </a:r>
            <a:r>
              <a:rPr sz="2800" dirty="0">
                <a:solidFill>
                  <a:srgbClr val="333399"/>
                </a:solidFill>
                <a:latin typeface="Arial MT"/>
                <a:cs typeface="Arial MT"/>
              </a:rPr>
              <a:t>or</a:t>
            </a:r>
            <a:r>
              <a:rPr sz="2800" spc="-20" dirty="0">
                <a:solidFill>
                  <a:srgbClr val="333399"/>
                </a:solidFill>
                <a:latin typeface="Arial MT"/>
                <a:cs typeface="Arial MT"/>
              </a:rPr>
              <a:t> more </a:t>
            </a:r>
            <a:r>
              <a:rPr sz="2800" dirty="0">
                <a:solidFill>
                  <a:srgbClr val="333399"/>
                </a:solidFill>
                <a:latin typeface="Arial MT"/>
                <a:cs typeface="Arial MT"/>
              </a:rPr>
              <a:t>selected</a:t>
            </a:r>
            <a:r>
              <a:rPr sz="2800" spc="-55" dirty="0">
                <a:solidFill>
                  <a:srgbClr val="333399"/>
                </a:solidFill>
                <a:latin typeface="Arial MT"/>
                <a:cs typeface="Arial MT"/>
              </a:rPr>
              <a:t> </a:t>
            </a:r>
            <a:r>
              <a:rPr sz="2800" spc="-10" dirty="0">
                <a:solidFill>
                  <a:srgbClr val="333399"/>
                </a:solidFill>
                <a:latin typeface="Arial MT"/>
                <a:cs typeface="Arial MT"/>
              </a:rPr>
              <a:t>tuples</a:t>
            </a:r>
            <a:endParaRPr sz="2800">
              <a:latin typeface="Arial MT"/>
              <a:cs typeface="Arial MT"/>
            </a:endParaRPr>
          </a:p>
          <a:p>
            <a:pPr marL="356870" marR="1099820" indent="-344805">
              <a:lnSpc>
                <a:spcPct val="100000"/>
              </a:lnSpc>
              <a:spcBef>
                <a:spcPts val="675"/>
              </a:spcBef>
              <a:buClr>
                <a:srgbClr val="990033"/>
              </a:buClr>
              <a:buSzPct val="58928"/>
              <a:buFont typeface="Wingdings"/>
              <a:buChar char=""/>
              <a:tabLst>
                <a:tab pos="356870" algn="l"/>
              </a:tabLst>
            </a:pPr>
            <a:r>
              <a:rPr sz="2800" dirty="0">
                <a:solidFill>
                  <a:srgbClr val="333399"/>
                </a:solidFill>
                <a:latin typeface="Arial MT"/>
                <a:cs typeface="Arial MT"/>
              </a:rPr>
              <a:t>A</a:t>
            </a:r>
            <a:r>
              <a:rPr sz="2800" spc="-5" dirty="0">
                <a:solidFill>
                  <a:srgbClr val="333399"/>
                </a:solidFill>
                <a:latin typeface="Arial MT"/>
                <a:cs typeface="Arial MT"/>
              </a:rPr>
              <a:t> </a:t>
            </a:r>
            <a:r>
              <a:rPr sz="2800" spc="-10" dirty="0">
                <a:solidFill>
                  <a:srgbClr val="333399"/>
                </a:solidFill>
                <a:latin typeface="Arial MT"/>
                <a:cs typeface="Arial MT"/>
              </a:rPr>
              <a:t>WHERE-</a:t>
            </a:r>
            <a:r>
              <a:rPr sz="2800" dirty="0">
                <a:solidFill>
                  <a:srgbClr val="333399"/>
                </a:solidFill>
                <a:latin typeface="Arial MT"/>
                <a:cs typeface="Arial MT"/>
              </a:rPr>
              <a:t>clause</a:t>
            </a:r>
            <a:r>
              <a:rPr sz="2800" spc="-70" dirty="0">
                <a:solidFill>
                  <a:srgbClr val="333399"/>
                </a:solidFill>
                <a:latin typeface="Arial MT"/>
                <a:cs typeface="Arial MT"/>
              </a:rPr>
              <a:t> </a:t>
            </a:r>
            <a:r>
              <a:rPr sz="2800" dirty="0">
                <a:solidFill>
                  <a:srgbClr val="333399"/>
                </a:solidFill>
                <a:latin typeface="Arial MT"/>
                <a:cs typeface="Arial MT"/>
              </a:rPr>
              <a:t>selects</a:t>
            </a:r>
            <a:r>
              <a:rPr sz="2800" spc="-40" dirty="0">
                <a:solidFill>
                  <a:srgbClr val="333399"/>
                </a:solidFill>
                <a:latin typeface="Arial MT"/>
                <a:cs typeface="Arial MT"/>
              </a:rPr>
              <a:t> </a:t>
            </a:r>
            <a:r>
              <a:rPr sz="2800" dirty="0">
                <a:solidFill>
                  <a:srgbClr val="333399"/>
                </a:solidFill>
                <a:latin typeface="Arial MT"/>
                <a:cs typeface="Arial MT"/>
              </a:rPr>
              <a:t>the tuples</a:t>
            </a:r>
            <a:r>
              <a:rPr sz="2800" spc="-10" dirty="0">
                <a:solidFill>
                  <a:srgbClr val="333399"/>
                </a:solidFill>
                <a:latin typeface="Arial MT"/>
                <a:cs typeface="Arial MT"/>
              </a:rPr>
              <a:t> </a:t>
            </a:r>
            <a:r>
              <a:rPr sz="2800" dirty="0">
                <a:solidFill>
                  <a:srgbClr val="333399"/>
                </a:solidFill>
                <a:latin typeface="Arial MT"/>
                <a:cs typeface="Arial MT"/>
              </a:rPr>
              <a:t>to </a:t>
            </a:r>
            <a:r>
              <a:rPr sz="2800" spc="-25" dirty="0">
                <a:solidFill>
                  <a:srgbClr val="333399"/>
                </a:solidFill>
                <a:latin typeface="Arial MT"/>
                <a:cs typeface="Arial MT"/>
              </a:rPr>
              <a:t>be </a:t>
            </a:r>
            <a:r>
              <a:rPr sz="2800" spc="-10" dirty="0">
                <a:solidFill>
                  <a:srgbClr val="333399"/>
                </a:solidFill>
                <a:latin typeface="Arial MT"/>
                <a:cs typeface="Arial MT"/>
              </a:rPr>
              <a:t>modified</a:t>
            </a:r>
            <a:endParaRPr sz="2800">
              <a:latin typeface="Arial MT"/>
              <a:cs typeface="Arial MT"/>
            </a:endParaRPr>
          </a:p>
          <a:p>
            <a:pPr marL="356870" marR="5080" indent="-344805">
              <a:lnSpc>
                <a:spcPct val="100000"/>
              </a:lnSpc>
              <a:spcBef>
                <a:spcPts val="675"/>
              </a:spcBef>
              <a:buClr>
                <a:srgbClr val="990033"/>
              </a:buClr>
              <a:buSzPct val="58928"/>
              <a:buFont typeface="Wingdings"/>
              <a:buChar char=""/>
              <a:tabLst>
                <a:tab pos="356870" algn="l"/>
              </a:tabLst>
            </a:pPr>
            <a:r>
              <a:rPr sz="2800" dirty="0">
                <a:solidFill>
                  <a:srgbClr val="333399"/>
                </a:solidFill>
                <a:latin typeface="Arial MT"/>
                <a:cs typeface="Arial MT"/>
              </a:rPr>
              <a:t>An</a:t>
            </a:r>
            <a:r>
              <a:rPr sz="2800" spc="-25" dirty="0">
                <a:solidFill>
                  <a:srgbClr val="333399"/>
                </a:solidFill>
                <a:latin typeface="Arial MT"/>
                <a:cs typeface="Arial MT"/>
              </a:rPr>
              <a:t> </a:t>
            </a:r>
            <a:r>
              <a:rPr sz="2800" dirty="0">
                <a:solidFill>
                  <a:srgbClr val="333399"/>
                </a:solidFill>
                <a:latin typeface="Arial MT"/>
                <a:cs typeface="Arial MT"/>
              </a:rPr>
              <a:t>additional</a:t>
            </a:r>
            <a:r>
              <a:rPr sz="2800" spc="-10" dirty="0">
                <a:solidFill>
                  <a:srgbClr val="333399"/>
                </a:solidFill>
                <a:latin typeface="Arial MT"/>
                <a:cs typeface="Arial MT"/>
              </a:rPr>
              <a:t> </a:t>
            </a:r>
            <a:r>
              <a:rPr sz="2800" spc="-20" dirty="0">
                <a:solidFill>
                  <a:srgbClr val="333399"/>
                </a:solidFill>
                <a:latin typeface="Arial MT"/>
                <a:cs typeface="Arial MT"/>
              </a:rPr>
              <a:t>SET-</a:t>
            </a:r>
            <a:r>
              <a:rPr sz="2800" dirty="0">
                <a:solidFill>
                  <a:srgbClr val="333399"/>
                </a:solidFill>
                <a:latin typeface="Arial MT"/>
                <a:cs typeface="Arial MT"/>
              </a:rPr>
              <a:t>clause</a:t>
            </a:r>
            <a:r>
              <a:rPr sz="2800" spc="-50" dirty="0">
                <a:solidFill>
                  <a:srgbClr val="333399"/>
                </a:solidFill>
                <a:latin typeface="Arial MT"/>
                <a:cs typeface="Arial MT"/>
              </a:rPr>
              <a:t> </a:t>
            </a:r>
            <a:r>
              <a:rPr sz="2800" dirty="0">
                <a:solidFill>
                  <a:srgbClr val="333399"/>
                </a:solidFill>
                <a:latin typeface="Arial MT"/>
                <a:cs typeface="Arial MT"/>
              </a:rPr>
              <a:t>specifies</a:t>
            </a:r>
            <a:r>
              <a:rPr sz="2800" spc="-65" dirty="0">
                <a:solidFill>
                  <a:srgbClr val="333399"/>
                </a:solidFill>
                <a:latin typeface="Arial MT"/>
                <a:cs typeface="Arial MT"/>
              </a:rPr>
              <a:t> </a:t>
            </a:r>
            <a:r>
              <a:rPr sz="2800" dirty="0">
                <a:solidFill>
                  <a:srgbClr val="333399"/>
                </a:solidFill>
                <a:latin typeface="Arial MT"/>
                <a:cs typeface="Arial MT"/>
              </a:rPr>
              <a:t>the</a:t>
            </a:r>
            <a:r>
              <a:rPr sz="2800" spc="-30" dirty="0">
                <a:solidFill>
                  <a:srgbClr val="333399"/>
                </a:solidFill>
                <a:latin typeface="Arial MT"/>
                <a:cs typeface="Arial MT"/>
              </a:rPr>
              <a:t> </a:t>
            </a:r>
            <a:r>
              <a:rPr sz="2800" spc="-10" dirty="0">
                <a:solidFill>
                  <a:srgbClr val="333399"/>
                </a:solidFill>
                <a:latin typeface="Arial MT"/>
                <a:cs typeface="Arial MT"/>
              </a:rPr>
              <a:t>attributes </a:t>
            </a:r>
            <a:r>
              <a:rPr sz="2800" dirty="0">
                <a:solidFill>
                  <a:srgbClr val="333399"/>
                </a:solidFill>
                <a:latin typeface="Arial MT"/>
                <a:cs typeface="Arial MT"/>
              </a:rPr>
              <a:t>to</a:t>
            </a:r>
            <a:r>
              <a:rPr sz="2800" spc="-30" dirty="0">
                <a:solidFill>
                  <a:srgbClr val="333399"/>
                </a:solidFill>
                <a:latin typeface="Arial MT"/>
                <a:cs typeface="Arial MT"/>
              </a:rPr>
              <a:t> </a:t>
            </a:r>
            <a:r>
              <a:rPr sz="2800" dirty="0">
                <a:solidFill>
                  <a:srgbClr val="333399"/>
                </a:solidFill>
                <a:latin typeface="Arial MT"/>
                <a:cs typeface="Arial MT"/>
              </a:rPr>
              <a:t>be</a:t>
            </a:r>
            <a:r>
              <a:rPr sz="2800" spc="-30" dirty="0">
                <a:solidFill>
                  <a:srgbClr val="333399"/>
                </a:solidFill>
                <a:latin typeface="Arial MT"/>
                <a:cs typeface="Arial MT"/>
              </a:rPr>
              <a:t> </a:t>
            </a:r>
            <a:r>
              <a:rPr sz="2800" dirty="0">
                <a:solidFill>
                  <a:srgbClr val="333399"/>
                </a:solidFill>
                <a:latin typeface="Arial MT"/>
                <a:cs typeface="Arial MT"/>
              </a:rPr>
              <a:t>modified</a:t>
            </a:r>
            <a:r>
              <a:rPr sz="2800" spc="-5" dirty="0">
                <a:solidFill>
                  <a:srgbClr val="333399"/>
                </a:solidFill>
                <a:latin typeface="Arial MT"/>
                <a:cs typeface="Arial MT"/>
              </a:rPr>
              <a:t> </a:t>
            </a:r>
            <a:r>
              <a:rPr sz="2800" dirty="0">
                <a:solidFill>
                  <a:srgbClr val="333399"/>
                </a:solidFill>
                <a:latin typeface="Arial MT"/>
                <a:cs typeface="Arial MT"/>
              </a:rPr>
              <a:t>and</a:t>
            </a:r>
            <a:r>
              <a:rPr sz="2800" spc="-25" dirty="0">
                <a:solidFill>
                  <a:srgbClr val="333399"/>
                </a:solidFill>
                <a:latin typeface="Arial MT"/>
                <a:cs typeface="Arial MT"/>
              </a:rPr>
              <a:t> </a:t>
            </a:r>
            <a:r>
              <a:rPr sz="2800" dirty="0">
                <a:solidFill>
                  <a:srgbClr val="333399"/>
                </a:solidFill>
                <a:latin typeface="Arial MT"/>
                <a:cs typeface="Arial MT"/>
              </a:rPr>
              <a:t>their</a:t>
            </a:r>
            <a:r>
              <a:rPr sz="2800" spc="-30" dirty="0">
                <a:solidFill>
                  <a:srgbClr val="333399"/>
                </a:solidFill>
                <a:latin typeface="Arial MT"/>
                <a:cs typeface="Arial MT"/>
              </a:rPr>
              <a:t> </a:t>
            </a:r>
            <a:r>
              <a:rPr sz="2800" dirty="0">
                <a:solidFill>
                  <a:srgbClr val="333399"/>
                </a:solidFill>
                <a:latin typeface="Arial MT"/>
                <a:cs typeface="Arial MT"/>
              </a:rPr>
              <a:t>new</a:t>
            </a:r>
            <a:r>
              <a:rPr sz="2800" spc="-15" dirty="0">
                <a:solidFill>
                  <a:srgbClr val="333399"/>
                </a:solidFill>
                <a:latin typeface="Arial MT"/>
                <a:cs typeface="Arial MT"/>
              </a:rPr>
              <a:t> </a:t>
            </a:r>
            <a:r>
              <a:rPr sz="2800" spc="-10" dirty="0">
                <a:solidFill>
                  <a:srgbClr val="333399"/>
                </a:solidFill>
                <a:latin typeface="Arial MT"/>
                <a:cs typeface="Arial MT"/>
              </a:rPr>
              <a:t>values</a:t>
            </a:r>
            <a:endParaRPr sz="2800">
              <a:latin typeface="Arial MT"/>
              <a:cs typeface="Arial MT"/>
            </a:endParaRPr>
          </a:p>
          <a:p>
            <a:pPr marL="356870" marR="759460" indent="-344805">
              <a:lnSpc>
                <a:spcPct val="100000"/>
              </a:lnSpc>
              <a:spcBef>
                <a:spcPts val="675"/>
              </a:spcBef>
              <a:buClr>
                <a:srgbClr val="990033"/>
              </a:buClr>
              <a:buSzPct val="58928"/>
              <a:buFont typeface="Wingdings"/>
              <a:buChar char=""/>
              <a:tabLst>
                <a:tab pos="356870" algn="l"/>
              </a:tabLst>
            </a:pPr>
            <a:r>
              <a:rPr sz="2800" dirty="0">
                <a:solidFill>
                  <a:srgbClr val="333399"/>
                </a:solidFill>
                <a:latin typeface="Arial MT"/>
                <a:cs typeface="Arial MT"/>
              </a:rPr>
              <a:t>Each</a:t>
            </a:r>
            <a:r>
              <a:rPr sz="2800" spc="-40" dirty="0">
                <a:solidFill>
                  <a:srgbClr val="333399"/>
                </a:solidFill>
                <a:latin typeface="Arial MT"/>
                <a:cs typeface="Arial MT"/>
              </a:rPr>
              <a:t> </a:t>
            </a:r>
            <a:r>
              <a:rPr sz="2800" dirty="0">
                <a:solidFill>
                  <a:srgbClr val="333399"/>
                </a:solidFill>
                <a:latin typeface="Arial MT"/>
                <a:cs typeface="Arial MT"/>
              </a:rPr>
              <a:t>command</a:t>
            </a:r>
            <a:r>
              <a:rPr sz="2800" spc="5" dirty="0">
                <a:solidFill>
                  <a:srgbClr val="333399"/>
                </a:solidFill>
                <a:latin typeface="Arial MT"/>
                <a:cs typeface="Arial MT"/>
              </a:rPr>
              <a:t> </a:t>
            </a:r>
            <a:r>
              <a:rPr sz="2800" dirty="0">
                <a:solidFill>
                  <a:srgbClr val="333399"/>
                </a:solidFill>
                <a:latin typeface="Arial MT"/>
                <a:cs typeface="Arial MT"/>
              </a:rPr>
              <a:t>modifies</a:t>
            </a:r>
            <a:r>
              <a:rPr sz="2800" spc="-10" dirty="0">
                <a:solidFill>
                  <a:srgbClr val="333399"/>
                </a:solidFill>
                <a:latin typeface="Arial MT"/>
                <a:cs typeface="Arial MT"/>
              </a:rPr>
              <a:t> </a:t>
            </a:r>
            <a:r>
              <a:rPr sz="2800" dirty="0">
                <a:solidFill>
                  <a:srgbClr val="333399"/>
                </a:solidFill>
                <a:latin typeface="Arial MT"/>
                <a:cs typeface="Arial MT"/>
              </a:rPr>
              <a:t>tuples</a:t>
            </a:r>
            <a:r>
              <a:rPr sz="2800" spc="-40" dirty="0">
                <a:solidFill>
                  <a:srgbClr val="333399"/>
                </a:solidFill>
                <a:latin typeface="Arial MT"/>
                <a:cs typeface="Arial MT"/>
              </a:rPr>
              <a:t> </a:t>
            </a:r>
            <a:r>
              <a:rPr sz="2800" i="1" dirty="0">
                <a:solidFill>
                  <a:srgbClr val="333399"/>
                </a:solidFill>
                <a:latin typeface="Arial"/>
                <a:cs typeface="Arial"/>
              </a:rPr>
              <a:t>in</a:t>
            </a:r>
            <a:r>
              <a:rPr sz="2800" i="1" spc="-5" dirty="0">
                <a:solidFill>
                  <a:srgbClr val="333399"/>
                </a:solidFill>
                <a:latin typeface="Arial"/>
                <a:cs typeface="Arial"/>
              </a:rPr>
              <a:t> </a:t>
            </a:r>
            <a:r>
              <a:rPr sz="2800" i="1" dirty="0">
                <a:solidFill>
                  <a:srgbClr val="333399"/>
                </a:solidFill>
                <a:latin typeface="Arial"/>
                <a:cs typeface="Arial"/>
              </a:rPr>
              <a:t>the</a:t>
            </a:r>
            <a:r>
              <a:rPr sz="2800" i="1" spc="-40" dirty="0">
                <a:solidFill>
                  <a:srgbClr val="333399"/>
                </a:solidFill>
                <a:latin typeface="Arial"/>
                <a:cs typeface="Arial"/>
              </a:rPr>
              <a:t> </a:t>
            </a:r>
            <a:r>
              <a:rPr sz="2800" i="1" spc="-20" dirty="0">
                <a:solidFill>
                  <a:srgbClr val="333399"/>
                </a:solidFill>
                <a:latin typeface="Arial"/>
                <a:cs typeface="Arial"/>
              </a:rPr>
              <a:t>same </a:t>
            </a:r>
            <a:r>
              <a:rPr sz="2800" i="1" spc="-10" dirty="0">
                <a:solidFill>
                  <a:srgbClr val="333399"/>
                </a:solidFill>
                <a:latin typeface="Arial"/>
                <a:cs typeface="Arial"/>
              </a:rPr>
              <a:t>relation</a:t>
            </a:r>
            <a:endParaRPr sz="2800">
              <a:latin typeface="Arial"/>
              <a:cs typeface="Arial"/>
            </a:endParaRPr>
          </a:p>
          <a:p>
            <a:pPr marL="356870" marR="678180" indent="-344805">
              <a:lnSpc>
                <a:spcPct val="100000"/>
              </a:lnSpc>
              <a:spcBef>
                <a:spcPts val="675"/>
              </a:spcBef>
              <a:buClr>
                <a:srgbClr val="990033"/>
              </a:buClr>
              <a:buSzPct val="58928"/>
              <a:buFont typeface="Wingdings"/>
              <a:buChar char=""/>
              <a:tabLst>
                <a:tab pos="356870" algn="l"/>
              </a:tabLst>
            </a:pPr>
            <a:r>
              <a:rPr sz="2800" dirty="0">
                <a:solidFill>
                  <a:srgbClr val="333399"/>
                </a:solidFill>
                <a:latin typeface="Arial MT"/>
                <a:cs typeface="Arial MT"/>
              </a:rPr>
              <a:t>Referential</a:t>
            </a:r>
            <a:r>
              <a:rPr sz="2800" spc="-30" dirty="0">
                <a:solidFill>
                  <a:srgbClr val="333399"/>
                </a:solidFill>
                <a:latin typeface="Arial MT"/>
                <a:cs typeface="Arial MT"/>
              </a:rPr>
              <a:t> </a:t>
            </a:r>
            <a:r>
              <a:rPr sz="2800" dirty="0">
                <a:solidFill>
                  <a:srgbClr val="333399"/>
                </a:solidFill>
                <a:latin typeface="Arial MT"/>
                <a:cs typeface="Arial MT"/>
              </a:rPr>
              <a:t>integrity</a:t>
            </a:r>
            <a:r>
              <a:rPr sz="2800" spc="-45" dirty="0">
                <a:solidFill>
                  <a:srgbClr val="333399"/>
                </a:solidFill>
                <a:latin typeface="Arial MT"/>
                <a:cs typeface="Arial MT"/>
              </a:rPr>
              <a:t> </a:t>
            </a:r>
            <a:r>
              <a:rPr sz="2800" dirty="0">
                <a:solidFill>
                  <a:srgbClr val="333399"/>
                </a:solidFill>
                <a:latin typeface="Arial MT"/>
                <a:cs typeface="Arial MT"/>
              </a:rPr>
              <a:t>specified</a:t>
            </a:r>
            <a:r>
              <a:rPr sz="2800" spc="-75" dirty="0">
                <a:solidFill>
                  <a:srgbClr val="333399"/>
                </a:solidFill>
                <a:latin typeface="Arial MT"/>
                <a:cs typeface="Arial MT"/>
              </a:rPr>
              <a:t> </a:t>
            </a:r>
            <a:r>
              <a:rPr sz="2800" dirty="0">
                <a:solidFill>
                  <a:srgbClr val="333399"/>
                </a:solidFill>
                <a:latin typeface="Arial MT"/>
                <a:cs typeface="Arial MT"/>
              </a:rPr>
              <a:t>as</a:t>
            </a:r>
            <a:r>
              <a:rPr sz="2800" spc="-15" dirty="0">
                <a:solidFill>
                  <a:srgbClr val="333399"/>
                </a:solidFill>
                <a:latin typeface="Arial MT"/>
                <a:cs typeface="Arial MT"/>
              </a:rPr>
              <a:t> </a:t>
            </a:r>
            <a:r>
              <a:rPr sz="2800" dirty="0">
                <a:solidFill>
                  <a:srgbClr val="333399"/>
                </a:solidFill>
                <a:latin typeface="Arial MT"/>
                <a:cs typeface="Arial MT"/>
              </a:rPr>
              <a:t>part</a:t>
            </a:r>
            <a:r>
              <a:rPr sz="2800" spc="-15" dirty="0">
                <a:solidFill>
                  <a:srgbClr val="333399"/>
                </a:solidFill>
                <a:latin typeface="Arial MT"/>
                <a:cs typeface="Arial MT"/>
              </a:rPr>
              <a:t> </a:t>
            </a:r>
            <a:r>
              <a:rPr sz="2800" dirty="0">
                <a:solidFill>
                  <a:srgbClr val="333399"/>
                </a:solidFill>
                <a:latin typeface="Arial MT"/>
                <a:cs typeface="Arial MT"/>
              </a:rPr>
              <a:t>of</a:t>
            </a:r>
            <a:r>
              <a:rPr sz="2800" spc="-20" dirty="0">
                <a:solidFill>
                  <a:srgbClr val="333399"/>
                </a:solidFill>
                <a:latin typeface="Arial MT"/>
                <a:cs typeface="Arial MT"/>
              </a:rPr>
              <a:t> </a:t>
            </a:r>
            <a:r>
              <a:rPr sz="2800" spc="-25" dirty="0">
                <a:solidFill>
                  <a:srgbClr val="333399"/>
                </a:solidFill>
                <a:latin typeface="Arial MT"/>
                <a:cs typeface="Arial MT"/>
              </a:rPr>
              <a:t>DDL </a:t>
            </a:r>
            <a:r>
              <a:rPr sz="2800" dirty="0">
                <a:solidFill>
                  <a:srgbClr val="333399"/>
                </a:solidFill>
                <a:latin typeface="Arial MT"/>
                <a:cs typeface="Arial MT"/>
              </a:rPr>
              <a:t>specification</a:t>
            </a:r>
            <a:r>
              <a:rPr sz="2800" spc="-55" dirty="0">
                <a:solidFill>
                  <a:srgbClr val="333399"/>
                </a:solidFill>
                <a:latin typeface="Arial MT"/>
                <a:cs typeface="Arial MT"/>
              </a:rPr>
              <a:t> </a:t>
            </a:r>
            <a:r>
              <a:rPr sz="2800" dirty="0">
                <a:solidFill>
                  <a:srgbClr val="333399"/>
                </a:solidFill>
                <a:latin typeface="Arial MT"/>
                <a:cs typeface="Arial MT"/>
              </a:rPr>
              <a:t>is</a:t>
            </a:r>
            <a:r>
              <a:rPr sz="2800" spc="-15" dirty="0">
                <a:solidFill>
                  <a:srgbClr val="333399"/>
                </a:solidFill>
                <a:latin typeface="Arial MT"/>
                <a:cs typeface="Arial MT"/>
              </a:rPr>
              <a:t> </a:t>
            </a:r>
            <a:r>
              <a:rPr sz="2800" spc="-10" dirty="0">
                <a:solidFill>
                  <a:srgbClr val="333399"/>
                </a:solidFill>
                <a:latin typeface="Arial MT"/>
                <a:cs typeface="Arial MT"/>
              </a:rPr>
              <a:t>enforced</a:t>
            </a:r>
            <a:endParaRPr sz="2800">
              <a:latin typeface="Arial MT"/>
              <a:cs typeface="Arial M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71449" rIns="0" bIns="0" rtlCol="0">
            <a:spAutoFit/>
          </a:bodyPr>
          <a:lstStyle/>
          <a:p>
            <a:pPr marL="12700">
              <a:lnSpc>
                <a:spcPct val="100000"/>
              </a:lnSpc>
              <a:spcBef>
                <a:spcPts val="100"/>
              </a:spcBef>
            </a:pPr>
            <a:r>
              <a:rPr dirty="0"/>
              <a:t>UPDATE</a:t>
            </a:r>
            <a:r>
              <a:rPr spc="10" dirty="0"/>
              <a:t> </a:t>
            </a:r>
            <a:r>
              <a:rPr spc="-10" dirty="0"/>
              <a:t>(contd.)</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51</a:t>
            </a:r>
          </a:p>
        </p:txBody>
      </p:sp>
      <p:sp>
        <p:nvSpPr>
          <p:cNvPr id="9" name="object 9"/>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p:cNvSpPr txBox="1"/>
          <p:nvPr/>
        </p:nvSpPr>
        <p:spPr>
          <a:xfrm>
            <a:off x="318617" y="1621612"/>
            <a:ext cx="7547609" cy="1308100"/>
          </a:xfrm>
          <a:prstGeom prst="rect">
            <a:avLst/>
          </a:prstGeom>
        </p:spPr>
        <p:txBody>
          <a:bodyPr vert="horz" wrap="square" lIns="0" tIns="13970" rIns="0" bIns="0" rtlCol="0">
            <a:spAutoFit/>
          </a:bodyPr>
          <a:lstStyle/>
          <a:p>
            <a:pPr marL="356870" marR="5080" indent="-344805">
              <a:lnSpc>
                <a:spcPct val="100000"/>
              </a:lnSpc>
              <a:spcBef>
                <a:spcPts val="110"/>
              </a:spcBef>
              <a:buClr>
                <a:srgbClr val="990033"/>
              </a:buClr>
              <a:buSzPct val="58928"/>
              <a:buFont typeface="Wingdings"/>
              <a:buChar char=""/>
              <a:tabLst>
                <a:tab pos="356870" algn="l"/>
              </a:tabLst>
            </a:pPr>
            <a:r>
              <a:rPr sz="2800" dirty="0">
                <a:solidFill>
                  <a:srgbClr val="333399"/>
                </a:solidFill>
                <a:latin typeface="Arial MT"/>
                <a:cs typeface="Arial MT"/>
              </a:rPr>
              <a:t>Example:</a:t>
            </a:r>
            <a:r>
              <a:rPr sz="2800" spc="-5" dirty="0">
                <a:solidFill>
                  <a:srgbClr val="333399"/>
                </a:solidFill>
                <a:latin typeface="Arial MT"/>
                <a:cs typeface="Arial MT"/>
              </a:rPr>
              <a:t> </a:t>
            </a:r>
            <a:r>
              <a:rPr sz="2800" dirty="0">
                <a:solidFill>
                  <a:srgbClr val="333399"/>
                </a:solidFill>
                <a:latin typeface="Arial MT"/>
                <a:cs typeface="Arial MT"/>
              </a:rPr>
              <a:t>Change</a:t>
            </a:r>
            <a:r>
              <a:rPr sz="2800" spc="-15" dirty="0">
                <a:solidFill>
                  <a:srgbClr val="333399"/>
                </a:solidFill>
                <a:latin typeface="Arial MT"/>
                <a:cs typeface="Arial MT"/>
              </a:rPr>
              <a:t> </a:t>
            </a:r>
            <a:r>
              <a:rPr sz="2800" dirty="0">
                <a:solidFill>
                  <a:srgbClr val="333399"/>
                </a:solidFill>
                <a:latin typeface="Arial MT"/>
                <a:cs typeface="Arial MT"/>
              </a:rPr>
              <a:t>the</a:t>
            </a:r>
            <a:r>
              <a:rPr sz="2800" spc="-35" dirty="0">
                <a:solidFill>
                  <a:srgbClr val="333399"/>
                </a:solidFill>
                <a:latin typeface="Arial MT"/>
                <a:cs typeface="Arial MT"/>
              </a:rPr>
              <a:t> </a:t>
            </a:r>
            <a:r>
              <a:rPr sz="2800" dirty="0">
                <a:solidFill>
                  <a:srgbClr val="333399"/>
                </a:solidFill>
                <a:latin typeface="Arial MT"/>
                <a:cs typeface="Arial MT"/>
              </a:rPr>
              <a:t>location</a:t>
            </a:r>
            <a:r>
              <a:rPr sz="2800" spc="-35" dirty="0">
                <a:solidFill>
                  <a:srgbClr val="333399"/>
                </a:solidFill>
                <a:latin typeface="Arial MT"/>
                <a:cs typeface="Arial MT"/>
              </a:rPr>
              <a:t> </a:t>
            </a:r>
            <a:r>
              <a:rPr sz="2800" dirty="0">
                <a:solidFill>
                  <a:srgbClr val="333399"/>
                </a:solidFill>
                <a:latin typeface="Arial MT"/>
                <a:cs typeface="Arial MT"/>
              </a:rPr>
              <a:t>and</a:t>
            </a:r>
            <a:r>
              <a:rPr sz="2800" spc="-30" dirty="0">
                <a:solidFill>
                  <a:srgbClr val="333399"/>
                </a:solidFill>
                <a:latin typeface="Arial MT"/>
                <a:cs typeface="Arial MT"/>
              </a:rPr>
              <a:t> </a:t>
            </a:r>
            <a:r>
              <a:rPr sz="2800" spc="-10" dirty="0">
                <a:solidFill>
                  <a:srgbClr val="333399"/>
                </a:solidFill>
                <a:latin typeface="Arial MT"/>
                <a:cs typeface="Arial MT"/>
              </a:rPr>
              <a:t>controlling </a:t>
            </a:r>
            <a:r>
              <a:rPr sz="2800" dirty="0">
                <a:solidFill>
                  <a:srgbClr val="333399"/>
                </a:solidFill>
                <a:latin typeface="Arial MT"/>
                <a:cs typeface="Arial MT"/>
              </a:rPr>
              <a:t>department</a:t>
            </a:r>
            <a:r>
              <a:rPr sz="2800" spc="-65" dirty="0">
                <a:solidFill>
                  <a:srgbClr val="333399"/>
                </a:solidFill>
                <a:latin typeface="Arial MT"/>
                <a:cs typeface="Arial MT"/>
              </a:rPr>
              <a:t> </a:t>
            </a:r>
            <a:r>
              <a:rPr sz="2800" dirty="0">
                <a:solidFill>
                  <a:srgbClr val="333399"/>
                </a:solidFill>
                <a:latin typeface="Arial MT"/>
                <a:cs typeface="Arial MT"/>
              </a:rPr>
              <a:t>number</a:t>
            </a:r>
            <a:r>
              <a:rPr sz="2800" spc="-60" dirty="0">
                <a:solidFill>
                  <a:srgbClr val="333399"/>
                </a:solidFill>
                <a:latin typeface="Arial MT"/>
                <a:cs typeface="Arial MT"/>
              </a:rPr>
              <a:t> </a:t>
            </a:r>
            <a:r>
              <a:rPr sz="2800" dirty="0">
                <a:solidFill>
                  <a:srgbClr val="333399"/>
                </a:solidFill>
                <a:latin typeface="Arial MT"/>
                <a:cs typeface="Arial MT"/>
              </a:rPr>
              <a:t>of</a:t>
            </a:r>
            <a:r>
              <a:rPr sz="2800" spc="-65" dirty="0">
                <a:solidFill>
                  <a:srgbClr val="333399"/>
                </a:solidFill>
                <a:latin typeface="Arial MT"/>
                <a:cs typeface="Arial MT"/>
              </a:rPr>
              <a:t> </a:t>
            </a:r>
            <a:r>
              <a:rPr sz="2800" dirty="0">
                <a:solidFill>
                  <a:srgbClr val="333399"/>
                </a:solidFill>
                <a:latin typeface="Arial MT"/>
                <a:cs typeface="Arial MT"/>
              </a:rPr>
              <a:t>project</a:t>
            </a:r>
            <a:r>
              <a:rPr sz="2800" spc="-85" dirty="0">
                <a:solidFill>
                  <a:srgbClr val="333399"/>
                </a:solidFill>
                <a:latin typeface="Arial MT"/>
                <a:cs typeface="Arial MT"/>
              </a:rPr>
              <a:t> </a:t>
            </a:r>
            <a:r>
              <a:rPr sz="2800" dirty="0">
                <a:solidFill>
                  <a:srgbClr val="333399"/>
                </a:solidFill>
                <a:latin typeface="Arial MT"/>
                <a:cs typeface="Arial MT"/>
              </a:rPr>
              <a:t>number</a:t>
            </a:r>
            <a:r>
              <a:rPr sz="2800" spc="-65" dirty="0">
                <a:solidFill>
                  <a:srgbClr val="333399"/>
                </a:solidFill>
                <a:latin typeface="Arial MT"/>
                <a:cs typeface="Arial MT"/>
              </a:rPr>
              <a:t> </a:t>
            </a:r>
            <a:r>
              <a:rPr sz="2800" dirty="0">
                <a:solidFill>
                  <a:srgbClr val="333399"/>
                </a:solidFill>
                <a:latin typeface="Arial MT"/>
                <a:cs typeface="Arial MT"/>
              </a:rPr>
              <a:t>10</a:t>
            </a:r>
            <a:r>
              <a:rPr sz="2800" spc="-50" dirty="0">
                <a:solidFill>
                  <a:srgbClr val="333399"/>
                </a:solidFill>
                <a:latin typeface="Arial MT"/>
                <a:cs typeface="Arial MT"/>
              </a:rPr>
              <a:t> </a:t>
            </a:r>
            <a:r>
              <a:rPr sz="2800" spc="-25" dirty="0">
                <a:solidFill>
                  <a:srgbClr val="333399"/>
                </a:solidFill>
                <a:latin typeface="Arial MT"/>
                <a:cs typeface="Arial MT"/>
              </a:rPr>
              <a:t>to </a:t>
            </a:r>
            <a:r>
              <a:rPr sz="2800" dirty="0">
                <a:solidFill>
                  <a:srgbClr val="333399"/>
                </a:solidFill>
                <a:latin typeface="Arial MT"/>
                <a:cs typeface="Arial MT"/>
              </a:rPr>
              <a:t>'Bellaire'</a:t>
            </a:r>
            <a:r>
              <a:rPr sz="2800" spc="-10" dirty="0">
                <a:solidFill>
                  <a:srgbClr val="333399"/>
                </a:solidFill>
                <a:latin typeface="Arial MT"/>
                <a:cs typeface="Arial MT"/>
              </a:rPr>
              <a:t> </a:t>
            </a:r>
            <a:r>
              <a:rPr sz="2800" dirty="0">
                <a:solidFill>
                  <a:srgbClr val="333399"/>
                </a:solidFill>
                <a:latin typeface="Arial MT"/>
                <a:cs typeface="Arial MT"/>
              </a:rPr>
              <a:t>and 5,</a:t>
            </a:r>
            <a:r>
              <a:rPr sz="2800" spc="-35" dirty="0">
                <a:solidFill>
                  <a:srgbClr val="333399"/>
                </a:solidFill>
                <a:latin typeface="Arial MT"/>
                <a:cs typeface="Arial MT"/>
              </a:rPr>
              <a:t> </a:t>
            </a:r>
            <a:r>
              <a:rPr sz="2800" spc="-10" dirty="0">
                <a:solidFill>
                  <a:srgbClr val="333399"/>
                </a:solidFill>
                <a:latin typeface="Arial MT"/>
                <a:cs typeface="Arial MT"/>
              </a:rPr>
              <a:t>respectively</a:t>
            </a:r>
            <a:endParaRPr sz="2800">
              <a:latin typeface="Arial MT"/>
              <a:cs typeface="Arial MT"/>
            </a:endParaRPr>
          </a:p>
        </p:txBody>
      </p:sp>
      <p:sp>
        <p:nvSpPr>
          <p:cNvPr id="4" name="object 4"/>
          <p:cNvSpPr txBox="1"/>
          <p:nvPr/>
        </p:nvSpPr>
        <p:spPr>
          <a:xfrm>
            <a:off x="775817" y="3497326"/>
            <a:ext cx="537845" cy="421005"/>
          </a:xfrm>
          <a:prstGeom prst="rect">
            <a:avLst/>
          </a:prstGeom>
        </p:spPr>
        <p:txBody>
          <a:bodyPr vert="horz" wrap="square" lIns="0" tIns="11430" rIns="0" bIns="0" rtlCol="0">
            <a:spAutoFit/>
          </a:bodyPr>
          <a:lstStyle/>
          <a:p>
            <a:pPr marL="12700">
              <a:lnSpc>
                <a:spcPct val="100000"/>
              </a:lnSpc>
              <a:spcBef>
                <a:spcPts val="90"/>
              </a:spcBef>
            </a:pPr>
            <a:r>
              <a:rPr sz="2600" spc="-25" dirty="0">
                <a:solidFill>
                  <a:srgbClr val="800000"/>
                </a:solidFill>
                <a:latin typeface="Arial MT"/>
                <a:cs typeface="Arial MT"/>
              </a:rPr>
              <a:t>U5:</a:t>
            </a:r>
            <a:endParaRPr sz="2600">
              <a:latin typeface="Arial MT"/>
              <a:cs typeface="Arial MT"/>
            </a:endParaRPr>
          </a:p>
        </p:txBody>
      </p:sp>
      <p:sp>
        <p:nvSpPr>
          <p:cNvPr id="5" name="object 5"/>
          <p:cNvSpPr txBox="1"/>
          <p:nvPr/>
        </p:nvSpPr>
        <p:spPr>
          <a:xfrm>
            <a:off x="2148077" y="3497326"/>
            <a:ext cx="1363345" cy="817244"/>
          </a:xfrm>
          <a:prstGeom prst="rect">
            <a:avLst/>
          </a:prstGeom>
        </p:spPr>
        <p:txBody>
          <a:bodyPr vert="horz" wrap="square" lIns="0" tIns="11430" rIns="0" bIns="0" rtlCol="0">
            <a:spAutoFit/>
          </a:bodyPr>
          <a:lstStyle/>
          <a:p>
            <a:pPr marL="12700" marR="5080">
              <a:lnSpc>
                <a:spcPct val="100000"/>
              </a:lnSpc>
              <a:spcBef>
                <a:spcPts val="90"/>
              </a:spcBef>
            </a:pPr>
            <a:r>
              <a:rPr sz="2600" spc="-10" dirty="0">
                <a:solidFill>
                  <a:srgbClr val="800000"/>
                </a:solidFill>
                <a:latin typeface="Arial MT"/>
                <a:cs typeface="Arial MT"/>
              </a:rPr>
              <a:t>UPDATE </a:t>
            </a:r>
            <a:r>
              <a:rPr sz="2600" spc="-25" dirty="0">
                <a:solidFill>
                  <a:srgbClr val="800000"/>
                </a:solidFill>
                <a:latin typeface="Arial MT"/>
                <a:cs typeface="Arial MT"/>
              </a:rPr>
              <a:t>SET</a:t>
            </a:r>
            <a:endParaRPr sz="2600">
              <a:latin typeface="Arial MT"/>
              <a:cs typeface="Arial MT"/>
            </a:endParaRPr>
          </a:p>
        </p:txBody>
      </p:sp>
      <p:sp>
        <p:nvSpPr>
          <p:cNvPr id="6" name="object 6"/>
          <p:cNvSpPr txBox="1"/>
          <p:nvPr/>
        </p:nvSpPr>
        <p:spPr>
          <a:xfrm>
            <a:off x="2148077" y="4686680"/>
            <a:ext cx="1259840" cy="421005"/>
          </a:xfrm>
          <a:prstGeom prst="rect">
            <a:avLst/>
          </a:prstGeom>
        </p:spPr>
        <p:txBody>
          <a:bodyPr vert="horz" wrap="square" lIns="0" tIns="11430" rIns="0" bIns="0" rtlCol="0">
            <a:spAutoFit/>
          </a:bodyPr>
          <a:lstStyle/>
          <a:p>
            <a:pPr marL="12700">
              <a:lnSpc>
                <a:spcPct val="100000"/>
              </a:lnSpc>
              <a:spcBef>
                <a:spcPts val="90"/>
              </a:spcBef>
            </a:pPr>
            <a:r>
              <a:rPr sz="2600" spc="-10" dirty="0">
                <a:solidFill>
                  <a:srgbClr val="800000"/>
                </a:solidFill>
                <a:latin typeface="Arial MT"/>
                <a:cs typeface="Arial MT"/>
              </a:rPr>
              <a:t>WHERE</a:t>
            </a:r>
            <a:endParaRPr sz="2600">
              <a:latin typeface="Arial MT"/>
              <a:cs typeface="Arial MT"/>
            </a:endParaRPr>
          </a:p>
        </p:txBody>
      </p:sp>
      <p:sp>
        <p:nvSpPr>
          <p:cNvPr id="7" name="object 7"/>
          <p:cNvSpPr txBox="1"/>
          <p:nvPr/>
        </p:nvSpPr>
        <p:spPr>
          <a:xfrm>
            <a:off x="3977385" y="3497326"/>
            <a:ext cx="3627754" cy="1610360"/>
          </a:xfrm>
          <a:prstGeom prst="rect">
            <a:avLst/>
          </a:prstGeom>
        </p:spPr>
        <p:txBody>
          <a:bodyPr vert="horz" wrap="square" lIns="0" tIns="11430" rIns="0" bIns="0" rtlCol="0">
            <a:spAutoFit/>
          </a:bodyPr>
          <a:lstStyle/>
          <a:p>
            <a:pPr marL="12700">
              <a:lnSpc>
                <a:spcPct val="100000"/>
              </a:lnSpc>
              <a:spcBef>
                <a:spcPts val="90"/>
              </a:spcBef>
            </a:pPr>
            <a:r>
              <a:rPr sz="2600" spc="-10" dirty="0">
                <a:solidFill>
                  <a:srgbClr val="800000"/>
                </a:solidFill>
                <a:latin typeface="Arial MT"/>
                <a:cs typeface="Arial MT"/>
              </a:rPr>
              <a:t>PROJECT</a:t>
            </a:r>
            <a:endParaRPr sz="2600">
              <a:latin typeface="Arial MT"/>
              <a:cs typeface="Arial MT"/>
            </a:endParaRPr>
          </a:p>
          <a:p>
            <a:pPr marL="927100" marR="5080" indent="-915035">
              <a:lnSpc>
                <a:spcPct val="100000"/>
              </a:lnSpc>
            </a:pPr>
            <a:r>
              <a:rPr sz="2600" dirty="0">
                <a:solidFill>
                  <a:srgbClr val="800000"/>
                </a:solidFill>
                <a:latin typeface="Arial MT"/>
                <a:cs typeface="Arial MT"/>
              </a:rPr>
              <a:t>PLOCATION</a:t>
            </a:r>
            <a:r>
              <a:rPr sz="2600" spc="-40" dirty="0">
                <a:solidFill>
                  <a:srgbClr val="800000"/>
                </a:solidFill>
                <a:latin typeface="Arial MT"/>
                <a:cs typeface="Arial MT"/>
              </a:rPr>
              <a:t> </a:t>
            </a:r>
            <a:r>
              <a:rPr sz="2600" dirty="0">
                <a:solidFill>
                  <a:srgbClr val="800000"/>
                </a:solidFill>
                <a:latin typeface="Arial MT"/>
                <a:cs typeface="Arial MT"/>
              </a:rPr>
              <a:t>=</a:t>
            </a:r>
            <a:r>
              <a:rPr sz="2600" spc="-80" dirty="0">
                <a:solidFill>
                  <a:srgbClr val="800000"/>
                </a:solidFill>
                <a:latin typeface="Arial MT"/>
                <a:cs typeface="Arial MT"/>
              </a:rPr>
              <a:t> </a:t>
            </a:r>
            <a:r>
              <a:rPr sz="2600" spc="-10" dirty="0">
                <a:solidFill>
                  <a:srgbClr val="800000"/>
                </a:solidFill>
                <a:latin typeface="Arial MT"/>
                <a:cs typeface="Arial MT"/>
              </a:rPr>
              <a:t>'Bellaire', </a:t>
            </a:r>
            <a:r>
              <a:rPr sz="2600" dirty="0">
                <a:solidFill>
                  <a:srgbClr val="800000"/>
                </a:solidFill>
                <a:latin typeface="Arial MT"/>
                <a:cs typeface="Arial MT"/>
              </a:rPr>
              <a:t>DNUM</a:t>
            </a:r>
            <a:r>
              <a:rPr sz="2600" spc="-30" dirty="0">
                <a:solidFill>
                  <a:srgbClr val="800000"/>
                </a:solidFill>
                <a:latin typeface="Arial MT"/>
                <a:cs typeface="Arial MT"/>
              </a:rPr>
              <a:t> </a:t>
            </a:r>
            <a:r>
              <a:rPr sz="2600" dirty="0">
                <a:solidFill>
                  <a:srgbClr val="800000"/>
                </a:solidFill>
                <a:latin typeface="Arial MT"/>
                <a:cs typeface="Arial MT"/>
              </a:rPr>
              <a:t>=</a:t>
            </a:r>
            <a:r>
              <a:rPr sz="2600" spc="-45" dirty="0">
                <a:solidFill>
                  <a:srgbClr val="800000"/>
                </a:solidFill>
                <a:latin typeface="Arial MT"/>
                <a:cs typeface="Arial MT"/>
              </a:rPr>
              <a:t> </a:t>
            </a:r>
            <a:r>
              <a:rPr sz="2600" spc="-50" dirty="0">
                <a:solidFill>
                  <a:srgbClr val="800000"/>
                </a:solidFill>
                <a:latin typeface="Arial MT"/>
                <a:cs typeface="Arial MT"/>
              </a:rPr>
              <a:t>5</a:t>
            </a:r>
            <a:endParaRPr sz="2600">
              <a:latin typeface="Arial MT"/>
              <a:cs typeface="Arial MT"/>
            </a:endParaRPr>
          </a:p>
          <a:p>
            <a:pPr marL="12700">
              <a:lnSpc>
                <a:spcPct val="100000"/>
              </a:lnSpc>
              <a:spcBef>
                <a:spcPts val="5"/>
              </a:spcBef>
            </a:pPr>
            <a:r>
              <a:rPr sz="2600" spc="-10" dirty="0">
                <a:solidFill>
                  <a:srgbClr val="800000"/>
                </a:solidFill>
                <a:latin typeface="Arial MT"/>
                <a:cs typeface="Arial MT"/>
              </a:rPr>
              <a:t>PNUMBER=10</a:t>
            </a:r>
            <a:endParaRPr sz="2600">
              <a:latin typeface="Arial MT"/>
              <a:cs typeface="Arial M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71449" rIns="0" bIns="0" rtlCol="0">
            <a:spAutoFit/>
          </a:bodyPr>
          <a:lstStyle/>
          <a:p>
            <a:pPr marL="12700">
              <a:lnSpc>
                <a:spcPct val="100000"/>
              </a:lnSpc>
              <a:spcBef>
                <a:spcPts val="100"/>
              </a:spcBef>
            </a:pPr>
            <a:r>
              <a:rPr dirty="0"/>
              <a:t>UPDATE</a:t>
            </a:r>
            <a:r>
              <a:rPr spc="10" dirty="0"/>
              <a:t> </a:t>
            </a:r>
            <a:r>
              <a:rPr spc="-10" dirty="0"/>
              <a:t>(contd.)</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52</a:t>
            </a:r>
          </a:p>
        </p:txBody>
      </p:sp>
      <p:sp>
        <p:nvSpPr>
          <p:cNvPr id="9" name="object 9"/>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p:cNvSpPr txBox="1"/>
          <p:nvPr/>
        </p:nvSpPr>
        <p:spPr>
          <a:xfrm>
            <a:off x="318617" y="1551813"/>
            <a:ext cx="6639559" cy="683895"/>
          </a:xfrm>
          <a:prstGeom prst="rect">
            <a:avLst/>
          </a:prstGeom>
        </p:spPr>
        <p:txBody>
          <a:bodyPr vert="horz" wrap="square" lIns="0" tIns="83820" rIns="0" bIns="0" rtlCol="0">
            <a:spAutoFit/>
          </a:bodyPr>
          <a:lstStyle/>
          <a:p>
            <a:pPr marL="356870" marR="5080" indent="-344805">
              <a:lnSpc>
                <a:spcPts val="2300"/>
              </a:lnSpc>
              <a:spcBef>
                <a:spcPts val="660"/>
              </a:spcBef>
              <a:buClr>
                <a:srgbClr val="990033"/>
              </a:buClr>
              <a:buSzPct val="60416"/>
              <a:buFont typeface="Wingdings"/>
              <a:buChar char=""/>
              <a:tabLst>
                <a:tab pos="356870" algn="l"/>
              </a:tabLst>
            </a:pPr>
            <a:r>
              <a:rPr sz="2400" dirty="0">
                <a:solidFill>
                  <a:srgbClr val="333399"/>
                </a:solidFill>
                <a:latin typeface="Arial MT"/>
                <a:cs typeface="Arial MT"/>
              </a:rPr>
              <a:t>Example:</a:t>
            </a:r>
            <a:r>
              <a:rPr sz="2400" spc="-55" dirty="0">
                <a:solidFill>
                  <a:srgbClr val="333399"/>
                </a:solidFill>
                <a:latin typeface="Arial MT"/>
                <a:cs typeface="Arial MT"/>
              </a:rPr>
              <a:t> </a:t>
            </a:r>
            <a:r>
              <a:rPr sz="2400" dirty="0">
                <a:solidFill>
                  <a:srgbClr val="333399"/>
                </a:solidFill>
                <a:latin typeface="Arial MT"/>
                <a:cs typeface="Arial MT"/>
              </a:rPr>
              <a:t>Give</a:t>
            </a:r>
            <a:r>
              <a:rPr sz="2400" spc="-40" dirty="0">
                <a:solidFill>
                  <a:srgbClr val="333399"/>
                </a:solidFill>
                <a:latin typeface="Arial MT"/>
                <a:cs typeface="Arial MT"/>
              </a:rPr>
              <a:t> </a:t>
            </a:r>
            <a:r>
              <a:rPr sz="2400" dirty="0">
                <a:solidFill>
                  <a:srgbClr val="333399"/>
                </a:solidFill>
                <a:latin typeface="Arial MT"/>
                <a:cs typeface="Arial MT"/>
              </a:rPr>
              <a:t>all</a:t>
            </a:r>
            <a:r>
              <a:rPr sz="2400" spc="-50" dirty="0">
                <a:solidFill>
                  <a:srgbClr val="333399"/>
                </a:solidFill>
                <a:latin typeface="Arial MT"/>
                <a:cs typeface="Arial MT"/>
              </a:rPr>
              <a:t> </a:t>
            </a:r>
            <a:r>
              <a:rPr sz="2400" dirty="0">
                <a:solidFill>
                  <a:srgbClr val="333399"/>
                </a:solidFill>
                <a:latin typeface="Arial MT"/>
                <a:cs typeface="Arial MT"/>
              </a:rPr>
              <a:t>employees</a:t>
            </a:r>
            <a:r>
              <a:rPr sz="2400" spc="-60" dirty="0">
                <a:solidFill>
                  <a:srgbClr val="333399"/>
                </a:solidFill>
                <a:latin typeface="Arial MT"/>
                <a:cs typeface="Arial MT"/>
              </a:rPr>
              <a:t> </a:t>
            </a:r>
            <a:r>
              <a:rPr sz="2400" dirty="0">
                <a:solidFill>
                  <a:srgbClr val="333399"/>
                </a:solidFill>
                <a:latin typeface="Arial MT"/>
                <a:cs typeface="Arial MT"/>
              </a:rPr>
              <a:t>in</a:t>
            </a:r>
            <a:r>
              <a:rPr sz="2400" spc="-35" dirty="0">
                <a:solidFill>
                  <a:srgbClr val="333399"/>
                </a:solidFill>
                <a:latin typeface="Arial MT"/>
                <a:cs typeface="Arial MT"/>
              </a:rPr>
              <a:t> </a:t>
            </a:r>
            <a:r>
              <a:rPr sz="2400" dirty="0">
                <a:solidFill>
                  <a:srgbClr val="333399"/>
                </a:solidFill>
                <a:latin typeface="Arial MT"/>
                <a:cs typeface="Arial MT"/>
              </a:rPr>
              <a:t>the</a:t>
            </a:r>
            <a:r>
              <a:rPr sz="2400" spc="-55" dirty="0">
                <a:solidFill>
                  <a:srgbClr val="333399"/>
                </a:solidFill>
                <a:latin typeface="Arial MT"/>
                <a:cs typeface="Arial MT"/>
              </a:rPr>
              <a:t> </a:t>
            </a:r>
            <a:r>
              <a:rPr sz="2400" spc="-10" dirty="0">
                <a:solidFill>
                  <a:srgbClr val="333399"/>
                </a:solidFill>
                <a:latin typeface="Arial MT"/>
                <a:cs typeface="Arial MT"/>
              </a:rPr>
              <a:t>'Research' </a:t>
            </a:r>
            <a:r>
              <a:rPr sz="2400" dirty="0">
                <a:solidFill>
                  <a:srgbClr val="333399"/>
                </a:solidFill>
                <a:latin typeface="Arial MT"/>
                <a:cs typeface="Arial MT"/>
              </a:rPr>
              <a:t>department</a:t>
            </a:r>
            <a:r>
              <a:rPr sz="2400" spc="-110" dirty="0">
                <a:solidFill>
                  <a:srgbClr val="333399"/>
                </a:solidFill>
                <a:latin typeface="Arial MT"/>
                <a:cs typeface="Arial MT"/>
              </a:rPr>
              <a:t> </a:t>
            </a:r>
            <a:r>
              <a:rPr sz="2400" dirty="0">
                <a:solidFill>
                  <a:srgbClr val="333399"/>
                </a:solidFill>
                <a:latin typeface="Arial MT"/>
                <a:cs typeface="Arial MT"/>
              </a:rPr>
              <a:t>a</a:t>
            </a:r>
            <a:r>
              <a:rPr sz="2400" spc="-60" dirty="0">
                <a:solidFill>
                  <a:srgbClr val="333399"/>
                </a:solidFill>
                <a:latin typeface="Arial MT"/>
                <a:cs typeface="Arial MT"/>
              </a:rPr>
              <a:t> </a:t>
            </a:r>
            <a:r>
              <a:rPr sz="2400" dirty="0">
                <a:solidFill>
                  <a:srgbClr val="333399"/>
                </a:solidFill>
                <a:latin typeface="Arial MT"/>
                <a:cs typeface="Arial MT"/>
              </a:rPr>
              <a:t>10%</a:t>
            </a:r>
            <a:r>
              <a:rPr sz="2400" spc="-65" dirty="0">
                <a:solidFill>
                  <a:srgbClr val="333399"/>
                </a:solidFill>
                <a:latin typeface="Arial MT"/>
                <a:cs typeface="Arial MT"/>
              </a:rPr>
              <a:t> </a:t>
            </a:r>
            <a:r>
              <a:rPr sz="2400" dirty="0">
                <a:solidFill>
                  <a:srgbClr val="333399"/>
                </a:solidFill>
                <a:latin typeface="Arial MT"/>
                <a:cs typeface="Arial MT"/>
              </a:rPr>
              <a:t>raise</a:t>
            </a:r>
            <a:r>
              <a:rPr sz="2400" spc="-45" dirty="0">
                <a:solidFill>
                  <a:srgbClr val="333399"/>
                </a:solidFill>
                <a:latin typeface="Arial MT"/>
                <a:cs typeface="Arial MT"/>
              </a:rPr>
              <a:t> </a:t>
            </a:r>
            <a:r>
              <a:rPr sz="2400" dirty="0">
                <a:solidFill>
                  <a:srgbClr val="333399"/>
                </a:solidFill>
                <a:latin typeface="Arial MT"/>
                <a:cs typeface="Arial MT"/>
              </a:rPr>
              <a:t>in</a:t>
            </a:r>
            <a:r>
              <a:rPr sz="2400" spc="-40" dirty="0">
                <a:solidFill>
                  <a:srgbClr val="333399"/>
                </a:solidFill>
                <a:latin typeface="Arial MT"/>
                <a:cs typeface="Arial MT"/>
              </a:rPr>
              <a:t> </a:t>
            </a:r>
            <a:r>
              <a:rPr sz="2400" spc="-10" dirty="0">
                <a:solidFill>
                  <a:srgbClr val="333399"/>
                </a:solidFill>
                <a:latin typeface="Arial MT"/>
                <a:cs typeface="Arial MT"/>
              </a:rPr>
              <a:t>salary.</a:t>
            </a:r>
            <a:endParaRPr sz="2400">
              <a:latin typeface="Arial MT"/>
              <a:cs typeface="Arial MT"/>
            </a:endParaRPr>
          </a:p>
        </p:txBody>
      </p:sp>
      <p:sp>
        <p:nvSpPr>
          <p:cNvPr id="4" name="object 4"/>
          <p:cNvSpPr txBox="1"/>
          <p:nvPr/>
        </p:nvSpPr>
        <p:spPr>
          <a:xfrm>
            <a:off x="3062732" y="2210562"/>
            <a:ext cx="3122295" cy="630555"/>
          </a:xfrm>
          <a:prstGeom prst="rect">
            <a:avLst/>
          </a:prstGeom>
        </p:spPr>
        <p:txBody>
          <a:bodyPr vert="horz" wrap="square" lIns="0" tIns="13335" rIns="0" bIns="0" rtlCol="0">
            <a:spAutoFit/>
          </a:bodyPr>
          <a:lstStyle/>
          <a:p>
            <a:pPr marL="12700">
              <a:lnSpc>
                <a:spcPts val="2375"/>
              </a:lnSpc>
              <a:spcBef>
                <a:spcPts val="105"/>
              </a:spcBef>
            </a:pPr>
            <a:r>
              <a:rPr sz="2200" spc="-10" dirty="0">
                <a:solidFill>
                  <a:srgbClr val="800000"/>
                </a:solidFill>
                <a:latin typeface="Arial MT"/>
                <a:cs typeface="Arial MT"/>
              </a:rPr>
              <a:t>EMPLOYEE</a:t>
            </a:r>
            <a:endParaRPr sz="2200">
              <a:latin typeface="Arial MT"/>
              <a:cs typeface="Arial MT"/>
            </a:endParaRPr>
          </a:p>
          <a:p>
            <a:pPr marL="12700">
              <a:lnSpc>
                <a:spcPts val="2375"/>
              </a:lnSpc>
            </a:pPr>
            <a:r>
              <a:rPr sz="2200" dirty="0">
                <a:solidFill>
                  <a:srgbClr val="800000"/>
                </a:solidFill>
                <a:latin typeface="Arial MT"/>
                <a:cs typeface="Arial MT"/>
              </a:rPr>
              <a:t>SALARY</a:t>
            </a:r>
            <a:r>
              <a:rPr sz="2200" spc="-70" dirty="0">
                <a:solidFill>
                  <a:srgbClr val="800000"/>
                </a:solidFill>
                <a:latin typeface="Arial MT"/>
                <a:cs typeface="Arial MT"/>
              </a:rPr>
              <a:t> </a:t>
            </a:r>
            <a:r>
              <a:rPr sz="2200" dirty="0">
                <a:solidFill>
                  <a:srgbClr val="800000"/>
                </a:solidFill>
                <a:latin typeface="Arial MT"/>
                <a:cs typeface="Arial MT"/>
              </a:rPr>
              <a:t>=</a:t>
            </a:r>
            <a:r>
              <a:rPr sz="2200" spc="-30" dirty="0">
                <a:solidFill>
                  <a:srgbClr val="800000"/>
                </a:solidFill>
                <a:latin typeface="Arial MT"/>
                <a:cs typeface="Arial MT"/>
              </a:rPr>
              <a:t> </a:t>
            </a:r>
            <a:r>
              <a:rPr sz="2200" dirty="0">
                <a:solidFill>
                  <a:srgbClr val="800000"/>
                </a:solidFill>
                <a:latin typeface="Arial MT"/>
                <a:cs typeface="Arial MT"/>
              </a:rPr>
              <a:t>SALARY</a:t>
            </a:r>
            <a:r>
              <a:rPr sz="2200" spc="-65" dirty="0">
                <a:solidFill>
                  <a:srgbClr val="800000"/>
                </a:solidFill>
                <a:latin typeface="Arial MT"/>
                <a:cs typeface="Arial MT"/>
              </a:rPr>
              <a:t> </a:t>
            </a:r>
            <a:r>
              <a:rPr sz="2200" spc="-20" dirty="0">
                <a:solidFill>
                  <a:srgbClr val="800000"/>
                </a:solidFill>
                <a:latin typeface="Arial MT"/>
                <a:cs typeface="Arial MT"/>
              </a:rPr>
              <a:t>*1.1</a:t>
            </a:r>
            <a:endParaRPr sz="2200">
              <a:latin typeface="Arial MT"/>
              <a:cs typeface="Arial MT"/>
            </a:endParaRPr>
          </a:p>
        </p:txBody>
      </p:sp>
      <p:sp>
        <p:nvSpPr>
          <p:cNvPr id="5" name="object 5"/>
          <p:cNvSpPr txBox="1"/>
          <p:nvPr/>
        </p:nvSpPr>
        <p:spPr>
          <a:xfrm>
            <a:off x="775817" y="2210562"/>
            <a:ext cx="1617980" cy="899160"/>
          </a:xfrm>
          <a:prstGeom prst="rect">
            <a:avLst/>
          </a:prstGeom>
        </p:spPr>
        <p:txBody>
          <a:bodyPr vert="horz" wrap="square" lIns="0" tIns="78740" rIns="0" bIns="0" rtlCol="0">
            <a:spAutoFit/>
          </a:bodyPr>
          <a:lstStyle/>
          <a:p>
            <a:pPr marL="469900" marR="5080" indent="-457834">
              <a:lnSpc>
                <a:spcPts val="2110"/>
              </a:lnSpc>
              <a:spcBef>
                <a:spcPts val="620"/>
              </a:spcBef>
            </a:pPr>
            <a:r>
              <a:rPr sz="2200" spc="-10" dirty="0">
                <a:solidFill>
                  <a:srgbClr val="800000"/>
                </a:solidFill>
                <a:latin typeface="Arial MT"/>
                <a:cs typeface="Arial MT"/>
              </a:rPr>
              <a:t>U6:UPDATE </a:t>
            </a:r>
            <a:r>
              <a:rPr sz="2200" spc="-25" dirty="0">
                <a:solidFill>
                  <a:srgbClr val="800000"/>
                </a:solidFill>
                <a:latin typeface="Arial MT"/>
                <a:cs typeface="Arial MT"/>
              </a:rPr>
              <a:t>SET </a:t>
            </a:r>
            <a:r>
              <a:rPr sz="2200" spc="-20" dirty="0">
                <a:solidFill>
                  <a:srgbClr val="800000"/>
                </a:solidFill>
                <a:latin typeface="Arial MT"/>
                <a:cs typeface="Arial MT"/>
              </a:rPr>
              <a:t>WHERE</a:t>
            </a:r>
            <a:endParaRPr sz="2200">
              <a:latin typeface="Arial MT"/>
              <a:cs typeface="Arial MT"/>
            </a:endParaRPr>
          </a:p>
        </p:txBody>
      </p:sp>
      <p:sp>
        <p:nvSpPr>
          <p:cNvPr id="6" name="object 6"/>
          <p:cNvSpPr txBox="1"/>
          <p:nvPr/>
        </p:nvSpPr>
        <p:spPr>
          <a:xfrm>
            <a:off x="3062732" y="2747263"/>
            <a:ext cx="4175760" cy="361950"/>
          </a:xfrm>
          <a:prstGeom prst="rect">
            <a:avLst/>
          </a:prstGeom>
        </p:spPr>
        <p:txBody>
          <a:bodyPr vert="horz" wrap="square" lIns="0" tIns="13335" rIns="0" bIns="0" rtlCol="0">
            <a:spAutoFit/>
          </a:bodyPr>
          <a:lstStyle/>
          <a:p>
            <a:pPr marL="12700">
              <a:lnSpc>
                <a:spcPct val="100000"/>
              </a:lnSpc>
              <a:spcBef>
                <a:spcPts val="105"/>
              </a:spcBef>
              <a:tabLst>
                <a:tab pos="789305" algn="l"/>
                <a:tab pos="2756535" algn="l"/>
              </a:tabLst>
            </a:pPr>
            <a:r>
              <a:rPr sz="2200" spc="-25" dirty="0">
                <a:solidFill>
                  <a:srgbClr val="800000"/>
                </a:solidFill>
                <a:latin typeface="Arial MT"/>
                <a:cs typeface="Arial MT"/>
              </a:rPr>
              <a:t>DNO</a:t>
            </a:r>
            <a:r>
              <a:rPr sz="2200" dirty="0">
                <a:solidFill>
                  <a:srgbClr val="800000"/>
                </a:solidFill>
                <a:latin typeface="Arial MT"/>
                <a:cs typeface="Arial MT"/>
              </a:rPr>
              <a:t>	IN</a:t>
            </a:r>
            <a:r>
              <a:rPr sz="2200" spc="-30" dirty="0">
                <a:solidFill>
                  <a:srgbClr val="800000"/>
                </a:solidFill>
                <a:latin typeface="Arial MT"/>
                <a:cs typeface="Arial MT"/>
              </a:rPr>
              <a:t> </a:t>
            </a:r>
            <a:r>
              <a:rPr sz="2200" spc="-10" dirty="0">
                <a:solidFill>
                  <a:srgbClr val="800000"/>
                </a:solidFill>
                <a:latin typeface="Arial MT"/>
                <a:cs typeface="Arial MT"/>
              </a:rPr>
              <a:t>(SELECT</a:t>
            </a:r>
            <a:r>
              <a:rPr sz="2200" dirty="0">
                <a:solidFill>
                  <a:srgbClr val="800000"/>
                </a:solidFill>
                <a:latin typeface="Arial MT"/>
                <a:cs typeface="Arial MT"/>
              </a:rPr>
              <a:t>	</a:t>
            </a:r>
            <a:r>
              <a:rPr sz="2200" spc="-10" dirty="0">
                <a:solidFill>
                  <a:srgbClr val="800000"/>
                </a:solidFill>
                <a:latin typeface="Arial MT"/>
                <a:cs typeface="Arial MT"/>
              </a:rPr>
              <a:t>DNUMBER</a:t>
            </a:r>
            <a:endParaRPr sz="2200">
              <a:latin typeface="Arial MT"/>
              <a:cs typeface="Arial MT"/>
            </a:endParaRPr>
          </a:p>
        </p:txBody>
      </p:sp>
      <p:sp>
        <p:nvSpPr>
          <p:cNvPr id="7" name="object 7"/>
          <p:cNvSpPr txBox="1"/>
          <p:nvPr/>
        </p:nvSpPr>
        <p:spPr>
          <a:xfrm>
            <a:off x="318617" y="3015487"/>
            <a:ext cx="8190230" cy="3239770"/>
          </a:xfrm>
          <a:prstGeom prst="rect">
            <a:avLst/>
          </a:prstGeom>
        </p:spPr>
        <p:txBody>
          <a:bodyPr vert="horz" wrap="square" lIns="0" tIns="13335" rIns="0" bIns="0" rtlCol="0">
            <a:spAutoFit/>
          </a:bodyPr>
          <a:lstStyle/>
          <a:p>
            <a:pPr marL="3067685">
              <a:lnSpc>
                <a:spcPts val="2375"/>
              </a:lnSpc>
              <a:spcBef>
                <a:spcPts val="105"/>
              </a:spcBef>
              <a:tabLst>
                <a:tab pos="4585970" algn="l"/>
              </a:tabLst>
            </a:pPr>
            <a:r>
              <a:rPr sz="2200" spc="-20" dirty="0">
                <a:solidFill>
                  <a:srgbClr val="800000"/>
                </a:solidFill>
                <a:latin typeface="Arial MT"/>
                <a:cs typeface="Arial MT"/>
              </a:rPr>
              <a:t>FROM</a:t>
            </a:r>
            <a:r>
              <a:rPr sz="2200" dirty="0">
                <a:solidFill>
                  <a:srgbClr val="800000"/>
                </a:solidFill>
                <a:latin typeface="Arial MT"/>
                <a:cs typeface="Arial MT"/>
              </a:rPr>
              <a:t>	</a:t>
            </a:r>
            <a:r>
              <a:rPr sz="2200" spc="-10" dirty="0">
                <a:solidFill>
                  <a:srgbClr val="800000"/>
                </a:solidFill>
                <a:latin typeface="Arial MT"/>
                <a:cs typeface="Arial MT"/>
              </a:rPr>
              <a:t>DEPARTMENT</a:t>
            </a:r>
            <a:endParaRPr sz="2200">
              <a:latin typeface="Arial MT"/>
              <a:cs typeface="Arial MT"/>
            </a:endParaRPr>
          </a:p>
          <a:p>
            <a:pPr marL="3067685">
              <a:lnSpc>
                <a:spcPts val="2375"/>
              </a:lnSpc>
              <a:tabLst>
                <a:tab pos="4585970" algn="l"/>
              </a:tabLst>
            </a:pPr>
            <a:r>
              <a:rPr sz="2200" spc="-10" dirty="0">
                <a:solidFill>
                  <a:srgbClr val="800000"/>
                </a:solidFill>
                <a:latin typeface="Arial MT"/>
                <a:cs typeface="Arial MT"/>
              </a:rPr>
              <a:t>WHERE</a:t>
            </a:r>
            <a:r>
              <a:rPr sz="2200" dirty="0">
                <a:solidFill>
                  <a:srgbClr val="800000"/>
                </a:solidFill>
                <a:latin typeface="Arial MT"/>
                <a:cs typeface="Arial MT"/>
              </a:rPr>
              <a:t>	</a:t>
            </a:r>
            <a:r>
              <a:rPr sz="2200" spc="-10" dirty="0">
                <a:solidFill>
                  <a:srgbClr val="800000"/>
                </a:solidFill>
                <a:latin typeface="Arial MT"/>
                <a:cs typeface="Arial MT"/>
              </a:rPr>
              <a:t>DNAME='Research')</a:t>
            </a:r>
            <a:endParaRPr sz="2200">
              <a:latin typeface="Arial MT"/>
              <a:cs typeface="Arial MT"/>
            </a:endParaRPr>
          </a:p>
          <a:p>
            <a:pPr marL="356870" indent="-344170">
              <a:lnSpc>
                <a:spcPts val="2595"/>
              </a:lnSpc>
              <a:spcBef>
                <a:spcPts val="2105"/>
              </a:spcBef>
              <a:buClr>
                <a:srgbClr val="990033"/>
              </a:buClr>
              <a:buSzPct val="60416"/>
              <a:buFont typeface="Wingdings"/>
              <a:buChar char=""/>
              <a:tabLst>
                <a:tab pos="356870" algn="l"/>
              </a:tabLst>
            </a:pPr>
            <a:r>
              <a:rPr sz="2400" dirty="0">
                <a:solidFill>
                  <a:srgbClr val="333399"/>
                </a:solidFill>
                <a:latin typeface="Arial MT"/>
                <a:cs typeface="Arial MT"/>
              </a:rPr>
              <a:t>In</a:t>
            </a:r>
            <a:r>
              <a:rPr sz="2400" spc="-60" dirty="0">
                <a:solidFill>
                  <a:srgbClr val="333399"/>
                </a:solidFill>
                <a:latin typeface="Arial MT"/>
                <a:cs typeface="Arial MT"/>
              </a:rPr>
              <a:t> </a:t>
            </a:r>
            <a:r>
              <a:rPr sz="2400" dirty="0">
                <a:solidFill>
                  <a:srgbClr val="333399"/>
                </a:solidFill>
                <a:latin typeface="Arial MT"/>
                <a:cs typeface="Arial MT"/>
              </a:rPr>
              <a:t>this</a:t>
            </a:r>
            <a:r>
              <a:rPr sz="2400" spc="-75" dirty="0">
                <a:solidFill>
                  <a:srgbClr val="333399"/>
                </a:solidFill>
                <a:latin typeface="Arial MT"/>
                <a:cs typeface="Arial MT"/>
              </a:rPr>
              <a:t> </a:t>
            </a:r>
            <a:r>
              <a:rPr sz="2400" dirty="0">
                <a:solidFill>
                  <a:srgbClr val="333399"/>
                </a:solidFill>
                <a:latin typeface="Arial MT"/>
                <a:cs typeface="Arial MT"/>
              </a:rPr>
              <a:t>request,</a:t>
            </a:r>
            <a:r>
              <a:rPr sz="2400" spc="-60" dirty="0">
                <a:solidFill>
                  <a:srgbClr val="333399"/>
                </a:solidFill>
                <a:latin typeface="Arial MT"/>
                <a:cs typeface="Arial MT"/>
              </a:rPr>
              <a:t> </a:t>
            </a:r>
            <a:r>
              <a:rPr sz="2400" dirty="0">
                <a:solidFill>
                  <a:srgbClr val="333399"/>
                </a:solidFill>
                <a:latin typeface="Arial MT"/>
                <a:cs typeface="Arial MT"/>
              </a:rPr>
              <a:t>the</a:t>
            </a:r>
            <a:r>
              <a:rPr sz="2400" spc="-60" dirty="0">
                <a:solidFill>
                  <a:srgbClr val="333399"/>
                </a:solidFill>
                <a:latin typeface="Arial MT"/>
                <a:cs typeface="Arial MT"/>
              </a:rPr>
              <a:t> </a:t>
            </a:r>
            <a:r>
              <a:rPr sz="2400" dirty="0">
                <a:solidFill>
                  <a:srgbClr val="333399"/>
                </a:solidFill>
                <a:latin typeface="Arial MT"/>
                <a:cs typeface="Arial MT"/>
              </a:rPr>
              <a:t>modified</a:t>
            </a:r>
            <a:r>
              <a:rPr sz="2400" spc="-105" dirty="0">
                <a:solidFill>
                  <a:srgbClr val="333399"/>
                </a:solidFill>
                <a:latin typeface="Arial MT"/>
                <a:cs typeface="Arial MT"/>
              </a:rPr>
              <a:t> </a:t>
            </a:r>
            <a:r>
              <a:rPr sz="2400" dirty="0">
                <a:solidFill>
                  <a:srgbClr val="333399"/>
                </a:solidFill>
                <a:latin typeface="Arial MT"/>
                <a:cs typeface="Arial MT"/>
              </a:rPr>
              <a:t>SALARY</a:t>
            </a:r>
            <a:r>
              <a:rPr sz="2400" spc="-65" dirty="0">
                <a:solidFill>
                  <a:srgbClr val="333399"/>
                </a:solidFill>
                <a:latin typeface="Arial MT"/>
                <a:cs typeface="Arial MT"/>
              </a:rPr>
              <a:t> </a:t>
            </a:r>
            <a:r>
              <a:rPr sz="2400" dirty="0">
                <a:solidFill>
                  <a:srgbClr val="333399"/>
                </a:solidFill>
                <a:latin typeface="Arial MT"/>
                <a:cs typeface="Arial MT"/>
              </a:rPr>
              <a:t>value</a:t>
            </a:r>
            <a:r>
              <a:rPr sz="2400" spc="-40" dirty="0">
                <a:solidFill>
                  <a:srgbClr val="333399"/>
                </a:solidFill>
                <a:latin typeface="Arial MT"/>
                <a:cs typeface="Arial MT"/>
              </a:rPr>
              <a:t> </a:t>
            </a:r>
            <a:r>
              <a:rPr sz="2400" dirty="0">
                <a:solidFill>
                  <a:srgbClr val="333399"/>
                </a:solidFill>
                <a:latin typeface="Arial MT"/>
                <a:cs typeface="Arial MT"/>
              </a:rPr>
              <a:t>depends</a:t>
            </a:r>
            <a:r>
              <a:rPr sz="2400" spc="-90" dirty="0">
                <a:solidFill>
                  <a:srgbClr val="333399"/>
                </a:solidFill>
                <a:latin typeface="Arial MT"/>
                <a:cs typeface="Arial MT"/>
              </a:rPr>
              <a:t> </a:t>
            </a:r>
            <a:r>
              <a:rPr sz="2400" spc="-25" dirty="0">
                <a:solidFill>
                  <a:srgbClr val="333399"/>
                </a:solidFill>
                <a:latin typeface="Arial MT"/>
                <a:cs typeface="Arial MT"/>
              </a:rPr>
              <a:t>on</a:t>
            </a:r>
            <a:endParaRPr sz="2400">
              <a:latin typeface="Arial MT"/>
              <a:cs typeface="Arial MT"/>
            </a:endParaRPr>
          </a:p>
          <a:p>
            <a:pPr marL="356870">
              <a:lnSpc>
                <a:spcPts val="2595"/>
              </a:lnSpc>
            </a:pPr>
            <a:r>
              <a:rPr sz="2400" dirty="0">
                <a:solidFill>
                  <a:srgbClr val="333399"/>
                </a:solidFill>
                <a:latin typeface="Arial MT"/>
                <a:cs typeface="Arial MT"/>
              </a:rPr>
              <a:t>the</a:t>
            </a:r>
            <a:r>
              <a:rPr sz="2400" spc="-65" dirty="0">
                <a:solidFill>
                  <a:srgbClr val="333399"/>
                </a:solidFill>
                <a:latin typeface="Arial MT"/>
                <a:cs typeface="Arial MT"/>
              </a:rPr>
              <a:t> </a:t>
            </a:r>
            <a:r>
              <a:rPr sz="2400" dirty="0">
                <a:solidFill>
                  <a:srgbClr val="333399"/>
                </a:solidFill>
                <a:latin typeface="Arial MT"/>
                <a:cs typeface="Arial MT"/>
              </a:rPr>
              <a:t>original</a:t>
            </a:r>
            <a:r>
              <a:rPr sz="2400" spc="-30" dirty="0">
                <a:solidFill>
                  <a:srgbClr val="333399"/>
                </a:solidFill>
                <a:latin typeface="Arial MT"/>
                <a:cs typeface="Arial MT"/>
              </a:rPr>
              <a:t> </a:t>
            </a:r>
            <a:r>
              <a:rPr sz="2400" dirty="0">
                <a:solidFill>
                  <a:srgbClr val="333399"/>
                </a:solidFill>
                <a:latin typeface="Arial MT"/>
                <a:cs typeface="Arial MT"/>
              </a:rPr>
              <a:t>SALARY</a:t>
            </a:r>
            <a:r>
              <a:rPr sz="2400" spc="-85" dirty="0">
                <a:solidFill>
                  <a:srgbClr val="333399"/>
                </a:solidFill>
                <a:latin typeface="Arial MT"/>
                <a:cs typeface="Arial MT"/>
              </a:rPr>
              <a:t> </a:t>
            </a:r>
            <a:r>
              <a:rPr sz="2400" dirty="0">
                <a:solidFill>
                  <a:srgbClr val="333399"/>
                </a:solidFill>
                <a:latin typeface="Arial MT"/>
                <a:cs typeface="Arial MT"/>
              </a:rPr>
              <a:t>value</a:t>
            </a:r>
            <a:r>
              <a:rPr sz="2400" spc="-35" dirty="0">
                <a:solidFill>
                  <a:srgbClr val="333399"/>
                </a:solidFill>
                <a:latin typeface="Arial MT"/>
                <a:cs typeface="Arial MT"/>
              </a:rPr>
              <a:t> </a:t>
            </a:r>
            <a:r>
              <a:rPr sz="2400" dirty="0">
                <a:solidFill>
                  <a:srgbClr val="333399"/>
                </a:solidFill>
                <a:latin typeface="Arial MT"/>
                <a:cs typeface="Arial MT"/>
              </a:rPr>
              <a:t>in</a:t>
            </a:r>
            <a:r>
              <a:rPr sz="2400" spc="-45" dirty="0">
                <a:solidFill>
                  <a:srgbClr val="333399"/>
                </a:solidFill>
                <a:latin typeface="Arial MT"/>
                <a:cs typeface="Arial MT"/>
              </a:rPr>
              <a:t> </a:t>
            </a:r>
            <a:r>
              <a:rPr sz="2400" dirty="0">
                <a:solidFill>
                  <a:srgbClr val="333399"/>
                </a:solidFill>
                <a:latin typeface="Arial MT"/>
                <a:cs typeface="Arial MT"/>
              </a:rPr>
              <a:t>each</a:t>
            </a:r>
            <a:r>
              <a:rPr sz="2400" spc="-60" dirty="0">
                <a:solidFill>
                  <a:srgbClr val="333399"/>
                </a:solidFill>
                <a:latin typeface="Arial MT"/>
                <a:cs typeface="Arial MT"/>
              </a:rPr>
              <a:t> </a:t>
            </a:r>
            <a:r>
              <a:rPr sz="2400" spc="-10" dirty="0">
                <a:solidFill>
                  <a:srgbClr val="333399"/>
                </a:solidFill>
                <a:latin typeface="Arial MT"/>
                <a:cs typeface="Arial MT"/>
              </a:rPr>
              <a:t>tuple</a:t>
            </a:r>
            <a:endParaRPr sz="2400">
              <a:latin typeface="Arial MT"/>
              <a:cs typeface="Arial MT"/>
            </a:endParaRPr>
          </a:p>
          <a:p>
            <a:pPr>
              <a:lnSpc>
                <a:spcPct val="100000"/>
              </a:lnSpc>
              <a:spcBef>
                <a:spcPts val="685"/>
              </a:spcBef>
            </a:pPr>
            <a:endParaRPr sz="2400">
              <a:latin typeface="Arial MT"/>
              <a:cs typeface="Arial MT"/>
            </a:endParaRPr>
          </a:p>
          <a:p>
            <a:pPr marL="756285" marR="5080" lvl="1" indent="-287020">
              <a:lnSpc>
                <a:spcPts val="2300"/>
              </a:lnSpc>
              <a:buClr>
                <a:srgbClr val="333399"/>
              </a:buClr>
              <a:buSzPct val="54166"/>
              <a:buFont typeface="Wingdings"/>
              <a:buChar char=""/>
              <a:tabLst>
                <a:tab pos="756285" algn="l"/>
              </a:tabLst>
            </a:pPr>
            <a:r>
              <a:rPr sz="2400" dirty="0">
                <a:solidFill>
                  <a:srgbClr val="800000"/>
                </a:solidFill>
                <a:latin typeface="Arial MT"/>
                <a:cs typeface="Arial MT"/>
              </a:rPr>
              <a:t>The</a:t>
            </a:r>
            <a:r>
              <a:rPr sz="2400" spc="-70" dirty="0">
                <a:solidFill>
                  <a:srgbClr val="800000"/>
                </a:solidFill>
                <a:latin typeface="Arial MT"/>
                <a:cs typeface="Arial MT"/>
              </a:rPr>
              <a:t> </a:t>
            </a:r>
            <a:r>
              <a:rPr sz="2400" dirty="0">
                <a:solidFill>
                  <a:srgbClr val="800000"/>
                </a:solidFill>
                <a:latin typeface="Arial MT"/>
                <a:cs typeface="Arial MT"/>
              </a:rPr>
              <a:t>reference</a:t>
            </a:r>
            <a:r>
              <a:rPr sz="2400" spc="-65" dirty="0">
                <a:solidFill>
                  <a:srgbClr val="800000"/>
                </a:solidFill>
                <a:latin typeface="Arial MT"/>
                <a:cs typeface="Arial MT"/>
              </a:rPr>
              <a:t> </a:t>
            </a:r>
            <a:r>
              <a:rPr sz="2400" dirty="0">
                <a:solidFill>
                  <a:srgbClr val="800000"/>
                </a:solidFill>
                <a:latin typeface="Arial MT"/>
                <a:cs typeface="Arial MT"/>
              </a:rPr>
              <a:t>to</a:t>
            </a:r>
            <a:r>
              <a:rPr sz="2400" spc="-65" dirty="0">
                <a:solidFill>
                  <a:srgbClr val="800000"/>
                </a:solidFill>
                <a:latin typeface="Arial MT"/>
                <a:cs typeface="Arial MT"/>
              </a:rPr>
              <a:t> </a:t>
            </a:r>
            <a:r>
              <a:rPr sz="2400" dirty="0">
                <a:solidFill>
                  <a:srgbClr val="800000"/>
                </a:solidFill>
                <a:latin typeface="Arial MT"/>
                <a:cs typeface="Arial MT"/>
              </a:rPr>
              <a:t>the</a:t>
            </a:r>
            <a:r>
              <a:rPr sz="2400" spc="-40" dirty="0">
                <a:solidFill>
                  <a:srgbClr val="800000"/>
                </a:solidFill>
                <a:latin typeface="Arial MT"/>
                <a:cs typeface="Arial MT"/>
              </a:rPr>
              <a:t> </a:t>
            </a:r>
            <a:r>
              <a:rPr sz="2400" dirty="0">
                <a:solidFill>
                  <a:srgbClr val="800000"/>
                </a:solidFill>
                <a:latin typeface="Arial MT"/>
                <a:cs typeface="Arial MT"/>
              </a:rPr>
              <a:t>SALARY</a:t>
            </a:r>
            <a:r>
              <a:rPr sz="2400" spc="-55" dirty="0">
                <a:solidFill>
                  <a:srgbClr val="800000"/>
                </a:solidFill>
                <a:latin typeface="Arial MT"/>
                <a:cs typeface="Arial MT"/>
              </a:rPr>
              <a:t> </a:t>
            </a:r>
            <a:r>
              <a:rPr sz="2400" dirty="0">
                <a:solidFill>
                  <a:srgbClr val="800000"/>
                </a:solidFill>
                <a:latin typeface="Arial MT"/>
                <a:cs typeface="Arial MT"/>
              </a:rPr>
              <a:t>attribute</a:t>
            </a:r>
            <a:r>
              <a:rPr sz="2400" spc="-60" dirty="0">
                <a:solidFill>
                  <a:srgbClr val="800000"/>
                </a:solidFill>
                <a:latin typeface="Arial MT"/>
                <a:cs typeface="Arial MT"/>
              </a:rPr>
              <a:t> </a:t>
            </a:r>
            <a:r>
              <a:rPr sz="2400" dirty="0">
                <a:solidFill>
                  <a:srgbClr val="800000"/>
                </a:solidFill>
                <a:latin typeface="Arial MT"/>
                <a:cs typeface="Arial MT"/>
              </a:rPr>
              <a:t>on</a:t>
            </a:r>
            <a:r>
              <a:rPr sz="2400" spc="-45" dirty="0">
                <a:solidFill>
                  <a:srgbClr val="800000"/>
                </a:solidFill>
                <a:latin typeface="Arial MT"/>
                <a:cs typeface="Arial MT"/>
              </a:rPr>
              <a:t> </a:t>
            </a:r>
            <a:r>
              <a:rPr sz="2400" dirty="0">
                <a:solidFill>
                  <a:srgbClr val="800000"/>
                </a:solidFill>
                <a:latin typeface="Arial MT"/>
                <a:cs typeface="Arial MT"/>
              </a:rPr>
              <a:t>the</a:t>
            </a:r>
            <a:r>
              <a:rPr sz="2400" spc="-65" dirty="0">
                <a:solidFill>
                  <a:srgbClr val="800000"/>
                </a:solidFill>
                <a:latin typeface="Arial MT"/>
                <a:cs typeface="Arial MT"/>
              </a:rPr>
              <a:t> </a:t>
            </a:r>
            <a:r>
              <a:rPr sz="2400" dirty="0">
                <a:solidFill>
                  <a:srgbClr val="800000"/>
                </a:solidFill>
                <a:latin typeface="Arial MT"/>
                <a:cs typeface="Arial MT"/>
              </a:rPr>
              <a:t>right of</a:t>
            </a:r>
            <a:r>
              <a:rPr sz="2400" spc="-50" dirty="0">
                <a:solidFill>
                  <a:srgbClr val="800000"/>
                </a:solidFill>
                <a:latin typeface="Arial MT"/>
                <a:cs typeface="Arial MT"/>
              </a:rPr>
              <a:t> = </a:t>
            </a:r>
            <a:r>
              <a:rPr sz="2400" dirty="0">
                <a:solidFill>
                  <a:srgbClr val="800000"/>
                </a:solidFill>
                <a:latin typeface="Arial MT"/>
                <a:cs typeface="Arial MT"/>
              </a:rPr>
              <a:t>refers</a:t>
            </a:r>
            <a:r>
              <a:rPr sz="2400" spc="-75" dirty="0">
                <a:solidFill>
                  <a:srgbClr val="800000"/>
                </a:solidFill>
                <a:latin typeface="Arial MT"/>
                <a:cs typeface="Arial MT"/>
              </a:rPr>
              <a:t> </a:t>
            </a:r>
            <a:r>
              <a:rPr sz="2400" dirty="0">
                <a:solidFill>
                  <a:srgbClr val="800000"/>
                </a:solidFill>
                <a:latin typeface="Arial MT"/>
                <a:cs typeface="Arial MT"/>
              </a:rPr>
              <a:t>to</a:t>
            </a:r>
            <a:r>
              <a:rPr sz="2400" spc="-40" dirty="0">
                <a:solidFill>
                  <a:srgbClr val="800000"/>
                </a:solidFill>
                <a:latin typeface="Arial MT"/>
                <a:cs typeface="Arial MT"/>
              </a:rPr>
              <a:t> </a:t>
            </a:r>
            <a:r>
              <a:rPr sz="2400" dirty="0">
                <a:solidFill>
                  <a:srgbClr val="800000"/>
                </a:solidFill>
                <a:latin typeface="Arial MT"/>
                <a:cs typeface="Arial MT"/>
              </a:rPr>
              <a:t>the</a:t>
            </a:r>
            <a:r>
              <a:rPr sz="2400" spc="-45" dirty="0">
                <a:solidFill>
                  <a:srgbClr val="800000"/>
                </a:solidFill>
                <a:latin typeface="Arial MT"/>
                <a:cs typeface="Arial MT"/>
              </a:rPr>
              <a:t> </a:t>
            </a:r>
            <a:r>
              <a:rPr sz="2400" dirty="0">
                <a:solidFill>
                  <a:srgbClr val="800000"/>
                </a:solidFill>
                <a:latin typeface="Arial MT"/>
                <a:cs typeface="Arial MT"/>
              </a:rPr>
              <a:t>old</a:t>
            </a:r>
            <a:r>
              <a:rPr sz="2400" spc="-45" dirty="0">
                <a:solidFill>
                  <a:srgbClr val="800000"/>
                </a:solidFill>
                <a:latin typeface="Arial MT"/>
                <a:cs typeface="Arial MT"/>
              </a:rPr>
              <a:t> </a:t>
            </a:r>
            <a:r>
              <a:rPr sz="2400" dirty="0">
                <a:solidFill>
                  <a:srgbClr val="800000"/>
                </a:solidFill>
                <a:latin typeface="Arial MT"/>
                <a:cs typeface="Arial MT"/>
              </a:rPr>
              <a:t>SALARY</a:t>
            </a:r>
            <a:r>
              <a:rPr sz="2400" spc="-50" dirty="0">
                <a:solidFill>
                  <a:srgbClr val="800000"/>
                </a:solidFill>
                <a:latin typeface="Arial MT"/>
                <a:cs typeface="Arial MT"/>
              </a:rPr>
              <a:t> </a:t>
            </a:r>
            <a:r>
              <a:rPr sz="2400" dirty="0">
                <a:solidFill>
                  <a:srgbClr val="800000"/>
                </a:solidFill>
                <a:latin typeface="Arial MT"/>
                <a:cs typeface="Arial MT"/>
              </a:rPr>
              <a:t>value</a:t>
            </a:r>
            <a:r>
              <a:rPr sz="2400" spc="-20" dirty="0">
                <a:solidFill>
                  <a:srgbClr val="800000"/>
                </a:solidFill>
                <a:latin typeface="Arial MT"/>
                <a:cs typeface="Arial MT"/>
              </a:rPr>
              <a:t> </a:t>
            </a:r>
            <a:r>
              <a:rPr sz="2400" dirty="0">
                <a:solidFill>
                  <a:srgbClr val="800000"/>
                </a:solidFill>
                <a:latin typeface="Arial MT"/>
                <a:cs typeface="Arial MT"/>
              </a:rPr>
              <a:t>before</a:t>
            </a:r>
            <a:r>
              <a:rPr sz="2400" spc="-90" dirty="0">
                <a:solidFill>
                  <a:srgbClr val="800000"/>
                </a:solidFill>
                <a:latin typeface="Arial MT"/>
                <a:cs typeface="Arial MT"/>
              </a:rPr>
              <a:t> </a:t>
            </a:r>
            <a:r>
              <a:rPr sz="2400" spc="-10" dirty="0">
                <a:solidFill>
                  <a:srgbClr val="800000"/>
                </a:solidFill>
                <a:latin typeface="Arial MT"/>
                <a:cs typeface="Arial MT"/>
              </a:rPr>
              <a:t>modification</a:t>
            </a:r>
            <a:endParaRPr sz="2400">
              <a:latin typeface="Arial MT"/>
              <a:cs typeface="Arial MT"/>
            </a:endParaRPr>
          </a:p>
          <a:p>
            <a:pPr marL="756285" marR="193040" lvl="1" indent="-287020">
              <a:lnSpc>
                <a:spcPts val="2300"/>
              </a:lnSpc>
              <a:spcBef>
                <a:spcPts val="585"/>
              </a:spcBef>
              <a:buClr>
                <a:srgbClr val="333399"/>
              </a:buClr>
              <a:buSzPct val="54166"/>
              <a:buFont typeface="Wingdings"/>
              <a:buChar char=""/>
              <a:tabLst>
                <a:tab pos="756285" algn="l"/>
              </a:tabLst>
            </a:pPr>
            <a:r>
              <a:rPr sz="2400" dirty="0">
                <a:solidFill>
                  <a:srgbClr val="800000"/>
                </a:solidFill>
                <a:latin typeface="Arial MT"/>
                <a:cs typeface="Arial MT"/>
              </a:rPr>
              <a:t>The</a:t>
            </a:r>
            <a:r>
              <a:rPr sz="2400" spc="-60" dirty="0">
                <a:solidFill>
                  <a:srgbClr val="800000"/>
                </a:solidFill>
                <a:latin typeface="Arial MT"/>
                <a:cs typeface="Arial MT"/>
              </a:rPr>
              <a:t> </a:t>
            </a:r>
            <a:r>
              <a:rPr sz="2400" dirty="0">
                <a:solidFill>
                  <a:srgbClr val="800000"/>
                </a:solidFill>
                <a:latin typeface="Arial MT"/>
                <a:cs typeface="Arial MT"/>
              </a:rPr>
              <a:t>reference</a:t>
            </a:r>
            <a:r>
              <a:rPr sz="2400" spc="-60" dirty="0">
                <a:solidFill>
                  <a:srgbClr val="800000"/>
                </a:solidFill>
                <a:latin typeface="Arial MT"/>
                <a:cs typeface="Arial MT"/>
              </a:rPr>
              <a:t> </a:t>
            </a:r>
            <a:r>
              <a:rPr sz="2400" dirty="0">
                <a:solidFill>
                  <a:srgbClr val="800000"/>
                </a:solidFill>
                <a:latin typeface="Arial MT"/>
                <a:cs typeface="Arial MT"/>
              </a:rPr>
              <a:t>to</a:t>
            </a:r>
            <a:r>
              <a:rPr sz="2400" spc="-60" dirty="0">
                <a:solidFill>
                  <a:srgbClr val="800000"/>
                </a:solidFill>
                <a:latin typeface="Arial MT"/>
                <a:cs typeface="Arial MT"/>
              </a:rPr>
              <a:t> </a:t>
            </a:r>
            <a:r>
              <a:rPr sz="2400" dirty="0">
                <a:solidFill>
                  <a:srgbClr val="800000"/>
                </a:solidFill>
                <a:latin typeface="Arial MT"/>
                <a:cs typeface="Arial MT"/>
              </a:rPr>
              <a:t>the</a:t>
            </a:r>
            <a:r>
              <a:rPr sz="2400" spc="-35" dirty="0">
                <a:solidFill>
                  <a:srgbClr val="800000"/>
                </a:solidFill>
                <a:latin typeface="Arial MT"/>
                <a:cs typeface="Arial MT"/>
              </a:rPr>
              <a:t> </a:t>
            </a:r>
            <a:r>
              <a:rPr sz="2400" dirty="0">
                <a:solidFill>
                  <a:srgbClr val="800000"/>
                </a:solidFill>
                <a:latin typeface="Arial MT"/>
                <a:cs typeface="Arial MT"/>
              </a:rPr>
              <a:t>SALARY</a:t>
            </a:r>
            <a:r>
              <a:rPr sz="2400" spc="-45" dirty="0">
                <a:solidFill>
                  <a:srgbClr val="800000"/>
                </a:solidFill>
                <a:latin typeface="Arial MT"/>
                <a:cs typeface="Arial MT"/>
              </a:rPr>
              <a:t> </a:t>
            </a:r>
            <a:r>
              <a:rPr sz="2400" dirty="0">
                <a:solidFill>
                  <a:srgbClr val="800000"/>
                </a:solidFill>
                <a:latin typeface="Arial MT"/>
                <a:cs typeface="Arial MT"/>
              </a:rPr>
              <a:t>attribute</a:t>
            </a:r>
            <a:r>
              <a:rPr sz="2400" spc="-55" dirty="0">
                <a:solidFill>
                  <a:srgbClr val="800000"/>
                </a:solidFill>
                <a:latin typeface="Arial MT"/>
                <a:cs typeface="Arial MT"/>
              </a:rPr>
              <a:t> </a:t>
            </a:r>
            <a:r>
              <a:rPr sz="2400" dirty="0">
                <a:solidFill>
                  <a:srgbClr val="800000"/>
                </a:solidFill>
                <a:latin typeface="Arial MT"/>
                <a:cs typeface="Arial MT"/>
              </a:rPr>
              <a:t>on</a:t>
            </a:r>
            <a:r>
              <a:rPr sz="2400" spc="-35" dirty="0">
                <a:solidFill>
                  <a:srgbClr val="800000"/>
                </a:solidFill>
                <a:latin typeface="Arial MT"/>
                <a:cs typeface="Arial MT"/>
              </a:rPr>
              <a:t> </a:t>
            </a:r>
            <a:r>
              <a:rPr sz="2400" dirty="0">
                <a:solidFill>
                  <a:srgbClr val="800000"/>
                </a:solidFill>
                <a:latin typeface="Arial MT"/>
                <a:cs typeface="Arial MT"/>
              </a:rPr>
              <a:t>the</a:t>
            </a:r>
            <a:r>
              <a:rPr sz="2400" spc="-60" dirty="0">
                <a:solidFill>
                  <a:srgbClr val="800000"/>
                </a:solidFill>
                <a:latin typeface="Arial MT"/>
                <a:cs typeface="Arial MT"/>
              </a:rPr>
              <a:t> </a:t>
            </a:r>
            <a:r>
              <a:rPr sz="2400" dirty="0">
                <a:solidFill>
                  <a:srgbClr val="800000"/>
                </a:solidFill>
                <a:latin typeface="Arial MT"/>
                <a:cs typeface="Arial MT"/>
              </a:rPr>
              <a:t>left</a:t>
            </a:r>
            <a:r>
              <a:rPr sz="2400" spc="-60" dirty="0">
                <a:solidFill>
                  <a:srgbClr val="800000"/>
                </a:solidFill>
                <a:latin typeface="Arial MT"/>
                <a:cs typeface="Arial MT"/>
              </a:rPr>
              <a:t> </a:t>
            </a:r>
            <a:r>
              <a:rPr sz="2400" dirty="0">
                <a:solidFill>
                  <a:srgbClr val="800000"/>
                </a:solidFill>
                <a:latin typeface="Arial MT"/>
                <a:cs typeface="Arial MT"/>
              </a:rPr>
              <a:t>of</a:t>
            </a:r>
            <a:r>
              <a:rPr sz="2400" spc="-40" dirty="0">
                <a:solidFill>
                  <a:srgbClr val="800000"/>
                </a:solidFill>
                <a:latin typeface="Arial MT"/>
                <a:cs typeface="Arial MT"/>
              </a:rPr>
              <a:t> </a:t>
            </a:r>
            <a:r>
              <a:rPr sz="2400" spc="-50" dirty="0">
                <a:solidFill>
                  <a:srgbClr val="800000"/>
                </a:solidFill>
                <a:latin typeface="Arial MT"/>
                <a:cs typeface="Arial MT"/>
              </a:rPr>
              <a:t>= </a:t>
            </a:r>
            <a:r>
              <a:rPr sz="2400" dirty="0">
                <a:solidFill>
                  <a:srgbClr val="800000"/>
                </a:solidFill>
                <a:latin typeface="Arial MT"/>
                <a:cs typeface="Arial MT"/>
              </a:rPr>
              <a:t>refers</a:t>
            </a:r>
            <a:r>
              <a:rPr sz="2400" spc="-65" dirty="0">
                <a:solidFill>
                  <a:srgbClr val="800000"/>
                </a:solidFill>
                <a:latin typeface="Arial MT"/>
                <a:cs typeface="Arial MT"/>
              </a:rPr>
              <a:t> </a:t>
            </a:r>
            <a:r>
              <a:rPr sz="2400" dirty="0">
                <a:solidFill>
                  <a:srgbClr val="800000"/>
                </a:solidFill>
                <a:latin typeface="Arial MT"/>
                <a:cs typeface="Arial MT"/>
              </a:rPr>
              <a:t>to</a:t>
            </a:r>
            <a:r>
              <a:rPr sz="2400" spc="-30" dirty="0">
                <a:solidFill>
                  <a:srgbClr val="800000"/>
                </a:solidFill>
                <a:latin typeface="Arial MT"/>
                <a:cs typeface="Arial MT"/>
              </a:rPr>
              <a:t> </a:t>
            </a:r>
            <a:r>
              <a:rPr sz="2400" dirty="0">
                <a:solidFill>
                  <a:srgbClr val="800000"/>
                </a:solidFill>
                <a:latin typeface="Arial MT"/>
                <a:cs typeface="Arial MT"/>
              </a:rPr>
              <a:t>the</a:t>
            </a:r>
            <a:r>
              <a:rPr sz="2400" spc="-35" dirty="0">
                <a:solidFill>
                  <a:srgbClr val="800000"/>
                </a:solidFill>
                <a:latin typeface="Arial MT"/>
                <a:cs typeface="Arial MT"/>
              </a:rPr>
              <a:t> </a:t>
            </a:r>
            <a:r>
              <a:rPr sz="2400" dirty="0">
                <a:solidFill>
                  <a:srgbClr val="800000"/>
                </a:solidFill>
                <a:latin typeface="Arial MT"/>
                <a:cs typeface="Arial MT"/>
              </a:rPr>
              <a:t>new</a:t>
            </a:r>
            <a:r>
              <a:rPr sz="2400" spc="-55" dirty="0">
                <a:solidFill>
                  <a:srgbClr val="800000"/>
                </a:solidFill>
                <a:latin typeface="Arial MT"/>
                <a:cs typeface="Arial MT"/>
              </a:rPr>
              <a:t> </a:t>
            </a:r>
            <a:r>
              <a:rPr sz="2400" dirty="0">
                <a:solidFill>
                  <a:srgbClr val="800000"/>
                </a:solidFill>
                <a:latin typeface="Arial MT"/>
                <a:cs typeface="Arial MT"/>
              </a:rPr>
              <a:t>SALARY</a:t>
            </a:r>
            <a:r>
              <a:rPr sz="2400" spc="-35" dirty="0">
                <a:solidFill>
                  <a:srgbClr val="800000"/>
                </a:solidFill>
                <a:latin typeface="Arial MT"/>
                <a:cs typeface="Arial MT"/>
              </a:rPr>
              <a:t> </a:t>
            </a:r>
            <a:r>
              <a:rPr sz="2400" dirty="0">
                <a:solidFill>
                  <a:srgbClr val="800000"/>
                </a:solidFill>
                <a:latin typeface="Arial MT"/>
                <a:cs typeface="Arial MT"/>
              </a:rPr>
              <a:t>value</a:t>
            </a:r>
            <a:r>
              <a:rPr sz="2400" spc="-10" dirty="0">
                <a:solidFill>
                  <a:srgbClr val="800000"/>
                </a:solidFill>
                <a:latin typeface="Arial MT"/>
                <a:cs typeface="Arial MT"/>
              </a:rPr>
              <a:t> </a:t>
            </a:r>
            <a:r>
              <a:rPr sz="2400" dirty="0">
                <a:solidFill>
                  <a:srgbClr val="800000"/>
                </a:solidFill>
                <a:latin typeface="Arial MT"/>
                <a:cs typeface="Arial MT"/>
              </a:rPr>
              <a:t>after</a:t>
            </a:r>
            <a:r>
              <a:rPr sz="2400" spc="-70" dirty="0">
                <a:solidFill>
                  <a:srgbClr val="800000"/>
                </a:solidFill>
                <a:latin typeface="Arial MT"/>
                <a:cs typeface="Arial MT"/>
              </a:rPr>
              <a:t> </a:t>
            </a:r>
            <a:r>
              <a:rPr sz="2400" spc="-10" dirty="0">
                <a:solidFill>
                  <a:srgbClr val="800000"/>
                </a:solidFill>
                <a:latin typeface="Arial MT"/>
                <a:cs typeface="Arial MT"/>
              </a:rPr>
              <a:t>modification</a:t>
            </a:r>
            <a:endParaRPr sz="2400">
              <a:latin typeface="Arial MT"/>
              <a:cs typeface="Arial M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71449" rIns="0" bIns="0" rtlCol="0">
            <a:spAutoFit/>
          </a:bodyPr>
          <a:lstStyle/>
          <a:p>
            <a:pPr marL="12700">
              <a:lnSpc>
                <a:spcPct val="100000"/>
              </a:lnSpc>
              <a:spcBef>
                <a:spcPts val="100"/>
              </a:spcBef>
            </a:pPr>
            <a:r>
              <a:rPr lang="en-IN" spc="-25" dirty="0"/>
              <a:t>Exercise Queries </a:t>
            </a:r>
            <a:endParaRPr spc="-2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r>
              <a:rPr spc="-25" dirty="0"/>
              <a:t>53</a:t>
            </a:r>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p:cNvSpPr txBox="1"/>
          <p:nvPr/>
        </p:nvSpPr>
        <p:spPr>
          <a:xfrm>
            <a:off x="167964" y="974707"/>
            <a:ext cx="8039100" cy="5148845"/>
          </a:xfrm>
          <a:prstGeom prst="rect">
            <a:avLst/>
          </a:prstGeom>
        </p:spPr>
        <p:txBody>
          <a:bodyPr vert="horz" wrap="square" lIns="0" tIns="11430" rIns="0" bIns="0" rtlCol="0">
            <a:spAutoFit/>
          </a:bodyPr>
          <a:lstStyle/>
          <a:p>
            <a:pPr marL="12065" marR="163195">
              <a:lnSpc>
                <a:spcPct val="100000"/>
              </a:lnSpc>
              <a:spcBef>
                <a:spcPts val="90"/>
              </a:spcBef>
              <a:buClr>
                <a:srgbClr val="990033"/>
              </a:buClr>
              <a:buSzPct val="59615"/>
              <a:tabLst>
                <a:tab pos="356870" algn="l"/>
              </a:tabLst>
            </a:pPr>
            <a:r>
              <a:rPr lang="en-US" sz="2800" dirty="0"/>
              <a:t> </a:t>
            </a:r>
          </a:p>
          <a:p>
            <a:pPr marL="356870" marR="163195" indent="-344805">
              <a:lnSpc>
                <a:spcPct val="100000"/>
              </a:lnSpc>
              <a:spcBef>
                <a:spcPts val="90"/>
              </a:spcBef>
              <a:buClr>
                <a:srgbClr val="990033"/>
              </a:buClr>
              <a:buSzPct val="59615"/>
              <a:buFont typeface="Wingdings"/>
              <a:buChar char=""/>
              <a:tabLst>
                <a:tab pos="356870" algn="l"/>
              </a:tabLst>
            </a:pPr>
            <a:r>
              <a:rPr lang="en-US" sz="2800" dirty="0"/>
              <a:t>Show the result of each query if it is applied to the COMPANY database.</a:t>
            </a:r>
          </a:p>
          <a:p>
            <a:pPr marL="526415" marR="163195" indent="-514350">
              <a:lnSpc>
                <a:spcPct val="100000"/>
              </a:lnSpc>
              <a:spcBef>
                <a:spcPts val="90"/>
              </a:spcBef>
              <a:buClr>
                <a:srgbClr val="990033"/>
              </a:buClr>
              <a:buSzPct val="59615"/>
              <a:buFont typeface="+mj-lt"/>
              <a:buAutoNum type="arabicPeriod"/>
              <a:tabLst>
                <a:tab pos="356870" algn="l"/>
              </a:tabLst>
            </a:pPr>
            <a:endParaRPr lang="en-US" sz="2800" dirty="0"/>
          </a:p>
          <a:p>
            <a:pPr marL="526415" marR="163195" indent="-514350">
              <a:lnSpc>
                <a:spcPct val="100000"/>
              </a:lnSpc>
              <a:spcBef>
                <a:spcPts val="90"/>
              </a:spcBef>
              <a:buClr>
                <a:srgbClr val="990033"/>
              </a:buClr>
              <a:buSzPct val="59615"/>
              <a:buFont typeface="+mj-lt"/>
              <a:buAutoNum type="arabicPeriod"/>
              <a:tabLst>
                <a:tab pos="356870" algn="l"/>
              </a:tabLst>
            </a:pPr>
            <a:r>
              <a:rPr lang="en-US" sz="2400" dirty="0"/>
              <a:t>Retrieve the names of all employees in department 5 who work more than 10 hours per week on the </a:t>
            </a:r>
            <a:r>
              <a:rPr lang="en-US" sz="2400" dirty="0" err="1"/>
              <a:t>ProductX</a:t>
            </a:r>
            <a:r>
              <a:rPr lang="en-US" sz="2400" dirty="0"/>
              <a:t> project. </a:t>
            </a:r>
          </a:p>
          <a:p>
            <a:pPr marL="526415" marR="163195" indent="-514350">
              <a:lnSpc>
                <a:spcPct val="100000"/>
              </a:lnSpc>
              <a:spcBef>
                <a:spcPts val="90"/>
              </a:spcBef>
              <a:buClr>
                <a:srgbClr val="990033"/>
              </a:buClr>
              <a:buSzPct val="59615"/>
              <a:buFont typeface="+mj-lt"/>
              <a:buAutoNum type="arabicPeriod"/>
              <a:tabLst>
                <a:tab pos="356870" algn="l"/>
              </a:tabLst>
            </a:pPr>
            <a:endParaRPr lang="en-US" sz="2400" dirty="0"/>
          </a:p>
          <a:p>
            <a:pPr marL="526415" marR="163195" indent="-514350">
              <a:lnSpc>
                <a:spcPct val="100000"/>
              </a:lnSpc>
              <a:spcBef>
                <a:spcPts val="90"/>
              </a:spcBef>
              <a:buClr>
                <a:srgbClr val="990033"/>
              </a:buClr>
              <a:buSzPct val="59615"/>
              <a:buFont typeface="+mj-lt"/>
              <a:buAutoNum type="arabicPeriod"/>
              <a:tabLst>
                <a:tab pos="356870" algn="l"/>
              </a:tabLst>
            </a:pPr>
            <a:r>
              <a:rPr lang="en-US" sz="2400" dirty="0"/>
              <a:t>List the names of all employees who have a dependent with the same first name as themselves. </a:t>
            </a:r>
          </a:p>
          <a:p>
            <a:pPr marL="526415" marR="163195" indent="-514350">
              <a:lnSpc>
                <a:spcPct val="100000"/>
              </a:lnSpc>
              <a:spcBef>
                <a:spcPts val="90"/>
              </a:spcBef>
              <a:buClr>
                <a:srgbClr val="990033"/>
              </a:buClr>
              <a:buSzPct val="59615"/>
              <a:buFont typeface="+mj-lt"/>
              <a:buAutoNum type="arabicPeriod"/>
              <a:tabLst>
                <a:tab pos="356870" algn="l"/>
              </a:tabLst>
            </a:pPr>
            <a:endParaRPr lang="en-US" sz="2400" dirty="0"/>
          </a:p>
          <a:p>
            <a:pPr marL="526415" marR="163195" indent="-514350">
              <a:lnSpc>
                <a:spcPct val="100000"/>
              </a:lnSpc>
              <a:spcBef>
                <a:spcPts val="90"/>
              </a:spcBef>
              <a:buClr>
                <a:srgbClr val="990033"/>
              </a:buClr>
              <a:buSzPct val="59615"/>
              <a:buFont typeface="+mj-lt"/>
              <a:buAutoNum type="arabicPeriod"/>
              <a:tabLst>
                <a:tab pos="356870" algn="l"/>
              </a:tabLst>
            </a:pPr>
            <a:r>
              <a:rPr lang="en-US" sz="2400" dirty="0"/>
              <a:t>Find the names of all employees who are directly supervised by ‘Franklin Wong’.</a:t>
            </a:r>
            <a:endParaRPr sz="2400" dirty="0">
              <a:latin typeface="Arial MT"/>
              <a:cs typeface="Arial M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04AC-BF6F-A876-0EF1-582F5FECC7FE}"/>
              </a:ext>
            </a:extLst>
          </p:cNvPr>
          <p:cNvSpPr>
            <a:spLocks noGrp="1"/>
          </p:cNvSpPr>
          <p:nvPr>
            <p:ph type="title"/>
          </p:nvPr>
        </p:nvSpPr>
        <p:spPr>
          <a:xfrm>
            <a:off x="307340" y="18033"/>
            <a:ext cx="7588250" cy="1107996"/>
          </a:xfrm>
        </p:spPr>
        <p:txBody>
          <a:bodyPr/>
          <a:lstStyle/>
          <a:p>
            <a:r>
              <a:rPr lang="en-IN" dirty="0"/>
              <a:t>More Complex SQL Retrieval Queries</a:t>
            </a:r>
          </a:p>
        </p:txBody>
      </p:sp>
      <p:sp>
        <p:nvSpPr>
          <p:cNvPr id="3" name="Text Placeholder 2">
            <a:extLst>
              <a:ext uri="{FF2B5EF4-FFF2-40B4-BE49-F238E27FC236}">
                <a16:creationId xmlns:a16="http://schemas.microsoft.com/office/drawing/2014/main" id="{52E521BF-027E-BA4B-338D-5D4610BF0903}"/>
              </a:ext>
            </a:extLst>
          </p:cNvPr>
          <p:cNvSpPr>
            <a:spLocks noGrp="1"/>
          </p:cNvSpPr>
          <p:nvPr>
            <p:ph type="body" idx="1"/>
          </p:nvPr>
        </p:nvSpPr>
        <p:spPr>
          <a:xfrm>
            <a:off x="318617" y="1537095"/>
            <a:ext cx="8215784" cy="5092305"/>
          </a:xfrm>
        </p:spPr>
        <p:txBody>
          <a:bodyPr/>
          <a:lstStyle/>
          <a:p>
            <a:r>
              <a:rPr lang="en-US" b="1" dirty="0"/>
              <a:t>Comparisons Involving NULL and Three-Valued Logic</a:t>
            </a:r>
          </a:p>
          <a:p>
            <a:endParaRPr lang="en-US" dirty="0"/>
          </a:p>
          <a:p>
            <a:pPr marL="457200" indent="-457200">
              <a:buFont typeface="Arial" panose="020B0604020202020204" pitchFamily="34" charset="0"/>
              <a:buChar char="•"/>
            </a:pPr>
            <a:r>
              <a:rPr lang="en-US" dirty="0"/>
              <a:t>SQL has various rules for dealing with NULL values. </a:t>
            </a:r>
          </a:p>
          <a:p>
            <a:pPr marL="457200" indent="-457200">
              <a:buFont typeface="Arial" panose="020B0604020202020204" pitchFamily="34" charset="0"/>
              <a:buChar char="•"/>
            </a:pPr>
            <a:r>
              <a:rPr lang="en-US" dirty="0"/>
              <a:t>NULL is used to represent a missing value, but that it usually has one of three different interpretations—</a:t>
            </a:r>
            <a:r>
              <a:rPr lang="en-US" b="1" dirty="0"/>
              <a:t>value unknown </a:t>
            </a:r>
            <a:r>
              <a:rPr lang="en-US" dirty="0"/>
              <a:t>(exists but is not known), </a:t>
            </a:r>
            <a:r>
              <a:rPr lang="en-US" b="1" dirty="0"/>
              <a:t>value not available</a:t>
            </a:r>
            <a:r>
              <a:rPr lang="en-US" dirty="0"/>
              <a:t> (exists but is purposely withheld), or </a:t>
            </a:r>
            <a:r>
              <a:rPr lang="en-US" b="1" dirty="0"/>
              <a:t>value not applicable </a:t>
            </a:r>
            <a:r>
              <a:rPr lang="en-US" dirty="0"/>
              <a:t>(the attribute is undefined for this tuple)</a:t>
            </a:r>
            <a:endParaRPr lang="en-IN" dirty="0"/>
          </a:p>
        </p:txBody>
      </p:sp>
    </p:spTree>
    <p:extLst>
      <p:ext uri="{BB962C8B-B14F-4D97-AF65-F5344CB8AC3E}">
        <p14:creationId xmlns:p14="http://schemas.microsoft.com/office/powerpoint/2010/main" val="30824300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0AB4-3793-D8DF-7443-74DD0FFB88D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29F7F39-A51F-3291-6089-C64F8A7576DF}"/>
              </a:ext>
            </a:extLst>
          </p:cNvPr>
          <p:cNvSpPr>
            <a:spLocks noGrp="1"/>
          </p:cNvSpPr>
          <p:nvPr>
            <p:ph type="body" idx="1"/>
          </p:nvPr>
        </p:nvSpPr>
        <p:spPr>
          <a:xfrm>
            <a:off x="318617" y="1537095"/>
            <a:ext cx="8134350" cy="3016210"/>
          </a:xfrm>
        </p:spPr>
        <p:txBody>
          <a:bodyPr/>
          <a:lstStyle/>
          <a:p>
            <a:r>
              <a:rPr lang="en-US" dirty="0"/>
              <a:t>Query 18. Retrieve the names of all employees who do not have supervisors. </a:t>
            </a:r>
          </a:p>
          <a:p>
            <a:endParaRPr lang="en-US" dirty="0"/>
          </a:p>
          <a:p>
            <a:r>
              <a:rPr lang="en-US" dirty="0"/>
              <a:t>Q18: SELECT </a:t>
            </a:r>
            <a:r>
              <a:rPr lang="en-US" dirty="0" err="1"/>
              <a:t>Fname</a:t>
            </a:r>
            <a:r>
              <a:rPr lang="en-US" dirty="0"/>
              <a:t>, </a:t>
            </a:r>
            <a:r>
              <a:rPr lang="en-US" dirty="0" err="1"/>
              <a:t>Lname</a:t>
            </a:r>
            <a:r>
              <a:rPr lang="en-US" dirty="0"/>
              <a:t> FROM EMPLOYEE WHERE </a:t>
            </a:r>
            <a:r>
              <a:rPr lang="en-US" dirty="0" err="1"/>
              <a:t>Super_ssn</a:t>
            </a:r>
            <a:r>
              <a:rPr lang="en-US" dirty="0"/>
              <a:t> IS NULL;</a:t>
            </a:r>
          </a:p>
          <a:p>
            <a:endParaRPr lang="en-US" dirty="0"/>
          </a:p>
          <a:p>
            <a:r>
              <a:rPr lang="en-US" dirty="0"/>
              <a:t>We can use IS and IS NOT in the WHERE clause</a:t>
            </a:r>
            <a:endParaRPr lang="en-IN" dirty="0"/>
          </a:p>
        </p:txBody>
      </p:sp>
    </p:spTree>
    <p:extLst>
      <p:ext uri="{BB962C8B-B14F-4D97-AF65-F5344CB8AC3E}">
        <p14:creationId xmlns:p14="http://schemas.microsoft.com/office/powerpoint/2010/main" val="41295632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471FD-9826-1973-673F-E172F1144F43}"/>
              </a:ext>
            </a:extLst>
          </p:cNvPr>
          <p:cNvSpPr>
            <a:spLocks noGrp="1"/>
          </p:cNvSpPr>
          <p:nvPr>
            <p:ph type="title"/>
          </p:nvPr>
        </p:nvSpPr>
        <p:spPr>
          <a:xfrm>
            <a:off x="307340" y="18033"/>
            <a:ext cx="7588250" cy="1107996"/>
          </a:xfrm>
        </p:spPr>
        <p:txBody>
          <a:bodyPr/>
          <a:lstStyle/>
          <a:p>
            <a:r>
              <a:rPr lang="en-US" dirty="0"/>
              <a:t>Nested Queries, Tuples, and Set/Multiset Comparisons</a:t>
            </a:r>
            <a:endParaRPr lang="en-IN" dirty="0"/>
          </a:p>
        </p:txBody>
      </p:sp>
      <p:sp>
        <p:nvSpPr>
          <p:cNvPr id="3" name="Text Placeholder 2">
            <a:extLst>
              <a:ext uri="{FF2B5EF4-FFF2-40B4-BE49-F238E27FC236}">
                <a16:creationId xmlns:a16="http://schemas.microsoft.com/office/drawing/2014/main" id="{D3866423-07F1-FBA8-D7E1-2A1FFBA1D253}"/>
              </a:ext>
            </a:extLst>
          </p:cNvPr>
          <p:cNvSpPr>
            <a:spLocks noGrp="1"/>
          </p:cNvSpPr>
          <p:nvPr>
            <p:ph type="body" idx="1"/>
          </p:nvPr>
        </p:nvSpPr>
        <p:spPr>
          <a:xfrm>
            <a:off x="318617" y="1537095"/>
            <a:ext cx="8134350" cy="4739759"/>
          </a:xfrm>
        </p:spPr>
        <p:txBody>
          <a:bodyPr/>
          <a:lstStyle/>
          <a:p>
            <a:pPr marL="457200" indent="-457200">
              <a:buFont typeface="Arial" panose="020B0604020202020204" pitchFamily="34" charset="0"/>
              <a:buChar char="•"/>
            </a:pPr>
            <a:r>
              <a:rPr lang="en-US" dirty="0"/>
              <a:t>Some queries require that existing values in the database be fetched and then used in a comparison condition. </a:t>
            </a:r>
          </a:p>
          <a:p>
            <a:pPr marL="457200" indent="-457200">
              <a:buFont typeface="Arial" panose="020B0604020202020204" pitchFamily="34" charset="0"/>
              <a:buChar char="•"/>
            </a:pPr>
            <a:r>
              <a:rPr lang="en-US" dirty="0"/>
              <a:t>Such queries can be conveniently formulated by using nested queries, which are complete select-from-where blocks within the WHERE clause of another query. </a:t>
            </a:r>
          </a:p>
          <a:p>
            <a:pPr marL="457200" indent="-457200">
              <a:buFont typeface="Arial" panose="020B0604020202020204" pitchFamily="34" charset="0"/>
              <a:buChar char="•"/>
            </a:pPr>
            <a:r>
              <a:rPr lang="en-US" dirty="0"/>
              <a:t>That other query is called the </a:t>
            </a:r>
            <a:r>
              <a:rPr lang="en-US" b="1" dirty="0"/>
              <a:t>outer</a:t>
            </a:r>
            <a:r>
              <a:rPr lang="en-US" dirty="0"/>
              <a:t> </a:t>
            </a:r>
            <a:r>
              <a:rPr lang="en-US" b="1" dirty="0"/>
              <a:t>query</a:t>
            </a:r>
            <a:r>
              <a:rPr lang="en-US" dirty="0"/>
              <a:t>.</a:t>
            </a:r>
          </a:p>
          <a:p>
            <a:pPr marL="457200" indent="-457200">
              <a:buFont typeface="Arial" panose="020B0604020202020204" pitchFamily="34" charset="0"/>
              <a:buChar char="•"/>
            </a:pPr>
            <a:r>
              <a:rPr lang="en-US" dirty="0"/>
              <a:t>SQL allows the use of tuples of values in comparisons by placing them within parentheses.</a:t>
            </a:r>
            <a:endParaRPr lang="en-IN" dirty="0"/>
          </a:p>
        </p:txBody>
      </p:sp>
    </p:spTree>
    <p:extLst>
      <p:ext uri="{BB962C8B-B14F-4D97-AF65-F5344CB8AC3E}">
        <p14:creationId xmlns:p14="http://schemas.microsoft.com/office/powerpoint/2010/main" val="43553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2123" rIns="0" bIns="0" rtlCol="0">
            <a:spAutoFit/>
          </a:bodyPr>
          <a:lstStyle/>
          <a:p>
            <a:pPr marL="12700" marR="5080">
              <a:lnSpc>
                <a:spcPct val="100000"/>
              </a:lnSpc>
              <a:spcBef>
                <a:spcPts val="100"/>
              </a:spcBef>
            </a:pPr>
            <a:r>
              <a:rPr dirty="0"/>
              <a:t>Schema</a:t>
            </a:r>
            <a:r>
              <a:rPr spc="-20" dirty="0"/>
              <a:t> </a:t>
            </a:r>
            <a:r>
              <a:rPr dirty="0"/>
              <a:t>and</a:t>
            </a:r>
            <a:r>
              <a:rPr spc="-40" dirty="0"/>
              <a:t> </a:t>
            </a:r>
            <a:r>
              <a:rPr dirty="0"/>
              <a:t>Catalog Concepts</a:t>
            </a:r>
            <a:r>
              <a:rPr spc="-10" dirty="0"/>
              <a:t> </a:t>
            </a:r>
            <a:r>
              <a:rPr spc="-35" dirty="0"/>
              <a:t>in </a:t>
            </a:r>
            <a:r>
              <a:rPr dirty="0"/>
              <a:t>SQL</a:t>
            </a:r>
            <a:r>
              <a:rPr spc="5" dirty="0"/>
              <a:t> </a:t>
            </a:r>
            <a:r>
              <a:rPr spc="-10" dirty="0"/>
              <a:t>(cont’d.)</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fld id="{81D60167-4931-47E6-BA6A-407CBD079E47}" type="slidenum">
              <a:rPr spc="-25" dirty="0"/>
              <a:t>6</a:t>
            </a:fld>
            <a:endParaRPr spc="-25" dirty="0"/>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p:cNvSpPr txBox="1"/>
          <p:nvPr/>
        </p:nvSpPr>
        <p:spPr>
          <a:xfrm>
            <a:off x="190500" y="1309430"/>
            <a:ext cx="8763000" cy="5596404"/>
          </a:xfrm>
          <a:prstGeom prst="rect">
            <a:avLst/>
          </a:prstGeom>
        </p:spPr>
        <p:txBody>
          <a:bodyPr vert="horz" wrap="square" lIns="0" tIns="99060" rIns="0" bIns="0" rtlCol="0">
            <a:spAutoFit/>
          </a:bodyPr>
          <a:lstStyle/>
          <a:p>
            <a:pPr marL="356870" indent="-344170">
              <a:lnSpc>
                <a:spcPct val="100000"/>
              </a:lnSpc>
              <a:spcBef>
                <a:spcPts val="780"/>
              </a:spcBef>
              <a:buClr>
                <a:srgbClr val="990033"/>
              </a:buClr>
              <a:buSzPct val="58928"/>
              <a:buFont typeface="Wingdings"/>
              <a:buChar char=""/>
              <a:tabLst>
                <a:tab pos="356870" algn="l"/>
              </a:tabLst>
            </a:pPr>
            <a:r>
              <a:rPr sz="2800" dirty="0">
                <a:solidFill>
                  <a:srgbClr val="333399"/>
                </a:solidFill>
                <a:latin typeface="Courier New"/>
                <a:cs typeface="Courier New"/>
              </a:rPr>
              <a:t>CREATE</a:t>
            </a:r>
            <a:r>
              <a:rPr sz="2800" spc="-75" dirty="0">
                <a:solidFill>
                  <a:srgbClr val="333399"/>
                </a:solidFill>
                <a:latin typeface="Courier New"/>
                <a:cs typeface="Courier New"/>
              </a:rPr>
              <a:t> </a:t>
            </a:r>
            <a:r>
              <a:rPr sz="2800" dirty="0">
                <a:solidFill>
                  <a:srgbClr val="333399"/>
                </a:solidFill>
                <a:latin typeface="Courier New"/>
                <a:cs typeface="Courier New"/>
              </a:rPr>
              <a:t>SCHEMA</a:t>
            </a:r>
            <a:r>
              <a:rPr sz="2800" spc="-114" dirty="0">
                <a:solidFill>
                  <a:srgbClr val="333399"/>
                </a:solidFill>
                <a:latin typeface="Courier New"/>
                <a:cs typeface="Courier New"/>
              </a:rPr>
              <a:t> </a:t>
            </a:r>
            <a:r>
              <a:rPr sz="2800" spc="-10" dirty="0">
                <a:solidFill>
                  <a:srgbClr val="333399"/>
                </a:solidFill>
                <a:latin typeface="Arial MT"/>
                <a:cs typeface="Arial MT"/>
              </a:rPr>
              <a:t>statement</a:t>
            </a:r>
            <a:endParaRPr sz="2800" dirty="0">
              <a:latin typeface="Arial MT"/>
              <a:cs typeface="Arial MT"/>
            </a:endParaRPr>
          </a:p>
          <a:p>
            <a:pPr marL="756285" lvl="1" indent="-286385">
              <a:lnSpc>
                <a:spcPct val="100000"/>
              </a:lnSpc>
              <a:spcBef>
                <a:spcPts val="610"/>
              </a:spcBef>
              <a:buClr>
                <a:srgbClr val="333399"/>
              </a:buClr>
              <a:buSzPct val="55769"/>
              <a:buFont typeface="Wingdings"/>
              <a:buChar char=""/>
              <a:tabLst>
                <a:tab pos="756285" algn="l"/>
              </a:tabLst>
            </a:pPr>
            <a:r>
              <a:rPr sz="2600" dirty="0">
                <a:solidFill>
                  <a:srgbClr val="800000"/>
                </a:solidFill>
                <a:latin typeface="Courier New"/>
                <a:cs typeface="Courier New"/>
              </a:rPr>
              <a:t>CREATE</a:t>
            </a:r>
            <a:r>
              <a:rPr sz="2600" spc="-95" dirty="0">
                <a:solidFill>
                  <a:srgbClr val="800000"/>
                </a:solidFill>
                <a:latin typeface="Courier New"/>
                <a:cs typeface="Courier New"/>
              </a:rPr>
              <a:t> </a:t>
            </a:r>
            <a:r>
              <a:rPr sz="2600" dirty="0">
                <a:solidFill>
                  <a:srgbClr val="800000"/>
                </a:solidFill>
                <a:latin typeface="Courier New"/>
                <a:cs typeface="Courier New"/>
              </a:rPr>
              <a:t>SCHEMA</a:t>
            </a:r>
            <a:r>
              <a:rPr sz="2600" spc="-65" dirty="0">
                <a:solidFill>
                  <a:srgbClr val="800000"/>
                </a:solidFill>
                <a:latin typeface="Courier New"/>
                <a:cs typeface="Courier New"/>
              </a:rPr>
              <a:t> </a:t>
            </a:r>
            <a:r>
              <a:rPr sz="2600" dirty="0">
                <a:solidFill>
                  <a:srgbClr val="800000"/>
                </a:solidFill>
                <a:latin typeface="Courier New"/>
                <a:cs typeface="Courier New"/>
              </a:rPr>
              <a:t>COMPANY</a:t>
            </a:r>
            <a:r>
              <a:rPr sz="2600" spc="-90" dirty="0">
                <a:solidFill>
                  <a:srgbClr val="800000"/>
                </a:solidFill>
                <a:latin typeface="Courier New"/>
                <a:cs typeface="Courier New"/>
              </a:rPr>
              <a:t> </a:t>
            </a:r>
            <a:r>
              <a:rPr sz="2600" spc="-10" dirty="0">
                <a:solidFill>
                  <a:srgbClr val="800000"/>
                </a:solidFill>
                <a:latin typeface="Courier New"/>
                <a:cs typeface="Courier New"/>
              </a:rPr>
              <a:t>AUTHORIZATION</a:t>
            </a:r>
            <a:endParaRPr sz="2600" dirty="0">
              <a:latin typeface="Courier New"/>
              <a:cs typeface="Courier New"/>
            </a:endParaRPr>
          </a:p>
          <a:p>
            <a:pPr marL="756285">
              <a:lnSpc>
                <a:spcPct val="100000"/>
              </a:lnSpc>
            </a:pPr>
            <a:r>
              <a:rPr sz="2600" spc="-10" dirty="0">
                <a:solidFill>
                  <a:srgbClr val="800000"/>
                </a:solidFill>
                <a:latin typeface="Courier New"/>
                <a:cs typeface="Courier New"/>
              </a:rPr>
              <a:t>‘Jsmith’;</a:t>
            </a:r>
            <a:endParaRPr sz="2600" dirty="0">
              <a:latin typeface="Courier New"/>
              <a:cs typeface="Courier New"/>
            </a:endParaRPr>
          </a:p>
          <a:p>
            <a:pPr marL="356870" indent="-344170">
              <a:lnSpc>
                <a:spcPct val="100000"/>
              </a:lnSpc>
              <a:spcBef>
                <a:spcPts val="880"/>
              </a:spcBef>
              <a:buClr>
                <a:srgbClr val="990033"/>
              </a:buClr>
              <a:buSzPct val="58928"/>
              <a:buFont typeface="Wingdings"/>
              <a:buChar char=""/>
              <a:tabLst>
                <a:tab pos="356870" algn="l"/>
              </a:tabLst>
            </a:pPr>
            <a:r>
              <a:rPr sz="2800" b="1" spc="-10" dirty="0">
                <a:solidFill>
                  <a:srgbClr val="333399"/>
                </a:solidFill>
                <a:latin typeface="Arial"/>
                <a:cs typeface="Arial"/>
              </a:rPr>
              <a:t>Catalog</a:t>
            </a:r>
            <a:endParaRPr sz="2800" dirty="0">
              <a:latin typeface="Arial"/>
              <a:cs typeface="Arial"/>
            </a:endParaRPr>
          </a:p>
          <a:p>
            <a:pPr marL="756285" marR="1572895" lvl="1" indent="-287020">
              <a:lnSpc>
                <a:spcPct val="100000"/>
              </a:lnSpc>
              <a:spcBef>
                <a:spcPts val="635"/>
              </a:spcBef>
              <a:buClr>
                <a:srgbClr val="333399"/>
              </a:buClr>
              <a:buSzPct val="55769"/>
              <a:buFont typeface="Wingdings"/>
              <a:buChar char=""/>
              <a:tabLst>
                <a:tab pos="756285" algn="l"/>
              </a:tabLst>
            </a:pPr>
            <a:r>
              <a:rPr sz="2600" dirty="0">
                <a:solidFill>
                  <a:srgbClr val="800000"/>
                </a:solidFill>
                <a:latin typeface="Arial MT"/>
                <a:cs typeface="Arial MT"/>
              </a:rPr>
              <a:t>Named</a:t>
            </a:r>
            <a:r>
              <a:rPr sz="2600" spc="-40" dirty="0">
                <a:solidFill>
                  <a:srgbClr val="800000"/>
                </a:solidFill>
                <a:latin typeface="Arial MT"/>
                <a:cs typeface="Arial MT"/>
              </a:rPr>
              <a:t> </a:t>
            </a:r>
            <a:r>
              <a:rPr sz="2600" dirty="0">
                <a:solidFill>
                  <a:srgbClr val="800000"/>
                </a:solidFill>
                <a:latin typeface="Arial MT"/>
                <a:cs typeface="Arial MT"/>
              </a:rPr>
              <a:t>collection</a:t>
            </a:r>
            <a:r>
              <a:rPr sz="2600" spc="-35" dirty="0">
                <a:solidFill>
                  <a:srgbClr val="800000"/>
                </a:solidFill>
                <a:latin typeface="Arial MT"/>
                <a:cs typeface="Arial MT"/>
              </a:rPr>
              <a:t> </a:t>
            </a:r>
            <a:r>
              <a:rPr sz="2600" dirty="0">
                <a:solidFill>
                  <a:srgbClr val="800000"/>
                </a:solidFill>
                <a:latin typeface="Arial MT"/>
                <a:cs typeface="Arial MT"/>
              </a:rPr>
              <a:t>of</a:t>
            </a:r>
            <a:r>
              <a:rPr sz="2600" spc="-60" dirty="0">
                <a:solidFill>
                  <a:srgbClr val="800000"/>
                </a:solidFill>
                <a:latin typeface="Arial MT"/>
                <a:cs typeface="Arial MT"/>
              </a:rPr>
              <a:t> </a:t>
            </a:r>
            <a:r>
              <a:rPr sz="2600" dirty="0">
                <a:solidFill>
                  <a:srgbClr val="800000"/>
                </a:solidFill>
                <a:latin typeface="Arial MT"/>
                <a:cs typeface="Arial MT"/>
              </a:rPr>
              <a:t>schemas</a:t>
            </a:r>
            <a:r>
              <a:rPr sz="2600" spc="-40" dirty="0">
                <a:solidFill>
                  <a:srgbClr val="800000"/>
                </a:solidFill>
                <a:latin typeface="Arial MT"/>
                <a:cs typeface="Arial MT"/>
              </a:rPr>
              <a:t> </a:t>
            </a:r>
            <a:r>
              <a:rPr sz="2600" dirty="0">
                <a:solidFill>
                  <a:srgbClr val="800000"/>
                </a:solidFill>
                <a:latin typeface="Arial MT"/>
                <a:cs typeface="Arial MT"/>
              </a:rPr>
              <a:t>in</a:t>
            </a:r>
            <a:r>
              <a:rPr sz="2600" spc="-75" dirty="0">
                <a:solidFill>
                  <a:srgbClr val="800000"/>
                </a:solidFill>
                <a:latin typeface="Arial MT"/>
                <a:cs typeface="Arial MT"/>
              </a:rPr>
              <a:t> </a:t>
            </a:r>
            <a:r>
              <a:rPr sz="2600" dirty="0">
                <a:solidFill>
                  <a:srgbClr val="800000"/>
                </a:solidFill>
                <a:latin typeface="Arial MT"/>
                <a:cs typeface="Arial MT"/>
              </a:rPr>
              <a:t>an</a:t>
            </a:r>
            <a:r>
              <a:rPr sz="2600" spc="-40" dirty="0">
                <a:solidFill>
                  <a:srgbClr val="800000"/>
                </a:solidFill>
                <a:latin typeface="Arial MT"/>
                <a:cs typeface="Arial MT"/>
              </a:rPr>
              <a:t> </a:t>
            </a:r>
            <a:r>
              <a:rPr sz="2600" spc="-25" dirty="0">
                <a:solidFill>
                  <a:srgbClr val="800000"/>
                </a:solidFill>
                <a:latin typeface="Arial MT"/>
                <a:cs typeface="Arial MT"/>
              </a:rPr>
              <a:t>SQL </a:t>
            </a:r>
            <a:r>
              <a:rPr sz="2600" spc="-10" dirty="0">
                <a:solidFill>
                  <a:srgbClr val="800000"/>
                </a:solidFill>
                <a:latin typeface="Arial MT"/>
                <a:cs typeface="Arial MT"/>
              </a:rPr>
              <a:t>environment</a:t>
            </a:r>
            <a:endParaRPr sz="2600" dirty="0">
              <a:latin typeface="Arial MT"/>
              <a:cs typeface="Arial MT"/>
            </a:endParaRPr>
          </a:p>
          <a:p>
            <a:pPr marL="356870" indent="-344170">
              <a:lnSpc>
                <a:spcPct val="100000"/>
              </a:lnSpc>
              <a:spcBef>
                <a:spcPts val="665"/>
              </a:spcBef>
              <a:buClr>
                <a:srgbClr val="990033"/>
              </a:buClr>
              <a:buSzPct val="58928"/>
              <a:buFont typeface="Wingdings"/>
              <a:buChar char=""/>
              <a:tabLst>
                <a:tab pos="356870" algn="l"/>
              </a:tabLst>
            </a:pPr>
            <a:r>
              <a:rPr lang="en-US" sz="2800" dirty="0">
                <a:solidFill>
                  <a:srgbClr val="333399"/>
                </a:solidFill>
                <a:latin typeface="Arial MT"/>
                <a:cs typeface="Arial MT"/>
              </a:rPr>
              <a:t>An SQL environment is basically an installation of an SQL-compliant RDBMS on a computer system.</a:t>
            </a:r>
          </a:p>
          <a:p>
            <a:pPr marL="356870" indent="-344170">
              <a:lnSpc>
                <a:spcPct val="100000"/>
              </a:lnSpc>
              <a:spcBef>
                <a:spcPts val="665"/>
              </a:spcBef>
              <a:buClr>
                <a:srgbClr val="990033"/>
              </a:buClr>
              <a:buSzPct val="58928"/>
              <a:buFont typeface="Wingdings"/>
              <a:buChar char=""/>
              <a:tabLst>
                <a:tab pos="356870" algn="l"/>
              </a:tabLst>
            </a:pPr>
            <a:r>
              <a:rPr lang="en-US" sz="2800" dirty="0">
                <a:solidFill>
                  <a:srgbClr val="333399"/>
                </a:solidFill>
                <a:latin typeface="Arial MT"/>
                <a:cs typeface="Arial MT"/>
              </a:rPr>
              <a:t>A catalog always  contains a special schema called </a:t>
            </a:r>
            <a:r>
              <a:rPr lang="en-US" sz="2800" dirty="0" err="1">
                <a:solidFill>
                  <a:srgbClr val="333399"/>
                </a:solidFill>
                <a:latin typeface="Arial MT"/>
                <a:cs typeface="Arial MT"/>
              </a:rPr>
              <a:t>INFORMATION_SCHEMA,which</a:t>
            </a:r>
            <a:r>
              <a:rPr lang="en-US" sz="2800" dirty="0">
                <a:solidFill>
                  <a:srgbClr val="333399"/>
                </a:solidFill>
                <a:latin typeface="Arial MT"/>
                <a:cs typeface="Arial MT"/>
              </a:rPr>
              <a:t> provide information on all the schemas in the catalog and all the element descriptors in these  schemas. </a:t>
            </a:r>
            <a:r>
              <a:rPr sz="2800" spc="-10" dirty="0">
                <a:solidFill>
                  <a:srgbClr val="333399"/>
                </a:solidFill>
                <a:latin typeface="Arial MT"/>
                <a:cs typeface="Arial MT"/>
              </a:rPr>
              <a:t>.</a:t>
            </a:r>
            <a:endParaRPr sz="2800" dirty="0">
              <a:latin typeface="Arial MT"/>
              <a:cs typeface="Arial M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5B36-06BB-A3E2-09A2-E2274A5DA63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6741E2D-0AA5-BAF7-0541-11C57D8A0575}"/>
              </a:ext>
            </a:extLst>
          </p:cNvPr>
          <p:cNvSpPr>
            <a:spLocks noGrp="1"/>
          </p:cNvSpPr>
          <p:nvPr>
            <p:ph type="body" idx="1"/>
          </p:nvPr>
        </p:nvSpPr>
        <p:spPr>
          <a:xfrm>
            <a:off x="318617" y="1537095"/>
            <a:ext cx="8134350" cy="2585323"/>
          </a:xfrm>
        </p:spPr>
        <p:txBody>
          <a:bodyPr/>
          <a:lstStyle/>
          <a:p>
            <a:r>
              <a:rPr lang="en-US" sz="2400" dirty="0"/>
              <a:t>This query will select the </a:t>
            </a:r>
            <a:r>
              <a:rPr lang="en-US" sz="2400" dirty="0" err="1"/>
              <a:t>Essns</a:t>
            </a:r>
            <a:r>
              <a:rPr lang="en-US" sz="2400" dirty="0"/>
              <a:t> of all employees who work the same (project, hours) combination on some project that employee ‘John Smith’ (whose </a:t>
            </a:r>
            <a:r>
              <a:rPr lang="en-US" sz="2400" dirty="0" err="1"/>
              <a:t>Ssn</a:t>
            </a:r>
            <a:r>
              <a:rPr lang="en-US" sz="2400" dirty="0"/>
              <a:t> = ‘123456789’) works on. In this example, the IN operator compares the </a:t>
            </a:r>
            <a:r>
              <a:rPr lang="en-US" sz="2400" dirty="0" err="1"/>
              <a:t>subtuple</a:t>
            </a:r>
            <a:r>
              <a:rPr lang="en-US" sz="2400" dirty="0"/>
              <a:t> of values in parentheses (</a:t>
            </a:r>
            <a:r>
              <a:rPr lang="en-US" sz="2400" dirty="0" err="1"/>
              <a:t>Pno</a:t>
            </a:r>
            <a:r>
              <a:rPr lang="en-US" sz="2400" dirty="0"/>
              <a:t>, Hours) within each tuple in WORKS_ON with the set of type-compatible tuples produced by the nested query.</a:t>
            </a:r>
            <a:endParaRPr lang="en-IN" sz="2400" dirty="0"/>
          </a:p>
        </p:txBody>
      </p:sp>
      <p:pic>
        <p:nvPicPr>
          <p:cNvPr id="5" name="Picture 4">
            <a:extLst>
              <a:ext uri="{FF2B5EF4-FFF2-40B4-BE49-F238E27FC236}">
                <a16:creationId xmlns:a16="http://schemas.microsoft.com/office/drawing/2014/main" id="{2B335942-330E-3B01-84C3-908317AE1825}"/>
              </a:ext>
            </a:extLst>
          </p:cNvPr>
          <p:cNvPicPr>
            <a:picLocks noChangeAspect="1"/>
          </p:cNvPicPr>
          <p:nvPr/>
        </p:nvPicPr>
        <p:blipFill>
          <a:blip r:embed="rId2"/>
          <a:stretch>
            <a:fillRect/>
          </a:stretch>
        </p:blipFill>
        <p:spPr>
          <a:xfrm>
            <a:off x="346424" y="4800600"/>
            <a:ext cx="8078735" cy="1851065"/>
          </a:xfrm>
          <a:prstGeom prst="rect">
            <a:avLst/>
          </a:prstGeom>
        </p:spPr>
      </p:pic>
    </p:spTree>
    <p:extLst>
      <p:ext uri="{BB962C8B-B14F-4D97-AF65-F5344CB8AC3E}">
        <p14:creationId xmlns:p14="http://schemas.microsoft.com/office/powerpoint/2010/main" val="15967952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5DFF0-3762-0E66-31AB-BD106912F06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AF3CC28-2133-699B-3481-3BF87E540987}"/>
              </a:ext>
            </a:extLst>
          </p:cNvPr>
          <p:cNvSpPr>
            <a:spLocks noGrp="1"/>
          </p:cNvSpPr>
          <p:nvPr>
            <p:ph type="body" idx="1"/>
          </p:nvPr>
        </p:nvSpPr>
        <p:spPr>
          <a:xfrm>
            <a:off x="318617" y="1537095"/>
            <a:ext cx="8134350" cy="1292662"/>
          </a:xfrm>
        </p:spPr>
        <p:txBody>
          <a:bodyPr/>
          <a:lstStyle/>
          <a:p>
            <a:r>
              <a:rPr lang="en-IN" dirty="0"/>
              <a:t>Retrieve </a:t>
            </a:r>
            <a:r>
              <a:rPr lang="en-US" dirty="0"/>
              <a:t>the names of employees whose salary is greater than the salary of all the employees in department 5</a:t>
            </a:r>
            <a:endParaRPr lang="en-IN" dirty="0"/>
          </a:p>
        </p:txBody>
      </p:sp>
      <p:pic>
        <p:nvPicPr>
          <p:cNvPr id="5" name="Picture 4">
            <a:extLst>
              <a:ext uri="{FF2B5EF4-FFF2-40B4-BE49-F238E27FC236}">
                <a16:creationId xmlns:a16="http://schemas.microsoft.com/office/drawing/2014/main" id="{34751397-F22F-2495-D75A-03A90D41FE34}"/>
              </a:ext>
            </a:extLst>
          </p:cNvPr>
          <p:cNvPicPr>
            <a:picLocks noChangeAspect="1"/>
          </p:cNvPicPr>
          <p:nvPr/>
        </p:nvPicPr>
        <p:blipFill>
          <a:blip r:embed="rId2"/>
          <a:stretch>
            <a:fillRect/>
          </a:stretch>
        </p:blipFill>
        <p:spPr>
          <a:xfrm>
            <a:off x="838200" y="3657599"/>
            <a:ext cx="6934200" cy="1663305"/>
          </a:xfrm>
          <a:prstGeom prst="rect">
            <a:avLst/>
          </a:prstGeom>
        </p:spPr>
      </p:pic>
    </p:spTree>
    <p:extLst>
      <p:ext uri="{BB962C8B-B14F-4D97-AF65-F5344CB8AC3E}">
        <p14:creationId xmlns:p14="http://schemas.microsoft.com/office/powerpoint/2010/main" val="34435658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BD296-4D62-EB7A-F213-126664F868DC}"/>
              </a:ext>
            </a:extLst>
          </p:cNvPr>
          <p:cNvSpPr>
            <a:spLocks noGrp="1"/>
          </p:cNvSpPr>
          <p:nvPr>
            <p:ph type="title"/>
          </p:nvPr>
        </p:nvSpPr>
        <p:spPr>
          <a:xfrm>
            <a:off x="307340" y="18033"/>
            <a:ext cx="7588250" cy="553998"/>
          </a:xfrm>
        </p:spPr>
        <p:txBody>
          <a:bodyPr/>
          <a:lstStyle/>
          <a:p>
            <a:r>
              <a:rPr lang="en-IN" dirty="0"/>
              <a:t>Correlated Nested Queries</a:t>
            </a:r>
          </a:p>
        </p:txBody>
      </p:sp>
      <p:sp>
        <p:nvSpPr>
          <p:cNvPr id="3" name="Text Placeholder 2">
            <a:extLst>
              <a:ext uri="{FF2B5EF4-FFF2-40B4-BE49-F238E27FC236}">
                <a16:creationId xmlns:a16="http://schemas.microsoft.com/office/drawing/2014/main" id="{DD93C7A0-FDEB-864C-813B-59E3CE52A08A}"/>
              </a:ext>
            </a:extLst>
          </p:cNvPr>
          <p:cNvSpPr>
            <a:spLocks noGrp="1"/>
          </p:cNvSpPr>
          <p:nvPr>
            <p:ph type="body" idx="1"/>
          </p:nvPr>
        </p:nvSpPr>
        <p:spPr>
          <a:xfrm>
            <a:off x="318617" y="1537095"/>
            <a:ext cx="8134350" cy="4062651"/>
          </a:xfrm>
        </p:spPr>
        <p:txBody>
          <a:bodyPr/>
          <a:lstStyle/>
          <a:p>
            <a:pPr marL="457200" indent="-457200">
              <a:buFont typeface="Arial" panose="020B0604020202020204" pitchFamily="34" charset="0"/>
              <a:buChar char="•"/>
            </a:pPr>
            <a:r>
              <a:rPr lang="en-US" sz="2400" dirty="0"/>
              <a:t>Whenever a condition in the WHERE clause of a nested query references some attribute of a relation declared in the outer query, the two queries are said to be correlated.</a:t>
            </a:r>
          </a:p>
          <a:p>
            <a:pPr marL="457200" indent="-457200">
              <a:buFont typeface="Arial" panose="020B0604020202020204" pitchFamily="34" charset="0"/>
              <a:buChar char="•"/>
            </a:pPr>
            <a:r>
              <a:rPr lang="en-US" sz="2400" dirty="0"/>
              <a:t>We can understand a correlated query better by considering that the nested query is evaluated once for each tuple (or combination of tuples) in the outer query.</a:t>
            </a:r>
          </a:p>
          <a:p>
            <a:pPr marL="457200" indent="-457200">
              <a:buFont typeface="Arial" panose="020B0604020202020204" pitchFamily="34" charset="0"/>
              <a:buChar char="•"/>
            </a:pPr>
            <a:r>
              <a:rPr lang="en-US" sz="2400" dirty="0"/>
              <a:t> In general, a query written with nested select-from-where blocks and using the = or IN comparison operators can always be expressed as a single block query</a:t>
            </a:r>
            <a:endParaRPr lang="en-IN" sz="2400" dirty="0"/>
          </a:p>
        </p:txBody>
      </p:sp>
    </p:spTree>
    <p:extLst>
      <p:ext uri="{BB962C8B-B14F-4D97-AF65-F5344CB8AC3E}">
        <p14:creationId xmlns:p14="http://schemas.microsoft.com/office/powerpoint/2010/main" val="32693786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1A25F-81F5-FEAB-026D-639BA782A5C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C52F4D6-30AE-833D-3702-1C042AA56535}"/>
              </a:ext>
            </a:extLst>
          </p:cNvPr>
          <p:cNvSpPr>
            <a:spLocks noGrp="1"/>
          </p:cNvSpPr>
          <p:nvPr>
            <p:ph type="body" idx="1"/>
          </p:nvPr>
        </p:nvSpPr>
        <p:spPr>
          <a:xfrm>
            <a:off x="318617" y="1537095"/>
            <a:ext cx="8134350" cy="3877985"/>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r>
              <a:rPr lang="en-IN" dirty="0"/>
              <a:t>Can be rewritten as corelated query as follows:</a:t>
            </a:r>
          </a:p>
          <a:p>
            <a:endParaRPr lang="en-IN" dirty="0"/>
          </a:p>
        </p:txBody>
      </p:sp>
      <p:pic>
        <p:nvPicPr>
          <p:cNvPr id="5" name="Picture 4">
            <a:extLst>
              <a:ext uri="{FF2B5EF4-FFF2-40B4-BE49-F238E27FC236}">
                <a16:creationId xmlns:a16="http://schemas.microsoft.com/office/drawing/2014/main" id="{61E8851D-8293-541F-F471-4E8510F365D2}"/>
              </a:ext>
            </a:extLst>
          </p:cNvPr>
          <p:cNvPicPr>
            <a:picLocks noChangeAspect="1"/>
          </p:cNvPicPr>
          <p:nvPr/>
        </p:nvPicPr>
        <p:blipFill>
          <a:blip r:embed="rId2"/>
          <a:stretch>
            <a:fillRect/>
          </a:stretch>
        </p:blipFill>
        <p:spPr>
          <a:xfrm>
            <a:off x="307340" y="1503704"/>
            <a:ext cx="8484036" cy="2597283"/>
          </a:xfrm>
          <a:prstGeom prst="rect">
            <a:avLst/>
          </a:prstGeom>
        </p:spPr>
      </p:pic>
      <p:pic>
        <p:nvPicPr>
          <p:cNvPr id="7" name="Picture 6">
            <a:extLst>
              <a:ext uri="{FF2B5EF4-FFF2-40B4-BE49-F238E27FC236}">
                <a16:creationId xmlns:a16="http://schemas.microsoft.com/office/drawing/2014/main" id="{C694694A-0B64-A7DB-10FE-A1502B45EE41}"/>
              </a:ext>
            </a:extLst>
          </p:cNvPr>
          <p:cNvPicPr>
            <a:picLocks noChangeAspect="1"/>
          </p:cNvPicPr>
          <p:nvPr/>
        </p:nvPicPr>
        <p:blipFill>
          <a:blip r:embed="rId3"/>
          <a:stretch>
            <a:fillRect/>
          </a:stretch>
        </p:blipFill>
        <p:spPr>
          <a:xfrm>
            <a:off x="843747" y="5181600"/>
            <a:ext cx="7462053" cy="1282766"/>
          </a:xfrm>
          <a:prstGeom prst="rect">
            <a:avLst/>
          </a:prstGeom>
        </p:spPr>
      </p:pic>
    </p:spTree>
    <p:extLst>
      <p:ext uri="{BB962C8B-B14F-4D97-AF65-F5344CB8AC3E}">
        <p14:creationId xmlns:p14="http://schemas.microsoft.com/office/powerpoint/2010/main" val="4957633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BEE7E-9691-697D-FDC9-1B69B360A683}"/>
              </a:ext>
            </a:extLst>
          </p:cNvPr>
          <p:cNvSpPr>
            <a:spLocks noGrp="1"/>
          </p:cNvSpPr>
          <p:nvPr>
            <p:ph type="title"/>
          </p:nvPr>
        </p:nvSpPr>
        <p:spPr>
          <a:xfrm>
            <a:off x="307340" y="18033"/>
            <a:ext cx="7588250" cy="1107996"/>
          </a:xfrm>
        </p:spPr>
        <p:txBody>
          <a:bodyPr/>
          <a:lstStyle/>
          <a:p>
            <a:r>
              <a:rPr lang="en-US" dirty="0"/>
              <a:t>The EXISTS and UNIQUE Functions in SQL</a:t>
            </a:r>
            <a:endParaRPr lang="en-IN" dirty="0"/>
          </a:p>
        </p:txBody>
      </p:sp>
      <p:sp>
        <p:nvSpPr>
          <p:cNvPr id="3" name="Text Placeholder 2">
            <a:extLst>
              <a:ext uri="{FF2B5EF4-FFF2-40B4-BE49-F238E27FC236}">
                <a16:creationId xmlns:a16="http://schemas.microsoft.com/office/drawing/2014/main" id="{754EC2CA-6282-BE38-5F92-C9D5FC45F34E}"/>
              </a:ext>
            </a:extLst>
          </p:cNvPr>
          <p:cNvSpPr>
            <a:spLocks noGrp="1"/>
          </p:cNvSpPr>
          <p:nvPr>
            <p:ph type="body" idx="1"/>
          </p:nvPr>
        </p:nvSpPr>
        <p:spPr>
          <a:xfrm>
            <a:off x="318617" y="1537095"/>
            <a:ext cx="8134350" cy="3447098"/>
          </a:xfrm>
        </p:spPr>
        <p:txBody>
          <a:bodyPr/>
          <a:lstStyle/>
          <a:p>
            <a:pPr marL="457200" indent="-457200">
              <a:buFont typeface="Arial" panose="020B0604020202020204" pitchFamily="34" charset="0"/>
              <a:buChar char="•"/>
            </a:pPr>
            <a:r>
              <a:rPr lang="en-US" altLang="en-US" dirty="0"/>
              <a:t>EXISTS is used to check whether the result of a correlated nested query is empty (contains no tuples) or not</a:t>
            </a:r>
          </a:p>
          <a:p>
            <a:pPr marL="457200" indent="-457200">
              <a:buFont typeface="Arial" panose="020B0604020202020204" pitchFamily="34" charset="0"/>
              <a:buChar char="•"/>
            </a:pPr>
            <a:r>
              <a:rPr lang="en-US" dirty="0"/>
              <a:t>The result of EXISTS is a Boolean value TRUE if the nested query result contains at least one tuple, or FALSE if the nested query result contains no tuples.</a:t>
            </a:r>
            <a:endParaRPr lang="en-US" altLang="en-US" dirty="0"/>
          </a:p>
          <a:p>
            <a:pPr marL="457200" indent="-457200">
              <a:buFont typeface="Arial" panose="020B0604020202020204" pitchFamily="34" charset="0"/>
              <a:buChar char="•"/>
            </a:pPr>
            <a:endParaRPr lang="en-IN" dirty="0"/>
          </a:p>
        </p:txBody>
      </p:sp>
    </p:spTree>
    <p:extLst>
      <p:ext uri="{BB962C8B-B14F-4D97-AF65-F5344CB8AC3E}">
        <p14:creationId xmlns:p14="http://schemas.microsoft.com/office/powerpoint/2010/main" val="42497887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a:extLst>
              <a:ext uri="{FF2B5EF4-FFF2-40B4-BE49-F238E27FC236}">
                <a16:creationId xmlns:a16="http://schemas.microsoft.com/office/drawing/2014/main" id="{28054A72-A011-99D5-DC27-15C16D6E588E}"/>
              </a:ext>
            </a:extLst>
          </p:cNvPr>
          <p:cNvSpPr>
            <a:spLocks noGrp="1"/>
          </p:cNvSpPr>
          <p:nvPr>
            <p:ph type="sldNum" sz="quarter" idx="10"/>
          </p:nvPr>
        </p:nvSpPr>
        <p:spPr bwMode="auto">
          <a:xfrm>
            <a:off x="6934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CA"/>
            </a:defPPr>
            <a:lvl1pPr algn="r" rtl="0" fontAlgn="base">
              <a:spcBef>
                <a:spcPct val="0"/>
              </a:spcBef>
              <a:spcAft>
                <a:spcPct val="0"/>
              </a:spcAft>
              <a:defRPr sz="1400" b="1" kern="1200">
                <a:solidFill>
                  <a:srgbClr val="990033"/>
                </a:solidFill>
                <a:latin typeface="Arial" panose="020B0604020202020204" pitchFamily="34" charset="0"/>
                <a:ea typeface="+mn-ea"/>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pPr eaLnBrk="1" hangingPunct="1"/>
            <a:r>
              <a:rPr lang="en-US" altLang="en-US"/>
              <a:t>Slide 8- </a:t>
            </a:r>
            <a:fld id="{623BB547-291E-42EE-AFC2-B6173F7279E5}" type="slidenum">
              <a:rPr lang="en-US" altLang="en-US" smtClean="0"/>
              <a:pPr/>
              <a:t>65</a:t>
            </a:fld>
            <a:endParaRPr lang="en-CA" altLang="en-US" sz="1400">
              <a:solidFill>
                <a:srgbClr val="990033"/>
              </a:solidFill>
            </a:endParaRPr>
          </a:p>
        </p:txBody>
      </p:sp>
      <p:sp>
        <p:nvSpPr>
          <p:cNvPr id="43011" name="Rectangle 6">
            <a:extLst>
              <a:ext uri="{FF2B5EF4-FFF2-40B4-BE49-F238E27FC236}">
                <a16:creationId xmlns:a16="http://schemas.microsoft.com/office/drawing/2014/main" id="{2FA18A2E-9012-4F8B-1F1B-8CE873E702C5}"/>
              </a:ext>
            </a:extLst>
          </p:cNvPr>
          <p:cNvSpPr>
            <a:spLocks noGrp="1" noChangeArrowheads="1"/>
          </p:cNvSpPr>
          <p:nvPr>
            <p:ph type="title"/>
          </p:nvPr>
        </p:nvSpPr>
        <p:spPr/>
        <p:txBody>
          <a:bodyPr/>
          <a:lstStyle/>
          <a:p>
            <a:pPr eaLnBrk="1" hangingPunct="1"/>
            <a:r>
              <a:rPr lang="en-US" altLang="en-US"/>
              <a:t>THE EXISTS FUNCTION (contd.)</a:t>
            </a:r>
          </a:p>
        </p:txBody>
      </p:sp>
      <p:sp>
        <p:nvSpPr>
          <p:cNvPr id="43012" name="Rectangle 7">
            <a:extLst>
              <a:ext uri="{FF2B5EF4-FFF2-40B4-BE49-F238E27FC236}">
                <a16:creationId xmlns:a16="http://schemas.microsoft.com/office/drawing/2014/main" id="{953C7CAD-8C0E-038E-373D-63BF19C69EC7}"/>
              </a:ext>
            </a:extLst>
          </p:cNvPr>
          <p:cNvSpPr>
            <a:spLocks noGrp="1" noChangeArrowheads="1"/>
          </p:cNvSpPr>
          <p:nvPr>
            <p:ph type="body" idx="1"/>
          </p:nvPr>
        </p:nvSpPr>
        <p:spPr>
          <a:xfrm>
            <a:off x="318617" y="1537095"/>
            <a:ext cx="8134350" cy="4462760"/>
          </a:xfrm>
        </p:spPr>
        <p:txBody>
          <a:bodyPr/>
          <a:lstStyle/>
          <a:p>
            <a:pPr eaLnBrk="1" hangingPunct="1"/>
            <a:r>
              <a:rPr lang="en-US" altLang="en-US" dirty="0"/>
              <a:t>Query : Retrieve the name of each employee who has a dependent with the same first name as the employee.</a:t>
            </a:r>
            <a:br>
              <a:rPr lang="en-US" altLang="en-US" dirty="0"/>
            </a:br>
            <a:endParaRPr lang="en-US" altLang="en-US" dirty="0"/>
          </a:p>
          <a:p>
            <a:pPr lvl="1" eaLnBrk="1" hangingPunct="1">
              <a:buFont typeface="Wingdings" panose="05000000000000000000" pitchFamily="2" charset="2"/>
              <a:buNone/>
            </a:pPr>
            <a:r>
              <a:rPr lang="en-US" altLang="en-US" sz="2200" dirty="0"/>
              <a:t>Q: 	SELECT  	FNAME, LNAME</a:t>
            </a:r>
            <a:br>
              <a:rPr lang="en-US" altLang="en-US" sz="2200" dirty="0"/>
            </a:br>
            <a:r>
              <a:rPr lang="en-US" altLang="en-US" sz="2200" dirty="0"/>
              <a:t>		FROM		EMPLOYEE</a:t>
            </a:r>
            <a:br>
              <a:rPr lang="en-US" altLang="en-US" sz="2200" dirty="0"/>
            </a:br>
            <a:r>
              <a:rPr lang="en-US" altLang="en-US" sz="2200" dirty="0"/>
              <a:t>		WHERE	EXISTS  (SELECT	*</a:t>
            </a:r>
            <a:br>
              <a:rPr lang="en-US" altLang="en-US" sz="2200" dirty="0"/>
            </a:br>
            <a:r>
              <a:rPr lang="en-US" altLang="en-US" sz="2200" dirty="0"/>
              <a:t>					FROM		DEPENDENT</a:t>
            </a:r>
            <a:br>
              <a:rPr lang="en-US" altLang="en-US" sz="2200" dirty="0"/>
            </a:br>
            <a:r>
              <a:rPr lang="en-US" altLang="en-US" sz="2200" dirty="0"/>
              <a:t>					WHERE	SSN=ESSN 						AND 							FNAME=DEPENDENT_NAME)</a:t>
            </a:r>
          </a:p>
          <a:p>
            <a:pPr eaLnBrk="1" hangingPunct="1"/>
            <a:endParaRPr lang="en-US" altLang="en-US"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a:extLst>
              <a:ext uri="{FF2B5EF4-FFF2-40B4-BE49-F238E27FC236}">
                <a16:creationId xmlns:a16="http://schemas.microsoft.com/office/drawing/2014/main" id="{A78962E4-0BB2-7A19-6FD8-6E146032BCD8}"/>
              </a:ext>
            </a:extLst>
          </p:cNvPr>
          <p:cNvSpPr>
            <a:spLocks noGrp="1"/>
          </p:cNvSpPr>
          <p:nvPr>
            <p:ph type="sldNum" sz="quarter" idx="10"/>
          </p:nvPr>
        </p:nvSpPr>
        <p:spPr bwMode="auto">
          <a:xfrm>
            <a:off x="6934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CA"/>
            </a:defPPr>
            <a:lvl1pPr algn="r" rtl="0" fontAlgn="base">
              <a:spcBef>
                <a:spcPct val="0"/>
              </a:spcBef>
              <a:spcAft>
                <a:spcPct val="0"/>
              </a:spcAft>
              <a:defRPr sz="1400" b="1" kern="1200">
                <a:solidFill>
                  <a:srgbClr val="990033"/>
                </a:solidFill>
                <a:latin typeface="Arial" panose="020B0604020202020204" pitchFamily="34" charset="0"/>
                <a:ea typeface="+mn-ea"/>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pPr eaLnBrk="1" hangingPunct="1"/>
            <a:r>
              <a:rPr lang="en-US" altLang="en-US"/>
              <a:t>Slide 8- </a:t>
            </a:r>
            <a:fld id="{623BB547-291E-42EE-AFC2-B6173F7279E5}" type="slidenum">
              <a:rPr lang="en-US" altLang="en-US" smtClean="0"/>
              <a:pPr/>
              <a:t>66</a:t>
            </a:fld>
            <a:endParaRPr lang="en-CA" altLang="en-US" sz="1400">
              <a:solidFill>
                <a:srgbClr val="990033"/>
              </a:solidFill>
            </a:endParaRPr>
          </a:p>
        </p:txBody>
      </p:sp>
      <p:sp>
        <p:nvSpPr>
          <p:cNvPr id="44035" name="Rectangle 6">
            <a:extLst>
              <a:ext uri="{FF2B5EF4-FFF2-40B4-BE49-F238E27FC236}">
                <a16:creationId xmlns:a16="http://schemas.microsoft.com/office/drawing/2014/main" id="{82C14CAF-F142-B224-99ED-FED5433608FF}"/>
              </a:ext>
            </a:extLst>
          </p:cNvPr>
          <p:cNvSpPr>
            <a:spLocks noGrp="1" noChangeArrowheads="1"/>
          </p:cNvSpPr>
          <p:nvPr>
            <p:ph type="title"/>
          </p:nvPr>
        </p:nvSpPr>
        <p:spPr/>
        <p:txBody>
          <a:bodyPr/>
          <a:lstStyle/>
          <a:p>
            <a:pPr eaLnBrk="1" hangingPunct="1"/>
            <a:r>
              <a:rPr lang="en-US" altLang="en-US"/>
              <a:t>THE EXISTS FUNCTION (contd.)</a:t>
            </a:r>
          </a:p>
        </p:txBody>
      </p:sp>
      <p:sp>
        <p:nvSpPr>
          <p:cNvPr id="44036" name="Rectangle 7">
            <a:extLst>
              <a:ext uri="{FF2B5EF4-FFF2-40B4-BE49-F238E27FC236}">
                <a16:creationId xmlns:a16="http://schemas.microsoft.com/office/drawing/2014/main" id="{41909F22-38E2-29D4-9E90-B7052711BF20}"/>
              </a:ext>
            </a:extLst>
          </p:cNvPr>
          <p:cNvSpPr>
            <a:spLocks noGrp="1" noChangeArrowheads="1"/>
          </p:cNvSpPr>
          <p:nvPr>
            <p:ph type="body" idx="1"/>
          </p:nvPr>
        </p:nvSpPr>
        <p:spPr>
          <a:xfrm>
            <a:off x="318617" y="1537095"/>
            <a:ext cx="8134350" cy="4585871"/>
          </a:xfrm>
        </p:spPr>
        <p:txBody>
          <a:bodyPr/>
          <a:lstStyle/>
          <a:p>
            <a:pPr eaLnBrk="1" hangingPunct="1"/>
            <a:r>
              <a:rPr lang="en-US" altLang="en-US" sz="2400" dirty="0"/>
              <a:t>Query 6: Retrieve the names of employees who have no dependents.</a:t>
            </a:r>
          </a:p>
          <a:p>
            <a:pPr lvl="1" eaLnBrk="1" hangingPunct="1">
              <a:buFont typeface="Wingdings" panose="05000000000000000000" pitchFamily="2" charset="2"/>
              <a:buNone/>
            </a:pPr>
            <a:br>
              <a:rPr lang="en-US" altLang="en-US" sz="2200" dirty="0"/>
            </a:br>
            <a:r>
              <a:rPr lang="en-US" altLang="en-US" sz="2200" dirty="0"/>
              <a:t>Q6:	SELECT  	FNAME, LNAME</a:t>
            </a:r>
            <a:br>
              <a:rPr lang="en-US" altLang="en-US" sz="2200" dirty="0"/>
            </a:br>
            <a:r>
              <a:rPr lang="en-US" altLang="en-US" sz="2200" dirty="0"/>
              <a:t>		FROM		EMPLOYEE</a:t>
            </a:r>
            <a:br>
              <a:rPr lang="en-US" altLang="en-US" sz="2200" dirty="0"/>
            </a:br>
            <a:r>
              <a:rPr lang="en-US" altLang="en-US" sz="2200" dirty="0"/>
              <a:t>		WHERE	NOT EXISTS   (SELECT	*</a:t>
            </a:r>
            <a:br>
              <a:rPr lang="en-US" altLang="en-US" sz="2200" dirty="0"/>
            </a:br>
            <a:r>
              <a:rPr lang="en-US" altLang="en-US" sz="2200" dirty="0"/>
              <a:t>					FROM  	DEPENDENT</a:t>
            </a:r>
            <a:br>
              <a:rPr lang="en-US" altLang="en-US" sz="2200" dirty="0"/>
            </a:br>
            <a:r>
              <a:rPr lang="en-US" altLang="en-US" sz="2200" dirty="0"/>
              <a:t>					WHERE 	SSN=ESSN)</a:t>
            </a:r>
          </a:p>
          <a:p>
            <a:pPr lvl="1" eaLnBrk="1" hangingPunct="1">
              <a:buFont typeface="Wingdings" panose="05000000000000000000" pitchFamily="2" charset="2"/>
              <a:buNone/>
            </a:pPr>
            <a:endParaRPr lang="en-US" altLang="en-US" sz="2200" dirty="0"/>
          </a:p>
          <a:p>
            <a:pPr marL="342900" indent="-342900" eaLnBrk="1" hangingPunct="1">
              <a:buFont typeface="Arial" panose="020B0604020202020204" pitchFamily="34" charset="0"/>
              <a:buChar char="•"/>
            </a:pPr>
            <a:r>
              <a:rPr lang="en-US" altLang="en-US" sz="2400" dirty="0"/>
              <a:t>In Q6, the correlated nested query retrieves all DEPENDENT tuples related to an EMPLOYEE tuple. If </a:t>
            </a:r>
            <a:r>
              <a:rPr lang="en-US" altLang="en-US" sz="2400" i="1" dirty="0"/>
              <a:t>none exist</a:t>
            </a:r>
            <a:r>
              <a:rPr lang="en-US" altLang="en-US" sz="2400" dirty="0"/>
              <a:t>, the EMPLOYEE tuple is selected</a:t>
            </a:r>
          </a:p>
          <a:p>
            <a:pPr marL="342900" indent="-342900">
              <a:buFont typeface="Arial" panose="020B0604020202020204" pitchFamily="34" charset="0"/>
              <a:buChar char="•"/>
            </a:pPr>
            <a:r>
              <a:rPr lang="en-US" altLang="en-US" sz="2400" dirty="0">
                <a:solidFill>
                  <a:srgbClr val="333399"/>
                </a:solidFill>
                <a:latin typeface="Arial MT"/>
              </a:rPr>
              <a:t>EXISTS is necessary for the expressive power of SQL</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16E5-2A09-32B2-4F20-16E9D391706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5F7215A-49E7-C758-17FD-A322B580F759}"/>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736773DE-B8F8-D086-7A31-DD9E3842AFB6}"/>
              </a:ext>
            </a:extLst>
          </p:cNvPr>
          <p:cNvPicPr>
            <a:picLocks noChangeAspect="1"/>
          </p:cNvPicPr>
          <p:nvPr/>
        </p:nvPicPr>
        <p:blipFill>
          <a:blip r:embed="rId2"/>
          <a:stretch>
            <a:fillRect/>
          </a:stretch>
        </p:blipFill>
        <p:spPr>
          <a:xfrm>
            <a:off x="409538" y="1537095"/>
            <a:ext cx="8324924" cy="3520763"/>
          </a:xfrm>
          <a:prstGeom prst="rect">
            <a:avLst/>
          </a:prstGeom>
        </p:spPr>
      </p:pic>
    </p:spTree>
    <p:extLst>
      <p:ext uri="{BB962C8B-B14F-4D97-AF65-F5344CB8AC3E}">
        <p14:creationId xmlns:p14="http://schemas.microsoft.com/office/powerpoint/2010/main" val="32277563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64E02-DBD9-53C5-7D26-7053418E534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70BEC32-DC31-BFD8-B37E-40C4A59FE661}"/>
              </a:ext>
            </a:extLst>
          </p:cNvPr>
          <p:cNvSpPr>
            <a:spLocks noGrp="1"/>
          </p:cNvSpPr>
          <p:nvPr>
            <p:ph type="body" idx="1"/>
          </p:nvPr>
        </p:nvSpPr>
        <p:spPr>
          <a:xfrm>
            <a:off x="318617" y="1537095"/>
            <a:ext cx="8134350" cy="923330"/>
          </a:xfrm>
        </p:spPr>
        <p:txBody>
          <a:bodyPr/>
          <a:lstStyle/>
          <a:p>
            <a:r>
              <a:rPr lang="en-US" sz="2000" dirty="0"/>
              <a:t>Q3: Retrieve the name of each employee who works on all the projects con trolled by department number 5 can be written using EXISTS and NOT EXISTS in SQL systems. 2ways to solve this as follows:</a:t>
            </a:r>
            <a:endParaRPr lang="en-IN" sz="2000" dirty="0"/>
          </a:p>
        </p:txBody>
      </p:sp>
      <p:pic>
        <p:nvPicPr>
          <p:cNvPr id="5" name="Picture 4">
            <a:extLst>
              <a:ext uri="{FF2B5EF4-FFF2-40B4-BE49-F238E27FC236}">
                <a16:creationId xmlns:a16="http://schemas.microsoft.com/office/drawing/2014/main" id="{0E80ADA0-4589-F6E2-F697-09EBCE7957A1}"/>
              </a:ext>
            </a:extLst>
          </p:cNvPr>
          <p:cNvPicPr>
            <a:picLocks noChangeAspect="1"/>
          </p:cNvPicPr>
          <p:nvPr/>
        </p:nvPicPr>
        <p:blipFill>
          <a:blip r:embed="rId2"/>
          <a:stretch>
            <a:fillRect/>
          </a:stretch>
        </p:blipFill>
        <p:spPr>
          <a:xfrm>
            <a:off x="307340" y="2590800"/>
            <a:ext cx="8074660" cy="2048624"/>
          </a:xfrm>
          <a:prstGeom prst="rect">
            <a:avLst/>
          </a:prstGeom>
        </p:spPr>
      </p:pic>
      <p:pic>
        <p:nvPicPr>
          <p:cNvPr id="7" name="Picture 6">
            <a:extLst>
              <a:ext uri="{FF2B5EF4-FFF2-40B4-BE49-F238E27FC236}">
                <a16:creationId xmlns:a16="http://schemas.microsoft.com/office/drawing/2014/main" id="{229341CD-9171-E701-E348-1CBD1628290B}"/>
              </a:ext>
            </a:extLst>
          </p:cNvPr>
          <p:cNvPicPr>
            <a:picLocks noChangeAspect="1"/>
          </p:cNvPicPr>
          <p:nvPr/>
        </p:nvPicPr>
        <p:blipFill>
          <a:blip r:embed="rId3"/>
          <a:stretch>
            <a:fillRect/>
          </a:stretch>
        </p:blipFill>
        <p:spPr>
          <a:xfrm>
            <a:off x="76200" y="4639424"/>
            <a:ext cx="8534400" cy="2200543"/>
          </a:xfrm>
          <a:prstGeom prst="rect">
            <a:avLst/>
          </a:prstGeom>
        </p:spPr>
      </p:pic>
    </p:spTree>
    <p:extLst>
      <p:ext uri="{BB962C8B-B14F-4D97-AF65-F5344CB8AC3E}">
        <p14:creationId xmlns:p14="http://schemas.microsoft.com/office/powerpoint/2010/main" val="30011666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017D-CFA7-3C0F-F664-E09BC7BEE63B}"/>
              </a:ext>
            </a:extLst>
          </p:cNvPr>
          <p:cNvSpPr>
            <a:spLocks noGrp="1"/>
          </p:cNvSpPr>
          <p:nvPr>
            <p:ph type="title"/>
          </p:nvPr>
        </p:nvSpPr>
        <p:spPr>
          <a:xfrm>
            <a:off x="307340" y="18033"/>
            <a:ext cx="7588250" cy="1107996"/>
          </a:xfrm>
        </p:spPr>
        <p:txBody>
          <a:bodyPr/>
          <a:lstStyle/>
          <a:p>
            <a:r>
              <a:rPr lang="en-US" dirty="0"/>
              <a:t>Explicit Sets and Renaming of Attributes in SQL</a:t>
            </a:r>
            <a:endParaRPr lang="en-IN" dirty="0"/>
          </a:p>
        </p:txBody>
      </p:sp>
      <p:sp>
        <p:nvSpPr>
          <p:cNvPr id="3" name="Text Placeholder 2">
            <a:extLst>
              <a:ext uri="{FF2B5EF4-FFF2-40B4-BE49-F238E27FC236}">
                <a16:creationId xmlns:a16="http://schemas.microsoft.com/office/drawing/2014/main" id="{8375F69B-7C0D-1245-5AFF-F8F74871A6F5}"/>
              </a:ext>
            </a:extLst>
          </p:cNvPr>
          <p:cNvSpPr>
            <a:spLocks noGrp="1"/>
          </p:cNvSpPr>
          <p:nvPr>
            <p:ph type="body" idx="1"/>
          </p:nvPr>
        </p:nvSpPr>
        <p:spPr>
          <a:xfrm>
            <a:off x="318617" y="1537095"/>
            <a:ext cx="8134350" cy="1292662"/>
          </a:xfrm>
        </p:spPr>
        <p:txBody>
          <a:bodyPr/>
          <a:lstStyle/>
          <a:p>
            <a:r>
              <a:rPr lang="en-US" dirty="0"/>
              <a:t>It is also possible to use an explicit set of values in the WHERE clause, rather than a nested query. Such a set is enclosed in parentheses in SQL.</a:t>
            </a:r>
            <a:endParaRPr lang="en-IN" dirty="0"/>
          </a:p>
        </p:txBody>
      </p:sp>
      <p:pic>
        <p:nvPicPr>
          <p:cNvPr id="5" name="Picture 4">
            <a:extLst>
              <a:ext uri="{FF2B5EF4-FFF2-40B4-BE49-F238E27FC236}">
                <a16:creationId xmlns:a16="http://schemas.microsoft.com/office/drawing/2014/main" id="{B30E2378-901A-7E2B-3A77-FA00087420EE}"/>
              </a:ext>
            </a:extLst>
          </p:cNvPr>
          <p:cNvPicPr>
            <a:picLocks noChangeAspect="1"/>
          </p:cNvPicPr>
          <p:nvPr/>
        </p:nvPicPr>
        <p:blipFill>
          <a:blip r:embed="rId2"/>
          <a:stretch>
            <a:fillRect/>
          </a:stretch>
        </p:blipFill>
        <p:spPr>
          <a:xfrm>
            <a:off x="457200" y="3124200"/>
            <a:ext cx="7772400" cy="1752600"/>
          </a:xfrm>
          <a:prstGeom prst="rect">
            <a:avLst/>
          </a:prstGeom>
        </p:spPr>
      </p:pic>
    </p:spTree>
    <p:extLst>
      <p:ext uri="{BB962C8B-B14F-4D97-AF65-F5344CB8AC3E}">
        <p14:creationId xmlns:p14="http://schemas.microsoft.com/office/powerpoint/2010/main" val="842497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2123" rIns="0" bIns="0" rtlCol="0">
            <a:spAutoFit/>
          </a:bodyPr>
          <a:lstStyle/>
          <a:p>
            <a:pPr marL="12700" marR="5080">
              <a:lnSpc>
                <a:spcPct val="100000"/>
              </a:lnSpc>
              <a:spcBef>
                <a:spcPts val="100"/>
              </a:spcBef>
            </a:pPr>
            <a:r>
              <a:rPr dirty="0"/>
              <a:t>The</a:t>
            </a:r>
            <a:r>
              <a:rPr spc="-35" dirty="0"/>
              <a:t> </a:t>
            </a:r>
            <a:r>
              <a:rPr dirty="0"/>
              <a:t>CREATE</a:t>
            </a:r>
            <a:r>
              <a:rPr spc="-15" dirty="0"/>
              <a:t> </a:t>
            </a:r>
            <a:r>
              <a:rPr dirty="0"/>
              <a:t>TABLE</a:t>
            </a:r>
            <a:r>
              <a:rPr spc="-25" dirty="0"/>
              <a:t> </a:t>
            </a:r>
            <a:r>
              <a:rPr dirty="0"/>
              <a:t>Command</a:t>
            </a:r>
            <a:r>
              <a:rPr spc="25" dirty="0"/>
              <a:t> </a:t>
            </a:r>
            <a:r>
              <a:rPr spc="-25" dirty="0"/>
              <a:t>in SQL</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fld id="{81D60167-4931-47E6-BA6A-407CBD079E47}" type="slidenum">
              <a:rPr spc="-25" dirty="0"/>
              <a:t>7</a:t>
            </a:fld>
            <a:endParaRPr spc="-25" dirty="0"/>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p:cNvSpPr txBox="1"/>
          <p:nvPr/>
        </p:nvSpPr>
        <p:spPr>
          <a:xfrm>
            <a:off x="76200" y="1533357"/>
            <a:ext cx="8915400" cy="5243102"/>
          </a:xfrm>
          <a:prstGeom prst="rect">
            <a:avLst/>
          </a:prstGeom>
        </p:spPr>
        <p:txBody>
          <a:bodyPr vert="horz" wrap="square" lIns="0" tIns="102235" rIns="0" bIns="0" rtlCol="0">
            <a:spAutoFit/>
          </a:bodyPr>
          <a:lstStyle/>
          <a:p>
            <a:pPr marL="356870" indent="-344170">
              <a:lnSpc>
                <a:spcPct val="100000"/>
              </a:lnSpc>
              <a:spcBef>
                <a:spcPts val="805"/>
              </a:spcBef>
              <a:buClr>
                <a:srgbClr val="990033"/>
              </a:buClr>
              <a:buSzPct val="58928"/>
              <a:buFont typeface="Wingdings"/>
              <a:buChar char=""/>
              <a:tabLst>
                <a:tab pos="356870" algn="l"/>
              </a:tabLst>
            </a:pPr>
            <a:r>
              <a:rPr sz="2800" dirty="0">
                <a:solidFill>
                  <a:srgbClr val="333399"/>
                </a:solidFill>
                <a:latin typeface="Arial MT"/>
                <a:cs typeface="Arial MT"/>
              </a:rPr>
              <a:t>Specifying</a:t>
            </a:r>
            <a:r>
              <a:rPr sz="2800" spc="-35" dirty="0">
                <a:solidFill>
                  <a:srgbClr val="333399"/>
                </a:solidFill>
                <a:latin typeface="Arial MT"/>
                <a:cs typeface="Arial MT"/>
              </a:rPr>
              <a:t> </a:t>
            </a:r>
            <a:r>
              <a:rPr sz="2800" dirty="0">
                <a:solidFill>
                  <a:srgbClr val="333399"/>
                </a:solidFill>
                <a:latin typeface="Arial MT"/>
                <a:cs typeface="Arial MT"/>
              </a:rPr>
              <a:t>a</a:t>
            </a:r>
            <a:r>
              <a:rPr sz="2800" spc="-5" dirty="0">
                <a:solidFill>
                  <a:srgbClr val="333399"/>
                </a:solidFill>
                <a:latin typeface="Arial MT"/>
                <a:cs typeface="Arial MT"/>
              </a:rPr>
              <a:t> </a:t>
            </a:r>
            <a:r>
              <a:rPr sz="2800" dirty="0">
                <a:solidFill>
                  <a:srgbClr val="333399"/>
                </a:solidFill>
                <a:latin typeface="Arial MT"/>
                <a:cs typeface="Arial MT"/>
              </a:rPr>
              <a:t>new</a:t>
            </a:r>
            <a:r>
              <a:rPr sz="2800" spc="-15" dirty="0">
                <a:solidFill>
                  <a:srgbClr val="333399"/>
                </a:solidFill>
                <a:latin typeface="Arial MT"/>
                <a:cs typeface="Arial MT"/>
              </a:rPr>
              <a:t> </a:t>
            </a:r>
            <a:r>
              <a:rPr sz="2800" spc="-10" dirty="0">
                <a:solidFill>
                  <a:srgbClr val="333399"/>
                </a:solidFill>
                <a:latin typeface="Arial MT"/>
                <a:cs typeface="Arial MT"/>
              </a:rPr>
              <a:t>relation</a:t>
            </a:r>
            <a:endParaRPr sz="2800" dirty="0">
              <a:latin typeface="Arial MT"/>
              <a:cs typeface="Arial MT"/>
            </a:endParaRPr>
          </a:p>
          <a:p>
            <a:pPr marL="756285" lvl="1" indent="-286385">
              <a:lnSpc>
                <a:spcPct val="100000"/>
              </a:lnSpc>
              <a:spcBef>
                <a:spcPts val="635"/>
              </a:spcBef>
              <a:buClr>
                <a:srgbClr val="333399"/>
              </a:buClr>
              <a:buSzPct val="55769"/>
              <a:buFont typeface="Wingdings"/>
              <a:buChar char=""/>
              <a:tabLst>
                <a:tab pos="756285" algn="l"/>
              </a:tabLst>
            </a:pPr>
            <a:r>
              <a:rPr sz="2600" dirty="0">
                <a:solidFill>
                  <a:srgbClr val="800000"/>
                </a:solidFill>
                <a:latin typeface="Arial MT"/>
                <a:cs typeface="Arial MT"/>
              </a:rPr>
              <a:t>Provide</a:t>
            </a:r>
            <a:r>
              <a:rPr sz="2600" spc="-20" dirty="0">
                <a:solidFill>
                  <a:srgbClr val="800000"/>
                </a:solidFill>
                <a:latin typeface="Arial MT"/>
                <a:cs typeface="Arial MT"/>
              </a:rPr>
              <a:t> </a:t>
            </a:r>
            <a:r>
              <a:rPr sz="2600" dirty="0">
                <a:solidFill>
                  <a:srgbClr val="800000"/>
                </a:solidFill>
                <a:latin typeface="Arial MT"/>
                <a:cs typeface="Arial MT"/>
              </a:rPr>
              <a:t>name</a:t>
            </a:r>
            <a:r>
              <a:rPr sz="2600" spc="-60" dirty="0">
                <a:solidFill>
                  <a:srgbClr val="800000"/>
                </a:solidFill>
                <a:latin typeface="Arial MT"/>
                <a:cs typeface="Arial MT"/>
              </a:rPr>
              <a:t> </a:t>
            </a:r>
            <a:r>
              <a:rPr sz="2600" dirty="0">
                <a:solidFill>
                  <a:srgbClr val="800000"/>
                </a:solidFill>
                <a:latin typeface="Arial MT"/>
                <a:cs typeface="Arial MT"/>
              </a:rPr>
              <a:t>of</a:t>
            </a:r>
            <a:r>
              <a:rPr sz="2600" spc="-60" dirty="0">
                <a:solidFill>
                  <a:srgbClr val="800000"/>
                </a:solidFill>
                <a:latin typeface="Arial MT"/>
                <a:cs typeface="Arial MT"/>
              </a:rPr>
              <a:t> </a:t>
            </a:r>
            <a:r>
              <a:rPr sz="2600" spc="-10" dirty="0">
                <a:solidFill>
                  <a:srgbClr val="800000"/>
                </a:solidFill>
                <a:latin typeface="Arial MT"/>
                <a:cs typeface="Arial MT"/>
              </a:rPr>
              <a:t>table</a:t>
            </a:r>
            <a:endParaRPr sz="2600" dirty="0">
              <a:latin typeface="Arial MT"/>
              <a:cs typeface="Arial MT"/>
            </a:endParaRPr>
          </a:p>
          <a:p>
            <a:pPr marL="756285" marR="729615" lvl="1" indent="-287020">
              <a:lnSpc>
                <a:spcPct val="100000"/>
              </a:lnSpc>
              <a:spcBef>
                <a:spcPts val="625"/>
              </a:spcBef>
              <a:buClr>
                <a:srgbClr val="333399"/>
              </a:buClr>
              <a:buSzPct val="55769"/>
              <a:buFont typeface="Wingdings"/>
              <a:buChar char=""/>
              <a:tabLst>
                <a:tab pos="756285" algn="l"/>
                <a:tab pos="5186680" algn="l"/>
              </a:tabLst>
            </a:pPr>
            <a:r>
              <a:rPr sz="2600" dirty="0">
                <a:solidFill>
                  <a:srgbClr val="800000"/>
                </a:solidFill>
                <a:latin typeface="Arial MT"/>
                <a:cs typeface="Arial MT"/>
              </a:rPr>
              <a:t>Specify</a:t>
            </a:r>
            <a:r>
              <a:rPr sz="2600" spc="-65" dirty="0">
                <a:solidFill>
                  <a:srgbClr val="800000"/>
                </a:solidFill>
                <a:latin typeface="Arial MT"/>
                <a:cs typeface="Arial MT"/>
              </a:rPr>
              <a:t> </a:t>
            </a:r>
            <a:r>
              <a:rPr sz="2600" dirty="0">
                <a:solidFill>
                  <a:srgbClr val="800000"/>
                </a:solidFill>
                <a:latin typeface="Arial MT"/>
                <a:cs typeface="Arial MT"/>
              </a:rPr>
              <a:t>attributes,</a:t>
            </a:r>
            <a:r>
              <a:rPr sz="2600" spc="-45" dirty="0">
                <a:solidFill>
                  <a:srgbClr val="800000"/>
                </a:solidFill>
                <a:latin typeface="Arial MT"/>
                <a:cs typeface="Arial MT"/>
              </a:rPr>
              <a:t> </a:t>
            </a:r>
            <a:r>
              <a:rPr sz="2600" dirty="0">
                <a:solidFill>
                  <a:srgbClr val="800000"/>
                </a:solidFill>
                <a:latin typeface="Arial MT"/>
                <a:cs typeface="Arial MT"/>
              </a:rPr>
              <a:t>their</a:t>
            </a:r>
            <a:r>
              <a:rPr sz="2600" spc="-90" dirty="0">
                <a:solidFill>
                  <a:srgbClr val="800000"/>
                </a:solidFill>
                <a:latin typeface="Arial MT"/>
                <a:cs typeface="Arial MT"/>
              </a:rPr>
              <a:t> </a:t>
            </a:r>
            <a:r>
              <a:rPr sz="2600" spc="-10" dirty="0">
                <a:solidFill>
                  <a:srgbClr val="800000"/>
                </a:solidFill>
                <a:latin typeface="Arial MT"/>
                <a:cs typeface="Arial MT"/>
              </a:rPr>
              <a:t>types</a:t>
            </a:r>
            <a:r>
              <a:rPr lang="en-IN" sz="2600" spc="-10" dirty="0">
                <a:solidFill>
                  <a:srgbClr val="800000"/>
                </a:solidFill>
                <a:latin typeface="Arial MT"/>
                <a:cs typeface="Arial MT"/>
              </a:rPr>
              <a:t> </a:t>
            </a:r>
            <a:r>
              <a:rPr sz="2600" dirty="0">
                <a:solidFill>
                  <a:srgbClr val="800000"/>
                </a:solidFill>
                <a:latin typeface="Arial MT"/>
                <a:cs typeface="Arial MT"/>
              </a:rPr>
              <a:t>and</a:t>
            </a:r>
            <a:r>
              <a:rPr sz="2600" spc="-45" dirty="0">
                <a:solidFill>
                  <a:srgbClr val="800000"/>
                </a:solidFill>
                <a:latin typeface="Arial MT"/>
                <a:cs typeface="Arial MT"/>
              </a:rPr>
              <a:t> </a:t>
            </a:r>
            <a:r>
              <a:rPr sz="2600" spc="-10" dirty="0">
                <a:solidFill>
                  <a:srgbClr val="800000"/>
                </a:solidFill>
                <a:latin typeface="Arial MT"/>
                <a:cs typeface="Arial MT"/>
              </a:rPr>
              <a:t>initial constraints</a:t>
            </a:r>
            <a:endParaRPr lang="en-IN" sz="2600" spc="-10" dirty="0">
              <a:solidFill>
                <a:srgbClr val="800000"/>
              </a:solidFill>
              <a:latin typeface="Arial MT"/>
              <a:cs typeface="Arial MT"/>
            </a:endParaRPr>
          </a:p>
          <a:p>
            <a:pPr marL="756285" marR="729615" lvl="1" indent="-287020">
              <a:lnSpc>
                <a:spcPct val="100000"/>
              </a:lnSpc>
              <a:spcBef>
                <a:spcPts val="625"/>
              </a:spcBef>
              <a:buClr>
                <a:srgbClr val="333399"/>
              </a:buClr>
              <a:buSzPct val="55769"/>
              <a:buFont typeface="Wingdings"/>
              <a:buChar char=""/>
              <a:tabLst>
                <a:tab pos="756285" algn="l"/>
                <a:tab pos="5186680" algn="l"/>
              </a:tabLst>
            </a:pPr>
            <a:r>
              <a:rPr lang="en-US" sz="2600" dirty="0">
                <a:solidFill>
                  <a:srgbClr val="800000"/>
                </a:solidFill>
                <a:latin typeface="Arial MT"/>
              </a:rPr>
              <a:t>The attributes are specified first, and each attribute is given a name, a data type to specify its domain of values, and any attribute constraints, such as NOT NULL. </a:t>
            </a:r>
          </a:p>
          <a:p>
            <a:pPr marL="756285" marR="729615" lvl="1" indent="-287020">
              <a:lnSpc>
                <a:spcPct val="100000"/>
              </a:lnSpc>
              <a:spcBef>
                <a:spcPts val="625"/>
              </a:spcBef>
              <a:buClr>
                <a:srgbClr val="333399"/>
              </a:buClr>
              <a:buSzPct val="55769"/>
              <a:buFont typeface="Wingdings"/>
              <a:buChar char=""/>
              <a:tabLst>
                <a:tab pos="756285" algn="l"/>
                <a:tab pos="5186680" algn="l"/>
              </a:tabLst>
            </a:pPr>
            <a:r>
              <a:rPr lang="en-US" sz="2600" dirty="0">
                <a:solidFill>
                  <a:srgbClr val="800000"/>
                </a:solidFill>
                <a:latin typeface="Arial MT"/>
              </a:rPr>
              <a:t>The key, entity integrity, and referential integrity constraints can be specified within the CREATE TABLE statement after the attributes are declared, or they can be added later using the ALTER TABLE command </a:t>
            </a:r>
            <a:endParaRPr sz="2600" dirty="0">
              <a:solidFill>
                <a:srgbClr val="800000"/>
              </a:solidFill>
              <a:latin typeface="Arial M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E3570-14B8-656C-C33C-E715B28393A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35D6EB3-C068-B9F3-FA53-4ED1CAF1AFAB}"/>
              </a:ext>
            </a:extLst>
          </p:cNvPr>
          <p:cNvSpPr>
            <a:spLocks noGrp="1"/>
          </p:cNvSpPr>
          <p:nvPr>
            <p:ph type="body" idx="1"/>
          </p:nvPr>
        </p:nvSpPr>
        <p:spPr>
          <a:xfrm>
            <a:off x="318617" y="1537095"/>
            <a:ext cx="8134350" cy="3016210"/>
          </a:xfrm>
        </p:spPr>
        <p:txBody>
          <a:bodyPr/>
          <a:lstStyle/>
          <a:p>
            <a:pPr marL="457200" indent="-457200">
              <a:buFont typeface="Arial" panose="020B0604020202020204" pitchFamily="34" charset="0"/>
              <a:buChar char="•"/>
            </a:pPr>
            <a:r>
              <a:rPr lang="en-US" dirty="0"/>
              <a:t>In SQL, it is possible to rename any attribute that appears in the result of a query by adding the qualifier </a:t>
            </a:r>
            <a:r>
              <a:rPr lang="en-US" b="1" dirty="0"/>
              <a:t>AS</a:t>
            </a:r>
            <a:r>
              <a:rPr lang="en-US" dirty="0"/>
              <a:t> followed by the desired new name. </a:t>
            </a:r>
          </a:p>
          <a:p>
            <a:pPr marL="457200" indent="-457200">
              <a:buFont typeface="Arial" panose="020B0604020202020204" pitchFamily="34" charset="0"/>
              <a:buChar char="•"/>
            </a:pPr>
            <a:r>
              <a:rPr lang="en-US" dirty="0"/>
              <a:t>Hence, the AS construct can be used to alias both attribute and relation names, and it can be used in both the SELECT and FROM clauses.</a:t>
            </a:r>
            <a:endParaRPr lang="en-IN" dirty="0"/>
          </a:p>
        </p:txBody>
      </p:sp>
      <p:pic>
        <p:nvPicPr>
          <p:cNvPr id="5" name="Picture 4">
            <a:extLst>
              <a:ext uri="{FF2B5EF4-FFF2-40B4-BE49-F238E27FC236}">
                <a16:creationId xmlns:a16="http://schemas.microsoft.com/office/drawing/2014/main" id="{2D5D3766-C46F-7A23-BF05-42B922BB1BDC}"/>
              </a:ext>
            </a:extLst>
          </p:cNvPr>
          <p:cNvPicPr>
            <a:picLocks noChangeAspect="1"/>
          </p:cNvPicPr>
          <p:nvPr/>
        </p:nvPicPr>
        <p:blipFill>
          <a:blip r:embed="rId2"/>
          <a:stretch>
            <a:fillRect/>
          </a:stretch>
        </p:blipFill>
        <p:spPr>
          <a:xfrm>
            <a:off x="381000" y="5181600"/>
            <a:ext cx="8071967" cy="1295400"/>
          </a:xfrm>
          <a:prstGeom prst="rect">
            <a:avLst/>
          </a:prstGeom>
        </p:spPr>
      </p:pic>
    </p:spTree>
    <p:extLst>
      <p:ext uri="{BB962C8B-B14F-4D97-AF65-F5344CB8AC3E}">
        <p14:creationId xmlns:p14="http://schemas.microsoft.com/office/powerpoint/2010/main" val="19365834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5FECA-5587-DB89-BFAA-0F5CCC88A445}"/>
              </a:ext>
            </a:extLst>
          </p:cNvPr>
          <p:cNvSpPr>
            <a:spLocks noGrp="1"/>
          </p:cNvSpPr>
          <p:nvPr>
            <p:ph type="title"/>
          </p:nvPr>
        </p:nvSpPr>
        <p:spPr>
          <a:xfrm>
            <a:off x="307340" y="18033"/>
            <a:ext cx="7588250" cy="1107996"/>
          </a:xfrm>
        </p:spPr>
        <p:txBody>
          <a:bodyPr/>
          <a:lstStyle/>
          <a:p>
            <a:r>
              <a:rPr lang="en-US" dirty="0"/>
              <a:t>Joined Tables in SQL and Outer Joins</a:t>
            </a:r>
            <a:endParaRPr lang="en-IN" dirty="0"/>
          </a:p>
        </p:txBody>
      </p:sp>
      <p:sp>
        <p:nvSpPr>
          <p:cNvPr id="3" name="Text Placeholder 2">
            <a:extLst>
              <a:ext uri="{FF2B5EF4-FFF2-40B4-BE49-F238E27FC236}">
                <a16:creationId xmlns:a16="http://schemas.microsoft.com/office/drawing/2014/main" id="{4C51C092-86A8-58F2-9E04-BC1A6FB64C42}"/>
              </a:ext>
            </a:extLst>
          </p:cNvPr>
          <p:cNvSpPr>
            <a:spLocks noGrp="1"/>
          </p:cNvSpPr>
          <p:nvPr>
            <p:ph type="body" idx="1"/>
          </p:nvPr>
        </p:nvSpPr>
        <p:spPr>
          <a:xfrm>
            <a:off x="318617" y="1537095"/>
            <a:ext cx="8134350" cy="5232202"/>
          </a:xfrm>
        </p:spPr>
        <p:txBody>
          <a:bodyPr/>
          <a:lstStyle/>
          <a:p>
            <a:pPr marL="342900" indent="-342900">
              <a:buFont typeface="Arial" panose="020B0604020202020204" pitchFamily="34" charset="0"/>
              <a:buChar char="•"/>
            </a:pPr>
            <a:r>
              <a:rPr lang="en-US" sz="2000" dirty="0"/>
              <a:t>The concept of a joined table (or joined relation) was incorporated into SQL to permit users to specify a table resulting from a join operation in the FROM clause of a query.</a:t>
            </a:r>
          </a:p>
          <a:p>
            <a:pPr marL="342900" indent="-342900">
              <a:buFont typeface="Arial" panose="020B0604020202020204" pitchFamily="34" charset="0"/>
              <a:buChar char="•"/>
            </a:pPr>
            <a:r>
              <a:rPr lang="en-US" sz="2000" dirty="0"/>
              <a:t>For example, consider query Q1, which </a:t>
            </a:r>
            <a:r>
              <a:rPr lang="en-US" sz="2000" b="1" dirty="0"/>
              <a:t>retrieves the name and address of every employee who works for the ‘Research’ department.</a:t>
            </a:r>
            <a:r>
              <a:rPr lang="en-US" sz="2000" dirty="0"/>
              <a:t> </a:t>
            </a:r>
          </a:p>
          <a:p>
            <a:pPr marL="342900" indent="-342900">
              <a:buFont typeface="Arial" panose="020B0604020202020204" pitchFamily="34" charset="0"/>
              <a:buChar char="•"/>
            </a:pPr>
            <a:r>
              <a:rPr lang="en-US" sz="2000" dirty="0"/>
              <a:t>It may be easier to specify the join of the EMPLOYEE and DEPARTMENT relations first, and then to select the desired tuples and attributes. This can be written in SQL as in Q1A:</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query gives a single joined table.</a:t>
            </a:r>
            <a:endParaRPr lang="en-IN" sz="2000" dirty="0"/>
          </a:p>
        </p:txBody>
      </p:sp>
      <p:pic>
        <p:nvPicPr>
          <p:cNvPr id="5" name="Picture 4">
            <a:extLst>
              <a:ext uri="{FF2B5EF4-FFF2-40B4-BE49-F238E27FC236}">
                <a16:creationId xmlns:a16="http://schemas.microsoft.com/office/drawing/2014/main" id="{3DBAA1FD-7D2D-0CBD-7F76-08C9C2859366}"/>
              </a:ext>
            </a:extLst>
          </p:cNvPr>
          <p:cNvPicPr>
            <a:picLocks noChangeAspect="1"/>
          </p:cNvPicPr>
          <p:nvPr/>
        </p:nvPicPr>
        <p:blipFill>
          <a:blip r:embed="rId3"/>
          <a:stretch>
            <a:fillRect/>
          </a:stretch>
        </p:blipFill>
        <p:spPr>
          <a:xfrm>
            <a:off x="77068" y="4863704"/>
            <a:ext cx="8375899" cy="1156095"/>
          </a:xfrm>
          <a:prstGeom prst="rect">
            <a:avLst/>
          </a:prstGeom>
        </p:spPr>
      </p:pic>
    </p:spTree>
    <p:extLst>
      <p:ext uri="{BB962C8B-B14F-4D97-AF65-F5344CB8AC3E}">
        <p14:creationId xmlns:p14="http://schemas.microsoft.com/office/powerpoint/2010/main" val="20718205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88BDB-42C7-F9D4-7993-3327731F318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DDACBF7-6026-5CF4-5AB5-509DAC63FB9B}"/>
              </a:ext>
            </a:extLst>
          </p:cNvPr>
          <p:cNvSpPr>
            <a:spLocks noGrp="1"/>
          </p:cNvSpPr>
          <p:nvPr>
            <p:ph type="body" idx="1"/>
          </p:nvPr>
        </p:nvSpPr>
        <p:spPr>
          <a:xfrm>
            <a:off x="318617" y="1537095"/>
            <a:ext cx="8134350" cy="4801314"/>
          </a:xfrm>
        </p:spPr>
        <p:txBody>
          <a:bodyPr/>
          <a:lstStyle/>
          <a:p>
            <a:pPr marL="457200" indent="-457200">
              <a:buFont typeface="Arial" panose="020B0604020202020204" pitchFamily="34" charset="0"/>
              <a:buChar char="•"/>
            </a:pPr>
            <a:r>
              <a:rPr lang="en-US" sz="2400" dirty="0"/>
              <a:t>The attributes of such a table are all the attributes of the first table, EMPLOYEE, followed by all the attributes of the second table, DEPARTMENT</a:t>
            </a:r>
          </a:p>
          <a:p>
            <a:pPr marL="457200" indent="-457200">
              <a:buFont typeface="Arial" panose="020B0604020202020204" pitchFamily="34" charset="0"/>
              <a:buChar char="•"/>
            </a:pPr>
            <a:r>
              <a:rPr lang="en-US" sz="2400" dirty="0"/>
              <a:t>In a NATURAL JOIN on two relations R and S, no join condition is specified; an implicit EQUIJOIN condition for each pair of attributes with the same name from R and S is created. </a:t>
            </a:r>
          </a:p>
          <a:p>
            <a:pPr marL="457200" indent="-457200">
              <a:buFont typeface="Arial" panose="020B0604020202020204" pitchFamily="34" charset="0"/>
              <a:buChar char="•"/>
            </a:pPr>
            <a:r>
              <a:rPr lang="en-US" sz="2400" dirty="0"/>
              <a:t>Each such pair of attributes is included only once in the resulting relation </a:t>
            </a:r>
          </a:p>
          <a:p>
            <a:pPr marL="457200" indent="-457200">
              <a:buFont typeface="Arial" panose="020B0604020202020204" pitchFamily="34" charset="0"/>
              <a:buChar char="•"/>
            </a:pPr>
            <a:r>
              <a:rPr lang="en-US" sz="2400" dirty="0"/>
              <a:t>If the names of the join attributes are not the same in the base relations, it is possible to rename the attributes so that they match, and then to apply NATURAL JOIN by using AS construct.</a:t>
            </a:r>
            <a:endParaRPr lang="en-IN" sz="2400" dirty="0"/>
          </a:p>
        </p:txBody>
      </p:sp>
    </p:spTree>
    <p:extLst>
      <p:ext uri="{BB962C8B-B14F-4D97-AF65-F5344CB8AC3E}">
        <p14:creationId xmlns:p14="http://schemas.microsoft.com/office/powerpoint/2010/main" val="12247147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6AD5-DC37-A274-1056-663474168B2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3BF0F5D-339B-9815-A32B-C2FBEC30A03C}"/>
              </a:ext>
            </a:extLst>
          </p:cNvPr>
          <p:cNvSpPr>
            <a:spLocks noGrp="1"/>
          </p:cNvSpPr>
          <p:nvPr>
            <p:ph type="body" idx="1"/>
          </p:nvPr>
        </p:nvSpPr>
        <p:spPr>
          <a:xfrm>
            <a:off x="318617" y="1537095"/>
            <a:ext cx="8134350" cy="1723549"/>
          </a:xfrm>
        </p:spPr>
        <p:txBody>
          <a:bodyPr/>
          <a:lstStyle/>
          <a:p>
            <a:r>
              <a:rPr lang="en-US" dirty="0"/>
              <a:t>The implied join condition for this NATURAL JOIN is </a:t>
            </a:r>
            <a:r>
              <a:rPr lang="en-US" dirty="0" err="1"/>
              <a:t>EMPLOYEE.Dno</a:t>
            </a:r>
            <a:r>
              <a:rPr lang="en-US" dirty="0"/>
              <a:t>=</a:t>
            </a:r>
            <a:r>
              <a:rPr lang="en-US" dirty="0" err="1"/>
              <a:t>DEPT.Dno</a:t>
            </a:r>
            <a:r>
              <a:rPr lang="en-US" dirty="0"/>
              <a:t>, because this is the only pair of attributes with the same name after renaming:</a:t>
            </a:r>
            <a:endParaRPr lang="en-IN" dirty="0"/>
          </a:p>
        </p:txBody>
      </p:sp>
      <p:pic>
        <p:nvPicPr>
          <p:cNvPr id="5" name="Picture 4">
            <a:extLst>
              <a:ext uri="{FF2B5EF4-FFF2-40B4-BE49-F238E27FC236}">
                <a16:creationId xmlns:a16="http://schemas.microsoft.com/office/drawing/2014/main" id="{08E5F77E-EA46-C2CD-EE15-72A8F21125A2}"/>
              </a:ext>
            </a:extLst>
          </p:cNvPr>
          <p:cNvPicPr>
            <a:picLocks noChangeAspect="1"/>
          </p:cNvPicPr>
          <p:nvPr/>
        </p:nvPicPr>
        <p:blipFill>
          <a:blip r:embed="rId2"/>
          <a:stretch>
            <a:fillRect/>
          </a:stretch>
        </p:blipFill>
        <p:spPr>
          <a:xfrm>
            <a:off x="407475" y="3814029"/>
            <a:ext cx="7956633" cy="1524000"/>
          </a:xfrm>
          <a:prstGeom prst="rect">
            <a:avLst/>
          </a:prstGeom>
        </p:spPr>
      </p:pic>
    </p:spTree>
    <p:extLst>
      <p:ext uri="{BB962C8B-B14F-4D97-AF65-F5344CB8AC3E}">
        <p14:creationId xmlns:p14="http://schemas.microsoft.com/office/powerpoint/2010/main" val="38117077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9311-2381-3CA3-6A04-9F89B6A0E3E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B43AF91-749A-DEBC-9F08-1D10310D074A}"/>
              </a:ext>
            </a:extLst>
          </p:cNvPr>
          <p:cNvSpPr>
            <a:spLocks noGrp="1"/>
          </p:cNvSpPr>
          <p:nvPr>
            <p:ph type="body" idx="1"/>
          </p:nvPr>
        </p:nvSpPr>
        <p:spPr>
          <a:xfrm>
            <a:off x="318617" y="1537095"/>
            <a:ext cx="8134350" cy="2585323"/>
          </a:xfrm>
        </p:spPr>
        <p:txBody>
          <a:bodyPr/>
          <a:lstStyle/>
          <a:p>
            <a:pPr marL="457200" indent="-457200">
              <a:buFont typeface="Arial" panose="020B0604020202020204" pitchFamily="34" charset="0"/>
              <a:buChar char="•"/>
            </a:pPr>
            <a:r>
              <a:rPr lang="en-US" dirty="0"/>
              <a:t>The default type of join in a joined table is called an inner join, where a tuple is included in the result only if a matching tuple exists in the other relation. </a:t>
            </a:r>
          </a:p>
          <a:p>
            <a:pPr marL="457200" indent="-457200">
              <a:buFont typeface="Arial" panose="020B0604020202020204" pitchFamily="34" charset="0"/>
              <a:buChar char="•"/>
            </a:pPr>
            <a:r>
              <a:rPr lang="en-US" dirty="0"/>
              <a:t>If the user requires that all tuples be included, an OUTER JOIN must be used explicitly .</a:t>
            </a:r>
            <a:endParaRPr lang="en-IN" dirty="0"/>
          </a:p>
        </p:txBody>
      </p:sp>
      <p:pic>
        <p:nvPicPr>
          <p:cNvPr id="5" name="Picture 4">
            <a:extLst>
              <a:ext uri="{FF2B5EF4-FFF2-40B4-BE49-F238E27FC236}">
                <a16:creationId xmlns:a16="http://schemas.microsoft.com/office/drawing/2014/main" id="{5DC9073E-D9BA-23C9-CCB6-F820A2BD90C9}"/>
              </a:ext>
            </a:extLst>
          </p:cNvPr>
          <p:cNvPicPr>
            <a:picLocks noChangeAspect="1"/>
          </p:cNvPicPr>
          <p:nvPr/>
        </p:nvPicPr>
        <p:blipFill>
          <a:blip r:embed="rId2"/>
          <a:stretch>
            <a:fillRect/>
          </a:stretch>
        </p:blipFill>
        <p:spPr>
          <a:xfrm>
            <a:off x="457200" y="4520805"/>
            <a:ext cx="7995767" cy="1600200"/>
          </a:xfrm>
          <a:prstGeom prst="rect">
            <a:avLst/>
          </a:prstGeom>
        </p:spPr>
      </p:pic>
    </p:spTree>
    <p:extLst>
      <p:ext uri="{BB962C8B-B14F-4D97-AF65-F5344CB8AC3E}">
        <p14:creationId xmlns:p14="http://schemas.microsoft.com/office/powerpoint/2010/main" val="23225793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C1F60-7474-D6D4-0BFB-7F5000B1030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6F9A5FDA-D635-3771-F61C-3CA48ACFC40B}"/>
              </a:ext>
            </a:extLst>
          </p:cNvPr>
          <p:cNvSpPr>
            <a:spLocks noGrp="1"/>
          </p:cNvSpPr>
          <p:nvPr>
            <p:ph type="body" idx="1"/>
          </p:nvPr>
        </p:nvSpPr>
        <p:spPr>
          <a:xfrm>
            <a:off x="307340" y="1447800"/>
            <a:ext cx="8608059" cy="5232202"/>
          </a:xfrm>
        </p:spPr>
        <p:txBody>
          <a:bodyPr/>
          <a:lstStyle/>
          <a:p>
            <a:pPr marL="342900" indent="-342900">
              <a:buFont typeface="Arial" panose="020B0604020202020204" pitchFamily="34" charset="0"/>
              <a:buChar char="•"/>
            </a:pPr>
            <a:r>
              <a:rPr lang="en-US" sz="2000" dirty="0"/>
              <a:t>In SQL, the options available for specifying joined tables include INNER JOIN (only pairs of tuples that match the join condition are retrieved, same as JOIN), </a:t>
            </a:r>
          </a:p>
          <a:p>
            <a:pPr marL="342900" indent="-342900">
              <a:buFont typeface="Arial" panose="020B0604020202020204" pitchFamily="34" charset="0"/>
              <a:buChar char="•"/>
            </a:pPr>
            <a:r>
              <a:rPr lang="en-US" sz="2000" dirty="0"/>
              <a:t>LEFT OUTER JOIN (every tuple in the left table must appear in the result; if it does not have a matching tuple, it is padded with NULL values for the attributes of the right table), </a:t>
            </a:r>
          </a:p>
          <a:p>
            <a:pPr marL="342900" indent="-342900">
              <a:buFont typeface="Arial" panose="020B0604020202020204" pitchFamily="34" charset="0"/>
              <a:buChar char="•"/>
            </a:pPr>
            <a:r>
              <a:rPr lang="en-US" sz="2000" dirty="0"/>
              <a:t>RIGHT OUTER JOIN (every tuple in the right table must appear in the result; if it does not have a matching tuple, it is padded with NULL values for the attributes of the left table), and </a:t>
            </a:r>
          </a:p>
          <a:p>
            <a:pPr marL="342900" indent="-342900">
              <a:buFont typeface="Arial" panose="020B0604020202020204" pitchFamily="34" charset="0"/>
              <a:buChar char="•"/>
            </a:pPr>
            <a:r>
              <a:rPr lang="en-US" sz="2000" dirty="0"/>
              <a:t>FULL OUTER JOIN. In the latter three options, the keyword OUTER may be omitted.</a:t>
            </a:r>
          </a:p>
          <a:p>
            <a:pPr marL="342900" indent="-342900">
              <a:buFont typeface="Arial" panose="020B0604020202020204" pitchFamily="34" charset="0"/>
              <a:buChar char="•"/>
            </a:pPr>
            <a:r>
              <a:rPr lang="en-US" sz="2000" dirty="0"/>
              <a:t>If the join attributes have the same name, one can also specify the natural join variation of outer joins by using the keyword NATURAL before the operation (for example, NATURAL LEFT OUTER JOIN).</a:t>
            </a:r>
          </a:p>
          <a:p>
            <a:pPr marL="342900" indent="-342900">
              <a:buFont typeface="Arial" panose="020B0604020202020204" pitchFamily="34" charset="0"/>
              <a:buChar char="•"/>
            </a:pPr>
            <a:r>
              <a:rPr lang="en-US" sz="2000" dirty="0"/>
              <a:t>The keyword CROSS JOIN is used to specify the CARTESIAN PRODUCT operation, although this should be used only with the utmost care because it generates all possible tuple combinations.</a:t>
            </a:r>
            <a:endParaRPr lang="en-IN" sz="2000" dirty="0"/>
          </a:p>
        </p:txBody>
      </p:sp>
    </p:spTree>
    <p:extLst>
      <p:ext uri="{BB962C8B-B14F-4D97-AF65-F5344CB8AC3E}">
        <p14:creationId xmlns:p14="http://schemas.microsoft.com/office/powerpoint/2010/main" val="8824506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64B10-593B-3C7C-BE23-1F2D0BEED41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6F6609D-E2B2-EE4E-4963-C610FE22EEB7}"/>
              </a:ext>
            </a:extLst>
          </p:cNvPr>
          <p:cNvSpPr>
            <a:spLocks noGrp="1"/>
          </p:cNvSpPr>
          <p:nvPr>
            <p:ph type="body" idx="1"/>
          </p:nvPr>
        </p:nvSpPr>
        <p:spPr>
          <a:xfrm>
            <a:off x="318617" y="1537095"/>
            <a:ext cx="8134350" cy="2154436"/>
          </a:xfrm>
        </p:spPr>
        <p:txBody>
          <a:bodyPr/>
          <a:lstStyle/>
          <a:p>
            <a:r>
              <a:rPr lang="en-US" dirty="0"/>
              <a:t>It is also possible to nest join specifications; that is, one of the tables in a join may itself be a joined table. This allows the specification of the join of three or more tables as a single joined table, which is called a multiway join. </a:t>
            </a:r>
            <a:endParaRPr lang="en-IN" dirty="0"/>
          </a:p>
        </p:txBody>
      </p:sp>
      <p:pic>
        <p:nvPicPr>
          <p:cNvPr id="5" name="Picture 4">
            <a:extLst>
              <a:ext uri="{FF2B5EF4-FFF2-40B4-BE49-F238E27FC236}">
                <a16:creationId xmlns:a16="http://schemas.microsoft.com/office/drawing/2014/main" id="{B3857138-F488-8F25-7151-A798E61D37DA}"/>
              </a:ext>
            </a:extLst>
          </p:cNvPr>
          <p:cNvPicPr>
            <a:picLocks noChangeAspect="1"/>
          </p:cNvPicPr>
          <p:nvPr/>
        </p:nvPicPr>
        <p:blipFill>
          <a:blip r:embed="rId2"/>
          <a:stretch>
            <a:fillRect/>
          </a:stretch>
        </p:blipFill>
        <p:spPr>
          <a:xfrm>
            <a:off x="30822" y="4191000"/>
            <a:ext cx="8666300" cy="1295400"/>
          </a:xfrm>
          <a:prstGeom prst="rect">
            <a:avLst/>
          </a:prstGeom>
        </p:spPr>
      </p:pic>
    </p:spTree>
    <p:extLst>
      <p:ext uri="{BB962C8B-B14F-4D97-AF65-F5344CB8AC3E}">
        <p14:creationId xmlns:p14="http://schemas.microsoft.com/office/powerpoint/2010/main" val="27702541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a:extLst>
              <a:ext uri="{FF2B5EF4-FFF2-40B4-BE49-F238E27FC236}">
                <a16:creationId xmlns:a16="http://schemas.microsoft.com/office/drawing/2014/main" id="{F3D4E45A-C1DB-F9F0-42C8-D41519D59B5D}"/>
              </a:ext>
            </a:extLst>
          </p:cNvPr>
          <p:cNvSpPr>
            <a:spLocks noGrp="1"/>
          </p:cNvSpPr>
          <p:nvPr>
            <p:ph type="sldNum" sz="quarter" idx="10"/>
          </p:nvPr>
        </p:nvSpPr>
        <p:spPr bwMode="auto">
          <a:xfrm>
            <a:off x="6934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CA"/>
            </a:defPPr>
            <a:lvl1pPr algn="r" rtl="0" fontAlgn="base">
              <a:spcBef>
                <a:spcPct val="0"/>
              </a:spcBef>
              <a:spcAft>
                <a:spcPct val="0"/>
              </a:spcAft>
              <a:defRPr sz="1400" b="1" kern="1200">
                <a:solidFill>
                  <a:srgbClr val="990033"/>
                </a:solidFill>
                <a:latin typeface="Arial" panose="020B0604020202020204" pitchFamily="34" charset="0"/>
                <a:ea typeface="+mn-ea"/>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a:lstStyle>
          <a:p>
            <a:pPr eaLnBrk="1" hangingPunct="1"/>
            <a:r>
              <a:rPr lang="en-US" altLang="en-US"/>
              <a:t>Slide 8- </a:t>
            </a:r>
            <a:fld id="{623BB547-291E-42EE-AFC2-B6173F7279E5}" type="slidenum">
              <a:rPr lang="en-US" altLang="en-US" smtClean="0"/>
              <a:pPr/>
              <a:t>77</a:t>
            </a:fld>
            <a:endParaRPr lang="en-CA" altLang="en-US" sz="1400">
              <a:solidFill>
                <a:srgbClr val="990033"/>
              </a:solidFill>
            </a:endParaRPr>
          </a:p>
        </p:txBody>
      </p:sp>
      <p:sp>
        <p:nvSpPr>
          <p:cNvPr id="51203" name="Rectangle 6">
            <a:extLst>
              <a:ext uri="{FF2B5EF4-FFF2-40B4-BE49-F238E27FC236}">
                <a16:creationId xmlns:a16="http://schemas.microsoft.com/office/drawing/2014/main" id="{0AE0B143-C546-DE36-C08E-77C28FB61297}"/>
              </a:ext>
            </a:extLst>
          </p:cNvPr>
          <p:cNvSpPr>
            <a:spLocks noGrp="1" noChangeArrowheads="1"/>
          </p:cNvSpPr>
          <p:nvPr>
            <p:ph type="title"/>
          </p:nvPr>
        </p:nvSpPr>
        <p:spPr/>
        <p:txBody>
          <a:bodyPr/>
          <a:lstStyle/>
          <a:p>
            <a:pPr eaLnBrk="1" hangingPunct="1"/>
            <a:r>
              <a:rPr lang="en-US" altLang="en-US" dirty="0"/>
              <a:t>AGGREGATE FUNCTIONS</a:t>
            </a:r>
          </a:p>
        </p:txBody>
      </p:sp>
      <p:sp>
        <p:nvSpPr>
          <p:cNvPr id="51204" name="Rectangle 7">
            <a:extLst>
              <a:ext uri="{FF2B5EF4-FFF2-40B4-BE49-F238E27FC236}">
                <a16:creationId xmlns:a16="http://schemas.microsoft.com/office/drawing/2014/main" id="{E0069418-D381-9B2A-3E67-33C77C5EF6FC}"/>
              </a:ext>
            </a:extLst>
          </p:cNvPr>
          <p:cNvSpPr>
            <a:spLocks noGrp="1" noChangeArrowheads="1"/>
          </p:cNvSpPr>
          <p:nvPr>
            <p:ph type="body" idx="1"/>
          </p:nvPr>
        </p:nvSpPr>
        <p:spPr>
          <a:xfrm>
            <a:off x="318617" y="1537095"/>
            <a:ext cx="8134350" cy="4493538"/>
          </a:xfrm>
        </p:spPr>
        <p:txBody>
          <a:bodyPr/>
          <a:lstStyle/>
          <a:p>
            <a:pPr marL="457200" indent="-457200" eaLnBrk="1" hangingPunct="1">
              <a:buFont typeface="Arial" panose="020B0604020202020204" pitchFamily="34" charset="0"/>
              <a:buChar char="•"/>
            </a:pPr>
            <a:r>
              <a:rPr lang="en-US" altLang="en-US" dirty="0"/>
              <a:t>Include </a:t>
            </a:r>
            <a:r>
              <a:rPr lang="en-US" altLang="en-US" b="1" dirty="0"/>
              <a:t>COUNT, SUM, MAX, MIN, and AVG</a:t>
            </a:r>
          </a:p>
          <a:p>
            <a:pPr marL="457200" indent="-457200" eaLnBrk="1" hangingPunct="1">
              <a:buFont typeface="Arial" panose="020B0604020202020204" pitchFamily="34" charset="0"/>
              <a:buChar char="•"/>
            </a:pPr>
            <a:r>
              <a:rPr lang="en-US" altLang="en-US" dirty="0"/>
              <a:t>Query 15: Find the maximum salary, the minimum salary, and the average salary among all employees.</a:t>
            </a:r>
          </a:p>
          <a:p>
            <a:pPr marL="457200" indent="-457200" eaLnBrk="1" hangingPunct="1">
              <a:buFont typeface="Arial" panose="020B0604020202020204" pitchFamily="34" charset="0"/>
              <a:buChar char="•"/>
            </a:pPr>
            <a:endParaRPr lang="en-US" altLang="en-US" dirty="0"/>
          </a:p>
          <a:p>
            <a:pPr lvl="1" eaLnBrk="1" hangingPunct="1">
              <a:buFont typeface="Wingdings" panose="05000000000000000000" pitchFamily="2" charset="2"/>
              <a:buNone/>
            </a:pPr>
            <a:r>
              <a:rPr lang="en-US" altLang="en-US" sz="2400" b="1" dirty="0"/>
              <a:t>Q15:	SELECT  	MAX(SALARY), 						MIN(SALARY), AVG(SALARY)</a:t>
            </a:r>
            <a:br>
              <a:rPr lang="en-US" altLang="en-US" sz="2400" b="1" dirty="0"/>
            </a:br>
            <a:r>
              <a:rPr lang="en-US" altLang="en-US" sz="2400" b="1" dirty="0"/>
              <a:t>		FROM	EMPLOYEE</a:t>
            </a:r>
            <a:br>
              <a:rPr lang="en-US" altLang="en-US" sz="2400" b="1" dirty="0"/>
            </a:br>
            <a:endParaRPr lang="en-US" altLang="en-US" sz="2400" b="1" dirty="0"/>
          </a:p>
          <a:p>
            <a:pPr marL="457200" indent="-457200" eaLnBrk="1" hangingPunct="1">
              <a:buFont typeface="Arial" panose="020B0604020202020204" pitchFamily="34" charset="0"/>
              <a:buChar char="•"/>
            </a:pPr>
            <a:r>
              <a:rPr lang="en-US" altLang="en-US" dirty="0"/>
              <a:t>Some SQL implementations </a:t>
            </a:r>
            <a:r>
              <a:rPr lang="en-US" altLang="en-US" i="1" dirty="0"/>
              <a:t>may not allow more than one function</a:t>
            </a:r>
            <a:r>
              <a:rPr lang="en-US" altLang="en-US" dirty="0"/>
              <a:t> in the SELECT-clause</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a:extLst>
              <a:ext uri="{FF2B5EF4-FFF2-40B4-BE49-F238E27FC236}">
                <a16:creationId xmlns:a16="http://schemas.microsoft.com/office/drawing/2014/main" id="{461E7000-5897-69EC-D78A-28D894F0059E}"/>
              </a:ext>
            </a:extLst>
          </p:cNvPr>
          <p:cNvSpPr>
            <a:spLocks noGrp="1"/>
          </p:cNvSpPr>
          <p:nvPr>
            <p:ph type="sldNum" sz="quarter" idx="10"/>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990033"/>
                </a:solidFill>
                <a:effectLst/>
                <a:uLnTx/>
                <a:uFillTx/>
                <a:latin typeface="Arial" panose="020B0604020202020204" pitchFamily="34" charset="0"/>
                <a:ea typeface="+mn-ea"/>
                <a:cs typeface="+mn-cs"/>
              </a:rPr>
              <a:t>Slide 8- </a:t>
            </a:r>
            <a:fld id="{30BAE9DB-0F71-4419-9F33-EF11CE484E4F}" type="slidenum">
              <a:rPr kumimoji="0" lang="en-US" altLang="en-US" sz="1400" b="1" i="0" u="none" strike="noStrike" kern="1200" cap="none" spc="0" normalizeH="0" baseline="0" noProof="0" smtClean="0">
                <a:ln>
                  <a:noFill/>
                </a:ln>
                <a:solidFill>
                  <a:srgbClr val="990033"/>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78</a:t>
            </a:fld>
            <a:endParaRPr kumimoji="0" lang="en-CA" altLang="en-US" sz="1400" b="1" i="0" u="none" strike="noStrike" kern="1200" cap="none" spc="0" normalizeH="0" baseline="0" noProof="0">
              <a:ln>
                <a:noFill/>
              </a:ln>
              <a:solidFill>
                <a:srgbClr val="990033"/>
              </a:solidFill>
              <a:effectLst/>
              <a:uLnTx/>
              <a:uFillTx/>
              <a:latin typeface="Arial" panose="020B0604020202020204" pitchFamily="34" charset="0"/>
              <a:ea typeface="+mn-ea"/>
              <a:cs typeface="+mn-cs"/>
            </a:endParaRPr>
          </a:p>
        </p:txBody>
      </p:sp>
      <p:sp>
        <p:nvSpPr>
          <p:cNvPr id="52227" name="Rectangle 6">
            <a:extLst>
              <a:ext uri="{FF2B5EF4-FFF2-40B4-BE49-F238E27FC236}">
                <a16:creationId xmlns:a16="http://schemas.microsoft.com/office/drawing/2014/main" id="{548BCA0F-E2F7-582A-AF01-CD656A0350DD}"/>
              </a:ext>
            </a:extLst>
          </p:cNvPr>
          <p:cNvSpPr>
            <a:spLocks noGrp="1" noChangeArrowheads="1"/>
          </p:cNvSpPr>
          <p:nvPr>
            <p:ph type="title"/>
          </p:nvPr>
        </p:nvSpPr>
        <p:spPr/>
        <p:txBody>
          <a:bodyPr/>
          <a:lstStyle/>
          <a:p>
            <a:pPr eaLnBrk="1" hangingPunct="1"/>
            <a:r>
              <a:rPr lang="en-US" altLang="en-US"/>
              <a:t>AGGREGATE FUNCTIONS (contd.)</a:t>
            </a:r>
          </a:p>
        </p:txBody>
      </p:sp>
      <p:sp>
        <p:nvSpPr>
          <p:cNvPr id="52228" name="Rectangle 7">
            <a:extLst>
              <a:ext uri="{FF2B5EF4-FFF2-40B4-BE49-F238E27FC236}">
                <a16:creationId xmlns:a16="http://schemas.microsoft.com/office/drawing/2014/main" id="{3DEB86B0-9DBA-9EED-F856-38E372DE2C14}"/>
              </a:ext>
            </a:extLst>
          </p:cNvPr>
          <p:cNvSpPr>
            <a:spLocks noGrp="1" noChangeArrowheads="1"/>
          </p:cNvSpPr>
          <p:nvPr>
            <p:ph type="body" idx="1"/>
          </p:nvPr>
        </p:nvSpPr>
        <p:spPr/>
        <p:txBody>
          <a:bodyPr/>
          <a:lstStyle/>
          <a:p>
            <a:pPr eaLnBrk="1" hangingPunct="1"/>
            <a:r>
              <a:rPr lang="en-US" altLang="en-US"/>
              <a:t>Query 16: Find the maximum salary, the minimum salary, and the average salary among employees who work for the 'Research' department.</a:t>
            </a:r>
          </a:p>
          <a:p>
            <a:pPr lvl="1" eaLnBrk="1" hangingPunct="1">
              <a:buFont typeface="Wingdings" panose="05000000000000000000" pitchFamily="2" charset="2"/>
              <a:buNone/>
            </a:pPr>
            <a:r>
              <a:rPr lang="en-US" altLang="en-US"/>
              <a:t>Q16: 	SELECT 	MAX(SALARY), 						MIN(SALARY), AVG(SALARY)</a:t>
            </a:r>
            <a:br>
              <a:rPr lang="en-US" altLang="en-US"/>
            </a:br>
            <a:r>
              <a:rPr lang="en-US" altLang="en-US"/>
              <a:t>		FROM	EMPLOYEE, DEPARTMENT</a:t>
            </a:r>
            <a:br>
              <a:rPr lang="en-US" altLang="en-US"/>
            </a:br>
            <a:r>
              <a:rPr lang="en-US" altLang="en-US"/>
              <a:t>		WHERE	DNO=DNUMBER AND 					DNAME='Research'</a:t>
            </a:r>
            <a:br>
              <a:rPr lang="en-US" altLang="en-US"/>
            </a:br>
            <a:endParaRPr lang="en-US" altLang="en-US"/>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a:extLst>
              <a:ext uri="{FF2B5EF4-FFF2-40B4-BE49-F238E27FC236}">
                <a16:creationId xmlns:a16="http://schemas.microsoft.com/office/drawing/2014/main" id="{4B231CB6-48CF-3233-DE5D-BBD977C23A56}"/>
              </a:ext>
            </a:extLst>
          </p:cNvPr>
          <p:cNvSpPr>
            <a:spLocks noGrp="1"/>
          </p:cNvSpPr>
          <p:nvPr>
            <p:ph type="sldNum" sz="quarter" idx="10"/>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990033"/>
                </a:solidFill>
                <a:effectLst/>
                <a:uLnTx/>
                <a:uFillTx/>
                <a:latin typeface="Arial" panose="020B0604020202020204" pitchFamily="34" charset="0"/>
                <a:ea typeface="+mn-ea"/>
                <a:cs typeface="+mn-cs"/>
              </a:rPr>
              <a:t>Slide 8- </a:t>
            </a:r>
            <a:fld id="{B2DD7D54-5BB9-456D-B3CE-025ED3B20DE4}" type="slidenum">
              <a:rPr kumimoji="0" lang="en-US" altLang="en-US" sz="1400" b="1" i="0" u="none" strike="noStrike" kern="1200" cap="none" spc="0" normalizeH="0" baseline="0" noProof="0" smtClean="0">
                <a:ln>
                  <a:noFill/>
                </a:ln>
                <a:solidFill>
                  <a:srgbClr val="990033"/>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79</a:t>
            </a:fld>
            <a:endParaRPr kumimoji="0" lang="en-CA" altLang="en-US" sz="1400" b="1" i="0" u="none" strike="noStrike" kern="1200" cap="none" spc="0" normalizeH="0" baseline="0" noProof="0">
              <a:ln>
                <a:noFill/>
              </a:ln>
              <a:solidFill>
                <a:srgbClr val="990033"/>
              </a:solidFill>
              <a:effectLst/>
              <a:uLnTx/>
              <a:uFillTx/>
              <a:latin typeface="Arial" panose="020B0604020202020204" pitchFamily="34" charset="0"/>
              <a:ea typeface="+mn-ea"/>
              <a:cs typeface="+mn-cs"/>
            </a:endParaRPr>
          </a:p>
        </p:txBody>
      </p:sp>
      <p:sp>
        <p:nvSpPr>
          <p:cNvPr id="53251" name="Rectangle 6">
            <a:extLst>
              <a:ext uri="{FF2B5EF4-FFF2-40B4-BE49-F238E27FC236}">
                <a16:creationId xmlns:a16="http://schemas.microsoft.com/office/drawing/2014/main" id="{54E0B89D-1940-B01D-7746-D98B83B2F8AC}"/>
              </a:ext>
            </a:extLst>
          </p:cNvPr>
          <p:cNvSpPr>
            <a:spLocks noGrp="1" noChangeArrowheads="1"/>
          </p:cNvSpPr>
          <p:nvPr>
            <p:ph type="title"/>
          </p:nvPr>
        </p:nvSpPr>
        <p:spPr/>
        <p:txBody>
          <a:bodyPr/>
          <a:lstStyle/>
          <a:p>
            <a:pPr eaLnBrk="1" hangingPunct="1"/>
            <a:r>
              <a:rPr lang="en-US" altLang="en-US"/>
              <a:t>AGGREGATE FUNCTIONS (contd.)</a:t>
            </a:r>
          </a:p>
        </p:txBody>
      </p:sp>
      <p:sp>
        <p:nvSpPr>
          <p:cNvPr id="53252" name="Rectangle 7">
            <a:extLst>
              <a:ext uri="{FF2B5EF4-FFF2-40B4-BE49-F238E27FC236}">
                <a16:creationId xmlns:a16="http://schemas.microsoft.com/office/drawing/2014/main" id="{455FCFB0-B979-5D05-1DD7-60535E238D21}"/>
              </a:ext>
            </a:extLst>
          </p:cNvPr>
          <p:cNvSpPr>
            <a:spLocks noGrp="1" noChangeArrowheads="1"/>
          </p:cNvSpPr>
          <p:nvPr>
            <p:ph type="body" idx="1"/>
          </p:nvPr>
        </p:nvSpPr>
        <p:spPr/>
        <p:txBody>
          <a:bodyPr/>
          <a:lstStyle/>
          <a:p>
            <a:pPr eaLnBrk="1" hangingPunct="1"/>
            <a:r>
              <a:rPr lang="en-US" altLang="en-US" sz="2400"/>
              <a:t>Queries 17 and 18: Retrieve the total number of employees in the company (Q17), and the number of employees in the 'Research' department (Q18).</a:t>
            </a:r>
          </a:p>
          <a:p>
            <a:pPr lvl="1" eaLnBrk="1" hangingPunct="1">
              <a:buFont typeface="Wingdings" panose="05000000000000000000" pitchFamily="2" charset="2"/>
              <a:buNone/>
            </a:pPr>
            <a:r>
              <a:rPr lang="en-US" altLang="en-US" sz="2200"/>
              <a:t>Q17:	SELECT  	COUNT (*)</a:t>
            </a:r>
            <a:br>
              <a:rPr lang="en-US" altLang="en-US" sz="2200"/>
            </a:br>
            <a:r>
              <a:rPr lang="en-US" altLang="en-US" sz="2200"/>
              <a:t>		FROM		EMPLOYEE</a:t>
            </a:r>
          </a:p>
          <a:p>
            <a:pPr lvl="1" eaLnBrk="1" hangingPunct="1">
              <a:buFont typeface="Wingdings" panose="05000000000000000000" pitchFamily="2" charset="2"/>
              <a:buNone/>
            </a:pPr>
            <a:endParaRPr lang="en-US" altLang="en-US" sz="2200"/>
          </a:p>
          <a:p>
            <a:pPr lvl="1" eaLnBrk="1" hangingPunct="1">
              <a:buFont typeface="Wingdings" panose="05000000000000000000" pitchFamily="2" charset="2"/>
              <a:buNone/>
            </a:pPr>
            <a:r>
              <a:rPr lang="en-US" altLang="en-US" sz="2200"/>
              <a:t>Q18:	SELECT  	COUNT (*)</a:t>
            </a:r>
            <a:br>
              <a:rPr lang="en-US" altLang="en-US" sz="2200"/>
            </a:br>
            <a:r>
              <a:rPr lang="en-US" altLang="en-US" sz="2200"/>
              <a:t>		FROM		EMPLOYEE, DEPARTMENT</a:t>
            </a:r>
            <a:br>
              <a:rPr lang="en-US" altLang="en-US" sz="2200"/>
            </a:br>
            <a:r>
              <a:rPr lang="en-US" altLang="en-US" sz="2200"/>
              <a:t>		WHERE	DNO=DNUMBER AND 					DNAME='Research’</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2123" rIns="0" bIns="0" rtlCol="0">
            <a:spAutoFit/>
          </a:bodyPr>
          <a:lstStyle/>
          <a:p>
            <a:pPr marL="12700" marR="5080">
              <a:lnSpc>
                <a:spcPct val="100000"/>
              </a:lnSpc>
              <a:spcBef>
                <a:spcPts val="100"/>
              </a:spcBef>
            </a:pPr>
            <a:r>
              <a:rPr dirty="0"/>
              <a:t>The</a:t>
            </a:r>
            <a:r>
              <a:rPr spc="-35" dirty="0"/>
              <a:t> </a:t>
            </a:r>
            <a:r>
              <a:rPr dirty="0"/>
              <a:t>CREATE</a:t>
            </a:r>
            <a:r>
              <a:rPr spc="-15" dirty="0"/>
              <a:t> </a:t>
            </a:r>
            <a:r>
              <a:rPr dirty="0"/>
              <a:t>TABLE</a:t>
            </a:r>
            <a:r>
              <a:rPr spc="-25" dirty="0"/>
              <a:t> </a:t>
            </a:r>
            <a:r>
              <a:rPr dirty="0"/>
              <a:t>Command</a:t>
            </a:r>
            <a:r>
              <a:rPr spc="25" dirty="0"/>
              <a:t> </a:t>
            </a:r>
            <a:r>
              <a:rPr spc="-25" dirty="0"/>
              <a:t>in </a:t>
            </a:r>
            <a:r>
              <a:rPr dirty="0"/>
              <a:t>SQL</a:t>
            </a:r>
            <a:r>
              <a:rPr spc="5" dirty="0"/>
              <a:t> </a:t>
            </a:r>
            <a:r>
              <a:rPr spc="-10" dirty="0"/>
              <a:t>(cont’d.)</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fld id="{81D60167-4931-47E6-BA6A-407CBD079E47}" type="slidenum">
              <a:rPr spc="-25" dirty="0"/>
              <a:t>8</a:t>
            </a:fld>
            <a:endParaRPr spc="-25" dirty="0"/>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
        <p:nvSpPr>
          <p:cNvPr id="3" name="object 3"/>
          <p:cNvSpPr txBox="1"/>
          <p:nvPr/>
        </p:nvSpPr>
        <p:spPr>
          <a:xfrm>
            <a:off x="318617" y="1533357"/>
            <a:ext cx="7724775" cy="4720523"/>
          </a:xfrm>
          <a:prstGeom prst="rect">
            <a:avLst/>
          </a:prstGeom>
        </p:spPr>
        <p:txBody>
          <a:bodyPr vert="horz" wrap="square" lIns="0" tIns="102235" rIns="0" bIns="0" rtlCol="0">
            <a:spAutoFit/>
          </a:bodyPr>
          <a:lstStyle/>
          <a:p>
            <a:pPr marL="356870" indent="-344170">
              <a:lnSpc>
                <a:spcPct val="100000"/>
              </a:lnSpc>
              <a:spcBef>
                <a:spcPts val="665"/>
              </a:spcBef>
              <a:buClr>
                <a:srgbClr val="990033"/>
              </a:buClr>
              <a:buSzPct val="58928"/>
              <a:buFont typeface="Wingdings"/>
              <a:buChar char=""/>
              <a:tabLst>
                <a:tab pos="356870" algn="l"/>
              </a:tabLst>
            </a:pPr>
            <a:r>
              <a:rPr lang="en-US" sz="2800" dirty="0">
                <a:solidFill>
                  <a:srgbClr val="333399"/>
                </a:solidFill>
                <a:latin typeface="Arial MT"/>
                <a:cs typeface="Arial MT"/>
              </a:rPr>
              <a:t>Can</a:t>
            </a:r>
            <a:r>
              <a:rPr lang="en-US" sz="2800" spc="-25" dirty="0">
                <a:solidFill>
                  <a:srgbClr val="333399"/>
                </a:solidFill>
                <a:latin typeface="Arial MT"/>
                <a:cs typeface="Arial MT"/>
              </a:rPr>
              <a:t> </a:t>
            </a:r>
            <a:r>
              <a:rPr lang="en-US" sz="2800" dirty="0">
                <a:solidFill>
                  <a:srgbClr val="333399"/>
                </a:solidFill>
                <a:latin typeface="Arial MT"/>
                <a:cs typeface="Arial MT"/>
              </a:rPr>
              <a:t>optionally</a:t>
            </a:r>
            <a:r>
              <a:rPr lang="en-US" sz="2800" spc="-50" dirty="0">
                <a:solidFill>
                  <a:srgbClr val="333399"/>
                </a:solidFill>
                <a:latin typeface="Arial MT"/>
                <a:cs typeface="Arial MT"/>
              </a:rPr>
              <a:t> </a:t>
            </a:r>
            <a:r>
              <a:rPr lang="en-US" sz="2800" dirty="0">
                <a:solidFill>
                  <a:srgbClr val="333399"/>
                </a:solidFill>
                <a:latin typeface="Arial MT"/>
                <a:cs typeface="Arial MT"/>
              </a:rPr>
              <a:t>specify</a:t>
            </a:r>
            <a:r>
              <a:rPr lang="en-US" sz="2800" spc="-80" dirty="0">
                <a:solidFill>
                  <a:srgbClr val="333399"/>
                </a:solidFill>
                <a:latin typeface="Arial MT"/>
                <a:cs typeface="Arial MT"/>
              </a:rPr>
              <a:t> </a:t>
            </a:r>
            <a:r>
              <a:rPr lang="en-US" sz="2800" spc="-10" dirty="0">
                <a:solidFill>
                  <a:srgbClr val="333399"/>
                </a:solidFill>
                <a:latin typeface="Arial MT"/>
                <a:cs typeface="Arial MT"/>
              </a:rPr>
              <a:t>schema:</a:t>
            </a:r>
            <a:endParaRPr lang="en-US" sz="2800" dirty="0">
              <a:latin typeface="Arial MT"/>
              <a:cs typeface="Arial MT"/>
            </a:endParaRPr>
          </a:p>
          <a:p>
            <a:pPr marL="756285" lvl="1" indent="-286385">
              <a:lnSpc>
                <a:spcPct val="100000"/>
              </a:lnSpc>
              <a:spcBef>
                <a:spcPts val="420"/>
              </a:spcBef>
              <a:buClr>
                <a:srgbClr val="333399"/>
              </a:buClr>
              <a:buSzPct val="55769"/>
              <a:buFont typeface="Wingdings"/>
              <a:buChar char=""/>
              <a:tabLst>
                <a:tab pos="756285" algn="l"/>
              </a:tabLst>
            </a:pPr>
            <a:r>
              <a:rPr lang="en-US" sz="2600" dirty="0">
                <a:solidFill>
                  <a:srgbClr val="800000"/>
                </a:solidFill>
                <a:latin typeface="Courier New"/>
                <a:cs typeface="Courier New"/>
              </a:rPr>
              <a:t>CREATE</a:t>
            </a:r>
            <a:r>
              <a:rPr lang="en-US" sz="2600" spc="-125" dirty="0">
                <a:solidFill>
                  <a:srgbClr val="800000"/>
                </a:solidFill>
                <a:latin typeface="Courier New"/>
                <a:cs typeface="Courier New"/>
              </a:rPr>
              <a:t> </a:t>
            </a:r>
            <a:r>
              <a:rPr lang="en-US" sz="2600" dirty="0">
                <a:solidFill>
                  <a:srgbClr val="800000"/>
                </a:solidFill>
                <a:latin typeface="Courier New"/>
                <a:cs typeface="Courier New"/>
              </a:rPr>
              <a:t>TABLE</a:t>
            </a:r>
            <a:r>
              <a:rPr lang="en-US" sz="2600" spc="-125" dirty="0">
                <a:solidFill>
                  <a:srgbClr val="800000"/>
                </a:solidFill>
                <a:latin typeface="Courier New"/>
                <a:cs typeface="Courier New"/>
              </a:rPr>
              <a:t> </a:t>
            </a:r>
            <a:r>
              <a:rPr lang="en-US" sz="2600" dirty="0">
                <a:solidFill>
                  <a:srgbClr val="800000"/>
                </a:solidFill>
                <a:latin typeface="Courier New"/>
                <a:cs typeface="Courier New"/>
              </a:rPr>
              <a:t>COMPANY.EMPLOYEE</a:t>
            </a:r>
            <a:r>
              <a:rPr lang="en-US" sz="2600" spc="-80" dirty="0">
                <a:solidFill>
                  <a:srgbClr val="800000"/>
                </a:solidFill>
                <a:latin typeface="Courier New"/>
                <a:cs typeface="Courier New"/>
              </a:rPr>
              <a:t> </a:t>
            </a:r>
            <a:r>
              <a:rPr lang="en-US" sz="2600" spc="-25" dirty="0">
                <a:solidFill>
                  <a:srgbClr val="800000"/>
                </a:solidFill>
                <a:latin typeface="Courier New"/>
                <a:cs typeface="Courier New"/>
              </a:rPr>
              <a:t>...</a:t>
            </a:r>
            <a:endParaRPr lang="en-US" sz="2600" dirty="0">
              <a:latin typeface="Courier New"/>
              <a:cs typeface="Courier New"/>
            </a:endParaRPr>
          </a:p>
          <a:p>
            <a:pPr marL="984885">
              <a:lnSpc>
                <a:spcPct val="100000"/>
              </a:lnSpc>
              <a:spcBef>
                <a:spcPts val="840"/>
              </a:spcBef>
            </a:pPr>
            <a:r>
              <a:rPr lang="en-US" sz="2600" spc="-25" dirty="0">
                <a:solidFill>
                  <a:srgbClr val="800000"/>
                </a:solidFill>
                <a:latin typeface="Arial MT"/>
                <a:cs typeface="Arial MT"/>
              </a:rPr>
              <a:t>or</a:t>
            </a:r>
            <a:endParaRPr lang="en-US" sz="2600" dirty="0">
              <a:latin typeface="Arial MT"/>
              <a:cs typeface="Arial MT"/>
            </a:endParaRPr>
          </a:p>
          <a:p>
            <a:pPr marL="756285" lvl="1" indent="-286385">
              <a:lnSpc>
                <a:spcPct val="100000"/>
              </a:lnSpc>
              <a:spcBef>
                <a:spcPts val="409"/>
              </a:spcBef>
              <a:buClr>
                <a:srgbClr val="333399"/>
              </a:buClr>
              <a:buSzPct val="55769"/>
              <a:buFont typeface="Wingdings"/>
              <a:buChar char=""/>
              <a:tabLst>
                <a:tab pos="756285" algn="l"/>
              </a:tabLst>
            </a:pPr>
            <a:r>
              <a:rPr lang="en-US" sz="2600" dirty="0">
                <a:solidFill>
                  <a:srgbClr val="800000"/>
                </a:solidFill>
                <a:latin typeface="Courier New"/>
                <a:cs typeface="Courier New"/>
              </a:rPr>
              <a:t>CREATE</a:t>
            </a:r>
            <a:r>
              <a:rPr lang="en-US" sz="2600" spc="-85" dirty="0">
                <a:solidFill>
                  <a:srgbClr val="800000"/>
                </a:solidFill>
                <a:latin typeface="Courier New"/>
                <a:cs typeface="Courier New"/>
              </a:rPr>
              <a:t> </a:t>
            </a:r>
            <a:r>
              <a:rPr lang="en-US" sz="2600" dirty="0">
                <a:solidFill>
                  <a:srgbClr val="800000"/>
                </a:solidFill>
                <a:latin typeface="Courier New"/>
                <a:cs typeface="Courier New"/>
              </a:rPr>
              <a:t>TABLE</a:t>
            </a:r>
            <a:r>
              <a:rPr lang="en-US" sz="2600" spc="-80" dirty="0">
                <a:solidFill>
                  <a:srgbClr val="800000"/>
                </a:solidFill>
                <a:latin typeface="Courier New"/>
                <a:cs typeface="Courier New"/>
              </a:rPr>
              <a:t> </a:t>
            </a:r>
            <a:r>
              <a:rPr lang="en-US" sz="2600" dirty="0">
                <a:solidFill>
                  <a:srgbClr val="800000"/>
                </a:solidFill>
                <a:latin typeface="Courier New"/>
                <a:cs typeface="Courier New"/>
              </a:rPr>
              <a:t>EMPLOYEE</a:t>
            </a:r>
            <a:r>
              <a:rPr lang="en-US" sz="2600" spc="-85" dirty="0">
                <a:solidFill>
                  <a:srgbClr val="800000"/>
                </a:solidFill>
                <a:latin typeface="Courier New"/>
                <a:cs typeface="Courier New"/>
              </a:rPr>
              <a:t> </a:t>
            </a:r>
            <a:r>
              <a:rPr lang="en-US" sz="2600" spc="-25" dirty="0">
                <a:solidFill>
                  <a:srgbClr val="800000"/>
                </a:solidFill>
                <a:latin typeface="Courier New"/>
                <a:cs typeface="Courier New"/>
              </a:rPr>
              <a:t>...</a:t>
            </a:r>
            <a:endParaRPr lang="en-US" sz="2600" dirty="0">
              <a:latin typeface="Courier New"/>
              <a:cs typeface="Courier New"/>
            </a:endParaRPr>
          </a:p>
          <a:p>
            <a:pPr marL="356870" indent="-344170">
              <a:lnSpc>
                <a:spcPct val="100000"/>
              </a:lnSpc>
              <a:spcBef>
                <a:spcPts val="805"/>
              </a:spcBef>
              <a:buClr>
                <a:srgbClr val="990033"/>
              </a:buClr>
              <a:buSzPct val="58928"/>
              <a:buFont typeface="Wingdings"/>
              <a:buChar char=""/>
              <a:tabLst>
                <a:tab pos="356870" algn="l"/>
              </a:tabLst>
            </a:pPr>
            <a:r>
              <a:rPr sz="2800" b="1" dirty="0">
                <a:solidFill>
                  <a:srgbClr val="333399"/>
                </a:solidFill>
                <a:latin typeface="Arial"/>
                <a:cs typeface="Arial"/>
              </a:rPr>
              <a:t>Base</a:t>
            </a:r>
            <a:r>
              <a:rPr sz="2800" b="1" spc="-10" dirty="0">
                <a:solidFill>
                  <a:srgbClr val="333399"/>
                </a:solidFill>
                <a:latin typeface="Arial"/>
                <a:cs typeface="Arial"/>
              </a:rPr>
              <a:t> </a:t>
            </a:r>
            <a:r>
              <a:rPr sz="2800" b="1" dirty="0">
                <a:solidFill>
                  <a:srgbClr val="333399"/>
                </a:solidFill>
                <a:latin typeface="Arial"/>
                <a:cs typeface="Arial"/>
              </a:rPr>
              <a:t>tables</a:t>
            </a:r>
            <a:r>
              <a:rPr sz="2800" b="1" spc="-35" dirty="0">
                <a:solidFill>
                  <a:srgbClr val="333399"/>
                </a:solidFill>
                <a:latin typeface="Arial"/>
                <a:cs typeface="Arial"/>
              </a:rPr>
              <a:t> </a:t>
            </a:r>
            <a:r>
              <a:rPr sz="2800" dirty="0">
                <a:solidFill>
                  <a:srgbClr val="333399"/>
                </a:solidFill>
                <a:latin typeface="Arial MT"/>
                <a:cs typeface="Arial MT"/>
              </a:rPr>
              <a:t>(</a:t>
            </a:r>
            <a:r>
              <a:rPr sz="2800" b="1" dirty="0">
                <a:solidFill>
                  <a:srgbClr val="333399"/>
                </a:solidFill>
                <a:latin typeface="Arial"/>
                <a:cs typeface="Arial"/>
              </a:rPr>
              <a:t>base</a:t>
            </a:r>
            <a:r>
              <a:rPr sz="2800" b="1" spc="-15" dirty="0">
                <a:solidFill>
                  <a:srgbClr val="333399"/>
                </a:solidFill>
                <a:latin typeface="Arial"/>
                <a:cs typeface="Arial"/>
              </a:rPr>
              <a:t> </a:t>
            </a:r>
            <a:r>
              <a:rPr sz="2800" b="1" spc="-10" dirty="0">
                <a:solidFill>
                  <a:srgbClr val="333399"/>
                </a:solidFill>
                <a:latin typeface="Arial"/>
                <a:cs typeface="Arial"/>
              </a:rPr>
              <a:t>relations</a:t>
            </a:r>
            <a:r>
              <a:rPr sz="2800" spc="-10" dirty="0">
                <a:solidFill>
                  <a:srgbClr val="333399"/>
                </a:solidFill>
                <a:latin typeface="Arial MT"/>
                <a:cs typeface="Arial MT"/>
              </a:rPr>
              <a:t>)</a:t>
            </a:r>
            <a:endParaRPr sz="2800" dirty="0">
              <a:latin typeface="Arial MT"/>
              <a:cs typeface="Arial MT"/>
            </a:endParaRPr>
          </a:p>
          <a:p>
            <a:pPr marL="756285" marR="87630" lvl="1" indent="-287020">
              <a:lnSpc>
                <a:spcPct val="100000"/>
              </a:lnSpc>
              <a:spcBef>
                <a:spcPts val="635"/>
              </a:spcBef>
              <a:buClr>
                <a:srgbClr val="333399"/>
              </a:buClr>
              <a:buSzPct val="55769"/>
              <a:buFont typeface="Wingdings"/>
              <a:buChar char=""/>
              <a:tabLst>
                <a:tab pos="756285" algn="l"/>
              </a:tabLst>
            </a:pPr>
            <a:r>
              <a:rPr sz="2600" dirty="0">
                <a:solidFill>
                  <a:srgbClr val="800000"/>
                </a:solidFill>
                <a:latin typeface="Arial MT"/>
                <a:cs typeface="Arial MT"/>
              </a:rPr>
              <a:t>Relation</a:t>
            </a:r>
            <a:r>
              <a:rPr sz="2600" spc="-45" dirty="0">
                <a:solidFill>
                  <a:srgbClr val="800000"/>
                </a:solidFill>
                <a:latin typeface="Arial MT"/>
                <a:cs typeface="Arial MT"/>
              </a:rPr>
              <a:t> </a:t>
            </a:r>
            <a:r>
              <a:rPr sz="2600" dirty="0">
                <a:solidFill>
                  <a:srgbClr val="800000"/>
                </a:solidFill>
                <a:latin typeface="Arial MT"/>
                <a:cs typeface="Arial MT"/>
              </a:rPr>
              <a:t>and</a:t>
            </a:r>
            <a:r>
              <a:rPr sz="2600" spc="-40" dirty="0">
                <a:solidFill>
                  <a:srgbClr val="800000"/>
                </a:solidFill>
                <a:latin typeface="Arial MT"/>
                <a:cs typeface="Arial MT"/>
              </a:rPr>
              <a:t> </a:t>
            </a:r>
            <a:r>
              <a:rPr sz="2600" dirty="0">
                <a:solidFill>
                  <a:srgbClr val="800000"/>
                </a:solidFill>
                <a:latin typeface="Arial MT"/>
                <a:cs typeface="Arial MT"/>
              </a:rPr>
              <a:t>its</a:t>
            </a:r>
            <a:r>
              <a:rPr sz="2600" spc="-80" dirty="0">
                <a:solidFill>
                  <a:srgbClr val="800000"/>
                </a:solidFill>
                <a:latin typeface="Arial MT"/>
                <a:cs typeface="Arial MT"/>
              </a:rPr>
              <a:t> </a:t>
            </a:r>
            <a:r>
              <a:rPr sz="2600" dirty="0">
                <a:solidFill>
                  <a:srgbClr val="800000"/>
                </a:solidFill>
                <a:latin typeface="Arial MT"/>
                <a:cs typeface="Arial MT"/>
              </a:rPr>
              <a:t>tuples</a:t>
            </a:r>
            <a:r>
              <a:rPr sz="2600" spc="-40" dirty="0">
                <a:solidFill>
                  <a:srgbClr val="800000"/>
                </a:solidFill>
                <a:latin typeface="Arial MT"/>
                <a:cs typeface="Arial MT"/>
              </a:rPr>
              <a:t> </a:t>
            </a:r>
            <a:r>
              <a:rPr sz="2600" dirty="0">
                <a:solidFill>
                  <a:srgbClr val="800000"/>
                </a:solidFill>
                <a:latin typeface="Arial MT"/>
                <a:cs typeface="Arial MT"/>
              </a:rPr>
              <a:t>are</a:t>
            </a:r>
            <a:r>
              <a:rPr sz="2600" spc="-60" dirty="0">
                <a:solidFill>
                  <a:srgbClr val="800000"/>
                </a:solidFill>
                <a:latin typeface="Arial MT"/>
                <a:cs typeface="Arial MT"/>
              </a:rPr>
              <a:t> </a:t>
            </a:r>
            <a:r>
              <a:rPr sz="2600" dirty="0">
                <a:solidFill>
                  <a:srgbClr val="800000"/>
                </a:solidFill>
                <a:latin typeface="Arial MT"/>
                <a:cs typeface="Arial MT"/>
              </a:rPr>
              <a:t>actually</a:t>
            </a:r>
            <a:r>
              <a:rPr sz="2600" spc="-40" dirty="0">
                <a:solidFill>
                  <a:srgbClr val="800000"/>
                </a:solidFill>
                <a:latin typeface="Arial MT"/>
                <a:cs typeface="Arial MT"/>
              </a:rPr>
              <a:t> </a:t>
            </a:r>
            <a:r>
              <a:rPr sz="2600" dirty="0">
                <a:solidFill>
                  <a:srgbClr val="800000"/>
                </a:solidFill>
                <a:latin typeface="Arial MT"/>
                <a:cs typeface="Arial MT"/>
              </a:rPr>
              <a:t>created</a:t>
            </a:r>
            <a:r>
              <a:rPr sz="2600" spc="-40" dirty="0">
                <a:solidFill>
                  <a:srgbClr val="800000"/>
                </a:solidFill>
                <a:latin typeface="Arial MT"/>
                <a:cs typeface="Arial MT"/>
              </a:rPr>
              <a:t> </a:t>
            </a:r>
            <a:r>
              <a:rPr sz="2600" spc="-25" dirty="0">
                <a:solidFill>
                  <a:srgbClr val="800000"/>
                </a:solidFill>
                <a:latin typeface="Arial MT"/>
                <a:cs typeface="Arial MT"/>
              </a:rPr>
              <a:t>and </a:t>
            </a:r>
            <a:r>
              <a:rPr sz="2600" dirty="0">
                <a:solidFill>
                  <a:srgbClr val="800000"/>
                </a:solidFill>
                <a:latin typeface="Arial MT"/>
                <a:cs typeface="Arial MT"/>
              </a:rPr>
              <a:t>stored</a:t>
            </a:r>
            <a:r>
              <a:rPr sz="2600" spc="-15" dirty="0">
                <a:solidFill>
                  <a:srgbClr val="800000"/>
                </a:solidFill>
                <a:latin typeface="Arial MT"/>
                <a:cs typeface="Arial MT"/>
              </a:rPr>
              <a:t> </a:t>
            </a:r>
            <a:r>
              <a:rPr sz="2600" dirty="0">
                <a:solidFill>
                  <a:srgbClr val="800000"/>
                </a:solidFill>
                <a:latin typeface="Arial MT"/>
                <a:cs typeface="Arial MT"/>
              </a:rPr>
              <a:t>as</a:t>
            </a:r>
            <a:r>
              <a:rPr sz="2600" spc="-35" dirty="0">
                <a:solidFill>
                  <a:srgbClr val="800000"/>
                </a:solidFill>
                <a:latin typeface="Arial MT"/>
                <a:cs typeface="Arial MT"/>
              </a:rPr>
              <a:t> </a:t>
            </a:r>
            <a:r>
              <a:rPr sz="2600" dirty="0">
                <a:solidFill>
                  <a:srgbClr val="800000"/>
                </a:solidFill>
                <a:latin typeface="Arial MT"/>
                <a:cs typeface="Arial MT"/>
              </a:rPr>
              <a:t>a</a:t>
            </a:r>
            <a:r>
              <a:rPr sz="2600" spc="-50" dirty="0">
                <a:solidFill>
                  <a:srgbClr val="800000"/>
                </a:solidFill>
                <a:latin typeface="Arial MT"/>
                <a:cs typeface="Arial MT"/>
              </a:rPr>
              <a:t> </a:t>
            </a:r>
            <a:r>
              <a:rPr sz="2600" dirty="0">
                <a:solidFill>
                  <a:srgbClr val="800000"/>
                </a:solidFill>
                <a:latin typeface="Arial MT"/>
                <a:cs typeface="Arial MT"/>
              </a:rPr>
              <a:t>file</a:t>
            </a:r>
            <a:r>
              <a:rPr sz="2600" spc="-30" dirty="0">
                <a:solidFill>
                  <a:srgbClr val="800000"/>
                </a:solidFill>
                <a:latin typeface="Arial MT"/>
                <a:cs typeface="Arial MT"/>
              </a:rPr>
              <a:t> </a:t>
            </a:r>
            <a:r>
              <a:rPr sz="2600" dirty="0">
                <a:solidFill>
                  <a:srgbClr val="800000"/>
                </a:solidFill>
                <a:latin typeface="Arial MT"/>
                <a:cs typeface="Arial MT"/>
              </a:rPr>
              <a:t>by</a:t>
            </a:r>
            <a:r>
              <a:rPr sz="2600" spc="-35" dirty="0">
                <a:solidFill>
                  <a:srgbClr val="800000"/>
                </a:solidFill>
                <a:latin typeface="Arial MT"/>
                <a:cs typeface="Arial MT"/>
              </a:rPr>
              <a:t> </a:t>
            </a:r>
            <a:r>
              <a:rPr sz="2600" dirty="0">
                <a:solidFill>
                  <a:srgbClr val="800000"/>
                </a:solidFill>
                <a:latin typeface="Arial MT"/>
                <a:cs typeface="Arial MT"/>
              </a:rPr>
              <a:t>the</a:t>
            </a:r>
            <a:r>
              <a:rPr sz="2600" spc="-35" dirty="0">
                <a:solidFill>
                  <a:srgbClr val="800000"/>
                </a:solidFill>
                <a:latin typeface="Arial MT"/>
                <a:cs typeface="Arial MT"/>
              </a:rPr>
              <a:t> </a:t>
            </a:r>
            <a:r>
              <a:rPr sz="2600" spc="-20" dirty="0">
                <a:solidFill>
                  <a:srgbClr val="800000"/>
                </a:solidFill>
                <a:latin typeface="Arial MT"/>
                <a:cs typeface="Arial MT"/>
              </a:rPr>
              <a:t>DBMS</a:t>
            </a:r>
            <a:endParaRPr sz="2600" dirty="0">
              <a:latin typeface="Arial MT"/>
              <a:cs typeface="Arial MT"/>
            </a:endParaRPr>
          </a:p>
          <a:p>
            <a:pPr marL="356870" indent="-344170">
              <a:lnSpc>
                <a:spcPct val="100000"/>
              </a:lnSpc>
              <a:spcBef>
                <a:spcPts val="665"/>
              </a:spcBef>
              <a:buClr>
                <a:srgbClr val="990033"/>
              </a:buClr>
              <a:buSzPct val="58928"/>
              <a:buFont typeface="Wingdings"/>
              <a:buChar char=""/>
              <a:tabLst>
                <a:tab pos="356870" algn="l"/>
              </a:tabLst>
            </a:pPr>
            <a:r>
              <a:rPr sz="2800" b="1" dirty="0">
                <a:solidFill>
                  <a:srgbClr val="333399"/>
                </a:solidFill>
                <a:latin typeface="Arial"/>
                <a:cs typeface="Arial"/>
              </a:rPr>
              <a:t>Virtual</a:t>
            </a:r>
            <a:r>
              <a:rPr sz="2800" b="1" spc="-60" dirty="0">
                <a:solidFill>
                  <a:srgbClr val="333399"/>
                </a:solidFill>
                <a:latin typeface="Arial"/>
                <a:cs typeface="Arial"/>
              </a:rPr>
              <a:t> </a:t>
            </a:r>
            <a:r>
              <a:rPr sz="2800" b="1" dirty="0">
                <a:solidFill>
                  <a:srgbClr val="333399"/>
                </a:solidFill>
                <a:latin typeface="Arial"/>
                <a:cs typeface="Arial"/>
              </a:rPr>
              <a:t>relations</a:t>
            </a:r>
            <a:r>
              <a:rPr sz="2800" b="1" spc="-25" dirty="0">
                <a:solidFill>
                  <a:srgbClr val="333399"/>
                </a:solidFill>
                <a:latin typeface="Arial"/>
                <a:cs typeface="Arial"/>
              </a:rPr>
              <a:t> </a:t>
            </a:r>
            <a:r>
              <a:rPr sz="2800" b="1" spc="-10" dirty="0">
                <a:solidFill>
                  <a:srgbClr val="333399"/>
                </a:solidFill>
                <a:latin typeface="Arial"/>
                <a:cs typeface="Arial"/>
              </a:rPr>
              <a:t>(views)</a:t>
            </a:r>
            <a:endParaRPr sz="2800" dirty="0">
              <a:latin typeface="Arial"/>
              <a:cs typeface="Arial"/>
            </a:endParaRPr>
          </a:p>
          <a:p>
            <a:pPr marL="756285" marR="5080" lvl="1" indent="-287020">
              <a:lnSpc>
                <a:spcPct val="105400"/>
              </a:lnSpc>
              <a:spcBef>
                <a:spcPts val="295"/>
              </a:spcBef>
              <a:buClr>
                <a:srgbClr val="333399"/>
              </a:buClr>
              <a:buSzPct val="55769"/>
              <a:buFont typeface="Wingdings"/>
              <a:buChar char=""/>
              <a:tabLst>
                <a:tab pos="756285" algn="l"/>
              </a:tabLst>
            </a:pPr>
            <a:r>
              <a:rPr sz="2600" dirty="0">
                <a:solidFill>
                  <a:srgbClr val="800000"/>
                </a:solidFill>
                <a:latin typeface="Arial MT"/>
                <a:cs typeface="Arial MT"/>
              </a:rPr>
              <a:t>Created</a:t>
            </a:r>
            <a:r>
              <a:rPr sz="2600" spc="-30" dirty="0">
                <a:solidFill>
                  <a:srgbClr val="800000"/>
                </a:solidFill>
                <a:latin typeface="Arial MT"/>
                <a:cs typeface="Arial MT"/>
              </a:rPr>
              <a:t> </a:t>
            </a:r>
            <a:r>
              <a:rPr sz="2600" dirty="0">
                <a:solidFill>
                  <a:srgbClr val="800000"/>
                </a:solidFill>
                <a:latin typeface="Arial MT"/>
                <a:cs typeface="Arial MT"/>
              </a:rPr>
              <a:t>through</a:t>
            </a:r>
            <a:r>
              <a:rPr sz="2600" spc="-5" dirty="0">
                <a:solidFill>
                  <a:srgbClr val="800000"/>
                </a:solidFill>
                <a:latin typeface="Arial MT"/>
                <a:cs typeface="Arial MT"/>
              </a:rPr>
              <a:t> </a:t>
            </a:r>
            <a:r>
              <a:rPr sz="2600" dirty="0">
                <a:solidFill>
                  <a:srgbClr val="800000"/>
                </a:solidFill>
                <a:latin typeface="Arial MT"/>
                <a:cs typeface="Arial MT"/>
              </a:rPr>
              <a:t>the</a:t>
            </a:r>
            <a:r>
              <a:rPr sz="2600" spc="-35" dirty="0">
                <a:solidFill>
                  <a:srgbClr val="800000"/>
                </a:solidFill>
                <a:latin typeface="Arial MT"/>
                <a:cs typeface="Arial MT"/>
              </a:rPr>
              <a:t> </a:t>
            </a:r>
            <a:r>
              <a:rPr sz="2600" dirty="0">
                <a:solidFill>
                  <a:srgbClr val="800000"/>
                </a:solidFill>
                <a:latin typeface="Courier New"/>
                <a:cs typeface="Courier New"/>
              </a:rPr>
              <a:t>CREATE</a:t>
            </a:r>
            <a:r>
              <a:rPr sz="2600" spc="-105" dirty="0">
                <a:solidFill>
                  <a:srgbClr val="800000"/>
                </a:solidFill>
                <a:latin typeface="Courier New"/>
                <a:cs typeface="Courier New"/>
              </a:rPr>
              <a:t> </a:t>
            </a:r>
            <a:r>
              <a:rPr sz="2600" dirty="0">
                <a:solidFill>
                  <a:srgbClr val="800000"/>
                </a:solidFill>
                <a:latin typeface="Courier New"/>
                <a:cs typeface="Courier New"/>
              </a:rPr>
              <a:t>VIEW</a:t>
            </a:r>
            <a:r>
              <a:rPr sz="2600" spc="-105" dirty="0">
                <a:solidFill>
                  <a:srgbClr val="800000"/>
                </a:solidFill>
                <a:latin typeface="Courier New"/>
                <a:cs typeface="Courier New"/>
              </a:rPr>
              <a:t> </a:t>
            </a:r>
            <a:r>
              <a:rPr sz="2600" spc="-10" dirty="0">
                <a:solidFill>
                  <a:srgbClr val="800000"/>
                </a:solidFill>
                <a:latin typeface="Arial MT"/>
                <a:cs typeface="Arial MT"/>
              </a:rPr>
              <a:t>statement. </a:t>
            </a:r>
            <a:r>
              <a:rPr sz="2600" dirty="0">
                <a:solidFill>
                  <a:srgbClr val="800000"/>
                </a:solidFill>
                <a:latin typeface="Arial MT"/>
                <a:cs typeface="Arial MT"/>
              </a:rPr>
              <a:t>Do</a:t>
            </a:r>
            <a:r>
              <a:rPr sz="2600" spc="-70" dirty="0">
                <a:solidFill>
                  <a:srgbClr val="800000"/>
                </a:solidFill>
                <a:latin typeface="Arial MT"/>
                <a:cs typeface="Arial MT"/>
              </a:rPr>
              <a:t> </a:t>
            </a:r>
            <a:r>
              <a:rPr sz="2600" dirty="0">
                <a:solidFill>
                  <a:srgbClr val="800000"/>
                </a:solidFill>
                <a:latin typeface="Arial MT"/>
                <a:cs typeface="Arial MT"/>
              </a:rPr>
              <a:t>not</a:t>
            </a:r>
            <a:r>
              <a:rPr sz="2600" spc="-70" dirty="0">
                <a:solidFill>
                  <a:srgbClr val="800000"/>
                </a:solidFill>
                <a:latin typeface="Arial MT"/>
                <a:cs typeface="Arial MT"/>
              </a:rPr>
              <a:t> </a:t>
            </a:r>
            <a:r>
              <a:rPr sz="2600" dirty="0">
                <a:solidFill>
                  <a:srgbClr val="800000"/>
                </a:solidFill>
                <a:latin typeface="Arial MT"/>
                <a:cs typeface="Arial MT"/>
              </a:rPr>
              <a:t>correspond</a:t>
            </a:r>
            <a:r>
              <a:rPr sz="2600" spc="-25" dirty="0">
                <a:solidFill>
                  <a:srgbClr val="800000"/>
                </a:solidFill>
                <a:latin typeface="Arial MT"/>
                <a:cs typeface="Arial MT"/>
              </a:rPr>
              <a:t> </a:t>
            </a:r>
            <a:r>
              <a:rPr sz="2600" dirty="0">
                <a:solidFill>
                  <a:srgbClr val="800000"/>
                </a:solidFill>
                <a:latin typeface="Arial MT"/>
                <a:cs typeface="Arial MT"/>
              </a:rPr>
              <a:t>to</a:t>
            </a:r>
            <a:r>
              <a:rPr sz="2600" spc="-70" dirty="0">
                <a:solidFill>
                  <a:srgbClr val="800000"/>
                </a:solidFill>
                <a:latin typeface="Arial MT"/>
                <a:cs typeface="Arial MT"/>
              </a:rPr>
              <a:t> </a:t>
            </a:r>
            <a:r>
              <a:rPr sz="2600" dirty="0">
                <a:solidFill>
                  <a:srgbClr val="800000"/>
                </a:solidFill>
                <a:latin typeface="Arial MT"/>
                <a:cs typeface="Arial MT"/>
              </a:rPr>
              <a:t>any</a:t>
            </a:r>
            <a:r>
              <a:rPr sz="2600" spc="-65" dirty="0">
                <a:solidFill>
                  <a:srgbClr val="800000"/>
                </a:solidFill>
                <a:latin typeface="Arial MT"/>
                <a:cs typeface="Arial MT"/>
              </a:rPr>
              <a:t> </a:t>
            </a:r>
            <a:r>
              <a:rPr sz="2600" dirty="0">
                <a:solidFill>
                  <a:srgbClr val="800000"/>
                </a:solidFill>
                <a:latin typeface="Arial MT"/>
                <a:cs typeface="Arial MT"/>
              </a:rPr>
              <a:t>physical</a:t>
            </a:r>
            <a:r>
              <a:rPr sz="2600" spc="-25" dirty="0">
                <a:solidFill>
                  <a:srgbClr val="800000"/>
                </a:solidFill>
                <a:latin typeface="Arial MT"/>
                <a:cs typeface="Arial MT"/>
              </a:rPr>
              <a:t> </a:t>
            </a:r>
            <a:r>
              <a:rPr sz="2600" spc="-10" dirty="0">
                <a:solidFill>
                  <a:srgbClr val="800000"/>
                </a:solidFill>
                <a:latin typeface="Arial MT"/>
                <a:cs typeface="Arial MT"/>
              </a:rPr>
              <a:t>file.</a:t>
            </a:r>
            <a:endParaRPr sz="2600" dirty="0">
              <a:latin typeface="Arial MT"/>
              <a:cs typeface="Arial MT"/>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7A397-E870-9BAD-66F2-C671B45293C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6E66CFA4-E19E-6524-5A2C-8FA0A3815D12}"/>
              </a:ext>
            </a:extLst>
          </p:cNvPr>
          <p:cNvSpPr>
            <a:spLocks noGrp="1"/>
          </p:cNvSpPr>
          <p:nvPr>
            <p:ph type="body" idx="1"/>
          </p:nvPr>
        </p:nvSpPr>
        <p:spPr>
          <a:xfrm>
            <a:off x="318617" y="1537095"/>
            <a:ext cx="8134350" cy="4308872"/>
          </a:xfrm>
        </p:spPr>
        <p:txBody>
          <a:bodyPr/>
          <a:lstStyle/>
          <a:p>
            <a:r>
              <a:rPr lang="en-US" dirty="0"/>
              <a:t>Count the number of distinct salary values in the database.</a:t>
            </a:r>
          </a:p>
          <a:p>
            <a:endParaRPr lang="en-US" dirty="0"/>
          </a:p>
          <a:p>
            <a:endParaRPr lang="en-US" dirty="0"/>
          </a:p>
          <a:p>
            <a:endParaRPr lang="en-US" dirty="0"/>
          </a:p>
          <a:p>
            <a:endParaRPr lang="en-US" dirty="0"/>
          </a:p>
          <a:p>
            <a:endParaRPr lang="en-US" dirty="0"/>
          </a:p>
          <a:p>
            <a:r>
              <a:rPr lang="en-US" dirty="0"/>
              <a:t>In general, NULL values are discarded when aggregate functions are applied to a particular column (attribute).</a:t>
            </a:r>
            <a:endParaRPr lang="en-IN" dirty="0"/>
          </a:p>
        </p:txBody>
      </p:sp>
      <p:pic>
        <p:nvPicPr>
          <p:cNvPr id="5" name="Picture 4">
            <a:extLst>
              <a:ext uri="{FF2B5EF4-FFF2-40B4-BE49-F238E27FC236}">
                <a16:creationId xmlns:a16="http://schemas.microsoft.com/office/drawing/2014/main" id="{3835EA9C-9471-E090-AB6F-BAB5B6C29852}"/>
              </a:ext>
            </a:extLst>
          </p:cNvPr>
          <p:cNvPicPr>
            <a:picLocks noChangeAspect="1"/>
          </p:cNvPicPr>
          <p:nvPr/>
        </p:nvPicPr>
        <p:blipFill>
          <a:blip r:embed="rId2"/>
          <a:stretch>
            <a:fillRect/>
          </a:stretch>
        </p:blipFill>
        <p:spPr>
          <a:xfrm>
            <a:off x="348582" y="3276600"/>
            <a:ext cx="7547007" cy="990600"/>
          </a:xfrm>
          <a:prstGeom prst="rect">
            <a:avLst/>
          </a:prstGeom>
        </p:spPr>
      </p:pic>
    </p:spTree>
    <p:extLst>
      <p:ext uri="{BB962C8B-B14F-4D97-AF65-F5344CB8AC3E}">
        <p14:creationId xmlns:p14="http://schemas.microsoft.com/office/powerpoint/2010/main" val="26743885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79314-4AD1-A0FD-69B2-60CC8F62920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D24E637-6544-2914-B32C-D7542C1B1A51}"/>
              </a:ext>
            </a:extLst>
          </p:cNvPr>
          <p:cNvSpPr>
            <a:spLocks noGrp="1"/>
          </p:cNvSpPr>
          <p:nvPr>
            <p:ph type="body" idx="1"/>
          </p:nvPr>
        </p:nvSpPr>
        <p:spPr>
          <a:xfrm>
            <a:off x="318617" y="1537095"/>
            <a:ext cx="8134350" cy="2585323"/>
          </a:xfrm>
        </p:spPr>
        <p:txBody>
          <a:bodyPr/>
          <a:lstStyle/>
          <a:p>
            <a:pPr marL="457200" indent="-457200">
              <a:buFont typeface="Arial" panose="020B0604020202020204" pitchFamily="34" charset="0"/>
              <a:buChar char="•"/>
            </a:pPr>
            <a:r>
              <a:rPr lang="en-US" dirty="0"/>
              <a:t>We can specify a correlated nested query with an aggregate function, and then use the nested query in the WHERE clause of an outer query. </a:t>
            </a:r>
          </a:p>
          <a:p>
            <a:pPr marL="457200" indent="-457200">
              <a:buFont typeface="Arial" panose="020B0604020202020204" pitchFamily="34" charset="0"/>
              <a:buChar char="•"/>
            </a:pPr>
            <a:r>
              <a:rPr lang="en-US" dirty="0"/>
              <a:t>For example, to retrieve the names of all employees who have two or more dependents, we can write the following:</a:t>
            </a:r>
            <a:endParaRPr lang="en-IN" dirty="0"/>
          </a:p>
        </p:txBody>
      </p:sp>
      <p:pic>
        <p:nvPicPr>
          <p:cNvPr id="5" name="Picture 4">
            <a:extLst>
              <a:ext uri="{FF2B5EF4-FFF2-40B4-BE49-F238E27FC236}">
                <a16:creationId xmlns:a16="http://schemas.microsoft.com/office/drawing/2014/main" id="{A32C985B-187A-0293-555D-12903BC1BB4B}"/>
              </a:ext>
            </a:extLst>
          </p:cNvPr>
          <p:cNvPicPr>
            <a:picLocks noChangeAspect="1"/>
          </p:cNvPicPr>
          <p:nvPr/>
        </p:nvPicPr>
        <p:blipFill>
          <a:blip r:embed="rId2"/>
          <a:stretch>
            <a:fillRect/>
          </a:stretch>
        </p:blipFill>
        <p:spPr>
          <a:xfrm>
            <a:off x="1066800" y="4496870"/>
            <a:ext cx="6705600" cy="1770652"/>
          </a:xfrm>
          <a:prstGeom prst="rect">
            <a:avLst/>
          </a:prstGeom>
        </p:spPr>
      </p:pic>
    </p:spTree>
    <p:extLst>
      <p:ext uri="{BB962C8B-B14F-4D97-AF65-F5344CB8AC3E}">
        <p14:creationId xmlns:p14="http://schemas.microsoft.com/office/powerpoint/2010/main" val="14175236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a:extLst>
              <a:ext uri="{FF2B5EF4-FFF2-40B4-BE49-F238E27FC236}">
                <a16:creationId xmlns:a16="http://schemas.microsoft.com/office/drawing/2014/main" id="{6F92A7D6-2581-0D55-10FC-592A368E0F3A}"/>
              </a:ext>
            </a:extLst>
          </p:cNvPr>
          <p:cNvSpPr>
            <a:spLocks noGrp="1"/>
          </p:cNvSpPr>
          <p:nvPr>
            <p:ph type="sldNum" sz="quarter" idx="10"/>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990033"/>
                </a:solidFill>
                <a:effectLst/>
                <a:uLnTx/>
                <a:uFillTx/>
                <a:latin typeface="Arial" panose="020B0604020202020204" pitchFamily="34" charset="0"/>
                <a:ea typeface="+mn-ea"/>
                <a:cs typeface="+mn-cs"/>
              </a:rPr>
              <a:t>Slide 8- </a:t>
            </a:r>
            <a:fld id="{1186432C-4859-45C4-A4D1-B38A6CABDD0C}" type="slidenum">
              <a:rPr kumimoji="0" lang="en-US" altLang="en-US" sz="1400" b="1" i="0" u="none" strike="noStrike" kern="1200" cap="none" spc="0" normalizeH="0" baseline="0" noProof="0" smtClean="0">
                <a:ln>
                  <a:noFill/>
                </a:ln>
                <a:solidFill>
                  <a:srgbClr val="990033"/>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82</a:t>
            </a:fld>
            <a:endParaRPr kumimoji="0" lang="en-CA" altLang="en-US" sz="1400" b="1" i="0" u="none" strike="noStrike" kern="1200" cap="none" spc="0" normalizeH="0" baseline="0" noProof="0">
              <a:ln>
                <a:noFill/>
              </a:ln>
              <a:solidFill>
                <a:srgbClr val="990033"/>
              </a:solidFill>
              <a:effectLst/>
              <a:uLnTx/>
              <a:uFillTx/>
              <a:latin typeface="Arial" panose="020B0604020202020204" pitchFamily="34" charset="0"/>
              <a:ea typeface="+mn-ea"/>
              <a:cs typeface="+mn-cs"/>
            </a:endParaRPr>
          </a:p>
        </p:txBody>
      </p:sp>
      <p:sp>
        <p:nvSpPr>
          <p:cNvPr id="54275" name="Rectangle 6">
            <a:extLst>
              <a:ext uri="{FF2B5EF4-FFF2-40B4-BE49-F238E27FC236}">
                <a16:creationId xmlns:a16="http://schemas.microsoft.com/office/drawing/2014/main" id="{353AB9F1-6E2E-2E65-5EA5-4A6E7CBC79EF}"/>
              </a:ext>
            </a:extLst>
          </p:cNvPr>
          <p:cNvSpPr>
            <a:spLocks noGrp="1" noChangeArrowheads="1"/>
          </p:cNvSpPr>
          <p:nvPr>
            <p:ph type="title"/>
          </p:nvPr>
        </p:nvSpPr>
        <p:spPr/>
        <p:txBody>
          <a:bodyPr/>
          <a:lstStyle/>
          <a:p>
            <a:pPr eaLnBrk="1" hangingPunct="1"/>
            <a:r>
              <a:rPr lang="en-US" altLang="en-US"/>
              <a:t>GROUPING</a:t>
            </a:r>
          </a:p>
        </p:txBody>
      </p:sp>
      <p:sp>
        <p:nvSpPr>
          <p:cNvPr id="54276" name="Rectangle 7">
            <a:extLst>
              <a:ext uri="{FF2B5EF4-FFF2-40B4-BE49-F238E27FC236}">
                <a16:creationId xmlns:a16="http://schemas.microsoft.com/office/drawing/2014/main" id="{CCA22D60-F104-4144-1EC3-AC7C1C6B2528}"/>
              </a:ext>
            </a:extLst>
          </p:cNvPr>
          <p:cNvSpPr>
            <a:spLocks noGrp="1" noChangeArrowheads="1"/>
          </p:cNvSpPr>
          <p:nvPr>
            <p:ph type="body" idx="1"/>
          </p:nvPr>
        </p:nvSpPr>
        <p:spPr/>
        <p:txBody>
          <a:bodyPr/>
          <a:lstStyle/>
          <a:p>
            <a:pPr eaLnBrk="1" hangingPunct="1">
              <a:lnSpc>
                <a:spcPct val="90000"/>
              </a:lnSpc>
            </a:pPr>
            <a:r>
              <a:rPr lang="en-US" altLang="en-US"/>
              <a:t>In many cases, we want to apply the aggregate functions to </a:t>
            </a:r>
            <a:r>
              <a:rPr lang="en-US" altLang="en-US" i="1"/>
              <a:t>subgroups of tuples</a:t>
            </a:r>
            <a:r>
              <a:rPr lang="en-US" altLang="en-US"/>
              <a:t> in a relation</a:t>
            </a:r>
          </a:p>
          <a:p>
            <a:pPr eaLnBrk="1" hangingPunct="1">
              <a:lnSpc>
                <a:spcPct val="90000"/>
              </a:lnSpc>
            </a:pPr>
            <a:r>
              <a:rPr lang="en-US" altLang="en-US"/>
              <a:t>Each subgroup of tuples consists of the set of tuples that have the </a:t>
            </a:r>
            <a:r>
              <a:rPr lang="en-US" altLang="en-US" i="1"/>
              <a:t>same value</a:t>
            </a:r>
            <a:r>
              <a:rPr lang="en-US" altLang="en-US"/>
              <a:t> for the </a:t>
            </a:r>
            <a:r>
              <a:rPr lang="en-US" altLang="en-US" i="1"/>
              <a:t>grouping attribute(s)</a:t>
            </a:r>
          </a:p>
          <a:p>
            <a:pPr eaLnBrk="1" hangingPunct="1">
              <a:lnSpc>
                <a:spcPct val="90000"/>
              </a:lnSpc>
            </a:pPr>
            <a:r>
              <a:rPr lang="en-US" altLang="en-US"/>
              <a:t>The function is applied to each subgroup independently</a:t>
            </a:r>
          </a:p>
          <a:p>
            <a:pPr eaLnBrk="1" hangingPunct="1">
              <a:lnSpc>
                <a:spcPct val="90000"/>
              </a:lnSpc>
            </a:pPr>
            <a:r>
              <a:rPr lang="en-US" altLang="en-US"/>
              <a:t>SQL has a </a:t>
            </a:r>
            <a:r>
              <a:rPr lang="en-US" altLang="en-US" b="1"/>
              <a:t>GROUP BY</a:t>
            </a:r>
            <a:r>
              <a:rPr lang="en-US" altLang="en-US"/>
              <a:t>-clause for specifying the grouping attributes, which </a:t>
            </a:r>
            <a:r>
              <a:rPr lang="en-US" altLang="en-US" i="1"/>
              <a:t>must also appear in the SELECT-clause</a:t>
            </a:r>
          </a:p>
          <a:p>
            <a:pPr eaLnBrk="1" hangingPunct="1">
              <a:lnSpc>
                <a:spcPct val="90000"/>
              </a:lnSpc>
            </a:pPr>
            <a:endParaRPr lang="en-US" altLang="en-US"/>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a:extLst>
              <a:ext uri="{FF2B5EF4-FFF2-40B4-BE49-F238E27FC236}">
                <a16:creationId xmlns:a16="http://schemas.microsoft.com/office/drawing/2014/main" id="{B437E865-6D74-6BA3-EDD4-4F57F7982982}"/>
              </a:ext>
            </a:extLst>
          </p:cNvPr>
          <p:cNvSpPr>
            <a:spLocks noGrp="1"/>
          </p:cNvSpPr>
          <p:nvPr>
            <p:ph type="sldNum" sz="quarter" idx="10"/>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990033"/>
                </a:solidFill>
                <a:effectLst/>
                <a:uLnTx/>
                <a:uFillTx/>
                <a:latin typeface="Arial" panose="020B0604020202020204" pitchFamily="34" charset="0"/>
                <a:ea typeface="+mn-ea"/>
                <a:cs typeface="+mn-cs"/>
              </a:rPr>
              <a:t>Slide 8- </a:t>
            </a:r>
            <a:fld id="{24FC73E9-F115-4ADF-9117-5E3DB3CE80EB}" type="slidenum">
              <a:rPr kumimoji="0" lang="en-US" altLang="en-US" sz="1400" b="1" i="0" u="none" strike="noStrike" kern="1200" cap="none" spc="0" normalizeH="0" baseline="0" noProof="0" smtClean="0">
                <a:ln>
                  <a:noFill/>
                </a:ln>
                <a:solidFill>
                  <a:srgbClr val="990033"/>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83</a:t>
            </a:fld>
            <a:endParaRPr kumimoji="0" lang="en-CA" altLang="en-US" sz="1400" b="1" i="0" u="none" strike="noStrike" kern="1200" cap="none" spc="0" normalizeH="0" baseline="0" noProof="0">
              <a:ln>
                <a:noFill/>
              </a:ln>
              <a:solidFill>
                <a:srgbClr val="990033"/>
              </a:solidFill>
              <a:effectLst/>
              <a:uLnTx/>
              <a:uFillTx/>
              <a:latin typeface="Arial" panose="020B0604020202020204" pitchFamily="34" charset="0"/>
              <a:ea typeface="+mn-ea"/>
              <a:cs typeface="+mn-cs"/>
            </a:endParaRPr>
          </a:p>
        </p:txBody>
      </p:sp>
      <p:sp>
        <p:nvSpPr>
          <p:cNvPr id="55299" name="Rectangle 6">
            <a:extLst>
              <a:ext uri="{FF2B5EF4-FFF2-40B4-BE49-F238E27FC236}">
                <a16:creationId xmlns:a16="http://schemas.microsoft.com/office/drawing/2014/main" id="{3163477C-D3A0-DC13-8E86-B33058AFE874}"/>
              </a:ext>
            </a:extLst>
          </p:cNvPr>
          <p:cNvSpPr>
            <a:spLocks noGrp="1" noChangeArrowheads="1"/>
          </p:cNvSpPr>
          <p:nvPr>
            <p:ph type="title"/>
          </p:nvPr>
        </p:nvSpPr>
        <p:spPr/>
        <p:txBody>
          <a:bodyPr/>
          <a:lstStyle/>
          <a:p>
            <a:pPr eaLnBrk="1" hangingPunct="1"/>
            <a:r>
              <a:rPr lang="en-US" altLang="en-US"/>
              <a:t>GROUPING (contd.)</a:t>
            </a:r>
          </a:p>
        </p:txBody>
      </p:sp>
      <p:sp>
        <p:nvSpPr>
          <p:cNvPr id="55300" name="Rectangle 7">
            <a:extLst>
              <a:ext uri="{FF2B5EF4-FFF2-40B4-BE49-F238E27FC236}">
                <a16:creationId xmlns:a16="http://schemas.microsoft.com/office/drawing/2014/main" id="{6FFE87D4-88AD-5F83-5C17-97318B6FAEEB}"/>
              </a:ext>
            </a:extLst>
          </p:cNvPr>
          <p:cNvSpPr>
            <a:spLocks noGrp="1" noChangeArrowheads="1"/>
          </p:cNvSpPr>
          <p:nvPr>
            <p:ph type="body" idx="1"/>
          </p:nvPr>
        </p:nvSpPr>
        <p:spPr/>
        <p:txBody>
          <a:bodyPr/>
          <a:lstStyle/>
          <a:p>
            <a:pPr eaLnBrk="1" hangingPunct="1">
              <a:lnSpc>
                <a:spcPct val="80000"/>
              </a:lnSpc>
            </a:pPr>
            <a:r>
              <a:rPr lang="en-US" altLang="en-US" sz="2400"/>
              <a:t>Query 20: For each department, retrieve the department number, the number of employees in the department, and their average salary.</a:t>
            </a:r>
          </a:p>
          <a:p>
            <a:pPr lvl="1" eaLnBrk="1" hangingPunct="1">
              <a:lnSpc>
                <a:spcPct val="80000"/>
              </a:lnSpc>
              <a:buFont typeface="Wingdings" panose="05000000000000000000" pitchFamily="2" charset="2"/>
              <a:buNone/>
            </a:pPr>
            <a:r>
              <a:rPr lang="en-US" altLang="en-US" sz="2200"/>
              <a:t>Q20:	SELECT 	</a:t>
            </a:r>
            <a:r>
              <a:rPr lang="en-US" altLang="en-US" sz="2200">
                <a:solidFill>
                  <a:srgbClr val="4F571F"/>
                </a:solidFill>
              </a:rPr>
              <a:t>DNO</a:t>
            </a:r>
            <a:r>
              <a:rPr lang="en-US" altLang="en-US" sz="2200"/>
              <a:t>, COUNT (*), AVG (SALARY)</a:t>
            </a:r>
            <a:br>
              <a:rPr lang="en-US" altLang="en-US" sz="2200"/>
            </a:br>
            <a:r>
              <a:rPr lang="en-US" altLang="en-US" sz="2200"/>
              <a:t>		FROM		EMPLOYEE</a:t>
            </a:r>
            <a:br>
              <a:rPr lang="en-US" altLang="en-US" sz="2200"/>
            </a:br>
            <a:r>
              <a:rPr lang="en-US" altLang="en-US" sz="2200"/>
              <a:t>		GROUP BY	</a:t>
            </a:r>
            <a:r>
              <a:rPr lang="en-US" altLang="en-US" sz="2200">
                <a:solidFill>
                  <a:srgbClr val="4F571F"/>
                </a:solidFill>
              </a:rPr>
              <a:t>DNO</a:t>
            </a:r>
            <a:br>
              <a:rPr lang="en-US" altLang="en-US" sz="2200"/>
            </a:br>
            <a:endParaRPr lang="en-US" altLang="en-US" sz="2200"/>
          </a:p>
          <a:p>
            <a:pPr lvl="1" eaLnBrk="1" hangingPunct="1">
              <a:lnSpc>
                <a:spcPct val="80000"/>
              </a:lnSpc>
            </a:pPr>
            <a:r>
              <a:rPr lang="en-US" altLang="en-US" sz="2200"/>
              <a:t>In Q20, the EMPLOYEE tuples are divided into groups-</a:t>
            </a:r>
          </a:p>
          <a:p>
            <a:pPr lvl="2" eaLnBrk="1" hangingPunct="1">
              <a:lnSpc>
                <a:spcPct val="80000"/>
              </a:lnSpc>
            </a:pPr>
            <a:r>
              <a:rPr lang="en-US" altLang="en-US" sz="2000"/>
              <a:t>Each group having the same value for the grouping attribute DNO</a:t>
            </a:r>
          </a:p>
          <a:p>
            <a:pPr lvl="1" eaLnBrk="1" hangingPunct="1">
              <a:lnSpc>
                <a:spcPct val="80000"/>
              </a:lnSpc>
            </a:pPr>
            <a:r>
              <a:rPr lang="en-US" altLang="en-US" sz="2200"/>
              <a:t>The COUNT and AVG functions are applied to each such group of tuples separately</a:t>
            </a:r>
          </a:p>
          <a:p>
            <a:pPr lvl="1" eaLnBrk="1" hangingPunct="1">
              <a:lnSpc>
                <a:spcPct val="80000"/>
              </a:lnSpc>
            </a:pPr>
            <a:r>
              <a:rPr lang="en-US" altLang="en-US" sz="2200"/>
              <a:t>The SELECT-clause includes only the grouping attribute and the functions to be applied on each group of tuples</a:t>
            </a:r>
          </a:p>
          <a:p>
            <a:pPr lvl="1" eaLnBrk="1" hangingPunct="1">
              <a:lnSpc>
                <a:spcPct val="80000"/>
              </a:lnSpc>
            </a:pPr>
            <a:r>
              <a:rPr lang="en-US" altLang="en-US" sz="2200"/>
              <a:t>A join condition can be used in conjunction with grouping</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a:extLst>
              <a:ext uri="{FF2B5EF4-FFF2-40B4-BE49-F238E27FC236}">
                <a16:creationId xmlns:a16="http://schemas.microsoft.com/office/drawing/2014/main" id="{E58E55B6-18F4-8988-41D4-60EC842F7FDB}"/>
              </a:ext>
            </a:extLst>
          </p:cNvPr>
          <p:cNvSpPr>
            <a:spLocks noGrp="1"/>
          </p:cNvSpPr>
          <p:nvPr>
            <p:ph type="sldNum" sz="quarter" idx="10"/>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990033"/>
                </a:solidFill>
                <a:effectLst/>
                <a:uLnTx/>
                <a:uFillTx/>
                <a:latin typeface="Arial" panose="020B0604020202020204" pitchFamily="34" charset="0"/>
                <a:ea typeface="+mn-ea"/>
                <a:cs typeface="+mn-cs"/>
              </a:rPr>
              <a:t>Slide 8- </a:t>
            </a:r>
            <a:fld id="{9CDAEC53-BC09-410C-AA71-DDAB844FD8C6}" type="slidenum">
              <a:rPr kumimoji="0" lang="en-US" altLang="en-US" sz="1400" b="1" i="0" u="none" strike="noStrike" kern="1200" cap="none" spc="0" normalizeH="0" baseline="0" noProof="0" smtClean="0">
                <a:ln>
                  <a:noFill/>
                </a:ln>
                <a:solidFill>
                  <a:srgbClr val="990033"/>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84</a:t>
            </a:fld>
            <a:endParaRPr kumimoji="0" lang="en-CA" altLang="en-US" sz="1400" b="1" i="0" u="none" strike="noStrike" kern="1200" cap="none" spc="0" normalizeH="0" baseline="0" noProof="0">
              <a:ln>
                <a:noFill/>
              </a:ln>
              <a:solidFill>
                <a:srgbClr val="990033"/>
              </a:solidFill>
              <a:effectLst/>
              <a:uLnTx/>
              <a:uFillTx/>
              <a:latin typeface="Arial" panose="020B0604020202020204" pitchFamily="34" charset="0"/>
              <a:ea typeface="+mn-ea"/>
              <a:cs typeface="+mn-cs"/>
            </a:endParaRPr>
          </a:p>
        </p:txBody>
      </p:sp>
      <p:sp>
        <p:nvSpPr>
          <p:cNvPr id="56323" name="Rectangle 6">
            <a:extLst>
              <a:ext uri="{FF2B5EF4-FFF2-40B4-BE49-F238E27FC236}">
                <a16:creationId xmlns:a16="http://schemas.microsoft.com/office/drawing/2014/main" id="{AC69A12E-22A0-2612-7474-BD689C1A5A0D}"/>
              </a:ext>
            </a:extLst>
          </p:cNvPr>
          <p:cNvSpPr>
            <a:spLocks noGrp="1" noChangeArrowheads="1"/>
          </p:cNvSpPr>
          <p:nvPr>
            <p:ph type="title"/>
          </p:nvPr>
        </p:nvSpPr>
        <p:spPr/>
        <p:txBody>
          <a:bodyPr/>
          <a:lstStyle/>
          <a:p>
            <a:pPr eaLnBrk="1" hangingPunct="1"/>
            <a:r>
              <a:rPr lang="en-US" altLang="en-US"/>
              <a:t>GROUPING (contd.)</a:t>
            </a:r>
          </a:p>
        </p:txBody>
      </p:sp>
      <p:sp>
        <p:nvSpPr>
          <p:cNvPr id="56324" name="Rectangle 7">
            <a:extLst>
              <a:ext uri="{FF2B5EF4-FFF2-40B4-BE49-F238E27FC236}">
                <a16:creationId xmlns:a16="http://schemas.microsoft.com/office/drawing/2014/main" id="{7256EDED-FA5D-6E48-E05D-65CD28A4930E}"/>
              </a:ext>
            </a:extLst>
          </p:cNvPr>
          <p:cNvSpPr>
            <a:spLocks noGrp="1" noChangeArrowheads="1"/>
          </p:cNvSpPr>
          <p:nvPr>
            <p:ph type="body" idx="1"/>
          </p:nvPr>
        </p:nvSpPr>
        <p:spPr/>
        <p:txBody>
          <a:bodyPr/>
          <a:lstStyle/>
          <a:p>
            <a:pPr eaLnBrk="1" hangingPunct="1"/>
            <a:r>
              <a:rPr lang="en-US" altLang="en-US" sz="2400"/>
              <a:t>Query 21: For each project, retrieve the project number, project name, and the number of employees who work on that project.</a:t>
            </a:r>
          </a:p>
          <a:p>
            <a:pPr eaLnBrk="1" hangingPunct="1">
              <a:buFont typeface="Wingdings" panose="05000000000000000000" pitchFamily="2" charset="2"/>
              <a:buNone/>
            </a:pPr>
            <a:endParaRPr lang="en-US" altLang="en-US" sz="2400"/>
          </a:p>
          <a:p>
            <a:pPr lvl="1" eaLnBrk="1" hangingPunct="1">
              <a:buFont typeface="Wingdings" panose="05000000000000000000" pitchFamily="2" charset="2"/>
              <a:buNone/>
            </a:pPr>
            <a:r>
              <a:rPr lang="en-US" altLang="en-US" sz="2200"/>
              <a:t>Q21:	SELECT 	PNUMBER, PNAME, COUNT (*)</a:t>
            </a:r>
            <a:br>
              <a:rPr lang="en-US" altLang="en-US" sz="2200"/>
            </a:br>
            <a:r>
              <a:rPr lang="en-US" altLang="en-US" sz="2200"/>
              <a:t>		FROM		PROJECT, WORKS_ON</a:t>
            </a:r>
            <a:br>
              <a:rPr lang="en-US" altLang="en-US" sz="2200"/>
            </a:br>
            <a:r>
              <a:rPr lang="en-US" altLang="en-US" sz="2200"/>
              <a:t>		WHERE	PNUMBER=PNO</a:t>
            </a:r>
            <a:br>
              <a:rPr lang="en-US" altLang="en-US" sz="2200"/>
            </a:br>
            <a:r>
              <a:rPr lang="en-US" altLang="en-US" sz="2200"/>
              <a:t>		GROUP BY	PNUMBER, PNAME</a:t>
            </a:r>
            <a:br>
              <a:rPr lang="en-US" altLang="en-US" sz="2200"/>
            </a:br>
            <a:endParaRPr lang="en-US" altLang="en-US" sz="2200"/>
          </a:p>
          <a:p>
            <a:pPr lvl="1" eaLnBrk="1" hangingPunct="1"/>
            <a:r>
              <a:rPr lang="en-US" altLang="en-US" sz="2200"/>
              <a:t>In this case, the grouping and functions are applied after  the joining of the two relations</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a:extLst>
              <a:ext uri="{FF2B5EF4-FFF2-40B4-BE49-F238E27FC236}">
                <a16:creationId xmlns:a16="http://schemas.microsoft.com/office/drawing/2014/main" id="{F7B85589-585A-C945-0317-564AEB05496A}"/>
              </a:ext>
            </a:extLst>
          </p:cNvPr>
          <p:cNvSpPr>
            <a:spLocks noGrp="1"/>
          </p:cNvSpPr>
          <p:nvPr>
            <p:ph type="sldNum" sz="quarter" idx="10"/>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990033"/>
                </a:solidFill>
                <a:effectLst/>
                <a:uLnTx/>
                <a:uFillTx/>
                <a:latin typeface="Arial" panose="020B0604020202020204" pitchFamily="34" charset="0"/>
                <a:ea typeface="+mn-ea"/>
                <a:cs typeface="+mn-cs"/>
              </a:rPr>
              <a:t>Slide 8- </a:t>
            </a:r>
            <a:fld id="{419CBBAD-F8F9-4933-A6E6-43BEA7D8D54A}" type="slidenum">
              <a:rPr kumimoji="0" lang="en-US" altLang="en-US" sz="1400" b="1" i="0" u="none" strike="noStrike" kern="1200" cap="none" spc="0" normalizeH="0" baseline="0" noProof="0" smtClean="0">
                <a:ln>
                  <a:noFill/>
                </a:ln>
                <a:solidFill>
                  <a:srgbClr val="990033"/>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85</a:t>
            </a:fld>
            <a:endParaRPr kumimoji="0" lang="en-CA" altLang="en-US" sz="1400" b="1" i="0" u="none" strike="noStrike" kern="1200" cap="none" spc="0" normalizeH="0" baseline="0" noProof="0">
              <a:ln>
                <a:noFill/>
              </a:ln>
              <a:solidFill>
                <a:srgbClr val="990033"/>
              </a:solidFill>
              <a:effectLst/>
              <a:uLnTx/>
              <a:uFillTx/>
              <a:latin typeface="Arial" panose="020B0604020202020204" pitchFamily="34" charset="0"/>
              <a:ea typeface="+mn-ea"/>
              <a:cs typeface="+mn-cs"/>
            </a:endParaRPr>
          </a:p>
        </p:txBody>
      </p:sp>
      <p:sp>
        <p:nvSpPr>
          <p:cNvPr id="57347" name="Rectangle 6">
            <a:extLst>
              <a:ext uri="{FF2B5EF4-FFF2-40B4-BE49-F238E27FC236}">
                <a16:creationId xmlns:a16="http://schemas.microsoft.com/office/drawing/2014/main" id="{12588DE4-DDB0-36AE-090F-8E6A4A49B83F}"/>
              </a:ext>
            </a:extLst>
          </p:cNvPr>
          <p:cNvSpPr>
            <a:spLocks noGrp="1" noChangeArrowheads="1"/>
          </p:cNvSpPr>
          <p:nvPr>
            <p:ph type="title"/>
          </p:nvPr>
        </p:nvSpPr>
        <p:spPr/>
        <p:txBody>
          <a:bodyPr/>
          <a:lstStyle/>
          <a:p>
            <a:pPr eaLnBrk="1" hangingPunct="1"/>
            <a:r>
              <a:rPr lang="en-US" altLang="en-US"/>
              <a:t>THE HAVING-CLAUSE</a:t>
            </a:r>
          </a:p>
        </p:txBody>
      </p:sp>
      <p:sp>
        <p:nvSpPr>
          <p:cNvPr id="57348" name="Rectangle 7">
            <a:extLst>
              <a:ext uri="{FF2B5EF4-FFF2-40B4-BE49-F238E27FC236}">
                <a16:creationId xmlns:a16="http://schemas.microsoft.com/office/drawing/2014/main" id="{024ED701-A9F0-6373-F0ED-83EDA006D6B6}"/>
              </a:ext>
            </a:extLst>
          </p:cNvPr>
          <p:cNvSpPr>
            <a:spLocks noGrp="1" noChangeArrowheads="1"/>
          </p:cNvSpPr>
          <p:nvPr>
            <p:ph type="body" idx="1"/>
          </p:nvPr>
        </p:nvSpPr>
        <p:spPr/>
        <p:txBody>
          <a:bodyPr/>
          <a:lstStyle/>
          <a:p>
            <a:pPr eaLnBrk="1" hangingPunct="1"/>
            <a:r>
              <a:rPr lang="en-US" altLang="en-US"/>
              <a:t>Sometimes we want to retrieve the values of these functions for only those </a:t>
            </a:r>
            <a:r>
              <a:rPr lang="en-US" altLang="en-US" i="1"/>
              <a:t>groups that satisfy certain conditions</a:t>
            </a:r>
          </a:p>
          <a:p>
            <a:pPr eaLnBrk="1" hangingPunct="1"/>
            <a:r>
              <a:rPr lang="en-US" altLang="en-US"/>
              <a:t>The </a:t>
            </a:r>
            <a:r>
              <a:rPr lang="en-US" altLang="en-US" b="1"/>
              <a:t>HAVING</a:t>
            </a:r>
            <a:r>
              <a:rPr lang="en-US" altLang="en-US"/>
              <a:t>-clause is used for specifying a selection condition on groups (rather than on individual tuples)</a:t>
            </a:r>
            <a:br>
              <a:rPr lang="en-US" altLang="en-US"/>
            </a:br>
            <a:endParaRPr lang="en-US" altLang="en-US"/>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a:extLst>
              <a:ext uri="{FF2B5EF4-FFF2-40B4-BE49-F238E27FC236}">
                <a16:creationId xmlns:a16="http://schemas.microsoft.com/office/drawing/2014/main" id="{46B34A65-C3F8-73B4-6A70-C4FC027A4F25}"/>
              </a:ext>
            </a:extLst>
          </p:cNvPr>
          <p:cNvSpPr>
            <a:spLocks noGrp="1"/>
          </p:cNvSpPr>
          <p:nvPr>
            <p:ph type="sldNum" sz="quarter" idx="10"/>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990033"/>
                </a:solidFill>
                <a:effectLst/>
                <a:uLnTx/>
                <a:uFillTx/>
                <a:latin typeface="Arial" panose="020B0604020202020204" pitchFamily="34" charset="0"/>
                <a:ea typeface="+mn-ea"/>
                <a:cs typeface="+mn-cs"/>
              </a:rPr>
              <a:t>Slide 8- </a:t>
            </a:r>
            <a:fld id="{6F3F7B0D-B934-48A6-9DB2-0D460EE1C3F6}" type="slidenum">
              <a:rPr kumimoji="0" lang="en-US" altLang="en-US" sz="1400" b="1" i="0" u="none" strike="noStrike" kern="1200" cap="none" spc="0" normalizeH="0" baseline="0" noProof="0" smtClean="0">
                <a:ln>
                  <a:noFill/>
                </a:ln>
                <a:solidFill>
                  <a:srgbClr val="990033"/>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86</a:t>
            </a:fld>
            <a:endParaRPr kumimoji="0" lang="en-CA" altLang="en-US" sz="1400" b="1" i="0" u="none" strike="noStrike" kern="1200" cap="none" spc="0" normalizeH="0" baseline="0" noProof="0">
              <a:ln>
                <a:noFill/>
              </a:ln>
              <a:solidFill>
                <a:srgbClr val="990033"/>
              </a:solidFill>
              <a:effectLst/>
              <a:uLnTx/>
              <a:uFillTx/>
              <a:latin typeface="Arial" panose="020B0604020202020204" pitchFamily="34" charset="0"/>
              <a:ea typeface="+mn-ea"/>
              <a:cs typeface="+mn-cs"/>
            </a:endParaRPr>
          </a:p>
        </p:txBody>
      </p:sp>
      <p:sp>
        <p:nvSpPr>
          <p:cNvPr id="58371" name="Rectangle 6">
            <a:extLst>
              <a:ext uri="{FF2B5EF4-FFF2-40B4-BE49-F238E27FC236}">
                <a16:creationId xmlns:a16="http://schemas.microsoft.com/office/drawing/2014/main" id="{E75A1CC2-4240-675A-0526-DB1BBB97977D}"/>
              </a:ext>
            </a:extLst>
          </p:cNvPr>
          <p:cNvSpPr>
            <a:spLocks noGrp="1" noChangeArrowheads="1"/>
          </p:cNvSpPr>
          <p:nvPr>
            <p:ph type="title"/>
          </p:nvPr>
        </p:nvSpPr>
        <p:spPr/>
        <p:txBody>
          <a:bodyPr/>
          <a:lstStyle/>
          <a:p>
            <a:pPr eaLnBrk="1" hangingPunct="1"/>
            <a:r>
              <a:rPr lang="en-US" altLang="en-US"/>
              <a:t>THE HAVING-CLAUSE (contd.)</a:t>
            </a:r>
          </a:p>
        </p:txBody>
      </p:sp>
      <p:sp>
        <p:nvSpPr>
          <p:cNvPr id="58372" name="Rectangle 7">
            <a:extLst>
              <a:ext uri="{FF2B5EF4-FFF2-40B4-BE49-F238E27FC236}">
                <a16:creationId xmlns:a16="http://schemas.microsoft.com/office/drawing/2014/main" id="{BC0A7CC2-099C-2242-0404-D6D7007B934F}"/>
              </a:ext>
            </a:extLst>
          </p:cNvPr>
          <p:cNvSpPr>
            <a:spLocks noGrp="1" noChangeArrowheads="1"/>
          </p:cNvSpPr>
          <p:nvPr>
            <p:ph type="body" idx="1"/>
          </p:nvPr>
        </p:nvSpPr>
        <p:spPr/>
        <p:txBody>
          <a:bodyPr/>
          <a:lstStyle/>
          <a:p>
            <a:pPr eaLnBrk="1" hangingPunct="1"/>
            <a:r>
              <a:rPr lang="en-US" altLang="en-US"/>
              <a:t>Query 22: For each project </a:t>
            </a:r>
            <a:r>
              <a:rPr lang="en-US" altLang="en-US" i="1"/>
              <a:t>on which more than two employees work</a:t>
            </a:r>
            <a:r>
              <a:rPr lang="en-US" altLang="en-US"/>
              <a:t>, retrieve the project number, project name, and the number of employees who work on that project.</a:t>
            </a:r>
          </a:p>
          <a:p>
            <a:pPr lvl="1" eaLnBrk="1" hangingPunct="1">
              <a:buFont typeface="Wingdings" panose="05000000000000000000" pitchFamily="2" charset="2"/>
              <a:buNone/>
            </a:pPr>
            <a:r>
              <a:rPr lang="en-US" altLang="en-US"/>
              <a:t>Q22:     	SELECT 	PNUMBER, PNAME, 					COUNT(*)</a:t>
            </a:r>
            <a:br>
              <a:rPr lang="en-US" altLang="en-US"/>
            </a:br>
            <a:r>
              <a:rPr lang="en-US" altLang="en-US"/>
              <a:t>		FROM	PROJECT, WORKS_ON</a:t>
            </a:r>
            <a:br>
              <a:rPr lang="en-US" altLang="en-US"/>
            </a:br>
            <a:r>
              <a:rPr lang="en-US" altLang="en-US"/>
              <a:t>		WHERE	PNUMBER=PNO</a:t>
            </a:r>
            <a:br>
              <a:rPr lang="en-US" altLang="en-US"/>
            </a:br>
            <a:r>
              <a:rPr lang="en-US" altLang="en-US"/>
              <a:t>		GROUP BY	PNUMBER, PNAME</a:t>
            </a:r>
            <a:br>
              <a:rPr lang="en-US" altLang="en-US"/>
            </a:br>
            <a:r>
              <a:rPr lang="en-US" altLang="en-US"/>
              <a:t>		HAVING	COUNT (*) &gt; 2</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a:extLst>
              <a:ext uri="{FF2B5EF4-FFF2-40B4-BE49-F238E27FC236}">
                <a16:creationId xmlns:a16="http://schemas.microsoft.com/office/drawing/2014/main" id="{12138958-4A5C-4792-5C73-151F8E4A2EE0}"/>
              </a:ext>
            </a:extLst>
          </p:cNvPr>
          <p:cNvSpPr>
            <a:spLocks noGrp="1"/>
          </p:cNvSpPr>
          <p:nvPr>
            <p:ph type="sldNum" sz="quarter" idx="10"/>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400">
                <a:solidFill>
                  <a:srgbClr val="990033"/>
                </a:solidFill>
              </a:rPr>
              <a:t>Slide 8- </a:t>
            </a:r>
            <a:fld id="{FA7DA816-CEA9-427C-8450-426EC6FE3581}" type="slidenum">
              <a:rPr lang="en-US" altLang="en-US" sz="1400">
                <a:solidFill>
                  <a:srgbClr val="990033"/>
                </a:solidFill>
              </a:rPr>
              <a:pPr eaLnBrk="1" hangingPunct="1"/>
              <a:t>87</a:t>
            </a:fld>
            <a:endParaRPr lang="en-CA" altLang="en-US" sz="1400">
              <a:solidFill>
                <a:srgbClr val="990033"/>
              </a:solidFill>
            </a:endParaRPr>
          </a:p>
        </p:txBody>
      </p:sp>
      <p:sp>
        <p:nvSpPr>
          <p:cNvPr id="65539" name="Rectangle 6">
            <a:extLst>
              <a:ext uri="{FF2B5EF4-FFF2-40B4-BE49-F238E27FC236}">
                <a16:creationId xmlns:a16="http://schemas.microsoft.com/office/drawing/2014/main" id="{F4057720-7912-7B58-14BA-09E155AA0830}"/>
              </a:ext>
            </a:extLst>
          </p:cNvPr>
          <p:cNvSpPr>
            <a:spLocks noGrp="1" noChangeArrowheads="1"/>
          </p:cNvSpPr>
          <p:nvPr>
            <p:ph type="title"/>
          </p:nvPr>
        </p:nvSpPr>
        <p:spPr/>
        <p:txBody>
          <a:bodyPr/>
          <a:lstStyle/>
          <a:p>
            <a:pPr eaLnBrk="1" hangingPunct="1"/>
            <a:r>
              <a:rPr lang="en-US" altLang="en-US"/>
              <a:t>Summary of SQL Queries</a:t>
            </a:r>
          </a:p>
        </p:txBody>
      </p:sp>
      <p:sp>
        <p:nvSpPr>
          <p:cNvPr id="65540" name="Rectangle 7">
            <a:extLst>
              <a:ext uri="{FF2B5EF4-FFF2-40B4-BE49-F238E27FC236}">
                <a16:creationId xmlns:a16="http://schemas.microsoft.com/office/drawing/2014/main" id="{20EB1C60-57B3-293E-4271-99CB9ECF86B2}"/>
              </a:ext>
            </a:extLst>
          </p:cNvPr>
          <p:cNvSpPr>
            <a:spLocks noGrp="1" noChangeArrowheads="1"/>
          </p:cNvSpPr>
          <p:nvPr>
            <p:ph type="body" idx="1"/>
          </p:nvPr>
        </p:nvSpPr>
        <p:spPr/>
        <p:txBody>
          <a:bodyPr/>
          <a:lstStyle/>
          <a:p>
            <a:pPr eaLnBrk="1" hangingPunct="1">
              <a:lnSpc>
                <a:spcPct val="90000"/>
              </a:lnSpc>
            </a:pPr>
            <a:r>
              <a:rPr lang="en-US" altLang="en-US"/>
              <a:t>A query in SQL can consist of up to six clauses, but only the first two, SELECT and FROM, are mandatory. The clauses are specified in the following order:</a:t>
            </a:r>
            <a:br>
              <a:rPr lang="en-US" altLang="en-US"/>
            </a:br>
            <a:br>
              <a:rPr lang="en-US" altLang="en-US"/>
            </a:br>
            <a:r>
              <a:rPr lang="en-US" altLang="en-US" b="1"/>
              <a:t>SELECT		</a:t>
            </a:r>
            <a:r>
              <a:rPr lang="en-US" altLang="en-US"/>
              <a:t>&lt;attribute list&gt;</a:t>
            </a:r>
            <a:br>
              <a:rPr lang="en-US" altLang="en-US"/>
            </a:br>
            <a:r>
              <a:rPr lang="en-US" altLang="en-US" b="1"/>
              <a:t>FROM</a:t>
            </a:r>
            <a:r>
              <a:rPr lang="en-US" altLang="en-US"/>
              <a:t>		&lt;table list&gt;</a:t>
            </a:r>
            <a:br>
              <a:rPr lang="en-US" altLang="en-US"/>
            </a:br>
            <a:r>
              <a:rPr lang="en-US" altLang="en-US"/>
              <a:t>[</a:t>
            </a:r>
            <a:r>
              <a:rPr lang="en-US" altLang="en-US" b="1"/>
              <a:t>WHERE</a:t>
            </a:r>
            <a:r>
              <a:rPr lang="en-US" altLang="en-US"/>
              <a:t>		&lt;condition&gt;]</a:t>
            </a:r>
            <a:br>
              <a:rPr lang="en-US" altLang="en-US"/>
            </a:br>
            <a:r>
              <a:rPr lang="en-US" altLang="en-US"/>
              <a:t>[</a:t>
            </a:r>
            <a:r>
              <a:rPr lang="en-US" altLang="en-US" b="1"/>
              <a:t>GROUP</a:t>
            </a:r>
            <a:r>
              <a:rPr lang="en-US" altLang="en-US"/>
              <a:t> </a:t>
            </a:r>
            <a:r>
              <a:rPr lang="en-US" altLang="en-US" b="1"/>
              <a:t>BY</a:t>
            </a:r>
            <a:r>
              <a:rPr lang="en-US" altLang="en-US"/>
              <a:t> 	&lt;grouping attribute(s)&gt;]</a:t>
            </a:r>
            <a:br>
              <a:rPr lang="en-US" altLang="en-US"/>
            </a:br>
            <a:r>
              <a:rPr lang="en-US" altLang="en-US"/>
              <a:t>[</a:t>
            </a:r>
            <a:r>
              <a:rPr lang="en-US" altLang="en-US" b="1"/>
              <a:t>HAVING</a:t>
            </a:r>
            <a:r>
              <a:rPr lang="en-US" altLang="en-US"/>
              <a:t>		&lt;group condition&gt;]</a:t>
            </a:r>
            <a:br>
              <a:rPr lang="en-US" altLang="en-US"/>
            </a:br>
            <a:r>
              <a:rPr lang="en-US" altLang="en-US"/>
              <a:t>[</a:t>
            </a:r>
            <a:r>
              <a:rPr lang="en-US" altLang="en-US" b="1"/>
              <a:t>ORDER BY</a:t>
            </a:r>
            <a:r>
              <a:rPr lang="en-US" altLang="en-US"/>
              <a:t> 	&lt;attribute list&gt;]</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3">
            <a:extLst>
              <a:ext uri="{FF2B5EF4-FFF2-40B4-BE49-F238E27FC236}">
                <a16:creationId xmlns:a16="http://schemas.microsoft.com/office/drawing/2014/main" id="{C5ECA79D-05CC-5685-A285-49E1A919AC03}"/>
              </a:ext>
            </a:extLst>
          </p:cNvPr>
          <p:cNvSpPr>
            <a:spLocks noGrp="1"/>
          </p:cNvSpPr>
          <p:nvPr>
            <p:ph type="sldNum" sz="quarter" idx="10"/>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400">
                <a:solidFill>
                  <a:srgbClr val="990033"/>
                </a:solidFill>
              </a:rPr>
              <a:t>Slide 8- </a:t>
            </a:r>
            <a:fld id="{1ED6491E-0C89-4F0D-9AEA-D334626EAEE3}" type="slidenum">
              <a:rPr lang="en-US" altLang="en-US" sz="1400">
                <a:solidFill>
                  <a:srgbClr val="990033"/>
                </a:solidFill>
              </a:rPr>
              <a:pPr eaLnBrk="1" hangingPunct="1"/>
              <a:t>88</a:t>
            </a:fld>
            <a:endParaRPr lang="en-CA" altLang="en-US" sz="1400">
              <a:solidFill>
                <a:srgbClr val="990033"/>
              </a:solidFill>
            </a:endParaRPr>
          </a:p>
        </p:txBody>
      </p:sp>
      <p:sp>
        <p:nvSpPr>
          <p:cNvPr id="66563" name="Rectangle 6">
            <a:extLst>
              <a:ext uri="{FF2B5EF4-FFF2-40B4-BE49-F238E27FC236}">
                <a16:creationId xmlns:a16="http://schemas.microsoft.com/office/drawing/2014/main" id="{F5F09595-DD81-2AF2-DC55-7331EE5B0D1B}"/>
              </a:ext>
            </a:extLst>
          </p:cNvPr>
          <p:cNvSpPr>
            <a:spLocks noGrp="1" noChangeArrowheads="1"/>
          </p:cNvSpPr>
          <p:nvPr>
            <p:ph type="title"/>
          </p:nvPr>
        </p:nvSpPr>
        <p:spPr/>
        <p:txBody>
          <a:bodyPr/>
          <a:lstStyle/>
          <a:p>
            <a:pPr eaLnBrk="1" hangingPunct="1"/>
            <a:r>
              <a:rPr lang="en-US" altLang="en-US"/>
              <a:t>Summary of SQL Queries (contd.)</a:t>
            </a:r>
          </a:p>
        </p:txBody>
      </p:sp>
      <p:sp>
        <p:nvSpPr>
          <p:cNvPr id="66564" name="Rectangle 7">
            <a:extLst>
              <a:ext uri="{FF2B5EF4-FFF2-40B4-BE49-F238E27FC236}">
                <a16:creationId xmlns:a16="http://schemas.microsoft.com/office/drawing/2014/main" id="{B042A1CD-6229-2287-7119-BDC36CAF188A}"/>
              </a:ext>
            </a:extLst>
          </p:cNvPr>
          <p:cNvSpPr>
            <a:spLocks noGrp="1" noChangeArrowheads="1"/>
          </p:cNvSpPr>
          <p:nvPr>
            <p:ph type="body" idx="1"/>
          </p:nvPr>
        </p:nvSpPr>
        <p:spPr/>
        <p:txBody>
          <a:bodyPr/>
          <a:lstStyle/>
          <a:p>
            <a:pPr eaLnBrk="1" hangingPunct="1">
              <a:lnSpc>
                <a:spcPct val="90000"/>
              </a:lnSpc>
            </a:pPr>
            <a:r>
              <a:rPr lang="en-US" altLang="en-US" sz="2000"/>
              <a:t>The SELECT-clause lists the attributes or functions to be retrieved</a:t>
            </a:r>
          </a:p>
          <a:p>
            <a:pPr eaLnBrk="1" hangingPunct="1">
              <a:lnSpc>
                <a:spcPct val="90000"/>
              </a:lnSpc>
            </a:pPr>
            <a:r>
              <a:rPr lang="en-US" altLang="en-US" sz="2000"/>
              <a:t>The FROM-clause specifies all relations (or aliases) needed in the query but not those needed in nested queries</a:t>
            </a:r>
          </a:p>
          <a:p>
            <a:pPr eaLnBrk="1" hangingPunct="1">
              <a:lnSpc>
                <a:spcPct val="90000"/>
              </a:lnSpc>
            </a:pPr>
            <a:r>
              <a:rPr lang="en-US" altLang="en-US" sz="2000"/>
              <a:t>The WHERE-clause specifies the conditions for selection and join of tuples from the relations specified in the FROM-clause</a:t>
            </a:r>
          </a:p>
          <a:p>
            <a:pPr eaLnBrk="1" hangingPunct="1">
              <a:lnSpc>
                <a:spcPct val="90000"/>
              </a:lnSpc>
            </a:pPr>
            <a:r>
              <a:rPr lang="en-US" altLang="en-US" sz="2000"/>
              <a:t>GROUP BY specifies grouping attributes</a:t>
            </a:r>
          </a:p>
          <a:p>
            <a:pPr eaLnBrk="1" hangingPunct="1">
              <a:lnSpc>
                <a:spcPct val="90000"/>
              </a:lnSpc>
            </a:pPr>
            <a:r>
              <a:rPr lang="en-US" altLang="en-US" sz="2000"/>
              <a:t>HAVING specifies a condition for selection of groups</a:t>
            </a:r>
          </a:p>
          <a:p>
            <a:pPr eaLnBrk="1" hangingPunct="1">
              <a:lnSpc>
                <a:spcPct val="90000"/>
              </a:lnSpc>
            </a:pPr>
            <a:r>
              <a:rPr lang="en-US" altLang="en-US" sz="2000"/>
              <a:t>ORDER BY specifies an order for displaying the result of a query</a:t>
            </a:r>
          </a:p>
          <a:p>
            <a:pPr lvl="1" eaLnBrk="1" hangingPunct="1">
              <a:lnSpc>
                <a:spcPct val="90000"/>
              </a:lnSpc>
            </a:pPr>
            <a:r>
              <a:rPr lang="en-US" altLang="en-US" sz="2000"/>
              <a:t>A query is evaluated by first applying the WHERE-clause, then GROUP BY and HAVING, and finally the SELECT-clause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1267" rIns="0" bIns="0" rtlCol="0">
            <a:spAutoFit/>
          </a:bodyPr>
          <a:lstStyle/>
          <a:p>
            <a:pPr marL="12700" marR="5080">
              <a:lnSpc>
                <a:spcPct val="100000"/>
              </a:lnSpc>
              <a:spcBef>
                <a:spcPts val="100"/>
              </a:spcBef>
            </a:pPr>
            <a:r>
              <a:rPr dirty="0">
                <a:latin typeface="Verdana"/>
                <a:cs typeface="Verdana"/>
              </a:rPr>
              <a:t>COMPANY</a:t>
            </a:r>
            <a:r>
              <a:rPr spc="-120" dirty="0">
                <a:latin typeface="Verdana"/>
                <a:cs typeface="Verdana"/>
              </a:rPr>
              <a:t> </a:t>
            </a:r>
            <a:r>
              <a:rPr dirty="0">
                <a:latin typeface="Verdana"/>
                <a:cs typeface="Verdana"/>
              </a:rPr>
              <a:t>relational</a:t>
            </a:r>
            <a:r>
              <a:rPr spc="-145" dirty="0">
                <a:latin typeface="Verdana"/>
                <a:cs typeface="Verdana"/>
              </a:rPr>
              <a:t> </a:t>
            </a:r>
            <a:r>
              <a:rPr spc="-10" dirty="0">
                <a:latin typeface="Verdana"/>
                <a:cs typeface="Verdana"/>
              </a:rPr>
              <a:t>database </a:t>
            </a:r>
            <a:r>
              <a:rPr dirty="0">
                <a:latin typeface="Verdana"/>
                <a:cs typeface="Verdana"/>
              </a:rPr>
              <a:t>schema</a:t>
            </a:r>
            <a:endParaRPr spc="-20" dirty="0">
              <a:latin typeface="Verdana"/>
              <a:cs typeface="Verdana"/>
            </a:endParaRPr>
          </a:p>
        </p:txBody>
      </p:sp>
      <p:pic>
        <p:nvPicPr>
          <p:cNvPr id="3" name="object 3"/>
          <p:cNvPicPr/>
          <p:nvPr/>
        </p:nvPicPr>
        <p:blipFill>
          <a:blip r:embed="rId2" cstate="print"/>
          <a:stretch>
            <a:fillRect/>
          </a:stretch>
        </p:blipFill>
        <p:spPr>
          <a:xfrm>
            <a:off x="588263" y="1524000"/>
            <a:ext cx="7077456" cy="5029200"/>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39"/>
              </a:lnSpc>
            </a:pPr>
            <a:r>
              <a:rPr dirty="0"/>
              <a:t>Slide</a:t>
            </a:r>
            <a:r>
              <a:rPr spc="-20" dirty="0"/>
              <a:t> </a:t>
            </a:r>
            <a:r>
              <a:rPr dirty="0"/>
              <a:t>6-</a:t>
            </a:r>
            <a:r>
              <a:rPr spc="-20" dirty="0"/>
              <a:t> </a:t>
            </a:r>
            <a:fld id="{81D60167-4931-47E6-BA6A-407CBD079E47}" type="slidenum">
              <a:rPr spc="-25" dirty="0"/>
              <a:t>9</a:t>
            </a:fld>
            <a:endParaRPr spc="-25" dirty="0"/>
          </a:p>
        </p:txBody>
      </p:sp>
      <p:sp>
        <p:nvSpPr>
          <p:cNvPr id="5" name="object 5"/>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dirty="0"/>
              <a:t>Copyright</a:t>
            </a:r>
            <a:r>
              <a:rPr spc="-40" dirty="0"/>
              <a:t> </a:t>
            </a:r>
            <a:r>
              <a:rPr dirty="0"/>
              <a:t>©</a:t>
            </a:r>
            <a:r>
              <a:rPr spc="5" dirty="0"/>
              <a:t> </a:t>
            </a:r>
            <a:r>
              <a:rPr dirty="0"/>
              <a:t>2016 Ramez</a:t>
            </a:r>
            <a:r>
              <a:rPr spc="-20" dirty="0"/>
              <a:t> </a:t>
            </a:r>
            <a:r>
              <a:rPr dirty="0"/>
              <a:t>Elmasri</a:t>
            </a:r>
            <a:r>
              <a:rPr spc="-55" dirty="0"/>
              <a:t> </a:t>
            </a:r>
            <a:r>
              <a:rPr dirty="0"/>
              <a:t>and Shamkant</a:t>
            </a:r>
            <a:r>
              <a:rPr spc="-60" dirty="0"/>
              <a:t> </a:t>
            </a:r>
            <a:r>
              <a:rPr dirty="0"/>
              <a:t>B.</a:t>
            </a:r>
            <a:r>
              <a:rPr spc="10" dirty="0"/>
              <a:t> </a:t>
            </a:r>
            <a:r>
              <a:rPr spc="-10" dirty="0"/>
              <a:t>Navathe</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4835</TotalTime>
  <Words>6303</Words>
  <Application>Microsoft Office PowerPoint</Application>
  <PresentationFormat>On-screen Show (4:3)</PresentationFormat>
  <Paragraphs>602</Paragraphs>
  <Slides>88</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88</vt:i4>
      </vt:variant>
    </vt:vector>
  </HeadingPairs>
  <TitlesOfParts>
    <vt:vector size="98" baseType="lpstr">
      <vt:lpstr>Arial</vt:lpstr>
      <vt:lpstr>Arial MT</vt:lpstr>
      <vt:lpstr>Calibri</vt:lpstr>
      <vt:lpstr>Courier New</vt:lpstr>
      <vt:lpstr>Tahoma</vt:lpstr>
      <vt:lpstr>Times New Roman</vt:lpstr>
      <vt:lpstr>Verdana</vt:lpstr>
      <vt:lpstr>Wingdings</vt:lpstr>
      <vt:lpstr>Office Theme</vt:lpstr>
      <vt:lpstr>Blends</vt:lpstr>
      <vt:lpstr>CHAPTER 6</vt:lpstr>
      <vt:lpstr>Chapter 6 Outline</vt:lpstr>
      <vt:lpstr>Basic SQL</vt:lpstr>
      <vt:lpstr>SQL Data Definition, Data Types, Standards</vt:lpstr>
      <vt:lpstr>Schema and Catalog Concepts in SQL</vt:lpstr>
      <vt:lpstr>Schema and Catalog Concepts in SQL (cont’d.)</vt:lpstr>
      <vt:lpstr>The CREATE TABLE Command in SQL</vt:lpstr>
      <vt:lpstr>The CREATE TABLE Command in SQL (cont’d.)</vt:lpstr>
      <vt:lpstr>COMPANY relational database schema</vt:lpstr>
      <vt:lpstr>One possible database state for the COMPANY relational database schema</vt:lpstr>
      <vt:lpstr>One possible database state for the COMPANY relational database schema – continued</vt:lpstr>
      <vt:lpstr>SQL CREATE TABLE data definition statements for defining the COMPANY schema </vt:lpstr>
      <vt:lpstr>SQL CREATE TABLE data definition statements for defining the COMPANY schema</vt:lpstr>
      <vt:lpstr>Attribute Data Types and Domains in SQL</vt:lpstr>
      <vt:lpstr>Attribute Data Types and Domains in SQL</vt:lpstr>
      <vt:lpstr>Attribute Data Types and Domains in SQL</vt:lpstr>
      <vt:lpstr>Attribute Data Types and Domains in SQL (cont’d.)</vt:lpstr>
      <vt:lpstr>Attribute Data Types and Domains in SQL (cont’d.)</vt:lpstr>
      <vt:lpstr>Attribute Data Types and Domains in SQL (cont’d.)</vt:lpstr>
      <vt:lpstr>Attribute Data Types and Domains in SQL (cont’d.)</vt:lpstr>
      <vt:lpstr>Specifying Constraints in SQL</vt:lpstr>
      <vt:lpstr>Specifying Attribute Constraints</vt:lpstr>
      <vt:lpstr>Specifying Key and Referential Integrity Constraints</vt:lpstr>
      <vt:lpstr>Specifying Key and Referential Integrity Constraints (cont’d.)</vt:lpstr>
      <vt:lpstr>Specifying Key and Referential Integrity Constraints (cont’d.)</vt:lpstr>
      <vt:lpstr>Giving Names to Constraints</vt:lpstr>
      <vt:lpstr>Default attribute values and referential integrity triggered action specification</vt:lpstr>
      <vt:lpstr>Specifying Constraints on Tuples Using CHECK</vt:lpstr>
      <vt:lpstr>Basic Retrieval Queries in SQL</vt:lpstr>
      <vt:lpstr>The SELECT-FROM-WHERE Structure of Basic SQL Queries</vt:lpstr>
      <vt:lpstr>The SELECT-FROM-WHERE Structure of Basic SQL Queries (cont’d.)</vt:lpstr>
      <vt:lpstr>Basic Retrieval Queries</vt:lpstr>
      <vt:lpstr>Basic Retrieval Queries (Contd.)</vt:lpstr>
      <vt:lpstr>Ambiguous Attribute Names</vt:lpstr>
      <vt:lpstr>Aliasing, and Renaming</vt:lpstr>
      <vt:lpstr>Aliasing,Renaming and Tuple Variables (contd.)</vt:lpstr>
      <vt:lpstr>Unspecified WHERE Clause and Use of the Asterisk</vt:lpstr>
      <vt:lpstr>Unspecified WHERE Clause and Use of the Asterisk (cont’d.)</vt:lpstr>
      <vt:lpstr>Tables as Sets in SQL</vt:lpstr>
      <vt:lpstr>Tables as Sets in SQL</vt:lpstr>
      <vt:lpstr>Tables as Sets in SQL (cont’d.)</vt:lpstr>
      <vt:lpstr>Tables as Sets in SQL (cont’d.)</vt:lpstr>
      <vt:lpstr>Substring Pattern Matching and Arithmetic Operators</vt:lpstr>
      <vt:lpstr>Arithmetic Operations</vt:lpstr>
      <vt:lpstr>Ordering of Query Results</vt:lpstr>
      <vt:lpstr>Ordering of Query Results</vt:lpstr>
      <vt:lpstr>Basic SQL Retrieval Query Block</vt:lpstr>
      <vt:lpstr>INSERT, DELETE, and UPDATE Statements in SQL</vt:lpstr>
      <vt:lpstr>INSERT</vt:lpstr>
      <vt:lpstr>The INSERT Command</vt:lpstr>
      <vt:lpstr>DELETE</vt:lpstr>
      <vt:lpstr>The DELETE Command</vt:lpstr>
      <vt:lpstr>UPDATE</vt:lpstr>
      <vt:lpstr>UPDATE (contd.)</vt:lpstr>
      <vt:lpstr>UPDATE (contd.)</vt:lpstr>
      <vt:lpstr>Exercise Queries </vt:lpstr>
      <vt:lpstr>More Complex SQL Retrieval Queries</vt:lpstr>
      <vt:lpstr>PowerPoint Presentation</vt:lpstr>
      <vt:lpstr>Nested Queries, Tuples, and Set/Multiset Comparisons</vt:lpstr>
      <vt:lpstr>PowerPoint Presentation</vt:lpstr>
      <vt:lpstr>PowerPoint Presentation</vt:lpstr>
      <vt:lpstr>Correlated Nested Queries</vt:lpstr>
      <vt:lpstr>PowerPoint Presentation</vt:lpstr>
      <vt:lpstr>The EXISTS and UNIQUE Functions in SQL</vt:lpstr>
      <vt:lpstr>THE EXISTS FUNCTION (contd.)</vt:lpstr>
      <vt:lpstr>THE EXISTS FUNCTION (contd.)</vt:lpstr>
      <vt:lpstr>PowerPoint Presentation</vt:lpstr>
      <vt:lpstr>PowerPoint Presentation</vt:lpstr>
      <vt:lpstr>Explicit Sets and Renaming of Attributes in SQL</vt:lpstr>
      <vt:lpstr>PowerPoint Presentation</vt:lpstr>
      <vt:lpstr>Joined Tables in SQL and Outer Joins</vt:lpstr>
      <vt:lpstr>PowerPoint Presentation</vt:lpstr>
      <vt:lpstr>PowerPoint Presentation</vt:lpstr>
      <vt:lpstr>PowerPoint Presentation</vt:lpstr>
      <vt:lpstr>PowerPoint Presentation</vt:lpstr>
      <vt:lpstr>PowerPoint Presentation</vt:lpstr>
      <vt:lpstr>AGGREGATE FUNCTIONS</vt:lpstr>
      <vt:lpstr>AGGREGATE FUNCTIONS (contd.)</vt:lpstr>
      <vt:lpstr>AGGREGATE FUNCTIONS (contd.)</vt:lpstr>
      <vt:lpstr>PowerPoint Presentation</vt:lpstr>
      <vt:lpstr>PowerPoint Presentation</vt:lpstr>
      <vt:lpstr>GROUPING</vt:lpstr>
      <vt:lpstr>GROUPING (contd.)</vt:lpstr>
      <vt:lpstr>GROUPING (contd.)</vt:lpstr>
      <vt:lpstr>THE HAVING-CLAUSE</vt:lpstr>
      <vt:lpstr>THE HAVING-CLAUSE (contd.)</vt:lpstr>
      <vt:lpstr>Summary of SQL Queries</vt:lpstr>
      <vt:lpstr>Summary of SQL Queries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Sneha M</cp:lastModifiedBy>
  <cp:revision>7</cp:revision>
  <dcterms:created xsi:type="dcterms:W3CDTF">2024-12-20T10:39:55Z</dcterms:created>
  <dcterms:modified xsi:type="dcterms:W3CDTF">2024-12-31T09:22:30Z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2017-09-11T00:00:00Z</vt:filetime>
  </property>
  <property fmtid="{D5CDD505-2E9C-101B-9397-08002B2CF9AE}" pid="3" name="Creator">
    <vt:lpwstr>Microsoft® PowerPoint® 2016</vt:lpwstr>
  </property>
  <property fmtid="{D5CDD505-2E9C-101B-9397-08002B2CF9AE}" pid="4" name="LastSaved">
    <vt:filetime>2024-12-20T00:00:00Z</vt:filetime>
  </property>
  <property fmtid="{D5CDD505-2E9C-101B-9397-08002B2CF9AE}" pid="5" name="Producer">
    <vt:lpwstr>www.ilovepdf.com</vt:lpwstr>
  </property>
</Properties>
</file>