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7" r:id="rId3"/>
    <p:sldId id="263" r:id="rId4"/>
    <p:sldId id="264" r:id="rId5"/>
    <p:sldId id="265" r:id="rId6"/>
    <p:sldId id="266" r:id="rId7"/>
    <p:sldId id="267" r:id="rId8"/>
    <p:sldId id="268" r:id="rId9"/>
    <p:sldId id="279" r:id="rId10"/>
    <p:sldId id="270" r:id="rId11"/>
    <p:sldId id="280" r:id="rId12"/>
    <p:sldId id="281" r:id="rId13"/>
    <p:sldId id="271" r:id="rId14"/>
    <p:sldId id="272" r:id="rId15"/>
    <p:sldId id="259" r:id="rId16"/>
    <p:sldId id="260" r:id="rId17"/>
    <p:sldId id="261" r:id="rId18"/>
    <p:sldId id="284" r:id="rId19"/>
    <p:sldId id="286" r:id="rId20"/>
    <p:sldId id="289" r:id="rId21"/>
    <p:sldId id="294" r:id="rId22"/>
    <p:sldId id="293" r:id="rId23"/>
    <p:sldId id="291" r:id="rId24"/>
    <p:sldId id="292" r:id="rId25"/>
    <p:sldId id="283"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73A53-3409-44E8-831D-BE66E0583749}" type="datetimeFigureOut">
              <a:rPr lang="en-IN" smtClean="0"/>
              <a:t>12-01-2022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4B54B-8FEC-4A99-9B1B-818B1E503DE1}" type="slidenum">
              <a:rPr lang="en-IN" smtClean="0"/>
              <a:t>‹#›</a:t>
            </a:fld>
            <a:endParaRPr lang="en-IN"/>
          </a:p>
        </p:txBody>
      </p:sp>
    </p:spTree>
    <p:extLst>
      <p:ext uri="{BB962C8B-B14F-4D97-AF65-F5344CB8AC3E}">
        <p14:creationId xmlns:p14="http://schemas.microsoft.com/office/powerpoint/2010/main" val="207548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4BDF5-3B9C-49B1-A346-8022A8C1A21C}" type="slidenum">
              <a:rPr lang="en-CA" altLang="en-US"/>
              <a:pPr/>
              <a:t>3</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2276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6D416-594A-43DB-97B8-F7671C935C2E}" type="slidenum">
              <a:rPr lang="en-CA" altLang="en-US"/>
              <a:pPr/>
              <a:t>18</a:t>
            </a:fld>
            <a:endParaRPr lang="en-CA" alt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89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AECF6-ADF3-40AE-BD25-3AEB8C2632F0}" type="slidenum">
              <a:rPr lang="en-CA" altLang="en-US"/>
              <a:pPr/>
              <a:t>19</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255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BF295-6F09-4558-8BED-9A4B6D8015E0}" type="slidenum">
              <a:rPr lang="en-CA" altLang="en-US"/>
              <a:pPr/>
              <a:t>21</a:t>
            </a:fld>
            <a:endParaRPr lang="en-CA" altLang="en-US"/>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6244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075D5-1768-49E7-99E1-6C5946BE8DE8}" type="slidenum">
              <a:rPr lang="en-CA" altLang="en-US"/>
              <a:pPr/>
              <a:t>22</a:t>
            </a:fld>
            <a:endParaRPr lang="en-CA" altLang="en-US"/>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9584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D4D4FF-595A-460B-8C43-A6148154EB73}" type="slidenum">
              <a:rPr lang="en-CA" altLang="en-US"/>
              <a:pPr/>
              <a:t>24</a:t>
            </a:fld>
            <a:endParaRPr lang="en-CA" alt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6965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680B9-AAC2-472B-9A96-3E6567D8521B}" type="slidenum">
              <a:rPr lang="en-CA" altLang="en-US"/>
              <a:pPr/>
              <a:t>4</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535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B0FF9-A14B-4E45-B032-8BD9FB6459E4}" type="slidenum">
              <a:rPr lang="en-CA" altLang="en-US"/>
              <a:pPr/>
              <a:t>5</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8150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49FB83-F2D1-4120-B77F-75467D2F64BA}" type="slidenum">
              <a:rPr lang="en-CA" altLang="en-US"/>
              <a:pPr/>
              <a:t>6</a:t>
            </a:fld>
            <a:endParaRPr lang="en-CA" altLang="en-US"/>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708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8B3F6-927D-44BF-A8E3-89D840377F75}" type="slidenum">
              <a:rPr lang="en-CA" altLang="en-US"/>
              <a:pPr/>
              <a:t>7</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949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AB655F-EE93-4AC0-AE25-D69836597A4D}" type="slidenum">
              <a:rPr lang="en-CA" altLang="en-US"/>
              <a:pPr/>
              <a:t>8</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862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E158C-4E73-4DFF-A04F-125074CC6F3D}" type="slidenum">
              <a:rPr lang="en-CA" altLang="en-US"/>
              <a:pPr/>
              <a:t>10</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284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73214-D793-4D58-8D97-6AFCFBBCD507}" type="slidenum">
              <a:rPr lang="en-CA" altLang="en-US"/>
              <a:pPr/>
              <a:t>13</a:t>
            </a:fld>
            <a:endParaRPr lang="en-CA" altLang="en-US"/>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05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D776FC-A3F3-4D16-BB85-7AE413C05316}" type="slidenum">
              <a:rPr lang="en-CA" altLang="en-US"/>
              <a:pPr/>
              <a:t>14</a:t>
            </a:fld>
            <a:endParaRPr lang="en-CA" altLang="en-US"/>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627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3A9D36-C8CE-4300-95C6-0406DB78D2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3985760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A9D36-C8CE-4300-95C6-0406DB78D2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318748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A9D36-C8CE-4300-95C6-0406DB78D2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31534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A9D36-C8CE-4300-95C6-0406DB78D2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55169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3A9D36-C8CE-4300-95C6-0406DB78D2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212919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3A9D36-C8CE-4300-95C6-0406DB78D2D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346915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3A9D36-C8CE-4300-95C6-0406DB78D2D0}"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59921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3A9D36-C8CE-4300-95C6-0406DB78D2D0}"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332661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A9D36-C8CE-4300-95C6-0406DB78D2D0}"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413160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3A9D36-C8CE-4300-95C6-0406DB78D2D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369391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3A9D36-C8CE-4300-95C6-0406DB78D2D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23105-5BB0-4F67-924E-9D2163609BEC}" type="slidenum">
              <a:rPr lang="en-IN" smtClean="0"/>
              <a:t>‹#›</a:t>
            </a:fld>
            <a:endParaRPr lang="en-IN"/>
          </a:p>
        </p:txBody>
      </p:sp>
    </p:spTree>
    <p:extLst>
      <p:ext uri="{BB962C8B-B14F-4D97-AF65-F5344CB8AC3E}">
        <p14:creationId xmlns:p14="http://schemas.microsoft.com/office/powerpoint/2010/main" val="177056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A9D36-C8CE-4300-95C6-0406DB78D2D0}" type="datetimeFigureOut">
              <a:rPr lang="en-IN" smtClean="0"/>
              <a:t>12-01-2022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23105-5BB0-4F67-924E-9D2163609BEC}" type="slidenum">
              <a:rPr lang="en-IN" smtClean="0"/>
              <a:t>‹#›</a:t>
            </a:fld>
            <a:endParaRPr lang="en-IN"/>
          </a:p>
        </p:txBody>
      </p:sp>
    </p:spTree>
    <p:extLst>
      <p:ext uri="{BB962C8B-B14F-4D97-AF65-F5344CB8AC3E}">
        <p14:creationId xmlns:p14="http://schemas.microsoft.com/office/powerpoint/2010/main" val="13837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database-management-system-lossless-decomposi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12191999"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5" name="object 3"/>
          <p:cNvSpPr>
            <a:spLocks/>
          </p:cNvSpPr>
          <p:nvPr/>
        </p:nvSpPr>
        <p:spPr bwMode="auto">
          <a:xfrm>
            <a:off x="1" y="1"/>
            <a:ext cx="8808720" cy="4647566"/>
          </a:xfrm>
          <a:custGeom>
            <a:avLst/>
            <a:gdLst>
              <a:gd name="T0" fmla="*/ 29896008 w 7436484"/>
              <a:gd name="T1" fmla="*/ 0 h 5134610"/>
              <a:gd name="T2" fmla="*/ 0 w 7436484"/>
              <a:gd name="T3" fmla="*/ 0 h 5134610"/>
              <a:gd name="T4" fmla="*/ 0 w 7436484"/>
              <a:gd name="T5" fmla="*/ 20690855 h 5134610"/>
              <a:gd name="T6" fmla="*/ 29896008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US"/>
          </a:p>
        </p:txBody>
      </p:sp>
      <p:sp>
        <p:nvSpPr>
          <p:cNvPr id="6" name="object 7"/>
          <p:cNvSpPr txBox="1"/>
          <p:nvPr/>
        </p:nvSpPr>
        <p:spPr>
          <a:xfrm>
            <a:off x="9096103" y="252648"/>
            <a:ext cx="2808515" cy="936154"/>
          </a:xfrm>
          <a:prstGeom prst="rect">
            <a:avLst/>
          </a:prstGeom>
        </p:spPr>
        <p:txBody>
          <a:bodyPr wrap="square" lIns="0" tIns="12700" rIns="0" bIns="0">
            <a:spAutoFit/>
          </a:bodyPr>
          <a:lstStyle/>
          <a:p>
            <a:pPr marL="12700" eaLnBrk="1" hangingPunct="1">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
        <p:nvSpPr>
          <p:cNvPr id="7" name="object 4"/>
          <p:cNvSpPr>
            <a:spLocks noChangeArrowheads="1"/>
          </p:cNvSpPr>
          <p:nvPr/>
        </p:nvSpPr>
        <p:spPr bwMode="auto">
          <a:xfrm>
            <a:off x="471487" y="328461"/>
            <a:ext cx="1585281" cy="1311275"/>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8" name="object 6"/>
          <p:cNvSpPr txBox="1"/>
          <p:nvPr/>
        </p:nvSpPr>
        <p:spPr>
          <a:xfrm>
            <a:off x="2508250" y="633261"/>
            <a:ext cx="3679190" cy="1174489"/>
          </a:xfrm>
          <a:prstGeom prst="rect">
            <a:avLst/>
          </a:prstGeom>
        </p:spPr>
        <p:txBody>
          <a:bodyPr wrap="square" lIns="0" tIns="13335" rIns="0" bIns="0">
            <a:spAutoFit/>
          </a:bodyPr>
          <a:lstStyle/>
          <a:p>
            <a:pPr marL="12700" eaLnBrk="1" hangingPunct="1">
              <a:lnSpc>
                <a:spcPts val="4695"/>
              </a:lnSpc>
              <a:spcBef>
                <a:spcPts val="105"/>
              </a:spcBef>
              <a:defRPr/>
            </a:pPr>
            <a:r>
              <a:rPr lang="en-IN" sz="3200" b="1" spc="-35" dirty="0">
                <a:solidFill>
                  <a:srgbClr val="FFFFFF"/>
                </a:solidFill>
                <a:latin typeface="Helvetica-Bold"/>
                <a:ea typeface="ＭＳ Ｐゴシック" charset="0"/>
                <a:cs typeface="Helvetica-Bold"/>
              </a:rPr>
              <a:t>RV College of </a:t>
            </a:r>
          </a:p>
          <a:p>
            <a:pPr marL="12700" eaLnBrk="1" hangingPunct="1">
              <a:lnSpc>
                <a:spcPts val="4695"/>
              </a:lnSpc>
              <a:spcBef>
                <a:spcPts val="105"/>
              </a:spcBef>
              <a:defRPr/>
            </a:pPr>
            <a:r>
              <a:rPr lang="en-IN" sz="3200" b="1" spc="-35" dirty="0">
                <a:solidFill>
                  <a:srgbClr val="FFFFFF"/>
                </a:solidFill>
                <a:latin typeface="Helvetica-Bold"/>
                <a:ea typeface="ＭＳ Ｐゴシック" charset="0"/>
                <a:cs typeface="Helvetica-Bold"/>
              </a:rPr>
              <a:t>Engineering</a:t>
            </a:r>
            <a:endParaRPr sz="3200" dirty="0">
              <a:latin typeface="Helvetica-Bold"/>
              <a:ea typeface="ＭＳ Ｐゴシック" charset="0"/>
              <a:cs typeface="Helvetica-Bold"/>
            </a:endParaRPr>
          </a:p>
        </p:txBody>
      </p:sp>
      <p:sp>
        <p:nvSpPr>
          <p:cNvPr id="9" name="TextBox 8"/>
          <p:cNvSpPr txBox="1"/>
          <p:nvPr/>
        </p:nvSpPr>
        <p:spPr>
          <a:xfrm>
            <a:off x="3683725" y="3108960"/>
            <a:ext cx="7053944" cy="707886"/>
          </a:xfrm>
          <a:prstGeom prst="rect">
            <a:avLst/>
          </a:prstGeom>
          <a:noFill/>
        </p:spPr>
        <p:txBody>
          <a:bodyPr wrap="square" rtlCol="0">
            <a:spAutoFit/>
          </a:bodyPr>
          <a:lstStyle/>
          <a:p>
            <a:pPr algn="ctr"/>
            <a:r>
              <a:rPr lang="en-US" sz="4000" dirty="0" smtClean="0">
                <a:solidFill>
                  <a:srgbClr val="FF0000"/>
                </a:solidFill>
              </a:rPr>
              <a:t>4</a:t>
            </a:r>
            <a:r>
              <a:rPr lang="en-US" sz="4000" baseline="30000" dirty="0" smtClean="0">
                <a:solidFill>
                  <a:srgbClr val="FF0000"/>
                </a:solidFill>
              </a:rPr>
              <a:t>th</a:t>
            </a:r>
            <a:r>
              <a:rPr lang="en-US" sz="4000" dirty="0" smtClean="0">
                <a:solidFill>
                  <a:srgbClr val="FF0000"/>
                </a:solidFill>
              </a:rPr>
              <a:t> and 5</a:t>
            </a:r>
            <a:r>
              <a:rPr lang="en-US" sz="4000" baseline="30000" dirty="0" smtClean="0">
                <a:solidFill>
                  <a:srgbClr val="FF0000"/>
                </a:solidFill>
              </a:rPr>
              <a:t>th</a:t>
            </a:r>
            <a:r>
              <a:rPr lang="en-US" sz="4000" dirty="0" smtClean="0">
                <a:solidFill>
                  <a:srgbClr val="FF0000"/>
                </a:solidFill>
              </a:rPr>
              <a:t> Normal Forms </a:t>
            </a:r>
            <a:endParaRPr lang="en-US" sz="4000" dirty="0">
              <a:solidFill>
                <a:srgbClr val="FF0000"/>
              </a:solidFill>
            </a:endParaRPr>
          </a:p>
        </p:txBody>
      </p:sp>
    </p:spTree>
    <p:extLst>
      <p:ext uri="{BB962C8B-B14F-4D97-AF65-F5344CB8AC3E}">
        <p14:creationId xmlns:p14="http://schemas.microsoft.com/office/powerpoint/2010/main" val="38101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C2B4F837-52A2-4A38-894A-39A01F62CD85}" type="slidenum">
              <a:rPr lang="en-US" altLang="en-US"/>
              <a:pPr/>
              <a:t>10</a:t>
            </a:fld>
            <a:endParaRPr lang="en-CA" altLang="en-US"/>
          </a:p>
        </p:txBody>
      </p:sp>
      <p:sp>
        <p:nvSpPr>
          <p:cNvPr id="776196" name="Rectangle 4"/>
          <p:cNvSpPr>
            <a:spLocks noGrp="1" noChangeArrowheads="1"/>
          </p:cNvSpPr>
          <p:nvPr>
            <p:ph type="title"/>
          </p:nvPr>
        </p:nvSpPr>
        <p:spPr/>
        <p:txBody>
          <a:bodyPr/>
          <a:lstStyle/>
          <a:p>
            <a:r>
              <a:rPr lang="en-US" altLang="en-US" dirty="0">
                <a:solidFill>
                  <a:srgbClr val="FF0000"/>
                </a:solidFill>
                <a:latin typeface="Times New Roman" panose="02020603050405020304" pitchFamily="18" charset="0"/>
                <a:cs typeface="Times New Roman" panose="02020603050405020304" pitchFamily="18" charset="0"/>
              </a:rPr>
              <a:t>Properties of Relational Decompositions (7)</a:t>
            </a:r>
          </a:p>
        </p:txBody>
      </p:sp>
      <p:pic>
        <p:nvPicPr>
          <p:cNvPr id="3" name="Content Placeholder 2"/>
          <p:cNvPicPr>
            <a:picLocks noGrp="1" noChangeAspect="1"/>
          </p:cNvPicPr>
          <p:nvPr>
            <p:ph idx="1"/>
          </p:nvPr>
        </p:nvPicPr>
        <p:blipFill>
          <a:blip r:embed="rId3"/>
          <a:stretch>
            <a:fillRect/>
          </a:stretch>
        </p:blipFill>
        <p:spPr>
          <a:xfrm>
            <a:off x="965759" y="1443239"/>
            <a:ext cx="9096700" cy="4351338"/>
          </a:xfrm>
          <a:prstGeom prst="rect">
            <a:avLst/>
          </a:prstGeom>
        </p:spPr>
      </p:pic>
      <p:sp>
        <p:nvSpPr>
          <p:cNvPr id="7" name="object 4"/>
          <p:cNvSpPr>
            <a:spLocks noChangeArrowheads="1"/>
          </p:cNvSpPr>
          <p:nvPr/>
        </p:nvSpPr>
        <p:spPr bwMode="auto">
          <a:xfrm>
            <a:off x="609793" y="182906"/>
            <a:ext cx="430309" cy="43031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431493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066" y="0"/>
            <a:ext cx="11622425" cy="7567231"/>
          </a:xfrm>
          <a:prstGeom prst="rect">
            <a:avLst/>
          </a:prstGeom>
        </p:spPr>
      </p:pic>
    </p:spTree>
    <p:extLst>
      <p:ext uri="{BB962C8B-B14F-4D97-AF65-F5344CB8AC3E}">
        <p14:creationId xmlns:p14="http://schemas.microsoft.com/office/powerpoint/2010/main" val="2769193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pic>
        <p:nvPicPr>
          <p:cNvPr id="13" name="Picture 12"/>
          <p:cNvPicPr>
            <a:picLocks noChangeAspect="1"/>
          </p:cNvPicPr>
          <p:nvPr/>
        </p:nvPicPr>
        <p:blipFill>
          <a:blip r:embed="rId3"/>
          <a:stretch>
            <a:fillRect/>
          </a:stretch>
        </p:blipFill>
        <p:spPr>
          <a:xfrm>
            <a:off x="180445" y="1029160"/>
            <a:ext cx="11781001" cy="1549800"/>
          </a:xfrm>
          <a:prstGeom prst="rect">
            <a:avLst/>
          </a:prstGeom>
        </p:spPr>
      </p:pic>
    </p:spTree>
    <p:extLst>
      <p:ext uri="{BB962C8B-B14F-4D97-AF65-F5344CB8AC3E}">
        <p14:creationId xmlns:p14="http://schemas.microsoft.com/office/powerpoint/2010/main" val="2258963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a:t>Slide 11- </a:t>
            </a:r>
            <a:fld id="{A7AEF598-496A-4D02-85D3-8C737E8BDE9B}" type="slidenum">
              <a:rPr lang="en-US" altLang="en-US"/>
              <a:pPr/>
              <a:t>13</a:t>
            </a:fld>
            <a:endParaRPr lang="en-CA" altLang="en-US"/>
          </a:p>
        </p:txBody>
      </p:sp>
      <p:sp>
        <p:nvSpPr>
          <p:cNvPr id="778245" name="Rectangle 5"/>
          <p:cNvSpPr>
            <a:spLocks noGrp="1" noChangeArrowheads="1"/>
          </p:cNvSpPr>
          <p:nvPr>
            <p:ph type="title"/>
          </p:nvPr>
        </p:nvSpPr>
        <p:spPr>
          <a:xfrm>
            <a:off x="944563" y="0"/>
            <a:ext cx="10515600" cy="1325563"/>
          </a:xfrm>
        </p:spPr>
        <p:txBody>
          <a:bodyPr/>
          <a:lstStyle/>
          <a:p>
            <a:r>
              <a:rPr lang="en-US" altLang="en-US" sz="3200" b="1" dirty="0">
                <a:solidFill>
                  <a:srgbClr val="FF0000"/>
                </a:solidFill>
              </a:rPr>
              <a:t>Properties of Relational Decompositions (8)</a:t>
            </a:r>
          </a:p>
        </p:txBody>
      </p:sp>
      <p:pic>
        <p:nvPicPr>
          <p:cNvPr id="778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26" y="2884488"/>
            <a:ext cx="7102475"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44" name="Rectangle 4"/>
          <p:cNvSpPr>
            <a:spLocks noChangeArrowheads="1"/>
          </p:cNvSpPr>
          <p:nvPr/>
        </p:nvSpPr>
        <p:spPr bwMode="auto">
          <a:xfrm flipH="1">
            <a:off x="2286000" y="1524000"/>
            <a:ext cx="7467600" cy="120015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tx2"/>
                </a:solidFill>
              </a:rPr>
              <a:t>Lossless (nonadditive) join test for </a:t>
            </a:r>
            <a:r>
              <a:rPr lang="en-US" altLang="en-US" i="1">
                <a:solidFill>
                  <a:schemeClr val="tx2"/>
                </a:solidFill>
              </a:rPr>
              <a:t>n</a:t>
            </a:r>
            <a:r>
              <a:rPr lang="en-US" altLang="en-US">
                <a:solidFill>
                  <a:schemeClr val="tx2"/>
                </a:solidFill>
              </a:rPr>
              <a:t>-ary decompositions. </a:t>
            </a:r>
            <a:br>
              <a:rPr lang="en-US" altLang="en-US">
                <a:solidFill>
                  <a:schemeClr val="tx2"/>
                </a:solidFill>
              </a:rPr>
            </a:br>
            <a:r>
              <a:rPr lang="en-US" altLang="en-US">
                <a:solidFill>
                  <a:schemeClr val="tx2"/>
                </a:solidFill>
              </a:rPr>
              <a:t>(a) Case 1: Decomposition of EMP_PROJ into EMP_PROJ1 and EMP_LOCS fails test.</a:t>
            </a:r>
          </a:p>
          <a:p>
            <a:r>
              <a:rPr lang="en-US" altLang="en-US">
                <a:solidFill>
                  <a:schemeClr val="tx2"/>
                </a:solidFill>
              </a:rPr>
              <a:t>(b) A decomposition of EMP_PROJ that has the lossless join property.</a:t>
            </a:r>
          </a:p>
        </p:txBody>
      </p:sp>
    </p:spTree>
    <p:extLst>
      <p:ext uri="{BB962C8B-B14F-4D97-AF65-F5344CB8AC3E}">
        <p14:creationId xmlns:p14="http://schemas.microsoft.com/office/powerpoint/2010/main" val="225096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11- </a:t>
            </a:r>
            <a:fld id="{975D3E0D-A139-4E8A-9ECA-4DB4F22BFC99}" type="slidenum">
              <a:rPr lang="en-US" altLang="en-US"/>
              <a:pPr/>
              <a:t>14</a:t>
            </a:fld>
            <a:endParaRPr lang="en-CA" altLang="en-US"/>
          </a:p>
        </p:txBody>
      </p:sp>
      <p:sp>
        <p:nvSpPr>
          <p:cNvPr id="780290" name="Rectangle 2"/>
          <p:cNvSpPr>
            <a:spLocks noGrp="1" noChangeArrowheads="1"/>
          </p:cNvSpPr>
          <p:nvPr>
            <p:ph type="title"/>
          </p:nvPr>
        </p:nvSpPr>
        <p:spPr>
          <a:xfrm>
            <a:off x="838200" y="346075"/>
            <a:ext cx="9652000" cy="922338"/>
          </a:xfrm>
        </p:spPr>
        <p:txBody>
          <a:bodyPr>
            <a:noAutofit/>
          </a:bodyPr>
          <a:lstStyle/>
          <a:p>
            <a:r>
              <a:rPr lang="en-US" altLang="en-US" sz="4000" dirty="0">
                <a:solidFill>
                  <a:srgbClr val="FF0000"/>
                </a:solidFill>
                <a:latin typeface="Times New Roman" panose="02020603050405020304" pitchFamily="18" charset="0"/>
                <a:cs typeface="Times New Roman" panose="02020603050405020304" pitchFamily="18" charset="0"/>
              </a:rPr>
              <a:t>Properties of Relational Decompositions </a:t>
            </a:r>
            <a:r>
              <a:rPr lang="en-US" altLang="en-US" sz="4000" dirty="0">
                <a:latin typeface="Times New Roman" panose="02020603050405020304" pitchFamily="18" charset="0"/>
                <a:cs typeface="Times New Roman" panose="02020603050405020304" pitchFamily="18" charset="0"/>
              </a:rPr>
              <a:t>(8)</a:t>
            </a:r>
            <a:br>
              <a:rPr lang="en-US" altLang="en-US" sz="4000" dirty="0">
                <a:latin typeface="Times New Roman" panose="02020603050405020304" pitchFamily="18" charset="0"/>
                <a:cs typeface="Times New Roman" panose="02020603050405020304" pitchFamily="18" charset="0"/>
              </a:rPr>
            </a:br>
            <a:endParaRPr lang="en-US" altLang="en-US" sz="4000" dirty="0">
              <a:latin typeface="Times New Roman" panose="02020603050405020304" pitchFamily="18" charset="0"/>
              <a:cs typeface="Times New Roman" panose="02020603050405020304" pitchFamily="18" charset="0"/>
            </a:endParaRPr>
          </a:p>
        </p:txBody>
      </p:sp>
      <p:pic>
        <p:nvPicPr>
          <p:cNvPr id="780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676400"/>
            <a:ext cx="556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0292" name="Text Box 4"/>
          <p:cNvSpPr txBox="1">
            <a:spLocks noChangeArrowheads="1"/>
          </p:cNvSpPr>
          <p:nvPr/>
        </p:nvSpPr>
        <p:spPr bwMode="auto">
          <a:xfrm>
            <a:off x="1676400" y="1709738"/>
            <a:ext cx="2984500" cy="1754326"/>
          </a:xfrm>
          <a:prstGeom prst="rect">
            <a:avLst/>
          </a:prstGeom>
          <a:solidFill>
            <a:srgbClr val="FFFF00"/>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tx2"/>
                </a:solidFill>
              </a:rPr>
              <a:t>Lossless (nonadditive) join test for n-ary decompositions. </a:t>
            </a:r>
            <a:br>
              <a:rPr lang="en-US" altLang="en-US">
                <a:solidFill>
                  <a:schemeClr val="tx2"/>
                </a:solidFill>
              </a:rPr>
            </a:br>
            <a:r>
              <a:rPr lang="en-US" altLang="en-US">
                <a:solidFill>
                  <a:schemeClr val="tx2"/>
                </a:solidFill>
              </a:rPr>
              <a:t>(c) Case 2: Decomposition of EMP_PROJ into EMP, PROJECT, and WORKS_ON satisfies test.</a:t>
            </a:r>
          </a:p>
        </p:txBody>
      </p:sp>
    </p:spTree>
    <p:extLst>
      <p:ext uri="{BB962C8B-B14F-4D97-AF65-F5344CB8AC3E}">
        <p14:creationId xmlns:p14="http://schemas.microsoft.com/office/powerpoint/2010/main" val="1726591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pic>
        <p:nvPicPr>
          <p:cNvPr id="2" name="Picture 1"/>
          <p:cNvPicPr>
            <a:picLocks noChangeAspect="1"/>
          </p:cNvPicPr>
          <p:nvPr/>
        </p:nvPicPr>
        <p:blipFill>
          <a:blip r:embed="rId3"/>
          <a:stretch>
            <a:fillRect/>
          </a:stretch>
        </p:blipFill>
        <p:spPr>
          <a:xfrm>
            <a:off x="1105563" y="3128837"/>
            <a:ext cx="2638425" cy="2838450"/>
          </a:xfrm>
          <a:prstGeom prst="rect">
            <a:avLst/>
          </a:prstGeom>
        </p:spPr>
      </p:pic>
      <p:pic>
        <p:nvPicPr>
          <p:cNvPr id="3" name="Picture 2"/>
          <p:cNvPicPr>
            <a:picLocks noChangeAspect="1"/>
          </p:cNvPicPr>
          <p:nvPr/>
        </p:nvPicPr>
        <p:blipFill>
          <a:blip r:embed="rId4"/>
          <a:stretch>
            <a:fillRect/>
          </a:stretch>
        </p:blipFill>
        <p:spPr>
          <a:xfrm>
            <a:off x="782109" y="847429"/>
            <a:ext cx="7650001" cy="1942034"/>
          </a:xfrm>
          <a:prstGeom prst="rect">
            <a:avLst/>
          </a:prstGeom>
        </p:spPr>
      </p:pic>
      <p:pic>
        <p:nvPicPr>
          <p:cNvPr id="4" name="Picture 3"/>
          <p:cNvPicPr>
            <a:picLocks noChangeAspect="1"/>
          </p:cNvPicPr>
          <p:nvPr/>
        </p:nvPicPr>
        <p:blipFill>
          <a:blip r:embed="rId5"/>
          <a:stretch>
            <a:fillRect/>
          </a:stretch>
        </p:blipFill>
        <p:spPr>
          <a:xfrm>
            <a:off x="5430179" y="3310121"/>
            <a:ext cx="5355001" cy="2860434"/>
          </a:xfrm>
          <a:prstGeom prst="rect">
            <a:avLst/>
          </a:prstGeom>
        </p:spPr>
      </p:pic>
    </p:spTree>
    <p:extLst>
      <p:ext uri="{BB962C8B-B14F-4D97-AF65-F5344CB8AC3E}">
        <p14:creationId xmlns:p14="http://schemas.microsoft.com/office/powerpoint/2010/main" val="3504266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pic>
        <p:nvPicPr>
          <p:cNvPr id="2" name="Picture 1"/>
          <p:cNvPicPr>
            <a:picLocks noChangeAspect="1"/>
          </p:cNvPicPr>
          <p:nvPr/>
        </p:nvPicPr>
        <p:blipFill>
          <a:blip r:embed="rId3"/>
          <a:stretch>
            <a:fillRect/>
          </a:stretch>
        </p:blipFill>
        <p:spPr>
          <a:xfrm>
            <a:off x="263661" y="1183110"/>
            <a:ext cx="4940106" cy="5267047"/>
          </a:xfrm>
          <a:prstGeom prst="rect">
            <a:avLst/>
          </a:prstGeom>
        </p:spPr>
      </p:pic>
      <p:pic>
        <p:nvPicPr>
          <p:cNvPr id="3" name="Picture 2"/>
          <p:cNvPicPr>
            <a:picLocks noChangeAspect="1"/>
          </p:cNvPicPr>
          <p:nvPr/>
        </p:nvPicPr>
        <p:blipFill>
          <a:blip r:embed="rId4"/>
          <a:stretch>
            <a:fillRect/>
          </a:stretch>
        </p:blipFill>
        <p:spPr>
          <a:xfrm>
            <a:off x="6696214" y="867072"/>
            <a:ext cx="4426216" cy="5758181"/>
          </a:xfrm>
          <a:prstGeom prst="rect">
            <a:avLst/>
          </a:prstGeom>
        </p:spPr>
      </p:pic>
    </p:spTree>
    <p:extLst>
      <p:ext uri="{BB962C8B-B14F-4D97-AF65-F5344CB8AC3E}">
        <p14:creationId xmlns:p14="http://schemas.microsoft.com/office/powerpoint/2010/main" val="1960783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pic>
        <p:nvPicPr>
          <p:cNvPr id="2" name="Picture 1"/>
          <p:cNvPicPr>
            <a:picLocks noChangeAspect="1"/>
          </p:cNvPicPr>
          <p:nvPr/>
        </p:nvPicPr>
        <p:blipFill>
          <a:blip r:embed="rId3"/>
          <a:stretch>
            <a:fillRect/>
          </a:stretch>
        </p:blipFill>
        <p:spPr>
          <a:xfrm>
            <a:off x="971997" y="799010"/>
            <a:ext cx="5125501" cy="3396167"/>
          </a:xfrm>
          <a:prstGeom prst="rect">
            <a:avLst/>
          </a:prstGeom>
        </p:spPr>
      </p:pic>
      <p:pic>
        <p:nvPicPr>
          <p:cNvPr id="3" name="Picture 2"/>
          <p:cNvPicPr>
            <a:picLocks noChangeAspect="1"/>
          </p:cNvPicPr>
          <p:nvPr/>
        </p:nvPicPr>
        <p:blipFill>
          <a:blip r:embed="rId4"/>
          <a:stretch>
            <a:fillRect/>
          </a:stretch>
        </p:blipFill>
        <p:spPr>
          <a:xfrm>
            <a:off x="434452" y="4540017"/>
            <a:ext cx="11589751" cy="1387167"/>
          </a:xfrm>
          <a:prstGeom prst="rect">
            <a:avLst/>
          </a:prstGeom>
        </p:spPr>
      </p:pic>
    </p:spTree>
    <p:extLst>
      <p:ext uri="{BB962C8B-B14F-4D97-AF65-F5344CB8AC3E}">
        <p14:creationId xmlns:p14="http://schemas.microsoft.com/office/powerpoint/2010/main" val="3401319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a:t>Slide 11- </a:t>
            </a:r>
            <a:fld id="{216AEA4E-9827-49A2-A7F8-9CDEA71EA5F7}" type="slidenum">
              <a:rPr lang="en-US" altLang="en-US"/>
              <a:pPr/>
              <a:t>18</a:t>
            </a:fld>
            <a:endParaRPr lang="en-CA" altLang="en-US"/>
          </a:p>
        </p:txBody>
      </p:sp>
      <p:sp>
        <p:nvSpPr>
          <p:cNvPr id="806918" name="Rectangle 6"/>
          <p:cNvSpPr>
            <a:spLocks noGrp="1" noChangeArrowheads="1"/>
          </p:cNvSpPr>
          <p:nvPr>
            <p:ph type="title"/>
          </p:nvPr>
        </p:nvSpPr>
        <p:spPr/>
        <p:txBody>
          <a:bodyPr/>
          <a:lstStyle/>
          <a:p>
            <a:r>
              <a:rPr lang="en-US" altLang="en-US" sz="3200" dirty="0">
                <a:solidFill>
                  <a:srgbClr val="FF0000"/>
                </a:solidFill>
                <a:latin typeface="Times New Roman" panose="02020603050405020304" pitchFamily="18" charset="0"/>
                <a:cs typeface="Times New Roman" panose="02020603050405020304" pitchFamily="18" charset="0"/>
              </a:rPr>
              <a:t>3. Multivalued Dependencies and Fourth Normal Form (1)</a:t>
            </a:r>
            <a:endParaRPr lang="en-US" altLang="en-US"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pic>
        <p:nvPicPr>
          <p:cNvPr id="806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47988"/>
            <a:ext cx="582295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6916" name="Text Box 4"/>
          <p:cNvSpPr txBox="1">
            <a:spLocks noChangeArrowheads="1"/>
          </p:cNvSpPr>
          <p:nvPr/>
        </p:nvSpPr>
        <p:spPr bwMode="auto">
          <a:xfrm>
            <a:off x="2286000" y="1600200"/>
            <a:ext cx="7467600" cy="1200150"/>
          </a:xfrm>
          <a:prstGeom prst="rect">
            <a:avLst/>
          </a:prstGeom>
          <a:solidFill>
            <a:srgbClr val="FFFF00"/>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buFontTx/>
              <a:buAutoNum type="alphaLcParenBoth"/>
            </a:pPr>
            <a:r>
              <a:rPr lang="en-US" altLang="en-US" sz="1800">
                <a:solidFill>
                  <a:schemeClr val="tx2"/>
                </a:solidFill>
              </a:rPr>
              <a:t>The EMP relation with two MVDs: ENAME —&gt;&gt; PNAME and ENAME —&gt;&gt; DNAME.</a:t>
            </a:r>
          </a:p>
          <a:p>
            <a:pPr>
              <a:buFontTx/>
              <a:buAutoNum type="alphaLcParenBoth"/>
            </a:pPr>
            <a:r>
              <a:rPr lang="en-US" altLang="en-US" sz="1800">
                <a:solidFill>
                  <a:schemeClr val="tx2"/>
                </a:solidFill>
              </a:rPr>
              <a:t>Decomposing the EMP relation into two 4NF relations EMP_PROJECTS and EMP_DEPENDENTS. </a:t>
            </a:r>
          </a:p>
        </p:txBody>
      </p:sp>
      <p:sp>
        <p:nvSpPr>
          <p:cNvPr id="6" name="object 4"/>
          <p:cNvSpPr>
            <a:spLocks noChangeArrowheads="1"/>
          </p:cNvSpPr>
          <p:nvPr/>
        </p:nvSpPr>
        <p:spPr bwMode="auto">
          <a:xfrm>
            <a:off x="609793" y="182906"/>
            <a:ext cx="430309" cy="43031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8"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4136650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D5B7CA7E-17B8-4244-9188-2950A23DFDD2}" type="slidenum">
              <a:rPr lang="en-US" altLang="en-US"/>
              <a:pPr/>
              <a:t>19</a:t>
            </a:fld>
            <a:endParaRPr lang="en-CA" altLang="en-US"/>
          </a:p>
        </p:txBody>
      </p:sp>
      <p:sp>
        <p:nvSpPr>
          <p:cNvPr id="811010" name="Rectangle 2"/>
          <p:cNvSpPr>
            <a:spLocks noGrp="1" noChangeArrowheads="1"/>
          </p:cNvSpPr>
          <p:nvPr>
            <p:ph type="title"/>
          </p:nvPr>
        </p:nvSpPr>
        <p:spPr>
          <a:xfrm>
            <a:off x="1362363" y="694977"/>
            <a:ext cx="9460807"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sz="3200" dirty="0">
                <a:solidFill>
                  <a:srgbClr val="FF0000"/>
                </a:solidFill>
                <a:latin typeface="Times New Roman" panose="02020603050405020304" pitchFamily="18" charset="0"/>
                <a:cs typeface="Times New Roman" panose="02020603050405020304" pitchFamily="18" charset="0"/>
              </a:rPr>
              <a:t>Multivalued Dependencies and Fourth Normal Form </a:t>
            </a:r>
          </a:p>
        </p:txBody>
      </p:sp>
      <p:sp>
        <p:nvSpPr>
          <p:cNvPr id="811011" name="Rectangle 3"/>
          <p:cNvSpPr>
            <a:spLocks noGrp="1" noChangeArrowheads="1"/>
          </p:cNvSpPr>
          <p:nvPr>
            <p:ph type="body" idx="1"/>
          </p:nvPr>
        </p:nvSpPr>
        <p:spPr>
          <a:xfrm>
            <a:off x="1778000" y="1574800"/>
            <a:ext cx="8356600" cy="4749800"/>
          </a:xfrm>
        </p:spPr>
        <p:txBody>
          <a:bodyPr/>
          <a:lstStyle/>
          <a:p>
            <a:pPr marL="609600" indent="-609600" algn="just">
              <a:buNone/>
            </a:pPr>
            <a:r>
              <a:rPr lang="en-US" altLang="en-US" sz="2000" b="1" u="sng" dirty="0">
                <a:cs typeface="Times New Roman" panose="02020603050405020304" pitchFamily="18" charset="0"/>
              </a:rPr>
              <a:t>Definition:</a:t>
            </a:r>
            <a:r>
              <a:rPr lang="en-US" altLang="en-US" sz="2000" b="1" dirty="0">
                <a:cs typeface="Times New Roman" panose="02020603050405020304" pitchFamily="18" charset="0"/>
              </a:rPr>
              <a:t> </a:t>
            </a:r>
          </a:p>
          <a:p>
            <a:pPr marL="609600" indent="-609600" algn="just">
              <a:lnSpc>
                <a:spcPct val="120000"/>
              </a:lnSpc>
            </a:pPr>
            <a:r>
              <a:rPr lang="en-US" altLang="en-US" sz="2000" dirty="0">
                <a:cs typeface="Times New Roman" panose="02020603050405020304" pitchFamily="18" charset="0"/>
              </a:rPr>
              <a:t>A </a:t>
            </a:r>
            <a:r>
              <a:rPr lang="en-US" altLang="en-US" sz="2000" b="1" dirty="0">
                <a:cs typeface="Times New Roman" panose="02020603050405020304" pitchFamily="18" charset="0"/>
              </a:rPr>
              <a:t>multivalued dependency </a:t>
            </a:r>
            <a:r>
              <a:rPr lang="en-US" altLang="en-US" sz="2000" dirty="0">
                <a:cs typeface="Times New Roman" panose="02020603050405020304" pitchFamily="18" charset="0"/>
              </a:rPr>
              <a:t>(</a:t>
            </a:r>
            <a:r>
              <a:rPr lang="en-US" altLang="en-US" sz="2000" b="1" dirty="0">
                <a:cs typeface="Times New Roman" panose="02020603050405020304" pitchFamily="18" charset="0"/>
              </a:rPr>
              <a:t>MVD</a:t>
            </a:r>
            <a:r>
              <a:rPr lang="en-US" altLang="en-US" sz="2000" dirty="0">
                <a:cs typeface="Times New Roman" panose="02020603050405020304" pitchFamily="18" charset="0"/>
              </a:rPr>
              <a:t>) </a:t>
            </a:r>
            <a:r>
              <a:rPr lang="en-US" altLang="en-US" sz="2000" i="1" dirty="0">
                <a:cs typeface="Times New Roman" panose="02020603050405020304" pitchFamily="18" charset="0"/>
              </a:rPr>
              <a:t>X</a:t>
            </a:r>
            <a:r>
              <a:rPr lang="en-US" altLang="en-US" sz="2000" dirty="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
            </a:r>
            <a:r>
              <a:rPr lang="en-US" altLang="en-US" sz="2000" dirty="0">
                <a:cs typeface="Times New Roman" panose="02020603050405020304" pitchFamily="18" charset="0"/>
              </a:rPr>
              <a:t>&gt;&gt;</a:t>
            </a:r>
            <a:r>
              <a:rPr lang="en-US" altLang="en-US" sz="2000" i="1" dirty="0">
                <a:cs typeface="Times New Roman" panose="02020603050405020304" pitchFamily="18" charset="0"/>
              </a:rPr>
              <a:t> Y</a:t>
            </a:r>
            <a:r>
              <a:rPr lang="en-US" altLang="en-US" sz="2000" dirty="0">
                <a:cs typeface="Times New Roman" panose="02020603050405020304" pitchFamily="18" charset="0"/>
              </a:rPr>
              <a:t> specified on relation schema </a:t>
            </a:r>
            <a:r>
              <a:rPr lang="en-US" altLang="en-US" sz="2000" i="1" dirty="0">
                <a:cs typeface="Times New Roman" panose="02020603050405020304" pitchFamily="18" charset="0"/>
              </a:rPr>
              <a:t>R</a:t>
            </a:r>
            <a:r>
              <a:rPr lang="en-US" altLang="en-US" sz="2000" dirty="0">
                <a:cs typeface="Times New Roman" panose="02020603050405020304" pitchFamily="18" charset="0"/>
              </a:rPr>
              <a:t>, where </a:t>
            </a:r>
            <a:r>
              <a:rPr lang="en-US" altLang="en-US" sz="2000" i="1" dirty="0">
                <a:cs typeface="Times New Roman" panose="02020603050405020304" pitchFamily="18" charset="0"/>
              </a:rPr>
              <a:t>X</a:t>
            </a:r>
            <a:r>
              <a:rPr lang="en-US" altLang="en-US" sz="2000" dirty="0">
                <a:cs typeface="Times New Roman" panose="02020603050405020304" pitchFamily="18" charset="0"/>
              </a:rPr>
              <a:t> and </a:t>
            </a:r>
            <a:r>
              <a:rPr lang="en-US" altLang="en-US" sz="2000" i="1" dirty="0">
                <a:cs typeface="Times New Roman" panose="02020603050405020304" pitchFamily="18" charset="0"/>
              </a:rPr>
              <a:t>Y</a:t>
            </a:r>
            <a:r>
              <a:rPr lang="en-US" altLang="en-US" sz="2000" dirty="0">
                <a:cs typeface="Times New Roman" panose="02020603050405020304" pitchFamily="18" charset="0"/>
              </a:rPr>
              <a:t> are both subsets of </a:t>
            </a:r>
            <a:r>
              <a:rPr lang="en-US" altLang="en-US" sz="2000" i="1" dirty="0">
                <a:cs typeface="Times New Roman" panose="02020603050405020304" pitchFamily="18" charset="0"/>
              </a:rPr>
              <a:t>R</a:t>
            </a:r>
            <a:r>
              <a:rPr lang="en-US" altLang="en-US" sz="2000" dirty="0">
                <a:cs typeface="Times New Roman" panose="02020603050405020304" pitchFamily="18" charset="0"/>
              </a:rPr>
              <a:t>, specifies the following constraint on any relation state </a:t>
            </a:r>
            <a:r>
              <a:rPr lang="en-US" altLang="en-US" sz="2000" i="1" dirty="0">
                <a:cs typeface="Times New Roman" panose="02020603050405020304" pitchFamily="18" charset="0"/>
              </a:rPr>
              <a:t>r</a:t>
            </a:r>
            <a:r>
              <a:rPr lang="en-US" altLang="en-US" sz="2000" dirty="0">
                <a:cs typeface="Times New Roman" panose="02020603050405020304" pitchFamily="18" charset="0"/>
              </a:rPr>
              <a:t> of </a:t>
            </a:r>
            <a:r>
              <a:rPr lang="en-US" altLang="en-US" sz="2000" i="1" dirty="0">
                <a:cs typeface="Times New Roman" panose="02020603050405020304" pitchFamily="18" charset="0"/>
              </a:rPr>
              <a:t>R</a:t>
            </a:r>
            <a:r>
              <a:rPr lang="en-US" altLang="en-US" sz="2000" dirty="0">
                <a:cs typeface="Times New Roman" panose="02020603050405020304" pitchFamily="18" charset="0"/>
              </a:rPr>
              <a:t>: If two tuples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1</a:t>
            </a:r>
            <a:r>
              <a:rPr lang="en-US" altLang="en-US" sz="2000" dirty="0">
                <a:cs typeface="Times New Roman" panose="02020603050405020304" pitchFamily="18" charset="0"/>
              </a:rPr>
              <a:t> and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2</a:t>
            </a:r>
            <a:r>
              <a:rPr lang="en-US" altLang="en-US" sz="2000" dirty="0">
                <a:cs typeface="Times New Roman" panose="02020603050405020304" pitchFamily="18" charset="0"/>
              </a:rPr>
              <a:t> exist in </a:t>
            </a:r>
            <a:r>
              <a:rPr lang="en-US" altLang="en-US" sz="2000" i="1" dirty="0">
                <a:cs typeface="Times New Roman" panose="02020603050405020304" pitchFamily="18" charset="0"/>
              </a:rPr>
              <a:t>r</a:t>
            </a:r>
            <a:r>
              <a:rPr lang="en-US" altLang="en-US" sz="2000" dirty="0">
                <a:cs typeface="Times New Roman" panose="02020603050405020304" pitchFamily="18" charset="0"/>
              </a:rPr>
              <a:t> such that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1</a:t>
            </a:r>
            <a:r>
              <a:rPr lang="en-US" altLang="en-US" sz="2000" dirty="0">
                <a:cs typeface="Times New Roman" panose="02020603050405020304" pitchFamily="18" charset="0"/>
              </a:rPr>
              <a:t>[</a:t>
            </a:r>
            <a:r>
              <a:rPr lang="en-US" altLang="en-US" sz="2000" i="1" dirty="0">
                <a:cs typeface="Times New Roman" panose="02020603050405020304" pitchFamily="18" charset="0"/>
              </a:rPr>
              <a:t>X</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2</a:t>
            </a:r>
            <a:r>
              <a:rPr lang="en-US" altLang="en-US" sz="2000" dirty="0">
                <a:cs typeface="Times New Roman" panose="02020603050405020304" pitchFamily="18" charset="0"/>
              </a:rPr>
              <a:t>[</a:t>
            </a:r>
            <a:r>
              <a:rPr lang="en-US" altLang="en-US" sz="2000" i="1" dirty="0">
                <a:cs typeface="Times New Roman" panose="02020603050405020304" pitchFamily="18" charset="0"/>
              </a:rPr>
              <a:t>X</a:t>
            </a:r>
            <a:r>
              <a:rPr lang="en-US" altLang="en-US" sz="2000" dirty="0">
                <a:cs typeface="Times New Roman" panose="02020603050405020304" pitchFamily="18" charset="0"/>
              </a:rPr>
              <a:t>], then two tuples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3</a:t>
            </a:r>
            <a:r>
              <a:rPr lang="en-US" altLang="en-US" sz="2000" dirty="0">
                <a:cs typeface="Times New Roman" panose="02020603050405020304" pitchFamily="18" charset="0"/>
              </a:rPr>
              <a:t> and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4</a:t>
            </a:r>
            <a:r>
              <a:rPr lang="en-US" altLang="en-US" sz="2000" dirty="0">
                <a:cs typeface="Times New Roman" panose="02020603050405020304" pitchFamily="18" charset="0"/>
              </a:rPr>
              <a:t> should also exist in </a:t>
            </a:r>
            <a:r>
              <a:rPr lang="en-US" altLang="en-US" sz="2000" i="1" dirty="0">
                <a:cs typeface="Times New Roman" panose="02020603050405020304" pitchFamily="18" charset="0"/>
              </a:rPr>
              <a:t>r</a:t>
            </a:r>
            <a:r>
              <a:rPr lang="en-US" altLang="en-US" sz="2000" dirty="0">
                <a:cs typeface="Times New Roman" panose="02020603050405020304" pitchFamily="18" charset="0"/>
              </a:rPr>
              <a:t> with the following properties, where we use </a:t>
            </a:r>
            <a:r>
              <a:rPr lang="en-US" altLang="en-US" sz="2000" i="1" dirty="0">
                <a:cs typeface="Times New Roman" panose="02020603050405020304" pitchFamily="18" charset="0"/>
              </a:rPr>
              <a:t>Z</a:t>
            </a:r>
            <a:r>
              <a:rPr lang="en-US" altLang="en-US" sz="2000" dirty="0">
                <a:cs typeface="Times New Roman" panose="02020603050405020304" pitchFamily="18" charset="0"/>
              </a:rPr>
              <a:t> to denote (</a:t>
            </a:r>
            <a:r>
              <a:rPr lang="en-US" altLang="en-US" sz="2000" i="1" dirty="0">
                <a:cs typeface="Times New Roman" panose="02020603050405020304" pitchFamily="18" charset="0"/>
              </a:rPr>
              <a:t>R </a:t>
            </a:r>
            <a:r>
              <a:rPr lang="en-US" altLang="en-US" sz="1800" dirty="0">
                <a:latin typeface="MathematicalPi 1" pitchFamily="82" charset="0"/>
                <a:cs typeface="Times New Roman" panose="02020603050405020304" pitchFamily="18" charset="0"/>
              </a:rPr>
              <a:t>2</a:t>
            </a:r>
            <a:r>
              <a:rPr lang="en-US" altLang="en-US" sz="2000" dirty="0">
                <a:cs typeface="Times New Roman" panose="02020603050405020304" pitchFamily="18" charset="0"/>
              </a:rPr>
              <a:t> (</a:t>
            </a:r>
            <a:r>
              <a:rPr lang="en-US" altLang="en-US" sz="2000" i="1" dirty="0">
                <a:cs typeface="Times New Roman" panose="02020603050405020304" pitchFamily="18" charset="0"/>
              </a:rPr>
              <a:t>X</a:t>
            </a:r>
            <a:r>
              <a:rPr lang="en-US" altLang="en-US" sz="2000" dirty="0">
                <a:cs typeface="Times New Roman" panose="02020603050405020304" pitchFamily="18" charset="0"/>
              </a:rPr>
              <a:t> </a:t>
            </a:r>
            <a:r>
              <a:rPr lang="en-US" altLang="en-US" sz="2000" dirty="0">
                <a:latin typeface="Lucida Grande" pitchFamily="1" charset="0"/>
                <a:cs typeface="Arial" panose="020B0604020202020204" pitchFamily="34" charset="0"/>
              </a:rPr>
              <a:t>υ</a:t>
            </a:r>
            <a:r>
              <a:rPr lang="en-US" altLang="en-US" sz="2000" dirty="0">
                <a:cs typeface="Times New Roman" panose="02020603050405020304" pitchFamily="18" charset="0"/>
              </a:rPr>
              <a:t> </a:t>
            </a:r>
            <a:r>
              <a:rPr lang="en-US" altLang="en-US" sz="2000" i="1" dirty="0">
                <a:cs typeface="Times New Roman" panose="02020603050405020304" pitchFamily="18" charset="0"/>
              </a:rPr>
              <a:t>Y</a:t>
            </a:r>
            <a:r>
              <a:rPr lang="en-US" altLang="en-US" sz="2000" dirty="0">
                <a:cs typeface="Times New Roman" panose="02020603050405020304" pitchFamily="18" charset="0"/>
              </a:rPr>
              <a:t>)):</a:t>
            </a:r>
          </a:p>
          <a:p>
            <a:pPr marL="990600" lvl="1" indent="-533400" algn="just">
              <a:lnSpc>
                <a:spcPct val="120000"/>
              </a:lnSpc>
            </a:pPr>
            <a:r>
              <a:rPr lang="en-US" altLang="en-US" sz="2000" dirty="0">
                <a:cs typeface="Times New Roman" panose="02020603050405020304" pitchFamily="18" charset="0"/>
              </a:rPr>
              <a:t>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3</a:t>
            </a:r>
            <a:r>
              <a:rPr lang="en-US" altLang="en-US" sz="2000" dirty="0">
                <a:cs typeface="Times New Roman" panose="02020603050405020304" pitchFamily="18" charset="0"/>
              </a:rPr>
              <a:t>[</a:t>
            </a:r>
            <a:r>
              <a:rPr lang="en-US" altLang="en-US" sz="2000" i="1" dirty="0">
                <a:cs typeface="Times New Roman" panose="02020603050405020304" pitchFamily="18" charset="0"/>
              </a:rPr>
              <a:t>X</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4</a:t>
            </a:r>
            <a:r>
              <a:rPr lang="en-US" altLang="en-US" sz="2000" dirty="0">
                <a:cs typeface="Times New Roman" panose="02020603050405020304" pitchFamily="18" charset="0"/>
              </a:rPr>
              <a:t>[</a:t>
            </a:r>
            <a:r>
              <a:rPr lang="en-US" altLang="en-US" sz="2000" i="1" dirty="0">
                <a:cs typeface="Times New Roman" panose="02020603050405020304" pitchFamily="18" charset="0"/>
              </a:rPr>
              <a:t>X</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1</a:t>
            </a:r>
            <a:r>
              <a:rPr lang="en-US" altLang="en-US" sz="2000" dirty="0">
                <a:cs typeface="Times New Roman" panose="02020603050405020304" pitchFamily="18" charset="0"/>
              </a:rPr>
              <a:t>[</a:t>
            </a:r>
            <a:r>
              <a:rPr lang="en-US" altLang="en-US" sz="2000" i="1" dirty="0">
                <a:cs typeface="Times New Roman" panose="02020603050405020304" pitchFamily="18" charset="0"/>
              </a:rPr>
              <a:t>X</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2</a:t>
            </a:r>
            <a:r>
              <a:rPr lang="en-US" altLang="en-US" sz="2000" dirty="0">
                <a:cs typeface="Times New Roman" panose="02020603050405020304" pitchFamily="18" charset="0"/>
              </a:rPr>
              <a:t>[</a:t>
            </a:r>
            <a:r>
              <a:rPr lang="en-US" altLang="en-US" sz="2000" i="1" dirty="0">
                <a:cs typeface="Times New Roman" panose="02020603050405020304" pitchFamily="18" charset="0"/>
              </a:rPr>
              <a:t>X</a:t>
            </a:r>
            <a:r>
              <a:rPr lang="en-US" altLang="en-US" sz="2000" dirty="0">
                <a:cs typeface="Times New Roman" panose="02020603050405020304" pitchFamily="18" charset="0"/>
              </a:rPr>
              <a:t>].</a:t>
            </a:r>
          </a:p>
          <a:p>
            <a:pPr marL="990600" lvl="1" indent="-533400" algn="just">
              <a:lnSpc>
                <a:spcPct val="120000"/>
              </a:lnSpc>
            </a:pP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3</a:t>
            </a:r>
            <a:r>
              <a:rPr lang="en-US" altLang="en-US" sz="2000" dirty="0">
                <a:cs typeface="Times New Roman" panose="02020603050405020304" pitchFamily="18" charset="0"/>
              </a:rPr>
              <a:t>[</a:t>
            </a:r>
            <a:r>
              <a:rPr lang="en-US" altLang="en-US" sz="2000" i="1" dirty="0">
                <a:cs typeface="Times New Roman" panose="02020603050405020304" pitchFamily="18" charset="0"/>
              </a:rPr>
              <a:t>Y</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1</a:t>
            </a:r>
            <a:r>
              <a:rPr lang="en-US" altLang="en-US" sz="2000" dirty="0">
                <a:cs typeface="Times New Roman" panose="02020603050405020304" pitchFamily="18" charset="0"/>
              </a:rPr>
              <a:t>[</a:t>
            </a:r>
            <a:r>
              <a:rPr lang="en-US" altLang="en-US" sz="2000" i="1" dirty="0">
                <a:cs typeface="Times New Roman" panose="02020603050405020304" pitchFamily="18" charset="0"/>
              </a:rPr>
              <a:t>Y</a:t>
            </a:r>
            <a:r>
              <a:rPr lang="en-US" altLang="en-US" sz="2000" dirty="0">
                <a:cs typeface="Times New Roman" panose="02020603050405020304" pitchFamily="18" charset="0"/>
              </a:rPr>
              <a:t>] and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4</a:t>
            </a:r>
            <a:r>
              <a:rPr lang="en-US" altLang="en-US" sz="2000" dirty="0">
                <a:cs typeface="Times New Roman" panose="02020603050405020304" pitchFamily="18" charset="0"/>
              </a:rPr>
              <a:t>[</a:t>
            </a:r>
            <a:r>
              <a:rPr lang="en-US" altLang="en-US" sz="2000" i="1" dirty="0">
                <a:cs typeface="Times New Roman" panose="02020603050405020304" pitchFamily="18" charset="0"/>
              </a:rPr>
              <a:t>Y</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2</a:t>
            </a:r>
            <a:r>
              <a:rPr lang="en-US" altLang="en-US" sz="2000" dirty="0">
                <a:cs typeface="Times New Roman" panose="02020603050405020304" pitchFamily="18" charset="0"/>
              </a:rPr>
              <a:t>[</a:t>
            </a:r>
            <a:r>
              <a:rPr lang="en-US" altLang="en-US" sz="2000" i="1" dirty="0">
                <a:cs typeface="Times New Roman" panose="02020603050405020304" pitchFamily="18" charset="0"/>
              </a:rPr>
              <a:t>Y</a:t>
            </a:r>
            <a:r>
              <a:rPr lang="en-US" altLang="en-US" sz="2000" dirty="0">
                <a:cs typeface="Times New Roman" panose="02020603050405020304" pitchFamily="18" charset="0"/>
              </a:rPr>
              <a:t>].</a:t>
            </a:r>
          </a:p>
          <a:p>
            <a:pPr marL="990600" lvl="1" indent="-533400" algn="just">
              <a:lnSpc>
                <a:spcPct val="120000"/>
              </a:lnSpc>
            </a:pP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3</a:t>
            </a:r>
            <a:r>
              <a:rPr lang="en-US" altLang="en-US" sz="2000" dirty="0">
                <a:cs typeface="Times New Roman" panose="02020603050405020304" pitchFamily="18" charset="0"/>
              </a:rPr>
              <a:t>[</a:t>
            </a:r>
            <a:r>
              <a:rPr lang="en-US" altLang="en-US" sz="2000" i="1" dirty="0">
                <a:cs typeface="Times New Roman" panose="02020603050405020304" pitchFamily="18" charset="0"/>
              </a:rPr>
              <a:t>Z</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2</a:t>
            </a:r>
            <a:r>
              <a:rPr lang="en-US" altLang="en-US" sz="2000" dirty="0">
                <a:cs typeface="Times New Roman" panose="02020603050405020304" pitchFamily="18" charset="0"/>
              </a:rPr>
              <a:t>[</a:t>
            </a:r>
            <a:r>
              <a:rPr lang="en-US" altLang="en-US" sz="2000" i="1" dirty="0">
                <a:cs typeface="Times New Roman" panose="02020603050405020304" pitchFamily="18" charset="0"/>
              </a:rPr>
              <a:t>Z</a:t>
            </a:r>
            <a:r>
              <a:rPr lang="en-US" altLang="en-US" sz="2000" dirty="0">
                <a:cs typeface="Times New Roman" panose="02020603050405020304" pitchFamily="18" charset="0"/>
              </a:rPr>
              <a:t>] and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4</a:t>
            </a:r>
            <a:r>
              <a:rPr lang="en-US" altLang="en-US" sz="2000" dirty="0">
                <a:cs typeface="Times New Roman" panose="02020603050405020304" pitchFamily="18" charset="0"/>
              </a:rPr>
              <a:t>[</a:t>
            </a:r>
            <a:r>
              <a:rPr lang="en-US" altLang="en-US" sz="2000" i="1" dirty="0">
                <a:cs typeface="Times New Roman" panose="02020603050405020304" pitchFamily="18" charset="0"/>
              </a:rPr>
              <a:t>Z</a:t>
            </a:r>
            <a:r>
              <a:rPr lang="en-US" altLang="en-US" sz="2000" dirty="0">
                <a:cs typeface="Times New Roman" panose="02020603050405020304" pitchFamily="18" charset="0"/>
              </a:rPr>
              <a:t>] = </a:t>
            </a:r>
            <a:r>
              <a:rPr lang="en-US" altLang="en-US" sz="2000" i="1" dirty="0">
                <a:cs typeface="Times New Roman" panose="02020603050405020304" pitchFamily="18" charset="0"/>
              </a:rPr>
              <a:t>t</a:t>
            </a:r>
            <a:r>
              <a:rPr lang="en-US" altLang="en-US" sz="2000" baseline="-30000" dirty="0">
                <a:cs typeface="Times New Roman" panose="02020603050405020304" pitchFamily="18" charset="0"/>
              </a:rPr>
              <a:t>1</a:t>
            </a:r>
            <a:r>
              <a:rPr lang="en-US" altLang="en-US" sz="2000" dirty="0">
                <a:cs typeface="Times New Roman" panose="02020603050405020304" pitchFamily="18" charset="0"/>
              </a:rPr>
              <a:t>[</a:t>
            </a:r>
            <a:r>
              <a:rPr lang="en-US" altLang="en-US" sz="2000" i="1" dirty="0">
                <a:cs typeface="Times New Roman" panose="02020603050405020304" pitchFamily="18" charset="0"/>
              </a:rPr>
              <a:t>Z</a:t>
            </a:r>
            <a:r>
              <a:rPr lang="en-US" altLang="en-US" sz="2000" dirty="0">
                <a:cs typeface="Times New Roman" panose="02020603050405020304" pitchFamily="18" charset="0"/>
              </a:rPr>
              <a:t>].</a:t>
            </a:r>
          </a:p>
          <a:p>
            <a:pPr marL="609600" indent="-609600" algn="just"/>
            <a:r>
              <a:rPr lang="en-US" altLang="en-US" sz="2000" dirty="0">
                <a:cs typeface="Times New Roman" panose="02020603050405020304" pitchFamily="18" charset="0"/>
              </a:rPr>
              <a:t>An MVD </a:t>
            </a:r>
            <a:r>
              <a:rPr lang="en-US" altLang="en-US" sz="2000" i="1" dirty="0">
                <a:cs typeface="Times New Roman" panose="02020603050405020304" pitchFamily="18" charset="0"/>
              </a:rPr>
              <a:t>X</a:t>
            </a:r>
            <a:r>
              <a:rPr lang="en-US" altLang="en-US" sz="2000" dirty="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t>
            </a:r>
            <a:r>
              <a:rPr lang="en-US" altLang="en-US" sz="1800" dirty="0">
                <a:cs typeface="Times New Roman" panose="02020603050405020304" pitchFamily="18" charset="0"/>
              </a:rPr>
              <a:t>&gt;&gt;</a:t>
            </a:r>
            <a:r>
              <a:rPr lang="en-US" altLang="en-US" sz="2000" dirty="0">
                <a:cs typeface="Times New Roman" panose="02020603050405020304" pitchFamily="18" charset="0"/>
              </a:rPr>
              <a:t> </a:t>
            </a:r>
            <a:r>
              <a:rPr lang="en-US" altLang="en-US" sz="2000" i="1" dirty="0">
                <a:cs typeface="Times New Roman" panose="02020603050405020304" pitchFamily="18" charset="0"/>
              </a:rPr>
              <a:t>Y</a:t>
            </a:r>
            <a:r>
              <a:rPr lang="en-US" altLang="en-US" sz="2000" dirty="0">
                <a:cs typeface="Times New Roman" panose="02020603050405020304" pitchFamily="18" charset="0"/>
              </a:rPr>
              <a:t> in </a:t>
            </a:r>
            <a:r>
              <a:rPr lang="en-US" altLang="en-US" sz="2000" i="1" dirty="0">
                <a:cs typeface="Times New Roman" panose="02020603050405020304" pitchFamily="18" charset="0"/>
              </a:rPr>
              <a:t>R</a:t>
            </a:r>
            <a:r>
              <a:rPr lang="en-US" altLang="en-US" sz="2000" dirty="0">
                <a:cs typeface="Times New Roman" panose="02020603050405020304" pitchFamily="18" charset="0"/>
              </a:rPr>
              <a:t> is called a </a:t>
            </a:r>
            <a:r>
              <a:rPr lang="en-US" altLang="en-US" sz="2000" b="1" dirty="0">
                <a:cs typeface="Times New Roman" panose="02020603050405020304" pitchFamily="18" charset="0"/>
              </a:rPr>
              <a:t>trivial MVD</a:t>
            </a:r>
            <a:r>
              <a:rPr lang="en-US" altLang="en-US" sz="2000" dirty="0">
                <a:cs typeface="Times New Roman" panose="02020603050405020304" pitchFamily="18" charset="0"/>
              </a:rPr>
              <a:t> if (a) </a:t>
            </a:r>
            <a:r>
              <a:rPr lang="en-US" altLang="en-US" sz="2000" i="1" dirty="0">
                <a:cs typeface="Times New Roman" panose="02020603050405020304" pitchFamily="18" charset="0"/>
              </a:rPr>
              <a:t>Y</a:t>
            </a:r>
            <a:r>
              <a:rPr lang="en-US" altLang="en-US" sz="2000" dirty="0">
                <a:cs typeface="Times New Roman" panose="02020603050405020304" pitchFamily="18" charset="0"/>
              </a:rPr>
              <a:t> is a subset of </a:t>
            </a:r>
            <a:r>
              <a:rPr lang="en-US" altLang="en-US" sz="2000" i="1" dirty="0">
                <a:cs typeface="Times New Roman" panose="02020603050405020304" pitchFamily="18" charset="0"/>
              </a:rPr>
              <a:t>X</a:t>
            </a:r>
            <a:r>
              <a:rPr lang="en-US" altLang="en-US" sz="2000" dirty="0">
                <a:cs typeface="Times New Roman" panose="02020603050405020304" pitchFamily="18" charset="0"/>
              </a:rPr>
              <a:t>, or (b) </a:t>
            </a:r>
            <a:r>
              <a:rPr lang="en-US" altLang="en-US" sz="2000" i="1" dirty="0">
                <a:cs typeface="Times New Roman" panose="02020603050405020304" pitchFamily="18" charset="0"/>
              </a:rPr>
              <a:t>X</a:t>
            </a:r>
            <a:r>
              <a:rPr lang="en-US" altLang="en-US" sz="2000" dirty="0">
                <a:cs typeface="Times New Roman" panose="02020603050405020304" pitchFamily="18" charset="0"/>
              </a:rPr>
              <a:t> </a:t>
            </a:r>
            <a:r>
              <a:rPr lang="en-US" altLang="en-US" sz="2000" dirty="0">
                <a:latin typeface="Lucida Grande" pitchFamily="1" charset="0"/>
                <a:cs typeface="Arial" panose="020B0604020202020204" pitchFamily="34" charset="0"/>
              </a:rPr>
              <a:t>υ</a:t>
            </a:r>
            <a:r>
              <a:rPr lang="en-US" altLang="en-US" sz="2000" dirty="0">
                <a:cs typeface="Times New Roman" panose="02020603050405020304" pitchFamily="18" charset="0"/>
              </a:rPr>
              <a:t> </a:t>
            </a:r>
            <a:r>
              <a:rPr lang="en-US" altLang="en-US" sz="2000" i="1" dirty="0">
                <a:cs typeface="Times New Roman" panose="02020603050405020304" pitchFamily="18" charset="0"/>
              </a:rPr>
              <a:t>Y</a:t>
            </a:r>
            <a:r>
              <a:rPr lang="en-US" altLang="en-US" sz="2000" dirty="0">
                <a:cs typeface="Times New Roman" panose="02020603050405020304" pitchFamily="18" charset="0"/>
              </a:rPr>
              <a:t> = </a:t>
            </a:r>
            <a:r>
              <a:rPr lang="en-US" altLang="en-US" sz="2000" i="1" dirty="0">
                <a:cs typeface="Times New Roman" panose="02020603050405020304" pitchFamily="18" charset="0"/>
              </a:rPr>
              <a:t>R</a:t>
            </a:r>
            <a:r>
              <a:rPr lang="en-US" altLang="en-US" sz="2000" dirty="0">
                <a:cs typeface="Times New Roman" panose="02020603050405020304" pitchFamily="18" charset="0"/>
              </a:rPr>
              <a:t>. </a:t>
            </a:r>
          </a:p>
        </p:txBody>
      </p:sp>
      <p:sp>
        <p:nvSpPr>
          <p:cNvPr id="5" name="object 4"/>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7"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1550372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598"/>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extBox 1"/>
          <p:cNvSpPr txBox="1"/>
          <p:nvPr/>
        </p:nvSpPr>
        <p:spPr>
          <a:xfrm>
            <a:off x="2801390" y="2502131"/>
            <a:ext cx="7764087" cy="1754326"/>
          </a:xfrm>
          <a:prstGeom prst="rect">
            <a:avLst/>
          </a:prstGeom>
          <a:noFill/>
        </p:spPr>
        <p:txBody>
          <a:bodyPr wrap="square" rtlCol="0">
            <a:spAutoFit/>
          </a:bodyPr>
          <a:lstStyle/>
          <a:p>
            <a:pPr marL="342900" indent="-342900">
              <a:buAutoNum type="arabicPeriod"/>
            </a:pPr>
            <a:r>
              <a:rPr lang="en-US" dirty="0" smtClean="0">
                <a:solidFill>
                  <a:srgbClr val="0070C0"/>
                </a:solidFill>
              </a:rPr>
              <a:t>Properties of Lossless Join decomposition</a:t>
            </a:r>
          </a:p>
          <a:p>
            <a:endParaRPr lang="en-US" dirty="0" smtClean="0">
              <a:solidFill>
                <a:srgbClr val="0070C0"/>
              </a:solidFill>
            </a:endParaRPr>
          </a:p>
          <a:p>
            <a:pPr marL="342900" indent="-342900">
              <a:buAutoNum type="arabicPeriod" startAt="2"/>
            </a:pPr>
            <a:r>
              <a:rPr lang="en-US" altLang="en-US" dirty="0" smtClean="0">
                <a:solidFill>
                  <a:srgbClr val="FF0000"/>
                </a:solidFill>
              </a:rPr>
              <a:t>Multivalued Dependencies and Fourth Normal Form</a:t>
            </a:r>
          </a:p>
          <a:p>
            <a:r>
              <a:rPr lang="en-US" altLang="en-US" dirty="0" smtClean="0">
                <a:solidFill>
                  <a:srgbClr val="0070C0"/>
                </a:solidFill>
              </a:rPr>
              <a:t> </a:t>
            </a:r>
          </a:p>
          <a:p>
            <a:r>
              <a:rPr lang="en-US" altLang="en-US" dirty="0" smtClean="0">
                <a:solidFill>
                  <a:srgbClr val="0070C0"/>
                </a:solidFill>
              </a:rPr>
              <a:t>3.  Join Dependencies and Fifth Normal Form </a:t>
            </a:r>
          </a:p>
          <a:p>
            <a:endParaRPr lang="en-IN" dirty="0">
              <a:solidFill>
                <a:srgbClr val="FF0000"/>
              </a:solidFill>
            </a:endParaRPr>
          </a:p>
        </p:txBody>
      </p:sp>
      <p:sp>
        <p:nvSpPr>
          <p:cNvPr id="3" name="TextBox 2"/>
          <p:cNvSpPr txBox="1"/>
          <p:nvPr/>
        </p:nvSpPr>
        <p:spPr>
          <a:xfrm>
            <a:off x="4023361" y="967297"/>
            <a:ext cx="3627444" cy="523220"/>
          </a:xfrm>
          <a:prstGeom prst="rect">
            <a:avLst/>
          </a:prstGeom>
          <a:noFill/>
        </p:spPr>
        <p:txBody>
          <a:bodyPr wrap="square" rtlCol="0">
            <a:spAutoFit/>
          </a:bodyPr>
          <a:lstStyle/>
          <a:p>
            <a:r>
              <a:rPr lang="en-US" sz="2800" dirty="0" smtClean="0">
                <a:solidFill>
                  <a:srgbClr val="FF0000"/>
                </a:solidFill>
              </a:rPr>
              <a:t>Presentation Contents </a:t>
            </a:r>
            <a:endParaRPr lang="en-IN" sz="2800" dirty="0">
              <a:solidFill>
                <a:srgbClr val="FF0000"/>
              </a:solidFill>
            </a:endParaRPr>
          </a:p>
        </p:txBody>
      </p:sp>
    </p:spTree>
    <p:extLst>
      <p:ext uri="{BB962C8B-B14F-4D97-AF65-F5344CB8AC3E}">
        <p14:creationId xmlns:p14="http://schemas.microsoft.com/office/powerpoint/2010/main" val="543292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extBox 1"/>
          <p:cNvSpPr txBox="1"/>
          <p:nvPr/>
        </p:nvSpPr>
        <p:spPr>
          <a:xfrm>
            <a:off x="3133898" y="964276"/>
            <a:ext cx="5627717" cy="523220"/>
          </a:xfrm>
          <a:prstGeom prst="rect">
            <a:avLst/>
          </a:prstGeom>
          <a:noFill/>
        </p:spPr>
        <p:txBody>
          <a:bodyPr wrap="square" rtlCol="0">
            <a:sp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4</a:t>
            </a:r>
            <a:r>
              <a:rPr lang="en-US" sz="2800" baseline="30000" dirty="0" smtClean="0">
                <a:solidFill>
                  <a:srgbClr val="FF0000"/>
                </a:solidFill>
                <a:latin typeface="Times New Roman" panose="02020603050405020304" pitchFamily="18" charset="0"/>
                <a:cs typeface="Times New Roman" panose="02020603050405020304" pitchFamily="18" charset="0"/>
              </a:rPr>
              <a:t>th</a:t>
            </a:r>
            <a:r>
              <a:rPr lang="en-US" sz="2800" dirty="0" smtClean="0">
                <a:solidFill>
                  <a:srgbClr val="FF0000"/>
                </a:solidFill>
                <a:latin typeface="Times New Roman" panose="02020603050405020304" pitchFamily="18" charset="0"/>
                <a:cs typeface="Times New Roman" panose="02020603050405020304" pitchFamily="18" charset="0"/>
              </a:rPr>
              <a:t> Normal Form</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72861" y="1712123"/>
            <a:ext cx="5363168" cy="3139321"/>
          </a:xfrm>
          <a:prstGeom prst="rect">
            <a:avLst/>
          </a:prstGeom>
          <a:noFill/>
        </p:spPr>
        <p:txBody>
          <a:bodyPr wrap="square" rtlCol="0">
            <a:spAutoFit/>
          </a:bodyPr>
          <a:lstStyle/>
          <a:p>
            <a:r>
              <a:rPr lang="en-US" dirty="0">
                <a:solidFill>
                  <a:srgbClr val="FF0000"/>
                </a:solidFill>
              </a:rPr>
              <a:t>The database must satisfy the following two </a:t>
            </a:r>
            <a:r>
              <a:rPr lang="en-US" dirty="0" smtClean="0">
                <a:solidFill>
                  <a:srgbClr val="FF0000"/>
                </a:solidFill>
              </a:rPr>
              <a:t>things</a:t>
            </a:r>
          </a:p>
          <a:p>
            <a:endParaRPr lang="en-US" dirty="0">
              <a:solidFill>
                <a:srgbClr val="FF0000"/>
              </a:solidFill>
            </a:endParaRPr>
          </a:p>
          <a:p>
            <a:pPr marL="285750" indent="-285750">
              <a:buFont typeface="Arial" panose="020B0604020202020204" pitchFamily="34" charset="0"/>
              <a:buChar char="•"/>
            </a:pPr>
            <a:r>
              <a:rPr lang="en-US" dirty="0"/>
              <a:t>The database must meet all the requirement of </a:t>
            </a:r>
            <a:r>
              <a:rPr lang="en-US" dirty="0" smtClean="0"/>
              <a:t>3NF, BCNF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should be no more than one multi-valued dependencies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According to the 4</a:t>
            </a:r>
            <a:r>
              <a:rPr lang="en-US" baseline="30000" dirty="0"/>
              <a:t>th</a:t>
            </a:r>
            <a:r>
              <a:rPr lang="en-US" dirty="0"/>
              <a:t> normal form, a record type should not contain two or more independent multi-valued facts about an entity.</a:t>
            </a:r>
          </a:p>
        </p:txBody>
      </p:sp>
      <p:graphicFrame>
        <p:nvGraphicFramePr>
          <p:cNvPr id="18" name="Table 17"/>
          <p:cNvGraphicFramePr>
            <a:graphicFrameLocks noGrp="1"/>
          </p:cNvGraphicFramePr>
          <p:nvPr>
            <p:extLst>
              <p:ext uri="{D42A27DB-BD31-4B8C-83A1-F6EECF244321}">
                <p14:modId xmlns:p14="http://schemas.microsoft.com/office/powerpoint/2010/main" val="2618123927"/>
              </p:ext>
            </p:extLst>
          </p:nvPr>
        </p:nvGraphicFramePr>
        <p:xfrm>
          <a:off x="6908800" y="1454856"/>
          <a:ext cx="3403599" cy="1326945"/>
        </p:xfrm>
        <a:graphic>
          <a:graphicData uri="http://schemas.openxmlformats.org/drawingml/2006/table">
            <a:tbl>
              <a:tblPr/>
              <a:tblGrid>
                <a:gridCol w="1134533">
                  <a:extLst>
                    <a:ext uri="{9D8B030D-6E8A-4147-A177-3AD203B41FA5}">
                      <a16:colId xmlns:a16="http://schemas.microsoft.com/office/drawing/2014/main" xmlns="" val="3764459607"/>
                    </a:ext>
                  </a:extLst>
                </a:gridCol>
                <a:gridCol w="1134533">
                  <a:extLst>
                    <a:ext uri="{9D8B030D-6E8A-4147-A177-3AD203B41FA5}">
                      <a16:colId xmlns:a16="http://schemas.microsoft.com/office/drawing/2014/main" xmlns="" val="2534835995"/>
                    </a:ext>
                  </a:extLst>
                </a:gridCol>
                <a:gridCol w="1134533">
                  <a:extLst>
                    <a:ext uri="{9D8B030D-6E8A-4147-A177-3AD203B41FA5}">
                      <a16:colId xmlns:a16="http://schemas.microsoft.com/office/drawing/2014/main" xmlns="" val="2765032041"/>
                    </a:ext>
                  </a:extLst>
                </a:gridCol>
              </a:tblGrid>
              <a:tr h="265389">
                <a:tc>
                  <a:txBody>
                    <a:bodyPr/>
                    <a:lstStyle/>
                    <a:p>
                      <a:r>
                        <a:rPr lang="en-IN" sz="1100" b="1">
                          <a:solidFill>
                            <a:srgbClr val="000000"/>
                          </a:solidFill>
                          <a:effectLst/>
                          <a:latin typeface="arial" panose="020B0604020202020204" pitchFamily="34" charset="0"/>
                        </a:rPr>
                        <a:t>STUDENT</a:t>
                      </a:r>
                      <a:endParaRPr lang="en-IN" sz="1100">
                        <a:solidFill>
                          <a:srgbClr val="000000"/>
                        </a:solidFill>
                        <a:effectLst/>
                        <a:latin typeface="arial" panose="020B0604020202020204" pitchFamily="34" charset="0"/>
                      </a:endParaRP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b="1">
                          <a:solidFill>
                            <a:srgbClr val="000000"/>
                          </a:solidFill>
                          <a:effectLst/>
                          <a:latin typeface="arial" panose="020B0604020202020204" pitchFamily="34" charset="0"/>
                        </a:rPr>
                        <a:t>HOBBY</a:t>
                      </a:r>
                      <a:endParaRPr lang="en-IN" sz="1100">
                        <a:solidFill>
                          <a:srgbClr val="000000"/>
                        </a:solidFill>
                        <a:effectLst/>
                        <a:latin typeface="arial" panose="020B0604020202020204" pitchFamily="34" charset="0"/>
                      </a:endParaRP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b="1">
                          <a:solidFill>
                            <a:srgbClr val="000000"/>
                          </a:solidFill>
                          <a:effectLst/>
                          <a:latin typeface="arial" panose="020B0604020202020204" pitchFamily="34" charset="0"/>
                        </a:rPr>
                        <a:t>LANGUAGE</a:t>
                      </a:r>
                      <a:endParaRPr lang="en-IN" sz="1100">
                        <a:solidFill>
                          <a:srgbClr val="000000"/>
                        </a:solidFill>
                        <a:effectLst/>
                        <a:latin typeface="arial" panose="020B0604020202020204" pitchFamily="34" charset="0"/>
                      </a:endParaRP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extLst>
                  <a:ext uri="{0D108BD9-81ED-4DB2-BD59-A6C34878D82A}">
                    <a16:rowId xmlns:a16="http://schemas.microsoft.com/office/drawing/2014/main" xmlns="" val="3208374154"/>
                  </a:ext>
                </a:extLst>
              </a:tr>
              <a:tr h="265389">
                <a:tc>
                  <a:txBody>
                    <a:bodyPr/>
                    <a:lstStyle/>
                    <a:p>
                      <a:r>
                        <a:rPr lang="en-IN" sz="1100">
                          <a:solidFill>
                            <a:srgbClr val="000000"/>
                          </a:solidFill>
                          <a:effectLst/>
                          <a:latin typeface="arial" panose="020B0604020202020204" pitchFamily="34" charset="0"/>
                        </a:rPr>
                        <a:t>1</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a:solidFill>
                            <a:srgbClr val="000000"/>
                          </a:solidFill>
                          <a:effectLst/>
                          <a:latin typeface="arial" panose="020B0604020202020204" pitchFamily="34" charset="0"/>
                        </a:rPr>
                        <a:t>Cricket</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a:solidFill>
                            <a:srgbClr val="000000"/>
                          </a:solidFill>
                          <a:effectLst/>
                          <a:latin typeface="arial" panose="020B0604020202020204" pitchFamily="34" charset="0"/>
                        </a:rPr>
                        <a:t>English</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extLst>
                  <a:ext uri="{0D108BD9-81ED-4DB2-BD59-A6C34878D82A}">
                    <a16:rowId xmlns:a16="http://schemas.microsoft.com/office/drawing/2014/main" xmlns="" val="617050758"/>
                  </a:ext>
                </a:extLst>
              </a:tr>
              <a:tr h="265389">
                <a:tc>
                  <a:txBody>
                    <a:bodyPr/>
                    <a:lstStyle/>
                    <a:p>
                      <a:r>
                        <a:rPr lang="en-IN" sz="1100">
                          <a:solidFill>
                            <a:srgbClr val="000000"/>
                          </a:solidFill>
                          <a:effectLst/>
                          <a:latin typeface="arial" panose="020B0604020202020204" pitchFamily="34" charset="0"/>
                        </a:rPr>
                        <a:t>1</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a:solidFill>
                            <a:srgbClr val="000000"/>
                          </a:solidFill>
                          <a:effectLst/>
                          <a:latin typeface="arial" panose="020B0604020202020204" pitchFamily="34" charset="0"/>
                        </a:rPr>
                        <a:t>Poetry</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a:solidFill>
                            <a:srgbClr val="000000"/>
                          </a:solidFill>
                          <a:effectLst/>
                          <a:latin typeface="arial" panose="020B0604020202020204" pitchFamily="34" charset="0"/>
                        </a:rPr>
                        <a:t>Urdu</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extLst>
                  <a:ext uri="{0D108BD9-81ED-4DB2-BD59-A6C34878D82A}">
                    <a16:rowId xmlns:a16="http://schemas.microsoft.com/office/drawing/2014/main" xmlns="" val="2220645086"/>
                  </a:ext>
                </a:extLst>
              </a:tr>
              <a:tr h="265389">
                <a:tc>
                  <a:txBody>
                    <a:bodyPr/>
                    <a:lstStyle/>
                    <a:p>
                      <a:r>
                        <a:rPr lang="en-IN" sz="1100">
                          <a:solidFill>
                            <a:srgbClr val="000000"/>
                          </a:solidFill>
                          <a:effectLst/>
                          <a:latin typeface="arial" panose="020B0604020202020204" pitchFamily="34" charset="0"/>
                        </a:rPr>
                        <a:t>2</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a:solidFill>
                            <a:srgbClr val="000000"/>
                          </a:solidFill>
                          <a:effectLst/>
                          <a:latin typeface="arial" panose="020B0604020202020204" pitchFamily="34" charset="0"/>
                        </a:rPr>
                        <a:t>Cricket</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a:solidFill>
                            <a:srgbClr val="000000"/>
                          </a:solidFill>
                          <a:effectLst/>
                          <a:latin typeface="arial" panose="020B0604020202020204" pitchFamily="34" charset="0"/>
                        </a:rPr>
                        <a:t>Hindi</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extLst>
                  <a:ext uri="{0D108BD9-81ED-4DB2-BD59-A6C34878D82A}">
                    <a16:rowId xmlns:a16="http://schemas.microsoft.com/office/drawing/2014/main" xmlns="" val="3044455672"/>
                  </a:ext>
                </a:extLst>
              </a:tr>
              <a:tr h="265389">
                <a:tc>
                  <a:txBody>
                    <a:bodyPr/>
                    <a:lstStyle/>
                    <a:p>
                      <a:r>
                        <a:rPr lang="en-IN" sz="1100" dirty="0">
                          <a:solidFill>
                            <a:srgbClr val="000000"/>
                          </a:solidFill>
                          <a:effectLst/>
                          <a:latin typeface="arial" panose="020B0604020202020204" pitchFamily="34" charset="0"/>
                        </a:rPr>
                        <a:t>2</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a:solidFill>
                            <a:srgbClr val="000000"/>
                          </a:solidFill>
                          <a:effectLst/>
                          <a:latin typeface="arial" panose="020B0604020202020204" pitchFamily="34" charset="0"/>
                        </a:rPr>
                        <a:t>Poetry</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dirty="0">
                          <a:solidFill>
                            <a:srgbClr val="000000"/>
                          </a:solidFill>
                          <a:effectLst/>
                          <a:latin typeface="arial" panose="020B0604020202020204" pitchFamily="34" charset="0"/>
                        </a:rPr>
                        <a:t>English</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extLst>
                  <a:ext uri="{0D108BD9-81ED-4DB2-BD59-A6C34878D82A}">
                    <a16:rowId xmlns:a16="http://schemas.microsoft.com/office/drawing/2014/main" xmlns="" val="891377658"/>
                  </a:ext>
                </a:extLst>
              </a:tr>
            </a:tbl>
          </a:graphicData>
        </a:graphic>
      </p:graphicFrame>
      <p:sp>
        <p:nvSpPr>
          <p:cNvPr id="6" name="Rectangle 5"/>
          <p:cNvSpPr/>
          <p:nvPr/>
        </p:nvSpPr>
        <p:spPr>
          <a:xfrm>
            <a:off x="5861006" y="2861271"/>
            <a:ext cx="6096000" cy="1692771"/>
          </a:xfrm>
          <a:prstGeom prst="rect">
            <a:avLst/>
          </a:prstGeom>
        </p:spPr>
        <p:txBody>
          <a:bodyPr>
            <a:spAutoFit/>
          </a:bodyPr>
          <a:lstStyle/>
          <a:p>
            <a:pPr lvl="0" eaLnBrk="0" fontAlgn="base" hangingPunct="0">
              <a:spcBef>
                <a:spcPct val="0"/>
              </a:spcBef>
              <a:spcAft>
                <a:spcPct val="0"/>
              </a:spcAft>
            </a:pPr>
            <a:r>
              <a:rPr lang="en-US" altLang="en-US" sz="2400" dirty="0">
                <a:solidFill>
                  <a:srgbClr val="000000"/>
                </a:solidFill>
                <a:latin typeface="helvetica neue"/>
              </a:rPr>
              <a:t>The table is Not in 4th Normal </a:t>
            </a:r>
            <a:r>
              <a:rPr lang="en-US" altLang="en-US" sz="2400" dirty="0" smtClean="0">
                <a:solidFill>
                  <a:srgbClr val="000000"/>
                </a:solidFill>
                <a:latin typeface="helvetica neue"/>
              </a:rPr>
              <a:t>Form</a:t>
            </a:r>
          </a:p>
          <a:p>
            <a:pPr lvl="0" eaLnBrk="0" fontAlgn="base" hangingPunct="0">
              <a:spcBef>
                <a:spcPct val="0"/>
              </a:spcBef>
              <a:spcAft>
                <a:spcPct val="0"/>
              </a:spcAft>
            </a:pPr>
            <a:endParaRPr lang="en-US" altLang="en-US" sz="2400" dirty="0">
              <a:solidFill>
                <a:srgbClr val="000000"/>
              </a:solidFill>
              <a:latin typeface="helvetica neue"/>
            </a:endParaRPr>
          </a:p>
          <a:p>
            <a:pPr lvl="0" eaLnBrk="0" fontAlgn="base" hangingPunct="0">
              <a:spcBef>
                <a:spcPct val="0"/>
              </a:spcBef>
              <a:spcAft>
                <a:spcPct val="0"/>
              </a:spcAft>
            </a:pPr>
            <a:r>
              <a:rPr lang="en-US" altLang="en-US" sz="1400" b="1" dirty="0">
                <a:solidFill>
                  <a:srgbClr val="000000"/>
                </a:solidFill>
                <a:latin typeface="helvetica neue"/>
              </a:rPr>
              <a:t>Table:</a:t>
            </a:r>
            <a:r>
              <a:rPr lang="en-US" altLang="en-US" sz="1400" dirty="0">
                <a:solidFill>
                  <a:srgbClr val="000000"/>
                </a:solidFill>
                <a:latin typeface="helvetica neue"/>
              </a:rPr>
              <a:t> The Student table with more than one multi-valued dependency. (For example, one student can have many hobbies and similarly one student can have many languages.)</a:t>
            </a:r>
            <a:endParaRPr lang="en-US" altLang="en-US" sz="1400" dirty="0"/>
          </a:p>
          <a:p>
            <a:pPr lvl="0" eaLnBrk="0" fontAlgn="base" hangingPunct="0">
              <a:spcBef>
                <a:spcPct val="0"/>
              </a:spcBef>
              <a:spcAft>
                <a:spcPct val="0"/>
              </a:spcAft>
            </a:pPr>
            <a:r>
              <a:rPr lang="en-US" altLang="en-US" sz="1400" dirty="0">
                <a:solidFill>
                  <a:srgbClr val="000000"/>
                </a:solidFill>
                <a:latin typeface="helvetica neue"/>
              </a:rPr>
              <a:t>Instead, they should be represented in the two records</a:t>
            </a:r>
            <a:endParaRPr lang="en-US" altLang="en-US" sz="1400" dirty="0"/>
          </a:p>
        </p:txBody>
      </p:sp>
      <p:graphicFrame>
        <p:nvGraphicFramePr>
          <p:cNvPr id="20" name="Table 19"/>
          <p:cNvGraphicFramePr>
            <a:graphicFrameLocks noGrp="1"/>
          </p:cNvGraphicFramePr>
          <p:nvPr>
            <p:extLst>
              <p:ext uri="{D42A27DB-BD31-4B8C-83A1-F6EECF244321}">
                <p14:modId xmlns:p14="http://schemas.microsoft.com/office/powerpoint/2010/main" val="2019113916"/>
              </p:ext>
            </p:extLst>
          </p:nvPr>
        </p:nvGraphicFramePr>
        <p:xfrm>
          <a:off x="5723467" y="5051990"/>
          <a:ext cx="2370666" cy="1034104"/>
        </p:xfrm>
        <a:graphic>
          <a:graphicData uri="http://schemas.openxmlformats.org/drawingml/2006/table">
            <a:tbl>
              <a:tblPr/>
              <a:tblGrid>
                <a:gridCol w="1133797">
                  <a:extLst>
                    <a:ext uri="{9D8B030D-6E8A-4147-A177-3AD203B41FA5}">
                      <a16:colId xmlns:a16="http://schemas.microsoft.com/office/drawing/2014/main" xmlns="" val="4116388816"/>
                    </a:ext>
                  </a:extLst>
                </a:gridCol>
                <a:gridCol w="1236869">
                  <a:extLst>
                    <a:ext uri="{9D8B030D-6E8A-4147-A177-3AD203B41FA5}">
                      <a16:colId xmlns:a16="http://schemas.microsoft.com/office/drawing/2014/main" xmlns="" val="3907922777"/>
                    </a:ext>
                  </a:extLst>
                </a:gridCol>
              </a:tblGrid>
              <a:tr h="154965">
                <a:tc>
                  <a:txBody>
                    <a:bodyPr/>
                    <a:lstStyle/>
                    <a:p>
                      <a:r>
                        <a:rPr lang="en-IN" sz="1100" b="1" dirty="0">
                          <a:solidFill>
                            <a:srgbClr val="000000"/>
                          </a:solidFill>
                          <a:effectLst/>
                          <a:latin typeface="arial" panose="020B0604020202020204" pitchFamily="34" charset="0"/>
                        </a:rPr>
                        <a:t>STUDENT</a:t>
                      </a:r>
                      <a:endParaRPr lang="en-IN" sz="1100" dirty="0">
                        <a:solidFill>
                          <a:srgbClr val="000000"/>
                        </a:solidFill>
                        <a:effectLst/>
                        <a:latin typeface="arial" panose="020B0604020202020204" pitchFamily="34" charset="0"/>
                      </a:endParaRP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b="1">
                          <a:solidFill>
                            <a:srgbClr val="000000"/>
                          </a:solidFill>
                          <a:effectLst/>
                          <a:latin typeface="arial" panose="020B0604020202020204" pitchFamily="34" charset="0"/>
                        </a:rPr>
                        <a:t>LANGUAGE</a:t>
                      </a:r>
                      <a:endParaRPr lang="en-IN" sz="1100">
                        <a:solidFill>
                          <a:srgbClr val="000000"/>
                        </a:solidFill>
                        <a:effectLst/>
                        <a:latin typeface="arial" panose="020B0604020202020204" pitchFamily="34" charset="0"/>
                      </a:endParaRP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extLst>
                  <a:ext uri="{0D108BD9-81ED-4DB2-BD59-A6C34878D82A}">
                    <a16:rowId xmlns:a16="http://schemas.microsoft.com/office/drawing/2014/main" xmlns="" val="1872588634"/>
                  </a:ext>
                </a:extLst>
              </a:tr>
              <a:tr h="154965">
                <a:tc>
                  <a:txBody>
                    <a:bodyPr/>
                    <a:lstStyle/>
                    <a:p>
                      <a:r>
                        <a:rPr lang="en-IN" sz="1100">
                          <a:solidFill>
                            <a:srgbClr val="000000"/>
                          </a:solidFill>
                          <a:effectLst/>
                          <a:latin typeface="arial" panose="020B0604020202020204" pitchFamily="34" charset="0"/>
                        </a:rPr>
                        <a:t>1</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a:solidFill>
                            <a:srgbClr val="000000"/>
                          </a:solidFill>
                          <a:effectLst/>
                          <a:latin typeface="arial" panose="020B0604020202020204" pitchFamily="34" charset="0"/>
                        </a:rPr>
                        <a:t>English</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extLst>
                  <a:ext uri="{0D108BD9-81ED-4DB2-BD59-A6C34878D82A}">
                    <a16:rowId xmlns:a16="http://schemas.microsoft.com/office/drawing/2014/main" xmlns="" val="623630471"/>
                  </a:ext>
                </a:extLst>
              </a:tr>
              <a:tr h="154965">
                <a:tc>
                  <a:txBody>
                    <a:bodyPr/>
                    <a:lstStyle/>
                    <a:p>
                      <a:r>
                        <a:rPr lang="en-IN" sz="1100">
                          <a:solidFill>
                            <a:srgbClr val="000000"/>
                          </a:solidFill>
                          <a:effectLst/>
                          <a:latin typeface="arial" panose="020B0604020202020204" pitchFamily="34" charset="0"/>
                        </a:rPr>
                        <a:t>1</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a:solidFill>
                            <a:srgbClr val="000000"/>
                          </a:solidFill>
                          <a:effectLst/>
                          <a:latin typeface="arial" panose="020B0604020202020204" pitchFamily="34" charset="0"/>
                        </a:rPr>
                        <a:t>Urdu</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extLst>
                  <a:ext uri="{0D108BD9-81ED-4DB2-BD59-A6C34878D82A}">
                    <a16:rowId xmlns:a16="http://schemas.microsoft.com/office/drawing/2014/main" xmlns="" val="636260962"/>
                  </a:ext>
                </a:extLst>
              </a:tr>
              <a:tr h="154965">
                <a:tc>
                  <a:txBody>
                    <a:bodyPr/>
                    <a:lstStyle/>
                    <a:p>
                      <a:r>
                        <a:rPr lang="en-IN" sz="1100" dirty="0">
                          <a:solidFill>
                            <a:srgbClr val="000000"/>
                          </a:solidFill>
                          <a:effectLst/>
                          <a:latin typeface="arial" panose="020B0604020202020204" pitchFamily="34" charset="0"/>
                        </a:rPr>
                        <a:t>2</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dirty="0">
                          <a:solidFill>
                            <a:srgbClr val="000000"/>
                          </a:solidFill>
                          <a:effectLst/>
                          <a:latin typeface="arial" panose="020B0604020202020204" pitchFamily="34" charset="0"/>
                        </a:rPr>
                        <a:t>Hindi</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extLst>
                  <a:ext uri="{0D108BD9-81ED-4DB2-BD59-A6C34878D82A}">
                    <a16:rowId xmlns:a16="http://schemas.microsoft.com/office/drawing/2014/main" xmlns="" val="225100268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23880794"/>
              </p:ext>
            </p:extLst>
          </p:nvPr>
        </p:nvGraphicFramePr>
        <p:xfrm>
          <a:off x="8504766" y="5051990"/>
          <a:ext cx="2357967" cy="1034104"/>
        </p:xfrm>
        <a:graphic>
          <a:graphicData uri="http://schemas.openxmlformats.org/drawingml/2006/table">
            <a:tbl>
              <a:tblPr/>
              <a:tblGrid>
                <a:gridCol w="1127723">
                  <a:extLst>
                    <a:ext uri="{9D8B030D-6E8A-4147-A177-3AD203B41FA5}">
                      <a16:colId xmlns:a16="http://schemas.microsoft.com/office/drawing/2014/main" xmlns="" val="978387011"/>
                    </a:ext>
                  </a:extLst>
                </a:gridCol>
                <a:gridCol w="1230244">
                  <a:extLst>
                    <a:ext uri="{9D8B030D-6E8A-4147-A177-3AD203B41FA5}">
                      <a16:colId xmlns:a16="http://schemas.microsoft.com/office/drawing/2014/main" xmlns="" val="1317229459"/>
                    </a:ext>
                  </a:extLst>
                </a:gridCol>
              </a:tblGrid>
              <a:tr h="216105">
                <a:tc>
                  <a:txBody>
                    <a:bodyPr/>
                    <a:lstStyle/>
                    <a:p>
                      <a:r>
                        <a:rPr lang="en-IN" sz="1100" b="1">
                          <a:solidFill>
                            <a:srgbClr val="000000"/>
                          </a:solidFill>
                          <a:effectLst/>
                          <a:latin typeface="arial" panose="020B0604020202020204" pitchFamily="34" charset="0"/>
                        </a:rPr>
                        <a:t>STUDENT</a:t>
                      </a:r>
                      <a:endParaRPr lang="en-IN" sz="1100">
                        <a:solidFill>
                          <a:srgbClr val="000000"/>
                        </a:solidFill>
                        <a:effectLst/>
                        <a:latin typeface="arial" panose="020B0604020202020204" pitchFamily="34" charset="0"/>
                      </a:endParaRP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b="1">
                          <a:solidFill>
                            <a:srgbClr val="000000"/>
                          </a:solidFill>
                          <a:effectLst/>
                          <a:latin typeface="arial" panose="020B0604020202020204" pitchFamily="34" charset="0"/>
                        </a:rPr>
                        <a:t>HOBBY</a:t>
                      </a:r>
                      <a:endParaRPr lang="en-IN" sz="1100">
                        <a:solidFill>
                          <a:srgbClr val="000000"/>
                        </a:solidFill>
                        <a:effectLst/>
                        <a:latin typeface="arial" panose="020B0604020202020204" pitchFamily="34" charset="0"/>
                      </a:endParaRP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extLst>
                  <a:ext uri="{0D108BD9-81ED-4DB2-BD59-A6C34878D82A}">
                    <a16:rowId xmlns:a16="http://schemas.microsoft.com/office/drawing/2014/main" xmlns="" val="3986696485"/>
                  </a:ext>
                </a:extLst>
              </a:tr>
              <a:tr h="216105">
                <a:tc>
                  <a:txBody>
                    <a:bodyPr/>
                    <a:lstStyle/>
                    <a:p>
                      <a:r>
                        <a:rPr lang="en-IN" sz="1100" dirty="0">
                          <a:solidFill>
                            <a:srgbClr val="000000"/>
                          </a:solidFill>
                          <a:effectLst/>
                          <a:latin typeface="arial" panose="020B0604020202020204" pitchFamily="34" charset="0"/>
                        </a:rPr>
                        <a:t>1</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a:solidFill>
                            <a:srgbClr val="000000"/>
                          </a:solidFill>
                          <a:effectLst/>
                          <a:latin typeface="arial" panose="020B0604020202020204" pitchFamily="34" charset="0"/>
                        </a:rPr>
                        <a:t>Cricket</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extLst>
                  <a:ext uri="{0D108BD9-81ED-4DB2-BD59-A6C34878D82A}">
                    <a16:rowId xmlns:a16="http://schemas.microsoft.com/office/drawing/2014/main" xmlns="" val="3687437186"/>
                  </a:ext>
                </a:extLst>
              </a:tr>
              <a:tr h="216105">
                <a:tc>
                  <a:txBody>
                    <a:bodyPr/>
                    <a:lstStyle/>
                    <a:p>
                      <a:r>
                        <a:rPr lang="en-IN" sz="1100">
                          <a:solidFill>
                            <a:srgbClr val="000000"/>
                          </a:solidFill>
                          <a:effectLst/>
                          <a:latin typeface="arial" panose="020B0604020202020204" pitchFamily="34" charset="0"/>
                        </a:rPr>
                        <a:t>1</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tc>
                  <a:txBody>
                    <a:bodyPr/>
                    <a:lstStyle/>
                    <a:p>
                      <a:r>
                        <a:rPr lang="en-IN" sz="1100">
                          <a:solidFill>
                            <a:srgbClr val="000000"/>
                          </a:solidFill>
                          <a:effectLst/>
                          <a:latin typeface="arial" panose="020B0604020202020204" pitchFamily="34" charset="0"/>
                        </a:rPr>
                        <a:t>Poetry</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FFFFFF"/>
                    </a:solidFill>
                  </a:tcPr>
                </a:tc>
                <a:extLst>
                  <a:ext uri="{0D108BD9-81ED-4DB2-BD59-A6C34878D82A}">
                    <a16:rowId xmlns:a16="http://schemas.microsoft.com/office/drawing/2014/main" xmlns="" val="676538804"/>
                  </a:ext>
                </a:extLst>
              </a:tr>
              <a:tr h="216105">
                <a:tc>
                  <a:txBody>
                    <a:bodyPr/>
                    <a:lstStyle/>
                    <a:p>
                      <a:r>
                        <a:rPr lang="en-IN" sz="1100" dirty="0">
                          <a:solidFill>
                            <a:srgbClr val="000000"/>
                          </a:solidFill>
                          <a:effectLst/>
                          <a:latin typeface="arial" panose="020B0604020202020204" pitchFamily="34" charset="0"/>
                        </a:rPr>
                        <a:t>2</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tc>
                  <a:txBody>
                    <a:bodyPr/>
                    <a:lstStyle/>
                    <a:p>
                      <a:r>
                        <a:rPr lang="en-IN" sz="1100" dirty="0">
                          <a:solidFill>
                            <a:srgbClr val="000000"/>
                          </a:solidFill>
                          <a:effectLst/>
                          <a:latin typeface="arial" panose="020B0604020202020204" pitchFamily="34" charset="0"/>
                        </a:rPr>
                        <a:t>Singing</a:t>
                      </a:r>
                    </a:p>
                  </a:txBody>
                  <a:tcPr marL="136330" marR="136330" marT="45443" marB="45443" anchor="ctr">
                    <a:lnL w="9525" cap="flat" cmpd="sng" algn="ctr">
                      <a:solidFill>
                        <a:srgbClr val="007CBA"/>
                      </a:solidFill>
                      <a:prstDash val="solid"/>
                      <a:round/>
                      <a:headEnd type="none" w="med" len="med"/>
                      <a:tailEnd type="none" w="med" len="med"/>
                    </a:lnL>
                    <a:lnR w="9525" cap="flat" cmpd="sng" algn="ctr">
                      <a:solidFill>
                        <a:srgbClr val="007CBA"/>
                      </a:solidFill>
                      <a:prstDash val="solid"/>
                      <a:round/>
                      <a:headEnd type="none" w="med" len="med"/>
                      <a:tailEnd type="none" w="med" len="med"/>
                    </a:lnR>
                    <a:lnT w="9525" cap="flat" cmpd="sng" algn="ctr">
                      <a:solidFill>
                        <a:srgbClr val="007CBA"/>
                      </a:solidFill>
                      <a:prstDash val="solid"/>
                      <a:round/>
                      <a:headEnd type="none" w="med" len="med"/>
                      <a:tailEnd type="none" w="med" len="med"/>
                    </a:lnT>
                    <a:lnB w="9525" cap="flat" cmpd="sng" algn="ctr">
                      <a:solidFill>
                        <a:srgbClr val="007CBA"/>
                      </a:solidFill>
                      <a:prstDash val="solid"/>
                      <a:round/>
                      <a:headEnd type="none" w="med" len="med"/>
                      <a:tailEnd type="none" w="med" len="med"/>
                    </a:lnB>
                    <a:solidFill>
                      <a:srgbClr val="EEEEEE"/>
                    </a:solidFill>
                  </a:tcPr>
                </a:tc>
                <a:extLst>
                  <a:ext uri="{0D108BD9-81ED-4DB2-BD59-A6C34878D82A}">
                    <a16:rowId xmlns:a16="http://schemas.microsoft.com/office/drawing/2014/main" xmlns="" val="2433648833"/>
                  </a:ext>
                </a:extLst>
              </a:tr>
            </a:tbl>
          </a:graphicData>
        </a:graphic>
      </p:graphicFrame>
    </p:spTree>
    <p:extLst>
      <p:ext uri="{BB962C8B-B14F-4D97-AF65-F5344CB8AC3E}">
        <p14:creationId xmlns:p14="http://schemas.microsoft.com/office/powerpoint/2010/main" val="3179290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75D5EE88-AD16-4D4E-8223-3D7B151AF5E4}" type="slidenum">
              <a:rPr lang="en-US" altLang="en-US"/>
              <a:pPr/>
              <a:t>21</a:t>
            </a:fld>
            <a:endParaRPr lang="en-CA" altLang="en-US"/>
          </a:p>
        </p:txBody>
      </p:sp>
      <p:sp>
        <p:nvSpPr>
          <p:cNvPr id="823298" name="Rectangle 2"/>
          <p:cNvSpPr>
            <a:spLocks noGrp="1" noChangeArrowheads="1"/>
          </p:cNvSpPr>
          <p:nvPr>
            <p:ph type="title"/>
          </p:nvPr>
        </p:nvSpPr>
        <p:spPr>
          <a:xfrm>
            <a:off x="1873228" y="577380"/>
            <a:ext cx="87122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ltLang="en-US" sz="3200" dirty="0">
                <a:solidFill>
                  <a:srgbClr val="FF0000"/>
                </a:solidFill>
                <a:latin typeface="Times New Roman" panose="02020603050405020304" pitchFamily="18" charset="0"/>
                <a:cs typeface="Times New Roman" panose="02020603050405020304" pitchFamily="18" charset="0"/>
              </a:rPr>
              <a:t>4. Join Dependencies and Fifth Normal Form </a:t>
            </a:r>
          </a:p>
        </p:txBody>
      </p:sp>
      <p:sp>
        <p:nvSpPr>
          <p:cNvPr id="823299" name="Rectangle 3"/>
          <p:cNvSpPr>
            <a:spLocks noGrp="1" noChangeArrowheads="1"/>
          </p:cNvSpPr>
          <p:nvPr>
            <p:ph type="body" idx="1"/>
          </p:nvPr>
        </p:nvSpPr>
        <p:spPr>
          <a:xfrm>
            <a:off x="1752600" y="1574800"/>
            <a:ext cx="8305800" cy="4749800"/>
          </a:xfrm>
        </p:spPr>
        <p:txBody>
          <a:bodyPr/>
          <a:lstStyle/>
          <a:p>
            <a:pPr marL="609600" indent="-609600" algn="just">
              <a:buNone/>
            </a:pPr>
            <a:r>
              <a:rPr lang="en-US" altLang="en-US" sz="2400" b="1" u="sng">
                <a:cs typeface="Times New Roman" panose="02020603050405020304" pitchFamily="18" charset="0"/>
              </a:rPr>
              <a:t>Definition:</a:t>
            </a:r>
            <a:r>
              <a:rPr lang="en-US" altLang="en-US" sz="2400" b="1">
                <a:cs typeface="Times New Roman" panose="02020603050405020304" pitchFamily="18" charset="0"/>
              </a:rPr>
              <a:t> </a:t>
            </a:r>
          </a:p>
          <a:p>
            <a:pPr marL="609600" indent="-609600" algn="just"/>
            <a:r>
              <a:rPr lang="en-US" altLang="en-US" sz="2400">
                <a:cs typeface="Times New Roman" panose="02020603050405020304" pitchFamily="18" charset="0"/>
              </a:rPr>
              <a:t>A </a:t>
            </a:r>
            <a:r>
              <a:rPr lang="en-US" altLang="en-US" sz="2400" b="1">
                <a:cs typeface="Times New Roman" panose="02020603050405020304" pitchFamily="18" charset="0"/>
              </a:rPr>
              <a:t>join dependency</a:t>
            </a:r>
            <a:r>
              <a:rPr lang="en-US" altLang="en-US" sz="2400">
                <a:cs typeface="Times New Roman" panose="02020603050405020304" pitchFamily="18" charset="0"/>
              </a:rPr>
              <a:t> (</a:t>
            </a:r>
            <a:r>
              <a:rPr lang="en-US" altLang="en-US" sz="2400" b="1">
                <a:cs typeface="Times New Roman" panose="02020603050405020304" pitchFamily="18" charset="0"/>
              </a:rPr>
              <a:t>JD</a:t>
            </a:r>
            <a:r>
              <a:rPr lang="en-US" altLang="en-US" sz="2400">
                <a:cs typeface="Times New Roman" panose="02020603050405020304" pitchFamily="18" charset="0"/>
              </a:rPr>
              <a:t>), denoted by JD(</a:t>
            </a:r>
            <a:r>
              <a:rPr lang="en-US" altLang="en-US" sz="2400" i="1">
                <a:cs typeface="Times New Roman" panose="02020603050405020304" pitchFamily="18" charset="0"/>
              </a:rPr>
              <a:t>R</a:t>
            </a:r>
            <a:r>
              <a:rPr lang="en-US" altLang="en-US" sz="2400" baseline="-30000">
                <a:cs typeface="Times New Roman" panose="02020603050405020304" pitchFamily="18" charset="0"/>
              </a:rPr>
              <a:t>1</a:t>
            </a:r>
            <a:r>
              <a:rPr lang="en-US" altLang="en-US" sz="2400">
                <a:cs typeface="Times New Roman" panose="02020603050405020304" pitchFamily="18" charset="0"/>
              </a:rPr>
              <a:t>, </a:t>
            </a:r>
            <a:r>
              <a:rPr lang="en-US" altLang="en-US" sz="2400" i="1">
                <a:cs typeface="Times New Roman" panose="02020603050405020304" pitchFamily="18" charset="0"/>
              </a:rPr>
              <a:t>R</a:t>
            </a:r>
            <a:r>
              <a:rPr lang="en-US" altLang="en-US" sz="2400" baseline="-30000">
                <a:cs typeface="Times New Roman" panose="02020603050405020304" pitchFamily="18" charset="0"/>
              </a:rPr>
              <a:t>2</a:t>
            </a:r>
            <a:r>
              <a:rPr lang="en-US" altLang="en-US" sz="2400">
                <a:cs typeface="Times New Roman" panose="02020603050405020304" pitchFamily="18" charset="0"/>
              </a:rPr>
              <a:t>, ..., </a:t>
            </a:r>
            <a:r>
              <a:rPr lang="en-US" altLang="en-US" sz="2400" i="1">
                <a:cs typeface="Times New Roman" panose="02020603050405020304" pitchFamily="18" charset="0"/>
              </a:rPr>
              <a:t>R</a:t>
            </a:r>
            <a:r>
              <a:rPr lang="en-US" altLang="en-US" sz="2400" baseline="-30000">
                <a:cs typeface="Times New Roman" panose="02020603050405020304" pitchFamily="18" charset="0"/>
              </a:rPr>
              <a:t>n</a:t>
            </a:r>
            <a:r>
              <a:rPr lang="en-US" altLang="en-US" sz="2400">
                <a:cs typeface="Times New Roman" panose="02020603050405020304" pitchFamily="18" charset="0"/>
              </a:rPr>
              <a:t>), specified on relation schema </a:t>
            </a:r>
            <a:r>
              <a:rPr lang="en-US" altLang="en-US" sz="2400" i="1">
                <a:cs typeface="Times New Roman" panose="02020603050405020304" pitchFamily="18" charset="0"/>
              </a:rPr>
              <a:t>R</a:t>
            </a:r>
            <a:r>
              <a:rPr lang="en-US" altLang="en-US" sz="2400">
                <a:cs typeface="Times New Roman" panose="02020603050405020304" pitchFamily="18" charset="0"/>
              </a:rPr>
              <a:t>, specifies a constraint on the states </a:t>
            </a:r>
            <a:r>
              <a:rPr lang="en-US" altLang="en-US" sz="2400" i="1">
                <a:cs typeface="Times New Roman" panose="02020603050405020304" pitchFamily="18" charset="0"/>
              </a:rPr>
              <a:t>r</a:t>
            </a:r>
            <a:r>
              <a:rPr lang="en-US" altLang="en-US" sz="2400">
                <a:cs typeface="Times New Roman" panose="02020603050405020304" pitchFamily="18" charset="0"/>
              </a:rPr>
              <a:t> of </a:t>
            </a:r>
            <a:r>
              <a:rPr lang="en-US" altLang="en-US" sz="2400" i="1">
                <a:cs typeface="Times New Roman" panose="02020603050405020304" pitchFamily="18" charset="0"/>
              </a:rPr>
              <a:t>R</a:t>
            </a:r>
            <a:r>
              <a:rPr lang="en-US" altLang="en-US" sz="2400">
                <a:cs typeface="Times New Roman" panose="02020603050405020304" pitchFamily="18" charset="0"/>
              </a:rPr>
              <a:t>.</a:t>
            </a:r>
          </a:p>
          <a:p>
            <a:pPr marL="990600" lvl="1" indent="-533400" algn="just"/>
            <a:r>
              <a:rPr lang="en-US" altLang="en-US" sz="2200">
                <a:cs typeface="Times New Roman" panose="02020603050405020304" pitchFamily="18" charset="0"/>
              </a:rPr>
              <a:t>The constraint states that every legal state </a:t>
            </a:r>
            <a:r>
              <a:rPr lang="en-US" altLang="en-US" sz="2200" i="1">
                <a:cs typeface="Times New Roman" panose="02020603050405020304" pitchFamily="18" charset="0"/>
              </a:rPr>
              <a:t>r</a:t>
            </a:r>
            <a:r>
              <a:rPr lang="en-US" altLang="en-US" sz="2200">
                <a:cs typeface="Times New Roman" panose="02020603050405020304" pitchFamily="18" charset="0"/>
              </a:rPr>
              <a:t> of </a:t>
            </a:r>
            <a:r>
              <a:rPr lang="en-US" altLang="en-US" sz="2200" i="1">
                <a:cs typeface="Times New Roman" panose="02020603050405020304" pitchFamily="18" charset="0"/>
              </a:rPr>
              <a:t>R</a:t>
            </a:r>
            <a:r>
              <a:rPr lang="en-US" altLang="en-US" sz="2200">
                <a:cs typeface="Times New Roman" panose="02020603050405020304" pitchFamily="18" charset="0"/>
              </a:rPr>
              <a:t> should have a non-additive join decomposition into </a:t>
            </a:r>
            <a:r>
              <a:rPr lang="en-US" altLang="en-US" sz="2200" i="1">
                <a:cs typeface="Times New Roman" panose="02020603050405020304" pitchFamily="18" charset="0"/>
              </a:rPr>
              <a:t>R</a:t>
            </a:r>
            <a:r>
              <a:rPr lang="en-US" altLang="en-US" sz="2200" baseline="-30000">
                <a:cs typeface="Times New Roman" panose="02020603050405020304" pitchFamily="18" charset="0"/>
              </a:rPr>
              <a:t>1</a:t>
            </a:r>
            <a:r>
              <a:rPr lang="en-US" altLang="en-US" sz="2200">
                <a:cs typeface="Times New Roman" panose="02020603050405020304" pitchFamily="18" charset="0"/>
              </a:rPr>
              <a:t>, </a:t>
            </a:r>
            <a:r>
              <a:rPr lang="en-US" altLang="en-US" sz="2200" i="1">
                <a:cs typeface="Times New Roman" panose="02020603050405020304" pitchFamily="18" charset="0"/>
              </a:rPr>
              <a:t>R</a:t>
            </a:r>
            <a:r>
              <a:rPr lang="en-US" altLang="en-US" sz="2200" baseline="-30000">
                <a:cs typeface="Times New Roman" panose="02020603050405020304" pitchFamily="18" charset="0"/>
              </a:rPr>
              <a:t>2</a:t>
            </a:r>
            <a:r>
              <a:rPr lang="en-US" altLang="en-US" sz="2200">
                <a:cs typeface="Times New Roman" panose="02020603050405020304" pitchFamily="18" charset="0"/>
              </a:rPr>
              <a:t>, ..., </a:t>
            </a:r>
            <a:r>
              <a:rPr lang="en-US" altLang="en-US" sz="2200" i="1">
                <a:cs typeface="Times New Roman" panose="02020603050405020304" pitchFamily="18" charset="0"/>
              </a:rPr>
              <a:t>R</a:t>
            </a:r>
            <a:r>
              <a:rPr lang="en-US" altLang="en-US" sz="2200" baseline="-30000">
                <a:cs typeface="Times New Roman" panose="02020603050405020304" pitchFamily="18" charset="0"/>
              </a:rPr>
              <a:t>n</a:t>
            </a:r>
            <a:r>
              <a:rPr lang="en-US" altLang="en-US" sz="2200">
                <a:cs typeface="Times New Roman" panose="02020603050405020304" pitchFamily="18" charset="0"/>
              </a:rPr>
              <a:t>; that is, for every such </a:t>
            </a:r>
            <a:r>
              <a:rPr lang="en-US" altLang="en-US" sz="2200" i="1">
                <a:cs typeface="Times New Roman" panose="02020603050405020304" pitchFamily="18" charset="0"/>
              </a:rPr>
              <a:t>r</a:t>
            </a:r>
            <a:r>
              <a:rPr lang="en-US" altLang="en-US" sz="2200">
                <a:cs typeface="Times New Roman" panose="02020603050405020304" pitchFamily="18" charset="0"/>
              </a:rPr>
              <a:t> we have</a:t>
            </a:r>
          </a:p>
          <a:p>
            <a:pPr marL="990600" lvl="1" indent="-533400" algn="just"/>
            <a:r>
              <a:rPr lang="en-US" altLang="en-US" sz="2200">
                <a:cs typeface="Times New Roman" panose="02020603050405020304" pitchFamily="18" charset="0"/>
              </a:rPr>
              <a:t>		* (</a:t>
            </a:r>
            <a:r>
              <a:rPr lang="en-US" altLang="en-US" sz="2200">
                <a:latin typeface="Symbol" panose="05050102010706020507" pitchFamily="18" charset="2"/>
              </a:rPr>
              <a:t></a:t>
            </a:r>
            <a:r>
              <a:rPr lang="en-US" altLang="en-US" sz="2200" i="1" baseline="-30000">
                <a:cs typeface="Times New Roman" panose="02020603050405020304" pitchFamily="18" charset="0"/>
              </a:rPr>
              <a:t>R1</a:t>
            </a:r>
            <a:r>
              <a:rPr lang="en-US" altLang="en-US" sz="2200">
                <a:cs typeface="Times New Roman" panose="02020603050405020304" pitchFamily="18" charset="0"/>
              </a:rPr>
              <a:t>(</a:t>
            </a:r>
            <a:r>
              <a:rPr lang="en-US" altLang="en-US" sz="2200" i="1">
                <a:cs typeface="Times New Roman" panose="02020603050405020304" pitchFamily="18" charset="0"/>
              </a:rPr>
              <a:t>r</a:t>
            </a:r>
            <a:r>
              <a:rPr lang="en-US" altLang="en-US" sz="2200">
                <a:cs typeface="Times New Roman" panose="02020603050405020304" pitchFamily="18" charset="0"/>
              </a:rPr>
              <a:t>), </a:t>
            </a:r>
            <a:r>
              <a:rPr lang="en-US" altLang="en-US" sz="2200">
                <a:latin typeface="Symbol" panose="05050102010706020507" pitchFamily="18" charset="2"/>
              </a:rPr>
              <a:t></a:t>
            </a:r>
            <a:r>
              <a:rPr lang="en-US" altLang="en-US" sz="2200" i="1" baseline="-30000">
                <a:cs typeface="Times New Roman" panose="02020603050405020304" pitchFamily="18" charset="0"/>
              </a:rPr>
              <a:t>R2</a:t>
            </a:r>
            <a:r>
              <a:rPr lang="en-US" altLang="en-US" sz="2200">
                <a:cs typeface="Times New Roman" panose="02020603050405020304" pitchFamily="18" charset="0"/>
              </a:rPr>
              <a:t>(</a:t>
            </a:r>
            <a:r>
              <a:rPr lang="en-US" altLang="en-US" sz="2200" i="1">
                <a:cs typeface="Times New Roman" panose="02020603050405020304" pitchFamily="18" charset="0"/>
              </a:rPr>
              <a:t>r</a:t>
            </a:r>
            <a:r>
              <a:rPr lang="en-US" altLang="en-US" sz="2200">
                <a:cs typeface="Times New Roman" panose="02020603050405020304" pitchFamily="18" charset="0"/>
              </a:rPr>
              <a:t>), ..., </a:t>
            </a:r>
            <a:r>
              <a:rPr lang="en-US" altLang="en-US" sz="2200">
                <a:latin typeface="Symbol" panose="05050102010706020507" pitchFamily="18" charset="2"/>
              </a:rPr>
              <a:t></a:t>
            </a:r>
            <a:r>
              <a:rPr lang="en-US" altLang="en-US" sz="2200" i="1" baseline="-30000">
                <a:cs typeface="Times New Roman" panose="02020603050405020304" pitchFamily="18" charset="0"/>
              </a:rPr>
              <a:t>Rn</a:t>
            </a:r>
            <a:r>
              <a:rPr lang="en-US" altLang="en-US" sz="2200">
                <a:cs typeface="Times New Roman" panose="02020603050405020304" pitchFamily="18" charset="0"/>
              </a:rPr>
              <a:t>(</a:t>
            </a:r>
            <a:r>
              <a:rPr lang="en-US" altLang="en-US" sz="2200" i="1">
                <a:cs typeface="Times New Roman" panose="02020603050405020304" pitchFamily="18" charset="0"/>
              </a:rPr>
              <a:t>r</a:t>
            </a:r>
            <a:r>
              <a:rPr lang="en-US" altLang="en-US" sz="2200">
                <a:cs typeface="Times New Roman" panose="02020603050405020304" pitchFamily="18" charset="0"/>
              </a:rPr>
              <a:t>)) = </a:t>
            </a:r>
            <a:r>
              <a:rPr lang="en-US" altLang="en-US" sz="2200" i="1">
                <a:cs typeface="Times New Roman" panose="02020603050405020304" pitchFamily="18" charset="0"/>
              </a:rPr>
              <a:t>r</a:t>
            </a:r>
          </a:p>
          <a:p>
            <a:pPr marL="609600" indent="-609600" algn="just">
              <a:buNone/>
            </a:pPr>
            <a:r>
              <a:rPr lang="en-US" altLang="en-US" sz="2400" i="1">
                <a:cs typeface="Times New Roman" panose="02020603050405020304" pitchFamily="18" charset="0"/>
              </a:rPr>
              <a:t>	</a:t>
            </a:r>
            <a:r>
              <a:rPr lang="en-US" altLang="en-US" sz="2400" b="1" i="1">
                <a:cs typeface="Times New Roman" panose="02020603050405020304" pitchFamily="18" charset="0"/>
              </a:rPr>
              <a:t>Note</a:t>
            </a:r>
            <a:r>
              <a:rPr lang="en-US" altLang="en-US" sz="2400" i="1">
                <a:cs typeface="Times New Roman" panose="02020603050405020304" pitchFamily="18" charset="0"/>
              </a:rPr>
              <a:t>: an MVD is a special case of a JD where n = 2. </a:t>
            </a:r>
          </a:p>
          <a:p>
            <a:pPr marL="609600" indent="-609600" algn="just"/>
            <a:r>
              <a:rPr lang="en-US" altLang="en-US" sz="2400">
                <a:cs typeface="Times New Roman" panose="02020603050405020304" pitchFamily="18" charset="0"/>
              </a:rPr>
              <a:t>A join dependency JD(</a:t>
            </a:r>
            <a:r>
              <a:rPr lang="en-US" altLang="en-US" sz="2400" i="1">
                <a:cs typeface="Times New Roman" panose="02020603050405020304" pitchFamily="18" charset="0"/>
              </a:rPr>
              <a:t>R</a:t>
            </a:r>
            <a:r>
              <a:rPr lang="en-US" altLang="en-US" sz="2400" baseline="-30000">
                <a:cs typeface="Times New Roman" panose="02020603050405020304" pitchFamily="18" charset="0"/>
              </a:rPr>
              <a:t>1</a:t>
            </a:r>
            <a:r>
              <a:rPr lang="en-US" altLang="en-US" sz="2400">
                <a:cs typeface="Times New Roman" panose="02020603050405020304" pitchFamily="18" charset="0"/>
              </a:rPr>
              <a:t>, </a:t>
            </a:r>
            <a:r>
              <a:rPr lang="en-US" altLang="en-US" sz="2400" i="1">
                <a:cs typeface="Times New Roman" panose="02020603050405020304" pitchFamily="18" charset="0"/>
              </a:rPr>
              <a:t>R</a:t>
            </a:r>
            <a:r>
              <a:rPr lang="en-US" altLang="en-US" sz="2400" baseline="-30000">
                <a:cs typeface="Times New Roman" panose="02020603050405020304" pitchFamily="18" charset="0"/>
              </a:rPr>
              <a:t>2</a:t>
            </a:r>
            <a:r>
              <a:rPr lang="en-US" altLang="en-US" sz="2400">
                <a:cs typeface="Times New Roman" panose="02020603050405020304" pitchFamily="18" charset="0"/>
              </a:rPr>
              <a:t>, ..., </a:t>
            </a:r>
            <a:r>
              <a:rPr lang="en-US" altLang="en-US" sz="2400" i="1">
                <a:cs typeface="Times New Roman" panose="02020603050405020304" pitchFamily="18" charset="0"/>
              </a:rPr>
              <a:t>R</a:t>
            </a:r>
            <a:r>
              <a:rPr lang="en-US" altLang="en-US" sz="2400" baseline="-30000">
                <a:cs typeface="Times New Roman" panose="02020603050405020304" pitchFamily="18" charset="0"/>
              </a:rPr>
              <a:t>n</a:t>
            </a:r>
            <a:r>
              <a:rPr lang="en-US" altLang="en-US" sz="2400">
                <a:cs typeface="Times New Roman" panose="02020603050405020304" pitchFamily="18" charset="0"/>
              </a:rPr>
              <a:t>), specified on relation schema </a:t>
            </a:r>
            <a:r>
              <a:rPr lang="en-US" altLang="en-US" sz="2400" i="1">
                <a:cs typeface="Times New Roman" panose="02020603050405020304" pitchFamily="18" charset="0"/>
              </a:rPr>
              <a:t>R</a:t>
            </a:r>
            <a:r>
              <a:rPr lang="en-US" altLang="en-US" sz="2400">
                <a:cs typeface="Times New Roman" panose="02020603050405020304" pitchFamily="18" charset="0"/>
              </a:rPr>
              <a:t>, is a </a:t>
            </a:r>
            <a:r>
              <a:rPr lang="en-US" altLang="en-US" sz="2400" b="1">
                <a:cs typeface="Times New Roman" panose="02020603050405020304" pitchFamily="18" charset="0"/>
              </a:rPr>
              <a:t>trivial JD</a:t>
            </a:r>
            <a:r>
              <a:rPr lang="en-US" altLang="en-US" sz="2400">
                <a:cs typeface="Times New Roman" panose="02020603050405020304" pitchFamily="18" charset="0"/>
              </a:rPr>
              <a:t> if one of the relation schemas </a:t>
            </a:r>
            <a:r>
              <a:rPr lang="en-US" altLang="en-US" sz="2400" i="1">
                <a:cs typeface="Times New Roman" panose="02020603050405020304" pitchFamily="18" charset="0"/>
              </a:rPr>
              <a:t>R</a:t>
            </a:r>
            <a:r>
              <a:rPr lang="en-US" altLang="en-US" sz="2400" baseline="-30000">
                <a:cs typeface="Times New Roman" panose="02020603050405020304" pitchFamily="18" charset="0"/>
              </a:rPr>
              <a:t>i</a:t>
            </a:r>
            <a:r>
              <a:rPr lang="en-US" altLang="en-US" sz="2400">
                <a:cs typeface="Times New Roman" panose="02020603050405020304" pitchFamily="18" charset="0"/>
              </a:rPr>
              <a:t> in JD(</a:t>
            </a:r>
            <a:r>
              <a:rPr lang="en-US" altLang="en-US" sz="2400" i="1">
                <a:cs typeface="Times New Roman" panose="02020603050405020304" pitchFamily="18" charset="0"/>
              </a:rPr>
              <a:t>R</a:t>
            </a:r>
            <a:r>
              <a:rPr lang="en-US" altLang="en-US" sz="2400" baseline="-30000">
                <a:cs typeface="Times New Roman" panose="02020603050405020304" pitchFamily="18" charset="0"/>
              </a:rPr>
              <a:t>1</a:t>
            </a:r>
            <a:r>
              <a:rPr lang="en-US" altLang="en-US" sz="2400">
                <a:cs typeface="Times New Roman" panose="02020603050405020304" pitchFamily="18" charset="0"/>
              </a:rPr>
              <a:t>, </a:t>
            </a:r>
            <a:r>
              <a:rPr lang="en-US" altLang="en-US" sz="2400" i="1">
                <a:cs typeface="Times New Roman" panose="02020603050405020304" pitchFamily="18" charset="0"/>
              </a:rPr>
              <a:t>R</a:t>
            </a:r>
            <a:r>
              <a:rPr lang="en-US" altLang="en-US" sz="2400" baseline="-30000">
                <a:cs typeface="Times New Roman" panose="02020603050405020304" pitchFamily="18" charset="0"/>
              </a:rPr>
              <a:t>2</a:t>
            </a:r>
            <a:r>
              <a:rPr lang="en-US" altLang="en-US" sz="2400">
                <a:cs typeface="Times New Roman" panose="02020603050405020304" pitchFamily="18" charset="0"/>
              </a:rPr>
              <a:t>, ..., </a:t>
            </a:r>
            <a:r>
              <a:rPr lang="en-US" altLang="en-US" sz="2400" i="1">
                <a:cs typeface="Times New Roman" panose="02020603050405020304" pitchFamily="18" charset="0"/>
              </a:rPr>
              <a:t>R</a:t>
            </a:r>
            <a:r>
              <a:rPr lang="en-US" altLang="en-US" sz="2400" baseline="-30000">
                <a:cs typeface="Times New Roman" panose="02020603050405020304" pitchFamily="18" charset="0"/>
              </a:rPr>
              <a:t>n</a:t>
            </a:r>
            <a:r>
              <a:rPr lang="en-US" altLang="en-US" sz="2400">
                <a:cs typeface="Times New Roman" panose="02020603050405020304" pitchFamily="18" charset="0"/>
              </a:rPr>
              <a:t>) is equal to </a:t>
            </a:r>
            <a:r>
              <a:rPr lang="en-US" altLang="en-US" sz="2400" i="1">
                <a:cs typeface="Times New Roman" panose="02020603050405020304" pitchFamily="18" charset="0"/>
              </a:rPr>
              <a:t>R</a:t>
            </a:r>
            <a:r>
              <a:rPr lang="en-US" altLang="en-US" sz="2400">
                <a:cs typeface="Times New Roman" panose="02020603050405020304" pitchFamily="18" charset="0"/>
              </a:rPr>
              <a:t>. </a:t>
            </a:r>
          </a:p>
        </p:txBody>
      </p:sp>
      <p:sp>
        <p:nvSpPr>
          <p:cNvPr id="5" name="object 4"/>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7"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123036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D39BA6F9-FA71-4292-A73C-1236024EBA96}" type="slidenum">
              <a:rPr lang="en-US" altLang="en-US"/>
              <a:pPr/>
              <a:t>22</a:t>
            </a:fld>
            <a:endParaRPr lang="en-CA" altLang="en-US"/>
          </a:p>
        </p:txBody>
      </p:sp>
      <p:sp>
        <p:nvSpPr>
          <p:cNvPr id="825346" name="Rectangle 2"/>
          <p:cNvSpPr>
            <a:spLocks noGrp="1" noChangeArrowheads="1"/>
          </p:cNvSpPr>
          <p:nvPr>
            <p:ph type="title"/>
          </p:nvPr>
        </p:nvSpPr>
        <p:spPr>
          <a:xfrm>
            <a:off x="1937302" y="577380"/>
            <a:ext cx="87122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sz="2800" dirty="0">
                <a:solidFill>
                  <a:srgbClr val="FF0000"/>
                </a:solidFill>
                <a:latin typeface="Times New Roman" panose="02020603050405020304" pitchFamily="18" charset="0"/>
                <a:cs typeface="Times New Roman" panose="02020603050405020304" pitchFamily="18" charset="0"/>
              </a:rPr>
              <a:t>Join Dependencies and Fifth Normal Form (2)</a:t>
            </a:r>
          </a:p>
        </p:txBody>
      </p:sp>
      <p:sp>
        <p:nvSpPr>
          <p:cNvPr id="825347" name="Rectangle 3"/>
          <p:cNvSpPr>
            <a:spLocks noGrp="1" noChangeArrowheads="1"/>
          </p:cNvSpPr>
          <p:nvPr>
            <p:ph type="body" idx="1"/>
          </p:nvPr>
        </p:nvSpPr>
        <p:spPr>
          <a:xfrm>
            <a:off x="1778000" y="1574800"/>
            <a:ext cx="8356600" cy="4978400"/>
          </a:xfrm>
        </p:spPr>
        <p:txBody>
          <a:bodyPr/>
          <a:lstStyle/>
          <a:p>
            <a:pPr marL="609600" indent="-609600" algn="just">
              <a:buNone/>
            </a:pPr>
            <a:r>
              <a:rPr lang="en-US" altLang="en-US" b="1" u="sng" dirty="0">
                <a:cs typeface="Times New Roman" panose="02020603050405020304" pitchFamily="18" charset="0"/>
              </a:rPr>
              <a:t>Definition:</a:t>
            </a:r>
            <a:r>
              <a:rPr lang="en-US" altLang="en-US" b="1" dirty="0">
                <a:cs typeface="Times New Roman" panose="02020603050405020304" pitchFamily="18" charset="0"/>
              </a:rPr>
              <a:t> </a:t>
            </a:r>
          </a:p>
          <a:p>
            <a:pPr marL="609600" indent="-609600" algn="just"/>
            <a:r>
              <a:rPr lang="en-US" altLang="en-US" dirty="0">
                <a:cs typeface="Times New Roman" panose="02020603050405020304" pitchFamily="18" charset="0"/>
              </a:rPr>
              <a:t>A relation schema </a:t>
            </a:r>
            <a:r>
              <a:rPr lang="en-US" altLang="en-US" i="1" dirty="0">
                <a:cs typeface="Times New Roman" panose="02020603050405020304" pitchFamily="18" charset="0"/>
              </a:rPr>
              <a:t>R</a:t>
            </a:r>
            <a:r>
              <a:rPr lang="en-US" altLang="en-US" dirty="0">
                <a:cs typeface="Times New Roman" panose="02020603050405020304" pitchFamily="18" charset="0"/>
              </a:rPr>
              <a:t> is in </a:t>
            </a:r>
            <a:r>
              <a:rPr lang="en-US" altLang="en-US" b="1" dirty="0">
                <a:cs typeface="Times New Roman" panose="02020603050405020304" pitchFamily="18" charset="0"/>
              </a:rPr>
              <a:t>fifth normal form </a:t>
            </a:r>
            <a:r>
              <a:rPr lang="en-US" altLang="en-US" dirty="0">
                <a:cs typeface="Times New Roman" panose="02020603050405020304" pitchFamily="18" charset="0"/>
              </a:rPr>
              <a:t>(</a:t>
            </a:r>
            <a:r>
              <a:rPr lang="en-US" altLang="en-US" b="1" dirty="0">
                <a:cs typeface="Times New Roman" panose="02020603050405020304" pitchFamily="18" charset="0"/>
              </a:rPr>
              <a:t>5NF</a:t>
            </a:r>
            <a:r>
              <a:rPr lang="en-US" altLang="en-US" dirty="0">
                <a:cs typeface="Times New Roman" panose="02020603050405020304" pitchFamily="18" charset="0"/>
              </a:rPr>
              <a:t>) (or </a:t>
            </a:r>
            <a:r>
              <a:rPr lang="en-US" altLang="en-US" b="1" dirty="0">
                <a:cs typeface="Times New Roman" panose="02020603050405020304" pitchFamily="18" charset="0"/>
              </a:rPr>
              <a:t>Project-Join Normal Form </a:t>
            </a:r>
            <a:r>
              <a:rPr lang="en-US" altLang="en-US" dirty="0">
                <a:cs typeface="Times New Roman" panose="02020603050405020304" pitchFamily="18" charset="0"/>
              </a:rPr>
              <a:t>(</a:t>
            </a:r>
            <a:r>
              <a:rPr lang="en-US" altLang="en-US" b="1" dirty="0">
                <a:cs typeface="Times New Roman" panose="02020603050405020304" pitchFamily="18" charset="0"/>
              </a:rPr>
              <a:t>PJNF</a:t>
            </a:r>
            <a:r>
              <a:rPr lang="en-US" altLang="en-US" dirty="0">
                <a:cs typeface="Times New Roman" panose="02020603050405020304" pitchFamily="18" charset="0"/>
              </a:rPr>
              <a:t>)) with respect to a set </a:t>
            </a:r>
            <a:r>
              <a:rPr lang="en-US" altLang="en-US" i="1" dirty="0">
                <a:cs typeface="Times New Roman" panose="02020603050405020304" pitchFamily="18" charset="0"/>
              </a:rPr>
              <a:t>F</a:t>
            </a:r>
            <a:r>
              <a:rPr lang="en-US" altLang="en-US" dirty="0">
                <a:cs typeface="Times New Roman" panose="02020603050405020304" pitchFamily="18" charset="0"/>
              </a:rPr>
              <a:t> of functional, multivalued, and join dependencies if, </a:t>
            </a:r>
          </a:p>
          <a:p>
            <a:pPr marL="990600" lvl="1" indent="-533400" algn="just"/>
            <a:r>
              <a:rPr lang="en-US" altLang="en-US" dirty="0">
                <a:cs typeface="Times New Roman" panose="02020603050405020304" pitchFamily="18" charset="0"/>
              </a:rPr>
              <a:t>for every nontrivial join dependency JD(</a:t>
            </a:r>
            <a:r>
              <a:rPr lang="en-US" altLang="en-US" i="1" dirty="0">
                <a:cs typeface="Times New Roman" panose="02020603050405020304" pitchFamily="18" charset="0"/>
              </a:rPr>
              <a:t>R</a:t>
            </a:r>
            <a:r>
              <a:rPr lang="en-US" altLang="en-US" baseline="-30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R</a:t>
            </a:r>
            <a:r>
              <a:rPr lang="en-US" altLang="en-US" baseline="-30000" dirty="0">
                <a:cs typeface="Times New Roman" panose="02020603050405020304" pitchFamily="18" charset="0"/>
              </a:rPr>
              <a:t>2</a:t>
            </a:r>
            <a:r>
              <a:rPr lang="en-US" altLang="en-US" dirty="0">
                <a:cs typeface="Times New Roman" panose="02020603050405020304" pitchFamily="18" charset="0"/>
              </a:rPr>
              <a:t>, ..., </a:t>
            </a:r>
            <a:r>
              <a:rPr lang="en-US" altLang="en-US" i="1" dirty="0">
                <a:cs typeface="Times New Roman" panose="02020603050405020304" pitchFamily="18" charset="0"/>
              </a:rPr>
              <a:t>R</a:t>
            </a:r>
            <a:r>
              <a:rPr lang="en-US" altLang="en-US" baseline="-30000" dirty="0">
                <a:cs typeface="Times New Roman" panose="02020603050405020304" pitchFamily="18" charset="0"/>
              </a:rPr>
              <a:t>n</a:t>
            </a:r>
            <a:r>
              <a:rPr lang="en-US" altLang="en-US" dirty="0">
                <a:cs typeface="Times New Roman" panose="02020603050405020304" pitchFamily="18" charset="0"/>
              </a:rPr>
              <a:t>) in </a:t>
            </a:r>
            <a:r>
              <a:rPr lang="en-US" altLang="en-US" i="1" dirty="0">
                <a:cs typeface="Times New Roman" panose="02020603050405020304" pitchFamily="18" charset="0"/>
              </a:rPr>
              <a:t>F</a:t>
            </a:r>
            <a:r>
              <a:rPr lang="en-US" altLang="en-US" baseline="30000" dirty="0">
                <a:cs typeface="Times New Roman" panose="02020603050405020304" pitchFamily="18" charset="0"/>
              </a:rPr>
              <a:t>+</a:t>
            </a:r>
            <a:r>
              <a:rPr lang="en-US" altLang="en-US" dirty="0">
                <a:cs typeface="Times New Roman" panose="02020603050405020304" pitchFamily="18" charset="0"/>
              </a:rPr>
              <a:t> (that is, implied by </a:t>
            </a:r>
            <a:r>
              <a:rPr lang="en-US" altLang="en-US" i="1" dirty="0">
                <a:cs typeface="Times New Roman" panose="02020603050405020304" pitchFamily="18" charset="0"/>
              </a:rPr>
              <a:t>F</a:t>
            </a:r>
            <a:r>
              <a:rPr lang="en-US" altLang="en-US" dirty="0">
                <a:cs typeface="Times New Roman" panose="02020603050405020304" pitchFamily="18" charset="0"/>
              </a:rPr>
              <a:t>), </a:t>
            </a:r>
          </a:p>
          <a:p>
            <a:pPr marL="1371600" lvl="2" indent="-457200" algn="just"/>
            <a:r>
              <a:rPr lang="en-US" altLang="en-US" dirty="0">
                <a:cs typeface="Times New Roman" panose="02020603050405020304" pitchFamily="18" charset="0"/>
              </a:rPr>
              <a:t>every </a:t>
            </a:r>
            <a:r>
              <a:rPr lang="en-US" altLang="en-US" i="1" dirty="0" err="1">
                <a:cs typeface="Times New Roman" panose="02020603050405020304" pitchFamily="18" charset="0"/>
              </a:rPr>
              <a:t>R</a:t>
            </a:r>
            <a:r>
              <a:rPr lang="en-US" altLang="en-US" baseline="-30000" dirty="0" err="1">
                <a:cs typeface="Times New Roman" panose="02020603050405020304" pitchFamily="18" charset="0"/>
              </a:rPr>
              <a:t>i</a:t>
            </a:r>
            <a:r>
              <a:rPr lang="en-US" altLang="en-US" dirty="0">
                <a:cs typeface="Times New Roman" panose="02020603050405020304" pitchFamily="18" charset="0"/>
              </a:rPr>
              <a:t> is a </a:t>
            </a:r>
            <a:r>
              <a:rPr lang="en-US" altLang="en-US" dirty="0" err="1">
                <a:cs typeface="Times New Roman" panose="02020603050405020304" pitchFamily="18" charset="0"/>
              </a:rPr>
              <a:t>superkey</a:t>
            </a:r>
            <a:r>
              <a:rPr lang="en-US" altLang="en-US" dirty="0">
                <a:cs typeface="Times New Roman" panose="02020603050405020304" pitchFamily="18" charset="0"/>
              </a:rPr>
              <a:t> of </a:t>
            </a:r>
            <a:r>
              <a:rPr lang="en-US" altLang="en-US" i="1" dirty="0">
                <a:cs typeface="Times New Roman" panose="02020603050405020304" pitchFamily="18" charset="0"/>
              </a:rPr>
              <a:t>R</a:t>
            </a:r>
            <a:r>
              <a:rPr lang="en-US" altLang="en-US" dirty="0">
                <a:cs typeface="Times New Roman" panose="02020603050405020304" pitchFamily="18" charset="0"/>
              </a:rPr>
              <a:t>.</a:t>
            </a:r>
          </a:p>
        </p:txBody>
      </p:sp>
      <p:sp>
        <p:nvSpPr>
          <p:cNvPr id="5" name="object 4"/>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7"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126348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03273"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extBox 1"/>
          <p:cNvSpPr txBox="1"/>
          <p:nvPr/>
        </p:nvSpPr>
        <p:spPr>
          <a:xfrm>
            <a:off x="523702" y="653055"/>
            <a:ext cx="10897985" cy="584775"/>
          </a:xfrm>
          <a:prstGeom prst="rect">
            <a:avLst/>
          </a:prstGeom>
          <a:noFill/>
        </p:spPr>
        <p:txBody>
          <a:bodyPr wrap="square" rtlCol="0">
            <a:spAutoFit/>
          </a:bodyPr>
          <a:lstStyle/>
          <a:p>
            <a:pPr algn="ctr" fontAlgn="base"/>
            <a:r>
              <a:rPr lang="en-US" sz="3200" dirty="0" smtClean="0">
                <a:solidFill>
                  <a:srgbClr val="FF0000"/>
                </a:solidFill>
                <a:latin typeface="Times New Roman" panose="02020603050405020304" pitchFamily="18" charset="0"/>
                <a:cs typeface="Times New Roman" panose="02020603050405020304" pitchFamily="18" charset="0"/>
              </a:rPr>
              <a:t>Join Dependency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23702" y="1093253"/>
            <a:ext cx="8297179" cy="1754326"/>
          </a:xfrm>
          <a:prstGeom prst="rect">
            <a:avLst/>
          </a:prstGeom>
          <a:noFill/>
        </p:spPr>
        <p:txBody>
          <a:bodyPr wrap="square" rtlCol="0">
            <a:spAutoFit/>
          </a:bodyPr>
          <a:lstStyle/>
          <a:p>
            <a:r>
              <a:rPr lang="en-US" dirty="0"/>
              <a:t>If a table can be recreated by joining multiple tables and each of this table have a subset of the attributes of the table, then the table is in Join Dependency. It is a generalization of Multivalued </a:t>
            </a:r>
            <a:r>
              <a:rPr lang="en-US" dirty="0" smtClean="0"/>
              <a:t>Dependency</a:t>
            </a:r>
          </a:p>
          <a:p>
            <a:endParaRPr lang="en-US" dirty="0"/>
          </a:p>
          <a:p>
            <a:r>
              <a:rPr lang="en-US" dirty="0"/>
              <a:t>Join Dependency can be related to 5NF, wherein a relation is in 5NF, only if it is already in 4NF and it cannot be decomposed further.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97220802"/>
              </p:ext>
            </p:extLst>
          </p:nvPr>
        </p:nvGraphicFramePr>
        <p:xfrm>
          <a:off x="721272" y="3121235"/>
          <a:ext cx="3210969" cy="2438400"/>
        </p:xfrm>
        <a:graphic>
          <a:graphicData uri="http://schemas.openxmlformats.org/drawingml/2006/table">
            <a:tbl>
              <a:tblPr/>
              <a:tblGrid>
                <a:gridCol w="1070323">
                  <a:extLst>
                    <a:ext uri="{9D8B030D-6E8A-4147-A177-3AD203B41FA5}">
                      <a16:colId xmlns:a16="http://schemas.microsoft.com/office/drawing/2014/main" xmlns="" val="2544047535"/>
                    </a:ext>
                  </a:extLst>
                </a:gridCol>
                <a:gridCol w="1070323">
                  <a:extLst>
                    <a:ext uri="{9D8B030D-6E8A-4147-A177-3AD203B41FA5}">
                      <a16:colId xmlns:a16="http://schemas.microsoft.com/office/drawing/2014/main" xmlns="" val="266481407"/>
                    </a:ext>
                  </a:extLst>
                </a:gridCol>
                <a:gridCol w="1070323">
                  <a:extLst>
                    <a:ext uri="{9D8B030D-6E8A-4147-A177-3AD203B41FA5}">
                      <a16:colId xmlns:a16="http://schemas.microsoft.com/office/drawing/2014/main" xmlns="" val="3988349605"/>
                    </a:ext>
                  </a:extLst>
                </a:gridCol>
              </a:tblGrid>
              <a:tr h="581398">
                <a:tc>
                  <a:txBody>
                    <a:bodyPr/>
                    <a:lstStyle/>
                    <a:p>
                      <a:pPr fontAlgn="t"/>
                      <a:r>
                        <a:rPr lang="en-IN" sz="1200" b="1" dirty="0" err="1">
                          <a:effectLst/>
                          <a:latin typeface="Times New Roman" panose="02020603050405020304" pitchFamily="18" charset="0"/>
                          <a:cs typeface="Times New Roman" panose="02020603050405020304" pitchFamily="18" charset="0"/>
                        </a:rPr>
                        <a:t>EmpName</a:t>
                      </a:r>
                      <a:r>
                        <a:rPr lang="en-IN" sz="1200" dirty="0">
                          <a:effectLst/>
                          <a:latin typeface="Times New Roman" panose="02020603050405020304" pitchFamily="18" charset="0"/>
                          <a:cs typeface="Times New Roman" panose="02020603050405020304" pitchFamily="18" charset="0"/>
                        </a:rPr>
                        <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latin typeface="Times New Roman" panose="02020603050405020304" pitchFamily="18" charset="0"/>
                          <a:cs typeface="Times New Roman" panose="02020603050405020304" pitchFamily="18" charset="0"/>
                        </a:rPr>
                        <a:t>EmpSkills</a:t>
                      </a:r>
                      <a:r>
                        <a:rPr lang="en-IN" sz="1200">
                          <a:effectLst/>
                          <a:latin typeface="Times New Roman" panose="02020603050405020304" pitchFamily="18" charset="0"/>
                          <a:cs typeface="Times New Roman" panose="02020603050405020304" pitchFamily="18" charset="0"/>
                        </a:rPr>
                        <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dirty="0" err="1">
                          <a:effectLst/>
                          <a:latin typeface="Times New Roman" panose="02020603050405020304" pitchFamily="18" charset="0"/>
                          <a:cs typeface="Times New Roman" panose="02020603050405020304" pitchFamily="18" charset="0"/>
                        </a:rPr>
                        <a:t>EmpJob</a:t>
                      </a:r>
                      <a:r>
                        <a:rPr lang="en-IN" sz="1200" b="1" dirty="0">
                          <a:effectLst/>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cs typeface="Times New Roman" panose="02020603050405020304" pitchFamily="18" charset="0"/>
                        </a:rPr>
                        <a:t>(Assigned Work)</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35081551"/>
                  </a:ext>
                </a:extLst>
              </a:tr>
              <a:tr h="429729">
                <a:tc>
                  <a:txBody>
                    <a:bodyPr/>
                    <a:lstStyle/>
                    <a:p>
                      <a:pPr fontAlgn="t"/>
                      <a:r>
                        <a:rPr lang="en-IN" sz="1200" dirty="0">
                          <a:effectLst/>
                          <a:latin typeface="Times New Roman" panose="02020603050405020304" pitchFamily="18" charset="0"/>
                          <a:cs typeface="Times New Roman" panose="02020603050405020304" pitchFamily="18" charset="0"/>
                        </a:rPr>
                        <a:t>Tom</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Networking</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EJ001</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72905030"/>
                  </a:ext>
                </a:extLst>
              </a:tr>
              <a:tr h="581398">
                <a:tc>
                  <a:txBody>
                    <a:bodyPr/>
                    <a:lstStyle/>
                    <a:p>
                      <a:pPr fontAlgn="t"/>
                      <a:r>
                        <a:rPr lang="en-IN" sz="1200">
                          <a:effectLst/>
                          <a:latin typeface="Times New Roman" panose="02020603050405020304" pitchFamily="18" charset="0"/>
                          <a:cs typeface="Times New Roman" panose="02020603050405020304" pitchFamily="18" charset="0"/>
                        </a:rPr>
                        <a:t>Harry</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Web Development</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EJ002</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995416155"/>
                  </a:ext>
                </a:extLst>
              </a:tr>
              <a:tr h="429729">
                <a:tc>
                  <a:txBody>
                    <a:bodyPr/>
                    <a:lstStyle/>
                    <a:p>
                      <a:pPr fontAlgn="t"/>
                      <a:r>
                        <a:rPr lang="en-IN" sz="1200">
                          <a:effectLst/>
                          <a:latin typeface="Times New Roman" panose="02020603050405020304" pitchFamily="18" charset="0"/>
                          <a:cs typeface="Times New Roman" panose="02020603050405020304" pitchFamily="18" charset="0"/>
                        </a:rPr>
                        <a:t>Katie</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Times New Roman" panose="02020603050405020304" pitchFamily="18" charset="0"/>
                          <a:cs typeface="Times New Roman" panose="02020603050405020304" pitchFamily="18" charset="0"/>
                        </a:rPr>
                        <a:t>Programming</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EJ002</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8591088"/>
                  </a:ext>
                </a:extLst>
              </a:tr>
            </a:tbl>
          </a:graphicData>
        </a:graphic>
      </p:graphicFrame>
      <p:sp>
        <p:nvSpPr>
          <p:cNvPr id="12" name="TextBox 11"/>
          <p:cNvSpPr txBox="1"/>
          <p:nvPr/>
        </p:nvSpPr>
        <p:spPr>
          <a:xfrm>
            <a:off x="609793" y="2822126"/>
            <a:ext cx="3241963" cy="369332"/>
          </a:xfrm>
          <a:prstGeom prst="rect">
            <a:avLst/>
          </a:prstGeom>
          <a:noFill/>
        </p:spPr>
        <p:txBody>
          <a:bodyPr wrap="square" rtlCol="0">
            <a:spAutoFit/>
          </a:bodyPr>
          <a:lstStyle/>
          <a:p>
            <a:r>
              <a:rPr lang="en-IN" b="1" dirty="0"/>
              <a:t>&lt;Employee&gt;</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696393814"/>
              </p:ext>
            </p:extLst>
          </p:nvPr>
        </p:nvGraphicFramePr>
        <p:xfrm>
          <a:off x="4613566" y="3287777"/>
          <a:ext cx="2105348" cy="2255520"/>
        </p:xfrm>
        <a:graphic>
          <a:graphicData uri="http://schemas.openxmlformats.org/drawingml/2006/table">
            <a:tbl>
              <a:tblPr/>
              <a:tblGrid>
                <a:gridCol w="1052674">
                  <a:extLst>
                    <a:ext uri="{9D8B030D-6E8A-4147-A177-3AD203B41FA5}">
                      <a16:colId xmlns:a16="http://schemas.microsoft.com/office/drawing/2014/main" xmlns="" val="3930637927"/>
                    </a:ext>
                  </a:extLst>
                </a:gridCol>
                <a:gridCol w="1052674">
                  <a:extLst>
                    <a:ext uri="{9D8B030D-6E8A-4147-A177-3AD203B41FA5}">
                      <a16:colId xmlns:a16="http://schemas.microsoft.com/office/drawing/2014/main" xmlns="" val="3997192210"/>
                    </a:ext>
                  </a:extLst>
                </a:gridCol>
              </a:tblGrid>
              <a:tr h="380877">
                <a:tc>
                  <a:txBody>
                    <a:bodyPr/>
                    <a:lstStyle/>
                    <a:p>
                      <a:pPr fontAlgn="t"/>
                      <a:r>
                        <a:rPr lang="en-IN" sz="1200" b="1" dirty="0" err="1">
                          <a:effectLst/>
                          <a:latin typeface="Times New Roman" panose="02020603050405020304" pitchFamily="18" charset="0"/>
                          <a:cs typeface="Times New Roman" panose="02020603050405020304" pitchFamily="18" charset="0"/>
                        </a:rPr>
                        <a:t>EmpName</a:t>
                      </a:r>
                      <a:r>
                        <a:rPr lang="en-IN" sz="1200" b="1" dirty="0">
                          <a:effectLst/>
                          <a:latin typeface="Times New Roman" panose="02020603050405020304" pitchFamily="18" charset="0"/>
                          <a:cs typeface="Times New Roman" panose="02020603050405020304" pitchFamily="18" charset="0"/>
                        </a:rPr>
                        <a:t/>
                      </a:r>
                      <a:br>
                        <a:rPr lang="en-IN" sz="1200" b="1"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dirty="0" err="1">
                          <a:effectLst/>
                          <a:latin typeface="Times New Roman" panose="02020603050405020304" pitchFamily="18" charset="0"/>
                          <a:cs typeface="Times New Roman" panose="02020603050405020304" pitchFamily="18" charset="0"/>
                        </a:rPr>
                        <a:t>EmpSkills</a:t>
                      </a:r>
                      <a:r>
                        <a:rPr lang="en-IN" sz="1200" b="1" dirty="0">
                          <a:effectLst/>
                          <a:latin typeface="Times New Roman" panose="02020603050405020304" pitchFamily="18" charset="0"/>
                          <a:cs typeface="Times New Roman" panose="02020603050405020304" pitchFamily="18" charset="0"/>
                        </a:rPr>
                        <a:t/>
                      </a:r>
                      <a:br>
                        <a:rPr lang="en-IN" sz="1200" b="1"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12489299"/>
                  </a:ext>
                </a:extLst>
              </a:tr>
              <a:tr h="380877">
                <a:tc>
                  <a:txBody>
                    <a:bodyPr/>
                    <a:lstStyle/>
                    <a:p>
                      <a:pPr fontAlgn="t"/>
                      <a:r>
                        <a:rPr lang="en-IN" sz="1200" dirty="0">
                          <a:effectLst/>
                          <a:latin typeface="Times New Roman" panose="02020603050405020304" pitchFamily="18" charset="0"/>
                          <a:cs typeface="Times New Roman" panose="02020603050405020304" pitchFamily="18" charset="0"/>
                        </a:rPr>
                        <a:t>Tom</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Times New Roman" panose="02020603050405020304" pitchFamily="18" charset="0"/>
                          <a:cs typeface="Times New Roman" panose="02020603050405020304" pitchFamily="18" charset="0"/>
                        </a:rPr>
                        <a:t>Networking</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417370731"/>
                  </a:ext>
                </a:extLst>
              </a:tr>
              <a:tr h="487998">
                <a:tc>
                  <a:txBody>
                    <a:bodyPr/>
                    <a:lstStyle/>
                    <a:p>
                      <a:pPr fontAlgn="t"/>
                      <a:r>
                        <a:rPr lang="en-IN" sz="1200" dirty="0">
                          <a:effectLst/>
                          <a:latin typeface="Times New Roman" panose="02020603050405020304" pitchFamily="18" charset="0"/>
                          <a:cs typeface="Times New Roman" panose="02020603050405020304" pitchFamily="18" charset="0"/>
                        </a:rPr>
                        <a:t>Harry</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Web Development</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885968881"/>
                  </a:ext>
                </a:extLst>
              </a:tr>
              <a:tr h="340317">
                <a:tc>
                  <a:txBody>
                    <a:bodyPr/>
                    <a:lstStyle/>
                    <a:p>
                      <a:pPr fontAlgn="t"/>
                      <a:r>
                        <a:rPr lang="en-IN" sz="1200">
                          <a:effectLst/>
                          <a:latin typeface="Times New Roman" panose="02020603050405020304" pitchFamily="18" charset="0"/>
                          <a:cs typeface="Times New Roman" panose="02020603050405020304" pitchFamily="18" charset="0"/>
                        </a:rPr>
                        <a:t>Katie</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Programming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180318364"/>
                  </a:ext>
                </a:extLst>
              </a:tr>
            </a:tbl>
          </a:graphicData>
        </a:graphic>
      </p:graphicFrame>
      <p:sp>
        <p:nvSpPr>
          <p:cNvPr id="14" name="Rectangle 2"/>
          <p:cNvSpPr>
            <a:spLocks noChangeArrowheads="1"/>
          </p:cNvSpPr>
          <p:nvPr/>
        </p:nvSpPr>
        <p:spPr bwMode="auto">
          <a:xfrm>
            <a:off x="4906743" y="2952932"/>
            <a:ext cx="1518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&lt;</a:t>
            </a:r>
            <a:r>
              <a:rPr kumimoji="0" lang="en-US" altLang="en-US" sz="1200"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EmployeeSkills</a:t>
            </a:r>
            <a:r>
              <a:rPr kumimoji="0" lang="en-US" altLang="en-US"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619930420"/>
              </p:ext>
            </p:extLst>
          </p:nvPr>
        </p:nvGraphicFramePr>
        <p:xfrm>
          <a:off x="7220248" y="3318624"/>
          <a:ext cx="1749184" cy="2073435"/>
        </p:xfrm>
        <a:graphic>
          <a:graphicData uri="http://schemas.openxmlformats.org/drawingml/2006/table">
            <a:tbl>
              <a:tblPr/>
              <a:tblGrid>
                <a:gridCol w="874592">
                  <a:extLst>
                    <a:ext uri="{9D8B030D-6E8A-4147-A177-3AD203B41FA5}">
                      <a16:colId xmlns:a16="http://schemas.microsoft.com/office/drawing/2014/main" xmlns="" val="4063056274"/>
                    </a:ext>
                  </a:extLst>
                </a:gridCol>
                <a:gridCol w="874592">
                  <a:extLst>
                    <a:ext uri="{9D8B030D-6E8A-4147-A177-3AD203B41FA5}">
                      <a16:colId xmlns:a16="http://schemas.microsoft.com/office/drawing/2014/main" xmlns="" val="26799544"/>
                    </a:ext>
                  </a:extLst>
                </a:gridCol>
              </a:tblGrid>
              <a:tr h="518425">
                <a:tc>
                  <a:txBody>
                    <a:bodyPr/>
                    <a:lstStyle/>
                    <a:p>
                      <a:pPr fontAlgn="t"/>
                      <a:r>
                        <a:rPr lang="en-IN" sz="1200" b="1" dirty="0" err="1" smtClean="0">
                          <a:effectLst/>
                        </a:rPr>
                        <a:t>EmpName</a:t>
                      </a:r>
                      <a:endParaRPr lang="en-IN"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dirty="0" err="1">
                          <a:effectLst/>
                        </a:rPr>
                        <a:t>EmpJob</a:t>
                      </a:r>
                      <a:r>
                        <a:rPr lang="en-IN" sz="1200" b="1" dirty="0">
                          <a:effectLst/>
                        </a:rPr>
                        <a:t/>
                      </a:r>
                      <a:br>
                        <a:rPr lang="en-IN" sz="1200" b="1" dirty="0">
                          <a:effectLst/>
                        </a:rPr>
                      </a:br>
                      <a:endParaRPr lang="en-IN"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51721599"/>
                  </a:ext>
                </a:extLst>
              </a:tr>
              <a:tr h="500636">
                <a:tc>
                  <a:txBody>
                    <a:bodyPr/>
                    <a:lstStyle/>
                    <a:p>
                      <a:pPr fontAlgn="t"/>
                      <a:r>
                        <a:rPr lang="en-IN" sz="1200" dirty="0">
                          <a:effectLst/>
                        </a:rPr>
                        <a:t>Tom</a:t>
                      </a:r>
                      <a:br>
                        <a:rPr lang="en-IN" sz="1200" dirty="0">
                          <a:effectLst/>
                        </a:rPr>
                      </a:br>
                      <a:endParaRPr lang="en-IN"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smtClean="0">
                          <a:effectLst/>
                        </a:rPr>
                        <a:t>EJ001</a:t>
                      </a:r>
                    </a:p>
                    <a:p>
                      <a:pPr fontAlgn="t"/>
                      <a:endParaRPr lang="en-IN"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978181224"/>
                  </a:ext>
                </a:extLst>
              </a:tr>
              <a:tr h="518425">
                <a:tc>
                  <a:txBody>
                    <a:bodyPr/>
                    <a:lstStyle/>
                    <a:p>
                      <a:pPr fontAlgn="t"/>
                      <a:r>
                        <a:rPr lang="en-IN" sz="1200" dirty="0">
                          <a:effectLst/>
                        </a:rPr>
                        <a:t>Harry</a:t>
                      </a:r>
                      <a:br>
                        <a:rPr lang="en-IN" sz="1200" dirty="0">
                          <a:effectLst/>
                        </a:rPr>
                      </a:br>
                      <a:endParaRPr lang="en-IN"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rPr>
                        <a:t>EJ002</a:t>
                      </a:r>
                      <a:br>
                        <a:rPr lang="en-IN" sz="1200" dirty="0">
                          <a:effectLst/>
                        </a:rPr>
                      </a:br>
                      <a:endParaRPr lang="en-IN"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202224255"/>
                  </a:ext>
                </a:extLst>
              </a:tr>
              <a:tr h="518425">
                <a:tc>
                  <a:txBody>
                    <a:bodyPr/>
                    <a:lstStyle/>
                    <a:p>
                      <a:pPr fontAlgn="t"/>
                      <a:r>
                        <a:rPr lang="en-IN" sz="1200">
                          <a:effectLst/>
                        </a:rPr>
                        <a:t>Katie</a:t>
                      </a:r>
                      <a:br>
                        <a:rPr lang="en-IN" sz="1200">
                          <a:effectLst/>
                        </a:rPr>
                      </a:br>
                      <a:endParaRPr lang="en-IN" sz="12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rPr>
                        <a:t>EJ002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64762997"/>
                  </a:ext>
                </a:extLst>
              </a:tr>
            </a:tbl>
          </a:graphicData>
        </a:graphic>
      </p:graphicFrame>
      <p:sp>
        <p:nvSpPr>
          <p:cNvPr id="16" name="Rectangle 3"/>
          <p:cNvSpPr>
            <a:spLocks noChangeArrowheads="1"/>
          </p:cNvSpPr>
          <p:nvPr/>
        </p:nvSpPr>
        <p:spPr bwMode="auto">
          <a:xfrm>
            <a:off x="7197675" y="2952931"/>
            <a:ext cx="1489125" cy="2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&lt;</a:t>
            </a:r>
            <a:r>
              <a:rPr kumimoji="0" lang="en-US" altLang="en-US" sz="1200"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EmployeeJob</a:t>
            </a:r>
            <a:r>
              <a:rPr kumimoji="0" lang="en-US" altLang="en-US"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41034646"/>
              </p:ext>
            </p:extLst>
          </p:nvPr>
        </p:nvGraphicFramePr>
        <p:xfrm>
          <a:off x="9311002" y="3196391"/>
          <a:ext cx="2605942" cy="2619033"/>
        </p:xfrm>
        <a:graphic>
          <a:graphicData uri="http://schemas.openxmlformats.org/drawingml/2006/table">
            <a:tbl>
              <a:tblPr/>
              <a:tblGrid>
                <a:gridCol w="1302971">
                  <a:extLst>
                    <a:ext uri="{9D8B030D-6E8A-4147-A177-3AD203B41FA5}">
                      <a16:colId xmlns:a16="http://schemas.microsoft.com/office/drawing/2014/main" xmlns="" val="1834236972"/>
                    </a:ext>
                  </a:extLst>
                </a:gridCol>
                <a:gridCol w="1302971">
                  <a:extLst>
                    <a:ext uri="{9D8B030D-6E8A-4147-A177-3AD203B41FA5}">
                      <a16:colId xmlns:a16="http://schemas.microsoft.com/office/drawing/2014/main" xmlns="" val="3727173066"/>
                    </a:ext>
                  </a:extLst>
                </a:gridCol>
              </a:tblGrid>
              <a:tr h="498663">
                <a:tc>
                  <a:txBody>
                    <a:bodyPr/>
                    <a:lstStyle/>
                    <a:p>
                      <a:pPr fontAlgn="t"/>
                      <a:r>
                        <a:rPr lang="en-IN" sz="1200" b="1" dirty="0" err="1">
                          <a:effectLst/>
                          <a:latin typeface="Times New Roman" panose="02020603050405020304" pitchFamily="18" charset="0"/>
                          <a:cs typeface="Times New Roman" panose="02020603050405020304" pitchFamily="18" charset="0"/>
                        </a:rPr>
                        <a:t>EmpSkills</a:t>
                      </a:r>
                      <a:r>
                        <a:rPr lang="en-IN" sz="1200" dirty="0">
                          <a:effectLst/>
                          <a:latin typeface="Times New Roman" panose="02020603050405020304" pitchFamily="18" charset="0"/>
                          <a:cs typeface="Times New Roman" panose="02020603050405020304" pitchFamily="18" charset="0"/>
                        </a:rPr>
                        <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latin typeface="Times New Roman" panose="02020603050405020304" pitchFamily="18" charset="0"/>
                          <a:cs typeface="Times New Roman" panose="02020603050405020304" pitchFamily="18" charset="0"/>
                        </a:rPr>
                        <a:t>EmpJob</a:t>
                      </a:r>
                      <a:br>
                        <a:rPr lang="en-IN" sz="1200" b="1">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51060372"/>
                  </a:ext>
                </a:extLst>
              </a:tr>
              <a:tr h="498663">
                <a:tc>
                  <a:txBody>
                    <a:bodyPr/>
                    <a:lstStyle/>
                    <a:p>
                      <a:pPr fontAlgn="t"/>
                      <a:r>
                        <a:rPr lang="en-IN" sz="1200" dirty="0">
                          <a:effectLst/>
                          <a:latin typeface="Times New Roman" panose="02020603050405020304" pitchFamily="18" charset="0"/>
                          <a:cs typeface="Times New Roman" panose="02020603050405020304" pitchFamily="18" charset="0"/>
                        </a:rPr>
                        <a:t>Networking</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Times New Roman" panose="02020603050405020304" pitchFamily="18" charset="0"/>
                          <a:cs typeface="Times New Roman" panose="02020603050405020304" pitchFamily="18" charset="0"/>
                        </a:rPr>
                        <a:t>EJ001</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244444190"/>
                  </a:ext>
                </a:extLst>
              </a:tr>
              <a:tr h="888921">
                <a:tc>
                  <a:txBody>
                    <a:bodyPr/>
                    <a:lstStyle/>
                    <a:p>
                      <a:pPr fontAlgn="t"/>
                      <a:r>
                        <a:rPr lang="en-IN" sz="1200" dirty="0">
                          <a:effectLst/>
                          <a:latin typeface="Times New Roman" panose="02020603050405020304" pitchFamily="18" charset="0"/>
                          <a:cs typeface="Times New Roman" panose="02020603050405020304" pitchFamily="18" charset="0"/>
                        </a:rPr>
                        <a:t>Web Development</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EJ002</a:t>
                      </a:r>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926588741"/>
                  </a:ext>
                </a:extLst>
              </a:tr>
              <a:tr h="693792">
                <a:tc>
                  <a:txBody>
                    <a:bodyPr/>
                    <a:lstStyle/>
                    <a:p>
                      <a:pPr fontAlgn="t"/>
                      <a:r>
                        <a:rPr lang="en-IN" sz="1200">
                          <a:effectLst/>
                          <a:latin typeface="Times New Roman" panose="02020603050405020304" pitchFamily="18" charset="0"/>
                          <a:cs typeface="Times New Roman" panose="02020603050405020304" pitchFamily="18" charset="0"/>
                        </a:rPr>
                        <a:t>Programming</a:t>
                      </a:r>
                      <a:br>
                        <a:rPr lang="en-IN" sz="1200">
                          <a:effectLst/>
                          <a:latin typeface="Times New Roman" panose="02020603050405020304" pitchFamily="18" charset="0"/>
                          <a:cs typeface="Times New Roman" panose="02020603050405020304" pitchFamily="18" charset="0"/>
                        </a:rPr>
                      </a:br>
                      <a:endParaRPr lang="en-IN" sz="12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Times New Roman" panose="02020603050405020304" pitchFamily="18" charset="0"/>
                          <a:cs typeface="Times New Roman" panose="02020603050405020304" pitchFamily="18" charset="0"/>
                        </a:rPr>
                        <a:t>EJ002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563895845"/>
                  </a:ext>
                </a:extLst>
              </a:tr>
            </a:tbl>
          </a:graphicData>
        </a:graphic>
      </p:graphicFrame>
      <p:sp>
        <p:nvSpPr>
          <p:cNvPr id="18" name="Rectangle 4"/>
          <p:cNvSpPr>
            <a:spLocks noChangeArrowheads="1"/>
          </p:cNvSpPr>
          <p:nvPr/>
        </p:nvSpPr>
        <p:spPr bwMode="auto">
          <a:xfrm>
            <a:off x="9280445" y="2982153"/>
            <a:ext cx="1270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&lt;</a:t>
            </a:r>
            <a:r>
              <a:rPr kumimoji="0" lang="en-US" altLang="en-US" sz="1200"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JobSkills</a:t>
            </a:r>
            <a:r>
              <a:rPr kumimoji="0" lang="en-US" altLang="en-US"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Box 18"/>
          <p:cNvSpPr txBox="1"/>
          <p:nvPr/>
        </p:nvSpPr>
        <p:spPr>
          <a:xfrm>
            <a:off x="1937302" y="5815424"/>
            <a:ext cx="9126938" cy="369332"/>
          </a:xfrm>
          <a:prstGeom prst="rect">
            <a:avLst/>
          </a:prstGeom>
          <a:noFill/>
        </p:spPr>
        <p:txBody>
          <a:bodyPr wrap="square" rtlCol="0">
            <a:spAutoFit/>
          </a:bodyPr>
          <a:lstStyle/>
          <a:p>
            <a:r>
              <a:rPr lang="en-IN" b="1" dirty="0" smtClean="0"/>
              <a:t>Join Dependency {(</a:t>
            </a:r>
            <a:r>
              <a:rPr lang="en-IN" b="1" dirty="0" err="1"/>
              <a:t>EmpName</a:t>
            </a:r>
            <a:r>
              <a:rPr lang="en-IN" b="1" dirty="0"/>
              <a:t>, </a:t>
            </a:r>
            <a:r>
              <a:rPr lang="en-IN" b="1" dirty="0" err="1"/>
              <a:t>EmpSkills</a:t>
            </a:r>
            <a:r>
              <a:rPr lang="en-IN" b="1" dirty="0"/>
              <a:t> ), ( </a:t>
            </a:r>
            <a:r>
              <a:rPr lang="en-IN" b="1" dirty="0" err="1"/>
              <a:t>EmpName</a:t>
            </a:r>
            <a:r>
              <a:rPr lang="en-IN" b="1" dirty="0"/>
              <a:t>, </a:t>
            </a:r>
            <a:r>
              <a:rPr lang="en-IN" b="1" dirty="0" err="1"/>
              <a:t>EmpJob</a:t>
            </a:r>
            <a:r>
              <a:rPr lang="en-IN" b="1" dirty="0"/>
              <a:t>), (</a:t>
            </a:r>
            <a:r>
              <a:rPr lang="en-IN" b="1" dirty="0" err="1"/>
              <a:t>EmpSkills</a:t>
            </a:r>
            <a:r>
              <a:rPr lang="en-IN" b="1" dirty="0"/>
              <a:t>, </a:t>
            </a:r>
            <a:r>
              <a:rPr lang="en-IN" b="1" dirty="0" err="1"/>
              <a:t>EmpJob</a:t>
            </a:r>
            <a:r>
              <a:rPr lang="en-IN" b="1" dirty="0"/>
              <a:t>)}</a:t>
            </a:r>
            <a:endParaRPr lang="en-IN" dirty="0"/>
          </a:p>
        </p:txBody>
      </p:sp>
    </p:spTree>
    <p:extLst>
      <p:ext uri="{BB962C8B-B14F-4D97-AF65-F5344CB8AC3E}">
        <p14:creationId xmlns:p14="http://schemas.microsoft.com/office/powerpoint/2010/main" val="3029213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a:t>Slide 11- </a:t>
            </a:r>
            <a:fld id="{30D8B403-529E-4885-A0C8-13A17AC75C5E}" type="slidenum">
              <a:rPr lang="en-US" altLang="en-US"/>
              <a:pPr/>
              <a:t>24</a:t>
            </a:fld>
            <a:endParaRPr lang="en-CA" altLang="en-US"/>
          </a:p>
        </p:txBody>
      </p:sp>
      <p:sp>
        <p:nvSpPr>
          <p:cNvPr id="808965" name="Rectangle 5"/>
          <p:cNvSpPr>
            <a:spLocks noGrp="1" noChangeArrowheads="1"/>
          </p:cNvSpPr>
          <p:nvPr>
            <p:ph type="title"/>
          </p:nvPr>
        </p:nvSpPr>
        <p:spPr/>
        <p:txBody>
          <a:bodyPr/>
          <a:lstStyle/>
          <a:p>
            <a:r>
              <a:rPr lang="en-US" altLang="en-US" sz="3200" dirty="0">
                <a:solidFill>
                  <a:srgbClr val="FF0000"/>
                </a:solidFill>
                <a:latin typeface="Times New Roman" panose="02020603050405020304" pitchFamily="18" charset="0"/>
                <a:cs typeface="Times New Roman" panose="02020603050405020304" pitchFamily="18" charset="0"/>
              </a:rPr>
              <a:t>3. Multivalued Dependencies and Fourth Normal Form (1)</a:t>
            </a:r>
            <a:endParaRPr lang="en-US" altLang="en-US"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pic>
        <p:nvPicPr>
          <p:cNvPr id="808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47950"/>
            <a:ext cx="6751638"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8964" name="Text Box 4"/>
          <p:cNvSpPr txBox="1">
            <a:spLocks noChangeArrowheads="1"/>
          </p:cNvSpPr>
          <p:nvPr/>
        </p:nvSpPr>
        <p:spPr bwMode="auto">
          <a:xfrm>
            <a:off x="2362200" y="1589088"/>
            <a:ext cx="7467600" cy="925512"/>
          </a:xfrm>
          <a:prstGeom prst="rect">
            <a:avLst/>
          </a:prstGeom>
          <a:solidFill>
            <a:srgbClr val="FFFF00"/>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r>
              <a:rPr lang="en-US" altLang="en-US" sz="1800">
                <a:solidFill>
                  <a:srgbClr val="800000"/>
                </a:solidFill>
                <a:sym typeface="Symbol" panose="05050102010706020507" pitchFamily="18" charset="2"/>
              </a:rPr>
              <a:t>(c) The relation SUPPLY with no MVDs is in 4NF but not in 5NF if it has the JD(R1, R2, R3). (d) Decomposing the relation SUPPLY into the 5NF relations R1, R2, and R3.</a:t>
            </a:r>
          </a:p>
        </p:txBody>
      </p:sp>
      <p:sp>
        <p:nvSpPr>
          <p:cNvPr id="6" name="object 4"/>
          <p:cNvSpPr>
            <a:spLocks noChangeArrowheads="1"/>
          </p:cNvSpPr>
          <p:nvPr/>
        </p:nvSpPr>
        <p:spPr bwMode="auto">
          <a:xfrm>
            <a:off x="609793" y="182906"/>
            <a:ext cx="430309" cy="43031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8"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1675022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3929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001 w 56514"/>
              <a:gd name="T1" fmla="*/ 0 h 56515"/>
              <a:gd name="T2" fmla="*/ 22007 w 56514"/>
              <a:gd name="T3" fmla="*/ 2822 h 56515"/>
              <a:gd name="T4" fmla="*/ 10561 w 56514"/>
              <a:gd name="T5" fmla="*/ 10521 h 56515"/>
              <a:gd name="T6" fmla="*/ 2838 w 56514"/>
              <a:gd name="T7" fmla="*/ 21938 h 56515"/>
              <a:gd name="T8" fmla="*/ 0 w 56514"/>
              <a:gd name="T9" fmla="*/ 35921 h 56515"/>
              <a:gd name="T10" fmla="*/ 2838 w 56514"/>
              <a:gd name="T11" fmla="*/ 49917 h 56515"/>
              <a:gd name="T12" fmla="*/ 10561 w 56514"/>
              <a:gd name="T13" fmla="*/ 61358 h 56515"/>
              <a:gd name="T14" fmla="*/ 22007 w 56514"/>
              <a:gd name="T15" fmla="*/ 69079 h 56515"/>
              <a:gd name="T16" fmla="*/ 36001 w 56514"/>
              <a:gd name="T17" fmla="*/ 71912 h 56515"/>
              <a:gd name="T18" fmla="*/ 49979 w 56514"/>
              <a:gd name="T19" fmla="*/ 69079 h 56515"/>
              <a:gd name="T20" fmla="*/ 53472 w 56514"/>
              <a:gd name="T21" fmla="*/ 66715 h 56515"/>
              <a:gd name="T22" fmla="*/ 36001 w 56514"/>
              <a:gd name="T23" fmla="*/ 66715 h 56515"/>
              <a:gd name="T24" fmla="*/ 24006 w 56514"/>
              <a:gd name="T25" fmla="*/ 64292 h 56515"/>
              <a:gd name="T26" fmla="*/ 14214 w 56514"/>
              <a:gd name="T27" fmla="*/ 57685 h 56515"/>
              <a:gd name="T28" fmla="*/ 7617 w 56514"/>
              <a:gd name="T29" fmla="*/ 47894 h 56515"/>
              <a:gd name="T30" fmla="*/ 5196 w 56514"/>
              <a:gd name="T31" fmla="*/ 35921 h 56515"/>
              <a:gd name="T32" fmla="*/ 7617 w 56514"/>
              <a:gd name="T33" fmla="*/ 23939 h 56515"/>
              <a:gd name="T34" fmla="*/ 14214 w 56514"/>
              <a:gd name="T35" fmla="*/ 14131 h 56515"/>
              <a:gd name="T36" fmla="*/ 24006 w 56514"/>
              <a:gd name="T37" fmla="*/ 7506 h 56515"/>
              <a:gd name="T38" fmla="*/ 36001 w 56514"/>
              <a:gd name="T39" fmla="*/ 5075 h 56515"/>
              <a:gd name="T40" fmla="*/ 53322 w 56514"/>
              <a:gd name="T41" fmla="*/ 5075 h 56515"/>
              <a:gd name="T42" fmla="*/ 49979 w 56514"/>
              <a:gd name="T43" fmla="*/ 2822 h 56515"/>
              <a:gd name="T44" fmla="*/ 36001 w 56514"/>
              <a:gd name="T45" fmla="*/ 0 h 56515"/>
              <a:gd name="T46" fmla="*/ 53322 w 56514"/>
              <a:gd name="T47" fmla="*/ 5075 h 56515"/>
              <a:gd name="T48" fmla="*/ 36001 w 56514"/>
              <a:gd name="T49" fmla="*/ 5075 h 56515"/>
              <a:gd name="T50" fmla="*/ 48006 w 56514"/>
              <a:gd name="T51" fmla="*/ 7506 h 56515"/>
              <a:gd name="T52" fmla="*/ 57801 w 56514"/>
              <a:gd name="T53" fmla="*/ 14131 h 56515"/>
              <a:gd name="T54" fmla="*/ 64404 w 56514"/>
              <a:gd name="T55" fmla="*/ 23939 h 56515"/>
              <a:gd name="T56" fmla="*/ 66823 w 56514"/>
              <a:gd name="T57" fmla="*/ 35921 h 56515"/>
              <a:gd name="T58" fmla="*/ 64404 w 56514"/>
              <a:gd name="T59" fmla="*/ 47894 h 56515"/>
              <a:gd name="T60" fmla="*/ 57801 w 56514"/>
              <a:gd name="T61" fmla="*/ 57685 h 56515"/>
              <a:gd name="T62" fmla="*/ 48006 w 56514"/>
              <a:gd name="T63" fmla="*/ 64292 h 56515"/>
              <a:gd name="T64" fmla="*/ 36001 w 56514"/>
              <a:gd name="T65" fmla="*/ 66715 h 56515"/>
              <a:gd name="T66" fmla="*/ 53472 w 56514"/>
              <a:gd name="T67" fmla="*/ 66715 h 56515"/>
              <a:gd name="T68" fmla="*/ 61404 w 56514"/>
              <a:gd name="T69" fmla="*/ 61358 h 56515"/>
              <a:gd name="T70" fmla="*/ 69121 w 56514"/>
              <a:gd name="T71" fmla="*/ 49917 h 56515"/>
              <a:gd name="T72" fmla="*/ 71951 w 56514"/>
              <a:gd name="T73" fmla="*/ 35921 h 56515"/>
              <a:gd name="T74" fmla="*/ 69121 w 56514"/>
              <a:gd name="T75" fmla="*/ 21938 h 56515"/>
              <a:gd name="T76" fmla="*/ 61404 w 56514"/>
              <a:gd name="T77" fmla="*/ 10521 h 56515"/>
              <a:gd name="T78" fmla="*/ 53322 w 56514"/>
              <a:gd name="T79" fmla="*/ 507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5" name="Title 10"/>
          <p:cNvSpPr>
            <a:spLocks noGrp="1"/>
          </p:cNvSpPr>
          <p:nvPr>
            <p:ph type="title"/>
          </p:nvPr>
        </p:nvSpPr>
        <p:spPr>
          <a:xfrm>
            <a:off x="9079288" y="257031"/>
            <a:ext cx="2231449" cy="280134"/>
          </a:xfrm>
        </p:spPr>
        <p:txBody>
          <a:bodyPr>
            <a:normAutofit fontScale="90000"/>
          </a:bodyPr>
          <a:lstStyle/>
          <a:p>
            <a:pPr algn="r" eaLnBrk="1" hangingPunct="1"/>
            <a:r>
              <a:rPr lang="en-US" altLang="en-US" dirty="0" smtClean="0">
                <a:latin typeface="Playfair Display" charset="0"/>
                <a:ea typeface="ＭＳ Ｐゴシック" panose="020B0600070205080204" pitchFamily="34" charset="-128"/>
              </a:rPr>
              <a:t/>
            </a:r>
            <a:br>
              <a:rPr lang="en-US" altLang="en-US" dirty="0" smtClean="0">
                <a:latin typeface="Playfair Display" charset="0"/>
                <a:ea typeface="ＭＳ Ｐゴシック" panose="020B0600070205080204" pitchFamily="34" charset="-128"/>
              </a:rPr>
            </a:br>
            <a:endParaRPr lang="en-US" altLang="en-US" dirty="0" smtClean="0">
              <a:latin typeface="Playfair Display" charset="0"/>
              <a:ea typeface="ＭＳ Ｐゴシック" panose="020B0600070205080204" pitchFamily="34" charset="-128"/>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AEDCA72-6813-4B9F-A432-D64BC6788DF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extBox 1"/>
          <p:cNvSpPr txBox="1"/>
          <p:nvPr/>
        </p:nvSpPr>
        <p:spPr>
          <a:xfrm>
            <a:off x="523702" y="798022"/>
            <a:ext cx="10897985" cy="4247317"/>
          </a:xfrm>
          <a:prstGeom prst="rect">
            <a:avLst/>
          </a:prstGeom>
          <a:noFill/>
        </p:spPr>
        <p:txBody>
          <a:bodyPr wrap="square" rtlCol="0">
            <a:spAutoFit/>
          </a:bodyPr>
          <a:lstStyle/>
          <a:p>
            <a:pPr fontAlgn="base"/>
            <a:r>
              <a:rPr lang="en-US" b="1" dirty="0">
                <a:solidFill>
                  <a:srgbClr val="FF0000"/>
                </a:solidFill>
              </a:rPr>
              <a:t>Joint dependency </a:t>
            </a:r>
            <a:r>
              <a:rPr lang="en-US" dirty="0">
                <a:solidFill>
                  <a:srgbClr val="FF0000"/>
                </a:solidFill>
              </a:rPr>
              <a:t> </a:t>
            </a:r>
            <a:endParaRPr lang="en-US" dirty="0" smtClean="0">
              <a:solidFill>
                <a:srgbClr val="FF0000"/>
              </a:solidFill>
            </a:endParaRPr>
          </a:p>
          <a:p>
            <a:pPr fontAlgn="base"/>
            <a:endParaRPr lang="en-US" dirty="0"/>
          </a:p>
          <a:p>
            <a:pPr marL="285750" indent="-285750" fontAlgn="base">
              <a:buFont typeface="Arial" panose="020B0604020202020204" pitchFamily="34" charset="0"/>
              <a:buChar char="•"/>
            </a:pPr>
            <a:r>
              <a:rPr lang="en-US" dirty="0" smtClean="0">
                <a:solidFill>
                  <a:srgbClr val="0070C0"/>
                </a:solidFill>
              </a:rPr>
              <a:t>Join </a:t>
            </a:r>
            <a:r>
              <a:rPr lang="en-US" dirty="0">
                <a:solidFill>
                  <a:srgbClr val="0070C0"/>
                </a:solidFill>
              </a:rPr>
              <a:t>decomposition is a further generalization of Multivalued dependencies. </a:t>
            </a:r>
            <a:endParaRPr lang="en-US" dirty="0" smtClean="0">
              <a:solidFill>
                <a:srgbClr val="0070C0"/>
              </a:solidFill>
            </a:endParaRPr>
          </a:p>
          <a:p>
            <a:pPr marL="285750" indent="-285750" fontAlgn="base">
              <a:buFont typeface="Arial" panose="020B0604020202020204" pitchFamily="34" charset="0"/>
              <a:buChar char="•"/>
            </a:pPr>
            <a:endParaRPr lang="en-US" dirty="0">
              <a:solidFill>
                <a:srgbClr val="0070C0"/>
              </a:solidFill>
            </a:endParaRPr>
          </a:p>
          <a:p>
            <a:pPr marL="285750" indent="-285750" fontAlgn="base">
              <a:buFont typeface="Arial" panose="020B0604020202020204" pitchFamily="34" charset="0"/>
              <a:buChar char="•"/>
            </a:pPr>
            <a:r>
              <a:rPr lang="en-US" dirty="0" smtClean="0">
                <a:solidFill>
                  <a:srgbClr val="0070C0"/>
                </a:solidFill>
              </a:rPr>
              <a:t>If </a:t>
            </a:r>
            <a:r>
              <a:rPr lang="en-US" dirty="0">
                <a:solidFill>
                  <a:srgbClr val="0070C0"/>
                </a:solidFill>
              </a:rPr>
              <a:t>the join of R1 and R2 over C is equal to relation R then we can say that a </a:t>
            </a:r>
            <a:r>
              <a:rPr lang="en-US" dirty="0" smtClean="0">
                <a:solidFill>
                  <a:srgbClr val="0070C0"/>
                </a:solidFill>
              </a:rPr>
              <a:t>join dependency </a:t>
            </a:r>
            <a:r>
              <a:rPr lang="en-US" dirty="0">
                <a:solidFill>
                  <a:srgbClr val="0070C0"/>
                </a:solidFill>
              </a:rPr>
              <a:t>(JD) exists, where R1 and R2 are the decomposition R1(A, B, C) and R2(C, D) of a given relations R (A, B, C, D). </a:t>
            </a:r>
            <a:endParaRPr lang="en-US" dirty="0" smtClean="0">
              <a:solidFill>
                <a:srgbClr val="0070C0"/>
              </a:solidFill>
            </a:endParaRPr>
          </a:p>
          <a:p>
            <a:pPr marL="285750" indent="-285750" fontAlgn="base">
              <a:buFont typeface="Arial" panose="020B0604020202020204" pitchFamily="34" charset="0"/>
              <a:buChar char="•"/>
            </a:pPr>
            <a:endParaRPr lang="en-US" dirty="0" smtClean="0">
              <a:solidFill>
                <a:srgbClr val="0070C0"/>
              </a:solidFill>
            </a:endParaRPr>
          </a:p>
          <a:p>
            <a:pPr marL="285750" indent="-285750" fontAlgn="base">
              <a:buFont typeface="Arial" panose="020B0604020202020204" pitchFamily="34" charset="0"/>
              <a:buChar char="•"/>
            </a:pPr>
            <a:r>
              <a:rPr lang="en-US" dirty="0" smtClean="0">
                <a:solidFill>
                  <a:srgbClr val="0070C0"/>
                </a:solidFill>
              </a:rPr>
              <a:t>Alternatively</a:t>
            </a:r>
            <a:r>
              <a:rPr lang="en-US" dirty="0">
                <a:solidFill>
                  <a:srgbClr val="0070C0"/>
                </a:solidFill>
              </a:rPr>
              <a:t>, R1 and R2 are a lossless decomposition of R. A JD ⋈ {R1, R2, …, Rn} is said to hold over a relation R if R1, R2, ….., Rn is a lossless-join decomposition. </a:t>
            </a:r>
            <a:endParaRPr lang="en-US" dirty="0" smtClean="0">
              <a:solidFill>
                <a:srgbClr val="0070C0"/>
              </a:solidFill>
            </a:endParaRPr>
          </a:p>
          <a:p>
            <a:pPr marL="285750" indent="-285750" fontAlgn="base">
              <a:buFont typeface="Arial" panose="020B0604020202020204" pitchFamily="34" charset="0"/>
              <a:buChar char="•"/>
            </a:pPr>
            <a:endParaRPr lang="en-US" dirty="0">
              <a:solidFill>
                <a:srgbClr val="0070C0"/>
              </a:solidFill>
            </a:endParaRPr>
          </a:p>
          <a:p>
            <a:pPr marL="285750" indent="-285750" fontAlgn="base">
              <a:buFont typeface="Arial" panose="020B0604020202020204" pitchFamily="34" charset="0"/>
              <a:buChar char="•"/>
            </a:pPr>
            <a:r>
              <a:rPr lang="en-US" dirty="0" smtClean="0">
                <a:solidFill>
                  <a:srgbClr val="0070C0"/>
                </a:solidFill>
              </a:rPr>
              <a:t>The </a:t>
            </a:r>
            <a:r>
              <a:rPr lang="en-US" dirty="0">
                <a:solidFill>
                  <a:srgbClr val="0070C0"/>
                </a:solidFill>
              </a:rPr>
              <a:t>*(A, B, C, D), (C, D) will be a JD of R if the join of join’s attribute is equal </a:t>
            </a:r>
            <a:r>
              <a:rPr lang="en-US" dirty="0" smtClean="0">
                <a:solidFill>
                  <a:srgbClr val="0070C0"/>
                </a:solidFill>
              </a:rPr>
              <a:t>to the </a:t>
            </a:r>
            <a:r>
              <a:rPr lang="en-US" dirty="0">
                <a:solidFill>
                  <a:srgbClr val="0070C0"/>
                </a:solidFill>
              </a:rPr>
              <a:t>relation R. Here, *(R1, R2, R3) is used to indicate that relation R1, R2, R3 and so on are a JD of R</a:t>
            </a:r>
            <a:r>
              <a:rPr lang="en-US" dirty="0" smtClean="0">
                <a:solidFill>
                  <a:srgbClr val="0070C0"/>
                </a:solidFill>
              </a:rPr>
              <a:t>.</a:t>
            </a:r>
          </a:p>
          <a:p>
            <a:pPr marL="285750" indent="-285750" fontAlgn="base">
              <a:buFont typeface="Arial" panose="020B0604020202020204" pitchFamily="34" charset="0"/>
              <a:buChar char="•"/>
            </a:pPr>
            <a:endParaRPr lang="en-US" dirty="0">
              <a:solidFill>
                <a:srgbClr val="0070C0"/>
              </a:solidFill>
            </a:endParaRPr>
          </a:p>
          <a:p>
            <a:pPr marL="285750" indent="-285750" fontAlgn="base">
              <a:buFont typeface="Arial" panose="020B0604020202020204" pitchFamily="34" charset="0"/>
              <a:buChar char="•"/>
            </a:pPr>
            <a:r>
              <a:rPr lang="en-US" dirty="0">
                <a:solidFill>
                  <a:srgbClr val="0070C0"/>
                </a:solidFill>
              </a:rPr>
              <a:t>Let R is a relation schema R1, R2, R3……..Rn be the decomposition of R. r( R ) is said to satisfy join dependency if and only if</a:t>
            </a:r>
          </a:p>
        </p:txBody>
      </p:sp>
      <p:pic>
        <p:nvPicPr>
          <p:cNvPr id="8194" name="Picture 2" descr="https://media.geeksforgeeks.org/wp-content/uploads/11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430" y="5226992"/>
            <a:ext cx="11620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771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67143911"/>
              </p:ext>
            </p:extLst>
          </p:nvPr>
        </p:nvGraphicFramePr>
        <p:xfrm>
          <a:off x="449407" y="1954112"/>
          <a:ext cx="3133377" cy="2739390"/>
        </p:xfrm>
        <a:graphic>
          <a:graphicData uri="http://schemas.openxmlformats.org/drawingml/2006/table">
            <a:tbl>
              <a:tblPr/>
              <a:tblGrid>
                <a:gridCol w="1044459">
                  <a:extLst>
                    <a:ext uri="{9D8B030D-6E8A-4147-A177-3AD203B41FA5}">
                      <a16:colId xmlns:a16="http://schemas.microsoft.com/office/drawing/2014/main" xmlns="" val="1970508555"/>
                    </a:ext>
                  </a:extLst>
                </a:gridCol>
                <a:gridCol w="1044459">
                  <a:extLst>
                    <a:ext uri="{9D8B030D-6E8A-4147-A177-3AD203B41FA5}">
                      <a16:colId xmlns:a16="http://schemas.microsoft.com/office/drawing/2014/main" xmlns="" val="4078150883"/>
                    </a:ext>
                  </a:extLst>
                </a:gridCol>
                <a:gridCol w="1044459">
                  <a:extLst>
                    <a:ext uri="{9D8B030D-6E8A-4147-A177-3AD203B41FA5}">
                      <a16:colId xmlns:a16="http://schemas.microsoft.com/office/drawing/2014/main" xmlns="" val="2981709898"/>
                    </a:ext>
                  </a:extLst>
                </a:gridCol>
              </a:tblGrid>
              <a:tr h="365396">
                <a:tc>
                  <a:txBody>
                    <a:bodyPr/>
                    <a:lstStyle/>
                    <a:p>
                      <a:pPr algn="ctr" fontAlgn="base"/>
                      <a:r>
                        <a:rPr lang="en-IN" b="1" cap="all" dirty="0">
                          <a:solidFill>
                            <a:srgbClr val="000000"/>
                          </a:solidFill>
                          <a:effectLst/>
                        </a:rPr>
                        <a:t>AGENT</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b="1" cap="all">
                          <a:solidFill>
                            <a:srgbClr val="000000"/>
                          </a:solidFill>
                          <a:effectLst/>
                        </a:rPr>
                        <a:t>COMPANY</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b="1" cap="all">
                          <a:solidFill>
                            <a:srgbClr val="000000"/>
                          </a:solidFill>
                          <a:effectLst/>
                        </a:rPr>
                        <a:t>PRODUCT</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xmlns="" val="1280367366"/>
                  </a:ext>
                </a:extLst>
              </a:tr>
              <a:tr h="349083">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PQR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Nut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xmlns="" val="1606623048"/>
                  </a:ext>
                </a:extLst>
              </a:tr>
              <a:tr h="349083">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PQR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Bolt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xmlns="" val="2633181715"/>
                  </a:ext>
                </a:extLst>
              </a:tr>
              <a:tr h="349083">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XYZ</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Nut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xmlns="" val="2984814155"/>
                  </a:ext>
                </a:extLst>
              </a:tr>
              <a:tr h="349083">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XYZ</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b="0">
                          <a:effectLst/>
                        </a:rPr>
                        <a:t>Bolt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xmlns="" val="4252939633"/>
                  </a:ext>
                </a:extLst>
              </a:tr>
              <a:tr h="349083">
                <a:tc>
                  <a:txBody>
                    <a:bodyPr/>
                    <a:lstStyle/>
                    <a:p>
                      <a:pPr algn="ctr" fontAlgn="base"/>
                      <a:r>
                        <a:rPr lang="en-IN" b="0">
                          <a:effectLst/>
                        </a:rPr>
                        <a:t>A2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IN" b="0">
                          <a:effectLst/>
                        </a:rPr>
                        <a:t>PQR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IN" b="0" dirty="0">
                          <a:effectLst/>
                        </a:rPr>
                        <a:t>Nut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extLst>
                  <a:ext uri="{0D108BD9-81ED-4DB2-BD59-A6C34878D82A}">
                    <a16:rowId xmlns:a16="http://schemas.microsoft.com/office/drawing/2014/main" xmlns="" val="187650129"/>
                  </a:ext>
                </a:extLst>
              </a:tr>
            </a:tbl>
          </a:graphicData>
        </a:graphic>
      </p:graphicFrame>
      <p:sp>
        <p:nvSpPr>
          <p:cNvPr id="3" name="Rectangle 1"/>
          <p:cNvSpPr>
            <a:spLocks noChangeArrowheads="1"/>
          </p:cNvSpPr>
          <p:nvPr/>
        </p:nvSpPr>
        <p:spPr bwMode="auto">
          <a:xfrm>
            <a:off x="615661" y="1170310"/>
            <a:ext cx="107182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Roboto"/>
              </a:rPr>
              <a:t/>
            </a:r>
            <a:br>
              <a:rPr kumimoji="0" lang="en-US" altLang="en-US" sz="1200" b="0" i="0" u="none" strike="noStrike" cap="none" normalizeH="0" baseline="0" dirty="0" smtClean="0">
                <a:ln>
                  <a:noFill/>
                </a:ln>
                <a:solidFill>
                  <a:schemeClr val="tx1"/>
                </a:solidFill>
                <a:effectLst/>
                <a:latin typeface="Roboto"/>
              </a:rPr>
            </a:br>
            <a:r>
              <a:rPr kumimoji="0" lang="en-US" altLang="en-US" sz="1200" b="1" i="0" u="none" strike="noStrike" cap="none" normalizeH="0" baseline="0" dirty="0" smtClean="0">
                <a:ln>
                  <a:noFill/>
                </a:ln>
                <a:solidFill>
                  <a:schemeClr val="tx1"/>
                </a:solidFill>
                <a:effectLst/>
                <a:latin typeface="Roboto"/>
              </a:rPr>
              <a:t>Table –</a:t>
            </a:r>
            <a:r>
              <a:rPr kumimoji="0" lang="en-US" altLang="en-US" sz="1200" b="0" i="0" u="none" strike="noStrike" cap="none" normalizeH="0" baseline="0" dirty="0" smtClean="0">
                <a:ln>
                  <a:noFill/>
                </a:ln>
                <a:solidFill>
                  <a:schemeClr val="tx1"/>
                </a:solidFill>
                <a:effectLst/>
                <a:latin typeface="Roboto"/>
              </a:rPr>
              <a:t> ACP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249382" y="207818"/>
            <a:ext cx="9584574" cy="923330"/>
          </a:xfrm>
          <a:prstGeom prst="rect">
            <a:avLst/>
          </a:prstGeom>
          <a:noFill/>
        </p:spPr>
        <p:txBody>
          <a:bodyPr wrap="square" rtlCol="0">
            <a:spAutoFit/>
          </a:bodyPr>
          <a:lstStyle/>
          <a:p>
            <a:r>
              <a:rPr lang="en-US" b="1"/>
              <a:t>Example –</a:t>
            </a:r>
            <a:r>
              <a:rPr lang="en-US"/>
              <a:t> Consider the above schema, with a case as “if a company makes a product and an agent is an agent for that company, then he always sells that product for the company”. Under these circumstances, the ACP table is shown as: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70396753"/>
              </p:ext>
            </p:extLst>
          </p:nvPr>
        </p:nvGraphicFramePr>
        <p:xfrm>
          <a:off x="4201373" y="2311560"/>
          <a:ext cx="2280708" cy="1924050"/>
        </p:xfrm>
        <a:graphic>
          <a:graphicData uri="http://schemas.openxmlformats.org/drawingml/2006/table">
            <a:tbl>
              <a:tblPr/>
              <a:tblGrid>
                <a:gridCol w="1140354">
                  <a:extLst>
                    <a:ext uri="{9D8B030D-6E8A-4147-A177-3AD203B41FA5}">
                      <a16:colId xmlns:a16="http://schemas.microsoft.com/office/drawing/2014/main" xmlns="" val="1201725575"/>
                    </a:ext>
                  </a:extLst>
                </a:gridCol>
                <a:gridCol w="1140354">
                  <a:extLst>
                    <a:ext uri="{9D8B030D-6E8A-4147-A177-3AD203B41FA5}">
                      <a16:colId xmlns:a16="http://schemas.microsoft.com/office/drawing/2014/main" xmlns="" val="3436447932"/>
                    </a:ext>
                  </a:extLst>
                </a:gridCol>
              </a:tblGrid>
              <a:tr h="260240">
                <a:tc>
                  <a:txBody>
                    <a:bodyPr/>
                    <a:lstStyle/>
                    <a:p>
                      <a:pPr algn="ctr" fontAlgn="base"/>
                      <a:r>
                        <a:rPr lang="en-IN" b="1" cap="all" dirty="0">
                          <a:solidFill>
                            <a:srgbClr val="000000"/>
                          </a:solidFill>
                          <a:effectLst/>
                        </a:rPr>
                        <a:t>AGENT</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b="1" cap="all" dirty="0">
                          <a:solidFill>
                            <a:srgbClr val="000000"/>
                          </a:solidFill>
                          <a:effectLst/>
                        </a:rPr>
                        <a:t>COMPANY</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xmlns="" val="3404625471"/>
                  </a:ext>
                </a:extLst>
              </a:tr>
              <a:tr h="248622">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PQR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645065505"/>
                  </a:ext>
                </a:extLst>
              </a:tr>
              <a:tr h="248622">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XYZ</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3764853935"/>
                  </a:ext>
                </a:extLst>
              </a:tr>
              <a:tr h="248622">
                <a:tc>
                  <a:txBody>
                    <a:bodyPr/>
                    <a:lstStyle/>
                    <a:p>
                      <a:pPr algn="ctr" fontAlgn="base"/>
                      <a:r>
                        <a:rPr lang="en-IN" b="0">
                          <a:effectLst/>
                        </a:rPr>
                        <a:t>A2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dirty="0">
                          <a:effectLst/>
                        </a:rPr>
                        <a:t>PQR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559589637"/>
                  </a:ext>
                </a:extLst>
              </a:tr>
            </a:tbl>
          </a:graphicData>
        </a:graphic>
      </p:graphicFrame>
      <p:sp>
        <p:nvSpPr>
          <p:cNvPr id="6" name="Rectangle 2"/>
          <p:cNvSpPr>
            <a:spLocks noChangeArrowheads="1"/>
          </p:cNvSpPr>
          <p:nvPr/>
        </p:nvSpPr>
        <p:spPr bwMode="auto">
          <a:xfrm>
            <a:off x="4392565" y="2126894"/>
            <a:ext cx="84445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Roboto"/>
              </a:rPr>
              <a:t>Table –</a:t>
            </a:r>
            <a:r>
              <a:rPr kumimoji="0" lang="en-US" altLang="en-US" sz="1200" b="0" i="0" u="none" strike="noStrike" cap="none" normalizeH="0" baseline="0" dirty="0" smtClean="0">
                <a:ln>
                  <a:noFill/>
                </a:ln>
                <a:solidFill>
                  <a:schemeClr val="tx1"/>
                </a:solidFill>
                <a:effectLst/>
                <a:latin typeface="Roboto"/>
              </a:rPr>
              <a:t> R1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70520308"/>
              </p:ext>
            </p:extLst>
          </p:nvPr>
        </p:nvGraphicFramePr>
        <p:xfrm>
          <a:off x="6673273" y="2311560"/>
          <a:ext cx="1780772" cy="1949871"/>
        </p:xfrm>
        <a:graphic>
          <a:graphicData uri="http://schemas.openxmlformats.org/drawingml/2006/table">
            <a:tbl>
              <a:tblPr/>
              <a:tblGrid>
                <a:gridCol w="890386">
                  <a:extLst>
                    <a:ext uri="{9D8B030D-6E8A-4147-A177-3AD203B41FA5}">
                      <a16:colId xmlns:a16="http://schemas.microsoft.com/office/drawing/2014/main" xmlns="" val="692501328"/>
                    </a:ext>
                  </a:extLst>
                </a:gridCol>
                <a:gridCol w="890386">
                  <a:extLst>
                    <a:ext uri="{9D8B030D-6E8A-4147-A177-3AD203B41FA5}">
                      <a16:colId xmlns:a16="http://schemas.microsoft.com/office/drawing/2014/main" xmlns="" val="1929171828"/>
                    </a:ext>
                  </a:extLst>
                </a:gridCol>
              </a:tblGrid>
              <a:tr h="521157">
                <a:tc>
                  <a:txBody>
                    <a:bodyPr/>
                    <a:lstStyle/>
                    <a:p>
                      <a:pPr algn="ctr" fontAlgn="base"/>
                      <a:r>
                        <a:rPr lang="en-IN" b="1" cap="all">
                          <a:solidFill>
                            <a:srgbClr val="000000"/>
                          </a:solidFill>
                          <a:effectLst/>
                        </a:rPr>
                        <a:t>AGENT</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b="1" cap="all" dirty="0">
                          <a:solidFill>
                            <a:srgbClr val="000000"/>
                          </a:solidFill>
                          <a:effectLst/>
                        </a:rPr>
                        <a:t>PRODUCT</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xmlns="" val="3767160809"/>
                  </a:ext>
                </a:extLst>
              </a:tr>
              <a:tr h="416277">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Nut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4176945053"/>
                  </a:ext>
                </a:extLst>
              </a:tr>
              <a:tr h="416277">
                <a:tc>
                  <a:txBody>
                    <a:bodyPr/>
                    <a:lstStyle/>
                    <a:p>
                      <a:pPr algn="ctr" fontAlgn="base"/>
                      <a:r>
                        <a:rPr lang="en-IN" b="0">
                          <a:effectLst/>
                        </a:rPr>
                        <a:t>A1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Bolt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661651494"/>
                  </a:ext>
                </a:extLst>
              </a:tr>
              <a:tr h="416277">
                <a:tc>
                  <a:txBody>
                    <a:bodyPr/>
                    <a:lstStyle/>
                    <a:p>
                      <a:pPr algn="ctr" fontAlgn="base"/>
                      <a:r>
                        <a:rPr lang="en-IN" b="0">
                          <a:effectLst/>
                        </a:rPr>
                        <a:t>A2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dirty="0">
                          <a:effectLst/>
                        </a:rPr>
                        <a:t>Nut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451570400"/>
                  </a:ext>
                </a:extLst>
              </a:tr>
            </a:tbl>
          </a:graphicData>
        </a:graphic>
      </p:graphicFrame>
      <p:sp>
        <p:nvSpPr>
          <p:cNvPr id="8" name="Rectangle 3"/>
          <p:cNvSpPr>
            <a:spLocks noChangeArrowheads="1"/>
          </p:cNvSpPr>
          <p:nvPr/>
        </p:nvSpPr>
        <p:spPr bwMode="auto">
          <a:xfrm>
            <a:off x="6817663" y="2034561"/>
            <a:ext cx="150337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Roboto"/>
              </a:rPr>
              <a:t>Table –</a:t>
            </a:r>
            <a:r>
              <a:rPr kumimoji="0" lang="en-US" altLang="en-US" sz="1200" b="0" i="0" u="none" strike="noStrike" cap="none" normalizeH="0" baseline="0" smtClean="0">
                <a:ln>
                  <a:noFill/>
                </a:ln>
                <a:solidFill>
                  <a:schemeClr val="tx1"/>
                </a:solidFill>
                <a:effectLst/>
                <a:latin typeface="Roboto"/>
              </a:rPr>
              <a:t> R2</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60664097"/>
              </p:ext>
            </p:extLst>
          </p:nvPr>
        </p:nvGraphicFramePr>
        <p:xfrm>
          <a:off x="9144002" y="2278038"/>
          <a:ext cx="2186246" cy="2331720"/>
        </p:xfrm>
        <a:graphic>
          <a:graphicData uri="http://schemas.openxmlformats.org/drawingml/2006/table">
            <a:tbl>
              <a:tblPr/>
              <a:tblGrid>
                <a:gridCol w="1093123">
                  <a:extLst>
                    <a:ext uri="{9D8B030D-6E8A-4147-A177-3AD203B41FA5}">
                      <a16:colId xmlns:a16="http://schemas.microsoft.com/office/drawing/2014/main" xmlns="" val="426603336"/>
                    </a:ext>
                  </a:extLst>
                </a:gridCol>
                <a:gridCol w="1093123">
                  <a:extLst>
                    <a:ext uri="{9D8B030D-6E8A-4147-A177-3AD203B41FA5}">
                      <a16:colId xmlns:a16="http://schemas.microsoft.com/office/drawing/2014/main" xmlns="" val="3894018687"/>
                    </a:ext>
                  </a:extLst>
                </a:gridCol>
              </a:tblGrid>
              <a:tr h="581870">
                <a:tc>
                  <a:txBody>
                    <a:bodyPr/>
                    <a:lstStyle/>
                    <a:p>
                      <a:pPr algn="ctr" fontAlgn="base"/>
                      <a:r>
                        <a:rPr lang="en-IN" b="1" cap="all">
                          <a:solidFill>
                            <a:srgbClr val="000000"/>
                          </a:solidFill>
                          <a:effectLst/>
                        </a:rPr>
                        <a:t>COMPANY</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b="1" cap="all">
                          <a:solidFill>
                            <a:srgbClr val="000000"/>
                          </a:solidFill>
                          <a:effectLst/>
                        </a:rPr>
                        <a:t>PRODUCT</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xmlns="" val="1960217261"/>
                  </a:ext>
                </a:extLst>
              </a:tr>
              <a:tr h="338370">
                <a:tc>
                  <a:txBody>
                    <a:bodyPr/>
                    <a:lstStyle/>
                    <a:p>
                      <a:pPr algn="ctr" fontAlgn="base"/>
                      <a:r>
                        <a:rPr lang="en-IN" b="0" dirty="0">
                          <a:effectLst/>
                        </a:rPr>
                        <a:t>PQR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Nut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2856962372"/>
                  </a:ext>
                </a:extLst>
              </a:tr>
              <a:tr h="338370">
                <a:tc>
                  <a:txBody>
                    <a:bodyPr/>
                    <a:lstStyle/>
                    <a:p>
                      <a:pPr algn="ctr" fontAlgn="base"/>
                      <a:r>
                        <a:rPr lang="en-IN" b="0">
                          <a:effectLst/>
                        </a:rPr>
                        <a:t>PQR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Bolt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417498334"/>
                  </a:ext>
                </a:extLst>
              </a:tr>
              <a:tr h="338370">
                <a:tc>
                  <a:txBody>
                    <a:bodyPr/>
                    <a:lstStyle/>
                    <a:p>
                      <a:pPr algn="ctr" fontAlgn="base"/>
                      <a:r>
                        <a:rPr lang="en-IN" b="0">
                          <a:effectLst/>
                        </a:rPr>
                        <a:t>XYZ</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Nut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228689101"/>
                  </a:ext>
                </a:extLst>
              </a:tr>
              <a:tr h="338370">
                <a:tc>
                  <a:txBody>
                    <a:bodyPr/>
                    <a:lstStyle/>
                    <a:p>
                      <a:pPr algn="ctr" fontAlgn="base"/>
                      <a:r>
                        <a:rPr lang="en-IN" b="0">
                          <a:effectLst/>
                        </a:rPr>
                        <a:t>XYZ</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dirty="0">
                          <a:effectLst/>
                        </a:rPr>
                        <a:t>Bolt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905225520"/>
                  </a:ext>
                </a:extLst>
              </a:tr>
            </a:tbl>
          </a:graphicData>
        </a:graphic>
      </p:graphicFrame>
      <p:sp>
        <p:nvSpPr>
          <p:cNvPr id="10" name="Rectangle 4"/>
          <p:cNvSpPr>
            <a:spLocks noChangeArrowheads="1"/>
          </p:cNvSpPr>
          <p:nvPr/>
        </p:nvSpPr>
        <p:spPr bwMode="auto">
          <a:xfrm>
            <a:off x="8736678" y="1942228"/>
            <a:ext cx="183124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Roboto"/>
              </a:rPr>
              <a:t>Table –</a:t>
            </a:r>
            <a:r>
              <a:rPr kumimoji="0" lang="en-US" altLang="en-US" sz="1200" b="0" i="0" u="none" strike="noStrike" cap="none" normalizeH="0" baseline="0" smtClean="0">
                <a:ln>
                  <a:noFill/>
                </a:ln>
                <a:solidFill>
                  <a:schemeClr val="tx1"/>
                </a:solidFill>
                <a:effectLst/>
                <a:latin typeface="Roboto"/>
              </a:rPr>
              <a:t> R3</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249381" y="5191616"/>
            <a:ext cx="11163993" cy="1200329"/>
          </a:xfrm>
          <a:prstGeom prst="rect">
            <a:avLst/>
          </a:prstGeom>
        </p:spPr>
        <p:txBody>
          <a:bodyPr wrap="square">
            <a:spAutoFit/>
          </a:bodyPr>
          <a:lstStyle/>
          <a:p>
            <a:pPr fontAlgn="base"/>
            <a:r>
              <a:rPr lang="en-US" dirty="0">
                <a:latin typeface="var(--font-din)"/>
              </a:rPr>
              <a:t>Result of Natural Join of R1 and R3 over ‘Company’ and then Natural Join of R13 and R2 over ‘</a:t>
            </a:r>
            <a:r>
              <a:rPr lang="en-US" dirty="0" err="1">
                <a:latin typeface="var(--font-din)"/>
              </a:rPr>
              <a:t>Agent’and</a:t>
            </a:r>
            <a:r>
              <a:rPr lang="en-US" dirty="0">
                <a:latin typeface="var(--font-din)"/>
              </a:rPr>
              <a:t> ‘Product’ will be table </a:t>
            </a:r>
            <a:r>
              <a:rPr lang="en-US" b="1" dirty="0">
                <a:latin typeface="var(--font-din)"/>
              </a:rPr>
              <a:t>ACP</a:t>
            </a:r>
            <a:r>
              <a:rPr lang="en-US" dirty="0">
                <a:latin typeface="var(--font-din)"/>
              </a:rPr>
              <a:t>.</a:t>
            </a:r>
          </a:p>
          <a:p>
            <a:pPr fontAlgn="base"/>
            <a:r>
              <a:rPr lang="en-US" dirty="0">
                <a:latin typeface="var(--font-din)"/>
              </a:rPr>
              <a:t>Hence, in this example, all the redundancies are eliminated, and the decomposition of ACP is a lossless join decomposition. Therefore, the relation is in 5NF as it does not violate the property of </a:t>
            </a:r>
            <a:r>
              <a:rPr lang="en-US" dirty="0">
                <a:solidFill>
                  <a:srgbClr val="EC4E20"/>
                </a:solidFill>
                <a:latin typeface="var(--font-din)"/>
                <a:hlinkClick r:id="rId2"/>
              </a:rPr>
              <a:t>lossless join</a:t>
            </a:r>
            <a:r>
              <a:rPr lang="en-US" dirty="0">
                <a:latin typeface="var(--font-din)"/>
              </a:rPr>
              <a:t>.</a:t>
            </a:r>
            <a:endParaRPr lang="en-US" b="0" i="0" dirty="0">
              <a:effectLst/>
              <a:latin typeface="var(--font-din)"/>
            </a:endParaRPr>
          </a:p>
        </p:txBody>
      </p:sp>
    </p:spTree>
    <p:extLst>
      <p:ext uri="{BB962C8B-B14F-4D97-AF65-F5344CB8AC3E}">
        <p14:creationId xmlns:p14="http://schemas.microsoft.com/office/powerpoint/2010/main" val="1897804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C5AFF383-530D-4D18-ABF9-1FC0065DFBD6}" type="slidenum">
              <a:rPr lang="en-US" altLang="en-US"/>
              <a:pPr/>
              <a:t>3</a:t>
            </a:fld>
            <a:endParaRPr lang="en-CA" altLang="en-US"/>
          </a:p>
        </p:txBody>
      </p:sp>
      <p:sp>
        <p:nvSpPr>
          <p:cNvPr id="763908" name="Rectangle 4"/>
          <p:cNvSpPr>
            <a:spLocks noGrp="1" noChangeArrowheads="1"/>
          </p:cNvSpPr>
          <p:nvPr>
            <p:ph type="title"/>
          </p:nvPr>
        </p:nvSpPr>
        <p:spPr/>
        <p:txBody>
          <a:bodyPr/>
          <a:lstStyle/>
          <a:p>
            <a:r>
              <a:rPr lang="en-US" altLang="en-US" b="1" dirty="0">
                <a:solidFill>
                  <a:srgbClr val="FF0000"/>
                </a:solidFill>
              </a:rPr>
              <a:t>1. Properties of Relational Decompositions (1)</a:t>
            </a:r>
          </a:p>
        </p:txBody>
      </p:sp>
      <p:sp>
        <p:nvSpPr>
          <p:cNvPr id="763909" name="Rectangle 5"/>
          <p:cNvSpPr>
            <a:spLocks noGrp="1" noChangeArrowheads="1"/>
          </p:cNvSpPr>
          <p:nvPr>
            <p:ph type="body" idx="1"/>
          </p:nvPr>
        </p:nvSpPr>
        <p:spPr>
          <a:xfrm>
            <a:off x="655320" y="1484803"/>
            <a:ext cx="10515600" cy="4351338"/>
          </a:xfrm>
        </p:spPr>
        <p:txBody>
          <a:bodyPr/>
          <a:lstStyle/>
          <a:p>
            <a:pPr>
              <a:spcBef>
                <a:spcPct val="0"/>
              </a:spcBef>
            </a:pPr>
            <a:r>
              <a:rPr lang="en-US" altLang="en-US" sz="3600" dirty="0">
                <a:solidFill>
                  <a:srgbClr val="0070C0"/>
                </a:solidFill>
              </a:rPr>
              <a:t>Relation Decomposition and Insufficiency of Normal Forms:  </a:t>
            </a:r>
            <a:endParaRPr lang="en-US" altLang="en-US" sz="3600" dirty="0" smtClean="0">
              <a:solidFill>
                <a:srgbClr val="0070C0"/>
              </a:solidFill>
            </a:endParaRPr>
          </a:p>
          <a:p>
            <a:pPr marL="0" indent="0">
              <a:spcBef>
                <a:spcPct val="0"/>
              </a:spcBef>
              <a:buNone/>
            </a:pPr>
            <a:endParaRPr lang="en-US" altLang="en-US" sz="3600" b="1" dirty="0">
              <a:solidFill>
                <a:srgbClr val="0070C0"/>
              </a:solidFill>
            </a:endParaRPr>
          </a:p>
          <a:p>
            <a:pPr lvl="1">
              <a:spcBef>
                <a:spcPct val="0"/>
              </a:spcBef>
            </a:pPr>
            <a:r>
              <a:rPr lang="en-US" altLang="en-US" sz="3500" dirty="0">
                <a:solidFill>
                  <a:srgbClr val="FF0000"/>
                </a:solidFill>
              </a:rPr>
              <a:t>Universal Relation Schema:</a:t>
            </a:r>
          </a:p>
          <a:p>
            <a:pPr lvl="2">
              <a:spcBef>
                <a:spcPct val="0"/>
              </a:spcBef>
            </a:pPr>
            <a:r>
              <a:rPr lang="en-US" altLang="en-US" sz="3200" dirty="0"/>
              <a:t>A relation schema R = {A1, A2, …, An} that includes all the attributes of the database</a:t>
            </a:r>
            <a:r>
              <a:rPr lang="en-US" altLang="en-US" sz="3200" dirty="0" smtClean="0"/>
              <a:t>.</a:t>
            </a:r>
          </a:p>
          <a:p>
            <a:pPr lvl="2">
              <a:spcBef>
                <a:spcPct val="0"/>
              </a:spcBef>
            </a:pPr>
            <a:endParaRPr lang="en-US" altLang="en-US" sz="3200" dirty="0"/>
          </a:p>
          <a:p>
            <a:pPr lvl="1">
              <a:spcBef>
                <a:spcPct val="0"/>
              </a:spcBef>
            </a:pPr>
            <a:r>
              <a:rPr lang="en-US" altLang="en-US" sz="3500" dirty="0">
                <a:solidFill>
                  <a:srgbClr val="FF0000"/>
                </a:solidFill>
              </a:rPr>
              <a:t>Universal relation assumption:</a:t>
            </a:r>
          </a:p>
          <a:p>
            <a:pPr lvl="2">
              <a:spcBef>
                <a:spcPct val="0"/>
              </a:spcBef>
            </a:pPr>
            <a:r>
              <a:rPr lang="en-US" altLang="en-US" sz="3200" dirty="0"/>
              <a:t>Every attribute name is unique.</a:t>
            </a:r>
          </a:p>
        </p:txBody>
      </p:sp>
      <p:sp>
        <p:nvSpPr>
          <p:cNvPr id="5" name="object 4"/>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7"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258815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D71F5B16-2416-4172-AA76-0453DB92BB30}" type="slidenum">
              <a:rPr lang="en-US" altLang="en-US"/>
              <a:pPr/>
              <a:t>4</a:t>
            </a:fld>
            <a:endParaRPr lang="en-CA" altLang="en-US"/>
          </a:p>
        </p:txBody>
      </p:sp>
      <p:sp>
        <p:nvSpPr>
          <p:cNvPr id="765956" name="Rectangle 4"/>
          <p:cNvSpPr>
            <a:spLocks noGrp="1" noChangeArrowheads="1"/>
          </p:cNvSpPr>
          <p:nvPr>
            <p:ph type="title"/>
          </p:nvPr>
        </p:nvSpPr>
        <p:spPr>
          <a:xfrm>
            <a:off x="382385" y="90805"/>
            <a:ext cx="10971415" cy="1325563"/>
          </a:xfrm>
        </p:spPr>
        <p:txBody>
          <a:bodyPr/>
          <a:lstStyle/>
          <a:p>
            <a:r>
              <a:rPr lang="en-US" altLang="en-US" dirty="0">
                <a:solidFill>
                  <a:srgbClr val="FF0000"/>
                </a:solidFill>
                <a:latin typeface="Times New Roman" panose="02020603050405020304" pitchFamily="18" charset="0"/>
                <a:cs typeface="Times New Roman" panose="02020603050405020304" pitchFamily="18" charset="0"/>
              </a:rPr>
              <a:t>Properties of Relational Decompositions (2)</a:t>
            </a:r>
          </a:p>
        </p:txBody>
      </p:sp>
      <p:sp>
        <p:nvSpPr>
          <p:cNvPr id="765957" name="Rectangle 5"/>
          <p:cNvSpPr>
            <a:spLocks noGrp="1" noChangeArrowheads="1"/>
          </p:cNvSpPr>
          <p:nvPr>
            <p:ph type="body" idx="1"/>
          </p:nvPr>
        </p:nvSpPr>
        <p:spPr>
          <a:xfrm>
            <a:off x="480752" y="1416368"/>
            <a:ext cx="10515600" cy="4351338"/>
          </a:xfrm>
        </p:spPr>
        <p:txBody>
          <a:bodyPr/>
          <a:lstStyle/>
          <a:p>
            <a:pPr>
              <a:lnSpc>
                <a:spcPct val="80000"/>
              </a:lnSpc>
            </a:pPr>
            <a:r>
              <a:rPr lang="en-US" altLang="en-US" sz="3200" b="1" dirty="0">
                <a:solidFill>
                  <a:srgbClr val="0070C0"/>
                </a:solidFill>
              </a:rPr>
              <a:t>Relation Decomposition and Insufficiency of Normal Forms (cont.):  </a:t>
            </a:r>
            <a:endParaRPr lang="en-US" altLang="en-US" sz="3200" b="1" dirty="0" smtClean="0">
              <a:solidFill>
                <a:srgbClr val="0070C0"/>
              </a:solidFill>
            </a:endParaRPr>
          </a:p>
          <a:p>
            <a:pPr>
              <a:lnSpc>
                <a:spcPct val="80000"/>
              </a:lnSpc>
            </a:pPr>
            <a:endParaRPr lang="en-US" altLang="en-US" sz="3200" b="1" dirty="0">
              <a:solidFill>
                <a:srgbClr val="0070C0"/>
              </a:solidFill>
            </a:endParaRPr>
          </a:p>
          <a:p>
            <a:pPr lvl="1">
              <a:spcBef>
                <a:spcPct val="0"/>
              </a:spcBef>
            </a:pPr>
            <a:r>
              <a:rPr lang="en-US" altLang="en-US" sz="2800" dirty="0">
                <a:solidFill>
                  <a:srgbClr val="FF0000"/>
                </a:solidFill>
              </a:rPr>
              <a:t>Decomposition</a:t>
            </a:r>
            <a:r>
              <a:rPr lang="en-US" altLang="en-US" sz="2800" dirty="0" smtClean="0">
                <a:solidFill>
                  <a:srgbClr val="FF0000"/>
                </a:solidFill>
              </a:rPr>
              <a:t>:</a:t>
            </a:r>
          </a:p>
          <a:p>
            <a:pPr marL="457200" lvl="1" indent="0">
              <a:spcBef>
                <a:spcPct val="0"/>
              </a:spcBef>
              <a:buNone/>
            </a:pPr>
            <a:endParaRPr lang="en-US" altLang="en-US" sz="2800" dirty="0">
              <a:solidFill>
                <a:srgbClr val="FF0000"/>
              </a:solidFill>
            </a:endParaRPr>
          </a:p>
          <a:p>
            <a:pPr lvl="2">
              <a:spcBef>
                <a:spcPct val="0"/>
              </a:spcBef>
            </a:pPr>
            <a:r>
              <a:rPr lang="en-US" altLang="en-US" dirty="0"/>
              <a:t>The process of decomposing the universal relation schema R into a set of relation schemas D = {R1,R2, …, Rm} that will become the relational database schema by using the functional dependencies.   </a:t>
            </a:r>
            <a:endParaRPr lang="en-US" altLang="en-US" dirty="0" smtClean="0"/>
          </a:p>
          <a:p>
            <a:pPr marL="914400" lvl="2" indent="0">
              <a:spcBef>
                <a:spcPct val="0"/>
              </a:spcBef>
              <a:buNone/>
            </a:pPr>
            <a:endParaRPr lang="en-US" altLang="en-US" dirty="0"/>
          </a:p>
          <a:p>
            <a:pPr lvl="1">
              <a:lnSpc>
                <a:spcPct val="80000"/>
              </a:lnSpc>
              <a:spcBef>
                <a:spcPct val="0"/>
              </a:spcBef>
            </a:pPr>
            <a:r>
              <a:rPr lang="en-US" altLang="en-US" sz="2800" dirty="0">
                <a:solidFill>
                  <a:srgbClr val="FF0000"/>
                </a:solidFill>
              </a:rPr>
              <a:t>Attribute preservation condition:</a:t>
            </a:r>
          </a:p>
          <a:p>
            <a:pPr lvl="2">
              <a:lnSpc>
                <a:spcPct val="80000"/>
              </a:lnSpc>
              <a:spcBef>
                <a:spcPct val="0"/>
              </a:spcBef>
            </a:pPr>
            <a:r>
              <a:rPr lang="en-US" altLang="en-US" dirty="0"/>
              <a:t>Each attribute in R will appear in at least one relation schema </a:t>
            </a:r>
            <a:r>
              <a:rPr lang="en-US" altLang="en-US" dirty="0" err="1"/>
              <a:t>Ri</a:t>
            </a:r>
            <a:r>
              <a:rPr lang="en-US" altLang="en-US" dirty="0"/>
              <a:t> in the decomposition so that no attributes are “lost”.</a:t>
            </a:r>
          </a:p>
        </p:txBody>
      </p:sp>
    </p:spTree>
    <p:extLst>
      <p:ext uri="{BB962C8B-B14F-4D97-AF65-F5344CB8AC3E}">
        <p14:creationId xmlns:p14="http://schemas.microsoft.com/office/powerpoint/2010/main" val="275261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926A00D3-DB01-4E8B-A1EC-19B28331B035}" type="slidenum">
              <a:rPr lang="en-US" altLang="en-US"/>
              <a:pPr/>
              <a:t>5</a:t>
            </a:fld>
            <a:endParaRPr lang="en-CA" altLang="en-US"/>
          </a:p>
        </p:txBody>
      </p:sp>
      <p:sp>
        <p:nvSpPr>
          <p:cNvPr id="841730" name="Rectangle 2"/>
          <p:cNvSpPr>
            <a:spLocks noGrp="1" noChangeArrowheads="1"/>
          </p:cNvSpPr>
          <p:nvPr>
            <p:ph type="title"/>
          </p:nvPr>
        </p:nvSpPr>
        <p:spPr/>
        <p:txBody>
          <a:bodyPr/>
          <a:lstStyle/>
          <a:p>
            <a:r>
              <a:rPr lang="en-US" altLang="en-US" dirty="0">
                <a:solidFill>
                  <a:srgbClr val="FF0000"/>
                </a:solidFill>
              </a:rPr>
              <a:t>Properties of Relational Decompositions (2)</a:t>
            </a:r>
          </a:p>
        </p:txBody>
      </p:sp>
      <p:sp>
        <p:nvSpPr>
          <p:cNvPr id="841731" name="Rectangle 3"/>
          <p:cNvSpPr>
            <a:spLocks noGrp="1" noChangeArrowheads="1"/>
          </p:cNvSpPr>
          <p:nvPr>
            <p:ph type="body" idx="1"/>
          </p:nvPr>
        </p:nvSpPr>
        <p:spPr/>
        <p:txBody>
          <a:bodyPr/>
          <a:lstStyle/>
          <a:p>
            <a:r>
              <a:rPr lang="en-US" altLang="en-US" dirty="0">
                <a:solidFill>
                  <a:srgbClr val="0070C0"/>
                </a:solidFill>
              </a:rPr>
              <a:t>Another goal of decomposition is to have each individual relation </a:t>
            </a:r>
            <a:r>
              <a:rPr lang="en-US" altLang="en-US" dirty="0" err="1">
                <a:solidFill>
                  <a:srgbClr val="0070C0"/>
                </a:solidFill>
              </a:rPr>
              <a:t>Ri</a:t>
            </a:r>
            <a:r>
              <a:rPr lang="en-US" altLang="en-US" dirty="0">
                <a:solidFill>
                  <a:srgbClr val="0070C0"/>
                </a:solidFill>
              </a:rPr>
              <a:t> in the decomposition D be in BCNF or 3NF. </a:t>
            </a:r>
            <a:endParaRPr lang="en-US" altLang="en-US" dirty="0" smtClean="0">
              <a:solidFill>
                <a:srgbClr val="0070C0"/>
              </a:solidFill>
            </a:endParaRPr>
          </a:p>
          <a:p>
            <a:pPr marL="0" indent="0">
              <a:buNone/>
            </a:pPr>
            <a:endParaRPr lang="en-US" altLang="en-US" dirty="0">
              <a:solidFill>
                <a:srgbClr val="0070C0"/>
              </a:solidFill>
            </a:endParaRPr>
          </a:p>
          <a:p>
            <a:r>
              <a:rPr lang="en-US" altLang="en-US" dirty="0">
                <a:solidFill>
                  <a:srgbClr val="0070C0"/>
                </a:solidFill>
              </a:rPr>
              <a:t>Additional properties of decomposition  are needed to prevent from generating spurious tuples</a:t>
            </a:r>
          </a:p>
        </p:txBody>
      </p:sp>
    </p:spTree>
    <p:extLst>
      <p:ext uri="{BB962C8B-B14F-4D97-AF65-F5344CB8AC3E}">
        <p14:creationId xmlns:p14="http://schemas.microsoft.com/office/powerpoint/2010/main" val="111555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A8C988B9-2732-4B08-B10C-BB43AD1082D4}" type="slidenum">
              <a:rPr lang="en-US" altLang="en-US"/>
              <a:pPr/>
              <a:t>6</a:t>
            </a:fld>
            <a:endParaRPr lang="en-CA" altLang="en-US"/>
          </a:p>
        </p:txBody>
      </p:sp>
      <p:sp>
        <p:nvSpPr>
          <p:cNvPr id="768004" name="Rectangle 4"/>
          <p:cNvSpPr>
            <a:spLocks noGrp="1" noChangeArrowheads="1"/>
          </p:cNvSpPr>
          <p:nvPr>
            <p:ph type="title"/>
          </p:nvPr>
        </p:nvSpPr>
        <p:spPr/>
        <p:txBody>
          <a:bodyPr/>
          <a:lstStyle/>
          <a:p>
            <a:r>
              <a:rPr lang="en-US" altLang="en-US" dirty="0">
                <a:solidFill>
                  <a:srgbClr val="FF0000"/>
                </a:solidFill>
                <a:latin typeface="Times New Roman" panose="02020603050405020304" pitchFamily="18" charset="0"/>
                <a:cs typeface="Times New Roman" panose="02020603050405020304" pitchFamily="18" charset="0"/>
              </a:rPr>
              <a:t>Properties of Relational Decompositions (3)</a:t>
            </a:r>
          </a:p>
        </p:txBody>
      </p:sp>
      <p:sp>
        <p:nvSpPr>
          <p:cNvPr id="768005" name="Rectangle 5"/>
          <p:cNvSpPr>
            <a:spLocks noGrp="1" noChangeArrowheads="1"/>
          </p:cNvSpPr>
          <p:nvPr>
            <p:ph type="body" idx="1"/>
          </p:nvPr>
        </p:nvSpPr>
        <p:spPr/>
        <p:txBody>
          <a:bodyPr/>
          <a:lstStyle/>
          <a:p>
            <a:pPr>
              <a:lnSpc>
                <a:spcPct val="80000"/>
              </a:lnSpc>
            </a:pPr>
            <a:r>
              <a:rPr lang="en-US" altLang="en-US" dirty="0">
                <a:solidFill>
                  <a:srgbClr val="0070C0"/>
                </a:solidFill>
              </a:rPr>
              <a:t>Dependency Preservation Property of a Decomposition</a:t>
            </a:r>
            <a:r>
              <a:rPr lang="en-US" altLang="en-US" dirty="0" smtClean="0">
                <a:solidFill>
                  <a:srgbClr val="0070C0"/>
                </a:solidFill>
              </a:rPr>
              <a:t>:</a:t>
            </a:r>
          </a:p>
          <a:p>
            <a:pPr marL="0" indent="0">
              <a:lnSpc>
                <a:spcPct val="80000"/>
              </a:lnSpc>
              <a:buNone/>
            </a:pPr>
            <a:r>
              <a:rPr lang="en-US" altLang="en-US" dirty="0" smtClean="0"/>
              <a:t> </a:t>
            </a:r>
            <a:endParaRPr lang="en-US" altLang="en-US" dirty="0"/>
          </a:p>
          <a:p>
            <a:pPr lvl="1">
              <a:lnSpc>
                <a:spcPct val="80000"/>
              </a:lnSpc>
            </a:pPr>
            <a:r>
              <a:rPr lang="en-US" altLang="en-US" dirty="0">
                <a:solidFill>
                  <a:srgbClr val="FF0000"/>
                </a:solidFill>
              </a:rPr>
              <a:t>Definition:</a:t>
            </a:r>
            <a:r>
              <a:rPr lang="en-US" altLang="en-US" dirty="0"/>
              <a:t> Given a set of dependencies F on R, the </a:t>
            </a:r>
            <a:r>
              <a:rPr lang="en-US" altLang="en-US" b="1" dirty="0"/>
              <a:t>projection</a:t>
            </a:r>
            <a:r>
              <a:rPr lang="en-US" altLang="en-US" dirty="0"/>
              <a:t> of F on </a:t>
            </a:r>
            <a:r>
              <a:rPr lang="en-US" altLang="en-US" dirty="0" err="1"/>
              <a:t>R</a:t>
            </a:r>
            <a:r>
              <a:rPr lang="en-US" altLang="en-US" baseline="-25000" dirty="0" err="1"/>
              <a:t>i</a:t>
            </a:r>
            <a:r>
              <a:rPr lang="en-US" altLang="en-US" dirty="0"/>
              <a:t>, denoted by </a:t>
            </a:r>
            <a:r>
              <a:rPr lang="en-US" altLang="en-US" dirty="0" err="1"/>
              <a:t>p</a:t>
            </a:r>
            <a:r>
              <a:rPr lang="en-US" altLang="en-US" baseline="-25000" dirty="0" err="1"/>
              <a:t>Ri</a:t>
            </a:r>
            <a:r>
              <a:rPr lang="en-US" altLang="en-US" dirty="0"/>
              <a:t>(F) where </a:t>
            </a:r>
            <a:r>
              <a:rPr lang="en-US" altLang="en-US" dirty="0" err="1"/>
              <a:t>R</a:t>
            </a:r>
            <a:r>
              <a:rPr lang="en-US" altLang="en-US" baseline="-25000" dirty="0" err="1"/>
              <a:t>i</a:t>
            </a:r>
            <a:r>
              <a:rPr lang="en-US" altLang="en-US" dirty="0"/>
              <a:t> is a subset of R, is the set of dependencies X </a:t>
            </a:r>
            <a:r>
              <a:rPr lang="en-US" altLang="en-US" dirty="0">
                <a:sym typeface="Wingdings 3" panose="05040102010807070707" pitchFamily="18" charset="2"/>
              </a:rPr>
              <a:t></a:t>
            </a:r>
            <a:r>
              <a:rPr lang="en-US" altLang="en-US" dirty="0"/>
              <a:t> Y in F</a:t>
            </a:r>
            <a:r>
              <a:rPr lang="en-US" altLang="en-US" baseline="30000" dirty="0"/>
              <a:t>+</a:t>
            </a:r>
            <a:r>
              <a:rPr lang="en-US" altLang="en-US" dirty="0"/>
              <a:t> such that the attributes in X </a:t>
            </a:r>
            <a:r>
              <a:rPr lang="en-US" altLang="en-US" dirty="0">
                <a:latin typeface="Lucida Grande" pitchFamily="1" charset="0"/>
              </a:rPr>
              <a:t>υ</a:t>
            </a:r>
            <a:r>
              <a:rPr lang="en-US" altLang="en-US" dirty="0"/>
              <a:t> Y are all contained in </a:t>
            </a:r>
            <a:r>
              <a:rPr lang="en-US" altLang="en-US" dirty="0" err="1"/>
              <a:t>R</a:t>
            </a:r>
            <a:r>
              <a:rPr lang="en-US" altLang="en-US" baseline="-25000" dirty="0" err="1"/>
              <a:t>i</a:t>
            </a:r>
            <a:r>
              <a:rPr lang="en-US" altLang="en-US" dirty="0" smtClean="0"/>
              <a:t>.</a:t>
            </a:r>
          </a:p>
          <a:p>
            <a:pPr marL="457200" lvl="1" indent="0">
              <a:lnSpc>
                <a:spcPct val="80000"/>
              </a:lnSpc>
              <a:buNone/>
            </a:pPr>
            <a:endParaRPr lang="en-US" altLang="en-US" dirty="0"/>
          </a:p>
          <a:p>
            <a:pPr lvl="1">
              <a:lnSpc>
                <a:spcPct val="80000"/>
              </a:lnSpc>
            </a:pPr>
            <a:r>
              <a:rPr lang="en-US" altLang="en-US" dirty="0"/>
              <a:t>Hence, the projection of F on each relation schema </a:t>
            </a:r>
            <a:r>
              <a:rPr lang="en-US" altLang="en-US" dirty="0" err="1"/>
              <a:t>R</a:t>
            </a:r>
            <a:r>
              <a:rPr lang="en-US" altLang="en-US" baseline="-25000" dirty="0" err="1"/>
              <a:t>i</a:t>
            </a:r>
            <a:r>
              <a:rPr lang="en-US" altLang="en-US" dirty="0"/>
              <a:t> in the decomposition D is the set of functional dependencies in F</a:t>
            </a:r>
            <a:r>
              <a:rPr lang="en-US" altLang="en-US" baseline="30000" dirty="0"/>
              <a:t>+</a:t>
            </a:r>
            <a:r>
              <a:rPr lang="en-US" altLang="en-US" dirty="0"/>
              <a:t>, the closure of F, such that all their left- and right-hand-side attributes are in </a:t>
            </a:r>
            <a:r>
              <a:rPr lang="en-US" altLang="en-US" dirty="0" err="1"/>
              <a:t>R</a:t>
            </a:r>
            <a:r>
              <a:rPr lang="en-US" altLang="en-US" baseline="-25000" dirty="0" err="1"/>
              <a:t>i</a:t>
            </a:r>
            <a:r>
              <a:rPr lang="en-US" altLang="en-US" dirty="0"/>
              <a:t>. </a:t>
            </a:r>
          </a:p>
        </p:txBody>
      </p:sp>
      <p:sp>
        <p:nvSpPr>
          <p:cNvPr id="5" name="object 4"/>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7"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41224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5EDFC944-3D54-4A53-9045-9AB4DB171049}" type="slidenum">
              <a:rPr lang="en-US" altLang="en-US"/>
              <a:pPr/>
              <a:t>7</a:t>
            </a:fld>
            <a:endParaRPr lang="en-CA" altLang="en-US"/>
          </a:p>
        </p:txBody>
      </p:sp>
      <p:sp>
        <p:nvSpPr>
          <p:cNvPr id="770052" name="Rectangle 4"/>
          <p:cNvSpPr>
            <a:spLocks noGrp="1" noChangeArrowheads="1"/>
          </p:cNvSpPr>
          <p:nvPr>
            <p:ph type="title"/>
          </p:nvPr>
        </p:nvSpPr>
        <p:spPr/>
        <p:txBody>
          <a:bodyPr/>
          <a:lstStyle/>
          <a:p>
            <a:r>
              <a:rPr lang="en-US" altLang="en-US" dirty="0">
                <a:solidFill>
                  <a:srgbClr val="FF0000"/>
                </a:solidFill>
              </a:rPr>
              <a:t>Properties of Relational Decompositions (4)</a:t>
            </a:r>
          </a:p>
        </p:txBody>
      </p:sp>
      <p:sp>
        <p:nvSpPr>
          <p:cNvPr id="770053" name="Rectangle 5"/>
          <p:cNvSpPr>
            <a:spLocks noGrp="1" noChangeArrowheads="1"/>
          </p:cNvSpPr>
          <p:nvPr>
            <p:ph type="body" idx="1"/>
          </p:nvPr>
        </p:nvSpPr>
        <p:spPr/>
        <p:txBody>
          <a:bodyPr/>
          <a:lstStyle/>
          <a:p>
            <a:pPr>
              <a:lnSpc>
                <a:spcPct val="80000"/>
              </a:lnSpc>
            </a:pPr>
            <a:r>
              <a:rPr lang="en-US" altLang="en-US" dirty="0">
                <a:solidFill>
                  <a:srgbClr val="0070C0"/>
                </a:solidFill>
              </a:rPr>
              <a:t>Dependency Preservation Property of a Decomposition (cont.):</a:t>
            </a:r>
          </a:p>
          <a:p>
            <a:pPr lvl="1">
              <a:lnSpc>
                <a:spcPct val="80000"/>
              </a:lnSpc>
            </a:pPr>
            <a:r>
              <a:rPr lang="en-US" altLang="en-US" dirty="0"/>
              <a:t>Dependency Preservation Property</a:t>
            </a:r>
            <a:r>
              <a:rPr lang="en-US" altLang="en-US" dirty="0" smtClean="0"/>
              <a:t>:</a:t>
            </a:r>
          </a:p>
          <a:p>
            <a:pPr lvl="1">
              <a:lnSpc>
                <a:spcPct val="80000"/>
              </a:lnSpc>
            </a:pPr>
            <a:endParaRPr lang="en-US" altLang="en-US" dirty="0"/>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Ri</a:t>
            </a:r>
            <a:r>
              <a:rPr lang="en-US" altLang="en-US" dirty="0"/>
              <a:t> in D is equivalent to F; that is</a:t>
            </a:r>
            <a:br>
              <a:rPr lang="en-US" altLang="en-US" dirty="0"/>
            </a:br>
            <a:r>
              <a:rPr lang="en-US" altLang="en-US" dirty="0"/>
              <a:t>	((</a:t>
            </a:r>
            <a:r>
              <a:rPr lang="en-US" altLang="en-US" dirty="0">
                <a:latin typeface="Symbol" panose="05050102010706020507" pitchFamily="18" charset="2"/>
              </a:rPr>
              <a:t></a:t>
            </a:r>
            <a:r>
              <a:rPr lang="en-US" altLang="en-US" baseline="-25000" dirty="0"/>
              <a:t>R1</a:t>
            </a:r>
            <a:r>
              <a:rPr lang="en-US" altLang="en-US" dirty="0"/>
              <a:t>(F)) </a:t>
            </a:r>
            <a:r>
              <a:rPr lang="en-US" altLang="en-US" dirty="0">
                <a:latin typeface="Lucida Grande" pitchFamily="1" charset="0"/>
              </a:rPr>
              <a:t>υ</a:t>
            </a:r>
            <a:r>
              <a:rPr lang="en-US" altLang="en-US" dirty="0"/>
              <a:t> . . . </a:t>
            </a:r>
            <a:r>
              <a:rPr lang="en-US" altLang="en-US" dirty="0">
                <a:latin typeface="Lucida Grande" pitchFamily="1" charset="0"/>
              </a:rPr>
              <a:t>υ</a:t>
            </a:r>
            <a:r>
              <a:rPr lang="en-US" altLang="en-US" dirty="0"/>
              <a:t> (</a:t>
            </a:r>
            <a:r>
              <a:rPr lang="en-US" altLang="en-US" dirty="0">
                <a:latin typeface="Symbol" panose="05050102010706020507" pitchFamily="18"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marL="0" indent="0">
              <a:lnSpc>
                <a:spcPct val="80000"/>
              </a:lnSpc>
              <a:buNone/>
            </a:pPr>
            <a:r>
              <a:rPr lang="en-US" altLang="en-US" dirty="0" smtClean="0">
                <a:solidFill>
                  <a:srgbClr val="FF0000"/>
                </a:solidFill>
              </a:rPr>
              <a:t>Claim </a:t>
            </a:r>
            <a:r>
              <a:rPr lang="en-US" altLang="en-US" dirty="0">
                <a:solidFill>
                  <a:srgbClr val="FF0000"/>
                </a:solidFill>
              </a:rPr>
              <a:t>1:</a:t>
            </a:r>
          </a:p>
          <a:p>
            <a:pPr lvl="1">
              <a:lnSpc>
                <a:spcPct val="80000"/>
              </a:lnSpc>
            </a:pPr>
            <a:r>
              <a:rPr lang="en-US" altLang="en-US" dirty="0">
                <a:solidFill>
                  <a:srgbClr val="FF0000"/>
                </a:solidFill>
              </a:rPr>
              <a:t>It is always possible to find a dependency-preserving decomposition D with respect to F such that each relation </a:t>
            </a:r>
            <a:r>
              <a:rPr lang="en-US" altLang="en-US" dirty="0" err="1">
                <a:solidFill>
                  <a:srgbClr val="FF0000"/>
                </a:solidFill>
              </a:rPr>
              <a:t>Ri</a:t>
            </a:r>
            <a:r>
              <a:rPr lang="en-US" altLang="en-US" dirty="0">
                <a:solidFill>
                  <a:srgbClr val="FF0000"/>
                </a:solidFill>
              </a:rPr>
              <a:t> in D is in 3nf. </a:t>
            </a:r>
          </a:p>
        </p:txBody>
      </p:sp>
    </p:spTree>
    <p:extLst>
      <p:ext uri="{BB962C8B-B14F-4D97-AF65-F5344CB8AC3E}">
        <p14:creationId xmlns:p14="http://schemas.microsoft.com/office/powerpoint/2010/main" val="2548301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11- </a:t>
            </a:r>
            <a:fld id="{EA54F031-8C7C-4202-832C-1B0FCF9722E5}" type="slidenum">
              <a:rPr lang="en-US" altLang="en-US"/>
              <a:pPr/>
              <a:t>8</a:t>
            </a:fld>
            <a:endParaRPr lang="en-CA" altLang="en-US"/>
          </a:p>
        </p:txBody>
      </p:sp>
      <p:sp>
        <p:nvSpPr>
          <p:cNvPr id="772100" name="Rectangle 4"/>
          <p:cNvSpPr>
            <a:spLocks noGrp="1" noChangeArrowheads="1"/>
          </p:cNvSpPr>
          <p:nvPr>
            <p:ph type="title"/>
          </p:nvPr>
        </p:nvSpPr>
        <p:spPr/>
        <p:txBody>
          <a:bodyPr/>
          <a:lstStyle/>
          <a:p>
            <a:r>
              <a:rPr lang="en-US" altLang="en-US" dirty="0">
                <a:solidFill>
                  <a:srgbClr val="FF0000"/>
                </a:solidFill>
                <a:latin typeface="Times New Roman" panose="02020603050405020304" pitchFamily="18" charset="0"/>
                <a:cs typeface="Times New Roman" panose="02020603050405020304" pitchFamily="18" charset="0"/>
              </a:rPr>
              <a:t>Properties of Relational Decompositions (5)</a:t>
            </a:r>
          </a:p>
        </p:txBody>
      </p:sp>
      <p:sp>
        <p:nvSpPr>
          <p:cNvPr id="772101" name="Rectangle 5"/>
          <p:cNvSpPr>
            <a:spLocks noGrp="1" noChangeArrowheads="1"/>
          </p:cNvSpPr>
          <p:nvPr>
            <p:ph type="body" idx="1"/>
          </p:nvPr>
        </p:nvSpPr>
        <p:spPr/>
        <p:txBody>
          <a:bodyPr/>
          <a:lstStyle/>
          <a:p>
            <a:pPr>
              <a:lnSpc>
                <a:spcPct val="80000"/>
              </a:lnSpc>
            </a:pPr>
            <a:r>
              <a:rPr lang="en-US" altLang="en-US" sz="2400" b="1" dirty="0">
                <a:solidFill>
                  <a:srgbClr val="0070C0"/>
                </a:solidFill>
              </a:rPr>
              <a:t>Lossless (Non-additive) Join Property of a Decomposition: </a:t>
            </a:r>
            <a:endParaRPr lang="en-US" altLang="en-US" sz="2400" b="1" dirty="0" smtClean="0">
              <a:solidFill>
                <a:srgbClr val="0070C0"/>
              </a:solidFill>
            </a:endParaRPr>
          </a:p>
          <a:p>
            <a:pPr marL="0" indent="0">
              <a:lnSpc>
                <a:spcPct val="80000"/>
              </a:lnSpc>
              <a:buNone/>
            </a:pPr>
            <a:endParaRPr lang="en-US" altLang="en-US" sz="2400" b="1" dirty="0">
              <a:solidFill>
                <a:srgbClr val="0070C0"/>
              </a:solidFill>
            </a:endParaRPr>
          </a:p>
          <a:p>
            <a:pPr lvl="1">
              <a:lnSpc>
                <a:spcPct val="80000"/>
              </a:lnSpc>
            </a:pPr>
            <a:r>
              <a:rPr lang="en-US" altLang="en-US" sz="2100" dirty="0"/>
              <a:t>Definition: Lossless join property: a decomposition D = {R1, R2, ..., Rm} of R has the </a:t>
            </a:r>
            <a:r>
              <a:rPr lang="en-US" altLang="en-US" sz="2100" b="1" dirty="0"/>
              <a:t>lossless (</a:t>
            </a:r>
            <a:r>
              <a:rPr lang="en-US" altLang="en-US" sz="2100" b="1" dirty="0" err="1"/>
              <a:t>nonadditive</a:t>
            </a:r>
            <a:r>
              <a:rPr lang="en-US" altLang="en-US" sz="2100" b="1" dirty="0"/>
              <a:t>) join property</a:t>
            </a:r>
            <a:r>
              <a:rPr lang="en-US" altLang="en-US" sz="2100" dirty="0"/>
              <a:t> with respect to the set of dependencies F on R if, for </a:t>
            </a:r>
            <a:r>
              <a:rPr lang="en-US" altLang="en-US" sz="2100" i="1" dirty="0"/>
              <a:t>every</a:t>
            </a:r>
            <a:r>
              <a:rPr lang="en-US" altLang="en-US" sz="2100" dirty="0"/>
              <a:t> relation state r of R that satisfies F, the following holds, where * is the natural join of all the relations in D:  </a:t>
            </a:r>
          </a:p>
          <a:p>
            <a:pPr algn="ctr">
              <a:lnSpc>
                <a:spcPct val="80000"/>
              </a:lnSpc>
            </a:pPr>
            <a:r>
              <a:rPr lang="en-US" altLang="en-US" sz="2400" dirty="0" smtClean="0"/>
              <a:t>(</a:t>
            </a:r>
            <a:r>
              <a:rPr lang="en-US" altLang="en-US" dirty="0">
                <a:latin typeface="Symbol" panose="05050102010706020507" pitchFamily="18" charset="2"/>
              </a:rPr>
              <a:t></a:t>
            </a:r>
            <a:r>
              <a:rPr lang="en-US" altLang="en-US" sz="2400" baseline="-25000" dirty="0"/>
              <a:t> R1</a:t>
            </a:r>
            <a:r>
              <a:rPr lang="en-US" altLang="en-US" sz="2400" dirty="0"/>
              <a:t>(r), ..., </a:t>
            </a:r>
            <a:r>
              <a:rPr lang="en-US" altLang="en-US" dirty="0">
                <a:latin typeface="Symbol" panose="05050102010706020507" pitchFamily="18" charset="2"/>
              </a:rPr>
              <a:t></a:t>
            </a:r>
            <a:r>
              <a:rPr lang="en-US" altLang="en-US" sz="2400" baseline="-25000" dirty="0"/>
              <a:t>Rm</a:t>
            </a:r>
            <a:r>
              <a:rPr lang="en-US" altLang="en-US" sz="2400" dirty="0"/>
              <a:t>(r)) = </a:t>
            </a:r>
            <a:r>
              <a:rPr lang="en-US" altLang="en-US" sz="2400" dirty="0" smtClean="0"/>
              <a:t>r</a:t>
            </a:r>
          </a:p>
          <a:p>
            <a:pPr algn="ctr">
              <a:lnSpc>
                <a:spcPct val="80000"/>
              </a:lnSpc>
            </a:pPr>
            <a:endParaRPr lang="en-US" altLang="en-US" sz="2400" dirty="0"/>
          </a:p>
          <a:p>
            <a:pPr lvl="1">
              <a:lnSpc>
                <a:spcPct val="80000"/>
              </a:lnSpc>
            </a:pPr>
            <a:r>
              <a:rPr lang="en-US" altLang="en-US" sz="2100" dirty="0"/>
              <a:t>Note: The word loss in lossless refers to loss of information, not to loss of tuples. In fact, for “loss of information” a  better term is “</a:t>
            </a:r>
            <a:r>
              <a:rPr lang="en-US" altLang="en-US" sz="2100" b="1" dirty="0"/>
              <a:t>addition of spurious information</a:t>
            </a:r>
            <a:r>
              <a:rPr lang="en-US" altLang="en-US" sz="2100" dirty="0"/>
              <a:t>”</a:t>
            </a:r>
          </a:p>
        </p:txBody>
      </p:sp>
    </p:spTree>
    <p:extLst>
      <p:ext uri="{BB962C8B-B14F-4D97-AF65-F5344CB8AC3E}">
        <p14:creationId xmlns:p14="http://schemas.microsoft.com/office/powerpoint/2010/main" val="293349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Spurious Tuples </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1030" name="Picture 6" descr="https://media.geeksforgeeks.org/wp-content/uploads/20200607074713/gfg-14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549" y="1807068"/>
            <a:ext cx="5499591" cy="39204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edia.geeksforgeeks.org/wp-content/uploads/20200603224655/gfg-3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15" y="2386106"/>
            <a:ext cx="6115050" cy="2971801"/>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4"/>
          <p:cNvSpPr>
            <a:spLocks noChangeArrowheads="1"/>
          </p:cNvSpPr>
          <p:nvPr/>
        </p:nvSpPr>
        <p:spPr bwMode="auto">
          <a:xfrm>
            <a:off x="609793" y="182906"/>
            <a:ext cx="430309" cy="43031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7" name="object 10"/>
          <p:cNvSpPr>
            <a:spLocks/>
          </p:cNvSpPr>
          <p:nvPr/>
        </p:nvSpPr>
        <p:spPr bwMode="auto">
          <a:xfrm>
            <a:off x="611718" y="722959"/>
            <a:ext cx="11235221" cy="0"/>
          </a:xfrm>
          <a:custGeom>
            <a:avLst/>
            <a:gdLst>
              <a:gd name="T0" fmla="*/ 0 w 18527395"/>
              <a:gd name="T1" fmla="*/ 18533833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Tree>
    <p:extLst>
      <p:ext uri="{BB962C8B-B14F-4D97-AF65-F5344CB8AC3E}">
        <p14:creationId xmlns:p14="http://schemas.microsoft.com/office/powerpoint/2010/main" val="3524088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1393</Words>
  <Application>Microsoft Office PowerPoint</Application>
  <PresentationFormat>Widescreen</PresentationFormat>
  <Paragraphs>310</Paragraphs>
  <Slides>26</Slides>
  <Notes>14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26</vt:i4>
      </vt:variant>
    </vt:vector>
  </HeadingPairs>
  <TitlesOfParts>
    <vt:vector size="42" baseType="lpstr">
      <vt:lpstr>ＭＳ Ｐゴシック</vt:lpstr>
      <vt:lpstr>arial</vt:lpstr>
      <vt:lpstr>arial</vt:lpstr>
      <vt:lpstr>Calibri</vt:lpstr>
      <vt:lpstr>Calibri Light</vt:lpstr>
      <vt:lpstr>helvetica neue</vt:lpstr>
      <vt:lpstr>Helvetica-Bold</vt:lpstr>
      <vt:lpstr>Lucida Grande</vt:lpstr>
      <vt:lpstr>MathematicalPi 1</vt:lpstr>
      <vt:lpstr>Playfair Display</vt:lpstr>
      <vt:lpstr>Roboto</vt:lpstr>
      <vt:lpstr>Symbol</vt:lpstr>
      <vt:lpstr>Times New Roman</vt:lpstr>
      <vt:lpstr>var(--font-din)</vt:lpstr>
      <vt:lpstr>Wingdings 3</vt:lpstr>
      <vt:lpstr>Office Theme</vt:lpstr>
      <vt:lpstr>PowerPoint Presentation</vt:lpstr>
      <vt:lpstr> </vt:lpstr>
      <vt:lpstr>1. Properties of Relational Decompositions (1)</vt:lpstr>
      <vt:lpstr>Properties of Relational Decompositions (2)</vt:lpstr>
      <vt:lpstr>Properties of Relational Decompositions (2)</vt:lpstr>
      <vt:lpstr>Properties of Relational Decompositions (3)</vt:lpstr>
      <vt:lpstr>Properties of Relational Decompositions (4)</vt:lpstr>
      <vt:lpstr>Properties of Relational Decompositions (5)</vt:lpstr>
      <vt:lpstr>Spurious Tuples </vt:lpstr>
      <vt:lpstr>Properties of Relational Decompositions (7)</vt:lpstr>
      <vt:lpstr>PowerPoint Presentation</vt:lpstr>
      <vt:lpstr> </vt:lpstr>
      <vt:lpstr>Properties of Relational Decompositions (8)</vt:lpstr>
      <vt:lpstr>Properties of Relational Decompositions (8) </vt:lpstr>
      <vt:lpstr> </vt:lpstr>
      <vt:lpstr> </vt:lpstr>
      <vt:lpstr> </vt:lpstr>
      <vt:lpstr>3. Multivalued Dependencies and Fourth Normal Form (1)</vt:lpstr>
      <vt:lpstr>Multivalued Dependencies and Fourth Normal Form </vt:lpstr>
      <vt:lpstr> </vt:lpstr>
      <vt:lpstr>4. Join Dependencies and Fifth Normal Form </vt:lpstr>
      <vt:lpstr>Join Dependencies and Fifth Normal Form (2)</vt:lpstr>
      <vt:lpstr> </vt:lpstr>
      <vt:lpstr>3. Multivalued Dependencies and Fourth Normal Form (1)</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Shobha G</dc:creator>
  <cp:lastModifiedBy>Dr. Shobha G</cp:lastModifiedBy>
  <cp:revision>35</cp:revision>
  <dcterms:created xsi:type="dcterms:W3CDTF">2020-12-14T06:30:15Z</dcterms:created>
  <dcterms:modified xsi:type="dcterms:W3CDTF">2022-01-12T07:24:10Z</dcterms:modified>
</cp:coreProperties>
</file>