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301" r:id="rId6"/>
    <p:sldId id="304" r:id="rId7"/>
    <p:sldId id="306" r:id="rId8"/>
    <p:sldId id="300" r:id="rId9"/>
    <p:sldId id="303" r:id="rId10"/>
    <p:sldId id="294" r:id="rId11"/>
    <p:sldId id="295" r:id="rId12"/>
    <p:sldId id="297" r:id="rId13"/>
    <p:sldId id="296" r:id="rId14"/>
    <p:sldId id="298" r:id="rId15"/>
    <p:sldId id="309" r:id="rId16"/>
    <p:sldId id="310" r:id="rId17"/>
    <p:sldId id="307" r:id="rId18"/>
    <p:sldId id="308" r:id="rId19"/>
    <p:sldId id="302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8CFB6"/>
    <a:srgbClr val="F8CAB6"/>
    <a:srgbClr val="404040"/>
    <a:srgbClr val="FF9B45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Introduction to NoSQL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481905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- Avinash Kumar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family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6" y="1362075"/>
            <a:ext cx="11409589" cy="4703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Data is stored in cells grouped in columns of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Columns are logically grouped into column families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Column families are groups of similar data that is usually accessed together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Cassandra, </a:t>
            </a:r>
            <a:r>
              <a:rPr lang="en-IN" dirty="0" err="1"/>
              <a:t>Hbase</a:t>
            </a:r>
            <a:r>
              <a:rPr lang="en-IN" dirty="0"/>
              <a:t>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200" dirty="0"/>
              <a:t>Use cases: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Content management 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Systems that maintains counters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Services having expiry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Systems requiring heavy write requests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Log aggregators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26AE1-5353-4475-9042-BE05888D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760" y="3429000"/>
            <a:ext cx="6296913" cy="26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9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6" y="1362075"/>
            <a:ext cx="11409589" cy="4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Store entities and relationship as node and edge of the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Entity contains the data and Relationship is how entity are interlinked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Relationship can be defined on-the-fly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Neo4j, </a:t>
            </a:r>
            <a:r>
              <a:rPr lang="en-IN" dirty="0" err="1"/>
              <a:t>OrientDB</a:t>
            </a:r>
            <a:r>
              <a:rPr lang="en-IN" dirty="0"/>
              <a:t>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200" dirty="0"/>
              <a:t>Use cases: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Social network application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Location based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Network and IT operations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Fraud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7D440-3D0D-40F8-B146-BE7F36956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84" y="3333135"/>
            <a:ext cx="7658210" cy="24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78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1104214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Replication copies data across multiple servers, so each bit of data can be found in multiple places.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74DCD-5241-491B-91E0-1D4D1833E909}"/>
              </a:ext>
            </a:extLst>
          </p:cNvPr>
          <p:cNvSpPr txBox="1"/>
          <p:nvPr/>
        </p:nvSpPr>
        <p:spPr>
          <a:xfrm>
            <a:off x="521207" y="2214244"/>
            <a:ext cx="4212719" cy="41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Synchronous: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Perform write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got replicated to all nodes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Gets back success acknowledgement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Asynchronous: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Perform write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Gets back success acknowledgement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Data got replicated to all nodes in background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855AFBF-C920-47BD-8CD7-A360844B8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2602926"/>
            <a:ext cx="5762626" cy="32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5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of replication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8" y="1362075"/>
            <a:ext cx="4765167" cy="502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Master-Slave: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One node is in-charge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Write happens on master and propagates to slave nodes where read happens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Good for read-intensive services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Single point of failure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Peer-to-Peer: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All nodes are equal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Write-read can happen on any node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Can easily withstand node failure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Write conflicts can be the 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5009EC-D672-46B7-8E91-47ECE169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18" y="1362075"/>
            <a:ext cx="3444857" cy="2579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4005E4-AB4D-4764-B869-C8043B2D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218" y="4009722"/>
            <a:ext cx="3444857" cy="25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0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Sharding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11042144" cy="871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Sharding</a:t>
            </a:r>
            <a:r>
              <a:rPr lang="en-US" dirty="0"/>
              <a:t> distributes different data across multiple servers, so each server acts as the single source for a subset of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74DCD-5241-491B-91E0-1D4D1833E909}"/>
              </a:ext>
            </a:extLst>
          </p:cNvPr>
          <p:cNvSpPr txBox="1"/>
          <p:nvPr/>
        </p:nvSpPr>
        <p:spPr>
          <a:xfrm>
            <a:off x="521206" y="2507727"/>
            <a:ext cx="4212719" cy="37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Advantages: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Increased Read/Write Throughput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Increased storage capacity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High availability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Disadvantages: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Query overhead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Poor shard key causes hotspots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Increased Infrastructure Costs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43BE245E-DF15-4478-AE53-59D79B357E13}"/>
              </a:ext>
            </a:extLst>
          </p:cNvPr>
          <p:cNvSpPr/>
          <p:nvPr/>
        </p:nvSpPr>
        <p:spPr>
          <a:xfrm>
            <a:off x="8956264" y="3120971"/>
            <a:ext cx="850490" cy="11650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Node2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6B74D1D-5C7C-40CA-BFD4-0C2B164BF1E2}"/>
              </a:ext>
            </a:extLst>
          </p:cNvPr>
          <p:cNvSpPr/>
          <p:nvPr/>
        </p:nvSpPr>
        <p:spPr>
          <a:xfrm>
            <a:off x="7992775" y="3120970"/>
            <a:ext cx="850490" cy="11650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Node1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4ABFFE47-1B75-4E3D-BFBB-AFB9EAC2C6CE}"/>
              </a:ext>
            </a:extLst>
          </p:cNvPr>
          <p:cNvSpPr/>
          <p:nvPr/>
        </p:nvSpPr>
        <p:spPr>
          <a:xfrm>
            <a:off x="5369584" y="3985204"/>
            <a:ext cx="1219034" cy="144086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C32E-837B-42C1-AE20-AE5EB0435C9B}"/>
              </a:ext>
            </a:extLst>
          </p:cNvPr>
          <p:cNvSpPr/>
          <p:nvPr/>
        </p:nvSpPr>
        <p:spPr>
          <a:xfrm>
            <a:off x="7277100" y="2829504"/>
            <a:ext cx="2914650" cy="3752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Shards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E1AF8-3EAF-413F-B4DE-836081A11622}"/>
              </a:ext>
            </a:extLst>
          </p:cNvPr>
          <p:cNvSpPr/>
          <p:nvPr/>
        </p:nvSpPr>
        <p:spPr>
          <a:xfrm>
            <a:off x="7806338" y="3037840"/>
            <a:ext cx="2246436" cy="159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Server 1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2E1C4590-4704-47C5-BA96-C7FDDE2614F8}"/>
              </a:ext>
            </a:extLst>
          </p:cNvPr>
          <p:cNvSpPr/>
          <p:nvPr/>
        </p:nvSpPr>
        <p:spPr>
          <a:xfrm>
            <a:off x="8956264" y="4868473"/>
            <a:ext cx="850490" cy="11650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Node4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7F24D704-7F69-4694-A310-36E4597EF346}"/>
              </a:ext>
            </a:extLst>
          </p:cNvPr>
          <p:cNvSpPr/>
          <p:nvPr/>
        </p:nvSpPr>
        <p:spPr>
          <a:xfrm>
            <a:off x="7992775" y="4868472"/>
            <a:ext cx="850490" cy="11650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Node3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CFB41A-59E4-4E71-99EB-749248989B8E}"/>
              </a:ext>
            </a:extLst>
          </p:cNvPr>
          <p:cNvSpPr/>
          <p:nvPr/>
        </p:nvSpPr>
        <p:spPr>
          <a:xfrm>
            <a:off x="7806338" y="4785342"/>
            <a:ext cx="2246436" cy="15906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Server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07E810B-8E13-4DD7-82C7-D5BCA63C5961}"/>
              </a:ext>
            </a:extLst>
          </p:cNvPr>
          <p:cNvCxnSpPr>
            <a:cxnSpLocks/>
            <a:stCxn id="11" idx="4"/>
            <a:endCxn id="3" idx="1"/>
          </p:cNvCxnSpPr>
          <p:nvPr/>
        </p:nvCxnSpPr>
        <p:spPr>
          <a:xfrm>
            <a:off x="6588618" y="4705639"/>
            <a:ext cx="688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49CEC3-83D8-46AD-94DE-916F55325A27}"/>
              </a:ext>
            </a:extLst>
          </p:cNvPr>
          <p:cNvSpPr txBox="1"/>
          <p:nvPr/>
        </p:nvSpPr>
        <p:spPr>
          <a:xfrm>
            <a:off x="10529570" y="3852861"/>
            <a:ext cx="461665" cy="16674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Physical Shards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B77F7-BD5D-40CA-98E9-CC55D82F28E0}"/>
              </a:ext>
            </a:extLst>
          </p:cNvPr>
          <p:cNvSpPr txBox="1"/>
          <p:nvPr/>
        </p:nvSpPr>
        <p:spPr>
          <a:xfrm>
            <a:off x="7992077" y="2263836"/>
            <a:ext cx="170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Logical Shards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1F4E94-03AE-4DCB-9973-B1C24230350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 flipH="1">
            <a:off x="8418020" y="2633168"/>
            <a:ext cx="425245" cy="70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235360-6CEE-407F-9507-DB3A93C5BAFB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>
            <a:off x="8843265" y="2633168"/>
            <a:ext cx="538244" cy="70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74673E-37D8-48F8-8388-556C9F3EFB62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 flipV="1">
            <a:off x="10052774" y="3833178"/>
            <a:ext cx="476796" cy="85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7EBA771-96F7-412D-A439-5F92EFC5A9F0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10052774" y="4686588"/>
            <a:ext cx="476796" cy="894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12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Sharding</a:t>
            </a:r>
            <a:r>
              <a:rPr lang="en-IN" dirty="0"/>
              <a:t> Techniques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11042144" cy="461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Algorithmic </a:t>
            </a:r>
            <a:r>
              <a:rPr lang="en-US" dirty="0" err="1"/>
              <a:t>sharding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Algorithm takes data and decides the shard it belongs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e.g. Hash Value=ID % Number of Shards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Increasing no of shards will require rebalance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Dynamic </a:t>
            </a:r>
            <a:r>
              <a:rPr lang="en-US" dirty="0" err="1"/>
              <a:t>sharding</a:t>
            </a:r>
            <a:r>
              <a:rPr lang="en-US" dirty="0"/>
              <a:t>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Lookup service is maintained for the data and shard mapping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e.g. Geography based </a:t>
            </a:r>
            <a:r>
              <a:rPr lang="en-US" dirty="0" err="1"/>
              <a:t>sharding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Lookup tables should be chosen wisely so that it doesn’t grow very large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Lookup service can be single point failure or bottleneck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8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Polyglot persistence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5067678" cy="461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Modern database solution for distributed systems are a combination of </a:t>
            </a:r>
            <a:r>
              <a:rPr lang="en-IN" b="1" dirty="0"/>
              <a:t>SQL </a:t>
            </a:r>
            <a:r>
              <a:rPr lang="en-IN" dirty="0"/>
              <a:t>and </a:t>
            </a:r>
            <a:r>
              <a:rPr lang="en-IN" b="1" dirty="0"/>
              <a:t>NoSQL </a:t>
            </a:r>
            <a:r>
              <a:rPr lang="en-IN" dirty="0"/>
              <a:t>solutions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Modern applications leverage the ACID properties of RDBMS where consistency is key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NoSQL is used for high availability data that gets the most hits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 single application can interact with both SQL and NoSQL databases and also different kinds of NoSQL databases at a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12D25-3673-42F6-9DDB-52254F96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885" y="1798381"/>
            <a:ext cx="5973753" cy="37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0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773589C-8EAF-4AC2-9294-FB6023E1AAC8}"/>
              </a:ext>
            </a:extLst>
          </p:cNvPr>
          <p:cNvSpPr txBox="1">
            <a:spLocks/>
          </p:cNvSpPr>
          <p:nvPr/>
        </p:nvSpPr>
        <p:spPr>
          <a:xfrm>
            <a:off x="2657440" y="3597955"/>
            <a:ext cx="6877119" cy="11897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RDBMS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6" y="1362075"/>
            <a:ext cx="5660519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RDBMS: Relational Database Management System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Relational Databases persist data in tabular form </a:t>
            </a:r>
            <a:r>
              <a:rPr lang="en-US" dirty="0"/>
              <a:t>structured to recognize relations between stored items of information.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DB2, MySQL, PostgreSQL, SQLite etc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AC7661-47CB-4DB0-B639-305F4E51CA46}"/>
              </a:ext>
            </a:extLst>
          </p:cNvPr>
          <p:cNvSpPr txBox="1"/>
          <p:nvPr/>
        </p:nvSpPr>
        <p:spPr>
          <a:xfrm>
            <a:off x="6562727" y="3998271"/>
            <a:ext cx="3702556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Not built to be distributed.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Joins are expensive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Hard to scale horizontally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Impedance mismatch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6819BA-9A64-4E81-A9C3-9C375A653C0A}"/>
              </a:ext>
            </a:extLst>
          </p:cNvPr>
          <p:cNvSpPr txBox="1"/>
          <p:nvPr/>
        </p:nvSpPr>
        <p:spPr>
          <a:xfrm>
            <a:off x="521206" y="3998271"/>
            <a:ext cx="5108069" cy="170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ACID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SQL - </a:t>
            </a:r>
            <a:r>
              <a:rPr lang="en-IN" dirty="0"/>
              <a:t>Structured Query Language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Strong consistency, concurrency and recovery.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BBB51D-BAAD-4F34-945F-713DD241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539029"/>
            <a:ext cx="5003294" cy="20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6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727F-DCBA-4772-B376-31CA6C10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Case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AA1C7-4BFA-467F-8419-243F85446E35}"/>
              </a:ext>
            </a:extLst>
          </p:cNvPr>
          <p:cNvSpPr/>
          <p:nvPr/>
        </p:nvSpPr>
        <p:spPr>
          <a:xfrm>
            <a:off x="656892" y="1258424"/>
            <a:ext cx="2113935" cy="652264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Service with RDMS for data storage</a:t>
            </a:r>
          </a:p>
        </p:txBody>
      </p:sp>
      <p:pic>
        <p:nvPicPr>
          <p:cNvPr id="11" name="Graphic 10" descr="Social network with solid fill">
            <a:extLst>
              <a:ext uri="{FF2B5EF4-FFF2-40B4-BE49-F238E27FC236}">
                <a16:creationId xmlns:a16="http://schemas.microsoft.com/office/drawing/2014/main" id="{62FAD174-603F-4FF2-898C-2DF9760D1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978" y="1257932"/>
            <a:ext cx="648000" cy="64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D15FA5B-498B-40C4-87C6-620E4D0D2696}"/>
              </a:ext>
            </a:extLst>
          </p:cNvPr>
          <p:cNvSpPr/>
          <p:nvPr/>
        </p:nvSpPr>
        <p:spPr>
          <a:xfrm>
            <a:off x="2104853" y="1911978"/>
            <a:ext cx="1278215" cy="648000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More read operations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141E24DC-0B9A-457E-B5AE-9F3B3CAAF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3650" y="1905725"/>
            <a:ext cx="648000" cy="6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2FEF7AA-DC29-49E4-8C38-35BC48E23497}"/>
              </a:ext>
            </a:extLst>
          </p:cNvPr>
          <p:cNvSpPr/>
          <p:nvPr/>
        </p:nvSpPr>
        <p:spPr>
          <a:xfrm>
            <a:off x="2770827" y="2560457"/>
            <a:ext cx="2003846" cy="648000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Cache: Frequently executed 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65EDAC-8795-4628-9D8D-55885BAC61E5}"/>
              </a:ext>
            </a:extLst>
          </p:cNvPr>
          <p:cNvSpPr/>
          <p:nvPr/>
        </p:nvSpPr>
        <p:spPr>
          <a:xfrm>
            <a:off x="4098267" y="3208936"/>
            <a:ext cx="1381842" cy="648000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More write operations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21D2B6-2EE4-45C6-A142-0F8792459C05}"/>
              </a:ext>
            </a:extLst>
          </p:cNvPr>
          <p:cNvSpPr/>
          <p:nvPr/>
        </p:nvSpPr>
        <p:spPr>
          <a:xfrm>
            <a:off x="4840848" y="3852772"/>
            <a:ext cx="1278000" cy="648000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Vertical scaling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596F4B-6E48-4CE5-ABFA-0D199F7B711F}"/>
              </a:ext>
            </a:extLst>
          </p:cNvPr>
          <p:cNvSpPr/>
          <p:nvPr/>
        </p:nvSpPr>
        <p:spPr>
          <a:xfrm>
            <a:off x="5526356" y="4504036"/>
            <a:ext cx="3018504" cy="648000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New Features, Caused DB complexity, lots of SQL joins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64591A-1665-4AFD-996D-52ED2035BD51}"/>
              </a:ext>
            </a:extLst>
          </p:cNvPr>
          <p:cNvSpPr/>
          <p:nvPr/>
        </p:nvSpPr>
        <p:spPr>
          <a:xfrm>
            <a:off x="7821334" y="5149148"/>
            <a:ext cx="1464541" cy="648000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Denormalize</a:t>
            </a:r>
            <a:r>
              <a:rPr lang="en-IN" dirty="0">
                <a:solidFill>
                  <a:schemeClr val="tx1"/>
                </a:solidFill>
              </a:rPr>
              <a:t>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00E6C-E20D-4205-BA73-3DA54ABBD1B8}"/>
              </a:ext>
            </a:extLst>
          </p:cNvPr>
          <p:cNvSpPr/>
          <p:nvPr/>
        </p:nvSpPr>
        <p:spPr>
          <a:xfrm>
            <a:off x="8544860" y="5800417"/>
            <a:ext cx="2949678" cy="648000"/>
          </a:xfrm>
          <a:prstGeom prst="rect">
            <a:avLst/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Expand to other region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Need distributed approach</a:t>
            </a:r>
          </a:p>
        </p:txBody>
      </p:sp>
      <p:sp>
        <p:nvSpPr>
          <p:cNvPr id="59" name="Thought Bubble: Cloud 58">
            <a:extLst>
              <a:ext uri="{FF2B5EF4-FFF2-40B4-BE49-F238E27FC236}">
                <a16:creationId xmlns:a16="http://schemas.microsoft.com/office/drawing/2014/main" id="{5B46A374-E845-4E4C-ADE4-DF316CF8B5AA}"/>
              </a:ext>
            </a:extLst>
          </p:cNvPr>
          <p:cNvSpPr/>
          <p:nvPr/>
        </p:nvSpPr>
        <p:spPr>
          <a:xfrm>
            <a:off x="4317335" y="1487151"/>
            <a:ext cx="2003846" cy="749612"/>
          </a:xfrm>
          <a:prstGeom prst="cloudCallout">
            <a:avLst>
              <a:gd name="adj1" fmla="val -34572"/>
              <a:gd name="adj2" fmla="val 95291"/>
            </a:avLst>
          </a:prstGeom>
          <a:noFill/>
          <a:ln>
            <a:solidFill>
              <a:srgbClr val="D247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ACID?</a:t>
            </a:r>
          </a:p>
        </p:txBody>
      </p:sp>
      <p:pic>
        <p:nvPicPr>
          <p:cNvPr id="86" name="Graphic 85" descr="Social network with solid fill">
            <a:extLst>
              <a:ext uri="{FF2B5EF4-FFF2-40B4-BE49-F238E27FC236}">
                <a16:creationId xmlns:a16="http://schemas.microsoft.com/office/drawing/2014/main" id="{DBB8CC64-5C0B-4E94-83C8-92075A52B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6443" y="2554368"/>
            <a:ext cx="648000" cy="648000"/>
          </a:xfrm>
          <a:prstGeom prst="rect">
            <a:avLst/>
          </a:prstGeom>
        </p:spPr>
      </p:pic>
      <p:pic>
        <p:nvPicPr>
          <p:cNvPr id="87" name="Graphic 86" descr="Lights On with solid fill">
            <a:extLst>
              <a:ext uri="{FF2B5EF4-FFF2-40B4-BE49-F238E27FC236}">
                <a16:creationId xmlns:a16="http://schemas.microsoft.com/office/drawing/2014/main" id="{8899C16E-6D1D-46AC-A299-3CC8F38C4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2933" y="3202368"/>
            <a:ext cx="648000" cy="648000"/>
          </a:xfrm>
          <a:prstGeom prst="rect">
            <a:avLst/>
          </a:prstGeom>
        </p:spPr>
      </p:pic>
      <p:pic>
        <p:nvPicPr>
          <p:cNvPr id="90" name="Graphic 89" descr="Lights On with solid fill">
            <a:extLst>
              <a:ext uri="{FF2B5EF4-FFF2-40B4-BE49-F238E27FC236}">
                <a16:creationId xmlns:a16="http://schemas.microsoft.com/office/drawing/2014/main" id="{6CCCCE67-5D1C-4A9E-9A47-820A64A4A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1367" y="4505338"/>
            <a:ext cx="648000" cy="648000"/>
          </a:xfrm>
          <a:prstGeom prst="rect">
            <a:avLst/>
          </a:prstGeom>
        </p:spPr>
      </p:pic>
      <p:pic>
        <p:nvPicPr>
          <p:cNvPr id="92" name="Graphic 91" descr="Confused person with solid fill">
            <a:extLst>
              <a:ext uri="{FF2B5EF4-FFF2-40B4-BE49-F238E27FC236}">
                <a16:creationId xmlns:a16="http://schemas.microsoft.com/office/drawing/2014/main" id="{6749FF2D-AB27-469F-B41A-34F7FF2B6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85469" y="3387242"/>
            <a:ext cx="2008876" cy="2490726"/>
          </a:xfrm>
          <a:prstGeom prst="rect">
            <a:avLst/>
          </a:prstGeom>
        </p:spPr>
      </p:pic>
      <p:pic>
        <p:nvPicPr>
          <p:cNvPr id="94" name="Graphic 93" descr="Programmer male with solid fill">
            <a:extLst>
              <a:ext uri="{FF2B5EF4-FFF2-40B4-BE49-F238E27FC236}">
                <a16:creationId xmlns:a16="http://schemas.microsoft.com/office/drawing/2014/main" id="{E627F7A9-185E-4377-A34A-E999478887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2973" y="3850368"/>
            <a:ext cx="64800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5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NoSQL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5250330" cy="41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Cluster friendly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High availability and scalability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Schema less, non-tabular and non-relational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Big data capabilities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Avoids upfront schema design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Transactions are handled at application layer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Provides easy and frequent changes to </a:t>
            </a:r>
            <a:r>
              <a:rPr lang="en-IN" dirty="0" err="1"/>
              <a:t>db</a:t>
            </a:r>
            <a:r>
              <a:rPr lang="en-IN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Horizontal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Fixes impedance mismatch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Allows faster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32533-7AB3-408E-83E1-29C94C802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033" y="1362075"/>
            <a:ext cx="5748013" cy="450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2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 Theorem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6" y="1362075"/>
            <a:ext cx="11409589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According to CAP theorem a distributed system can only provide at most 2 of these three properties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8AB12-6DF7-458B-AFED-5F95222493A8}"/>
              </a:ext>
            </a:extLst>
          </p:cNvPr>
          <p:cNvSpPr txBox="1"/>
          <p:nvPr/>
        </p:nvSpPr>
        <p:spPr>
          <a:xfrm>
            <a:off x="521206" y="1818290"/>
            <a:ext cx="1946690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Consistency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0DC35-0822-4529-934A-38845903E946}"/>
              </a:ext>
            </a:extLst>
          </p:cNvPr>
          <p:cNvSpPr txBox="1"/>
          <p:nvPr/>
        </p:nvSpPr>
        <p:spPr>
          <a:xfrm>
            <a:off x="7403788" y="1818288"/>
            <a:ext cx="2430484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Partition Tolerance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63822-6ECB-438A-B0C1-D90E51980509}"/>
              </a:ext>
            </a:extLst>
          </p:cNvPr>
          <p:cNvSpPr txBox="1"/>
          <p:nvPr/>
        </p:nvSpPr>
        <p:spPr>
          <a:xfrm>
            <a:off x="3962497" y="1818287"/>
            <a:ext cx="1946690" cy="456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Availability</a:t>
            </a:r>
          </a:p>
        </p:txBody>
      </p:sp>
      <p:pic>
        <p:nvPicPr>
          <p:cNvPr id="10" name="Picture 9" descr="Diagram, venn diagram&#10;&#10;Description automatically generated">
            <a:extLst>
              <a:ext uri="{FF2B5EF4-FFF2-40B4-BE49-F238E27FC236}">
                <a16:creationId xmlns:a16="http://schemas.microsoft.com/office/drawing/2014/main" id="{C6A5EB6B-9841-46BC-A2E4-C4070073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6" y="2367361"/>
            <a:ext cx="5112678" cy="4042583"/>
          </a:xfrm>
          <a:prstGeom prst="rect">
            <a:avLst/>
          </a:prstGeom>
        </p:spPr>
      </p:pic>
      <p:sp>
        <p:nvSpPr>
          <p:cNvPr id="3" name="Cylinder 2">
            <a:extLst>
              <a:ext uri="{FF2B5EF4-FFF2-40B4-BE49-F238E27FC236}">
                <a16:creationId xmlns:a16="http://schemas.microsoft.com/office/drawing/2014/main" id="{611D9FFA-C0CC-41BB-88CE-A877090E8CF1}"/>
              </a:ext>
            </a:extLst>
          </p:cNvPr>
          <p:cNvSpPr/>
          <p:nvPr/>
        </p:nvSpPr>
        <p:spPr>
          <a:xfrm>
            <a:off x="7398326" y="4224958"/>
            <a:ext cx="850490" cy="11650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E7D5EDB-8F66-402F-8E61-2B8FF64527E4}"/>
              </a:ext>
            </a:extLst>
          </p:cNvPr>
          <p:cNvSpPr/>
          <p:nvPr/>
        </p:nvSpPr>
        <p:spPr>
          <a:xfrm>
            <a:off x="9861307" y="4226624"/>
            <a:ext cx="850490" cy="11650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E7B046-E84D-4820-B442-A120B2DD4F7B}"/>
              </a:ext>
            </a:extLst>
          </p:cNvPr>
          <p:cNvCxnSpPr>
            <a:stCxn id="3" idx="4"/>
            <a:endCxn id="11" idx="2"/>
          </p:cNvCxnSpPr>
          <p:nvPr/>
        </p:nvCxnSpPr>
        <p:spPr>
          <a:xfrm>
            <a:off x="8248816" y="4807479"/>
            <a:ext cx="1612491" cy="16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iley Face 12">
            <a:extLst>
              <a:ext uri="{FF2B5EF4-FFF2-40B4-BE49-F238E27FC236}">
                <a16:creationId xmlns:a16="http://schemas.microsoft.com/office/drawing/2014/main" id="{F09302EB-2610-4A7B-AEA4-5F8A13C00B15}"/>
              </a:ext>
            </a:extLst>
          </p:cNvPr>
          <p:cNvSpPr/>
          <p:nvPr/>
        </p:nvSpPr>
        <p:spPr>
          <a:xfrm>
            <a:off x="8654397" y="2730716"/>
            <a:ext cx="394430" cy="397476"/>
          </a:xfrm>
          <a:prstGeom prst="smileyFace">
            <a:avLst/>
          </a:prstGeom>
          <a:solidFill>
            <a:srgbClr val="F8CF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ABF9EE5F-DDCA-4BC2-AA71-32A66751A5D9}"/>
              </a:ext>
            </a:extLst>
          </p:cNvPr>
          <p:cNvSpPr/>
          <p:nvPr/>
        </p:nvSpPr>
        <p:spPr>
          <a:xfrm>
            <a:off x="8811713" y="2890053"/>
            <a:ext cx="394430" cy="397476"/>
          </a:xfrm>
          <a:prstGeom prst="smileyFace">
            <a:avLst/>
          </a:prstGeom>
          <a:solidFill>
            <a:srgbClr val="F8CF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A0A2C45A-3B0A-4BFE-9E1D-3707ADAAB1DB}"/>
              </a:ext>
            </a:extLst>
          </p:cNvPr>
          <p:cNvSpPr/>
          <p:nvPr/>
        </p:nvSpPr>
        <p:spPr>
          <a:xfrm>
            <a:off x="8969029" y="2730716"/>
            <a:ext cx="394430" cy="397476"/>
          </a:xfrm>
          <a:prstGeom prst="smileyFace">
            <a:avLst/>
          </a:prstGeom>
          <a:solidFill>
            <a:srgbClr val="F8CF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CA67C1-3019-4FAE-A119-6F70143B7F61}"/>
              </a:ext>
            </a:extLst>
          </p:cNvPr>
          <p:cNvCxnSpPr>
            <a:stCxn id="14" idx="4"/>
            <a:endCxn id="3" idx="1"/>
          </p:cNvCxnSpPr>
          <p:nvPr/>
        </p:nvCxnSpPr>
        <p:spPr>
          <a:xfrm flipH="1">
            <a:off x="7823571" y="3287529"/>
            <a:ext cx="1185357" cy="9374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149F035-E06E-4064-83D4-85900522C025}"/>
              </a:ext>
            </a:extLst>
          </p:cNvPr>
          <p:cNvCxnSpPr>
            <a:stCxn id="14" idx="4"/>
            <a:endCxn id="11" idx="1"/>
          </p:cNvCxnSpPr>
          <p:nvPr/>
        </p:nvCxnSpPr>
        <p:spPr>
          <a:xfrm>
            <a:off x="9008928" y="3287529"/>
            <a:ext cx="1277624" cy="939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05828C35-D449-4EDB-875E-C99E4AC64F0F}"/>
              </a:ext>
            </a:extLst>
          </p:cNvPr>
          <p:cNvSpPr/>
          <p:nvPr/>
        </p:nvSpPr>
        <p:spPr>
          <a:xfrm>
            <a:off x="8767031" y="4597431"/>
            <a:ext cx="483794" cy="4802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84C4D-02F9-4D25-9607-2339D47DC67C}"/>
              </a:ext>
            </a:extLst>
          </p:cNvPr>
          <p:cNvSpPr txBox="1"/>
          <p:nvPr/>
        </p:nvSpPr>
        <p:spPr>
          <a:xfrm>
            <a:off x="7398326" y="5600047"/>
            <a:ext cx="94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BFD9E-A1A1-4D1F-B8F0-C00CE4D1A9B6}"/>
              </a:ext>
            </a:extLst>
          </p:cNvPr>
          <p:cNvSpPr txBox="1"/>
          <p:nvPr/>
        </p:nvSpPr>
        <p:spPr>
          <a:xfrm>
            <a:off x="9880971" y="5600047"/>
            <a:ext cx="949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Node2</a:t>
            </a:r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9AF8F0B-8339-4504-98B9-17D8FF750D8F}"/>
              </a:ext>
            </a:extLst>
          </p:cNvPr>
          <p:cNvSpPr/>
          <p:nvPr/>
        </p:nvSpPr>
        <p:spPr>
          <a:xfrm>
            <a:off x="9350478" y="3468919"/>
            <a:ext cx="483794" cy="48025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3" grpId="0" animBg="1"/>
      <p:bldP spid="14" grpId="0" animBg="1"/>
      <p:bldP spid="15" grpId="0" animBg="1"/>
      <p:bldP spid="22" grpId="0" animBg="1"/>
      <p:bldP spid="25" grpId="0"/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BASE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8546593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Basically available: Nodes in a distributed environment can go down but the whole system shouldn’t be affected.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Soft state (scalable): The state of the system and data could change over time.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Eventually consistency: Given enough time, data will be consistent across the distributed system.</a:t>
            </a:r>
          </a:p>
        </p:txBody>
      </p:sp>
    </p:spTree>
    <p:extLst>
      <p:ext uri="{BB962C8B-B14F-4D97-AF65-F5344CB8AC3E}">
        <p14:creationId xmlns:p14="http://schemas.microsoft.com/office/powerpoint/2010/main" val="206289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Aggregate Data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D92B69-F75C-422D-B09F-7BF7F3CB753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712624" y="1843463"/>
            <a:ext cx="6607180" cy="4566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6607180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NoSQL databases are divided in four major data models: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Key-Value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Document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Column family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33496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Key-Value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6282716" cy="4288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Key serves as unique identifier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Value can be anything ranging from simple objects to complex compound objects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Redis, </a:t>
            </a:r>
            <a:r>
              <a:rPr lang="en-IN" dirty="0" err="1"/>
              <a:t>MemcacheDB</a:t>
            </a:r>
            <a:r>
              <a:rPr lang="en-IN" dirty="0"/>
              <a:t>, </a:t>
            </a:r>
            <a:r>
              <a:rPr lang="en-IN" dirty="0" err="1"/>
              <a:t>Riak</a:t>
            </a:r>
            <a:r>
              <a:rPr lang="en-IN" dirty="0"/>
              <a:t> etc.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200" dirty="0"/>
              <a:t>Use cases: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Storing user session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Maintaining schema-less profile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Storing user preferences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Storing shopping kart data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8C16C48-8DDB-4A5E-8A37-9188EEDC8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04517"/>
              </p:ext>
            </p:extLst>
          </p:nvPr>
        </p:nvGraphicFramePr>
        <p:xfrm>
          <a:off x="7035029" y="1362075"/>
          <a:ext cx="4183577" cy="493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2260">
                  <a:extLst>
                    <a:ext uri="{9D8B030D-6E8A-4147-A177-3AD203B41FA5}">
                      <a16:colId xmlns:a16="http://schemas.microsoft.com/office/drawing/2014/main" val="397498681"/>
                    </a:ext>
                  </a:extLst>
                </a:gridCol>
                <a:gridCol w="3511317">
                  <a:extLst>
                    <a:ext uri="{9D8B030D-6E8A-4147-A177-3AD203B41FA5}">
                      <a16:colId xmlns:a16="http://schemas.microsoft.com/office/drawing/2014/main" val="864705032"/>
                    </a:ext>
                  </a:extLst>
                </a:gridCol>
              </a:tblGrid>
              <a:tr h="254465">
                <a:tc>
                  <a:txBody>
                    <a:bodyPr/>
                    <a:lstStyle/>
                    <a:p>
                      <a:r>
                        <a:rPr lang="en-IN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75178"/>
                  </a:ext>
                </a:extLst>
              </a:tr>
              <a:tr h="254465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Simple string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338630"/>
                  </a:ext>
                </a:extLst>
              </a:tr>
              <a:tr h="2926344">
                <a:tc>
                  <a:txBody>
                    <a:bodyPr/>
                    <a:lstStyle/>
                    <a:p>
                      <a:r>
                        <a:rPr lang="en-IN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	</a:t>
                      </a:r>
                    </a:p>
                    <a:p>
                      <a:r>
                        <a:rPr lang="en-IN" dirty="0"/>
                        <a:t>    “</a:t>
                      </a:r>
                      <a:r>
                        <a:rPr lang="en-IN" dirty="0" err="1"/>
                        <a:t>customerId</a:t>
                      </a:r>
                      <a:r>
                        <a:rPr lang="en-IN" dirty="0"/>
                        <a:t>”: 21</a:t>
                      </a:r>
                    </a:p>
                    <a:p>
                      <a:r>
                        <a:rPr lang="en-IN" dirty="0"/>
                        <a:t>    “</a:t>
                      </a:r>
                      <a:r>
                        <a:rPr lang="en-IN" dirty="0" err="1"/>
                        <a:t>orderItems</a:t>
                      </a:r>
                      <a:r>
                        <a:rPr lang="en-IN" dirty="0"/>
                        <a:t>”: [</a:t>
                      </a:r>
                    </a:p>
                    <a:p>
                      <a:r>
                        <a:rPr lang="en-IN" dirty="0"/>
                        <a:t>        {</a:t>
                      </a:r>
                    </a:p>
                    <a:p>
                      <a:r>
                        <a:rPr lang="en-IN" dirty="0"/>
                        <a:t>            “</a:t>
                      </a:r>
                      <a:r>
                        <a:rPr lang="en-IN" dirty="0" err="1"/>
                        <a:t>productId</a:t>
                      </a:r>
                      <a:r>
                        <a:rPr lang="en-IN" dirty="0"/>
                        <a:t>”: 201</a:t>
                      </a:r>
                    </a:p>
                    <a:p>
                      <a:r>
                        <a:rPr lang="en-IN" dirty="0"/>
                        <a:t>            “quantity”: 2</a:t>
                      </a:r>
                    </a:p>
                    <a:p>
                      <a:r>
                        <a:rPr lang="en-IN" dirty="0"/>
                        <a:t>            “cost”: 420</a:t>
                      </a:r>
                    </a:p>
                    <a:p>
                      <a:r>
                        <a:rPr lang="en-IN" dirty="0"/>
                        <a:t>        },</a:t>
                      </a:r>
                    </a:p>
                    <a:p>
                      <a:r>
                        <a:rPr lang="en-IN" dirty="0"/>
                        <a:t>        {</a:t>
                      </a:r>
                    </a:p>
                    <a:p>
                      <a:r>
                        <a:rPr lang="en-IN" dirty="0"/>
                        <a:t>            “</a:t>
                      </a:r>
                      <a:r>
                        <a:rPr lang="en-IN" dirty="0" err="1"/>
                        <a:t>productId</a:t>
                      </a:r>
                      <a:r>
                        <a:rPr lang="en-IN" dirty="0"/>
                        <a:t>”: 201</a:t>
                      </a:r>
                    </a:p>
                    <a:p>
                      <a:r>
                        <a:rPr lang="en-IN" dirty="0"/>
                        <a:t>            “quantity”: 2</a:t>
                      </a:r>
                    </a:p>
                    <a:p>
                      <a:r>
                        <a:rPr lang="en-IN" dirty="0"/>
                        <a:t>            “cost”: 420</a:t>
                      </a:r>
                    </a:p>
                    <a:p>
                      <a:r>
                        <a:rPr lang="en-IN" dirty="0"/>
                        <a:t>        }</a:t>
                      </a:r>
                    </a:p>
                    <a:p>
                      <a:r>
                        <a:rPr lang="en-IN" dirty="0"/>
                        <a:t>    ]</a:t>
                      </a:r>
                    </a:p>
                    <a:p>
                      <a:r>
                        <a:rPr lang="en-IN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44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79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0B56-C115-482F-A5DE-6A06F301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Document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DD243-3601-46AA-8DC0-852661626A60}"/>
              </a:ext>
            </a:extLst>
          </p:cNvPr>
          <p:cNvSpPr txBox="1"/>
          <p:nvPr/>
        </p:nvSpPr>
        <p:spPr>
          <a:xfrm>
            <a:off x="521207" y="1362075"/>
            <a:ext cx="5358483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Similar to Key-value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Difference is that, the value contains structure or semi-structured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Value is called document and can be in JSON, XML, BSON formats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CouchDB, MongoDB etc.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sz="2200" dirty="0"/>
              <a:t>Use cases: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Ecommerce platforms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Content management 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Analytics platform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Blogging platform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C9C31C-A2A0-4237-8DD2-CC676F5C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56133"/>
            <a:ext cx="5579361" cy="457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46256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v2" id="{BACE0C7A-21E3-4076-A8EC-387C4B513415}" vid="{366C1592-6B2F-409D-ADAA-749D8A1278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64C1E2-42EA-4660-BCB7-94E6DA756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9FED-67F8-481C-84BD-04248329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45902D-8BCA-4596-9829-0D7D1289C0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{05CF41A5-AACA-4BFC-A73B-02EFBF2EABC4}tf10001108_win32</Template>
  <TotalTime>7659</TotalTime>
  <Words>810</Words>
  <Application>Microsoft Office PowerPoint</Application>
  <PresentationFormat>Widescreen</PresentationFormat>
  <Paragraphs>182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Wingdings</vt:lpstr>
      <vt:lpstr>WelcomeDoc</vt:lpstr>
      <vt:lpstr>Introduction to NoSQL</vt:lpstr>
      <vt:lpstr>RDBMS</vt:lpstr>
      <vt:lpstr>Case Analysis</vt:lpstr>
      <vt:lpstr>NoSQL</vt:lpstr>
      <vt:lpstr>Cap Theorem</vt:lpstr>
      <vt:lpstr>BASE</vt:lpstr>
      <vt:lpstr>Aggregate Data Models</vt:lpstr>
      <vt:lpstr>Key-Value</vt:lpstr>
      <vt:lpstr>Document</vt:lpstr>
      <vt:lpstr>Column family</vt:lpstr>
      <vt:lpstr>Graph</vt:lpstr>
      <vt:lpstr>Replication</vt:lpstr>
      <vt:lpstr>Type of replication</vt:lpstr>
      <vt:lpstr>Sharding</vt:lpstr>
      <vt:lpstr>Sharding Techniques</vt:lpstr>
      <vt:lpstr>Polyglot persistence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Pranjul Shukla23</dc:creator>
  <cp:keywords/>
  <cp:lastModifiedBy>Avinash Kumar146</cp:lastModifiedBy>
  <cp:revision>38</cp:revision>
  <dcterms:created xsi:type="dcterms:W3CDTF">2021-09-18T07:35:58Z</dcterms:created>
  <dcterms:modified xsi:type="dcterms:W3CDTF">2021-11-29T11:23:33Z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