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7" r:id="rId2"/>
    <p:sldId id="258" r:id="rId3"/>
    <p:sldId id="313" r:id="rId4"/>
    <p:sldId id="316" r:id="rId5"/>
    <p:sldId id="336" r:id="rId6"/>
    <p:sldId id="315" r:id="rId7"/>
    <p:sldId id="335" r:id="rId8"/>
    <p:sldId id="310" r:id="rId9"/>
    <p:sldId id="337" r:id="rId10"/>
    <p:sldId id="339" r:id="rId11"/>
    <p:sldId id="309" r:id="rId12"/>
    <p:sldId id="318" r:id="rId13"/>
    <p:sldId id="317" r:id="rId14"/>
    <p:sldId id="341" r:id="rId15"/>
    <p:sldId id="343" r:id="rId16"/>
    <p:sldId id="342" r:id="rId17"/>
    <p:sldId id="345" r:id="rId18"/>
    <p:sldId id="308" r:id="rId19"/>
    <p:sldId id="344" r:id="rId20"/>
    <p:sldId id="319" r:id="rId21"/>
    <p:sldId id="321" r:id="rId22"/>
    <p:sldId id="346" r:id="rId23"/>
    <p:sldId id="347" r:id="rId24"/>
    <p:sldId id="348" r:id="rId25"/>
    <p:sldId id="349" r:id="rId26"/>
    <p:sldId id="350" r:id="rId27"/>
    <p:sldId id="320" r:id="rId28"/>
    <p:sldId id="322" r:id="rId29"/>
    <p:sldId id="325" r:id="rId30"/>
    <p:sldId id="328" r:id="rId31"/>
    <p:sldId id="327" r:id="rId32"/>
    <p:sldId id="326" r:id="rId33"/>
    <p:sldId id="259" r:id="rId34"/>
    <p:sldId id="324" r:id="rId35"/>
    <p:sldId id="260" r:id="rId36"/>
    <p:sldId id="352" r:id="rId37"/>
    <p:sldId id="351" r:id="rId38"/>
    <p:sldId id="334" r:id="rId39"/>
    <p:sldId id="333" r:id="rId40"/>
    <p:sldId id="332" r:id="rId41"/>
    <p:sldId id="354" r:id="rId42"/>
    <p:sldId id="353" r:id="rId43"/>
    <p:sldId id="331" r:id="rId44"/>
    <p:sldId id="330" r:id="rId45"/>
    <p:sldId id="356" r:id="rId46"/>
    <p:sldId id="355" r:id="rId47"/>
    <p:sldId id="329" r:id="rId48"/>
    <p:sldId id="357" r:id="rId49"/>
    <p:sldId id="360" r:id="rId50"/>
    <p:sldId id="358" r:id="rId51"/>
    <p:sldId id="359" r:id="rId52"/>
    <p:sldId id="362" r:id="rId53"/>
    <p:sldId id="361" r:id="rId54"/>
    <p:sldId id="297" r:id="rId55"/>
    <p:sldId id="36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>
        <p:scale>
          <a:sx n="82" d="100"/>
          <a:sy n="82" d="100"/>
        </p:scale>
        <p:origin x="9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F66BA-5C8F-43A2-9A92-A700B9C470A5}" type="datetimeFigureOut">
              <a:rPr lang="en-IN" smtClean="0"/>
              <a:pPr/>
              <a:t>19-12-2021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A4F18-5AB3-422F-8E78-0011EC1212E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4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7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3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1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19-Dec-21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19-Dec-21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3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19-Dec-21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D74C-04EF-40BA-9F19-E8F66D5D5B64}" type="datetimeFigureOut">
              <a:rPr lang="en-US" smtClean="0"/>
              <a:pPr/>
              <a:t>19-Dec-21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D74C-04EF-40BA-9F19-E8F66D5D5B64}" type="datetimeFigureOut">
              <a:rPr lang="en-US" smtClean="0"/>
              <a:pPr/>
              <a:t>19-Dec-21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3BF84-9C12-4E24-9976-A2988F2333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975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092" b="1" dirty="0" err="1"/>
              <a:t>Improvi</a:t>
            </a:r>
            <a:endParaRPr lang="en-US" sz="1092" dirty="0"/>
          </a:p>
        </p:txBody>
      </p:sp>
      <p:sp>
        <p:nvSpPr>
          <p:cNvPr id="8195" name="object 3"/>
          <p:cNvSpPr>
            <a:spLocks/>
          </p:cNvSpPr>
          <p:nvPr/>
        </p:nvSpPr>
        <p:spPr bwMode="auto">
          <a:xfrm>
            <a:off x="-14974" y="0"/>
            <a:ext cx="5686441" cy="3927659"/>
          </a:xfrm>
          <a:custGeom>
            <a:avLst/>
            <a:gdLst>
              <a:gd name="T0" fmla="*/ 768415866 w 7436484"/>
              <a:gd name="T1" fmla="*/ 0 h 5134610"/>
              <a:gd name="T2" fmla="*/ 0 w 7436484"/>
              <a:gd name="T3" fmla="*/ 0 h 5134610"/>
              <a:gd name="T4" fmla="*/ 0 w 7436484"/>
              <a:gd name="T5" fmla="*/ 534451769 h 5134610"/>
              <a:gd name="T6" fmla="*/ 76841586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8196" name="object 4"/>
          <p:cNvSpPr>
            <a:spLocks noChangeArrowheads="1"/>
          </p:cNvSpPr>
          <p:nvPr/>
        </p:nvSpPr>
        <p:spPr bwMode="auto">
          <a:xfrm>
            <a:off x="286339" y="252217"/>
            <a:ext cx="1119575" cy="1116687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8197" name="object 5"/>
          <p:cNvSpPr>
            <a:spLocks noChangeArrowheads="1"/>
          </p:cNvSpPr>
          <p:nvPr/>
        </p:nvSpPr>
        <p:spPr bwMode="auto">
          <a:xfrm>
            <a:off x="3398623" y="810561"/>
            <a:ext cx="88565" cy="89528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6" name="object 6"/>
          <p:cNvSpPr txBox="1"/>
          <p:nvPr/>
        </p:nvSpPr>
        <p:spPr>
          <a:xfrm>
            <a:off x="1521433" y="437049"/>
            <a:ext cx="2310387" cy="739134"/>
          </a:xfrm>
          <a:prstGeom prst="rect">
            <a:avLst/>
          </a:prstGeom>
        </p:spPr>
        <p:txBody>
          <a:bodyPr lIns="0" tIns="8086" rIns="0" bIns="0">
            <a:spAutoFit/>
          </a:bodyPr>
          <a:lstStyle/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7701">
              <a:lnSpc>
                <a:spcPts val="2847"/>
              </a:lnSpc>
              <a:spcBef>
                <a:spcPts val="64"/>
              </a:spcBef>
              <a:defRPr/>
            </a:pPr>
            <a:r>
              <a:rPr lang="en-IN" sz="2577" b="1" spc="-21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2577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74330" y="247404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82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85E639D2-DF99-4E79-9C98-C54A1FDF2458}" type="slidenum">
              <a:rPr lang="en-US" altLang="en-US" smtClean="0">
                <a:solidFill>
                  <a:srgbClr val="898989"/>
                </a:solidFill>
              </a:rPr>
              <a:pPr/>
              <a:t>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8202" name="TextBox 4"/>
          <p:cNvSpPr txBox="1">
            <a:spLocks noChangeArrowheads="1"/>
          </p:cNvSpPr>
          <p:nvPr/>
        </p:nvSpPr>
        <p:spPr bwMode="auto">
          <a:xfrm>
            <a:off x="7270159" y="4926225"/>
            <a:ext cx="4417654" cy="169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600" dirty="0" smtClean="0">
                <a:solidFill>
                  <a:srgbClr val="000000"/>
                </a:solidFill>
              </a:rPr>
              <a:t>Original Content:                                                        </a:t>
            </a:r>
            <a:r>
              <a:rPr lang="en-US" sz="1600" dirty="0" err="1" smtClean="0">
                <a:solidFill>
                  <a:srgbClr val="000000"/>
                </a:solidFill>
              </a:rPr>
              <a:t>Ramez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</a:rPr>
              <a:t>Elmasri</a:t>
            </a:r>
            <a:r>
              <a:rPr lang="en-US" sz="1600" dirty="0" smtClean="0">
                <a:solidFill>
                  <a:srgbClr val="000000"/>
                </a:solidFill>
              </a:rPr>
              <a:t> and </a:t>
            </a:r>
            <a:r>
              <a:rPr lang="en-US" sz="1600" dirty="0" err="1" smtClean="0">
                <a:solidFill>
                  <a:srgbClr val="000000"/>
                </a:solidFill>
              </a:rPr>
              <a:t>Shamkant</a:t>
            </a:r>
            <a:r>
              <a:rPr lang="en-US" sz="1600" dirty="0" smtClean="0">
                <a:solidFill>
                  <a:srgbClr val="000000"/>
                </a:solidFill>
              </a:rPr>
              <a:t> B. </a:t>
            </a:r>
            <a:r>
              <a:rPr lang="en-US" sz="1600" dirty="0" err="1" smtClean="0">
                <a:solidFill>
                  <a:srgbClr val="000000"/>
                </a:solidFill>
              </a:rPr>
              <a:t>Navathe</a:t>
            </a:r>
            <a:endParaRPr lang="en-US" altLang="en-US" sz="24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98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Shobha G</a:t>
            </a:r>
            <a:endParaRPr lang="en-US" altLang="en-US" sz="1698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98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CSE</a:t>
            </a:r>
            <a:endParaRPr lang="en-US" altLang="en-US" sz="1698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RV College of Engineering, </a:t>
            </a:r>
            <a:r>
              <a:rPr lang="en-US" altLang="en-US" sz="1698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Bengaluru</a:t>
            </a:r>
            <a:r>
              <a:rPr lang="en-US" altLang="en-US" sz="1698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- 59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31820" y="2286000"/>
            <a:ext cx="59425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Unit 3 (Relational Database Design)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572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8" name="object 2"/>
          <p:cNvSpPr txBox="1">
            <a:spLocks noGrp="1"/>
          </p:cNvSpPr>
          <p:nvPr>
            <p:ph type="title"/>
          </p:nvPr>
        </p:nvSpPr>
        <p:spPr>
          <a:xfrm>
            <a:off x="1191491" y="817829"/>
            <a:ext cx="599146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Inferring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FDs</a:t>
            </a:r>
          </a:p>
        </p:txBody>
      </p:sp>
      <p:sp>
        <p:nvSpPr>
          <p:cNvPr id="19" name="object 3"/>
          <p:cNvSpPr txBox="1"/>
          <p:nvPr/>
        </p:nvSpPr>
        <p:spPr>
          <a:xfrm>
            <a:off x="764539" y="1778634"/>
            <a:ext cx="10508299" cy="4424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1710" marR="1661160" indent="-588645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</a:t>
            </a:r>
            <a:r>
              <a:rPr sz="2400" spc="-1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SSN, PNUMBER</a:t>
            </a:r>
            <a:r>
              <a:rPr sz="2400" spc="-5" dirty="0">
                <a:latin typeface="Arial"/>
                <a:cs typeface="Arial"/>
              </a:rPr>
              <a:t>, HOURS, ENAME,  PNAME, </a:t>
            </a:r>
            <a:r>
              <a:rPr sz="2400" spc="-20" dirty="0">
                <a:latin typeface="Arial"/>
                <a:cs typeface="Arial"/>
              </a:rPr>
              <a:t>PLOCATION)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308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SSN →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ENAME,</a:t>
            </a:r>
            <a:endParaRPr sz="2400" dirty="0">
              <a:latin typeface="Arial"/>
              <a:cs typeface="Arial"/>
            </a:endParaRPr>
          </a:p>
          <a:p>
            <a:pPr marL="1308100" marR="211772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{SSN, PNUMBER}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HOURS,  PNUMBER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PNAME,  PNUMBER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PLOCATION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PNUMBER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→</a:t>
            </a:r>
            <a:r>
              <a:rPr sz="2400" spc="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PNAME,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{PNUMBER, HOURS}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→</a:t>
            </a:r>
            <a:r>
              <a:rPr sz="2400" spc="2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PNAME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 marR="13335">
              <a:lnSpc>
                <a:spcPct val="100000"/>
              </a:lnSpc>
            </a:pP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PNUMBER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PNAME and PNUMBER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→ </a:t>
            </a:r>
            <a:r>
              <a:rPr sz="2400" spc="-25" dirty="0">
                <a:solidFill>
                  <a:srgbClr val="FF3300"/>
                </a:solidFill>
                <a:latin typeface="Arial"/>
                <a:cs typeface="Arial"/>
              </a:rPr>
              <a:t>PLOCATION, 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so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PNUMBER </a:t>
            </a:r>
            <a:r>
              <a:rPr sz="2400" dirty="0">
                <a:solidFill>
                  <a:srgbClr val="FF330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FF3300"/>
                </a:solidFill>
                <a:latin typeface="Arial"/>
                <a:cs typeface="Arial"/>
              </a:rPr>
              <a:t>{PNAME,</a:t>
            </a:r>
            <a:r>
              <a:rPr sz="2400" spc="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3300"/>
                </a:solidFill>
                <a:latin typeface="Arial"/>
                <a:cs typeface="Arial"/>
              </a:rPr>
              <a:t>PLOCATION}</a:t>
            </a:r>
            <a:endParaRPr sz="24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Arial"/>
                <a:cs typeface="Arial"/>
              </a:rPr>
              <a:t>25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Inference Rules for </a:t>
            </a:r>
            <a:r>
              <a:rPr lang="en-US" b="1" dirty="0" err="1" smtClean="0">
                <a:solidFill>
                  <a:srgbClr val="FF0000"/>
                </a:solidFill>
                <a:cs typeface="Times New Roman" pitchFamily="18" charset="0"/>
              </a:rPr>
              <a:t>FDs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Given a set of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F, we can </a:t>
            </a:r>
            <a:r>
              <a:rPr lang="en-US" sz="2800" i="1" dirty="0">
                <a:cs typeface="Times New Roman" pitchFamily="18" charset="0"/>
              </a:rPr>
              <a:t>infer</a:t>
            </a:r>
            <a:r>
              <a:rPr lang="en-US" sz="2800" dirty="0">
                <a:cs typeface="Times New Roman" pitchFamily="18" charset="0"/>
              </a:rPr>
              <a:t>  additional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that hold whenever the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in F hold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 </a:t>
            </a:r>
            <a:r>
              <a:rPr lang="en-US" sz="2800" b="1" u="sng" dirty="0">
                <a:cs typeface="Times New Roman" pitchFamily="18" charset="0"/>
              </a:rPr>
              <a:t>Armstrong's inference rules:</a:t>
            </a:r>
            <a:endParaRPr lang="en-US" sz="2800" b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cs typeface="Times New Roman" pitchFamily="18" charset="0"/>
              </a:rPr>
              <a:t>IR1</a:t>
            </a:r>
            <a:r>
              <a:rPr lang="en-US" sz="2400" dirty="0">
                <a:cs typeface="Times New Roman" pitchFamily="18" charset="0"/>
              </a:rPr>
              <a:t>. (</a:t>
            </a:r>
            <a:r>
              <a:rPr lang="en-US" sz="2400" b="1" dirty="0">
                <a:cs typeface="Times New Roman" pitchFamily="18" charset="0"/>
              </a:rPr>
              <a:t>Reflexive</a:t>
            </a:r>
            <a:r>
              <a:rPr lang="en-US" sz="2400" dirty="0">
                <a:cs typeface="Times New Roman" pitchFamily="18" charset="0"/>
              </a:rPr>
              <a:t>) If Y </a:t>
            </a:r>
            <a:r>
              <a:rPr lang="en-US" sz="2400" i="1" u="sng" dirty="0">
                <a:latin typeface="BostonII" charset="0"/>
                <a:cs typeface="Times New Roman" pitchFamily="18" charset="0"/>
              </a:rPr>
              <a:t>subset-of</a:t>
            </a:r>
            <a:r>
              <a:rPr lang="en-US" sz="2400" dirty="0">
                <a:cs typeface="Times New Roman" pitchFamily="18" charset="0"/>
              </a:rPr>
              <a:t> X, then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cs typeface="Times New Roman" pitchFamily="18" charset="0"/>
              </a:rPr>
              <a:t>IR2</a:t>
            </a:r>
            <a:r>
              <a:rPr lang="en-US" sz="2400" dirty="0">
                <a:cs typeface="Times New Roman" pitchFamily="18" charset="0"/>
              </a:rPr>
              <a:t>. (</a:t>
            </a:r>
            <a:r>
              <a:rPr lang="en-US" sz="2400" b="1" dirty="0">
                <a:cs typeface="Times New Roman" pitchFamily="18" charset="0"/>
              </a:rPr>
              <a:t>Augmentation</a:t>
            </a:r>
            <a:r>
              <a:rPr lang="en-US" sz="2400" dirty="0">
                <a:cs typeface="Times New Roman" pitchFamily="18" charset="0"/>
              </a:rPr>
              <a:t>) If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Y, then </a:t>
            </a:r>
            <a:r>
              <a:rPr lang="en-US" sz="2400" dirty="0" err="1">
                <a:cs typeface="Times New Roman" pitchFamily="18" charset="0"/>
              </a:rPr>
              <a:t>XZ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 err="1">
                <a:cs typeface="Times New Roman" pitchFamily="18" charset="0"/>
              </a:rPr>
              <a:t>YZ</a:t>
            </a: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		(Notation: </a:t>
            </a:r>
            <a:r>
              <a:rPr lang="en-US" sz="2400" dirty="0" err="1">
                <a:cs typeface="Times New Roman" pitchFamily="18" charset="0"/>
              </a:rPr>
              <a:t>XZ</a:t>
            </a:r>
            <a:r>
              <a:rPr lang="en-US" sz="2400" dirty="0">
                <a:cs typeface="Times New Roman" pitchFamily="18" charset="0"/>
              </a:rPr>
              <a:t> stands for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U</a:t>
            </a:r>
            <a:r>
              <a:rPr lang="en-US" sz="2400" dirty="0">
                <a:cs typeface="Times New Roman" pitchFamily="18" charset="0"/>
              </a:rPr>
              <a:t> Z)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err="1">
                <a:cs typeface="Times New Roman" pitchFamily="18" charset="0"/>
              </a:rPr>
              <a:t>IR3</a:t>
            </a:r>
            <a:r>
              <a:rPr lang="en-US" sz="2400" dirty="0">
                <a:cs typeface="Times New Roman" pitchFamily="18" charset="0"/>
              </a:rPr>
              <a:t>. (</a:t>
            </a:r>
            <a:r>
              <a:rPr lang="en-US" sz="2400" b="1" dirty="0">
                <a:cs typeface="Times New Roman" pitchFamily="18" charset="0"/>
              </a:rPr>
              <a:t>Transitive</a:t>
            </a:r>
            <a:r>
              <a:rPr lang="en-US" sz="2400" dirty="0">
                <a:cs typeface="Times New Roman" pitchFamily="18" charset="0"/>
              </a:rPr>
              <a:t>) If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Y and Y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Z, then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Z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 </a:t>
            </a:r>
            <a:r>
              <a:rPr lang="en-US" sz="2800" dirty="0" err="1">
                <a:cs typeface="Times New Roman" pitchFamily="18" charset="0"/>
              </a:rPr>
              <a:t>IR1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IR2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IR3</a:t>
            </a:r>
            <a:r>
              <a:rPr lang="en-US" sz="2800" dirty="0">
                <a:cs typeface="Times New Roman" pitchFamily="18" charset="0"/>
              </a:rPr>
              <a:t> form a </a:t>
            </a:r>
            <a:r>
              <a:rPr lang="en-US" sz="2800" i="1" dirty="0">
                <a:cs typeface="Times New Roman" pitchFamily="18" charset="0"/>
              </a:rPr>
              <a:t>sound</a:t>
            </a:r>
            <a:r>
              <a:rPr lang="en-US" sz="2800" dirty="0">
                <a:cs typeface="Times New Roman" pitchFamily="18" charset="0"/>
              </a:rPr>
              <a:t>  and</a:t>
            </a:r>
            <a:r>
              <a:rPr lang="en-US" sz="2800" i="1" dirty="0">
                <a:cs typeface="Times New Roman" pitchFamily="18" charset="0"/>
              </a:rPr>
              <a:t> complete</a:t>
            </a:r>
            <a:r>
              <a:rPr lang="en-US" sz="2800" dirty="0">
                <a:cs typeface="Times New Roman" pitchFamily="18" charset="0"/>
              </a:rPr>
              <a:t>  set of inference rules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Inference Rules for </a:t>
            </a:r>
            <a:r>
              <a:rPr lang="en-US" b="1" dirty="0" err="1" smtClean="0">
                <a:cs typeface="Times New Roman" pitchFamily="18" charset="0"/>
              </a:rPr>
              <a:t>FDs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800" u="sng" dirty="0">
                <a:cs typeface="Times New Roman" pitchFamily="18" charset="0"/>
              </a:rPr>
              <a:t>Some </a:t>
            </a:r>
            <a:r>
              <a:rPr lang="en-US" sz="2800" b="1" u="sng" dirty="0">
                <a:cs typeface="Times New Roman" pitchFamily="18" charset="0"/>
              </a:rPr>
              <a:t>additional inference rules</a:t>
            </a:r>
            <a:r>
              <a:rPr lang="en-US" sz="2800" u="sng" dirty="0">
                <a:cs typeface="Times New Roman" pitchFamily="18" charset="0"/>
              </a:rPr>
              <a:t> that are useful:</a:t>
            </a:r>
            <a:endParaRPr lang="en-US" sz="28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b="1" dirty="0">
                <a:cs typeface="Times New Roman" pitchFamily="18" charset="0"/>
              </a:rPr>
              <a:t>Decomposition</a:t>
            </a:r>
            <a:r>
              <a:rPr lang="en-US" sz="2400" dirty="0">
                <a:cs typeface="Times New Roman" pitchFamily="18" charset="0"/>
              </a:rPr>
              <a:t>) If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 err="1">
                <a:cs typeface="Times New Roman" pitchFamily="18" charset="0"/>
              </a:rPr>
              <a:t>YZ</a:t>
            </a:r>
            <a:r>
              <a:rPr lang="en-US" sz="2400" dirty="0">
                <a:cs typeface="Times New Roman" pitchFamily="18" charset="0"/>
              </a:rPr>
              <a:t>, then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Y and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Z</a:t>
            </a: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b="1" dirty="0">
                <a:cs typeface="Times New Roman" pitchFamily="18" charset="0"/>
              </a:rPr>
              <a:t>Union</a:t>
            </a:r>
            <a:r>
              <a:rPr lang="en-US" sz="2400" dirty="0">
                <a:cs typeface="Times New Roman" pitchFamily="18" charset="0"/>
              </a:rPr>
              <a:t>) If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Y and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Z, then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 err="1">
                <a:cs typeface="Times New Roman" pitchFamily="18" charset="0"/>
              </a:rPr>
              <a:t>YZ</a:t>
            </a:r>
            <a:endParaRPr lang="en-US" sz="2400" dirty="0"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cs typeface="Times New Roman" pitchFamily="18" charset="0"/>
              </a:rPr>
              <a:t>(</a:t>
            </a:r>
            <a:r>
              <a:rPr lang="en-US" sz="2400" b="1" dirty="0" err="1">
                <a:cs typeface="Times New Roman" pitchFamily="18" charset="0"/>
              </a:rPr>
              <a:t>Psuedotransitivity</a:t>
            </a:r>
            <a:r>
              <a:rPr lang="en-US" sz="2400" dirty="0">
                <a:cs typeface="Times New Roman" pitchFamily="18" charset="0"/>
              </a:rPr>
              <a:t>) If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Y and WY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Z, then </a:t>
            </a:r>
            <a:r>
              <a:rPr lang="en-US" sz="2400" dirty="0" err="1">
                <a:cs typeface="Times New Roman" pitchFamily="18" charset="0"/>
              </a:rPr>
              <a:t>WX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Z</a:t>
            </a:r>
          </a:p>
          <a:p>
            <a:pPr>
              <a:buFont typeface="Wingdings" pitchFamily="2" charset="2"/>
              <a:buNone/>
            </a:pPr>
            <a:endParaRPr lang="en-US" sz="2400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 The last three inference rules, as well as any other inference rules, can be deduced from </a:t>
            </a:r>
            <a:r>
              <a:rPr lang="en-US" sz="2800" dirty="0" err="1">
                <a:cs typeface="Times New Roman" pitchFamily="18" charset="0"/>
              </a:rPr>
              <a:t>IR1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IR2</a:t>
            </a:r>
            <a:r>
              <a:rPr lang="en-US" sz="2800" dirty="0">
                <a:cs typeface="Times New Roman" pitchFamily="18" charset="0"/>
              </a:rPr>
              <a:t>, and </a:t>
            </a:r>
            <a:r>
              <a:rPr lang="en-US" sz="2800" dirty="0" err="1">
                <a:cs typeface="Times New Roman" pitchFamily="18" charset="0"/>
              </a:rPr>
              <a:t>IR3</a:t>
            </a:r>
            <a:r>
              <a:rPr lang="en-US" sz="2800" dirty="0">
                <a:cs typeface="Times New Roman" pitchFamily="18" charset="0"/>
              </a:rPr>
              <a:t> (completeness property)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Inference Rules for </a:t>
            </a:r>
            <a:r>
              <a:rPr lang="en-US" b="1" dirty="0" err="1" smtClean="0">
                <a:solidFill>
                  <a:srgbClr val="FF0000"/>
                </a:solidFill>
                <a:cs typeface="Times New Roman" pitchFamily="18" charset="0"/>
              </a:rPr>
              <a:t>FDs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cs typeface="Times New Roman" pitchFamily="18" charset="0"/>
              </a:rPr>
              <a:t>Closure</a:t>
            </a:r>
            <a:r>
              <a:rPr lang="en-US" sz="2800" dirty="0">
                <a:cs typeface="Times New Roman" pitchFamily="18" charset="0"/>
              </a:rPr>
              <a:t> of a set F of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is the set F</a:t>
            </a:r>
            <a:r>
              <a:rPr lang="en-US" sz="2800" baseline="30000" dirty="0">
                <a:cs typeface="Times New Roman" pitchFamily="18" charset="0"/>
              </a:rPr>
              <a:t>+</a:t>
            </a:r>
            <a:r>
              <a:rPr lang="en-US" sz="2800" dirty="0">
                <a:cs typeface="Times New Roman" pitchFamily="18" charset="0"/>
              </a:rPr>
              <a:t> of all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that can be inferred from F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cs typeface="Times New Roman" pitchFamily="18" charset="0"/>
              </a:rPr>
              <a:t>Closure</a:t>
            </a:r>
            <a:r>
              <a:rPr lang="en-US" sz="2800" dirty="0">
                <a:cs typeface="Times New Roman" pitchFamily="18" charset="0"/>
              </a:rPr>
              <a:t> of a set of attributes X with respect to F is the set X </a:t>
            </a:r>
            <a:r>
              <a:rPr lang="en-US" sz="2800" baseline="30000" dirty="0">
                <a:cs typeface="Times New Roman" pitchFamily="18" charset="0"/>
              </a:rPr>
              <a:t>+</a:t>
            </a:r>
            <a:r>
              <a:rPr lang="en-US" sz="2800" dirty="0">
                <a:cs typeface="Times New Roman" pitchFamily="18" charset="0"/>
              </a:rPr>
              <a:t> of all attributes that are functionally determined by X</a:t>
            </a:r>
          </a:p>
          <a:p>
            <a:pPr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X </a:t>
            </a:r>
            <a:r>
              <a:rPr lang="en-US" sz="2800" baseline="30000" dirty="0">
                <a:cs typeface="Times New Roman" pitchFamily="18" charset="0"/>
              </a:rPr>
              <a:t>+</a:t>
            </a:r>
            <a:r>
              <a:rPr lang="en-US" sz="2800" dirty="0">
                <a:cs typeface="Times New Roman" pitchFamily="18" charset="0"/>
              </a:rPr>
              <a:t> can be calculated by repeatedly applying </a:t>
            </a:r>
            <a:r>
              <a:rPr lang="en-US" sz="2800" dirty="0" err="1">
                <a:cs typeface="Times New Roman" pitchFamily="18" charset="0"/>
              </a:rPr>
              <a:t>IR1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IR2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IR3</a:t>
            </a:r>
            <a:r>
              <a:rPr lang="en-US" sz="2800" dirty="0">
                <a:cs typeface="Times New Roman" pitchFamily="18" charset="0"/>
              </a:rPr>
              <a:t> using the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in F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1395348" y="817829"/>
            <a:ext cx="84246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Closure </a:t>
            </a:r>
            <a:r>
              <a:rPr spc="-5" dirty="0"/>
              <a:t>of </a:t>
            </a:r>
            <a:r>
              <a:rPr dirty="0"/>
              <a:t>X under F</a:t>
            </a:r>
            <a:r>
              <a:rPr spc="-70" dirty="0"/>
              <a:t> </a:t>
            </a:r>
            <a:r>
              <a:rPr spc="5" dirty="0"/>
              <a:t>(X</a:t>
            </a:r>
            <a:r>
              <a:rPr sz="4350" spc="7" baseline="24904" dirty="0"/>
              <a:t>+</a:t>
            </a:r>
            <a:r>
              <a:rPr sz="4400" spc="5" dirty="0"/>
              <a:t>)</a:t>
            </a:r>
            <a:endParaRPr sz="4400" dirty="0"/>
          </a:p>
        </p:txBody>
      </p:sp>
      <p:sp>
        <p:nvSpPr>
          <p:cNvPr id="17" name="object 3"/>
          <p:cNvSpPr txBox="1"/>
          <p:nvPr/>
        </p:nvSpPr>
        <p:spPr>
          <a:xfrm>
            <a:off x="739140" y="1906114"/>
            <a:ext cx="10413769" cy="430258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838200" lvl="1" indent="-343535">
              <a:spcBef>
                <a:spcPts val="865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5" dirty="0">
                <a:latin typeface="Arial"/>
                <a:cs typeface="Arial"/>
              </a:rPr>
              <a:t>X</a:t>
            </a:r>
            <a:r>
              <a:rPr sz="3150" spc="7" baseline="25132" dirty="0">
                <a:latin typeface="Arial"/>
                <a:cs typeface="Arial"/>
              </a:rPr>
              <a:t>+ </a:t>
            </a:r>
            <a:r>
              <a:rPr sz="3200" dirty="0">
                <a:latin typeface="Arial"/>
                <a:cs typeface="Arial"/>
              </a:rPr>
              <a:t>=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set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of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all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attributes dependent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on</a:t>
            </a:r>
            <a:r>
              <a:rPr sz="3200" spc="-3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X</a:t>
            </a:r>
            <a:endParaRPr sz="3200" dirty="0">
              <a:latin typeface="Arial"/>
              <a:cs typeface="Arial"/>
            </a:endParaRPr>
          </a:p>
          <a:p>
            <a:pPr marL="838200" lvl="1" indent="-343535">
              <a:spcBef>
                <a:spcPts val="765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5" dirty="0">
                <a:latin typeface="Arial"/>
                <a:cs typeface="Arial"/>
              </a:rPr>
              <a:t>Algorithm</a:t>
            </a:r>
            <a:endParaRPr sz="3200" dirty="0">
              <a:latin typeface="Arial"/>
              <a:cs typeface="Arial"/>
            </a:endParaRPr>
          </a:p>
          <a:p>
            <a:pPr marL="1347469" lvl="2" indent="-395605">
              <a:spcBef>
                <a:spcPts val="690"/>
              </a:spcBef>
              <a:buAutoNum type="arabicPeriod"/>
              <a:tabLst>
                <a:tab pos="890905" algn="l"/>
              </a:tabLst>
            </a:pPr>
            <a:r>
              <a:rPr sz="2800" dirty="0">
                <a:latin typeface="Arial"/>
                <a:cs typeface="Arial"/>
              </a:rPr>
              <a:t>start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spc="5" dirty="0">
                <a:latin typeface="Arial"/>
                <a:cs typeface="Arial"/>
              </a:rPr>
              <a:t>X</a:t>
            </a:r>
            <a:r>
              <a:rPr sz="2775" spc="7" baseline="25525" dirty="0"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  <a:p>
            <a:pPr marL="1347469" lvl="2" indent="-395605">
              <a:spcBef>
                <a:spcPts val="675"/>
              </a:spcBef>
              <a:buAutoNum type="arabicPeriod"/>
              <a:tabLst>
                <a:tab pos="890905" algn="l"/>
              </a:tabLst>
            </a:pP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FD Y → Z in F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do</a:t>
            </a:r>
            <a:endParaRPr sz="2800" dirty="0">
              <a:latin typeface="Arial"/>
              <a:cs typeface="Arial"/>
            </a:endParaRPr>
          </a:p>
          <a:p>
            <a:pPr marL="1605915" marR="3214370" lvl="1" indent="28575" defTabSz="2119313">
              <a:lnSpc>
                <a:spcPct val="122900"/>
              </a:lnSpc>
              <a:spcBef>
                <a:spcPts val="384"/>
              </a:spcBef>
              <a:tabLst>
                <a:tab pos="8437563" algn="l"/>
              </a:tabLst>
            </a:pPr>
            <a:r>
              <a:rPr sz="2800" spc="-5" dirty="0">
                <a:latin typeface="Arial"/>
                <a:cs typeface="Arial"/>
              </a:rPr>
              <a:t>if Y is a </a:t>
            </a:r>
            <a:r>
              <a:rPr sz="2800" dirty="0">
                <a:latin typeface="Arial"/>
                <a:cs typeface="Arial"/>
              </a:rPr>
              <a:t>subset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X</a:t>
            </a:r>
            <a:r>
              <a:rPr sz="2775" spc="15" baseline="25525" dirty="0">
                <a:latin typeface="Arial"/>
                <a:cs typeface="Arial"/>
              </a:rPr>
              <a:t>+ 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spc="5" dirty="0">
                <a:latin typeface="Arial"/>
                <a:cs typeface="Arial"/>
              </a:rPr>
              <a:t>X</a:t>
            </a:r>
            <a:r>
              <a:rPr sz="2775" spc="7" baseline="25525" dirty="0"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spc="-5" dirty="0" smtClean="0">
                <a:latin typeface="Arial"/>
                <a:cs typeface="Arial"/>
              </a:rPr>
              <a:t>U</a:t>
            </a:r>
            <a:r>
              <a:rPr lang="en-US" sz="2800" spc="-5" dirty="0" smtClean="0">
                <a:latin typeface="Arial"/>
                <a:cs typeface="Arial"/>
              </a:rPr>
              <a:t>  </a:t>
            </a:r>
            <a:r>
              <a:rPr sz="2800" spc="-5" dirty="0" smtClean="0">
                <a:latin typeface="Arial"/>
                <a:cs typeface="Arial"/>
              </a:rPr>
              <a:t>Z</a:t>
            </a:r>
            <a:endParaRPr sz="2800" dirty="0" smtClean="0">
              <a:latin typeface="Arial"/>
              <a:cs typeface="Arial"/>
            </a:endParaRPr>
          </a:p>
          <a:p>
            <a:pPr marL="838200" marR="1071880" lvl="2" indent="149225">
              <a:spcBef>
                <a:spcPts val="670"/>
              </a:spcBef>
              <a:buAutoNum type="arabicPeriod" startAt="3"/>
              <a:tabLst>
                <a:tab pos="925830" algn="l"/>
              </a:tabLst>
            </a:pPr>
            <a:r>
              <a:rPr sz="2800" spc="-5" dirty="0" smtClean="0">
                <a:latin typeface="Arial"/>
                <a:cs typeface="Arial"/>
              </a:rPr>
              <a:t>Continue this process </a:t>
            </a:r>
            <a:r>
              <a:rPr sz="2800" dirty="0" smtClean="0">
                <a:latin typeface="Arial"/>
                <a:cs typeface="Arial"/>
              </a:rPr>
              <a:t>until </a:t>
            </a:r>
            <a:r>
              <a:rPr sz="2800" spc="-5" dirty="0" smtClean="0">
                <a:latin typeface="Arial"/>
                <a:cs typeface="Arial"/>
              </a:rPr>
              <a:t>no more  </a:t>
            </a:r>
            <a:r>
              <a:rPr sz="2800" dirty="0" smtClean="0">
                <a:latin typeface="Arial"/>
                <a:cs typeface="Arial"/>
              </a:rPr>
              <a:t>attributes </a:t>
            </a:r>
            <a:r>
              <a:rPr sz="2800" spc="-5" dirty="0" smtClean="0">
                <a:latin typeface="Arial"/>
                <a:cs typeface="Arial"/>
              </a:rPr>
              <a:t>can be </a:t>
            </a:r>
            <a:r>
              <a:rPr sz="2800" dirty="0" smtClean="0">
                <a:latin typeface="Arial"/>
                <a:cs typeface="Arial"/>
              </a:rPr>
              <a:t>added to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5" dirty="0" smtClean="0">
                <a:latin typeface="Arial"/>
                <a:cs typeface="Arial"/>
              </a:rPr>
              <a:t>X</a:t>
            </a:r>
            <a:r>
              <a:rPr sz="2775" spc="22" baseline="25525" dirty="0" smtClean="0">
                <a:latin typeface="Arial"/>
                <a:cs typeface="Arial"/>
              </a:rPr>
              <a:t>+</a:t>
            </a:r>
            <a:endParaRPr sz="2775" baseline="2552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3470275" y="817829"/>
            <a:ext cx="28014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17" name="object 3"/>
          <p:cNvSpPr txBox="1"/>
          <p:nvPr/>
        </p:nvSpPr>
        <p:spPr>
          <a:xfrm>
            <a:off x="510540" y="1778634"/>
            <a:ext cx="10392987" cy="4344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Given a relation Student and a </a:t>
            </a:r>
            <a:r>
              <a:rPr sz="2400" dirty="0">
                <a:latin typeface="Arial"/>
                <a:cs typeface="Arial"/>
              </a:rPr>
              <a:t>set </a:t>
            </a:r>
            <a:r>
              <a:rPr sz="2400" spc="-5" dirty="0">
                <a:latin typeface="Arial"/>
                <a:cs typeface="Arial"/>
              </a:rPr>
              <a:t>of functional  dependencies </a:t>
            </a:r>
            <a:r>
              <a:rPr sz="2400" dirty="0">
                <a:latin typeface="Arial"/>
                <a:cs typeface="Arial"/>
              </a:rPr>
              <a:t>F </a:t>
            </a:r>
            <a:r>
              <a:rPr sz="2400" spc="-5" dirty="0">
                <a:latin typeface="Arial"/>
                <a:cs typeface="Arial"/>
              </a:rPr>
              <a:t>as follows, compute the closure for all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LHS.</a:t>
            </a:r>
            <a:endParaRPr sz="2400" dirty="0">
              <a:latin typeface="Arial"/>
              <a:cs typeface="Arial"/>
            </a:endParaRPr>
          </a:p>
          <a:p>
            <a:pPr marL="628015">
              <a:lnSpc>
                <a:spcPct val="100000"/>
              </a:lnSpc>
              <a:spcBef>
                <a:spcPts val="384"/>
              </a:spcBef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Student(</a:t>
            </a:r>
            <a:r>
              <a:rPr sz="24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SID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, dept,</a:t>
            </a:r>
            <a:r>
              <a:rPr sz="2400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dept_chair)</a:t>
            </a:r>
            <a:endParaRPr sz="2400" dirty="0">
              <a:latin typeface="Arial"/>
              <a:cs typeface="Arial"/>
            </a:endParaRPr>
          </a:p>
          <a:p>
            <a:pPr marL="626110">
              <a:lnSpc>
                <a:spcPct val="100000"/>
              </a:lnSpc>
              <a:spcBef>
                <a:spcPts val="1055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 = {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SID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{dept, dept_chair}, dept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dept_chair,</a:t>
            </a:r>
            <a:endParaRPr sz="2400" dirty="0">
              <a:latin typeface="Arial"/>
              <a:cs typeface="Arial"/>
            </a:endParaRPr>
          </a:p>
          <a:p>
            <a:pPr marR="3317240" algn="r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{SID,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dept}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2400" spc="-5" dirty="0" err="1">
                <a:solidFill>
                  <a:srgbClr val="006FC0"/>
                </a:solidFill>
                <a:latin typeface="Arial"/>
                <a:cs typeface="Arial"/>
              </a:rPr>
              <a:t>dept_chair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006FC0"/>
                </a:solidFill>
                <a:latin typeface="Arial"/>
                <a:cs typeface="Arial"/>
              </a:rPr>
              <a:t>}</a:t>
            </a:r>
            <a:endParaRPr lang="en-US" sz="2400" dirty="0" smtClean="0">
              <a:latin typeface="Arial"/>
              <a:cs typeface="Arial"/>
            </a:endParaRPr>
          </a:p>
          <a:p>
            <a:pPr marR="3317240" algn="r">
              <a:lnSpc>
                <a:spcPct val="100000"/>
              </a:lnSpc>
            </a:pP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{SID}</a:t>
            </a:r>
            <a:r>
              <a:rPr sz="2400" spc="-7" baseline="24305" dirty="0" smtClean="0">
                <a:solidFill>
                  <a:srgbClr val="FF0000"/>
                </a:solidFill>
                <a:latin typeface="Arial"/>
                <a:cs typeface="Arial"/>
              </a:rPr>
              <a:t>+  </a:t>
            </a: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{SID, dept,</a:t>
            </a:r>
            <a:r>
              <a:rPr sz="2400" spc="-2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 err="1" smtClean="0">
                <a:solidFill>
                  <a:srgbClr val="FF0000"/>
                </a:solidFill>
                <a:latin typeface="Arial"/>
                <a:cs typeface="Arial"/>
              </a:rPr>
              <a:t>dept_chair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400" dirty="0" smtClean="0">
              <a:latin typeface="Arial"/>
              <a:cs typeface="Arial"/>
            </a:endParaRPr>
          </a:p>
          <a:p>
            <a:pPr marL="626110">
              <a:lnSpc>
                <a:spcPct val="100000"/>
              </a:lnSpc>
              <a:spcBef>
                <a:spcPts val="5"/>
              </a:spcBef>
            </a:pP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			</a:t>
            </a:r>
            <a:r>
              <a:rPr sz="2400" spc="-5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dept}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{dept,</a:t>
            </a:r>
            <a:r>
              <a:rPr sz="2400" spc="-2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dept_chair}</a:t>
            </a:r>
            <a:endParaRPr sz="2400" dirty="0">
              <a:latin typeface="Arial"/>
              <a:cs typeface="Arial"/>
            </a:endParaRPr>
          </a:p>
          <a:p>
            <a:pPr marL="626110">
              <a:lnSpc>
                <a:spcPct val="100000"/>
              </a:lnSpc>
            </a:pP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			</a:t>
            </a:r>
            <a:r>
              <a:rPr sz="2400" dirty="0" smtClean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SID,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dept} </a:t>
            </a:r>
            <a:r>
              <a:rPr sz="2400" spc="-7" baseline="2430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= {SID,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dept,</a:t>
            </a:r>
            <a:r>
              <a:rPr sz="2400" spc="-4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dept_chair}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38100" marR="888365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If the closure of </a:t>
            </a:r>
            <a:r>
              <a:rPr sz="2400" b="1" spc="-5" dirty="0">
                <a:latin typeface="Arial"/>
                <a:cs typeface="Arial"/>
              </a:rPr>
              <a:t>a LHS </a:t>
            </a:r>
            <a:r>
              <a:rPr sz="2400" b="1" dirty="0">
                <a:latin typeface="Arial"/>
                <a:cs typeface="Arial"/>
              </a:rPr>
              <a:t>includes all attributes,</a:t>
            </a:r>
            <a:r>
              <a:rPr sz="2400" b="1" spc="-1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then  this </a:t>
            </a:r>
            <a:r>
              <a:rPr sz="2400" b="1" spc="-5" dirty="0">
                <a:latin typeface="Arial"/>
                <a:cs typeface="Arial"/>
              </a:rPr>
              <a:t>LHS </a:t>
            </a:r>
            <a:r>
              <a:rPr sz="2400" b="1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6F2F9F"/>
                </a:solidFill>
                <a:latin typeface="Arial"/>
                <a:cs typeface="Arial"/>
              </a:rPr>
              <a:t>super key </a:t>
            </a:r>
            <a:r>
              <a:rPr sz="2400" b="1" dirty="0">
                <a:latin typeface="Arial"/>
                <a:cs typeface="Arial"/>
              </a:rPr>
              <a:t>of the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relation.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2583942" y="875694"/>
            <a:ext cx="565107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Candidate</a:t>
            </a:r>
            <a:r>
              <a:rPr spc="-60" dirty="0"/>
              <a:t> </a:t>
            </a:r>
            <a:r>
              <a:rPr dirty="0"/>
              <a:t>Keys</a:t>
            </a:r>
          </a:p>
        </p:txBody>
      </p:sp>
      <p:sp>
        <p:nvSpPr>
          <p:cNvPr id="17" name="object 3"/>
          <p:cNvSpPr txBox="1"/>
          <p:nvPr/>
        </p:nvSpPr>
        <p:spPr>
          <a:xfrm>
            <a:off x="726440" y="2005711"/>
            <a:ext cx="10592724" cy="3656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7531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93700" algn="l"/>
                <a:tab pos="394335" algn="l"/>
              </a:tabLst>
            </a:pPr>
            <a:r>
              <a:rPr sz="2800" spc="-5" dirty="0">
                <a:latin typeface="Arial"/>
                <a:cs typeface="Arial"/>
              </a:rPr>
              <a:t>If 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dirty="0">
                <a:latin typeface="Arial"/>
                <a:cs typeface="Arial"/>
              </a:rPr>
              <a:t>contains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attributes </a:t>
            </a:r>
            <a:r>
              <a:rPr sz="2800" spc="-5" dirty="0">
                <a:latin typeface="Arial"/>
                <a:cs typeface="Arial"/>
              </a:rPr>
              <a:t>in a </a:t>
            </a:r>
            <a:r>
              <a:rPr sz="2800" dirty="0">
                <a:latin typeface="Arial"/>
                <a:cs typeface="Arial"/>
              </a:rPr>
              <a:t>relation </a:t>
            </a:r>
            <a:r>
              <a:rPr sz="2800" spc="-5" dirty="0">
                <a:latin typeface="Arial"/>
                <a:cs typeface="Arial"/>
              </a:rPr>
              <a:t>R,  and if </a:t>
            </a:r>
            <a:r>
              <a:rPr sz="2800" dirty="0">
                <a:latin typeface="Arial"/>
                <a:cs typeface="Arial"/>
              </a:rPr>
              <a:t>there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does not exist </a:t>
            </a:r>
            <a:r>
              <a:rPr sz="2800" spc="-5" dirty="0">
                <a:latin typeface="Arial"/>
                <a:cs typeface="Arial"/>
              </a:rPr>
              <a:t>Y in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X</a:t>
            </a:r>
            <a:endParaRPr sz="2800" dirty="0">
              <a:latin typeface="Arial"/>
              <a:cs typeface="Arial"/>
            </a:endParaRPr>
          </a:p>
          <a:p>
            <a:pPr marL="393700" marR="1010919">
              <a:lnSpc>
                <a:spcPct val="100000"/>
              </a:lnSpc>
              <a:tabLst>
                <a:tab pos="2034539" algn="l"/>
              </a:tabLst>
            </a:pPr>
            <a:r>
              <a:rPr sz="2800" spc="-5" dirty="0">
                <a:latin typeface="Arial"/>
                <a:cs typeface="Arial"/>
              </a:rPr>
              <a:t>such</a:t>
            </a:r>
            <a:r>
              <a:rPr sz="2800" dirty="0">
                <a:latin typeface="Arial"/>
                <a:cs typeface="Arial"/>
              </a:rPr>
              <a:t> that	</a:t>
            </a:r>
            <a:r>
              <a:rPr sz="2800" spc="-5" dirty="0">
                <a:latin typeface="Arial"/>
                <a:cs typeface="Arial"/>
              </a:rPr>
              <a:t>(X – </a:t>
            </a:r>
            <a:r>
              <a:rPr sz="2800" dirty="0">
                <a:latin typeface="Arial"/>
                <a:cs typeface="Arial"/>
              </a:rPr>
              <a:t>Y)</a:t>
            </a:r>
            <a:r>
              <a:rPr sz="2775" baseline="25525" dirty="0"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= all </a:t>
            </a:r>
            <a:r>
              <a:rPr sz="2800" dirty="0">
                <a:latin typeface="Arial"/>
                <a:cs typeface="Arial"/>
              </a:rPr>
              <a:t>attributes </a:t>
            </a:r>
            <a:r>
              <a:rPr sz="2800" spc="-5" dirty="0">
                <a:latin typeface="Arial"/>
                <a:cs typeface="Arial"/>
              </a:rPr>
              <a:t>in R,  </a:t>
            </a:r>
            <a:r>
              <a:rPr sz="2800" dirty="0">
                <a:latin typeface="Arial"/>
                <a:cs typeface="Arial"/>
              </a:rPr>
              <a:t>then </a:t>
            </a:r>
            <a:r>
              <a:rPr sz="2800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6F2F9F"/>
                </a:solidFill>
                <a:latin typeface="Arial"/>
                <a:cs typeface="Arial"/>
              </a:rPr>
              <a:t>candidate key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Arial"/>
              <a:cs typeface="Arial"/>
            </a:endParaRPr>
          </a:p>
          <a:p>
            <a:pPr marL="393700" marR="43180" indent="-343535">
              <a:lnSpc>
                <a:spcPct val="100000"/>
              </a:lnSpc>
              <a:buChar char="•"/>
              <a:tabLst>
                <a:tab pos="393700" algn="l"/>
                <a:tab pos="394335" algn="l"/>
              </a:tabLst>
            </a:pPr>
            <a:r>
              <a:rPr sz="2800" spc="-5" dirty="0">
                <a:latin typeface="Arial"/>
                <a:cs typeface="Arial"/>
              </a:rPr>
              <a:t>In previous </a:t>
            </a:r>
            <a:r>
              <a:rPr sz="2800" dirty="0">
                <a:latin typeface="Arial"/>
                <a:cs typeface="Arial"/>
              </a:rPr>
              <a:t>example,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{SID,dept}</a:t>
            </a:r>
            <a:r>
              <a:rPr sz="2775" baseline="2552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includes all  </a:t>
            </a:r>
            <a:r>
              <a:rPr sz="2800" dirty="0">
                <a:latin typeface="Arial"/>
                <a:cs typeface="Arial"/>
              </a:rPr>
              <a:t>attributes,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SID</a:t>
            </a:r>
            <a:r>
              <a:rPr sz="2775" baseline="25525" dirty="0">
                <a:solidFill>
                  <a:srgbClr val="FF0000"/>
                </a:solidFill>
                <a:latin typeface="Arial"/>
                <a:cs typeface="Arial"/>
              </a:rPr>
              <a:t>+ </a:t>
            </a:r>
            <a:r>
              <a:rPr sz="2800" spc="-5" dirty="0">
                <a:latin typeface="Arial"/>
                <a:cs typeface="Arial"/>
              </a:rPr>
              <a:t>also includes all</a:t>
            </a:r>
            <a:r>
              <a:rPr sz="2800" dirty="0">
                <a:latin typeface="Arial"/>
                <a:cs typeface="Arial"/>
              </a:rPr>
              <a:t> attributes.</a:t>
            </a:r>
          </a:p>
          <a:p>
            <a:pPr marL="3937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93700" algn="l"/>
                <a:tab pos="394335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SID </a:t>
            </a:r>
            <a:r>
              <a:rPr sz="2800" spc="-5" dirty="0">
                <a:latin typeface="Arial"/>
                <a:cs typeface="Arial"/>
              </a:rPr>
              <a:t>is a </a:t>
            </a:r>
            <a:r>
              <a:rPr sz="2800" dirty="0">
                <a:latin typeface="Arial"/>
                <a:cs typeface="Arial"/>
              </a:rPr>
              <a:t>candidate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928256" y="1016257"/>
            <a:ext cx="577673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</a:p>
        </p:txBody>
      </p:sp>
      <p:sp>
        <p:nvSpPr>
          <p:cNvPr id="18" name="object 3"/>
          <p:cNvSpPr txBox="1"/>
          <p:nvPr/>
        </p:nvSpPr>
        <p:spPr>
          <a:xfrm>
            <a:off x="764539" y="1906114"/>
            <a:ext cx="10499205" cy="240642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R(A,B,C,D,G,H)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F = { A </a:t>
            </a:r>
            <a:r>
              <a:rPr sz="3200" spc="5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B, B </a:t>
            </a:r>
            <a:r>
              <a:rPr sz="3200" spc="5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C, CD </a:t>
            </a:r>
            <a:r>
              <a:rPr sz="3200" spc="5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H, BC</a:t>
            </a:r>
            <a:r>
              <a:rPr sz="3200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→G}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What is the </a:t>
            </a:r>
            <a:r>
              <a:rPr sz="3200" dirty="0">
                <a:latin typeface="Arial"/>
                <a:cs typeface="Arial"/>
              </a:rPr>
              <a:t>closure of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AC?</a:t>
            </a: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Equivalence of Sets of </a:t>
            </a:r>
            <a:r>
              <a:rPr lang="en-US" b="1" dirty="0" err="1" smtClean="0">
                <a:cs typeface="Times New Roman" pitchFamily="18" charset="0"/>
              </a:rPr>
              <a:t>FDs</a:t>
            </a:r>
            <a:endParaRPr lang="en-IN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Two sets of </a:t>
            </a:r>
            <a:r>
              <a:rPr lang="en-US" dirty="0" err="1" smtClean="0">
                <a:cs typeface="Times New Roman" pitchFamily="18" charset="0"/>
              </a:rPr>
              <a:t>FDs</a:t>
            </a:r>
            <a:r>
              <a:rPr lang="en-US" dirty="0" smtClean="0">
                <a:cs typeface="Times New Roman" pitchFamily="18" charset="0"/>
              </a:rPr>
              <a:t> F and G are </a:t>
            </a:r>
            <a:r>
              <a:rPr lang="en-US" b="1" dirty="0" smtClean="0">
                <a:cs typeface="Times New Roman" pitchFamily="18" charset="0"/>
              </a:rPr>
              <a:t>equivalent</a:t>
            </a:r>
            <a:r>
              <a:rPr lang="en-US" dirty="0" smtClean="0">
                <a:cs typeface="Times New Roman" pitchFamily="18" charset="0"/>
              </a:rPr>
              <a:t> if:</a:t>
            </a:r>
          </a:p>
          <a:p>
            <a:pPr>
              <a:buNone/>
            </a:pPr>
            <a:r>
              <a:rPr lang="en-US" sz="2400" dirty="0" smtClean="0">
                <a:cs typeface="Times New Roman" pitchFamily="18" charset="0"/>
              </a:rPr>
              <a:t>	- every FD in F can be inferred from G, </a:t>
            </a:r>
            <a:r>
              <a:rPr lang="en-US" sz="2400" i="1" dirty="0" smtClean="0">
                <a:cs typeface="Times New Roman" pitchFamily="18" charset="0"/>
              </a:rPr>
              <a:t>and</a:t>
            </a:r>
            <a:endParaRPr lang="en-US" sz="24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cs typeface="Times New Roman" pitchFamily="18" charset="0"/>
              </a:rPr>
              <a:t>	- every FD in G can be inferred from F</a:t>
            </a:r>
          </a:p>
          <a:p>
            <a:r>
              <a:rPr lang="en-US" dirty="0" smtClean="0">
                <a:cs typeface="Times New Roman" pitchFamily="18" charset="0"/>
              </a:rPr>
              <a:t>Hence, F and G are equivalent if F </a:t>
            </a:r>
            <a:r>
              <a:rPr lang="en-US" baseline="30000" dirty="0" smtClean="0">
                <a:cs typeface="Times New Roman" pitchFamily="18" charset="0"/>
              </a:rPr>
              <a:t>+</a:t>
            </a:r>
            <a:r>
              <a:rPr lang="en-US" dirty="0" smtClean="0">
                <a:cs typeface="Times New Roman" pitchFamily="18" charset="0"/>
              </a:rPr>
              <a:t> =G </a:t>
            </a:r>
            <a:r>
              <a:rPr lang="en-US" baseline="30000" dirty="0" smtClean="0">
                <a:cs typeface="Times New Roman" pitchFamily="18" charset="0"/>
              </a:rPr>
              <a:t>+</a:t>
            </a:r>
            <a:endParaRPr lang="en-US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u="sng" dirty="0" smtClean="0">
                <a:cs typeface="Times New Roman" pitchFamily="18" charset="0"/>
              </a:rPr>
              <a:t>Definition:</a:t>
            </a:r>
            <a:r>
              <a:rPr lang="en-US" dirty="0" smtClean="0">
                <a:cs typeface="Times New Roman" pitchFamily="18" charset="0"/>
              </a:rPr>
              <a:t> F </a:t>
            </a:r>
            <a:r>
              <a:rPr lang="en-US" b="1" dirty="0" smtClean="0">
                <a:cs typeface="Times New Roman" pitchFamily="18" charset="0"/>
              </a:rPr>
              <a:t>covers</a:t>
            </a:r>
            <a:r>
              <a:rPr lang="en-US" dirty="0" smtClean="0">
                <a:cs typeface="Times New Roman" pitchFamily="18" charset="0"/>
              </a:rPr>
              <a:t> G if every FD in G can be inferred from F (i.e., if G </a:t>
            </a:r>
            <a:r>
              <a:rPr lang="en-US" baseline="30000" dirty="0" smtClean="0">
                <a:cs typeface="Times New Roman" pitchFamily="18" charset="0"/>
              </a:rPr>
              <a:t>+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i="1" u="sng" dirty="0" smtClean="0">
                <a:latin typeface="BostonII" charset="0"/>
                <a:cs typeface="Times New Roman" pitchFamily="18" charset="0"/>
              </a:rPr>
              <a:t>subset-of</a:t>
            </a:r>
            <a:r>
              <a:rPr lang="en-US" dirty="0" smtClean="0">
                <a:cs typeface="Times New Roman" pitchFamily="18" charset="0"/>
              </a:rPr>
              <a:t> F </a:t>
            </a:r>
            <a:r>
              <a:rPr lang="en-US" baseline="30000" dirty="0" smtClean="0">
                <a:cs typeface="Times New Roman" pitchFamily="18" charset="0"/>
              </a:rPr>
              <a:t>+</a:t>
            </a:r>
            <a:r>
              <a:rPr lang="en-US" dirty="0" smtClean="0">
                <a:cs typeface="Times New Roman" pitchFamily="18" charset="0"/>
              </a:rPr>
              <a:t>)</a:t>
            </a:r>
          </a:p>
          <a:p>
            <a:r>
              <a:rPr lang="en-US" dirty="0" smtClean="0">
                <a:cs typeface="Times New Roman" pitchFamily="18" charset="0"/>
              </a:rPr>
              <a:t>F and G are equivalent if F covers G and G covers F</a:t>
            </a:r>
          </a:p>
          <a:p>
            <a:r>
              <a:rPr lang="en-US" dirty="0" smtClean="0">
                <a:cs typeface="Times New Roman" pitchFamily="18" charset="0"/>
              </a:rPr>
              <a:t>There is an algorithm for checking equivalence of sets of </a:t>
            </a:r>
            <a:r>
              <a:rPr lang="en-US" dirty="0" err="1" smtClean="0">
                <a:cs typeface="Times New Roman" pitchFamily="18" charset="0"/>
              </a:rPr>
              <a:t>FDs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19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8" name="object 2"/>
          <p:cNvSpPr txBox="1">
            <a:spLocks/>
          </p:cNvSpPr>
          <p:nvPr/>
        </p:nvSpPr>
        <p:spPr>
          <a:xfrm>
            <a:off x="1085494" y="849833"/>
            <a:ext cx="9776470" cy="63500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of Equivalent FD</a:t>
            </a:r>
            <a:r>
              <a:rPr kumimoji="0" lang="en-IN" sz="4000" b="0" i="0" u="none" strike="noStrike" kern="1200" cap="none" spc="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sets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942643" y="1934082"/>
            <a:ext cx="9891611" cy="43877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675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F1 = {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SID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{dept, dept_chair}, dept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dept_chair,</a:t>
            </a:r>
            <a:endParaRPr sz="2400" dirty="0">
              <a:latin typeface="Arial"/>
              <a:cs typeface="Arial"/>
            </a:endParaRPr>
          </a:p>
          <a:p>
            <a:pPr marL="116967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{SID,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dept}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dept_chair</a:t>
            </a:r>
            <a:r>
              <a:rPr sz="24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F2 = {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SID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{dept, dept_chair}, dept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dept_chair}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 dirty="0">
              <a:latin typeface="Arial"/>
              <a:cs typeface="Arial"/>
            </a:endParaRPr>
          </a:p>
          <a:p>
            <a:pPr marL="405765" indent="-34290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Arial"/>
                <a:cs typeface="Arial"/>
              </a:rPr>
              <a:t>F1 </a:t>
            </a:r>
            <a:r>
              <a:rPr sz="2400" spc="-5" dirty="0">
                <a:latin typeface="Arial"/>
                <a:cs typeface="Arial"/>
              </a:rPr>
              <a:t>covers F2</a:t>
            </a:r>
            <a:endParaRPr sz="2400" dirty="0">
              <a:latin typeface="Arial"/>
              <a:cs typeface="Arial"/>
            </a:endParaRPr>
          </a:p>
          <a:p>
            <a:pPr marL="405765" indent="-34290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Arial"/>
                <a:cs typeface="Arial"/>
              </a:rPr>
              <a:t>Only </a:t>
            </a:r>
            <a:r>
              <a:rPr sz="2400" spc="-5" dirty="0">
                <a:latin typeface="Arial"/>
                <a:cs typeface="Arial"/>
              </a:rPr>
              <a:t>need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check </a:t>
            </a:r>
            <a:r>
              <a:rPr sz="2400" dirty="0">
                <a:latin typeface="Arial"/>
                <a:cs typeface="Arial"/>
              </a:rPr>
              <a:t>if F2 </a:t>
            </a:r>
            <a:r>
              <a:rPr sz="2400" spc="-5" dirty="0">
                <a:latin typeface="Arial"/>
                <a:cs typeface="Arial"/>
              </a:rPr>
              <a:t>can also infer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F1</a:t>
            </a:r>
            <a:endParaRPr sz="2400" dirty="0">
              <a:latin typeface="Arial"/>
              <a:cs typeface="Arial"/>
            </a:endParaRPr>
          </a:p>
          <a:p>
            <a:pPr marL="862965" marR="921385" lvl="1" indent="-342900">
              <a:lnSpc>
                <a:spcPct val="100000"/>
              </a:lnSpc>
              <a:buChar char="•"/>
              <a:tabLst>
                <a:tab pos="862965" algn="l"/>
                <a:tab pos="863600" algn="l"/>
              </a:tabLst>
            </a:pPr>
            <a:r>
              <a:rPr sz="2400" dirty="0">
                <a:latin typeface="Arial"/>
                <a:cs typeface="Arial"/>
              </a:rPr>
              <a:t>i.e. </a:t>
            </a:r>
            <a:r>
              <a:rPr sz="2400" spc="-5" dirty="0">
                <a:latin typeface="Arial"/>
                <a:cs typeface="Arial"/>
              </a:rPr>
              <a:t>Can we generate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set of FDs in </a:t>
            </a:r>
            <a:r>
              <a:rPr sz="2400" dirty="0">
                <a:latin typeface="Arial"/>
                <a:cs typeface="Arial"/>
              </a:rPr>
              <a:t>F1  </a:t>
            </a:r>
            <a:r>
              <a:rPr sz="2400" spc="-5" dirty="0">
                <a:latin typeface="Arial"/>
                <a:cs typeface="Arial"/>
              </a:rPr>
              <a:t>using FDs defined 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F2?</a:t>
            </a:r>
          </a:p>
          <a:p>
            <a:pPr marL="405765" indent="-342900">
              <a:lnSpc>
                <a:spcPct val="100000"/>
              </a:lnSpc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Arial"/>
                <a:cs typeface="Arial"/>
              </a:rPr>
              <a:t>Compute {SID,dept}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based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F2</a:t>
            </a:r>
          </a:p>
          <a:p>
            <a:pPr marL="862965" lvl="1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862965" algn="l"/>
                <a:tab pos="863600" algn="l"/>
              </a:tabLst>
            </a:pPr>
            <a:r>
              <a:rPr sz="2400" dirty="0">
                <a:latin typeface="Arial"/>
                <a:cs typeface="Arial"/>
              </a:rPr>
              <a:t>Its </a:t>
            </a:r>
            <a:r>
              <a:rPr sz="2400" spc="-5" dirty="0">
                <a:latin typeface="Arial"/>
                <a:cs typeface="Arial"/>
              </a:rPr>
              <a:t>closure includes all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attributes</a:t>
            </a:r>
            <a:endParaRPr sz="2400" dirty="0">
              <a:latin typeface="Arial"/>
              <a:cs typeface="Arial"/>
            </a:endParaRPr>
          </a:p>
          <a:p>
            <a:pPr marL="862965" lvl="1" indent="-343535">
              <a:lnSpc>
                <a:spcPct val="100000"/>
              </a:lnSpc>
              <a:buChar char="•"/>
              <a:tabLst>
                <a:tab pos="862965" algn="l"/>
                <a:tab pos="863600" algn="l"/>
              </a:tabLst>
            </a:pPr>
            <a:r>
              <a:rPr sz="2400" spc="-25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conclude </a:t>
            </a:r>
            <a:r>
              <a:rPr sz="2400" dirty="0">
                <a:latin typeface="Arial"/>
                <a:cs typeface="Arial"/>
              </a:rPr>
              <a:t>that {SID,dept} →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dept_chair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810491" y="0"/>
            <a:ext cx="10515600" cy="13161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6" name="Text Box 2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454727"/>
            <a:ext cx="10259291" cy="378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 smtClean="0"/>
              <a:t>1</a:t>
            </a:r>
            <a:r>
              <a:rPr lang="en-US" altLang="en-US" dirty="0"/>
              <a:t>	Functional Dependencies (FDs)</a:t>
            </a:r>
          </a:p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1.1</a:t>
            </a:r>
            <a:r>
              <a:rPr lang="en-US" altLang="en-US" dirty="0"/>
              <a:t>	Definition of FD</a:t>
            </a:r>
          </a:p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1.2</a:t>
            </a:r>
            <a:r>
              <a:rPr lang="en-US" altLang="en-US" dirty="0"/>
              <a:t>	Inference Rules for FDs</a:t>
            </a:r>
          </a:p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1.3</a:t>
            </a:r>
            <a:r>
              <a:rPr lang="en-US" altLang="en-US" dirty="0"/>
              <a:t>	Equivalence of Sets of </a:t>
            </a:r>
            <a:r>
              <a:rPr lang="en-US" altLang="en-US" dirty="0" smtClean="0"/>
              <a:t>FDs</a:t>
            </a:r>
          </a:p>
          <a:p>
            <a:pPr marL="261938" lvl="3" indent="-82550">
              <a:buNone/>
              <a:tabLst>
                <a:tab pos="720725" algn="l"/>
              </a:tabLst>
            </a:pPr>
            <a:r>
              <a:rPr lang="en-US" altLang="en-US" dirty="0" smtClean="0"/>
              <a:t>2 </a:t>
            </a:r>
            <a:r>
              <a:rPr lang="en-US" altLang="en-US" dirty="0" smtClean="0"/>
              <a:t>Normal </a:t>
            </a:r>
            <a:r>
              <a:rPr lang="en-US" altLang="en-US" dirty="0" smtClean="0"/>
              <a:t>Forms Based on Primary Keys</a:t>
            </a:r>
          </a:p>
          <a:p>
            <a:pPr marL="261938" lvl="3" indent="-82550">
              <a:buNone/>
            </a:pPr>
            <a:r>
              <a:rPr lang="en-US" altLang="en-US" dirty="0" smtClean="0"/>
              <a:t>	   </a:t>
            </a:r>
            <a:r>
              <a:rPr lang="en-US" altLang="en-US" dirty="0" smtClean="0"/>
              <a:t>2.1</a:t>
            </a:r>
            <a:r>
              <a:rPr lang="en-US" altLang="en-US" dirty="0" smtClean="0"/>
              <a:t>	Introduction to Normalization</a:t>
            </a:r>
          </a:p>
          <a:p>
            <a:pPr marL="261938" lvl="3" indent="-82550">
              <a:buNone/>
            </a:pPr>
            <a:r>
              <a:rPr lang="en-US" altLang="en-US" dirty="0" smtClean="0"/>
              <a:t>	   </a:t>
            </a:r>
            <a:r>
              <a:rPr lang="en-US" altLang="en-US" dirty="0" smtClean="0"/>
              <a:t>2.2</a:t>
            </a:r>
            <a:r>
              <a:rPr lang="en-US" altLang="en-US" dirty="0" smtClean="0"/>
              <a:t>	First Normal Form</a:t>
            </a:r>
          </a:p>
          <a:p>
            <a:pPr marL="261938" lvl="3" indent="-82550">
              <a:buNone/>
            </a:pPr>
            <a:r>
              <a:rPr lang="en-US" altLang="en-US" dirty="0" smtClean="0"/>
              <a:t>	   </a:t>
            </a:r>
            <a:r>
              <a:rPr lang="en-US" altLang="en-US" dirty="0" smtClean="0"/>
              <a:t>2.3</a:t>
            </a:r>
            <a:r>
              <a:rPr lang="en-US" altLang="en-US" dirty="0" smtClean="0"/>
              <a:t>	Second Normal Form</a:t>
            </a:r>
          </a:p>
          <a:p>
            <a:pPr marL="261938" lvl="3" indent="-82550">
              <a:buNone/>
            </a:pPr>
            <a:r>
              <a:rPr lang="en-US" altLang="en-US" dirty="0" smtClean="0"/>
              <a:t>	   </a:t>
            </a:r>
            <a:r>
              <a:rPr lang="en-US" altLang="en-US" dirty="0" smtClean="0"/>
              <a:t>2.4</a:t>
            </a:r>
            <a:r>
              <a:rPr lang="en-US" altLang="en-US" dirty="0" smtClean="0"/>
              <a:t>	Third Normal Form</a:t>
            </a:r>
          </a:p>
          <a:p>
            <a:pPr marL="261938" lvl="3" indent="-82550">
              <a:buNone/>
            </a:pPr>
            <a:r>
              <a:rPr lang="en-US" altLang="en-US" dirty="0" smtClean="0"/>
              <a:t>3 </a:t>
            </a:r>
            <a:r>
              <a:rPr lang="en-US" altLang="en-US" dirty="0" smtClean="0"/>
              <a:t> </a:t>
            </a:r>
            <a:r>
              <a:rPr lang="en-US" altLang="en-US" dirty="0" smtClean="0"/>
              <a:t>General Normal Form Definitions  (For </a:t>
            </a:r>
            <a:r>
              <a:rPr lang="en-US" altLang="en-US" u="sng" dirty="0" smtClean="0"/>
              <a:t>Multiple</a:t>
            </a:r>
            <a:r>
              <a:rPr lang="en-US" altLang="en-US" dirty="0" smtClean="0"/>
              <a:t> Keys)</a:t>
            </a:r>
          </a:p>
          <a:p>
            <a:pPr marL="261938" lvl="3" indent="-82550">
              <a:buNone/>
            </a:pPr>
            <a:r>
              <a:rPr lang="en-US" altLang="en-US" dirty="0" smtClean="0"/>
              <a:t>4 </a:t>
            </a:r>
            <a:r>
              <a:rPr lang="en-US" altLang="en-US" dirty="0" smtClean="0"/>
              <a:t> </a:t>
            </a:r>
            <a:r>
              <a:rPr lang="en-US" altLang="en-US" dirty="0" smtClean="0"/>
              <a:t>BCNF (Boyce-</a:t>
            </a:r>
            <a:r>
              <a:rPr lang="en-US" altLang="en-US" dirty="0" err="1" smtClean="0"/>
              <a:t>Codd</a:t>
            </a:r>
            <a:r>
              <a:rPr lang="en-US" altLang="en-US" dirty="0" smtClean="0"/>
              <a:t> Normal Form) </a:t>
            </a:r>
            <a:endParaRPr lang="en-US" altLang="en-US" dirty="0"/>
          </a:p>
          <a:p>
            <a:pPr marL="400050" lvl="3" eaLnBrk="1" hangingPunct="1">
              <a:buNone/>
              <a:tabLst>
                <a:tab pos="914400" algn="l"/>
              </a:tabLst>
            </a:pPr>
            <a:r>
              <a:rPr lang="en-US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84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Minimal Sets of </a:t>
            </a:r>
            <a:r>
              <a:rPr lang="en-US" b="1" dirty="0" err="1" smtClean="0">
                <a:cs typeface="Times New Roman" pitchFamily="18" charset="0"/>
              </a:rPr>
              <a:t>FDs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sz="2800" dirty="0">
                <a:cs typeface="Times New Roman" pitchFamily="18" charset="0"/>
              </a:rPr>
              <a:t>A set of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is </a:t>
            </a:r>
            <a:r>
              <a:rPr lang="en-US" sz="2800" b="1" dirty="0">
                <a:cs typeface="Times New Roman" pitchFamily="18" charset="0"/>
              </a:rPr>
              <a:t>minimal</a:t>
            </a:r>
            <a:r>
              <a:rPr lang="en-US" sz="2800" dirty="0">
                <a:cs typeface="Times New Roman" pitchFamily="18" charset="0"/>
              </a:rPr>
              <a:t> if it satisfies the following conditions:</a:t>
            </a:r>
          </a:p>
          <a:p>
            <a:pPr marL="533400" indent="-533400">
              <a:buFont typeface="Wingdings" pitchFamily="2" charset="2"/>
              <a:buAutoNum type="arabicParenBoth"/>
            </a:pPr>
            <a:r>
              <a:rPr lang="en-US" sz="2400" dirty="0">
                <a:cs typeface="Times New Roman" pitchFamily="18" charset="0"/>
              </a:rPr>
              <a:t>Every dependency in F has a single attribute for its </a:t>
            </a:r>
            <a:r>
              <a:rPr lang="en-US" sz="2400" dirty="0" err="1">
                <a:cs typeface="Times New Roman" pitchFamily="18" charset="0"/>
              </a:rPr>
              <a:t>RHS</a:t>
            </a:r>
            <a:r>
              <a:rPr lang="en-US" sz="2400" dirty="0">
                <a:cs typeface="Times New Roman" pitchFamily="18" charset="0"/>
              </a:rPr>
              <a:t>.</a:t>
            </a:r>
          </a:p>
          <a:p>
            <a:pPr marL="533400" indent="-533400">
              <a:buFont typeface="Wingdings" pitchFamily="2" charset="2"/>
              <a:buAutoNum type="arabicParenBoth"/>
            </a:pPr>
            <a:r>
              <a:rPr lang="en-US" sz="2400" dirty="0">
                <a:cs typeface="Times New Roman" pitchFamily="18" charset="0"/>
              </a:rPr>
              <a:t>We cannot remove any dependency from F and have a set of dependencies that is equivalent to F.</a:t>
            </a:r>
          </a:p>
          <a:p>
            <a:pPr marL="533400" indent="-533400">
              <a:buFont typeface="Wingdings" pitchFamily="2" charset="2"/>
              <a:buAutoNum type="arabicParenBoth"/>
            </a:pPr>
            <a:r>
              <a:rPr lang="en-US" sz="2400" dirty="0">
                <a:cs typeface="Times New Roman" pitchFamily="18" charset="0"/>
              </a:rPr>
              <a:t>We cannot replace any dependency X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A in F with a dependency Y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400" dirty="0">
                <a:cs typeface="Times New Roman" pitchFamily="18" charset="0"/>
              </a:rPr>
              <a:t>A, where Y </a:t>
            </a:r>
            <a:r>
              <a:rPr lang="en-US" sz="2400" dirty="0">
                <a:latin typeface="BostonII" charset="0"/>
                <a:cs typeface="Times New Roman" pitchFamily="18" charset="0"/>
              </a:rPr>
              <a:t>proper-subset-of</a:t>
            </a:r>
            <a:r>
              <a:rPr lang="en-US" sz="2400" dirty="0">
                <a:cs typeface="Times New Roman" pitchFamily="18" charset="0"/>
              </a:rPr>
              <a:t> X ( Y </a:t>
            </a:r>
            <a:r>
              <a:rPr lang="en-US" sz="2400" u="sng" dirty="0">
                <a:cs typeface="Times New Roman" pitchFamily="18" charset="0"/>
              </a:rPr>
              <a:t>subset-of</a:t>
            </a:r>
            <a:r>
              <a:rPr lang="en-US" sz="2400" dirty="0">
                <a:cs typeface="Times New Roman" pitchFamily="18" charset="0"/>
              </a:rPr>
              <a:t> X) and still have a set of dependencies that is equivalent to F.</a:t>
            </a:r>
          </a:p>
          <a:p>
            <a:pPr marL="533400" indent="-533400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cs typeface="Times New Roman" pitchFamily="18" charset="0"/>
              </a:rPr>
              <a:t>Minimal Sets of </a:t>
            </a:r>
            <a:r>
              <a:rPr lang="en-US" b="1" dirty="0" err="1" smtClean="0">
                <a:cs typeface="Times New Roman" pitchFamily="18" charset="0"/>
              </a:rPr>
              <a:t>FDs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cs typeface="Times New Roman" pitchFamily="18" charset="0"/>
              </a:rPr>
              <a:t>Every set of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has an equivalent minimal set</a:t>
            </a:r>
          </a:p>
          <a:p>
            <a:r>
              <a:rPr lang="en-US" sz="2800" dirty="0">
                <a:cs typeface="Times New Roman" pitchFamily="18" charset="0"/>
              </a:rPr>
              <a:t>There can be several equivalent minimal sets</a:t>
            </a:r>
          </a:p>
          <a:p>
            <a:r>
              <a:rPr lang="en-US" sz="2800" dirty="0">
                <a:cs typeface="Times New Roman" pitchFamily="18" charset="0"/>
              </a:rPr>
              <a:t>There is no simple algorithm for computing a minimal set of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that is equivalent to a set F of </a:t>
            </a:r>
            <a:r>
              <a:rPr lang="en-US" sz="2800" dirty="0" err="1" smtClean="0">
                <a:cs typeface="Times New Roman" pitchFamily="18" charset="0"/>
              </a:rPr>
              <a:t>FDs</a:t>
            </a:r>
            <a:endParaRPr lang="en-US" sz="2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8" name="object 2"/>
          <p:cNvSpPr txBox="1">
            <a:spLocks noGrp="1"/>
          </p:cNvSpPr>
          <p:nvPr>
            <p:ph type="title"/>
          </p:nvPr>
        </p:nvSpPr>
        <p:spPr>
          <a:xfrm>
            <a:off x="3377946" y="817829"/>
            <a:ext cx="2388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</a:p>
        </p:txBody>
      </p:sp>
      <p:sp>
        <p:nvSpPr>
          <p:cNvPr id="19" name="object 3"/>
          <p:cNvSpPr txBox="1"/>
          <p:nvPr/>
        </p:nvSpPr>
        <p:spPr>
          <a:xfrm>
            <a:off x="764540" y="2005711"/>
            <a:ext cx="10332951" cy="3143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Given a set of </a:t>
            </a:r>
            <a:r>
              <a:rPr sz="2800" spc="-10" dirty="0">
                <a:latin typeface="Arial"/>
                <a:cs typeface="Arial"/>
              </a:rPr>
              <a:t>FDs </a:t>
            </a:r>
            <a:r>
              <a:rPr sz="2800" spc="-5" dirty="0">
                <a:latin typeface="Arial"/>
                <a:cs typeface="Arial"/>
              </a:rPr>
              <a:t>F, find its minimal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cover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Step1: Decompose each FD to get </a:t>
            </a:r>
            <a:r>
              <a:rPr sz="2800" dirty="0">
                <a:latin typeface="Arial"/>
                <a:cs typeface="Arial"/>
              </a:rPr>
              <a:t>single  attribute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RHS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50" dirty="0">
              <a:latin typeface="Arial"/>
              <a:cs typeface="Arial"/>
            </a:endParaRPr>
          </a:p>
          <a:p>
            <a:pPr marL="355600" marR="299085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Step2: For each FD, remove </a:t>
            </a:r>
            <a:r>
              <a:rPr sz="2800" dirty="0">
                <a:latin typeface="Arial"/>
                <a:cs typeface="Arial"/>
              </a:rPr>
              <a:t>redundant  attribute from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LHS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5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Step3: Remove </a:t>
            </a:r>
            <a:r>
              <a:rPr sz="2800" dirty="0">
                <a:latin typeface="Arial"/>
                <a:cs typeface="Arial"/>
              </a:rPr>
              <a:t>redundant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FDs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3470909" y="817829"/>
            <a:ext cx="22028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457200" y="1900225"/>
            <a:ext cx="11734800" cy="3884397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10"/>
              </a:spcBef>
            </a:pPr>
            <a:r>
              <a:rPr sz="3200" dirty="0">
                <a:latin typeface="Arial"/>
                <a:cs typeface="Arial"/>
              </a:rPr>
              <a:t>Given F= {B → AB, D → A, AB →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D}</a:t>
            </a:r>
          </a:p>
          <a:p>
            <a:pPr marL="419100" indent="-343535">
              <a:lnSpc>
                <a:spcPct val="100000"/>
              </a:lnSpc>
              <a:spcBef>
                <a:spcPts val="605"/>
              </a:spcBef>
              <a:buChar char="•"/>
              <a:tabLst>
                <a:tab pos="419100" algn="l"/>
                <a:tab pos="419734" algn="l"/>
              </a:tabLst>
            </a:pPr>
            <a:r>
              <a:rPr sz="2400" dirty="0">
                <a:latin typeface="Arial"/>
                <a:cs typeface="Arial"/>
              </a:rPr>
              <a:t>Step 1: B → AB is decomposed into B → A, B →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</a:p>
          <a:p>
            <a:pPr marL="419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(B → B </a:t>
            </a:r>
            <a:r>
              <a:rPr sz="2400" spc="-5" dirty="0">
                <a:latin typeface="Arial"/>
                <a:cs typeface="Arial"/>
              </a:rPr>
              <a:t>is trivial and 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removed)</a:t>
            </a:r>
          </a:p>
          <a:p>
            <a:pPr marL="419100" marR="1217930" indent="-343535">
              <a:lnSpc>
                <a:spcPct val="100000"/>
              </a:lnSpc>
              <a:spcBef>
                <a:spcPts val="575"/>
              </a:spcBef>
              <a:buChar char="•"/>
              <a:tabLst>
                <a:tab pos="419100" algn="l"/>
                <a:tab pos="419734" algn="l"/>
              </a:tabLst>
            </a:pPr>
            <a:r>
              <a:rPr sz="2400" dirty="0">
                <a:latin typeface="Arial"/>
                <a:cs typeface="Arial"/>
              </a:rPr>
              <a:t>Step 2: </a:t>
            </a:r>
            <a:r>
              <a:rPr sz="2400" spc="-5" dirty="0">
                <a:latin typeface="Arial"/>
                <a:cs typeface="Arial"/>
              </a:rPr>
              <a:t>check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AB </a:t>
            </a:r>
            <a:r>
              <a:rPr sz="2400" dirty="0">
                <a:latin typeface="Arial"/>
                <a:cs typeface="Arial"/>
              </a:rPr>
              <a:t>→ </a:t>
            </a:r>
            <a:r>
              <a:rPr sz="2400" spc="-5" dirty="0">
                <a:latin typeface="Arial"/>
                <a:cs typeface="Arial"/>
              </a:rPr>
              <a:t>D has redundant LHS.  Can </a:t>
            </a:r>
            <a:r>
              <a:rPr sz="2400" dirty="0">
                <a:latin typeface="Arial"/>
                <a:cs typeface="Arial"/>
              </a:rPr>
              <a:t>it be A → D or B →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D?</a:t>
            </a:r>
            <a:endParaRPr sz="2400" dirty="0">
              <a:latin typeface="Arial"/>
              <a:cs typeface="Arial"/>
            </a:endParaRPr>
          </a:p>
          <a:p>
            <a:pPr marL="41465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Compute AB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, A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15" baseline="24305" dirty="0">
                <a:latin typeface="Arial"/>
                <a:cs typeface="Arial"/>
              </a:rPr>
              <a:t>+  </a:t>
            </a:r>
            <a:r>
              <a:rPr sz="2400" spc="-5" dirty="0">
                <a:latin typeface="Arial"/>
                <a:cs typeface="Arial"/>
              </a:rPr>
              <a:t>based on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400" dirty="0">
              <a:latin typeface="Arial"/>
              <a:cs typeface="Arial"/>
            </a:endParaRPr>
          </a:p>
          <a:p>
            <a:pPr marL="990600">
              <a:lnSpc>
                <a:spcPct val="100000"/>
              </a:lnSpc>
              <a:spcBef>
                <a:spcPts val="735"/>
              </a:spcBef>
              <a:tabLst>
                <a:tab pos="2658110" algn="l"/>
                <a:tab pos="3419475" algn="l"/>
                <a:tab pos="5029835" algn="l"/>
              </a:tabLst>
            </a:pPr>
            <a:r>
              <a:rPr sz="2400" spc="-5" dirty="0">
                <a:latin typeface="Arial"/>
                <a:cs typeface="Arial"/>
              </a:rPr>
              <a:t>AB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r>
              <a:rPr sz="2400" spc="345" baseline="243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ABD	and	B</a:t>
            </a:r>
            <a:r>
              <a:rPr sz="2400" spc="-7" baseline="24305" dirty="0">
                <a:latin typeface="Arial"/>
                <a:cs typeface="Arial"/>
              </a:rPr>
              <a:t>+</a:t>
            </a:r>
            <a:r>
              <a:rPr sz="2400" spc="30" baseline="2430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ABD,	so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extraneous.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 dirty="0">
              <a:latin typeface="Arial"/>
              <a:cs typeface="Arial"/>
            </a:endParaRPr>
          </a:p>
          <a:p>
            <a:pPr marL="419100" indent="-343535">
              <a:lnSpc>
                <a:spcPct val="100000"/>
              </a:lnSpc>
              <a:buChar char="•"/>
              <a:tabLst>
                <a:tab pos="419100" algn="l"/>
                <a:tab pos="419734" algn="l"/>
              </a:tabLst>
            </a:pP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far, </a:t>
            </a:r>
            <a:r>
              <a:rPr sz="2400" spc="-5" dirty="0">
                <a:latin typeface="Arial"/>
                <a:cs typeface="Arial"/>
              </a:rPr>
              <a:t>we have </a:t>
            </a:r>
            <a:r>
              <a:rPr sz="2400" dirty="0">
                <a:latin typeface="Arial"/>
                <a:cs typeface="Arial"/>
              </a:rPr>
              <a:t>F= {B → A, </a:t>
            </a:r>
            <a:r>
              <a:rPr sz="2400" spc="-5" dirty="0">
                <a:latin typeface="Arial"/>
                <a:cs typeface="Arial"/>
              </a:rPr>
              <a:t>D </a:t>
            </a:r>
            <a:r>
              <a:rPr sz="2400" dirty="0">
                <a:latin typeface="Arial"/>
                <a:cs typeface="Arial"/>
              </a:rPr>
              <a:t>→ A, B →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D}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2601848" y="817829"/>
            <a:ext cx="619798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(cont.)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726440" y="1934082"/>
            <a:ext cx="10038542" cy="359470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37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93700" algn="l"/>
                <a:tab pos="394335" algn="l"/>
              </a:tabLst>
            </a:pP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far, </a:t>
            </a:r>
            <a:r>
              <a:rPr sz="2400" spc="-5" dirty="0">
                <a:latin typeface="Arial"/>
                <a:cs typeface="Arial"/>
              </a:rPr>
              <a:t>we have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F= {B → A,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D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→ A, B →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D}</a:t>
            </a:r>
            <a:endParaRPr sz="2400" dirty="0">
              <a:latin typeface="Arial"/>
              <a:cs typeface="Arial"/>
            </a:endParaRPr>
          </a:p>
          <a:p>
            <a:pPr marL="393700" marR="55880" indent="-343535">
              <a:lnSpc>
                <a:spcPts val="3460"/>
              </a:lnSpc>
              <a:spcBef>
                <a:spcPts val="204"/>
              </a:spcBef>
              <a:buChar char="•"/>
              <a:tabLst>
                <a:tab pos="393700" algn="l"/>
                <a:tab pos="394335" algn="l"/>
              </a:tabLst>
            </a:pPr>
            <a:r>
              <a:rPr sz="2400" dirty="0">
                <a:latin typeface="Arial"/>
                <a:cs typeface="Arial"/>
              </a:rPr>
              <a:t>Step 3: </a:t>
            </a:r>
            <a:r>
              <a:rPr sz="2400" spc="-5" dirty="0">
                <a:latin typeface="Arial"/>
                <a:cs typeface="Arial"/>
              </a:rPr>
              <a:t>check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there is any redundant FDs.  </a:t>
            </a:r>
            <a:r>
              <a:rPr sz="2400" dirty="0">
                <a:latin typeface="Arial"/>
                <a:cs typeface="Arial"/>
              </a:rPr>
              <a:t>Is B → 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redundant?</a:t>
            </a:r>
            <a:endParaRPr sz="2400" dirty="0">
              <a:latin typeface="Arial"/>
              <a:cs typeface="Arial"/>
            </a:endParaRPr>
          </a:p>
          <a:p>
            <a:pPr marL="965200">
              <a:lnSpc>
                <a:spcPct val="100000"/>
              </a:lnSpc>
              <a:spcBef>
                <a:spcPts val="365"/>
              </a:spcBef>
            </a:pPr>
            <a:r>
              <a:rPr sz="2400" spc="-5" dirty="0">
                <a:latin typeface="Arial"/>
                <a:cs typeface="Arial"/>
              </a:rPr>
              <a:t>Compute B</a:t>
            </a:r>
            <a:r>
              <a:rPr sz="2400" spc="-7" baseline="24305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based on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F-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{B →</a:t>
            </a:r>
            <a:r>
              <a:rPr sz="2400" spc="-2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A}</a:t>
            </a:r>
            <a:endParaRPr sz="2400" dirty="0">
              <a:latin typeface="Arial"/>
              <a:cs typeface="Arial"/>
            </a:endParaRPr>
          </a:p>
          <a:p>
            <a:pPr marL="9652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Arial"/>
                <a:cs typeface="Arial"/>
              </a:rPr>
              <a:t>B</a:t>
            </a:r>
            <a:r>
              <a:rPr sz="2400" spc="-15" baseline="24305" dirty="0">
                <a:latin typeface="Arial"/>
                <a:cs typeface="Arial"/>
              </a:rPr>
              <a:t>+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0" dirty="0">
                <a:latin typeface="Arial"/>
                <a:cs typeface="Arial"/>
              </a:rPr>
              <a:t>BDA,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means </a:t>
            </a:r>
            <a:r>
              <a:rPr sz="2400" dirty="0">
                <a:latin typeface="Arial"/>
                <a:cs typeface="Arial"/>
              </a:rPr>
              <a:t>we can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obtain</a:t>
            </a:r>
            <a:endParaRPr sz="2400" dirty="0">
              <a:latin typeface="Arial"/>
              <a:cs typeface="Arial"/>
            </a:endParaRPr>
          </a:p>
          <a:p>
            <a:pPr marL="1879600" marR="1367155">
              <a:lnSpc>
                <a:spcPct val="12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B → A from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F-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{B →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A}  </a:t>
            </a:r>
            <a:r>
              <a:rPr sz="2400" spc="-5" dirty="0">
                <a:latin typeface="Arial"/>
                <a:cs typeface="Arial"/>
              </a:rPr>
              <a:t>so </a:t>
            </a:r>
            <a:r>
              <a:rPr sz="2400" dirty="0">
                <a:latin typeface="Arial"/>
                <a:cs typeface="Arial"/>
              </a:rPr>
              <a:t>B → A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redundant.</a:t>
            </a:r>
            <a:endParaRPr sz="2400" dirty="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Similarly, check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remaining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FDs.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Arial"/>
              <a:cs typeface="Arial"/>
            </a:endParaRPr>
          </a:p>
          <a:p>
            <a:pPr marL="1022985">
              <a:lnSpc>
                <a:spcPct val="100000"/>
              </a:lnSpc>
              <a:tabLst>
                <a:tab pos="2922270" algn="l"/>
              </a:tabLst>
            </a:pPr>
            <a:r>
              <a:rPr sz="2400" spc="-5" dirty="0">
                <a:latin typeface="Arial"/>
                <a:cs typeface="Arial"/>
              </a:rPr>
              <a:t>Final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answer	F’ </a:t>
            </a:r>
            <a:r>
              <a:rPr sz="2400" dirty="0">
                <a:latin typeface="Arial"/>
                <a:cs typeface="Arial"/>
              </a:rPr>
              <a:t>= {D → A, B →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D}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3484879" y="817829"/>
            <a:ext cx="31037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</a:p>
        </p:txBody>
      </p:sp>
      <p:sp>
        <p:nvSpPr>
          <p:cNvPr id="13" name="object 3"/>
          <p:cNvSpPr txBox="1"/>
          <p:nvPr/>
        </p:nvSpPr>
        <p:spPr>
          <a:xfrm>
            <a:off x="764540" y="1767793"/>
            <a:ext cx="10665460" cy="339618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800" spc="-5" dirty="0">
                <a:latin typeface="Arial"/>
                <a:cs typeface="Arial"/>
              </a:rPr>
              <a:t>Given a set of </a:t>
            </a:r>
            <a:r>
              <a:rPr sz="2800" spc="-10" dirty="0">
                <a:latin typeface="Arial"/>
                <a:cs typeface="Arial"/>
              </a:rPr>
              <a:t>FDs </a:t>
            </a:r>
            <a:r>
              <a:rPr sz="2800" spc="-5" dirty="0">
                <a:latin typeface="Arial"/>
                <a:cs typeface="Arial"/>
              </a:rPr>
              <a:t>F, find its </a:t>
            </a:r>
            <a:r>
              <a:rPr sz="2800" b="1" spc="-5" dirty="0">
                <a:latin typeface="Arial"/>
                <a:cs typeface="Arial"/>
              </a:rPr>
              <a:t>minimal</a:t>
            </a:r>
            <a:r>
              <a:rPr sz="2800" b="1" spc="8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cover</a:t>
            </a:r>
            <a:endParaRPr sz="2800" dirty="0">
              <a:latin typeface="Arial"/>
              <a:cs typeface="Arial"/>
            </a:endParaRPr>
          </a:p>
          <a:p>
            <a:pPr marL="355600" marR="619125" indent="-343535">
              <a:lnSpc>
                <a:spcPts val="2690"/>
              </a:lnSpc>
              <a:spcBef>
                <a:spcPts val="185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Step1: Decompose </a:t>
            </a:r>
            <a:r>
              <a:rPr sz="2800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FD to get single  </a:t>
            </a:r>
            <a:r>
              <a:rPr sz="2800" dirty="0">
                <a:latin typeface="Arial"/>
                <a:cs typeface="Arial"/>
              </a:rPr>
              <a:t>attribute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RHS</a:t>
            </a:r>
            <a:endParaRPr sz="2800" dirty="0">
              <a:latin typeface="Arial"/>
              <a:cs typeface="Arial"/>
            </a:endParaRPr>
          </a:p>
          <a:p>
            <a:pPr marL="355600" marR="916305" indent="-343535">
              <a:lnSpc>
                <a:spcPct val="80000"/>
              </a:lnSpc>
              <a:spcBef>
                <a:spcPts val="6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Step2: For each FD, remove </a:t>
            </a:r>
            <a:r>
              <a:rPr sz="2800" dirty="0">
                <a:latin typeface="Arial"/>
                <a:cs typeface="Arial"/>
              </a:rPr>
              <a:t>redundant  attribute from </a:t>
            </a:r>
            <a:r>
              <a:rPr sz="2800" spc="-5" dirty="0">
                <a:latin typeface="Arial"/>
                <a:cs typeface="Arial"/>
              </a:rPr>
              <a:t>LHS</a:t>
            </a:r>
            <a:endParaRPr sz="28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Step3: Remove </a:t>
            </a:r>
            <a:r>
              <a:rPr sz="2800" dirty="0">
                <a:latin typeface="Arial"/>
                <a:cs typeface="Arial"/>
              </a:rPr>
              <a:t>redundant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FDs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ts val="3454"/>
              </a:lnSpc>
            </a:pPr>
            <a:r>
              <a:rPr sz="3200" spc="-5" dirty="0">
                <a:solidFill>
                  <a:srgbClr val="333399"/>
                </a:solidFill>
                <a:latin typeface="Arial"/>
                <a:cs typeface="Arial"/>
              </a:rPr>
              <a:t>Question: </a:t>
            </a:r>
            <a:r>
              <a:rPr sz="3200" dirty="0">
                <a:solidFill>
                  <a:srgbClr val="333399"/>
                </a:solidFill>
                <a:latin typeface="Arial"/>
                <a:cs typeface="Arial"/>
              </a:rPr>
              <a:t>what is </a:t>
            </a:r>
            <a:r>
              <a:rPr sz="3200" spc="-5" dirty="0">
                <a:solidFill>
                  <a:srgbClr val="333399"/>
                </a:solidFill>
                <a:latin typeface="Arial"/>
                <a:cs typeface="Arial"/>
              </a:rPr>
              <a:t>the minimal </a:t>
            </a:r>
            <a:r>
              <a:rPr sz="3200" dirty="0">
                <a:solidFill>
                  <a:srgbClr val="333399"/>
                </a:solidFill>
                <a:latin typeface="Arial"/>
                <a:cs typeface="Arial"/>
              </a:rPr>
              <a:t>cover of</a:t>
            </a:r>
            <a:r>
              <a:rPr sz="3200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333399"/>
                </a:solidFill>
                <a:latin typeface="Arial"/>
                <a:cs typeface="Arial"/>
              </a:rPr>
              <a:t>F?</a:t>
            </a:r>
            <a:endParaRPr sz="3200" dirty="0">
              <a:latin typeface="Arial"/>
              <a:cs typeface="Arial"/>
            </a:endParaRPr>
          </a:p>
          <a:p>
            <a:pPr marL="355600">
              <a:lnSpc>
                <a:spcPts val="3454"/>
              </a:lnSpc>
            </a:pPr>
            <a:r>
              <a:rPr sz="3200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(A, 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B, C),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 = {A → B, </a:t>
            </a:r>
            <a:r>
              <a:rPr sz="2800" spc="-15" dirty="0">
                <a:solidFill>
                  <a:srgbClr val="333399"/>
                </a:solidFill>
                <a:latin typeface="Arial"/>
                <a:cs typeface="Arial"/>
              </a:rPr>
              <a:t>BC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→ A, AB →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AC}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1189126" y="1140220"/>
            <a:ext cx="943580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Minimal Set (Cover) </a:t>
            </a:r>
            <a:r>
              <a:rPr spc="-5" dirty="0"/>
              <a:t>of</a:t>
            </a:r>
            <a:r>
              <a:rPr spc="-75" dirty="0"/>
              <a:t> </a:t>
            </a:r>
            <a:r>
              <a:rPr dirty="0"/>
              <a:t>FDs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764539" y="2005710"/>
            <a:ext cx="9986587" cy="30463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There can </a:t>
            </a:r>
            <a:r>
              <a:rPr sz="2800" dirty="0">
                <a:latin typeface="Arial"/>
                <a:cs typeface="Arial"/>
              </a:rPr>
              <a:t>be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more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than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</a:t>
            </a:r>
            <a:r>
              <a:rPr sz="2800" spc="-5" dirty="0">
                <a:latin typeface="Arial"/>
                <a:cs typeface="Arial"/>
              </a:rPr>
              <a:t> minimal cover  for a </a:t>
            </a:r>
            <a:r>
              <a:rPr sz="2800" dirty="0">
                <a:latin typeface="Arial"/>
                <a:cs typeface="Arial"/>
              </a:rPr>
              <a:t>relation</a:t>
            </a:r>
          </a:p>
          <a:p>
            <a:pPr marL="355600" marR="76073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They won’t necessarily have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the same  number of</a:t>
            </a:r>
            <a:r>
              <a:rPr sz="2800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 err="1" smtClean="0">
                <a:solidFill>
                  <a:srgbClr val="FF0000"/>
                </a:solidFill>
                <a:latin typeface="Arial"/>
                <a:cs typeface="Arial"/>
              </a:rPr>
              <a:t>FDs</a:t>
            </a:r>
            <a:endParaRPr lang="en-US" sz="28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76073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76073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76073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endParaRPr lang="en-US" sz="2800" spc="-5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355600" marR="760730" indent="-343535">
              <a:lnSpc>
                <a:spcPct val="100000"/>
              </a:lnSpc>
              <a:spcBef>
                <a:spcPts val="675"/>
              </a:spcBef>
              <a:tabLst>
                <a:tab pos="355600" algn="l"/>
                <a:tab pos="356235" algn="l"/>
              </a:tabLst>
            </a:pP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Normalization </a:t>
            </a:r>
            <a:r>
              <a:rPr lang="en-IN" dirty="0" smtClean="0"/>
              <a:t>of </a:t>
            </a:r>
            <a:r>
              <a:rPr lang="en-IN" spc="-5" dirty="0" smtClean="0"/>
              <a:t>Relations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cs typeface="Times New Roman" pitchFamily="18" charset="0"/>
              </a:rPr>
              <a:t>Normalization</a:t>
            </a:r>
            <a:r>
              <a:rPr lang="en-US" sz="2800" dirty="0">
                <a:cs typeface="Times New Roman" pitchFamily="18" charset="0"/>
              </a:rPr>
              <a:t>: The process of decomposing unsatisfactory "bad" relations by breaking up their attributes into smaller relations</a:t>
            </a:r>
          </a:p>
          <a:p>
            <a:pPr>
              <a:buFont typeface="Wingdings" pitchFamily="2" charset="2"/>
              <a:buNone/>
            </a:pPr>
            <a:endParaRPr lang="en-US" sz="2800" dirty="0">
              <a:cs typeface="Times New Roman" pitchFamily="18" charset="0"/>
            </a:endParaRPr>
          </a:p>
          <a:p>
            <a:r>
              <a:rPr lang="en-US" sz="2800" b="1" dirty="0">
                <a:cs typeface="Times New Roman" pitchFamily="18" charset="0"/>
              </a:rPr>
              <a:t>Normal form</a:t>
            </a:r>
            <a:r>
              <a:rPr lang="en-US" sz="2800" dirty="0">
                <a:cs typeface="Times New Roman" pitchFamily="18" charset="0"/>
              </a:rPr>
              <a:t>: Condition using keys and 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of a relation to certify whether a relation schema is in a particular normal form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Normalization </a:t>
            </a:r>
            <a:r>
              <a:rPr lang="en-IN" dirty="0" smtClean="0"/>
              <a:t>of </a:t>
            </a:r>
            <a:r>
              <a:rPr lang="en-IN" spc="-5" dirty="0" smtClean="0"/>
              <a:t>Relations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2NF, 3NF,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keys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FDs of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 relation</a:t>
            </a:r>
            <a:r>
              <a:rPr sz="24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endParaRPr sz="2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"/>
            </a:pPr>
            <a:endParaRPr sz="3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4NF</a:t>
            </a:r>
            <a:endParaRPr sz="2400" dirty="0">
              <a:latin typeface="Arial"/>
              <a:cs typeface="Arial"/>
            </a:endParaRPr>
          </a:p>
          <a:p>
            <a:pPr marL="755650" marR="40640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based on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keys,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multi-valued dependencies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: MVDs;  5NF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based on</a:t>
            </a:r>
            <a:r>
              <a:rPr sz="24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keys,</a:t>
            </a:r>
            <a:endParaRPr sz="2400" dirty="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Join dependencies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: JDs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(Chapter</a:t>
            </a:r>
            <a:r>
              <a:rPr sz="24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11)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Additional properties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may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be needed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ensure a good  relational design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lossless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join, dependency preservation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;  Chapter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11)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Practical Use </a:t>
            </a:r>
            <a:r>
              <a:rPr lang="en-IN" dirty="0" smtClean="0"/>
              <a:t>of </a:t>
            </a:r>
            <a:r>
              <a:rPr lang="en-IN" spc="-5" dirty="0" smtClean="0"/>
              <a:t>Normal</a:t>
            </a:r>
            <a:r>
              <a:rPr lang="en-IN" spc="-20" dirty="0" smtClean="0"/>
              <a:t> </a:t>
            </a:r>
            <a:r>
              <a:rPr lang="en-IN" dirty="0" smtClean="0"/>
              <a:t>Forms</a:t>
            </a:r>
            <a:endParaRPr lang="en-IN" dirty="0"/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xfrm>
            <a:off x="838200" y="1687075"/>
            <a:ext cx="10515600" cy="46996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50"/>
              </a:spcBef>
              <a:buClr>
                <a:srgbClr val="990033"/>
              </a:buClr>
              <a:buSzPct val="5869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300" b="1" spc="-5" dirty="0" smtClean="0">
                <a:solidFill>
                  <a:srgbClr val="333399"/>
                </a:solidFill>
                <a:latin typeface="Arial"/>
                <a:cs typeface="Arial"/>
              </a:rPr>
              <a:t>Normalization </a:t>
            </a: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is carried out in practice so that the resulting  designs are of high quality and meet the desirable</a:t>
            </a:r>
            <a:r>
              <a:rPr lang="en-IN" sz="2300" spc="2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properties</a:t>
            </a:r>
            <a:endParaRPr lang="en-IN" sz="23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0033"/>
              </a:buClr>
              <a:buFont typeface="Wingdings"/>
              <a:buChar char=""/>
            </a:pPr>
            <a:endParaRPr lang="en-IN" sz="2850" dirty="0" smtClean="0">
              <a:latin typeface="Arial"/>
              <a:cs typeface="Arial"/>
            </a:endParaRPr>
          </a:p>
          <a:p>
            <a:pPr marL="355600" marR="410209" indent="-342900" algn="just">
              <a:lnSpc>
                <a:spcPts val="2210"/>
              </a:lnSpc>
              <a:spcBef>
                <a:spcPts val="5"/>
              </a:spcBef>
              <a:buClr>
                <a:srgbClr val="990033"/>
              </a:buClr>
              <a:buSzPct val="58695"/>
              <a:buFont typeface="Wingdings"/>
              <a:buChar char=""/>
              <a:tabLst>
                <a:tab pos="355600" algn="l"/>
              </a:tabLst>
            </a:pP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The practical utility of these normal forms is questionable  when the constraints on which they are based are </a:t>
            </a:r>
            <a:r>
              <a:rPr lang="en-IN" sz="2300" i="1" spc="-5" dirty="0" smtClean="0">
                <a:solidFill>
                  <a:srgbClr val="333399"/>
                </a:solidFill>
                <a:latin typeface="Arial"/>
                <a:cs typeface="Arial"/>
              </a:rPr>
              <a:t>hard to  understand </a:t>
            </a: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lang="en-IN" sz="2300" spc="-10" dirty="0" smtClean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lang="en-IN" sz="2300" spc="-3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300" i="1" spc="-5" dirty="0" smtClean="0">
                <a:solidFill>
                  <a:srgbClr val="333399"/>
                </a:solidFill>
                <a:latin typeface="Arial"/>
                <a:cs typeface="Arial"/>
              </a:rPr>
              <a:t>detect</a:t>
            </a:r>
            <a:endParaRPr lang="en-IN" sz="23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90033"/>
              </a:buClr>
              <a:buFont typeface="Wingdings"/>
              <a:buChar char=""/>
            </a:pPr>
            <a:endParaRPr lang="en-IN" sz="2850" dirty="0" smtClean="0">
              <a:latin typeface="Arial"/>
              <a:cs typeface="Arial"/>
            </a:endParaRPr>
          </a:p>
          <a:p>
            <a:pPr marL="355600" marR="297815" indent="-342900" algn="just">
              <a:lnSpc>
                <a:spcPts val="2210"/>
              </a:lnSpc>
              <a:buClr>
                <a:srgbClr val="990033"/>
              </a:buClr>
              <a:buSzPct val="58695"/>
              <a:buFont typeface="Wingdings"/>
              <a:buChar char=""/>
              <a:tabLst>
                <a:tab pos="355600" algn="l"/>
              </a:tabLst>
            </a:pP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The database designers </a:t>
            </a:r>
            <a:r>
              <a:rPr lang="en-IN" sz="2300" i="1" spc="-5" dirty="0" smtClean="0">
                <a:solidFill>
                  <a:srgbClr val="333399"/>
                </a:solidFill>
                <a:latin typeface="Arial"/>
                <a:cs typeface="Arial"/>
              </a:rPr>
              <a:t>need not </a:t>
            </a: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normalize to the highest  possible normal</a:t>
            </a:r>
            <a:r>
              <a:rPr lang="en-IN" sz="2300" spc="-3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lang="en-IN" sz="2300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SzPct val="5434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sz="2300" spc="-5" dirty="0" smtClean="0">
                <a:solidFill>
                  <a:srgbClr val="800000"/>
                </a:solidFill>
                <a:latin typeface="Arial"/>
                <a:cs typeface="Arial"/>
              </a:rPr>
              <a:t>(usually up to </a:t>
            </a:r>
            <a:r>
              <a:rPr lang="en-IN" sz="2300" spc="-5" dirty="0" err="1" smtClean="0">
                <a:solidFill>
                  <a:srgbClr val="800000"/>
                </a:solidFill>
                <a:latin typeface="Arial"/>
                <a:cs typeface="Arial"/>
              </a:rPr>
              <a:t>3NF</a:t>
            </a:r>
            <a:r>
              <a:rPr lang="en-IN" sz="2300" spc="-5" dirty="0" smtClean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IN" sz="2300" spc="-5" dirty="0" err="1" smtClean="0">
                <a:solidFill>
                  <a:srgbClr val="800000"/>
                </a:solidFill>
                <a:latin typeface="Arial"/>
                <a:cs typeface="Arial"/>
              </a:rPr>
              <a:t>BCNF</a:t>
            </a:r>
            <a:r>
              <a:rPr lang="en-IN" sz="2300" spc="-5" dirty="0" smtClean="0">
                <a:solidFill>
                  <a:srgbClr val="800000"/>
                </a:solidFill>
                <a:latin typeface="Arial"/>
                <a:cs typeface="Arial"/>
              </a:rPr>
              <a:t> or</a:t>
            </a:r>
            <a:r>
              <a:rPr lang="en-IN" sz="2300" spc="-3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300" spc="-5" dirty="0" err="1" smtClean="0">
                <a:solidFill>
                  <a:srgbClr val="800000"/>
                </a:solidFill>
                <a:latin typeface="Arial"/>
                <a:cs typeface="Arial"/>
              </a:rPr>
              <a:t>4NF</a:t>
            </a:r>
            <a:r>
              <a:rPr lang="en-IN" sz="2300" spc="-5" dirty="0" smtClean="0">
                <a:solidFill>
                  <a:srgbClr val="800000"/>
                </a:solidFill>
                <a:latin typeface="Arial"/>
                <a:cs typeface="Arial"/>
              </a:rPr>
              <a:t>)</a:t>
            </a:r>
            <a:endParaRPr lang="en-IN" sz="23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333399"/>
              </a:buClr>
              <a:buFont typeface="Wingdings"/>
              <a:buChar char=""/>
            </a:pPr>
            <a:endParaRPr lang="en-IN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5869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300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Denormalization</a:t>
            </a:r>
            <a:r>
              <a:rPr lang="en-IN" sz="2300" spc="-5" dirty="0" smtClean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lang="en-IN" sz="2300" dirty="0" smtClean="0">
              <a:latin typeface="Arial"/>
              <a:cs typeface="Arial"/>
            </a:endParaRPr>
          </a:p>
          <a:p>
            <a:pPr marL="755650" marR="298450" lvl="1" indent="-285750">
              <a:lnSpc>
                <a:spcPct val="80000"/>
              </a:lnSpc>
              <a:spcBef>
                <a:spcPts val="550"/>
              </a:spcBef>
              <a:buClr>
                <a:srgbClr val="333399"/>
              </a:buClr>
              <a:buSzPct val="54347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sz="2300" spc="-5" dirty="0" smtClean="0">
                <a:solidFill>
                  <a:srgbClr val="800000"/>
                </a:solidFill>
                <a:latin typeface="Arial"/>
                <a:cs typeface="Arial"/>
              </a:rPr>
              <a:t>The process of storing the join of higher normal form  relations as a base relation—which is in a lower normal  form </a:t>
            </a:r>
            <a:endParaRPr lang="en-US" sz="2400" dirty="0" smtClean="0">
              <a:latin typeface="Arial"/>
              <a:cs typeface="Arial"/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29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Functional Dependencies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Functional dependencies (</a:t>
            </a: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) are used to specify </a:t>
            </a:r>
            <a:r>
              <a:rPr lang="en-US" sz="2800" i="1" dirty="0">
                <a:cs typeface="Times New Roman" pitchFamily="18" charset="0"/>
              </a:rPr>
              <a:t>formal measures</a:t>
            </a:r>
            <a:r>
              <a:rPr lang="en-US" sz="2800" dirty="0">
                <a:cs typeface="Times New Roman" pitchFamily="18" charset="0"/>
              </a:rPr>
              <a:t>  of the "goodness" of relational designs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and keys are used to define </a:t>
            </a:r>
            <a:r>
              <a:rPr lang="en-US" sz="2800" b="1" dirty="0">
                <a:cs typeface="Times New Roman" pitchFamily="18" charset="0"/>
              </a:rPr>
              <a:t>normal forms</a:t>
            </a:r>
            <a:r>
              <a:rPr lang="en-US" sz="2800" dirty="0">
                <a:cs typeface="Times New Roman" pitchFamily="18" charset="0"/>
              </a:rPr>
              <a:t> for relations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cs typeface="Times New Roman" pitchFamily="18" charset="0"/>
              </a:rPr>
              <a:t>FDs</a:t>
            </a:r>
            <a:r>
              <a:rPr lang="en-US" sz="2800" dirty="0">
                <a:cs typeface="Times New Roman" pitchFamily="18" charset="0"/>
              </a:rPr>
              <a:t> are </a:t>
            </a:r>
            <a:r>
              <a:rPr lang="en-US" sz="2800" b="1" dirty="0">
                <a:cs typeface="Times New Roman" pitchFamily="18" charset="0"/>
              </a:rPr>
              <a:t>constraints</a:t>
            </a:r>
            <a:r>
              <a:rPr lang="en-US" sz="2800" dirty="0">
                <a:cs typeface="Times New Roman" pitchFamily="18" charset="0"/>
              </a:rPr>
              <a:t> that are derived from the </a:t>
            </a:r>
            <a:r>
              <a:rPr lang="en-US" sz="2800" i="1" dirty="0">
                <a:cs typeface="Times New Roman" pitchFamily="18" charset="0"/>
              </a:rPr>
              <a:t>meaning</a:t>
            </a:r>
            <a:r>
              <a:rPr lang="en-US" sz="2800" dirty="0">
                <a:cs typeface="Times New Roman" pitchFamily="18" charset="0"/>
              </a:rPr>
              <a:t>  and </a:t>
            </a:r>
            <a:r>
              <a:rPr lang="en-US" sz="2800" i="1" dirty="0">
                <a:cs typeface="Times New Roman" pitchFamily="18" charset="0"/>
              </a:rPr>
              <a:t>interrelationships</a:t>
            </a:r>
            <a:r>
              <a:rPr lang="en-US" sz="2800" dirty="0">
                <a:cs typeface="Times New Roman" pitchFamily="18" charset="0"/>
              </a:rPr>
              <a:t>  of the data </a:t>
            </a:r>
            <a:r>
              <a:rPr lang="en-US" sz="2800" dirty="0" smtClean="0">
                <a:cs typeface="Times New Roman" pitchFamily="18" charset="0"/>
              </a:rPr>
              <a:t>attributes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FD is a constraint between two sets of attributes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A set of attributes X </a:t>
            </a:r>
            <a:r>
              <a:rPr lang="en-US" sz="2800" i="1" dirty="0">
                <a:cs typeface="Times New Roman" pitchFamily="18" charset="0"/>
              </a:rPr>
              <a:t>functionally determines</a:t>
            </a:r>
            <a:r>
              <a:rPr lang="en-US" sz="2800" dirty="0">
                <a:cs typeface="Times New Roman" pitchFamily="18" charset="0"/>
              </a:rPr>
              <a:t>  a set of attributes Y if the value of X determines a unique value for Y</a:t>
            </a: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656080"/>
            <a:ext cx="10515600" cy="1325563"/>
          </a:xfrm>
        </p:spPr>
        <p:txBody>
          <a:bodyPr/>
          <a:lstStyle/>
          <a:p>
            <a:r>
              <a:rPr lang="en-IN" spc="-5" dirty="0" smtClean="0"/>
              <a:t>Definitions of Keys and Attributes  Participating in Keys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435952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None/>
              <a:tabLst>
                <a:tab pos="354965" algn="l"/>
                <a:tab pos="35560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None/>
              <a:tabLst>
                <a:tab pos="354965" algn="l"/>
                <a:tab pos="35560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lang="en-IN" sz="2400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superkey</a:t>
            </a:r>
            <a:r>
              <a:rPr lang="en-IN"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 relation schema R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= {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A1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A2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, ...., An}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is a 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set of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attributes S </a:t>
            </a:r>
            <a:r>
              <a:rPr lang="en-IN" sz="2400" i="1" spc="-5" dirty="0" smtClean="0">
                <a:solidFill>
                  <a:srgbClr val="333399"/>
                </a:solidFill>
                <a:latin typeface="Arial"/>
                <a:cs typeface="Arial"/>
              </a:rPr>
              <a:t>subset-of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R with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property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no  two </a:t>
            </a:r>
            <a:r>
              <a:rPr lang="en-IN" sz="2400" spc="-5" dirty="0" err="1" smtClean="0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t1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t2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in any legal relation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state r of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R will  have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t1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[S] =</a:t>
            </a:r>
            <a:r>
              <a:rPr lang="en-IN" sz="2400" spc="-2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spc="-5" dirty="0" err="1" smtClean="0">
                <a:solidFill>
                  <a:srgbClr val="333399"/>
                </a:solidFill>
                <a:latin typeface="Arial"/>
                <a:cs typeface="Arial"/>
              </a:rPr>
              <a:t>t2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[S]</a:t>
            </a:r>
            <a:endParaRPr lang="en-IN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Font typeface="Wingdings"/>
              <a:buChar char=""/>
            </a:pPr>
            <a:endParaRPr lang="en-IN" sz="3500" dirty="0" smtClean="0">
              <a:latin typeface="Arial"/>
              <a:cs typeface="Arial"/>
            </a:endParaRPr>
          </a:p>
          <a:p>
            <a:pPr marL="355600" marR="44958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lang="en-IN"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key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K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is a </a:t>
            </a:r>
            <a:r>
              <a:rPr lang="en-IN" sz="2400" spc="-5" dirty="0" err="1" smtClean="0">
                <a:solidFill>
                  <a:srgbClr val="333399"/>
                </a:solidFill>
                <a:latin typeface="Arial"/>
                <a:cs typeface="Arial"/>
              </a:rPr>
              <a:t>superkey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 with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lang="en-IN" sz="2400" i="1" spc="-5" dirty="0" smtClean="0">
                <a:solidFill>
                  <a:srgbClr val="333399"/>
                </a:solidFill>
                <a:latin typeface="Arial"/>
                <a:cs typeface="Arial"/>
              </a:rPr>
              <a:t>additional property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that 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removal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any attribute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from K will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cause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K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be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a  </a:t>
            </a:r>
            <a:r>
              <a:rPr lang="en-IN" sz="2400" spc="-5" dirty="0" err="1" smtClean="0">
                <a:solidFill>
                  <a:srgbClr val="333399"/>
                </a:solidFill>
                <a:latin typeface="Arial"/>
                <a:cs typeface="Arial"/>
              </a:rPr>
              <a:t>superkey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 any</a:t>
            </a:r>
            <a:r>
              <a:rPr lang="en-IN" sz="2400" spc="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more. </a:t>
            </a:r>
            <a:endParaRPr lang="en-US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None/>
              <a:tabLst>
                <a:tab pos="354965" algn="l"/>
                <a:tab pos="355600" algn="l"/>
              </a:tabLst>
            </a:pPr>
            <a:endParaRPr lang="en-US" sz="24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None/>
              <a:tabLst>
                <a:tab pos="354965" algn="l"/>
                <a:tab pos="355600" algn="l"/>
              </a:tabLst>
            </a:pP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838200" y="683790"/>
            <a:ext cx="10515600" cy="1325563"/>
          </a:xfrm>
        </p:spPr>
        <p:txBody>
          <a:bodyPr/>
          <a:lstStyle/>
          <a:p>
            <a:r>
              <a:rPr lang="en-IN" spc="-5" dirty="0" smtClean="0"/>
              <a:t>Definitions of Keys and Attributes  Participating in Keys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xfrm>
            <a:off x="838200" y="1881044"/>
            <a:ext cx="10515600" cy="408252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880744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 relation schema has more than one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key,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each is  called a </a:t>
            </a:r>
            <a:r>
              <a:rPr lang="en-IN"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candidate</a:t>
            </a:r>
            <a:r>
              <a:rPr lang="en-IN" sz="2400" b="1" spc="1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key.</a:t>
            </a:r>
            <a:endParaRPr lang="en-IN" sz="2400" dirty="0" smtClean="0">
              <a:latin typeface="Arial"/>
              <a:cs typeface="Arial"/>
            </a:endParaRPr>
          </a:p>
          <a:p>
            <a:pPr marL="755650" marR="35814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One of the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candidate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keys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lang="en-IN" i="1" spc="-5" dirty="0" smtClean="0">
                <a:solidFill>
                  <a:srgbClr val="800000"/>
                </a:solidFill>
                <a:latin typeface="Arial"/>
                <a:cs typeface="Arial"/>
              </a:rPr>
              <a:t>arbitrarily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designated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to 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be the </a:t>
            </a:r>
            <a:r>
              <a:rPr lang="en-IN" b="1" spc="-5" dirty="0" smtClean="0">
                <a:solidFill>
                  <a:srgbClr val="800000"/>
                </a:solidFill>
                <a:latin typeface="Arial"/>
                <a:cs typeface="Arial"/>
              </a:rPr>
              <a:t>primary key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, and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others are called  </a:t>
            </a:r>
            <a:r>
              <a:rPr lang="en-IN" b="1" spc="-5" dirty="0" smtClean="0">
                <a:solidFill>
                  <a:srgbClr val="800000"/>
                </a:solidFill>
                <a:latin typeface="Arial"/>
                <a:cs typeface="Arial"/>
              </a:rPr>
              <a:t>secondary</a:t>
            </a:r>
            <a:r>
              <a:rPr lang="en-IN" b="1" spc="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b="1" spc="-5" dirty="0" smtClean="0">
                <a:solidFill>
                  <a:srgbClr val="800000"/>
                </a:solidFill>
                <a:latin typeface="Arial"/>
                <a:cs typeface="Arial"/>
              </a:rPr>
              <a:t>keys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lang="en-IN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Font typeface="Wingdings"/>
              <a:buChar char=""/>
            </a:pPr>
            <a:endParaRPr lang="en-IN" sz="3500" dirty="0" smtClean="0">
              <a:latin typeface="Arial"/>
              <a:cs typeface="Arial"/>
            </a:endParaRPr>
          </a:p>
          <a:p>
            <a:pPr marL="355600" marR="221615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lang="en-IN" sz="2400" b="1" dirty="0" smtClean="0">
                <a:solidFill>
                  <a:srgbClr val="333399"/>
                </a:solidFill>
                <a:latin typeface="Arial"/>
                <a:cs typeface="Arial"/>
              </a:rPr>
              <a:t>Prime </a:t>
            </a:r>
            <a:r>
              <a:rPr lang="en-IN"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attribute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must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be a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member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lang="en-IN" sz="2400" i="1" spc="-5" dirty="0" smtClean="0">
                <a:solidFill>
                  <a:srgbClr val="333399"/>
                </a:solidFill>
                <a:latin typeface="Arial"/>
                <a:cs typeface="Arial"/>
              </a:rPr>
              <a:t>some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candidate  key</a:t>
            </a:r>
            <a:endParaRPr lang="en-IN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Font typeface="Wingdings"/>
              <a:buChar char=""/>
            </a:pPr>
            <a:endParaRPr lang="en-IN" sz="3500" dirty="0" smtClean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lang="en-IN"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Nonprime attribute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 prime attribute—that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is, it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is  not a member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any candidate</a:t>
            </a:r>
            <a:r>
              <a:rPr lang="en-IN" sz="2400" spc="2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key. </a:t>
            </a:r>
            <a:endParaRPr lang="en-US" sz="24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First</a:t>
            </a:r>
            <a:r>
              <a:rPr lang="en-IN" spc="-15" dirty="0" smtClean="0"/>
              <a:t> </a:t>
            </a:r>
            <a:r>
              <a:rPr lang="en-IN" spc="-5" dirty="0" smtClean="0"/>
              <a:t>Normal</a:t>
            </a:r>
            <a:r>
              <a:rPr lang="en-IN" dirty="0" smtClean="0"/>
              <a:t> Form	</a:t>
            </a:r>
            <a:r>
              <a:rPr lang="en-IN" dirty="0" err="1" smtClean="0"/>
              <a:t>1NF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8636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A relation scheme R is in first normal form</a:t>
            </a:r>
            <a:r>
              <a:rPr lang="en-IN" spc="-7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lang="en-IN" dirty="0" err="1" smtClean="0">
                <a:solidFill>
                  <a:srgbClr val="333399"/>
                </a:solidFill>
                <a:latin typeface="Arial"/>
                <a:cs typeface="Arial"/>
              </a:rPr>
              <a:t>1NF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)  if the values in </a:t>
            </a:r>
            <a:r>
              <a:rPr lang="en-IN" i="1" dirty="0" err="1" smtClean="0">
                <a:solidFill>
                  <a:srgbClr val="333399"/>
                </a:solidFill>
                <a:latin typeface="Arial"/>
                <a:cs typeface="Arial"/>
              </a:rPr>
              <a:t>dom</a:t>
            </a:r>
            <a:r>
              <a:rPr lang="en-IN" i="1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lang="en-IN" i="1" spc="-5" dirty="0" smtClean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)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are atomic for every  attribute A in</a:t>
            </a:r>
            <a:r>
              <a:rPr lang="en-IN" spc="-2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R.</a:t>
            </a:r>
            <a:endParaRPr lang="en-IN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0033"/>
              </a:buClr>
              <a:buFont typeface="Wingdings"/>
              <a:buChar char=""/>
            </a:pPr>
            <a:endParaRPr lang="en-IN" sz="405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b="1" dirty="0" smtClean="0">
                <a:solidFill>
                  <a:srgbClr val="333399"/>
                </a:solidFill>
                <a:latin typeface="Arial"/>
                <a:cs typeface="Arial"/>
              </a:rPr>
              <a:t>Disallows</a:t>
            </a:r>
            <a:endParaRPr lang="en-IN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composite</a:t>
            </a:r>
            <a:r>
              <a:rPr lang="en-IN" sz="26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endParaRPr lang="en-IN" sz="2600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Set-valued</a:t>
            </a:r>
            <a:r>
              <a:rPr lang="en-IN" sz="2600" spc="1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endParaRPr lang="en-IN" sz="2600" dirty="0" smtClean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  <a:tab pos="7867650" algn="l"/>
              </a:tabLst>
            </a:pP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nested</a:t>
            </a:r>
            <a:r>
              <a:rPr lang="en-IN" sz="2600" b="1" spc="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lang="en-IN" sz="2600" b="1" dirty="0" smtClean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;</a:t>
            </a:r>
            <a:r>
              <a:rPr lang="en-IN" sz="2600" spc="2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lang="en-IN" sz="2600" dirty="0" smtClean="0">
                <a:solidFill>
                  <a:srgbClr val="800000"/>
                </a:solidFill>
                <a:latin typeface="Arial"/>
                <a:cs typeface="Arial"/>
              </a:rPr>
              <a:t>c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ell of</a:t>
            </a:r>
            <a:r>
              <a:rPr lang="en-IN" sz="2600" spc="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an</a:t>
            </a:r>
            <a:r>
              <a:rPr lang="en-IN" sz="2600" spc="2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i="1" spc="-5" dirty="0" smtClean="0">
                <a:solidFill>
                  <a:srgbClr val="800000"/>
                </a:solidFill>
                <a:latin typeface="Arial"/>
                <a:cs typeface="Arial"/>
              </a:rPr>
              <a:t>individu</a:t>
            </a:r>
            <a:r>
              <a:rPr lang="en-IN" sz="2600" i="1" dirty="0" smtClean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lang="en-IN" sz="2600" i="1" spc="-5" dirty="0" smtClean="0">
                <a:solidFill>
                  <a:srgbClr val="800000"/>
                </a:solidFill>
                <a:latin typeface="Arial"/>
                <a:cs typeface="Arial"/>
              </a:rPr>
              <a:t>l</a:t>
            </a:r>
            <a:r>
              <a:rPr lang="en-IN" sz="2600" i="1" spc="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i="1" spc="-5" dirty="0" err="1" smtClean="0">
                <a:solidFill>
                  <a:srgbClr val="800000"/>
                </a:solidFill>
                <a:latin typeface="Arial"/>
                <a:cs typeface="Arial"/>
              </a:rPr>
              <a:t>tuple</a:t>
            </a:r>
            <a:r>
              <a:rPr lang="en-IN" sz="2600" i="1" spc="2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lang="en-IN" sz="2600" dirty="0" smtClean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  complex</a:t>
            </a:r>
            <a:r>
              <a:rPr lang="en-IN" sz="2600" spc="-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endParaRPr lang="en-IN" sz="2600" dirty="0" smtClean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IN" spc="-5" dirty="0" smtClean="0"/>
              <a:t> First</a:t>
            </a:r>
            <a:r>
              <a:rPr lang="en-IN" spc="-15" dirty="0" smtClean="0"/>
              <a:t> </a:t>
            </a:r>
            <a:r>
              <a:rPr lang="en-IN" spc="-5" dirty="0" smtClean="0"/>
              <a:t>Normal</a:t>
            </a:r>
            <a:r>
              <a:rPr lang="en-IN" dirty="0" smtClean="0"/>
              <a:t> Form </a:t>
            </a:r>
            <a:r>
              <a:rPr lang="en-IN" dirty="0" err="1" smtClean="0"/>
              <a:t>1NF</a:t>
            </a:r>
            <a:r>
              <a:rPr lang="en-IN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grpSp>
        <p:nvGrpSpPr>
          <p:cNvPr id="14" name="object 3"/>
          <p:cNvGrpSpPr>
            <a:grpSpLocks noGrp="1"/>
          </p:cNvGrpSpPr>
          <p:nvPr/>
        </p:nvGrpSpPr>
        <p:grpSpPr>
          <a:xfrm>
            <a:off x="838200" y="1825625"/>
            <a:ext cx="10515600" cy="4351338"/>
            <a:chOff x="1406136" y="1605917"/>
            <a:chExt cx="6366510" cy="4898390"/>
          </a:xfrm>
        </p:grpSpPr>
        <p:sp>
          <p:nvSpPr>
            <p:cNvPr id="15" name="object 4"/>
            <p:cNvSpPr/>
            <p:nvPr/>
          </p:nvSpPr>
          <p:spPr>
            <a:xfrm>
              <a:off x="1406136" y="1605917"/>
              <a:ext cx="6366263" cy="48982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/>
            <p:cNvSpPr/>
            <p:nvPr/>
          </p:nvSpPr>
          <p:spPr>
            <a:xfrm>
              <a:off x="4800600" y="2743200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342900" y="0"/>
                  </a:moveTo>
                  <a:lnTo>
                    <a:pt x="114300" y="0"/>
                  </a:lnTo>
                  <a:lnTo>
                    <a:pt x="114300" y="304800"/>
                  </a:lnTo>
                  <a:lnTo>
                    <a:pt x="0" y="304800"/>
                  </a:lnTo>
                  <a:lnTo>
                    <a:pt x="228600" y="533400"/>
                  </a:lnTo>
                  <a:lnTo>
                    <a:pt x="457200" y="304800"/>
                  </a:lnTo>
                  <a:lnTo>
                    <a:pt x="342900" y="3048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/>
          </p:nvSpPr>
          <p:spPr>
            <a:xfrm>
              <a:off x="4800600" y="2743200"/>
              <a:ext cx="457200" cy="533400"/>
            </a:xfrm>
            <a:custGeom>
              <a:avLst/>
              <a:gdLst/>
              <a:ahLst/>
              <a:cxnLst/>
              <a:rect l="l" t="t" r="r" b="b"/>
              <a:pathLst>
                <a:path w="457200" h="533400">
                  <a:moveTo>
                    <a:pt x="0" y="304800"/>
                  </a:moveTo>
                  <a:lnTo>
                    <a:pt x="114300" y="304800"/>
                  </a:lnTo>
                  <a:lnTo>
                    <a:pt x="114300" y="0"/>
                  </a:lnTo>
                  <a:lnTo>
                    <a:pt x="342900" y="0"/>
                  </a:lnTo>
                  <a:lnTo>
                    <a:pt x="342900" y="304800"/>
                  </a:lnTo>
                  <a:lnTo>
                    <a:pt x="457200" y="304800"/>
                  </a:lnTo>
                  <a:lnTo>
                    <a:pt x="228600" y="53340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/>
            <p:cNvSpPr/>
            <p:nvPr/>
          </p:nvSpPr>
          <p:spPr>
            <a:xfrm>
              <a:off x="5257800" y="4939284"/>
              <a:ext cx="914400" cy="485140"/>
            </a:xfrm>
            <a:custGeom>
              <a:avLst/>
              <a:gdLst/>
              <a:ahLst/>
              <a:cxnLst/>
              <a:rect l="l" t="t" r="r" b="b"/>
              <a:pathLst>
                <a:path w="914400" h="485139">
                  <a:moveTo>
                    <a:pt x="242315" y="0"/>
                  </a:moveTo>
                  <a:lnTo>
                    <a:pt x="0" y="242316"/>
                  </a:lnTo>
                  <a:lnTo>
                    <a:pt x="242315" y="484632"/>
                  </a:lnTo>
                  <a:lnTo>
                    <a:pt x="242315" y="363474"/>
                  </a:lnTo>
                  <a:lnTo>
                    <a:pt x="914400" y="363474"/>
                  </a:lnTo>
                  <a:lnTo>
                    <a:pt x="914400" y="121158"/>
                  </a:lnTo>
                  <a:lnTo>
                    <a:pt x="242315" y="121158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/>
            <p:cNvSpPr/>
            <p:nvPr/>
          </p:nvSpPr>
          <p:spPr>
            <a:xfrm>
              <a:off x="5257800" y="4939284"/>
              <a:ext cx="914400" cy="485140"/>
            </a:xfrm>
            <a:custGeom>
              <a:avLst/>
              <a:gdLst/>
              <a:ahLst/>
              <a:cxnLst/>
              <a:rect l="l" t="t" r="r" b="b"/>
              <a:pathLst>
                <a:path w="914400" h="485139">
                  <a:moveTo>
                    <a:pt x="914400" y="121158"/>
                  </a:moveTo>
                  <a:lnTo>
                    <a:pt x="242315" y="121158"/>
                  </a:lnTo>
                  <a:lnTo>
                    <a:pt x="242315" y="0"/>
                  </a:lnTo>
                  <a:lnTo>
                    <a:pt x="0" y="242316"/>
                  </a:lnTo>
                  <a:lnTo>
                    <a:pt x="242315" y="484632"/>
                  </a:lnTo>
                  <a:lnTo>
                    <a:pt x="242315" y="363474"/>
                  </a:lnTo>
                  <a:lnTo>
                    <a:pt x="914400" y="363474"/>
                  </a:lnTo>
                  <a:lnTo>
                    <a:pt x="914400" y="1211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17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Normalization nested relations into </a:t>
            </a:r>
            <a:r>
              <a:rPr lang="en-US" dirty="0" err="1" smtClean="0"/>
              <a:t>1NF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1025118" y="1403120"/>
            <a:ext cx="10584989" cy="4942258"/>
            <a:chOff x="1052830" y="1444688"/>
            <a:chExt cx="4966970" cy="5170424"/>
          </a:xfrm>
        </p:grpSpPr>
        <p:sp>
          <p:nvSpPr>
            <p:cNvPr id="28" name="object 4"/>
            <p:cNvSpPr/>
            <p:nvPr/>
          </p:nvSpPr>
          <p:spPr>
            <a:xfrm>
              <a:off x="1052830" y="1444688"/>
              <a:ext cx="4966970" cy="5170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"/>
            <p:cNvSpPr/>
            <p:nvPr/>
          </p:nvSpPr>
          <p:spPr>
            <a:xfrm>
              <a:off x="4953000" y="2667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152400" y="0"/>
                  </a:moveTo>
                  <a:lnTo>
                    <a:pt x="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685800" y="228600"/>
                  </a:lnTo>
                  <a:lnTo>
                    <a:pt x="685800" y="76200"/>
                  </a:lnTo>
                  <a:lnTo>
                    <a:pt x="152400" y="762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DDF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6"/>
            <p:cNvSpPr/>
            <p:nvPr/>
          </p:nvSpPr>
          <p:spPr>
            <a:xfrm>
              <a:off x="4953000" y="2667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152400"/>
                  </a:moveTo>
                  <a:lnTo>
                    <a:pt x="152400" y="0"/>
                  </a:lnTo>
                  <a:lnTo>
                    <a:pt x="152400" y="76200"/>
                  </a:lnTo>
                  <a:lnTo>
                    <a:pt x="685800" y="76200"/>
                  </a:lnTo>
                  <a:lnTo>
                    <a:pt x="685800" y="228600"/>
                  </a:lnTo>
                  <a:lnTo>
                    <a:pt x="152400" y="228600"/>
                  </a:lnTo>
                  <a:lnTo>
                    <a:pt x="152400" y="304800"/>
                  </a:lnTo>
                  <a:lnTo>
                    <a:pt x="0" y="1524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7"/>
          <p:cNvSpPr txBox="1"/>
          <p:nvPr/>
        </p:nvSpPr>
        <p:spPr>
          <a:xfrm>
            <a:off x="7772400" y="2550160"/>
            <a:ext cx="1118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Composite  attributes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43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Second Normal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IN" sz="2000" spc="-5" dirty="0" smtClean="0">
                <a:solidFill>
                  <a:srgbClr val="333399"/>
                </a:solidFill>
                <a:latin typeface="Arial"/>
                <a:cs typeface="Arial"/>
              </a:rPr>
              <a:t>Uses the concepts of </a:t>
            </a:r>
            <a:r>
              <a:rPr lang="en-IN" sz="2000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FDs</a:t>
            </a:r>
            <a:r>
              <a:rPr lang="en-IN" sz="2000" b="1" spc="-5" dirty="0" smtClean="0">
                <a:solidFill>
                  <a:srgbClr val="333399"/>
                </a:solidFill>
                <a:latin typeface="Arial"/>
                <a:cs typeface="Arial"/>
              </a:rPr>
              <a:t>, primary</a:t>
            </a:r>
            <a:r>
              <a:rPr lang="en-IN" sz="2000" b="1" spc="-1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000" b="1" spc="-5" dirty="0" smtClean="0">
                <a:solidFill>
                  <a:srgbClr val="333399"/>
                </a:solidFill>
                <a:latin typeface="Arial"/>
                <a:cs typeface="Arial"/>
              </a:rPr>
              <a:t>key</a:t>
            </a:r>
            <a:endParaRPr lang="en-IN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Font typeface="Wingdings"/>
              <a:buChar char=""/>
            </a:pPr>
            <a:endParaRPr lang="en-IN" sz="2500" dirty="0" smtClean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IN" sz="2000" b="1" spc="-5" dirty="0" smtClean="0">
                <a:solidFill>
                  <a:srgbClr val="333399"/>
                </a:solidFill>
                <a:latin typeface="Arial"/>
                <a:cs typeface="Arial"/>
              </a:rPr>
              <a:t>Definitions</a:t>
            </a:r>
            <a:endParaRPr lang="en-IN" sz="2000" dirty="0" smtClean="0">
              <a:latin typeface="Arial"/>
              <a:cs typeface="Arial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IN" sz="2000" b="1" spc="-5" dirty="0" smtClean="0">
                <a:solidFill>
                  <a:srgbClr val="800000"/>
                </a:solidFill>
                <a:latin typeface="Arial"/>
                <a:cs typeface="Arial"/>
              </a:rPr>
              <a:t>Prime attribute: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An attribute that is member of the primary key</a:t>
            </a:r>
            <a:r>
              <a:rPr lang="en-IN" sz="2000" spc="2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K</a:t>
            </a:r>
            <a:endParaRPr lang="en-IN" sz="2000" dirty="0" smtClean="0">
              <a:latin typeface="Arial"/>
              <a:cs typeface="Arial"/>
            </a:endParaRPr>
          </a:p>
          <a:p>
            <a:pPr marL="755650" marR="426720" lvl="1" indent="-285750" algn="just">
              <a:lnSpc>
                <a:spcPts val="2160"/>
              </a:lnSpc>
              <a:spcBef>
                <a:spcPts val="51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5650" algn="l"/>
              </a:tabLst>
            </a:pPr>
            <a:r>
              <a:rPr lang="en-IN" sz="2000" b="1" spc="-5" dirty="0" smtClean="0">
                <a:solidFill>
                  <a:srgbClr val="800000"/>
                </a:solidFill>
                <a:latin typeface="Arial"/>
                <a:cs typeface="Arial"/>
              </a:rPr>
              <a:t>Left-Reduced </a:t>
            </a:r>
            <a:r>
              <a:rPr lang="en-IN" sz="2000" b="1" spc="-10" dirty="0" smtClean="0">
                <a:solidFill>
                  <a:srgbClr val="800000"/>
                </a:solidFill>
                <a:latin typeface="Arial"/>
                <a:cs typeface="Arial"/>
              </a:rPr>
              <a:t>or </a:t>
            </a:r>
            <a:r>
              <a:rPr lang="en-IN" sz="2000" b="1" spc="-5" dirty="0" smtClean="0">
                <a:solidFill>
                  <a:srgbClr val="800000"/>
                </a:solidFill>
                <a:latin typeface="Arial"/>
                <a:cs typeface="Arial"/>
              </a:rPr>
              <a:t>Full functional dependency: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lang="en-IN" sz="2000" spc="-10" dirty="0" smtClean="0">
                <a:solidFill>
                  <a:srgbClr val="800000"/>
                </a:solidFill>
                <a:latin typeface="Arial"/>
                <a:cs typeface="Arial"/>
              </a:rPr>
              <a:t>FD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sz="18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Z  where removal of any attribute from Y means the FD does not  hold any</a:t>
            </a:r>
            <a:r>
              <a:rPr lang="en-IN" sz="2000" spc="-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more</a:t>
            </a:r>
            <a:endParaRPr lang="en-IN" sz="20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333399"/>
              </a:buClr>
              <a:buFont typeface="Wingdings"/>
              <a:buChar char=""/>
            </a:pPr>
            <a:endParaRPr lang="en-IN" sz="2450" dirty="0" smtClean="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lang="en-IN" sz="2000" b="1" spc="-5" dirty="0" smtClean="0">
                <a:solidFill>
                  <a:srgbClr val="333399"/>
                </a:solidFill>
                <a:latin typeface="Arial"/>
                <a:cs typeface="Arial"/>
              </a:rPr>
              <a:t>Examples:</a:t>
            </a:r>
            <a:endParaRPr lang="en-IN" sz="2000" dirty="0" smtClean="0">
              <a:latin typeface="Arial"/>
              <a:cs typeface="Arial"/>
            </a:endParaRPr>
          </a:p>
          <a:p>
            <a:pPr marL="755650" marR="1215390" lvl="1" indent="-285750">
              <a:lnSpc>
                <a:spcPct val="110000"/>
              </a:lnSpc>
              <a:buClr>
                <a:srgbClr val="333399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SSN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PNUMBER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sz="18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HOURS is a full FD since neither  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SSN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dirty="0" smtClean="0">
                <a:solidFill>
                  <a:srgbClr val="800000"/>
                </a:solidFill>
                <a:latin typeface="Arial"/>
                <a:cs typeface="Arial"/>
              </a:rPr>
              <a:t>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HOURS nor 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PNUMBER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sz="18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HOURS</a:t>
            </a:r>
            <a:r>
              <a:rPr lang="en-IN" sz="2000" spc="10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hold</a:t>
            </a:r>
            <a:endParaRPr lang="en-IN" sz="2000" dirty="0" smtClean="0">
              <a:latin typeface="Arial"/>
              <a:cs typeface="Arial"/>
            </a:endParaRPr>
          </a:p>
          <a:p>
            <a:pPr marL="755650" marR="5080" lvl="1" indent="-285750">
              <a:lnSpc>
                <a:spcPts val="2160"/>
              </a:lnSpc>
              <a:spcBef>
                <a:spcPts val="51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  <a:tab pos="4923790" algn="l"/>
              </a:tabLst>
            </a:pP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SSN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PNUMBER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sz="18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ENAME</a:t>
            </a:r>
            <a:r>
              <a:rPr lang="en-IN" sz="2000" spc="12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lang="en-IN" sz="2000" spc="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not	a full FD (it is called a partial  </a:t>
            </a:r>
            <a:r>
              <a:rPr lang="en-IN" sz="2000" spc="-10" dirty="0" smtClean="0">
                <a:solidFill>
                  <a:srgbClr val="800000"/>
                </a:solidFill>
                <a:latin typeface="Arial"/>
                <a:cs typeface="Arial"/>
              </a:rPr>
              <a:t>dependency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) </a:t>
            </a:r>
            <a:r>
              <a:rPr lang="en-IN" sz="2000" spc="-10" dirty="0" smtClean="0">
                <a:solidFill>
                  <a:srgbClr val="800000"/>
                </a:solidFill>
                <a:latin typeface="Arial"/>
                <a:cs typeface="Arial"/>
              </a:rPr>
              <a:t>since 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SSN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sz="2000" spc="-5" dirty="0" err="1" smtClean="0">
                <a:solidFill>
                  <a:srgbClr val="800000"/>
                </a:solidFill>
                <a:latin typeface="Arial"/>
                <a:cs typeface="Arial"/>
              </a:rPr>
              <a:t>ENAME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 also</a:t>
            </a:r>
            <a:r>
              <a:rPr lang="en-IN" sz="2000" spc="10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000" spc="-5" dirty="0" smtClean="0">
                <a:solidFill>
                  <a:srgbClr val="800000"/>
                </a:solidFill>
                <a:latin typeface="Arial"/>
                <a:cs typeface="Arial"/>
              </a:rPr>
              <a:t>holds</a:t>
            </a:r>
            <a:endParaRPr lang="en-IN" sz="2000" dirty="0" smtClean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Second Normal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55600" marR="6540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695"/>
              <a:buFont typeface="Wingdings"/>
              <a:buChar char=""/>
              <a:tabLst>
                <a:tab pos="354965" algn="l"/>
                <a:tab pos="355600" algn="l"/>
                <a:tab pos="6866890" algn="l"/>
              </a:tabLst>
            </a:pP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A relation scheme R is </a:t>
            </a:r>
            <a:r>
              <a:rPr lang="en-IN" b="1" spc="-10" dirty="0" smtClean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second</a:t>
            </a:r>
            <a:r>
              <a:rPr lang="en-IN" b="1" spc="6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lang="en-IN" b="1" spc="1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form	</a:t>
            </a:r>
            <a:r>
              <a:rPr lang="en-IN" b="1" dirty="0" smtClean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lang="en-IN" b="1" dirty="0" err="1" smtClean="0">
                <a:solidFill>
                  <a:srgbClr val="C00000"/>
                </a:solidFill>
                <a:latin typeface="Arial"/>
                <a:cs typeface="Arial"/>
              </a:rPr>
              <a:t>2NF</a:t>
            </a:r>
            <a:r>
              <a:rPr lang="en-IN" b="1" dirty="0" smtClean="0">
                <a:solidFill>
                  <a:srgbClr val="333399"/>
                </a:solidFill>
                <a:latin typeface="Arial"/>
                <a:cs typeface="Arial"/>
              </a:rPr>
              <a:t>)  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with respect to a set of </a:t>
            </a:r>
            <a:r>
              <a:rPr lang="en-IN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FDs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 F if it is in </a:t>
            </a:r>
            <a:r>
              <a:rPr lang="en-IN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1NF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 and every  nonprime attribute is fully dependent on every key of</a:t>
            </a:r>
            <a:r>
              <a:rPr lang="en-IN" b="1" spc="-2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R.</a:t>
            </a:r>
            <a:endParaRPr lang="en-IN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0033"/>
              </a:buClr>
              <a:buFont typeface="Wingdings"/>
              <a:buChar char=""/>
            </a:pPr>
            <a:endParaRPr lang="en-IN" sz="4000" dirty="0" smtClean="0">
              <a:latin typeface="Arial"/>
              <a:cs typeface="Arial"/>
            </a:endParaRPr>
          </a:p>
          <a:p>
            <a:pPr marL="355600" marR="123825" indent="-342900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5869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R can be decomposed into </a:t>
            </a:r>
            <a:r>
              <a:rPr lang="en-IN" spc="-5" dirty="0" err="1" smtClean="0">
                <a:solidFill>
                  <a:srgbClr val="333399"/>
                </a:solidFill>
                <a:latin typeface="Arial"/>
                <a:cs typeface="Arial"/>
              </a:rPr>
              <a:t>2NF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 relations via the process of  </a:t>
            </a:r>
            <a:r>
              <a:rPr lang="en-IN" spc="-5" dirty="0" err="1" smtClean="0">
                <a:solidFill>
                  <a:srgbClr val="333399"/>
                </a:solidFill>
                <a:latin typeface="Arial"/>
                <a:cs typeface="Arial"/>
              </a:rPr>
              <a:t>2NF</a:t>
            </a:r>
            <a:r>
              <a:rPr lang="en-IN" spc="-2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normalization</a:t>
            </a:r>
            <a:endParaRPr lang="en-IN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IN" sz="40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b="1" spc="-5" dirty="0" smtClean="0">
                <a:solidFill>
                  <a:srgbClr val="333399"/>
                </a:solidFill>
                <a:latin typeface="Arial"/>
                <a:cs typeface="Arial"/>
              </a:rPr>
              <a:t>Example</a:t>
            </a:r>
            <a:endParaRPr lang="en-IN" dirty="0" smtClean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55"/>
              </a:spcBef>
              <a:tabLst>
                <a:tab pos="4666615" algn="l"/>
              </a:tabLst>
            </a:pP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Let </a:t>
            </a:r>
            <a:r>
              <a:rPr lang="en-IN" spc="-10" dirty="0" smtClean="0">
                <a:solidFill>
                  <a:srgbClr val="333399"/>
                </a:solidFill>
                <a:latin typeface="Arial"/>
                <a:cs typeface="Arial"/>
              </a:rPr>
              <a:t>R=</a:t>
            </a:r>
            <a:r>
              <a:rPr lang="en-IN" spc="-10" dirty="0" err="1" smtClean="0">
                <a:solidFill>
                  <a:srgbClr val="333399"/>
                </a:solidFill>
                <a:latin typeface="Arial"/>
                <a:cs typeface="Arial"/>
              </a:rPr>
              <a:t>ABCD</a:t>
            </a:r>
            <a:r>
              <a:rPr lang="en-IN" spc="-1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and F = { AB</a:t>
            </a:r>
            <a:r>
              <a:rPr lang="en-IN" spc="3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C,	B → D }. Here AB is a key.  C and D are non-prime. C is fully dependent on the entire  key AB, however D functionally depends on just </a:t>
            </a:r>
            <a:r>
              <a:rPr lang="en-IN" i="1" spc="-5" dirty="0" smtClean="0">
                <a:solidFill>
                  <a:srgbClr val="333399"/>
                </a:solidFill>
                <a:latin typeface="Arial"/>
                <a:cs typeface="Arial"/>
              </a:rPr>
              <a:t>part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of the  key (B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→D). 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This is called a </a:t>
            </a:r>
            <a:r>
              <a:rPr lang="en-IN" i="1" spc="-5" dirty="0" smtClean="0">
                <a:solidFill>
                  <a:srgbClr val="333399"/>
                </a:solidFill>
                <a:latin typeface="Arial"/>
                <a:cs typeface="Arial"/>
              </a:rPr>
              <a:t>partial</a:t>
            </a:r>
            <a:r>
              <a:rPr lang="en-IN" i="1" spc="-2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i="1" spc="-5" dirty="0" smtClean="0">
                <a:solidFill>
                  <a:srgbClr val="333399"/>
                </a:solidFill>
                <a:latin typeface="Arial"/>
                <a:cs typeface="Arial"/>
              </a:rPr>
              <a:t>dependency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Second Normal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1013945" y="1819056"/>
            <a:ext cx="7160260" cy="41626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Example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5" dirty="0">
                <a:latin typeface="Arial"/>
                <a:cs typeface="Arial"/>
              </a:rPr>
              <a:t>We </a:t>
            </a:r>
            <a:r>
              <a:rPr sz="2200" dirty="0">
                <a:latin typeface="Arial"/>
                <a:cs typeface="Arial"/>
              </a:rPr>
              <a:t>deduce from the data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sample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"/>
              <a:cs typeface="Arial"/>
            </a:endParaRPr>
          </a:p>
          <a:p>
            <a:pPr marL="24511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activity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→fee,</a:t>
            </a:r>
          </a:p>
          <a:p>
            <a:pPr marL="24511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sid </a:t>
            </a:r>
            <a:r>
              <a:rPr sz="2200" spc="-5" dirty="0">
                <a:latin typeface="Arial"/>
                <a:cs typeface="Arial"/>
              </a:rPr>
              <a:t>activity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→instructor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Key: </a:t>
            </a:r>
            <a:r>
              <a:rPr lang="en-US" sz="2200" dirty="0" smtClean="0">
                <a:latin typeface="Arial"/>
                <a:cs typeface="Arial"/>
              </a:rPr>
              <a:t>{</a:t>
            </a:r>
            <a:r>
              <a:rPr sz="2200" i="1" dirty="0" err="1" smtClean="0">
                <a:latin typeface="Arial"/>
                <a:cs typeface="Arial"/>
              </a:rPr>
              <a:t>sid</a:t>
            </a:r>
            <a:r>
              <a:rPr sz="2200" i="1" dirty="0" smtClean="0">
                <a:latin typeface="Arial"/>
                <a:cs typeface="Arial"/>
              </a:rPr>
              <a:t> </a:t>
            </a:r>
            <a:r>
              <a:rPr lang="en-US" sz="2200" i="1" dirty="0" smtClean="0">
                <a:latin typeface="Arial"/>
                <a:cs typeface="Arial"/>
              </a:rPr>
              <a:t>,</a:t>
            </a:r>
            <a:r>
              <a:rPr sz="2200" i="1" dirty="0" smtClean="0">
                <a:latin typeface="Arial"/>
                <a:cs typeface="Arial"/>
              </a:rPr>
              <a:t>activity</a:t>
            </a:r>
            <a:r>
              <a:rPr lang="en-US" sz="2200" i="1" dirty="0" smtClean="0">
                <a:latin typeface="Arial"/>
                <a:cs typeface="Arial"/>
              </a:rPr>
              <a:t>}</a:t>
            </a:r>
            <a:r>
              <a:rPr sz="2200" dirty="0" smtClean="0">
                <a:latin typeface="Arial"/>
                <a:cs typeface="Arial"/>
              </a:rPr>
              <a:t>. </a:t>
            </a:r>
            <a:r>
              <a:rPr sz="2200" spc="-5" dirty="0">
                <a:latin typeface="Arial"/>
                <a:cs typeface="Arial"/>
              </a:rPr>
              <a:t>Non-key </a:t>
            </a:r>
            <a:r>
              <a:rPr sz="2200" dirty="0">
                <a:latin typeface="Arial"/>
                <a:cs typeface="Arial"/>
              </a:rPr>
              <a:t>attributes: { Fee, Instructor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}</a:t>
            </a:r>
          </a:p>
          <a:p>
            <a:pPr>
              <a:lnSpc>
                <a:spcPct val="100000"/>
              </a:lnSpc>
            </a:pPr>
            <a:endParaRPr sz="2300" dirty="0">
              <a:latin typeface="Arial"/>
              <a:cs typeface="Arial"/>
            </a:endParaRPr>
          </a:p>
          <a:p>
            <a:pPr marL="12700" marR="266065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There is a </a:t>
            </a:r>
            <a:r>
              <a:rPr sz="2200" spc="-5" dirty="0">
                <a:latin typeface="Arial"/>
                <a:cs typeface="Arial"/>
              </a:rPr>
              <a:t>partial </a:t>
            </a:r>
            <a:r>
              <a:rPr sz="2200" dirty="0">
                <a:latin typeface="Arial"/>
                <a:cs typeface="Arial"/>
              </a:rPr>
              <a:t>dependency  </a:t>
            </a:r>
            <a:r>
              <a:rPr sz="2200" spc="-5" dirty="0">
                <a:latin typeface="Arial"/>
                <a:cs typeface="Arial"/>
              </a:rPr>
              <a:t>therefore the schema is not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 err="1" smtClean="0">
                <a:latin typeface="Arial"/>
                <a:cs typeface="Arial"/>
              </a:rPr>
              <a:t>2NF</a:t>
            </a:r>
            <a:endParaRPr lang="en-US" sz="2200" spc="-5" dirty="0" smtClean="0">
              <a:latin typeface="Arial"/>
              <a:cs typeface="Arial"/>
            </a:endParaRPr>
          </a:p>
          <a:p>
            <a:pPr marL="12700" marR="2660650">
              <a:lnSpc>
                <a:spcPct val="100000"/>
              </a:lnSpc>
            </a:pPr>
            <a:endParaRPr lang="en-US" sz="2200" spc="-5" dirty="0" smtClean="0">
              <a:latin typeface="Arial"/>
              <a:cs typeface="Arial"/>
            </a:endParaRPr>
          </a:p>
          <a:p>
            <a:pPr marL="12700" marR="2660650"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</p:txBody>
      </p:sp>
      <p:graphicFrame>
        <p:nvGraphicFramePr>
          <p:cNvPr id="17" name="object 5"/>
          <p:cNvGraphicFramePr>
            <a:graphicFrameLocks noGrp="1"/>
          </p:cNvGraphicFramePr>
          <p:nvPr/>
        </p:nvGraphicFramePr>
        <p:xfrm>
          <a:off x="6297492" y="1815524"/>
          <a:ext cx="4037964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2200"/>
                <a:gridCol w="1077595"/>
                <a:gridCol w="862330"/>
                <a:gridCol w="1005839"/>
              </a:tblGrid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Activity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Fee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Instructor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Basket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Ball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Lebron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Golf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Arnold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Golf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Jack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Golf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65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Lebron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6"/>
          <p:cNvSpPr/>
          <p:nvPr/>
        </p:nvSpPr>
        <p:spPr>
          <a:xfrm>
            <a:off x="6428532" y="4274128"/>
            <a:ext cx="41148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Normalizing into </a:t>
            </a:r>
            <a:r>
              <a:rPr lang="en-IN" spc="-5" dirty="0" err="1" smtClean="0"/>
              <a:t>2NF</a:t>
            </a:r>
            <a:r>
              <a:rPr lang="en-IN" spc="-30" dirty="0" smtClean="0"/>
              <a:t> </a:t>
            </a:r>
            <a:r>
              <a:rPr lang="en-IN" spc="-5" dirty="0" smtClean="0"/>
              <a:t>and  </a:t>
            </a:r>
            <a:r>
              <a:rPr lang="en-IN" spc="-5" dirty="0" err="1" smtClean="0"/>
              <a:t>3NF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grpSp>
        <p:nvGrpSpPr>
          <p:cNvPr id="14" name="object 3"/>
          <p:cNvGrpSpPr>
            <a:grpSpLocks noGrp="1"/>
          </p:cNvGrpSpPr>
          <p:nvPr/>
        </p:nvGrpSpPr>
        <p:grpSpPr>
          <a:xfrm>
            <a:off x="838200" y="1825625"/>
            <a:ext cx="10515600" cy="4351338"/>
            <a:chOff x="577637" y="1636352"/>
            <a:chExt cx="8104505" cy="4755515"/>
          </a:xfrm>
        </p:grpSpPr>
        <p:sp>
          <p:nvSpPr>
            <p:cNvPr id="17" name="object 4"/>
            <p:cNvSpPr/>
            <p:nvPr/>
          </p:nvSpPr>
          <p:spPr>
            <a:xfrm>
              <a:off x="577637" y="1636352"/>
              <a:ext cx="5109996" cy="47553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"/>
            <p:cNvSpPr/>
            <p:nvPr/>
          </p:nvSpPr>
          <p:spPr>
            <a:xfrm>
              <a:off x="5562599" y="2447924"/>
              <a:ext cx="3119374" cy="18954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4571999" y="4491100"/>
              <a:ext cx="3733800" cy="14524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Normalization into </a:t>
            </a:r>
            <a:r>
              <a:rPr lang="en-IN" spc="-5" dirty="0" err="1" smtClean="0"/>
              <a:t>2NF</a:t>
            </a:r>
            <a:r>
              <a:rPr lang="en-IN" spc="-5" dirty="0" smtClean="0"/>
              <a:t> </a:t>
            </a:r>
            <a:r>
              <a:rPr lang="en-IN" spc="-10" dirty="0" smtClean="0"/>
              <a:t>and  </a:t>
            </a:r>
            <a:r>
              <a:rPr lang="en-IN" spc="-5" dirty="0" err="1" smtClean="0"/>
              <a:t>3NF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39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7" name="object 3"/>
          <p:cNvSpPr/>
          <p:nvPr/>
        </p:nvSpPr>
        <p:spPr>
          <a:xfrm>
            <a:off x="609600" y="1385455"/>
            <a:ext cx="10307782" cy="5167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Functional Dependencies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11770"/>
            <a:ext cx="10515600" cy="4351338"/>
          </a:xfrm>
        </p:spPr>
        <p:txBody>
          <a:bodyPr/>
          <a:lstStyle/>
          <a:p>
            <a:r>
              <a:rPr lang="en-US" sz="2400" dirty="0">
                <a:cs typeface="Times New Roman" pitchFamily="18" charset="0"/>
              </a:rPr>
              <a:t>X 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BostonII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Y holds if whenever two </a:t>
            </a:r>
            <a:r>
              <a:rPr lang="en-US" sz="2400" dirty="0" err="1">
                <a:cs typeface="Times New Roman" pitchFamily="18" charset="0"/>
              </a:rPr>
              <a:t>tuples</a:t>
            </a:r>
            <a:r>
              <a:rPr lang="en-US" sz="2400" dirty="0">
                <a:cs typeface="Times New Roman" pitchFamily="18" charset="0"/>
              </a:rPr>
              <a:t> have the same value for X, they </a:t>
            </a:r>
            <a:r>
              <a:rPr lang="en-US" sz="2400" i="1" dirty="0">
                <a:cs typeface="Times New Roman" pitchFamily="18" charset="0"/>
              </a:rPr>
              <a:t>must have</a:t>
            </a:r>
            <a:r>
              <a:rPr lang="en-US" sz="2400" dirty="0">
                <a:cs typeface="Times New Roman" pitchFamily="18" charset="0"/>
              </a:rPr>
              <a:t>  the same value for Y</a:t>
            </a:r>
          </a:p>
          <a:p>
            <a:r>
              <a:rPr lang="en-US" sz="2400" dirty="0">
                <a:cs typeface="Times New Roman" pitchFamily="18" charset="0"/>
              </a:rPr>
              <a:t>For any two </a:t>
            </a:r>
            <a:r>
              <a:rPr lang="en-US" sz="2400" dirty="0" err="1">
                <a:cs typeface="Times New Roman" pitchFamily="18" charset="0"/>
              </a:rPr>
              <a:t>tuples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>
                <a:cs typeface="Times New Roman" pitchFamily="18" charset="0"/>
              </a:rPr>
              <a:t>t1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dirty="0" err="1">
                <a:cs typeface="Times New Roman" pitchFamily="18" charset="0"/>
              </a:rPr>
              <a:t>t2</a:t>
            </a:r>
            <a:r>
              <a:rPr lang="en-US" sz="2400" dirty="0">
                <a:cs typeface="Times New Roman" pitchFamily="18" charset="0"/>
              </a:rPr>
              <a:t> in any relation instance r(R</a:t>
            </a:r>
            <a:r>
              <a:rPr lang="en-US" sz="2400" dirty="0" smtClean="0">
                <a:cs typeface="Times New Roman" pitchFamily="18" charset="0"/>
              </a:rPr>
              <a:t>):</a:t>
            </a:r>
          </a:p>
          <a:p>
            <a:pPr>
              <a:buNone/>
            </a:pPr>
            <a:r>
              <a:rPr lang="en-US" sz="2400" dirty="0" smtClean="0">
                <a:cs typeface="Times New Roman" pitchFamily="18" charset="0"/>
              </a:rPr>
              <a:t>				 </a:t>
            </a:r>
            <a:r>
              <a:rPr lang="en-US" sz="2400" i="1" dirty="0">
                <a:cs typeface="Times New Roman" pitchFamily="18" charset="0"/>
              </a:rPr>
              <a:t>If</a:t>
            </a:r>
            <a:r>
              <a:rPr lang="en-US" sz="2400" dirty="0">
                <a:cs typeface="Times New Roman" pitchFamily="18" charset="0"/>
              </a:rPr>
              <a:t>  </a:t>
            </a:r>
            <a:r>
              <a:rPr lang="en-US" sz="2400" dirty="0" err="1">
                <a:cs typeface="Times New Roman" pitchFamily="18" charset="0"/>
              </a:rPr>
              <a:t>t1</a:t>
            </a:r>
            <a:r>
              <a:rPr lang="en-US" sz="2400" dirty="0">
                <a:cs typeface="Times New Roman" pitchFamily="18" charset="0"/>
              </a:rPr>
              <a:t>[X]=</a:t>
            </a:r>
            <a:r>
              <a:rPr lang="en-US" sz="2400" dirty="0" err="1">
                <a:cs typeface="Times New Roman" pitchFamily="18" charset="0"/>
              </a:rPr>
              <a:t>t2</a:t>
            </a:r>
            <a:r>
              <a:rPr lang="en-US" sz="2400" dirty="0">
                <a:cs typeface="Times New Roman" pitchFamily="18" charset="0"/>
              </a:rPr>
              <a:t>[X], </a:t>
            </a:r>
            <a:endParaRPr lang="en-US" sz="2400" dirty="0" smtClean="0">
              <a:cs typeface="Times New Roman" pitchFamily="18" charset="0"/>
            </a:endParaRPr>
          </a:p>
          <a:p>
            <a:pPr>
              <a:buNone/>
            </a:pPr>
            <a:r>
              <a:rPr lang="en-US" sz="2400" i="1" dirty="0" smtClean="0">
                <a:cs typeface="Times New Roman" pitchFamily="18" charset="0"/>
              </a:rPr>
              <a:t>				       then</a:t>
            </a:r>
            <a:r>
              <a:rPr lang="en-US" sz="2400" dirty="0" smtClean="0">
                <a:cs typeface="Times New Roman" pitchFamily="18" charset="0"/>
              </a:rPr>
              <a:t>  </a:t>
            </a:r>
            <a:r>
              <a:rPr lang="en-US" sz="2400" dirty="0" err="1">
                <a:cs typeface="Times New Roman" pitchFamily="18" charset="0"/>
              </a:rPr>
              <a:t>t1</a:t>
            </a:r>
            <a:r>
              <a:rPr lang="en-US" sz="2400" dirty="0">
                <a:cs typeface="Times New Roman" pitchFamily="18" charset="0"/>
              </a:rPr>
              <a:t>[Y]=</a:t>
            </a:r>
            <a:r>
              <a:rPr lang="en-US" sz="2400" dirty="0" err="1">
                <a:cs typeface="Times New Roman" pitchFamily="18" charset="0"/>
              </a:rPr>
              <a:t>t2</a:t>
            </a:r>
            <a:r>
              <a:rPr lang="en-US" sz="2400" dirty="0">
                <a:cs typeface="Times New Roman" pitchFamily="18" charset="0"/>
              </a:rPr>
              <a:t>[Y]</a:t>
            </a:r>
          </a:p>
          <a:p>
            <a:r>
              <a:rPr lang="en-US" sz="2400" dirty="0">
                <a:cs typeface="Times New Roman" pitchFamily="18" charset="0"/>
              </a:rPr>
              <a:t>X 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BostonII" charset="0"/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Y in R specifies a </a:t>
            </a:r>
            <a:r>
              <a:rPr lang="en-US" sz="2400" i="1" dirty="0">
                <a:cs typeface="Times New Roman" pitchFamily="18" charset="0"/>
              </a:rPr>
              <a:t>constraint</a:t>
            </a:r>
            <a:r>
              <a:rPr lang="en-US" sz="2400" dirty="0">
                <a:cs typeface="Times New Roman" pitchFamily="18" charset="0"/>
              </a:rPr>
              <a:t>  on all relation instances r(R)</a:t>
            </a:r>
          </a:p>
          <a:p>
            <a:r>
              <a:rPr lang="en-US" sz="2400" dirty="0">
                <a:cs typeface="Times New Roman" pitchFamily="18" charset="0"/>
              </a:rPr>
              <a:t>Written as X </a:t>
            </a:r>
            <a:r>
              <a:rPr lang="en-US" sz="2400" dirty="0" smtClean="0"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400" dirty="0" smtClean="0">
                <a:cs typeface="Times New Roman" pitchFamily="18" charset="0"/>
              </a:rPr>
              <a:t>Y</a:t>
            </a:r>
            <a:r>
              <a:rPr lang="en-US" sz="2400" dirty="0">
                <a:cs typeface="Times New Roman" pitchFamily="18" charset="0"/>
              </a:rPr>
              <a:t>; can be displayed graphically on a relation schema as in Figures.  ( denoted by the arrow:  ).</a:t>
            </a:r>
          </a:p>
          <a:p>
            <a:r>
              <a:rPr lang="en-US" sz="2400" dirty="0" err="1">
                <a:cs typeface="Times New Roman" pitchFamily="18" charset="0"/>
              </a:rPr>
              <a:t>FDs</a:t>
            </a:r>
            <a:r>
              <a:rPr lang="en-US" sz="2400" dirty="0">
                <a:cs typeface="Times New Roman" pitchFamily="18" charset="0"/>
              </a:rPr>
              <a:t> are derived from the real-world constraints on the attributes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Third Normal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900425" y="1515363"/>
            <a:ext cx="9601320" cy="20745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Definition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  <a:spcBef>
                <a:spcPts val="575"/>
              </a:spcBef>
              <a:tabLst>
                <a:tab pos="5300345" algn="l"/>
              </a:tabLst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Given a relation scheme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 subset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X of R,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 attribute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 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R,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and a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set of FDs F, A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006FC0"/>
                </a:solidFill>
                <a:latin typeface="Arial"/>
                <a:cs typeface="Arial"/>
              </a:rPr>
              <a:t>transitively dependent 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upon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in R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there is a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subset</a:t>
            </a:r>
            <a:r>
              <a:rPr sz="2400" spc="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800000"/>
                </a:solidFill>
                <a:latin typeface="Arial"/>
                <a:cs typeface="Arial"/>
              </a:rPr>
              <a:t>R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with: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5"/>
              </a:spcBef>
              <a:tabLst>
                <a:tab pos="1908810" algn="l"/>
                <a:tab pos="5532755" algn="l"/>
                <a:tab pos="595376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X </a:t>
            </a:r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,</a:t>
            </a:r>
            <a:r>
              <a:rPr sz="24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 err="1" smtClean="0">
                <a:solidFill>
                  <a:srgbClr val="800000"/>
                </a:solidFill>
                <a:latin typeface="Arial"/>
                <a:cs typeface="Arial"/>
              </a:rPr>
              <a:t>Y</a:t>
            </a:r>
            <a:r>
              <a:rPr lang="en-US" sz="2400" dirty="0" err="1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dirty="0" err="1" smtClean="0">
                <a:solidFill>
                  <a:srgbClr val="800000"/>
                </a:solidFill>
                <a:latin typeface="Arial"/>
                <a:cs typeface="Arial"/>
              </a:rPr>
              <a:t>X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and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Y </a:t>
            </a:r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under</a:t>
            </a:r>
            <a:r>
              <a:rPr sz="24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F</a:t>
            </a:r>
            <a:r>
              <a:rPr sz="24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and	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lang="el-GR" sz="2400" dirty="0" smtClean="0">
                <a:solidFill>
                  <a:srgbClr val="800000"/>
                </a:solidFill>
                <a:latin typeface="Arial"/>
                <a:cs typeface="Arial"/>
              </a:rPr>
              <a:t>ϵ</a:t>
            </a:r>
            <a:r>
              <a:rPr sz="2400" dirty="0" err="1" smtClean="0">
                <a:solidFill>
                  <a:srgbClr val="800000"/>
                </a:solidFill>
                <a:latin typeface="Arial"/>
                <a:cs typeface="Arial"/>
              </a:rPr>
              <a:t>XY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5"/>
          <p:cNvSpPr txBox="1"/>
          <p:nvPr/>
        </p:nvSpPr>
        <p:spPr>
          <a:xfrm>
            <a:off x="900425" y="4770881"/>
            <a:ext cx="8686058" cy="16351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Examples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Schema (ABCD) and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F = {A </a:t>
            </a:r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, B </a:t>
            </a:r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AC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C </a:t>
            </a:r>
            <a:r>
              <a:rPr lang="en-US" sz="2400" spc="-5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spc="-5" dirty="0" smtClean="0">
                <a:solidFill>
                  <a:srgbClr val="800000"/>
                </a:solidFill>
                <a:latin typeface="Arial"/>
                <a:cs typeface="Arial"/>
              </a:rPr>
              <a:t>D</a:t>
            </a:r>
            <a:r>
              <a:rPr sz="2400" spc="-4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D is transitively dependent on A(and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B)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via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C,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however  C is not transitively dependent on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via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B (B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400" spc="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prime).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9"/>
          <p:cNvSpPr/>
          <p:nvPr/>
        </p:nvSpPr>
        <p:spPr>
          <a:xfrm>
            <a:off x="2916170" y="3690937"/>
            <a:ext cx="4720668" cy="1211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466109" y="3269673"/>
            <a:ext cx="83127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650182" y="3297382"/>
            <a:ext cx="13854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Third Normal </a:t>
            </a:r>
            <a:r>
              <a:rPr lang="en-IN" dirty="0" smtClean="0"/>
              <a:t>Form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>
            <a:spLocks noGrp="1"/>
          </p:cNvSpPr>
          <p:nvPr>
            <p:ph idx="1"/>
          </p:nvPr>
        </p:nvSpPr>
        <p:spPr>
          <a:xfrm>
            <a:off x="838200" y="1520815"/>
            <a:ext cx="10515600" cy="4351338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5"/>
              </a:spcBef>
              <a:buClr>
                <a:srgbClr val="990033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A relation schema R is in </a:t>
            </a:r>
            <a:r>
              <a:rPr sz="2200" b="1" dirty="0">
                <a:solidFill>
                  <a:srgbClr val="333399"/>
                </a:solidFill>
                <a:latin typeface="Arial"/>
                <a:cs typeface="Arial"/>
              </a:rPr>
              <a:t>third normal form (3NF)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if it is in  2NF </a:t>
            </a:r>
            <a:r>
              <a:rPr sz="2200" i="1" spc="-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no non-prime attribute A in R is transitively</a:t>
            </a:r>
            <a:r>
              <a:rPr sz="22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dependent  on the primary</a:t>
            </a:r>
            <a:r>
              <a:rPr sz="22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key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90033"/>
              </a:buClr>
              <a:buFont typeface="Wingdings"/>
              <a:buChar char=""/>
            </a:pPr>
            <a:endParaRPr sz="2950" dirty="0">
              <a:latin typeface="Arial"/>
              <a:cs typeface="Arial"/>
            </a:endParaRPr>
          </a:p>
          <a:p>
            <a:pPr marL="355600" marR="470534" indent="-342900">
              <a:lnSpc>
                <a:spcPts val="2380"/>
              </a:lnSpc>
              <a:buClr>
                <a:srgbClr val="990033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R can be decomposed into 3NF relations via </a:t>
            </a: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process</a:t>
            </a:r>
            <a:r>
              <a:rPr sz="2200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of  3NF</a:t>
            </a:r>
            <a:r>
              <a:rPr sz="22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normalization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90033"/>
              </a:buClr>
              <a:buFont typeface="Wingdings"/>
              <a:buChar char=""/>
            </a:pPr>
            <a:endParaRPr sz="27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200" b="1" dirty="0">
                <a:solidFill>
                  <a:srgbClr val="333399"/>
                </a:solidFill>
                <a:latin typeface="Arial"/>
                <a:cs typeface="Arial"/>
              </a:rPr>
              <a:t>NOTE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755650" marR="9525" lvl="1" indent="-285750">
              <a:lnSpc>
                <a:spcPts val="2380"/>
              </a:lnSpc>
              <a:spcBef>
                <a:spcPts val="5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In X </a:t>
            </a:r>
            <a:r>
              <a:rPr lang="en-US" sz="22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2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Y and Y </a:t>
            </a:r>
            <a:r>
              <a:rPr lang="en-US" sz="22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2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Z, with X as the primary key, we consider  this a problem only if Y is not a candidate</a:t>
            </a:r>
            <a:r>
              <a:rPr sz="22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key.</a:t>
            </a:r>
            <a:endParaRPr sz="2200" dirty="0">
              <a:latin typeface="Arial"/>
              <a:cs typeface="Arial"/>
            </a:endParaRPr>
          </a:p>
          <a:p>
            <a:pPr marL="755650" marR="506730" lvl="1" indent="-285750">
              <a:lnSpc>
                <a:spcPts val="238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When Y is a candidate key, there is no problem with</a:t>
            </a:r>
            <a:r>
              <a:rPr sz="2200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the  transitive dependency</a:t>
            </a:r>
            <a:r>
              <a:rPr sz="22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E.g., Consider EMP (SSN, Emp#, Salary</a:t>
            </a:r>
            <a:r>
              <a:rPr sz="22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).</a:t>
            </a:r>
            <a:endParaRPr sz="2200" dirty="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Here, </a:t>
            </a:r>
            <a:r>
              <a:rPr sz="2200" dirty="0" err="1">
                <a:solidFill>
                  <a:srgbClr val="800000"/>
                </a:solidFill>
                <a:latin typeface="Arial"/>
                <a:cs typeface="Arial"/>
              </a:rPr>
              <a:t>SSN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sz="20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0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Emp# </a:t>
            </a:r>
            <a:r>
              <a:rPr lang="en-US" sz="20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0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Salary and Emp# is a candidate</a:t>
            </a:r>
            <a:r>
              <a:rPr sz="22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key.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r>
              <a:rPr lang="en-IN" sz="2775" baseline="25525" dirty="0" smtClean="0">
                <a:solidFill>
                  <a:srgbClr val="333399"/>
                </a:solidFill>
                <a:latin typeface="Arial"/>
                <a:cs typeface="Arial"/>
              </a:rPr>
              <a:t>st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lang="en-IN" spc="-26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lang="en-IN" dirty="0" smtClean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All attributes depend on </a:t>
            </a: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lang="en-IN" sz="2600" b="1" spc="7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b="1" dirty="0" smtClean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endParaRPr lang="en-IN" sz="2600" dirty="0" smtClean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lang="en-IN" spc="5" dirty="0" smtClean="0">
                <a:solidFill>
                  <a:srgbClr val="333399"/>
                </a:solidFill>
                <a:latin typeface="Arial"/>
                <a:cs typeface="Arial"/>
              </a:rPr>
              <a:t>2</a:t>
            </a:r>
            <a:r>
              <a:rPr lang="en-IN" sz="2775" spc="7" baseline="25525" dirty="0" smtClean="0">
                <a:solidFill>
                  <a:srgbClr val="333399"/>
                </a:solidFill>
                <a:latin typeface="Arial"/>
                <a:cs typeface="Arial"/>
              </a:rPr>
              <a:t>nd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lang="en-IN" spc="-27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lang="en-IN" dirty="0" smtClean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All attributes depend on </a:t>
            </a: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the whole</a:t>
            </a:r>
            <a:r>
              <a:rPr lang="en-IN" sz="2600" b="1" spc="10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endParaRPr lang="en-IN" sz="2600" dirty="0" smtClean="0">
              <a:latin typeface="Arial"/>
              <a:cs typeface="Arial"/>
            </a:endParaRPr>
          </a:p>
          <a:p>
            <a:pPr marL="3810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3</a:t>
            </a:r>
            <a:r>
              <a:rPr lang="en-IN" sz="2775" baseline="25525" dirty="0" smtClean="0">
                <a:solidFill>
                  <a:srgbClr val="333399"/>
                </a:solidFill>
                <a:latin typeface="Arial"/>
                <a:cs typeface="Arial"/>
              </a:rPr>
              <a:t>rd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lang="en-IN" spc="-254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endParaRPr lang="en-IN" dirty="0" smtClean="0">
              <a:latin typeface="Arial"/>
              <a:cs typeface="Arial"/>
            </a:endParaRPr>
          </a:p>
          <a:p>
            <a:pPr marL="781050" lvl="1" indent="-28575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80415" algn="l"/>
                <a:tab pos="781050" algn="l"/>
              </a:tabLst>
            </a:pPr>
            <a:r>
              <a:rPr lang="en-IN" sz="2600" spc="-5" dirty="0" smtClean="0">
                <a:solidFill>
                  <a:srgbClr val="800000"/>
                </a:solidFill>
                <a:latin typeface="Arial"/>
                <a:cs typeface="Arial"/>
              </a:rPr>
              <a:t>All attributes depend on </a:t>
            </a: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nothing but the</a:t>
            </a:r>
            <a:r>
              <a:rPr lang="en-IN" sz="2600" b="1" spc="114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z="2600" b="1" spc="-5" dirty="0" smtClean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endParaRPr lang="en-IN" sz="2600" dirty="0" smtClean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>
            <a:spLocks/>
          </p:cNvSpPr>
          <p:nvPr/>
        </p:nvSpPr>
        <p:spPr>
          <a:xfrm>
            <a:off x="695280" y="871698"/>
            <a:ext cx="6731634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Normal </a:t>
            </a: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Forms </a:t>
            </a:r>
            <a:r>
              <a:rPr kumimoji="0" lang="en-IN" sz="36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Defined</a:t>
            </a:r>
            <a:r>
              <a:rPr kumimoji="0" lang="en-IN" sz="36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Informally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307339" y="1210275"/>
            <a:ext cx="11053388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General </a:t>
            </a:r>
            <a:r>
              <a:rPr spc="-5" dirty="0"/>
              <a:t>Normal Form </a:t>
            </a:r>
            <a:r>
              <a:rPr spc="-5" dirty="0" smtClean="0"/>
              <a:t>Definitions</a:t>
            </a:r>
            <a:r>
              <a:rPr lang="en-US" spc="-5" dirty="0" smtClean="0"/>
              <a:t> </a:t>
            </a:r>
            <a:endParaRPr spc="-5" dirty="0"/>
          </a:p>
        </p:txBody>
      </p:sp>
      <p:sp>
        <p:nvSpPr>
          <p:cNvPr id="17" name="object 3"/>
          <p:cNvSpPr txBox="1"/>
          <p:nvPr/>
        </p:nvSpPr>
        <p:spPr>
          <a:xfrm>
            <a:off x="318515" y="2428681"/>
            <a:ext cx="11568685" cy="1659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above definitions consider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primary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key</a:t>
            </a:r>
            <a:r>
              <a:rPr sz="2400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only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Font typeface="Wingdings"/>
              <a:buChar char=""/>
            </a:pPr>
            <a:endParaRPr sz="35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following more general definitions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take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into account  relations with multiple candidate</a:t>
            </a:r>
            <a:r>
              <a:rPr sz="2400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keys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5"/>
          <p:cNvSpPr txBox="1"/>
          <p:nvPr/>
        </p:nvSpPr>
        <p:spPr>
          <a:xfrm>
            <a:off x="533400" y="4537389"/>
            <a:ext cx="11076709" cy="1554272"/>
          </a:xfrm>
          <a:prstGeom prst="rect">
            <a:avLst/>
          </a:prstGeom>
          <a:solidFill>
            <a:srgbClr val="F1F1F1"/>
          </a:solidFill>
          <a:ln w="3175">
            <a:solidFill>
              <a:srgbClr val="BEBEBE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40335" marR="365760">
              <a:lnSpc>
                <a:spcPct val="100000"/>
              </a:lnSpc>
              <a:spcBef>
                <a:spcPts val="200"/>
              </a:spcBef>
              <a:tabLst>
                <a:tab pos="3564890" algn="l"/>
              </a:tabLst>
            </a:pPr>
            <a:endParaRPr lang="en-US" sz="2400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140335" marR="365760">
              <a:lnSpc>
                <a:spcPct val="100000"/>
              </a:lnSpc>
              <a:spcBef>
                <a:spcPts val="200"/>
              </a:spcBef>
              <a:tabLst>
                <a:tab pos="3564890" algn="l"/>
              </a:tabLst>
            </a:pPr>
            <a:r>
              <a:rPr sz="2400" dirty="0" smtClean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relation schema R is in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second normal form (2NF)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if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every non-prime attribute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R is fully functionally  dependent on</a:t>
            </a:r>
            <a:r>
              <a:rPr sz="2400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every</a:t>
            </a:r>
            <a:r>
              <a:rPr sz="2400" i="1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key	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lang="en-US" sz="2400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140335" marR="365760">
              <a:lnSpc>
                <a:spcPct val="100000"/>
              </a:lnSpc>
              <a:spcBef>
                <a:spcPts val="200"/>
              </a:spcBef>
              <a:tabLst>
                <a:tab pos="356489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smtClean="0"/>
              <a:t>General Normal Form Definitions</a:t>
            </a:r>
            <a:endParaRPr lang="en-IN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1316990" algn="l"/>
              </a:tabLst>
            </a:pPr>
            <a:r>
              <a:rPr lang="en-IN" b="1" dirty="0" smtClean="0">
                <a:solidFill>
                  <a:srgbClr val="333399"/>
                </a:solidFill>
                <a:latin typeface="Arial"/>
                <a:cs typeface="Arial"/>
              </a:rPr>
              <a:t>Example	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Consider the</a:t>
            </a:r>
            <a:r>
              <a:rPr lang="en-IN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endParaRPr lang="en-IN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SUPPLIER(</a:t>
            </a:r>
            <a:r>
              <a:rPr lang="en-IN" spc="-5" dirty="0" err="1" smtClean="0">
                <a:solidFill>
                  <a:srgbClr val="800000"/>
                </a:solidFill>
                <a:latin typeface="Arial"/>
                <a:cs typeface="Arial"/>
              </a:rPr>
              <a:t>sname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,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saddress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, item,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iname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, price) and</a:t>
            </a:r>
            <a:r>
              <a:rPr lang="en-IN" spc="-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FDs</a:t>
            </a:r>
            <a:endParaRPr lang="en-IN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6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F= {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sname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saddress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, item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iname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, {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sname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, item}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price</a:t>
            </a:r>
            <a:r>
              <a:rPr lang="en-IN" spc="-1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lang="en-IN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3600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990033"/>
              </a:buClr>
              <a:buSzPct val="59090"/>
              <a:buAutoNum type="arabicPeriod"/>
              <a:tabLst>
                <a:tab pos="469265" algn="l"/>
                <a:tab pos="469900" algn="l"/>
              </a:tabLst>
            </a:pPr>
            <a:r>
              <a:rPr lang="en-IN" i="1" dirty="0" err="1" smtClean="0">
                <a:solidFill>
                  <a:srgbClr val="800000"/>
                </a:solidFill>
                <a:latin typeface="Arial"/>
                <a:cs typeface="Arial"/>
              </a:rPr>
              <a:t>sname</a:t>
            </a:r>
            <a:r>
              <a:rPr lang="en-IN" i="1" dirty="0" smtClean="0">
                <a:solidFill>
                  <a:srgbClr val="800000"/>
                </a:solidFill>
                <a:latin typeface="Arial"/>
                <a:cs typeface="Arial"/>
              </a:rPr>
              <a:t> item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is the primary key, all other attributes are</a:t>
            </a:r>
            <a:r>
              <a:rPr lang="en-IN" spc="-4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non-prime.</a:t>
            </a:r>
            <a:endParaRPr lang="en-IN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990033"/>
              </a:buClr>
              <a:buSzPct val="59090"/>
              <a:buAutoNum type="arabicPeriod"/>
              <a:tabLst>
                <a:tab pos="469265" algn="l"/>
                <a:tab pos="46990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Observe that </a:t>
            </a:r>
            <a:r>
              <a:rPr lang="en-IN" i="1" dirty="0" err="1" smtClean="0">
                <a:solidFill>
                  <a:srgbClr val="800000"/>
                </a:solidFill>
                <a:latin typeface="Arial"/>
                <a:cs typeface="Arial"/>
              </a:rPr>
              <a:t>saddress</a:t>
            </a:r>
            <a:r>
              <a:rPr lang="en-IN" i="1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depends on part of the key</a:t>
            </a:r>
            <a:r>
              <a:rPr lang="en-IN" spc="-1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lang="en-IN" i="1" spc="-5" dirty="0" err="1" smtClean="0">
                <a:solidFill>
                  <a:srgbClr val="800000"/>
                </a:solidFill>
                <a:latin typeface="Arial"/>
                <a:cs typeface="Arial"/>
              </a:rPr>
              <a:t>sname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).</a:t>
            </a:r>
            <a:endParaRPr lang="en-IN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990033"/>
              </a:buClr>
              <a:buSzPct val="59090"/>
              <a:buAutoNum type="arabicPeriod"/>
              <a:tabLst>
                <a:tab pos="469265" algn="l"/>
                <a:tab pos="46990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Likewise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iname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 depends on part of the key</a:t>
            </a:r>
            <a:r>
              <a:rPr lang="en-IN" spc="-4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(item)</a:t>
            </a:r>
            <a:endParaRPr lang="en-IN" dirty="0" smtClean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530"/>
              </a:spcBef>
              <a:buClr>
                <a:srgbClr val="990033"/>
              </a:buClr>
              <a:buSzPct val="59090"/>
              <a:buAutoNum type="arabicPeriod"/>
              <a:tabLst>
                <a:tab pos="469265" algn="l"/>
                <a:tab pos="46990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Therefore SUPPLIER is not in</a:t>
            </a:r>
            <a:r>
              <a:rPr lang="en-IN" spc="-3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pc="-5" dirty="0" err="1" smtClean="0">
                <a:solidFill>
                  <a:srgbClr val="800000"/>
                </a:solidFill>
                <a:latin typeface="Arial"/>
                <a:cs typeface="Arial"/>
              </a:rPr>
              <a:t>2NF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</a:t>
            </a:r>
            <a:r>
              <a:rPr lang="en-IN" spc="-5" dirty="0" smtClean="0"/>
              <a:t>Normal </a:t>
            </a:r>
            <a:r>
              <a:rPr lang="en-IN" dirty="0" smtClean="0"/>
              <a:t>Form </a:t>
            </a:r>
            <a:r>
              <a:rPr lang="en-IN" spc="-5" dirty="0" smtClean="0"/>
              <a:t>Definitions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371495" y="1980963"/>
            <a:ext cx="8208645" cy="14103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Definition:</a:t>
            </a:r>
            <a:endParaRPr sz="2800" dirty="0">
              <a:latin typeface="Arial"/>
              <a:cs typeface="Arial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Superkey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 relation schema R - a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set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of attributes  S of R that contains a key of</a:t>
            </a:r>
            <a:r>
              <a:rPr sz="2600" spc="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R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1281580" y="3719960"/>
            <a:ext cx="8458200" cy="1908215"/>
          </a:xfrm>
          <a:prstGeom prst="rect">
            <a:avLst/>
          </a:prstGeom>
          <a:solidFill>
            <a:srgbClr val="F1F1F1"/>
          </a:solidFill>
          <a:ln w="9525">
            <a:solidFill>
              <a:srgbClr val="BEBEBE"/>
            </a:solidFill>
          </a:ln>
        </p:spPr>
        <p:txBody>
          <a:bodyPr vert="horz" wrap="square" lIns="0" tIns="213360" rIns="0" bIns="0" rtlCol="0">
            <a:spAutoFit/>
          </a:bodyPr>
          <a:lstStyle/>
          <a:p>
            <a:pPr marL="845185" indent="-286385">
              <a:lnSpc>
                <a:spcPct val="100000"/>
              </a:lnSpc>
              <a:spcBef>
                <a:spcPts val="168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845185" algn="l"/>
                <a:tab pos="845819" algn="l"/>
              </a:tabLst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relation schema R is in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third normal form</a:t>
            </a:r>
            <a:r>
              <a:rPr sz="2600" b="1" spc="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800000"/>
                </a:solidFill>
                <a:latin typeface="Arial"/>
                <a:cs typeface="Arial"/>
              </a:rPr>
              <a:t>(3NF)</a:t>
            </a:r>
            <a:endParaRPr sz="2600" dirty="0">
              <a:latin typeface="Arial"/>
              <a:cs typeface="Arial"/>
            </a:endParaRPr>
          </a:p>
          <a:p>
            <a:pPr marL="845185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if whenever a FD X </a:t>
            </a:r>
            <a:r>
              <a:rPr lang="en-US" sz="2600" dirty="0" smtClean="0">
                <a:solidFill>
                  <a:srgbClr val="800000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6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A holds in R, then</a:t>
            </a:r>
            <a:r>
              <a:rPr sz="2600" spc="1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either:</a:t>
            </a:r>
            <a:endParaRPr sz="2600" dirty="0">
              <a:latin typeface="Arial"/>
              <a:cs typeface="Arial"/>
            </a:endParaRPr>
          </a:p>
          <a:p>
            <a:pPr marL="1245235" lvl="1" indent="-22923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24587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(a)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a superkey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 R,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or</a:t>
            </a:r>
            <a:endParaRPr sz="2400" dirty="0">
              <a:latin typeface="Arial"/>
              <a:cs typeface="Arial"/>
            </a:endParaRPr>
          </a:p>
          <a:p>
            <a:pPr marL="1245235" lvl="1" indent="-22923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24587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(b)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a prime attribute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 </a:t>
            </a:r>
            <a:r>
              <a:rPr lang="en-IN" spc="-5" dirty="0" smtClean="0"/>
              <a:t>Normal </a:t>
            </a:r>
            <a:r>
              <a:rPr lang="en-IN" dirty="0" smtClean="0"/>
              <a:t>Form </a:t>
            </a:r>
            <a:r>
              <a:rPr lang="en-IN" spc="-5" dirty="0" smtClean="0"/>
              <a:t>Definitions</a:t>
            </a:r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3"/>
          <p:cNvSpPr txBox="1"/>
          <p:nvPr/>
        </p:nvSpPr>
        <p:spPr>
          <a:xfrm>
            <a:off x="1052830" y="1856509"/>
            <a:ext cx="9698300" cy="4235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Example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Key: { SID</a:t>
            </a:r>
            <a:r>
              <a:rPr sz="2400" spc="-1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12700" marR="5974080">
              <a:lnSpc>
                <a:spcPct val="120000"/>
              </a:lnSpc>
            </a:pPr>
            <a:r>
              <a:rPr sz="2400" dirty="0" err="1">
                <a:solidFill>
                  <a:srgbClr val="C00000"/>
                </a:solidFill>
                <a:latin typeface="Arial"/>
                <a:cs typeface="Arial"/>
              </a:rPr>
              <a:t>SID→Building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  </a:t>
            </a:r>
            <a:endParaRPr lang="en-US" sz="24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974080">
              <a:lnSpc>
                <a:spcPct val="120000"/>
              </a:lnSpc>
            </a:pPr>
            <a:r>
              <a:rPr sz="2400" dirty="0" smtClean="0">
                <a:solidFill>
                  <a:srgbClr val="C00000"/>
                </a:solidFill>
                <a:latin typeface="Arial"/>
                <a:cs typeface="Arial"/>
              </a:rPr>
              <a:t>Building</a:t>
            </a:r>
            <a:r>
              <a:rPr sz="2400" spc="-9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→Fee </a:t>
            </a:r>
            <a:endParaRPr lang="en-US" sz="2400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12700" marR="5974080">
              <a:lnSpc>
                <a:spcPct val="120000"/>
              </a:lnSpc>
            </a:pPr>
            <a:r>
              <a:rPr sz="2400" dirty="0" smtClean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Building</a:t>
            </a:r>
            <a:r>
              <a:rPr sz="2400" spc="-9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→Mgr</a:t>
            </a:r>
            <a:endParaRPr sz="2400" dirty="0"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endParaRPr lang="en-US" sz="2400" i="1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endParaRPr lang="en-US" sz="2400" i="1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355600" marR="5080">
              <a:lnSpc>
                <a:spcPct val="100000"/>
              </a:lnSpc>
            </a:pPr>
            <a:r>
              <a:rPr sz="2400" i="1" spc="-5" dirty="0" smtClean="0">
                <a:solidFill>
                  <a:srgbClr val="333399"/>
                </a:solidFill>
                <a:latin typeface="Arial"/>
                <a:cs typeface="Arial"/>
              </a:rPr>
              <a:t>Fee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(and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Manager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) transitively depend on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SID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via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non-prime attribute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Building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. Therefore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relation is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not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3NF.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17" name="object 5"/>
          <p:cNvGraphicFramePr>
            <a:graphicFrameLocks noGrp="1"/>
          </p:cNvGraphicFramePr>
          <p:nvPr/>
        </p:nvGraphicFramePr>
        <p:xfrm>
          <a:off x="5078277" y="1967929"/>
          <a:ext cx="5759061" cy="1828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809"/>
                <a:gridCol w="1558752"/>
                <a:gridCol w="1558750"/>
                <a:gridCol w="1558750"/>
              </a:tblGrid>
              <a:tr h="457053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SID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Building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Fee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Manager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57053"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100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Fenn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Mr.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053"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100" dirty="0" smtClean="0">
                          <a:latin typeface="Times New Roman"/>
                          <a:cs typeface="Times New Roman"/>
                        </a:rPr>
                        <a:t>        ABC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Ali</a:t>
                      </a: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053"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200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Holiday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400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Tyson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6"/>
          <p:cNvSpPr/>
          <p:nvPr/>
        </p:nvSpPr>
        <p:spPr>
          <a:xfrm>
            <a:off x="4959618" y="3931244"/>
            <a:ext cx="6041087" cy="1383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3362705" y="817829"/>
            <a:ext cx="3717453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Let’s </a:t>
            </a:r>
            <a:r>
              <a:rPr dirty="0"/>
              <a:t>try</a:t>
            </a:r>
            <a:r>
              <a:rPr spc="-80" dirty="0"/>
              <a:t> </a:t>
            </a:r>
            <a:r>
              <a:rPr spc="-5" dirty="0"/>
              <a:t>it</a:t>
            </a:r>
          </a:p>
        </p:txBody>
      </p:sp>
      <p:sp>
        <p:nvSpPr>
          <p:cNvPr id="17" name="object 3"/>
          <p:cNvSpPr txBox="1"/>
          <p:nvPr/>
        </p:nvSpPr>
        <p:spPr>
          <a:xfrm>
            <a:off x="1037640" y="3467100"/>
            <a:ext cx="10267669" cy="2630272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3082925" indent="65405">
              <a:lnSpc>
                <a:spcPct val="121700"/>
              </a:lnSpc>
              <a:spcBef>
                <a:spcPts val="150"/>
              </a:spcBef>
              <a:tabLst>
                <a:tab pos="1984375" algn="l"/>
              </a:tabLst>
            </a:pPr>
            <a:r>
              <a:rPr sz="2400" spc="-5" dirty="0">
                <a:latin typeface="Carlito"/>
                <a:cs typeface="Carlito"/>
              </a:rPr>
              <a:t>F= </a:t>
            </a:r>
            <a:r>
              <a:rPr sz="2400" dirty="0">
                <a:latin typeface="Carlito"/>
                <a:cs typeface="Carlito"/>
              </a:rPr>
              <a:t>{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dirty="0">
                <a:latin typeface="Carlito"/>
                <a:cs typeface="Carlito"/>
              </a:rPr>
              <a:t>→ </a:t>
            </a:r>
            <a:r>
              <a:rPr sz="2400" spc="-5" dirty="0">
                <a:latin typeface="Carlito"/>
                <a:cs typeface="Carlito"/>
              </a:rPr>
              <a:t>address </a:t>
            </a:r>
            <a:r>
              <a:rPr sz="2400" dirty="0">
                <a:latin typeface="Carlito"/>
                <a:cs typeface="Carlito"/>
              </a:rPr>
              <a:t>}  </a:t>
            </a:r>
            <a:r>
              <a:rPr sz="2400" spc="-5" dirty="0">
                <a:latin typeface="Carlito"/>
                <a:cs typeface="Carlito"/>
              </a:rPr>
              <a:t>Candidate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key</a:t>
            </a:r>
            <a:r>
              <a:rPr sz="2400" dirty="0" smtClean="0">
                <a:latin typeface="Carlito"/>
                <a:cs typeface="Carlito"/>
              </a:rPr>
              <a:t>:</a:t>
            </a:r>
            <a:endParaRPr lang="en-US" sz="2400" dirty="0" smtClean="0">
              <a:latin typeface="Carlito"/>
              <a:cs typeface="Carlito"/>
            </a:endParaRPr>
          </a:p>
          <a:p>
            <a:pPr marL="12700" marR="3082925" indent="65405">
              <a:lnSpc>
                <a:spcPct val="121700"/>
              </a:lnSpc>
              <a:spcBef>
                <a:spcPts val="150"/>
              </a:spcBef>
              <a:tabLst>
                <a:tab pos="1984375" algn="l"/>
              </a:tabLst>
            </a:pPr>
            <a:r>
              <a:rPr sz="2400" spc="-5" dirty="0" smtClean="0">
                <a:latin typeface="Carlito"/>
                <a:cs typeface="Carlito"/>
              </a:rPr>
              <a:t>(</a:t>
            </a:r>
            <a:r>
              <a:rPr sz="2400" spc="-5" dirty="0">
                <a:latin typeface="Carlito"/>
                <a:cs typeface="Carlito"/>
              </a:rPr>
              <a:t>name,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beer) </a:t>
            </a:r>
            <a:endParaRPr lang="en-US" sz="2400" spc="-5" dirty="0" smtClean="0">
              <a:latin typeface="Carlito"/>
              <a:cs typeface="Carlito"/>
            </a:endParaRPr>
          </a:p>
          <a:p>
            <a:pPr marL="12700" marR="3082925" indent="65405">
              <a:lnSpc>
                <a:spcPct val="121700"/>
              </a:lnSpc>
              <a:spcBef>
                <a:spcPts val="150"/>
              </a:spcBef>
              <a:tabLst>
                <a:tab pos="1984375" algn="l"/>
              </a:tabLst>
            </a:pPr>
            <a:r>
              <a:rPr sz="2400" spc="-5" dirty="0" smtClean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Is this relation in</a:t>
            </a:r>
            <a:r>
              <a:rPr sz="2400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rlito"/>
                <a:cs typeface="Carlito"/>
              </a:rPr>
              <a:t>3NF?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 dirty="0">
              <a:latin typeface="Carlito"/>
              <a:cs typeface="Carlito"/>
            </a:endParaRPr>
          </a:p>
          <a:p>
            <a:pPr marL="44450">
              <a:lnSpc>
                <a:spcPct val="100000"/>
              </a:lnSpc>
              <a:tabLst>
                <a:tab pos="95885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No:	</a:t>
            </a:r>
            <a:r>
              <a:rPr sz="2400" i="1" spc="-10" dirty="0">
                <a:solidFill>
                  <a:srgbClr val="333399"/>
                </a:solidFill>
                <a:latin typeface="Arial"/>
                <a:cs typeface="Arial"/>
              </a:rPr>
              <a:t>name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super</a:t>
            </a:r>
            <a:r>
              <a:rPr sz="2400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key,</a:t>
            </a:r>
            <a:endParaRPr sz="2400" dirty="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tabLst>
                <a:tab pos="95885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and	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address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part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of any candidate</a:t>
            </a:r>
            <a:r>
              <a:rPr sz="2400" spc="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Arial"/>
                <a:cs typeface="Arial"/>
              </a:rPr>
              <a:t>key.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18" name="object 4"/>
          <p:cNvGraphicFramePr>
            <a:graphicFrameLocks noGrp="1"/>
          </p:cNvGraphicFramePr>
          <p:nvPr/>
        </p:nvGraphicFramePr>
        <p:xfrm>
          <a:off x="1062226" y="2061972"/>
          <a:ext cx="6679111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7661"/>
                <a:gridCol w="2812257"/>
                <a:gridCol w="2109193"/>
              </a:tblGrid>
              <a:tr h="457200">
                <a:tc>
                  <a:txBody>
                    <a:bodyPr/>
                    <a:lstStyle/>
                    <a:p>
                      <a:pPr marL="151765">
                        <a:lnSpc>
                          <a:spcPts val="3304"/>
                        </a:lnSpc>
                        <a:spcBef>
                          <a:spcPts val="19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6565">
                        <a:lnSpc>
                          <a:spcPts val="3304"/>
                        </a:lnSpc>
                        <a:spcBef>
                          <a:spcPts val="19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address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3304"/>
                        </a:lnSpc>
                        <a:spcBef>
                          <a:spcPts val="19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beer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151765">
                        <a:lnSpc>
                          <a:spcPts val="287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Sally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Sally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ts val="2875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123</a:t>
                      </a:r>
                      <a:r>
                        <a:rPr sz="2400" spc="-6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Maple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6985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123</a:t>
                      </a:r>
                      <a:r>
                        <a:rPr sz="2400" spc="-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Maple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87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Bud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Miller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2226945" y="817829"/>
            <a:ext cx="8833116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 this one in</a:t>
            </a:r>
            <a:r>
              <a:rPr spc="-75" dirty="0"/>
              <a:t> </a:t>
            </a:r>
            <a:r>
              <a:rPr dirty="0"/>
              <a:t>3NF?</a:t>
            </a:r>
          </a:p>
        </p:txBody>
      </p:sp>
      <p:sp>
        <p:nvSpPr>
          <p:cNvPr id="19" name="object 3"/>
          <p:cNvSpPr txBox="1"/>
          <p:nvPr/>
        </p:nvSpPr>
        <p:spPr>
          <a:xfrm>
            <a:off x="1374393" y="1766952"/>
            <a:ext cx="8961097" cy="3231654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2400" spc="-5" dirty="0">
                <a:latin typeface="Arial"/>
                <a:cs typeface="Arial"/>
              </a:rPr>
              <a:t>R(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student, course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instructor)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400" dirty="0">
                <a:latin typeface="Arial"/>
                <a:cs typeface="Arial"/>
              </a:rPr>
              <a:t>F = </a:t>
            </a:r>
            <a:r>
              <a:rPr sz="2400" spc="-5" dirty="0">
                <a:latin typeface="Arial"/>
                <a:cs typeface="Arial"/>
              </a:rPr>
              <a:t>{{student, course}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instructor,</a:t>
            </a:r>
            <a:endParaRPr sz="2400" dirty="0">
              <a:latin typeface="Arial"/>
              <a:cs typeface="Arial"/>
            </a:endParaRPr>
          </a:p>
          <a:p>
            <a:pPr marR="360045" algn="ctr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Arial"/>
                <a:cs typeface="Arial"/>
              </a:rPr>
              <a:t>instructor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course}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 dirty="0">
              <a:latin typeface="Arial"/>
              <a:cs typeface="Arial"/>
            </a:endParaRPr>
          </a:p>
          <a:p>
            <a:pPr marR="318770" algn="ctr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Candidate </a:t>
            </a:r>
            <a:r>
              <a:rPr sz="2400" dirty="0">
                <a:latin typeface="Arial"/>
                <a:cs typeface="Arial"/>
              </a:rPr>
              <a:t>key: </a:t>
            </a:r>
            <a:r>
              <a:rPr sz="2400" spc="-5" dirty="0">
                <a:latin typeface="Arial"/>
                <a:cs typeface="Arial"/>
              </a:rPr>
              <a:t>(student,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course)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is in</a:t>
            </a:r>
            <a:r>
              <a:rPr sz="24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3NF.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49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1777364" y="817829"/>
            <a:ext cx="5589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Is 3NF Good</a:t>
            </a:r>
            <a:r>
              <a:rPr spc="-85" dirty="0"/>
              <a:t> </a:t>
            </a:r>
            <a:r>
              <a:rPr dirty="0"/>
              <a:t>Enough?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764540" y="2005711"/>
            <a:ext cx="4755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Still have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redundancy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1107744" y="2431249"/>
            <a:ext cx="2162175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R="54610" algn="ctr">
              <a:lnSpc>
                <a:spcPct val="100000"/>
              </a:lnSpc>
              <a:spcBef>
                <a:spcPts val="775"/>
              </a:spcBef>
            </a:pPr>
            <a:r>
              <a:rPr sz="2800" b="1" spc="-5" dirty="0">
                <a:latin typeface="Arial"/>
                <a:cs typeface="Arial"/>
              </a:rPr>
              <a:t>student,</a:t>
            </a:r>
            <a:endParaRPr sz="2800" dirty="0">
              <a:latin typeface="Arial"/>
              <a:cs typeface="Arial"/>
            </a:endParaRPr>
          </a:p>
          <a:p>
            <a:pPr marR="151130" algn="ctr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(“John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Doe”,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(“Bob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Jones”,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8" name="object 5"/>
          <p:cNvSpPr txBox="1">
            <a:spLocks/>
          </p:cNvSpPr>
          <p:nvPr/>
        </p:nvSpPr>
        <p:spPr>
          <a:xfrm>
            <a:off x="3508375" y="2431249"/>
            <a:ext cx="4126865" cy="1562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-228600" algn="l" defTabSz="914400" rtl="0" eaLnBrk="1" fontAlgn="auto" latinLnBrk="0" hangingPunct="1">
              <a:lnSpc>
                <a:spcPct val="120000"/>
              </a:lnSpc>
              <a:spcBef>
                <a:spcPts val="105"/>
              </a:spcBef>
              <a:spcAft>
                <a:spcPts val="0"/>
              </a:spcAft>
              <a:buClrTx/>
              <a:buSzTx/>
              <a:tabLst>
                <a:tab pos="2037714" algn="l"/>
              </a:tabLst>
              <a:defRPr/>
            </a:pP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IN" sz="2800" b="1" spc="-5" dirty="0" smtClean="0">
                <a:latin typeface="Arial"/>
                <a:cs typeface="Arial"/>
              </a:rPr>
              <a:t>course,	instructor  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IN" sz="28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CS2300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IN" sz="2800" b="0" i="0" u="none" strike="noStrike" kern="1200" cap="none" spc="-9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“McGeehan”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 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IN" sz="28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CS2300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AF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IN" sz="2800" b="0" i="0" u="none" strike="noStrike" kern="1200" cap="none" spc="-9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“McGeehan”</a:t>
            </a:r>
            <a:r>
              <a:rPr kumimoji="0" lang="en-IN" sz="28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lang="en-IN" sz="2800" b="0" i="0" u="none" strike="noStrike" kern="1200" cap="none" spc="-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764539" y="4566665"/>
            <a:ext cx="10776297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Caused by the FD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instructor → course  </a:t>
            </a:r>
            <a:r>
              <a:rPr sz="2800" spc="-5" dirty="0">
                <a:latin typeface="Arial"/>
                <a:cs typeface="Arial"/>
              </a:rPr>
              <a:t>where </a:t>
            </a:r>
            <a:r>
              <a:rPr sz="2800" dirty="0">
                <a:latin typeface="Arial"/>
                <a:cs typeface="Arial"/>
              </a:rPr>
              <a:t>instructor </a:t>
            </a:r>
            <a:r>
              <a:rPr sz="2800" spc="-5" dirty="0">
                <a:latin typeface="Arial"/>
                <a:cs typeface="Arial"/>
              </a:rPr>
              <a:t>is not </a:t>
            </a:r>
            <a:r>
              <a:rPr sz="2800" spc="-5" dirty="0" smtClean="0">
                <a:latin typeface="Arial"/>
                <a:cs typeface="Arial"/>
              </a:rPr>
              <a:t>a </a:t>
            </a:r>
            <a:r>
              <a:rPr sz="2800" dirty="0" smtClean="0">
                <a:latin typeface="Arial"/>
                <a:cs typeface="Arial"/>
              </a:rPr>
              <a:t>super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key.</a:t>
            </a:r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92322"/>
            <a:ext cx="6428508" cy="373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99603" y="1682895"/>
            <a:ext cx="39624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object 11"/>
          <p:cNvSpPr txBox="1"/>
          <p:nvPr/>
        </p:nvSpPr>
        <p:spPr>
          <a:xfrm>
            <a:off x="8579426" y="1233055"/>
            <a:ext cx="3234055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21330" algn="l"/>
              </a:tabLst>
            </a:pPr>
            <a:r>
              <a:rPr lang="en-US" sz="4000" baseline="-20833" dirty="0" smtClean="0">
                <a:latin typeface="Arial"/>
                <a:cs typeface="Arial"/>
              </a:rPr>
              <a:t>Does </a:t>
            </a:r>
            <a:r>
              <a:rPr lang="en-US" sz="4000" baseline="-20833" dirty="0" err="1" smtClean="0">
                <a:latin typeface="Arial"/>
                <a:cs typeface="Arial"/>
              </a:rPr>
              <a:t>B</a:t>
            </a:r>
            <a:r>
              <a:rPr lang="en-US" sz="4000" baseline="-20833" dirty="0" err="1" smtClean="0">
                <a:latin typeface="Arial"/>
                <a:cs typeface="Arial"/>
                <a:sym typeface="Wingdings" pitchFamily="2" charset="2"/>
              </a:rPr>
              <a:t></a:t>
            </a:r>
            <a:r>
              <a:rPr lang="en-US" sz="4000" baseline="-20833" dirty="0" err="1" smtClean="0">
                <a:latin typeface="Arial"/>
                <a:cs typeface="Arial"/>
              </a:rPr>
              <a:t>C</a:t>
            </a:r>
            <a:endParaRPr sz="4000" baseline="-2083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50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1983777" y="96985"/>
            <a:ext cx="9447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 err="1" smtClean="0"/>
              <a:t>BCNF</a:t>
            </a:r>
            <a:r>
              <a:rPr sz="3600" spc="-5" dirty="0" smtClean="0"/>
              <a:t> </a:t>
            </a:r>
            <a:r>
              <a:rPr sz="3600" dirty="0"/>
              <a:t>(Boyce-Codd </a:t>
            </a:r>
            <a:r>
              <a:rPr sz="3600" spc="-5" dirty="0"/>
              <a:t>Normal</a:t>
            </a:r>
            <a:r>
              <a:rPr sz="3600" spc="-65" dirty="0"/>
              <a:t> </a:t>
            </a:r>
            <a:r>
              <a:rPr sz="3600" dirty="0"/>
              <a:t>Form)</a:t>
            </a:r>
          </a:p>
        </p:txBody>
      </p:sp>
      <p:sp>
        <p:nvSpPr>
          <p:cNvPr id="15" name="object 3"/>
          <p:cNvSpPr txBox="1"/>
          <p:nvPr/>
        </p:nvSpPr>
        <p:spPr>
          <a:xfrm>
            <a:off x="766202" y="865893"/>
            <a:ext cx="10602581" cy="77649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7465" rIns="0" bIns="0" rtlCol="0">
            <a:spAutoFit/>
          </a:bodyPr>
          <a:lstStyle/>
          <a:p>
            <a:pPr marL="434340" marR="381000" indent="-342900">
              <a:lnSpc>
                <a:spcPct val="100000"/>
              </a:lnSpc>
              <a:spcBef>
                <a:spcPts val="29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434340" algn="l"/>
                <a:tab pos="434975" algn="l"/>
              </a:tabLst>
            </a:pP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relation schema R is in 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Boyce-Codd Normal Form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 (BCNF)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whenever an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FD </a:t>
            </a:r>
            <a:r>
              <a:rPr sz="2400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lang="en-US" sz="2400" spc="-5" dirty="0" err="1" smtClean="0">
                <a:solidFill>
                  <a:srgbClr val="333399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400" b="1" spc="-5" dirty="0" err="1" smtClean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holds in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then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X 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  superkey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6" name="object 4"/>
          <p:cNvSpPr txBox="1">
            <a:spLocks/>
          </p:cNvSpPr>
          <p:nvPr/>
        </p:nvSpPr>
        <p:spPr>
          <a:xfrm>
            <a:off x="678873" y="1716640"/>
            <a:ext cx="11208327" cy="503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</a:p>
          <a:p>
            <a:pPr marL="12700" marR="446278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139315" algn="l"/>
              </a:tabLst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Keys: {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Sid</a:t>
            </a:r>
            <a:r>
              <a:rPr kumimoji="0" lang="en-IN" sz="2000" b="0" i="0" u="none" strike="noStrike" kern="1200" cap="none" spc="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Major,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Sid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6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  </a:t>
            </a:r>
          </a:p>
          <a:p>
            <a:pPr marL="12700" marR="446278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2139315" algn="l"/>
              </a:tabLst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Sid Major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endParaRPr kumimoji="0" lang="en-IN" sz="2000" b="0" i="0" u="none" strike="noStrike" kern="1200" cap="none" spc="-5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814695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Sid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Wingdings" pitchFamily="2" charset="2"/>
              </a:rPr>
              <a:t>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Major</a:t>
            </a:r>
          </a:p>
          <a:p>
            <a:pPr marL="12700" marR="5814695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1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Major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 smtClean="0">
              <a:latin typeface="Arial"/>
              <a:cs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483100" algn="l"/>
              </a:tabLst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relation is in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3NF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but not</a:t>
            </a:r>
            <a:r>
              <a:rPr kumimoji="0" lang="en-IN" sz="2000" b="0" i="0" u="none" strike="noStrike" kern="1200" cap="none" spc="7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lang="en-IN" sz="20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0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BCNF</a:t>
            </a:r>
            <a:r>
              <a:rPr kumimoji="0" lang="en-IN" sz="2000" b="0" i="0" u="none" strike="noStrike" kern="1200" cap="none" spc="-50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	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Observe that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Major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is  valid, but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is not a </a:t>
            </a:r>
            <a:r>
              <a:rPr kumimoji="0" lang="en-IN" sz="2000" b="0" i="0" u="none" strike="noStrike" kern="1200" cap="none" spc="-20" normalizeH="0" baseline="0" noProof="0" dirty="0" err="1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superkey</a:t>
            </a:r>
            <a:r>
              <a:rPr kumimoji="0" lang="en-IN" sz="200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6FC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L="1206500" marR="448945" lvl="0" indent="-119443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>
                <a:tab pos="4214495" algn="l"/>
              </a:tabLst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lang="en-IN" sz="2000" b="0" i="1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 300</a:t>
            </a:r>
            <a:r>
              <a:rPr kumimoji="0" lang="en-IN" sz="2000" b="0" i="1" u="none" strike="noStrike" kern="1200" cap="none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1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drops</a:t>
            </a:r>
            <a:r>
              <a:rPr kumimoji="0" lang="en-IN" sz="2000" b="0" i="1" u="none" strike="noStrike" kern="1200" cap="none" spc="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1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PHYS.</a:t>
            </a:r>
          </a:p>
          <a:p>
            <a:pPr marL="1206500" marR="448945" lvl="0" indent="-119443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>
                <a:tab pos="4214495" algn="l"/>
              </a:tabLst>
              <a:defRPr/>
            </a:pPr>
            <a:r>
              <a:rPr kumimoji="0" lang="en-IN" sz="2000" b="0" i="0" u="none" strike="noStrike" kern="1200" cap="none" spc="-2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lose information that says  </a:t>
            </a:r>
            <a:r>
              <a:rPr kumimoji="0" lang="en-IN" sz="2000" b="0" i="0" u="none" strike="noStrike" kern="1200" cap="none" spc="-1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NEWTON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 a PHYS</a:t>
            </a:r>
            <a:r>
              <a:rPr kumimoji="0" lang="en-I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1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advisor.</a:t>
            </a:r>
          </a:p>
          <a:p>
            <a:pPr marL="127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3284854" algn="l"/>
              </a:tabLst>
              <a:defRPr/>
            </a:pP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solution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lang="en-IN" sz="2000" b="0" i="0" u="none" strike="noStrike" kern="1200" cap="none" spc="-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(SID,</a:t>
            </a:r>
            <a:r>
              <a:rPr kumimoji="0" lang="en-IN" sz="2000" b="0" i="0" u="none" strike="noStrike" kern="120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),	(</a:t>
            </a:r>
            <a:r>
              <a:rPr kumimoji="0" lang="en-IN" sz="2000" b="0" i="0" u="none" strike="noStrike" kern="1200" cap="none" spc="-5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FNAME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IN" sz="2000" b="0" i="0" u="none" strike="noStrike" kern="1200" cap="none" spc="-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MAJOR)</a:t>
            </a:r>
            <a:endParaRPr kumimoji="0" lang="en-IN" sz="2000" b="0" i="0" u="none" strike="noStrike" kern="1200" cap="none" spc="-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7" name="object 5"/>
          <p:cNvGraphicFramePr>
            <a:graphicFrameLocks noGrp="1"/>
          </p:cNvGraphicFramePr>
          <p:nvPr/>
        </p:nvGraphicFramePr>
        <p:xfrm>
          <a:off x="7475122" y="2660650"/>
          <a:ext cx="4090714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9556"/>
                <a:gridCol w="1322988"/>
                <a:gridCol w="1628170"/>
              </a:tblGrid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SID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MAJOR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FNAME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MATH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63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CHY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PHYL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PLATO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200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MATH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HY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300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PHYS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400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PHYS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EIN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</a:t>
                      </a: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" dirty="0" err="1" smtClean="0"/>
              <a:t>BCNF</a:t>
            </a:r>
            <a:r>
              <a:rPr lang="en-IN" spc="-5" dirty="0" smtClean="0"/>
              <a:t> </a:t>
            </a:r>
            <a:r>
              <a:rPr lang="en-IN" dirty="0" smtClean="0"/>
              <a:t>(Boyce-</a:t>
            </a:r>
            <a:r>
              <a:rPr lang="en-IN" dirty="0" err="1" smtClean="0"/>
              <a:t>Codd</a:t>
            </a:r>
            <a:r>
              <a:rPr lang="en-IN" dirty="0" smtClean="0"/>
              <a:t> </a:t>
            </a:r>
            <a:r>
              <a:rPr lang="en-IN" spc="-5" dirty="0" smtClean="0"/>
              <a:t>Normal</a:t>
            </a:r>
            <a:r>
              <a:rPr lang="en-IN" spc="-65" dirty="0" smtClean="0"/>
              <a:t> </a:t>
            </a:r>
            <a:r>
              <a:rPr lang="en-IN" dirty="0" smtClean="0"/>
              <a:t>Form)</a:t>
            </a:r>
            <a:endParaRPr lang="en-IN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Each normal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form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is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strictly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stronger than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previous  </a:t>
            </a:r>
            <a:r>
              <a:rPr lang="en-IN" sz="2400" spc="-10" dirty="0" smtClean="0">
                <a:solidFill>
                  <a:srgbClr val="333399"/>
                </a:solidFill>
                <a:latin typeface="Arial"/>
                <a:cs typeface="Arial"/>
              </a:rPr>
              <a:t>one</a:t>
            </a:r>
            <a:endParaRPr lang="en-IN" sz="2400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2NF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relation is in</a:t>
            </a:r>
            <a:r>
              <a:rPr lang="en-IN" spc="-3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1NF</a:t>
            </a:r>
            <a:endParaRPr lang="en-IN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3NF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relation is in</a:t>
            </a:r>
            <a:r>
              <a:rPr lang="en-IN" spc="-3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2NF</a:t>
            </a:r>
            <a:endParaRPr lang="en-IN" dirty="0" smtClean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Every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BCNF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spc="-5" dirty="0" smtClean="0">
                <a:solidFill>
                  <a:srgbClr val="800000"/>
                </a:solidFill>
                <a:latin typeface="Arial"/>
                <a:cs typeface="Arial"/>
              </a:rPr>
              <a:t>relation is in</a:t>
            </a:r>
            <a:r>
              <a:rPr lang="en-IN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IN" dirty="0" err="1" smtClean="0">
                <a:solidFill>
                  <a:srgbClr val="800000"/>
                </a:solidFill>
                <a:latin typeface="Arial"/>
                <a:cs typeface="Arial"/>
              </a:rPr>
              <a:t>3NF</a:t>
            </a:r>
            <a:endParaRPr lang="en-IN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Font typeface="Wingdings"/>
              <a:buChar char=""/>
            </a:pPr>
            <a:endParaRPr lang="en-IN" sz="35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There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exist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relations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that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are in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3NF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 but not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in</a:t>
            </a:r>
            <a:r>
              <a:rPr lang="en-IN" sz="2400" spc="1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spc="-5" dirty="0" err="1" smtClean="0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endParaRPr lang="en-IN" sz="24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Font typeface="Wingdings"/>
              <a:buChar char=""/>
            </a:pPr>
            <a:endParaRPr lang="en-IN" sz="3500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goal is 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have each relation in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BCNF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spc="-5" dirty="0" smtClean="0">
                <a:solidFill>
                  <a:srgbClr val="333399"/>
                </a:solidFill>
                <a:latin typeface="Arial"/>
                <a:cs typeface="Arial"/>
              </a:rPr>
              <a:t>(or</a:t>
            </a:r>
            <a:r>
              <a:rPr lang="en-IN" sz="2400" spc="4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IN" sz="2400" dirty="0" err="1" smtClean="0">
                <a:solidFill>
                  <a:srgbClr val="333399"/>
                </a:solidFill>
                <a:latin typeface="Arial"/>
                <a:cs typeface="Arial"/>
              </a:rPr>
              <a:t>3NF</a:t>
            </a:r>
            <a:r>
              <a:rPr lang="en-IN" sz="2400" dirty="0" smtClean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endParaRPr lang="en-IN" sz="2400" dirty="0" smtClean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51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52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307340" y="772815"/>
            <a:ext cx="1188465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 smtClean="0"/>
              <a:t> </a:t>
            </a:r>
            <a:r>
              <a:rPr spc="-5" dirty="0"/>
              <a:t>Boyce-</a:t>
            </a:r>
            <a:r>
              <a:rPr spc="-5" dirty="0" err="1"/>
              <a:t>Codd</a:t>
            </a:r>
            <a:r>
              <a:rPr spc="-5" dirty="0"/>
              <a:t> </a:t>
            </a:r>
            <a:r>
              <a:rPr lang="en-US" spc="-5" dirty="0" smtClean="0"/>
              <a:t>N</a:t>
            </a:r>
            <a:r>
              <a:rPr spc="-5" dirty="0" smtClean="0"/>
              <a:t>ormal</a:t>
            </a:r>
            <a:r>
              <a:rPr spc="-35" dirty="0" smtClean="0"/>
              <a:t> </a:t>
            </a:r>
            <a:r>
              <a:rPr spc="-5" dirty="0"/>
              <a:t>form</a:t>
            </a:r>
          </a:p>
        </p:txBody>
      </p:sp>
      <p:sp>
        <p:nvSpPr>
          <p:cNvPr id="13" name="object 3"/>
          <p:cNvSpPr/>
          <p:nvPr/>
        </p:nvSpPr>
        <p:spPr>
          <a:xfrm>
            <a:off x="900545" y="1537855"/>
            <a:ext cx="9933709" cy="50975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53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55964" y="747024"/>
            <a:ext cx="971889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A</a:t>
            </a:r>
            <a:r>
              <a:rPr spc="-5" dirty="0" smtClean="0"/>
              <a:t> </a:t>
            </a:r>
            <a:r>
              <a:rPr spc="-5" dirty="0"/>
              <a:t>relation TEACH that is in  3NF but not </a:t>
            </a:r>
            <a:r>
              <a:rPr spc="-10" dirty="0"/>
              <a:t>in </a:t>
            </a:r>
            <a:r>
              <a:rPr spc="-5" dirty="0"/>
              <a:t>BCNF</a:t>
            </a:r>
          </a:p>
        </p:txBody>
      </p:sp>
      <p:sp>
        <p:nvSpPr>
          <p:cNvPr id="13" name="object 3"/>
          <p:cNvSpPr/>
          <p:nvPr/>
        </p:nvSpPr>
        <p:spPr>
          <a:xfrm>
            <a:off x="1460432" y="2620567"/>
            <a:ext cx="9318405" cy="3846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/>
          <p:cNvSpPr txBox="1"/>
          <p:nvPr/>
        </p:nvSpPr>
        <p:spPr>
          <a:xfrm>
            <a:off x="7844738" y="2597217"/>
            <a:ext cx="3212252" cy="1959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marR="246379" indent="-5080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Key</a:t>
            </a:r>
            <a:r>
              <a:rPr sz="1800" spc="-5" dirty="0">
                <a:latin typeface="Arial"/>
                <a:cs typeface="Arial"/>
              </a:rPr>
              <a:t>: </a:t>
            </a:r>
            <a:r>
              <a:rPr sz="1800" dirty="0">
                <a:latin typeface="Arial"/>
                <a:cs typeface="Arial"/>
              </a:rPr>
              <a:t>Student </a:t>
            </a:r>
            <a:r>
              <a:rPr sz="1800" spc="-5" dirty="0">
                <a:latin typeface="Arial"/>
                <a:cs typeface="Arial"/>
              </a:rPr>
              <a:t>Course  Student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Instructor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Dependencies</a:t>
            </a:r>
            <a:endParaRPr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Stud Course </a:t>
            </a:r>
            <a:r>
              <a:rPr lang="en-US" dirty="0" smtClean="0">
                <a:latin typeface="Arial"/>
                <a:cs typeface="Arial"/>
                <a:sym typeface="Wingdings" pitchFamily="2" charset="2"/>
              </a:rPr>
              <a:t></a:t>
            </a:r>
            <a:r>
              <a:rPr sz="1800" dirty="0" smtClean="0">
                <a:latin typeface="Arial"/>
                <a:cs typeface="Arial"/>
              </a:rPr>
              <a:t>Instructor  </a:t>
            </a:r>
            <a:r>
              <a:rPr sz="1800" dirty="0">
                <a:latin typeface="Arial"/>
                <a:cs typeface="Arial"/>
              </a:rPr>
              <a:t>Stud </a:t>
            </a:r>
            <a:r>
              <a:rPr sz="1800" spc="-5" dirty="0" err="1" smtClean="0">
                <a:latin typeface="Arial"/>
                <a:cs typeface="Arial"/>
              </a:rPr>
              <a:t>Instructor</a:t>
            </a:r>
            <a:r>
              <a:rPr lang="en-US" sz="1800" spc="-5" dirty="0" err="1" smtClean="0">
                <a:latin typeface="Arial"/>
                <a:cs typeface="Arial"/>
                <a:sym typeface="Wingdings" pitchFamily="2" charset="2"/>
              </a:rPr>
              <a:t></a:t>
            </a:r>
            <a:r>
              <a:rPr sz="1800" spc="-5" dirty="0" err="1" smtClean="0">
                <a:latin typeface="Arial"/>
                <a:cs typeface="Arial"/>
              </a:rPr>
              <a:t>Course</a:t>
            </a:r>
            <a:r>
              <a:rPr sz="1800" spc="-5" dirty="0" smtClean="0">
                <a:latin typeface="Arial"/>
                <a:cs typeface="Arial"/>
              </a:rPr>
              <a:t>  </a:t>
            </a:r>
            <a:r>
              <a:rPr sz="1800" spc="-5" dirty="0" err="1" smtClean="0">
                <a:latin typeface="Arial"/>
                <a:cs typeface="Arial"/>
              </a:rPr>
              <a:t>Instructor</a:t>
            </a:r>
            <a:r>
              <a:rPr lang="en-US" sz="1800" spc="-5" dirty="0" err="1" smtClean="0">
                <a:latin typeface="Arial"/>
                <a:cs typeface="Arial"/>
                <a:sym typeface="Wingdings" pitchFamily="2" charset="2"/>
              </a:rPr>
              <a:t></a:t>
            </a:r>
            <a:r>
              <a:rPr sz="1800" spc="-5" dirty="0" err="1" smtClean="0">
                <a:latin typeface="Arial"/>
                <a:cs typeface="Arial"/>
              </a:rPr>
              <a:t>Course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54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8" name="object 2"/>
          <p:cNvSpPr txBox="1">
            <a:spLocks noGrp="1"/>
          </p:cNvSpPr>
          <p:nvPr>
            <p:ph type="title"/>
          </p:nvPr>
        </p:nvSpPr>
        <p:spPr>
          <a:xfrm>
            <a:off x="307340" y="650527"/>
            <a:ext cx="1075125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Achieving the BCNF by Decomposition</a:t>
            </a:r>
            <a:r>
              <a:rPr spc="15" dirty="0"/>
              <a:t> </a:t>
            </a:r>
            <a:endParaRPr spc="-5" dirty="0"/>
          </a:p>
        </p:txBody>
      </p:sp>
      <p:sp>
        <p:nvSpPr>
          <p:cNvPr id="19" name="object 3"/>
          <p:cNvSpPr txBox="1"/>
          <p:nvPr/>
        </p:nvSpPr>
        <p:spPr>
          <a:xfrm>
            <a:off x="318514" y="1551939"/>
            <a:ext cx="11471703" cy="485838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Three possible decompositions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400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TEACH</a:t>
            </a:r>
            <a:endParaRPr sz="2400" dirty="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student, instructor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} and {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student,</a:t>
            </a:r>
            <a:r>
              <a:rPr sz="2400" u="heavy" spc="6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course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{course, 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instructor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and {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course,</a:t>
            </a:r>
            <a:r>
              <a:rPr sz="2400" u="heavy" spc="6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student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{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instructor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, course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}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and {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instructor,</a:t>
            </a:r>
            <a:r>
              <a:rPr sz="2400" u="heavy" spc="2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"/>
                <a:cs typeface="Arial"/>
              </a:rPr>
              <a:t>student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  <a:tab pos="4632325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All three decompositions will</a:t>
            </a:r>
            <a:r>
              <a:rPr sz="2000" spc="1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lose</a:t>
            </a:r>
            <a:r>
              <a:rPr sz="20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FD	{ student, course} </a:t>
            </a:r>
            <a:r>
              <a:rPr lang="en-US" sz="2000" dirty="0" smtClean="0">
                <a:solidFill>
                  <a:srgbClr val="333399"/>
                </a:solidFill>
                <a:latin typeface="Arial"/>
                <a:cs typeface="Arial"/>
                <a:sym typeface="Wingdings" pitchFamily="2" charset="2"/>
              </a:rPr>
              <a:t></a:t>
            </a:r>
            <a:r>
              <a:rPr sz="2000" spc="-1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instructor</a:t>
            </a:r>
            <a:endParaRPr sz="2000" dirty="0">
              <a:latin typeface="Arial"/>
              <a:cs typeface="Arial"/>
            </a:endParaRPr>
          </a:p>
          <a:p>
            <a:pPr marL="755650" marR="240665" lvl="1" indent="-285750">
              <a:lnSpc>
                <a:spcPts val="2160"/>
              </a:lnSpc>
              <a:spcBef>
                <a:spcPts val="51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We have to </a:t>
            </a:r>
            <a:r>
              <a:rPr sz="2000" dirty="0">
                <a:solidFill>
                  <a:srgbClr val="800000"/>
                </a:solidFill>
                <a:latin typeface="Arial"/>
                <a:cs typeface="Arial"/>
              </a:rPr>
              <a:t>settle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for sacrificing the functional dependency  preservation. But we cannot sacrifice the non-additivity property  after</a:t>
            </a:r>
            <a:r>
              <a:rPr sz="20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"/>
                <a:cs typeface="Arial"/>
              </a:rPr>
              <a:t>decomposition.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333399"/>
              </a:buClr>
              <a:buFont typeface="Wingdings"/>
              <a:buChar char=""/>
            </a:pPr>
            <a:endParaRPr sz="2700" dirty="0"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333399"/>
                </a:solidFill>
                <a:latin typeface="Arial"/>
                <a:cs typeface="Arial"/>
              </a:rPr>
              <a:t>Out of the above three, only the 3rd decomposition will not generate  spurious tuples after join.(and hence has the non-additivity property –  to be discussed later)</a:t>
            </a:r>
            <a:r>
              <a:rPr sz="20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spc="-5" dirty="0" smtClean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lang="en-US" sz="2000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sz="2000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sz="2000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ts val="216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9816"/>
            <a:ext cx="10515600" cy="110345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55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6000" dirty="0" smtClean="0">
              <a:latin typeface="Edwardian Script ITC" pitchFamily="66" charset="0"/>
            </a:endParaRPr>
          </a:p>
          <a:p>
            <a:pPr>
              <a:buNone/>
            </a:pPr>
            <a:endParaRPr lang="en-US" sz="6000" dirty="0" smtClean="0">
              <a:latin typeface="Edwardian Script ITC" pitchFamily="66" charset="0"/>
            </a:endParaRPr>
          </a:p>
          <a:p>
            <a:pPr>
              <a:buNone/>
            </a:pPr>
            <a:r>
              <a:rPr lang="en-US" sz="6000" dirty="0" smtClean="0">
                <a:latin typeface="Edwardian Script ITC" pitchFamily="66" charset="0"/>
              </a:rPr>
              <a:t>				</a:t>
            </a:r>
            <a:r>
              <a:rPr lang="en-US" sz="9000" dirty="0" smtClean="0">
                <a:latin typeface="Edwardian Script ITC" pitchFamily="66" charset="0"/>
              </a:rPr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9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Examples of FD constraints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6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7527" y="1466850"/>
            <a:ext cx="4946073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2255" y="1438275"/>
            <a:ext cx="4793672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Examples of FD constraints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7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social security number determines employee name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 err="1">
                <a:cs typeface="Times New Roman" pitchFamily="18" charset="0"/>
              </a:rPr>
              <a:t>SSN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800" dirty="0" err="1">
                <a:cs typeface="Times New Roman" pitchFamily="18" charset="0"/>
              </a:rPr>
              <a:t>ENAME</a:t>
            </a:r>
            <a:endParaRPr lang="en-US" sz="28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project number determines project name and location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 err="1">
                <a:cs typeface="Times New Roman" pitchFamily="18" charset="0"/>
              </a:rPr>
              <a:t>PNUMBER</a:t>
            </a: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800" dirty="0">
                <a:cs typeface="Times New Roman" pitchFamily="18" charset="0"/>
              </a:rPr>
              <a:t>{</a:t>
            </a:r>
            <a:r>
              <a:rPr lang="en-US" sz="2800" dirty="0" err="1">
                <a:cs typeface="Times New Roman" pitchFamily="18" charset="0"/>
              </a:rPr>
              <a:t>PNAME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PLOCATION</a:t>
            </a:r>
            <a:r>
              <a:rPr lang="en-US" sz="2800" dirty="0">
                <a:cs typeface="Times New Roman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employee </a:t>
            </a:r>
            <a:r>
              <a:rPr lang="en-US" sz="2800" dirty="0" err="1">
                <a:cs typeface="Times New Roman" pitchFamily="18" charset="0"/>
              </a:rPr>
              <a:t>ssn</a:t>
            </a:r>
            <a:r>
              <a:rPr lang="en-US" sz="2800" dirty="0">
                <a:cs typeface="Times New Roman" pitchFamily="18" charset="0"/>
              </a:rPr>
              <a:t> and project number determines the hours per week that the employee works on the project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>
                <a:cs typeface="Times New Roman" pitchFamily="18" charset="0"/>
              </a:rPr>
              <a:t>	{</a:t>
            </a:r>
            <a:r>
              <a:rPr lang="en-US" sz="2800" dirty="0" err="1">
                <a:cs typeface="Times New Roman" pitchFamily="18" charset="0"/>
              </a:rPr>
              <a:t>SSN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PNUMBER</a:t>
            </a:r>
            <a:r>
              <a:rPr lang="en-US" sz="2800" dirty="0">
                <a:cs typeface="Times New Roman" pitchFamily="18" charset="0"/>
              </a:rPr>
              <a:t>} </a:t>
            </a:r>
            <a:r>
              <a:rPr lang="en-US" sz="2800" dirty="0">
                <a:latin typeface="BostonII" charset="0"/>
                <a:cs typeface="Times New Roman" pitchFamily="18" charset="0"/>
              </a:rPr>
              <a:t>-&gt; </a:t>
            </a:r>
            <a:r>
              <a:rPr lang="en-US" sz="2800" dirty="0">
                <a:cs typeface="Times New Roman" pitchFamily="18" charset="0"/>
              </a:rPr>
              <a:t>HOURS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cs typeface="Times New Roman" pitchFamily="18" charset="0"/>
              </a:rPr>
              <a:t>Examples of FD constraints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Times New Roman" pitchFamily="18" charset="0"/>
              </a:rPr>
              <a:t>An FD is a property of the attributes in the schema R</a:t>
            </a:r>
          </a:p>
          <a:p>
            <a:r>
              <a:rPr lang="en-US" dirty="0" smtClean="0">
                <a:cs typeface="Times New Roman" pitchFamily="18" charset="0"/>
              </a:rPr>
              <a:t>The constraint must hold on </a:t>
            </a:r>
            <a:r>
              <a:rPr lang="en-US" i="1" dirty="0" smtClean="0">
                <a:cs typeface="Times New Roman" pitchFamily="18" charset="0"/>
              </a:rPr>
              <a:t>every relation instance</a:t>
            </a:r>
            <a:r>
              <a:rPr lang="en-US" dirty="0" smtClean="0">
                <a:cs typeface="Times New Roman" pitchFamily="18" charset="0"/>
              </a:rPr>
              <a:t>  r(R)</a:t>
            </a:r>
          </a:p>
          <a:p>
            <a:r>
              <a:rPr lang="en-US" dirty="0" smtClean="0">
                <a:cs typeface="Times New Roman" pitchFamily="18" charset="0"/>
              </a:rPr>
              <a:t>If K is a key of R, then K functionally determines all attributes in R (since we never have two distinct </a:t>
            </a:r>
            <a:r>
              <a:rPr lang="en-US" dirty="0" err="1" smtClean="0">
                <a:cs typeface="Times New Roman" pitchFamily="18" charset="0"/>
              </a:rPr>
              <a:t>tuples</a:t>
            </a:r>
            <a:r>
              <a:rPr lang="en-US" dirty="0" smtClean="0">
                <a:cs typeface="Times New Roman" pitchFamily="18" charset="0"/>
              </a:rPr>
              <a:t> with </a:t>
            </a:r>
            <a:r>
              <a:rPr lang="en-US" dirty="0" err="1" smtClean="0">
                <a:cs typeface="Times New Roman" pitchFamily="18" charset="0"/>
              </a:rPr>
              <a:t>t1</a:t>
            </a:r>
            <a:r>
              <a:rPr lang="en-US" dirty="0" smtClean="0">
                <a:cs typeface="Times New Roman" pitchFamily="18" charset="0"/>
              </a:rPr>
              <a:t>[K]=</a:t>
            </a:r>
            <a:r>
              <a:rPr lang="en-US" dirty="0" err="1" smtClean="0">
                <a:cs typeface="Times New Roman" pitchFamily="18" charset="0"/>
              </a:rPr>
              <a:t>t2</a:t>
            </a:r>
            <a:r>
              <a:rPr lang="en-US" dirty="0" smtClean="0">
                <a:cs typeface="Times New Roman" pitchFamily="18" charset="0"/>
              </a:rPr>
              <a:t>[K])</a:t>
            </a:r>
            <a:r>
              <a:rPr lang="en-US" dirty="0" smtClean="0"/>
              <a:t> </a:t>
            </a:r>
          </a:p>
          <a:p>
            <a:endParaRPr lang="en-IN" dirty="0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8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4" name="object 2"/>
          <p:cNvSpPr txBox="1"/>
          <p:nvPr/>
        </p:nvSpPr>
        <p:spPr>
          <a:xfrm>
            <a:off x="1599529" y="3906140"/>
            <a:ext cx="7933055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 marR="5080" indent="-46482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  <a:latin typeface="Arial"/>
                <a:cs typeface="Arial"/>
              </a:rPr>
              <a:t>FDs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must hold for </a:t>
            </a:r>
            <a:r>
              <a:rPr sz="4000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 valid </a:t>
            </a:r>
            <a:r>
              <a:rPr sz="4000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states</a:t>
            </a:r>
            <a:r>
              <a:rPr sz="4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Arial"/>
                <a:cs typeface="Arial"/>
              </a:rPr>
              <a:t>of  a relation, not just current</a:t>
            </a:r>
            <a:r>
              <a:rPr sz="4000" spc="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0000"/>
                </a:solidFill>
                <a:latin typeface="Arial"/>
                <a:cs typeface="Arial"/>
              </a:rPr>
              <a:t>state</a:t>
            </a:r>
          </a:p>
        </p:txBody>
      </p:sp>
      <p:sp>
        <p:nvSpPr>
          <p:cNvPr id="15" name="object 3"/>
          <p:cNvSpPr txBox="1">
            <a:spLocks/>
          </p:cNvSpPr>
          <p:nvPr/>
        </p:nvSpPr>
        <p:spPr>
          <a:xfrm>
            <a:off x="2587089" y="5436229"/>
            <a:ext cx="5964936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 define </a:t>
            </a: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FDs</a:t>
            </a:r>
            <a:r>
              <a:rPr kumimoji="0" lang="en-IN" sz="2800" b="0" i="0" u="none" strike="noStrike" kern="1200" cap="none" spc="-5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carefully!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object 4"/>
          <p:cNvSpPr>
            <a:spLocks noChangeArrowheads="1"/>
          </p:cNvSpPr>
          <p:nvPr/>
        </p:nvSpPr>
        <p:spPr bwMode="auto">
          <a:xfrm>
            <a:off x="609793" y="182906"/>
            <a:ext cx="430309" cy="43031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092"/>
          </a:p>
        </p:txBody>
      </p:sp>
      <p:sp>
        <p:nvSpPr>
          <p:cNvPr id="9220" name="object 5"/>
          <p:cNvSpPr>
            <a:spLocks/>
          </p:cNvSpPr>
          <p:nvPr/>
        </p:nvSpPr>
        <p:spPr bwMode="auto">
          <a:xfrm>
            <a:off x="1812157" y="438011"/>
            <a:ext cx="34656" cy="34656"/>
          </a:xfrm>
          <a:custGeom>
            <a:avLst/>
            <a:gdLst>
              <a:gd name="T0" fmla="*/ 36406 w 56514"/>
              <a:gd name="T1" fmla="*/ 0 h 56515"/>
              <a:gd name="T2" fmla="*/ 22255 w 56514"/>
              <a:gd name="T3" fmla="*/ 2854 h 56515"/>
              <a:gd name="T4" fmla="*/ 10680 w 56514"/>
              <a:gd name="T5" fmla="*/ 10639 h 56515"/>
              <a:gd name="T6" fmla="*/ 2870 w 56514"/>
              <a:gd name="T7" fmla="*/ 22184 h 56515"/>
              <a:gd name="T8" fmla="*/ 0 w 56514"/>
              <a:gd name="T9" fmla="*/ 36325 h 56515"/>
              <a:gd name="T10" fmla="*/ 2870 w 56514"/>
              <a:gd name="T11" fmla="*/ 50478 h 56515"/>
              <a:gd name="T12" fmla="*/ 10680 w 56514"/>
              <a:gd name="T13" fmla="*/ 62047 h 56515"/>
              <a:gd name="T14" fmla="*/ 22255 w 56514"/>
              <a:gd name="T15" fmla="*/ 69855 h 56515"/>
              <a:gd name="T16" fmla="*/ 36406 w 56514"/>
              <a:gd name="T17" fmla="*/ 72720 h 56515"/>
              <a:gd name="T18" fmla="*/ 50541 w 56514"/>
              <a:gd name="T19" fmla="*/ 69855 h 56515"/>
              <a:gd name="T20" fmla="*/ 54074 w 56514"/>
              <a:gd name="T21" fmla="*/ 67465 h 56515"/>
              <a:gd name="T22" fmla="*/ 36406 w 56514"/>
              <a:gd name="T23" fmla="*/ 67465 h 56515"/>
              <a:gd name="T24" fmla="*/ 24276 w 56514"/>
              <a:gd name="T25" fmla="*/ 65014 h 56515"/>
              <a:gd name="T26" fmla="*/ 14374 w 56514"/>
              <a:gd name="T27" fmla="*/ 58333 h 56515"/>
              <a:gd name="T28" fmla="*/ 7703 w 56514"/>
              <a:gd name="T29" fmla="*/ 48432 h 56515"/>
              <a:gd name="T30" fmla="*/ 5254 w 56514"/>
              <a:gd name="T31" fmla="*/ 36325 h 56515"/>
              <a:gd name="T32" fmla="*/ 7703 w 56514"/>
              <a:gd name="T33" fmla="*/ 24208 h 56515"/>
              <a:gd name="T34" fmla="*/ 14374 w 56514"/>
              <a:gd name="T35" fmla="*/ 14290 h 56515"/>
              <a:gd name="T36" fmla="*/ 24276 w 56514"/>
              <a:gd name="T37" fmla="*/ 7590 h 56515"/>
              <a:gd name="T38" fmla="*/ 36406 w 56514"/>
              <a:gd name="T39" fmla="*/ 5132 h 56515"/>
              <a:gd name="T40" fmla="*/ 53922 w 56514"/>
              <a:gd name="T41" fmla="*/ 5132 h 56515"/>
              <a:gd name="T42" fmla="*/ 50541 w 56514"/>
              <a:gd name="T43" fmla="*/ 2854 h 56515"/>
              <a:gd name="T44" fmla="*/ 36406 w 56514"/>
              <a:gd name="T45" fmla="*/ 0 h 56515"/>
              <a:gd name="T46" fmla="*/ 53922 w 56514"/>
              <a:gd name="T47" fmla="*/ 5132 h 56515"/>
              <a:gd name="T48" fmla="*/ 36406 w 56514"/>
              <a:gd name="T49" fmla="*/ 5132 h 56515"/>
              <a:gd name="T50" fmla="*/ 48546 w 56514"/>
              <a:gd name="T51" fmla="*/ 7590 h 56515"/>
              <a:gd name="T52" fmla="*/ 58451 w 56514"/>
              <a:gd name="T53" fmla="*/ 14290 h 56515"/>
              <a:gd name="T54" fmla="*/ 65129 w 56514"/>
              <a:gd name="T55" fmla="*/ 24208 h 56515"/>
              <a:gd name="T56" fmla="*/ 67575 w 56514"/>
              <a:gd name="T57" fmla="*/ 36325 h 56515"/>
              <a:gd name="T58" fmla="*/ 65129 w 56514"/>
              <a:gd name="T59" fmla="*/ 48432 h 56515"/>
              <a:gd name="T60" fmla="*/ 58451 w 56514"/>
              <a:gd name="T61" fmla="*/ 58333 h 56515"/>
              <a:gd name="T62" fmla="*/ 48546 w 56514"/>
              <a:gd name="T63" fmla="*/ 65014 h 56515"/>
              <a:gd name="T64" fmla="*/ 36406 w 56514"/>
              <a:gd name="T65" fmla="*/ 67465 h 56515"/>
              <a:gd name="T66" fmla="*/ 54074 w 56514"/>
              <a:gd name="T67" fmla="*/ 67465 h 56515"/>
              <a:gd name="T68" fmla="*/ 62095 w 56514"/>
              <a:gd name="T69" fmla="*/ 62047 h 56515"/>
              <a:gd name="T70" fmla="*/ 69899 w 56514"/>
              <a:gd name="T71" fmla="*/ 50478 h 56515"/>
              <a:gd name="T72" fmla="*/ 72761 w 56514"/>
              <a:gd name="T73" fmla="*/ 36325 h 56515"/>
              <a:gd name="T74" fmla="*/ 69899 w 56514"/>
              <a:gd name="T75" fmla="*/ 22184 h 56515"/>
              <a:gd name="T76" fmla="*/ 62095 w 56514"/>
              <a:gd name="T77" fmla="*/ 10639 h 56515"/>
              <a:gd name="T78" fmla="*/ 53922 w 56514"/>
              <a:gd name="T79" fmla="*/ 5132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1" name="object 6"/>
          <p:cNvSpPr>
            <a:spLocks/>
          </p:cNvSpPr>
          <p:nvPr/>
        </p:nvSpPr>
        <p:spPr bwMode="auto">
          <a:xfrm>
            <a:off x="1821783" y="445713"/>
            <a:ext cx="15403" cy="19253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7" name="object 7"/>
          <p:cNvSpPr txBox="1"/>
          <p:nvPr/>
        </p:nvSpPr>
        <p:spPr>
          <a:xfrm>
            <a:off x="1105563" y="273396"/>
            <a:ext cx="831739" cy="305451"/>
          </a:xfrm>
          <a:prstGeom prst="rect">
            <a:avLst/>
          </a:prstGeom>
        </p:spPr>
        <p:txBody>
          <a:bodyPr lIns="0" tIns="10397" rIns="0" bIns="0">
            <a:spAutoFit/>
          </a:bodyPr>
          <a:lstStyle/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RV College of </a:t>
            </a:r>
          </a:p>
          <a:p>
            <a:pPr marL="7701">
              <a:lnSpc>
                <a:spcPts val="1082"/>
              </a:lnSpc>
              <a:spcBef>
                <a:spcPts val="82"/>
              </a:spcBef>
              <a:defRPr/>
            </a:pPr>
            <a:r>
              <a:rPr lang="en-IN" sz="970" b="1" spc="3" dirty="0">
                <a:solidFill>
                  <a:srgbClr val="231F20"/>
                </a:solidFill>
                <a:latin typeface="Helvetica-Bold"/>
                <a:cs typeface="Helvetica-Bold"/>
              </a:rPr>
              <a:t>Engineering</a:t>
            </a:r>
            <a:endParaRPr sz="970" dirty="0">
              <a:latin typeface="Helvetica-Bold"/>
              <a:cs typeface="Helvetica-Bold"/>
            </a:endParaRPr>
          </a:p>
        </p:txBody>
      </p:sp>
      <p:sp>
        <p:nvSpPr>
          <p:cNvPr id="9224" name="object 10"/>
          <p:cNvSpPr>
            <a:spLocks/>
          </p:cNvSpPr>
          <p:nvPr/>
        </p:nvSpPr>
        <p:spPr bwMode="auto">
          <a:xfrm>
            <a:off x="611718" y="722959"/>
            <a:ext cx="11235221" cy="0"/>
          </a:xfrm>
          <a:custGeom>
            <a:avLst/>
            <a:gdLst>
              <a:gd name="T0" fmla="*/ 0 w 18527395"/>
              <a:gd name="T1" fmla="*/ 18534150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092"/>
          </a:p>
        </p:txBody>
      </p:sp>
      <p:sp>
        <p:nvSpPr>
          <p:cNvPr id="922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450525" indent="-173279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693115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970361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1247607" indent="-138623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1524853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1802100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2079346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2356592" indent="-138623" defTabSz="27724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A4EB2FB7-17D6-4C80-B58B-129F3CF61E74}" type="slidenum">
              <a:rPr lang="en-US" altLang="en-US" smtClean="0">
                <a:solidFill>
                  <a:srgbClr val="898989"/>
                </a:solidFill>
              </a:rPr>
              <a:pPr/>
              <a:t>9</a:t>
            </a:fld>
            <a:endParaRPr lang="en-US" altLang="en-US" smtClean="0">
              <a:solidFill>
                <a:srgbClr val="898989"/>
              </a:solidFill>
            </a:endParaRPr>
          </a:p>
        </p:txBody>
      </p:sp>
      <p:sp>
        <p:nvSpPr>
          <p:cNvPr id="9227" name="TextBox 3"/>
          <p:cNvSpPr txBox="1">
            <a:spLocks noChangeArrowheads="1"/>
          </p:cNvSpPr>
          <p:nvPr/>
        </p:nvSpPr>
        <p:spPr bwMode="auto">
          <a:xfrm>
            <a:off x="782109" y="1857937"/>
            <a:ext cx="970363" cy="26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2" name="AutoShape 13" descr="Density-Based Clustering | SpringerLink"/>
          <p:cNvSpPr>
            <a:spLocks noChangeAspect="1" noChangeArrowheads="1"/>
          </p:cNvSpPr>
          <p:nvPr/>
        </p:nvSpPr>
        <p:spPr bwMode="auto">
          <a:xfrm>
            <a:off x="88030" y="-87602"/>
            <a:ext cx="184831" cy="18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9236" name="AutoShape 15" descr="Image result for conclusions image"/>
          <p:cNvSpPr>
            <a:spLocks noChangeAspect="1" noChangeArrowheads="1"/>
          </p:cNvSpPr>
          <p:nvPr/>
        </p:nvSpPr>
        <p:spPr bwMode="auto">
          <a:xfrm>
            <a:off x="93806" y="-102042"/>
            <a:ext cx="184831" cy="184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092"/>
          </a:p>
        </p:txBody>
      </p:sp>
      <p:sp>
        <p:nvSpPr>
          <p:cNvPr id="23" name="object 7"/>
          <p:cNvSpPr txBox="1"/>
          <p:nvPr/>
        </p:nvSpPr>
        <p:spPr>
          <a:xfrm>
            <a:off x="9782031" y="109078"/>
            <a:ext cx="2064908" cy="567673"/>
          </a:xfrm>
          <a:prstGeom prst="rect">
            <a:avLst/>
          </a:prstGeom>
        </p:spPr>
        <p:txBody>
          <a:bodyPr lIns="0" tIns="7701" rIns="0" bIns="0">
            <a:spAutoFit/>
          </a:bodyPr>
          <a:lstStyle/>
          <a:p>
            <a:pPr marL="7701">
              <a:spcBef>
                <a:spcPts val="61"/>
              </a:spcBef>
              <a:defRPr/>
            </a:pP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1819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1819" i="1" spc="-49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1819" i="1" spc="-3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1819" dirty="0">
              <a:latin typeface="Playfair Display"/>
              <a:ea typeface="ＭＳ Ｐゴシック" charset="0"/>
              <a:cs typeface="Playfair Display"/>
            </a:endParaRPr>
          </a:p>
        </p:txBody>
      </p:sp>
      <p:sp>
        <p:nvSpPr>
          <p:cNvPr id="18" name="object 2"/>
          <p:cNvSpPr txBox="1">
            <a:spLocks/>
          </p:cNvSpPr>
          <p:nvPr/>
        </p:nvSpPr>
        <p:spPr>
          <a:xfrm>
            <a:off x="1177636" y="817829"/>
            <a:ext cx="7772400" cy="6972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do we identify</a:t>
            </a:r>
            <a:r>
              <a:rPr kumimoji="0" lang="en-IN" sz="4400" b="0" i="0" u="none" strike="noStrike" kern="1200" cap="none" spc="-8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IN" sz="4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FDs</a:t>
            </a:r>
            <a:r>
              <a:rPr kumimoji="0" lang="en-I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764540" y="1814945"/>
            <a:ext cx="9557096" cy="40094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1275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Likely, </a:t>
            </a:r>
            <a:r>
              <a:rPr sz="3200" dirty="0">
                <a:latin typeface="Arial"/>
                <a:cs typeface="Arial"/>
              </a:rPr>
              <a:t>some FDs </a:t>
            </a:r>
            <a:r>
              <a:rPr sz="3200" spc="-5" dirty="0">
                <a:latin typeface="Arial"/>
                <a:cs typeface="Arial"/>
              </a:rPr>
              <a:t>will </a:t>
            </a:r>
            <a:r>
              <a:rPr sz="3200" spc="-10" dirty="0">
                <a:latin typeface="Arial"/>
                <a:cs typeface="Arial"/>
              </a:rPr>
              <a:t>be </a:t>
            </a:r>
            <a:r>
              <a:rPr sz="3200" spc="-5" dirty="0">
                <a:latin typeface="Arial"/>
                <a:cs typeface="Arial"/>
              </a:rPr>
              <a:t>obvious </a:t>
            </a:r>
            <a:r>
              <a:rPr sz="3200" spc="-10" dirty="0">
                <a:latin typeface="Arial"/>
                <a:cs typeface="Arial"/>
              </a:rPr>
              <a:t>or  </a:t>
            </a:r>
            <a:r>
              <a:rPr sz="3200" spc="-5" dirty="0">
                <a:latin typeface="Arial"/>
                <a:cs typeface="Arial"/>
              </a:rPr>
              <a:t>identified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initial </a:t>
            </a:r>
            <a:r>
              <a:rPr sz="3200" dirty="0">
                <a:latin typeface="Arial"/>
                <a:cs typeface="Arial"/>
              </a:rPr>
              <a:t>design of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DB</a:t>
            </a:r>
          </a:p>
          <a:p>
            <a:pPr marL="393700" marR="241935">
              <a:lnSpc>
                <a:spcPct val="100000"/>
              </a:lnSpc>
              <a:spcBef>
                <a:spcPts val="3150"/>
              </a:spcBef>
            </a:pPr>
            <a:r>
              <a:rPr sz="2400" spc="-15" dirty="0">
                <a:latin typeface="Arial"/>
                <a:cs typeface="Arial"/>
              </a:rPr>
              <a:t>Vehicle(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tagno,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regstate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spc="-25" dirty="0">
                <a:latin typeface="Arial"/>
                <a:cs typeface="Arial"/>
              </a:rPr>
              <a:t>owner, </a:t>
            </a:r>
            <a:r>
              <a:rPr sz="2400" spc="-5" dirty="0">
                <a:latin typeface="Arial"/>
                <a:cs typeface="Arial"/>
              </a:rPr>
              <a:t>make, model,  </a:t>
            </a:r>
            <a:r>
              <a:rPr sz="2400" spc="-30" dirty="0">
                <a:latin typeface="Arial"/>
                <a:cs typeface="Arial"/>
              </a:rPr>
              <a:t>year, </a:t>
            </a:r>
            <a:r>
              <a:rPr sz="2400" spc="-20" dirty="0">
                <a:latin typeface="Arial"/>
                <a:cs typeface="Arial"/>
              </a:rPr>
              <a:t>gaseconomy, </a:t>
            </a:r>
            <a:r>
              <a:rPr sz="2400" spc="-5" dirty="0">
                <a:latin typeface="Arial"/>
                <a:cs typeface="Arial"/>
              </a:rPr>
              <a:t>dealership,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dealeraddr)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Arial"/>
              <a:cs typeface="Arial"/>
            </a:endParaRPr>
          </a:p>
          <a:p>
            <a:pPr marL="1308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{tagno, </a:t>
            </a:r>
            <a:r>
              <a:rPr sz="2400" dirty="0">
                <a:latin typeface="Arial"/>
                <a:cs typeface="Arial"/>
              </a:rPr>
              <a:t>regstate} →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owner</a:t>
            </a:r>
            <a:endParaRPr sz="2400" dirty="0">
              <a:latin typeface="Arial"/>
              <a:cs typeface="Arial"/>
            </a:endParaRPr>
          </a:p>
          <a:p>
            <a:pPr marL="13081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{tagno, </a:t>
            </a:r>
            <a:r>
              <a:rPr sz="2400" dirty="0">
                <a:latin typeface="Arial"/>
                <a:cs typeface="Arial"/>
              </a:rPr>
              <a:t>regstate} → {make, </a:t>
            </a:r>
            <a:r>
              <a:rPr sz="2400" spc="-5" dirty="0">
                <a:latin typeface="Arial"/>
                <a:cs typeface="Arial"/>
              </a:rPr>
              <a:t>model,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year}</a:t>
            </a:r>
          </a:p>
          <a:p>
            <a:pPr marL="1308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{make, </a:t>
            </a:r>
            <a:r>
              <a:rPr sz="2400" spc="-5" dirty="0">
                <a:latin typeface="Arial"/>
                <a:cs typeface="Arial"/>
              </a:rPr>
              <a:t>model, </a:t>
            </a:r>
            <a:r>
              <a:rPr sz="2400" dirty="0">
                <a:latin typeface="Arial"/>
                <a:cs typeface="Arial"/>
              </a:rPr>
              <a:t>year} →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gaseconomy,</a:t>
            </a:r>
            <a:endParaRPr sz="2400" dirty="0">
              <a:latin typeface="Arial"/>
              <a:cs typeface="Arial"/>
            </a:endParaRPr>
          </a:p>
          <a:p>
            <a:pPr marL="1308100" marR="2005330">
              <a:lnSpc>
                <a:spcPct val="100000"/>
              </a:lnSpc>
              <a:tabLst>
                <a:tab pos="2885440" algn="l"/>
              </a:tabLst>
            </a:pPr>
            <a:r>
              <a:rPr sz="2400" spc="-5" dirty="0">
                <a:latin typeface="Arial"/>
                <a:cs typeface="Arial"/>
              </a:rPr>
              <a:t>dealership	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dealeraddr  </a:t>
            </a:r>
            <a:r>
              <a:rPr sz="2400" dirty="0">
                <a:latin typeface="Arial"/>
                <a:cs typeface="Arial"/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22904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3182</Words>
  <Application>Microsoft Office PowerPoint</Application>
  <PresentationFormat>Widescreen</PresentationFormat>
  <Paragraphs>665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ＭＳ Ｐゴシック</vt:lpstr>
      <vt:lpstr>Arial</vt:lpstr>
      <vt:lpstr>BostonII</vt:lpstr>
      <vt:lpstr>Calibri</vt:lpstr>
      <vt:lpstr>Calibri Light</vt:lpstr>
      <vt:lpstr>Carlito</vt:lpstr>
      <vt:lpstr>Edwardian Script ITC</vt:lpstr>
      <vt:lpstr>Helvetica-Bold</vt:lpstr>
      <vt:lpstr>Playfair Display</vt:lpstr>
      <vt:lpstr>Times New Roman</vt:lpstr>
      <vt:lpstr>Wingdings</vt:lpstr>
      <vt:lpstr>Office Theme</vt:lpstr>
      <vt:lpstr>PowerPoint Presentation</vt:lpstr>
      <vt:lpstr>    Contents</vt:lpstr>
      <vt:lpstr>Functional Dependencies</vt:lpstr>
      <vt:lpstr>Functional Dependencies</vt:lpstr>
      <vt:lpstr>Example</vt:lpstr>
      <vt:lpstr>Examples of FD constraints</vt:lpstr>
      <vt:lpstr>Examples of FD constraints</vt:lpstr>
      <vt:lpstr>Examples of FD constraints</vt:lpstr>
      <vt:lpstr>PowerPoint Presentation</vt:lpstr>
      <vt:lpstr>Inferring FDs</vt:lpstr>
      <vt:lpstr>Inference Rules for FDs</vt:lpstr>
      <vt:lpstr>Inference Rules for FDs</vt:lpstr>
      <vt:lpstr>Inference Rules for FDs</vt:lpstr>
      <vt:lpstr>Closure of X under F (X+)</vt:lpstr>
      <vt:lpstr>Example</vt:lpstr>
      <vt:lpstr>Candidate Keys</vt:lpstr>
      <vt:lpstr>Exercise</vt:lpstr>
      <vt:lpstr>Equivalence of Sets of FDs</vt:lpstr>
      <vt:lpstr>PowerPoint Presentation</vt:lpstr>
      <vt:lpstr>Minimal Sets of FDs</vt:lpstr>
      <vt:lpstr>Minimal Sets of FDs</vt:lpstr>
      <vt:lpstr>Algorithm</vt:lpstr>
      <vt:lpstr>Example</vt:lpstr>
      <vt:lpstr>Example (cont.)</vt:lpstr>
      <vt:lpstr>Exercise</vt:lpstr>
      <vt:lpstr>Minimal Set (Cover) of FDs</vt:lpstr>
      <vt:lpstr>Normalization of Relations</vt:lpstr>
      <vt:lpstr>Normalization of Relations</vt:lpstr>
      <vt:lpstr>Practical Use of Normal Forms</vt:lpstr>
      <vt:lpstr>Definitions of Keys and Attributes  Participating in Keys</vt:lpstr>
      <vt:lpstr>Definitions of Keys and Attributes  Participating in Keys</vt:lpstr>
      <vt:lpstr>First Normal Form 1NF</vt:lpstr>
      <vt:lpstr>   First Normal Form 1NF  </vt:lpstr>
      <vt:lpstr>   Normalization nested relations into 1NF  </vt:lpstr>
      <vt:lpstr>Second Normal Form</vt:lpstr>
      <vt:lpstr>Second Normal Form</vt:lpstr>
      <vt:lpstr>Second Normal Form</vt:lpstr>
      <vt:lpstr>Normalizing into 2NF and  3NF</vt:lpstr>
      <vt:lpstr>Normalization into 2NF and  3NF</vt:lpstr>
      <vt:lpstr>Third Normal Form</vt:lpstr>
      <vt:lpstr>Third Normal Form</vt:lpstr>
      <vt:lpstr>PowerPoint Presentation</vt:lpstr>
      <vt:lpstr>General Normal Form Definitions </vt:lpstr>
      <vt:lpstr>General Normal Form Definitions</vt:lpstr>
      <vt:lpstr>General Normal Form Definitions</vt:lpstr>
      <vt:lpstr>General Normal Form Definitions</vt:lpstr>
      <vt:lpstr>Let’s try it</vt:lpstr>
      <vt:lpstr>Is this one in 3NF?</vt:lpstr>
      <vt:lpstr>Is 3NF Good Enough?</vt:lpstr>
      <vt:lpstr>BCNF (Boyce-Codd Normal Form)</vt:lpstr>
      <vt:lpstr>BCNF (Boyce-Codd Normal Form)</vt:lpstr>
      <vt:lpstr> Boyce-Codd Normal form</vt:lpstr>
      <vt:lpstr>A relation TEACH that is in  3NF but not in BCNF</vt:lpstr>
      <vt:lpstr>Achieving the BCNF by Decomposition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Shobha G</dc:creator>
  <cp:lastModifiedBy>Dr. Shobha G</cp:lastModifiedBy>
  <cp:revision>26</cp:revision>
  <dcterms:created xsi:type="dcterms:W3CDTF">2020-07-10T04:48:04Z</dcterms:created>
  <dcterms:modified xsi:type="dcterms:W3CDTF">2021-12-19T17:55:47Z</dcterms:modified>
</cp:coreProperties>
</file>