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3"/>
  </p:notesMasterIdLst>
  <p:sldIdLst>
    <p:sldId id="257" r:id="rId2"/>
    <p:sldId id="258" r:id="rId3"/>
    <p:sldId id="370" r:id="rId4"/>
    <p:sldId id="375" r:id="rId5"/>
    <p:sldId id="374" r:id="rId6"/>
    <p:sldId id="373" r:id="rId7"/>
    <p:sldId id="372" r:id="rId8"/>
    <p:sldId id="371" r:id="rId9"/>
    <p:sldId id="377" r:id="rId10"/>
    <p:sldId id="380" r:id="rId11"/>
    <p:sldId id="383" r:id="rId12"/>
    <p:sldId id="378" r:id="rId13"/>
    <p:sldId id="384" r:id="rId14"/>
    <p:sldId id="299" r:id="rId15"/>
    <p:sldId id="301" r:id="rId16"/>
    <p:sldId id="302" r:id="rId17"/>
    <p:sldId id="376" r:id="rId18"/>
    <p:sldId id="381" r:id="rId19"/>
    <p:sldId id="382" r:id="rId20"/>
    <p:sldId id="303" r:id="rId21"/>
    <p:sldId id="304" r:id="rId22"/>
    <p:sldId id="385" r:id="rId23"/>
    <p:sldId id="386" r:id="rId24"/>
    <p:sldId id="388" r:id="rId25"/>
    <p:sldId id="389" r:id="rId26"/>
    <p:sldId id="387" r:id="rId27"/>
    <p:sldId id="390" r:id="rId28"/>
    <p:sldId id="391" r:id="rId29"/>
    <p:sldId id="308" r:id="rId30"/>
    <p:sldId id="307" r:id="rId31"/>
    <p:sldId id="309" r:id="rId32"/>
    <p:sldId id="310" r:id="rId33"/>
    <p:sldId id="311" r:id="rId34"/>
    <p:sldId id="312" r:id="rId35"/>
    <p:sldId id="313" r:id="rId36"/>
    <p:sldId id="314" r:id="rId37"/>
    <p:sldId id="315" r:id="rId38"/>
    <p:sldId id="316" r:id="rId39"/>
    <p:sldId id="317" r:id="rId40"/>
    <p:sldId id="318" r:id="rId41"/>
    <p:sldId id="319" r:id="rId42"/>
    <p:sldId id="320" r:id="rId43"/>
    <p:sldId id="321" r:id="rId44"/>
    <p:sldId id="322" r:id="rId45"/>
    <p:sldId id="323" r:id="rId46"/>
    <p:sldId id="324" r:id="rId47"/>
    <p:sldId id="325" r:id="rId48"/>
    <p:sldId id="326" r:id="rId49"/>
    <p:sldId id="327" r:id="rId50"/>
    <p:sldId id="328" r:id="rId51"/>
    <p:sldId id="329" r:id="rId52"/>
    <p:sldId id="330" r:id="rId53"/>
    <p:sldId id="331" r:id="rId54"/>
    <p:sldId id="332" r:id="rId55"/>
    <p:sldId id="333" r:id="rId56"/>
    <p:sldId id="334" r:id="rId57"/>
    <p:sldId id="335" r:id="rId58"/>
    <p:sldId id="336" r:id="rId59"/>
    <p:sldId id="337" r:id="rId60"/>
    <p:sldId id="338" r:id="rId61"/>
    <p:sldId id="339" r:id="rId62"/>
    <p:sldId id="340" r:id="rId63"/>
    <p:sldId id="349" r:id="rId64"/>
    <p:sldId id="341" r:id="rId65"/>
    <p:sldId id="343" r:id="rId66"/>
    <p:sldId id="350" r:id="rId67"/>
    <p:sldId id="342" r:id="rId68"/>
    <p:sldId id="351" r:id="rId69"/>
    <p:sldId id="352" r:id="rId70"/>
    <p:sldId id="344" r:id="rId71"/>
    <p:sldId id="345" r:id="rId72"/>
    <p:sldId id="346" r:id="rId73"/>
    <p:sldId id="353" r:id="rId74"/>
    <p:sldId id="347" r:id="rId75"/>
    <p:sldId id="354" r:id="rId76"/>
    <p:sldId id="355" r:id="rId77"/>
    <p:sldId id="356" r:id="rId78"/>
    <p:sldId id="357" r:id="rId79"/>
    <p:sldId id="358" r:id="rId80"/>
    <p:sldId id="359" r:id="rId81"/>
    <p:sldId id="360" r:id="rId82"/>
    <p:sldId id="361" r:id="rId83"/>
    <p:sldId id="362" r:id="rId84"/>
    <p:sldId id="363" r:id="rId85"/>
    <p:sldId id="364" r:id="rId86"/>
    <p:sldId id="365" r:id="rId87"/>
    <p:sldId id="366" r:id="rId88"/>
    <p:sldId id="367" r:id="rId89"/>
    <p:sldId id="368" r:id="rId90"/>
    <p:sldId id="369" r:id="rId91"/>
    <p:sldId id="297" r:id="rId9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3871" autoAdjust="0"/>
  </p:normalViewPr>
  <p:slideViewPr>
    <p:cSldViewPr snapToGrid="0">
      <p:cViewPr varScale="1">
        <p:scale>
          <a:sx n="111" d="100"/>
          <a:sy n="111" d="100"/>
        </p:scale>
        <p:origin x="510" y="15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BF66BA-5C8F-43A2-9A92-A700B9C470A5}" type="datetimeFigureOut">
              <a:rPr lang="en-IN" smtClean="0"/>
              <a:pPr/>
              <a:t>16-12-2021</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96A4F18-5AB3-422F-8E78-0011EC1212E9}" type="slidenum">
              <a:rPr lang="en-IN" smtClean="0"/>
              <a:pPr/>
              <a:t>‹#›</a:t>
            </a:fld>
            <a:endParaRPr lang="en-IN"/>
          </a:p>
        </p:txBody>
      </p:sp>
    </p:spTree>
    <p:extLst>
      <p:ext uri="{BB962C8B-B14F-4D97-AF65-F5344CB8AC3E}">
        <p14:creationId xmlns:p14="http://schemas.microsoft.com/office/powerpoint/2010/main" val="3427388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2C0D74C-04EF-40BA-9F19-E8F66D5D5B64}" type="datetimeFigureOut">
              <a:rPr lang="en-US" smtClean="0"/>
              <a:pPr/>
              <a:t>12/16/2021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A3BF84-9C12-4E24-9976-A2988F23332E}" type="slidenum">
              <a:rPr lang="en-US" smtClean="0"/>
              <a:pPr/>
              <a:t>‹#›</a:t>
            </a:fld>
            <a:endParaRPr lang="en-US"/>
          </a:p>
        </p:txBody>
      </p:sp>
    </p:spTree>
    <p:extLst>
      <p:ext uri="{BB962C8B-B14F-4D97-AF65-F5344CB8AC3E}">
        <p14:creationId xmlns:p14="http://schemas.microsoft.com/office/powerpoint/2010/main" val="31267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C0D74C-04EF-40BA-9F19-E8F66D5D5B64}" type="datetimeFigureOut">
              <a:rPr lang="en-US" smtClean="0"/>
              <a:pPr/>
              <a:t>12/16/2021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A3BF84-9C12-4E24-9976-A2988F23332E}" type="slidenum">
              <a:rPr lang="en-US" smtClean="0"/>
              <a:pPr/>
              <a:t>‹#›</a:t>
            </a:fld>
            <a:endParaRPr lang="en-US"/>
          </a:p>
        </p:txBody>
      </p:sp>
    </p:spTree>
    <p:extLst>
      <p:ext uri="{BB962C8B-B14F-4D97-AF65-F5344CB8AC3E}">
        <p14:creationId xmlns:p14="http://schemas.microsoft.com/office/powerpoint/2010/main" val="156768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C0D74C-04EF-40BA-9F19-E8F66D5D5B64}" type="datetimeFigureOut">
              <a:rPr lang="en-US" smtClean="0"/>
              <a:pPr/>
              <a:t>12/16/2021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A3BF84-9C12-4E24-9976-A2988F23332E}" type="slidenum">
              <a:rPr lang="en-US" smtClean="0"/>
              <a:pPr/>
              <a:t>‹#›</a:t>
            </a:fld>
            <a:endParaRPr lang="en-US"/>
          </a:p>
        </p:txBody>
      </p:sp>
    </p:spTree>
    <p:extLst>
      <p:ext uri="{BB962C8B-B14F-4D97-AF65-F5344CB8AC3E}">
        <p14:creationId xmlns:p14="http://schemas.microsoft.com/office/powerpoint/2010/main" val="2328175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32C0D74C-04EF-40BA-9F19-E8F66D5D5B64}" type="datetimeFigureOut">
              <a:rPr lang="en-US" smtClean="0"/>
              <a:pPr/>
              <a:t>12/16/2021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A3BF84-9C12-4E24-9976-A2988F23332E}" type="slidenum">
              <a:rPr lang="en-US" smtClean="0"/>
              <a:pPr/>
              <a:t>‹#›</a:t>
            </a:fld>
            <a:endParaRPr lang="en-US"/>
          </a:p>
        </p:txBody>
      </p:sp>
    </p:spTree>
    <p:extLst>
      <p:ext uri="{BB962C8B-B14F-4D97-AF65-F5344CB8AC3E}">
        <p14:creationId xmlns:p14="http://schemas.microsoft.com/office/powerpoint/2010/main" val="315510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C0D74C-04EF-40BA-9F19-E8F66D5D5B64}" type="datetimeFigureOut">
              <a:rPr lang="en-US" smtClean="0"/>
              <a:pPr/>
              <a:t>12/16/2021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A3BF84-9C12-4E24-9976-A2988F23332E}" type="slidenum">
              <a:rPr lang="en-US" smtClean="0"/>
              <a:pPr/>
              <a:t>‹#›</a:t>
            </a:fld>
            <a:endParaRPr lang="en-US"/>
          </a:p>
        </p:txBody>
      </p:sp>
    </p:spTree>
    <p:extLst>
      <p:ext uri="{BB962C8B-B14F-4D97-AF65-F5344CB8AC3E}">
        <p14:creationId xmlns:p14="http://schemas.microsoft.com/office/powerpoint/2010/main" val="1620638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2C0D74C-04EF-40BA-9F19-E8F66D5D5B64}" type="datetimeFigureOut">
              <a:rPr lang="en-US" smtClean="0"/>
              <a:pPr/>
              <a:t>12/16/2021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A3BF84-9C12-4E24-9976-A2988F23332E}" type="slidenum">
              <a:rPr lang="en-US" smtClean="0"/>
              <a:pPr/>
              <a:t>‹#›</a:t>
            </a:fld>
            <a:endParaRPr lang="en-US"/>
          </a:p>
        </p:txBody>
      </p:sp>
    </p:spTree>
    <p:extLst>
      <p:ext uri="{BB962C8B-B14F-4D97-AF65-F5344CB8AC3E}">
        <p14:creationId xmlns:p14="http://schemas.microsoft.com/office/powerpoint/2010/main" val="915713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2C0D74C-04EF-40BA-9F19-E8F66D5D5B64}" type="datetimeFigureOut">
              <a:rPr lang="en-US" smtClean="0"/>
              <a:pPr/>
              <a:t>12/16/2021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A3BF84-9C12-4E24-9976-A2988F23332E}" type="slidenum">
              <a:rPr lang="en-US" smtClean="0"/>
              <a:pPr/>
              <a:t>‹#›</a:t>
            </a:fld>
            <a:endParaRPr lang="en-US"/>
          </a:p>
        </p:txBody>
      </p:sp>
    </p:spTree>
    <p:extLst>
      <p:ext uri="{BB962C8B-B14F-4D97-AF65-F5344CB8AC3E}">
        <p14:creationId xmlns:p14="http://schemas.microsoft.com/office/powerpoint/2010/main" val="1848599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2C0D74C-04EF-40BA-9F19-E8F66D5D5B64}" type="datetimeFigureOut">
              <a:rPr lang="en-US" smtClean="0"/>
              <a:pPr/>
              <a:t>12/16/2021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A3BF84-9C12-4E24-9976-A2988F23332E}" type="slidenum">
              <a:rPr lang="en-US" smtClean="0"/>
              <a:pPr/>
              <a:t>‹#›</a:t>
            </a:fld>
            <a:endParaRPr lang="en-US"/>
          </a:p>
        </p:txBody>
      </p:sp>
    </p:spTree>
    <p:extLst>
      <p:ext uri="{BB962C8B-B14F-4D97-AF65-F5344CB8AC3E}">
        <p14:creationId xmlns:p14="http://schemas.microsoft.com/office/powerpoint/2010/main" val="2611033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C0D74C-04EF-40BA-9F19-E8F66D5D5B64}" type="datetimeFigureOut">
              <a:rPr lang="en-US" smtClean="0"/>
              <a:pPr/>
              <a:t>12/16/2021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A3BF84-9C12-4E24-9976-A2988F23332E}" type="slidenum">
              <a:rPr lang="en-US" smtClean="0"/>
              <a:pPr/>
              <a:t>‹#›</a:t>
            </a:fld>
            <a:endParaRPr lang="en-US"/>
          </a:p>
        </p:txBody>
      </p:sp>
    </p:spTree>
    <p:extLst>
      <p:ext uri="{BB962C8B-B14F-4D97-AF65-F5344CB8AC3E}">
        <p14:creationId xmlns:p14="http://schemas.microsoft.com/office/powerpoint/2010/main" val="3989788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C0D74C-04EF-40BA-9F19-E8F66D5D5B64}" type="datetimeFigureOut">
              <a:rPr lang="en-US" smtClean="0"/>
              <a:pPr/>
              <a:t>12/16/2021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A3BF84-9C12-4E24-9976-A2988F23332E}" type="slidenum">
              <a:rPr lang="en-US" smtClean="0"/>
              <a:pPr/>
              <a:t>‹#›</a:t>
            </a:fld>
            <a:endParaRPr lang="en-US"/>
          </a:p>
        </p:txBody>
      </p:sp>
    </p:spTree>
    <p:extLst>
      <p:ext uri="{BB962C8B-B14F-4D97-AF65-F5344CB8AC3E}">
        <p14:creationId xmlns:p14="http://schemas.microsoft.com/office/powerpoint/2010/main" val="3381663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C0D74C-04EF-40BA-9F19-E8F66D5D5B64}" type="datetimeFigureOut">
              <a:rPr lang="en-US" smtClean="0"/>
              <a:pPr/>
              <a:t>12/16/2021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A3BF84-9C12-4E24-9976-A2988F23332E}" type="slidenum">
              <a:rPr lang="en-US" smtClean="0"/>
              <a:pPr/>
              <a:t>‹#›</a:t>
            </a:fld>
            <a:endParaRPr lang="en-US"/>
          </a:p>
        </p:txBody>
      </p:sp>
    </p:spTree>
    <p:extLst>
      <p:ext uri="{BB962C8B-B14F-4D97-AF65-F5344CB8AC3E}">
        <p14:creationId xmlns:p14="http://schemas.microsoft.com/office/powerpoint/2010/main" val="1646492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C0D74C-04EF-40BA-9F19-E8F66D5D5B64}" type="datetimeFigureOut">
              <a:rPr lang="en-US" smtClean="0"/>
              <a:pPr/>
              <a:t>12/16/2021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A3BF84-9C12-4E24-9976-A2988F23332E}" type="slidenum">
              <a:rPr lang="en-US" smtClean="0"/>
              <a:pPr/>
              <a:t>‹#›</a:t>
            </a:fld>
            <a:endParaRPr lang="en-US"/>
          </a:p>
        </p:txBody>
      </p:sp>
    </p:spTree>
    <p:extLst>
      <p:ext uri="{BB962C8B-B14F-4D97-AF65-F5344CB8AC3E}">
        <p14:creationId xmlns:p14="http://schemas.microsoft.com/office/powerpoint/2010/main" val="6420694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mysqltutorial.org/mysql-insert-multiple-rows/"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975" y="-13855"/>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defRPr/>
            </a:pPr>
            <a:r>
              <a:rPr lang="en-US" sz="1092" b="1" dirty="0" err="1"/>
              <a:t>Improvi</a:t>
            </a:r>
            <a:endParaRPr lang="en-US" sz="1092" dirty="0"/>
          </a:p>
        </p:txBody>
      </p:sp>
      <p:sp>
        <p:nvSpPr>
          <p:cNvPr id="8195" name="object 3"/>
          <p:cNvSpPr>
            <a:spLocks/>
          </p:cNvSpPr>
          <p:nvPr/>
        </p:nvSpPr>
        <p:spPr bwMode="auto">
          <a:xfrm>
            <a:off x="-14974" y="0"/>
            <a:ext cx="5686441" cy="3927659"/>
          </a:xfrm>
          <a:custGeom>
            <a:avLst/>
            <a:gdLst>
              <a:gd name="T0" fmla="*/ 768415866 w 7436484"/>
              <a:gd name="T1" fmla="*/ 0 h 5134610"/>
              <a:gd name="T2" fmla="*/ 0 w 7436484"/>
              <a:gd name="T3" fmla="*/ 0 h 5134610"/>
              <a:gd name="T4" fmla="*/ 0 w 7436484"/>
              <a:gd name="T5" fmla="*/ 534451769 h 5134610"/>
              <a:gd name="T6" fmla="*/ 768415866 w 7436484"/>
              <a:gd name="T7" fmla="*/ 0 h 51346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436484" h="5134610">
                <a:moveTo>
                  <a:pt x="7435941" y="0"/>
                </a:moveTo>
                <a:lnTo>
                  <a:pt x="0" y="0"/>
                </a:lnTo>
                <a:lnTo>
                  <a:pt x="0" y="5134513"/>
                </a:lnTo>
                <a:lnTo>
                  <a:pt x="7435941" y="0"/>
                </a:lnTo>
                <a:close/>
              </a:path>
            </a:pathLst>
          </a:custGeom>
          <a:solidFill>
            <a:srgbClr val="00589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8196" name="object 4"/>
          <p:cNvSpPr>
            <a:spLocks noChangeArrowheads="1"/>
          </p:cNvSpPr>
          <p:nvPr/>
        </p:nvSpPr>
        <p:spPr bwMode="auto">
          <a:xfrm>
            <a:off x="286339" y="252217"/>
            <a:ext cx="1119575" cy="1116687"/>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8197" name="object 5"/>
          <p:cNvSpPr>
            <a:spLocks noChangeArrowheads="1"/>
          </p:cNvSpPr>
          <p:nvPr/>
        </p:nvSpPr>
        <p:spPr bwMode="auto">
          <a:xfrm>
            <a:off x="3398623" y="810561"/>
            <a:ext cx="88565" cy="89528"/>
          </a:xfrm>
          <a:prstGeom prst="rect">
            <a:avLst/>
          </a:prstGeom>
          <a:blipFill dpi="0" rotWithShape="1">
            <a:blip r:embed="rId3"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6" name="object 6"/>
          <p:cNvSpPr txBox="1"/>
          <p:nvPr/>
        </p:nvSpPr>
        <p:spPr>
          <a:xfrm>
            <a:off x="1521433" y="437049"/>
            <a:ext cx="2310387" cy="739134"/>
          </a:xfrm>
          <a:prstGeom prst="rect">
            <a:avLst/>
          </a:prstGeom>
        </p:spPr>
        <p:txBody>
          <a:bodyPr lIns="0" tIns="8086" rIns="0" bIns="0">
            <a:spAutoFit/>
          </a:bodyPr>
          <a:lstStyle/>
          <a:p>
            <a:pPr marL="7701">
              <a:lnSpc>
                <a:spcPts val="2847"/>
              </a:lnSpc>
              <a:spcBef>
                <a:spcPts val="64"/>
              </a:spcBef>
              <a:defRPr/>
            </a:pPr>
            <a:r>
              <a:rPr lang="en-IN" sz="2577" b="1" spc="-21" dirty="0">
                <a:solidFill>
                  <a:srgbClr val="FFFFFF"/>
                </a:solidFill>
                <a:latin typeface="Helvetica-Bold"/>
                <a:ea typeface="ＭＳ Ｐゴシック" charset="0"/>
                <a:cs typeface="Helvetica-Bold"/>
              </a:rPr>
              <a:t>RV College of </a:t>
            </a:r>
          </a:p>
          <a:p>
            <a:pPr marL="7701">
              <a:lnSpc>
                <a:spcPts val="2847"/>
              </a:lnSpc>
              <a:spcBef>
                <a:spcPts val="64"/>
              </a:spcBef>
              <a:defRPr/>
            </a:pPr>
            <a:r>
              <a:rPr lang="en-IN" sz="2577" b="1" spc="-21" dirty="0">
                <a:solidFill>
                  <a:srgbClr val="FFFFFF"/>
                </a:solidFill>
                <a:latin typeface="Helvetica-Bold"/>
                <a:ea typeface="ＭＳ Ｐゴシック" charset="0"/>
                <a:cs typeface="Helvetica-Bold"/>
              </a:rPr>
              <a:t>Engineering</a:t>
            </a:r>
            <a:endParaRPr sz="2577" dirty="0">
              <a:latin typeface="Helvetica-Bold"/>
              <a:ea typeface="ＭＳ Ｐゴシック" charset="0"/>
              <a:cs typeface="Helvetica-Bold"/>
            </a:endParaRPr>
          </a:p>
        </p:txBody>
      </p:sp>
      <p:sp>
        <p:nvSpPr>
          <p:cNvPr id="7" name="object 7"/>
          <p:cNvSpPr txBox="1"/>
          <p:nvPr/>
        </p:nvSpPr>
        <p:spPr>
          <a:xfrm>
            <a:off x="9774330" y="247404"/>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820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85E639D2-DF99-4E79-9C98-C54A1FDF2458}" type="slidenum">
              <a:rPr lang="en-US" altLang="en-US" smtClean="0">
                <a:solidFill>
                  <a:srgbClr val="898989"/>
                </a:solidFill>
              </a:rPr>
              <a:pPr/>
              <a:t>1</a:t>
            </a:fld>
            <a:endParaRPr lang="en-US" altLang="en-US" smtClean="0">
              <a:solidFill>
                <a:srgbClr val="898989"/>
              </a:solidFill>
            </a:endParaRPr>
          </a:p>
        </p:txBody>
      </p:sp>
      <p:sp>
        <p:nvSpPr>
          <p:cNvPr id="8202" name="TextBox 4"/>
          <p:cNvSpPr txBox="1">
            <a:spLocks noChangeArrowheads="1"/>
          </p:cNvSpPr>
          <p:nvPr/>
        </p:nvSpPr>
        <p:spPr bwMode="auto">
          <a:xfrm>
            <a:off x="7671926" y="4773814"/>
            <a:ext cx="4417654" cy="1691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r>
              <a:rPr lang="en-US" sz="1600" dirty="0" smtClean="0">
                <a:solidFill>
                  <a:srgbClr val="000000"/>
                </a:solidFill>
              </a:rPr>
              <a:t>Original Content:                                                        </a:t>
            </a:r>
            <a:r>
              <a:rPr lang="en-US" sz="1600" dirty="0" err="1" smtClean="0">
                <a:solidFill>
                  <a:srgbClr val="000000"/>
                </a:solidFill>
              </a:rPr>
              <a:t>Ramez</a:t>
            </a:r>
            <a:r>
              <a:rPr lang="en-US" sz="1600" dirty="0" smtClean="0">
                <a:solidFill>
                  <a:srgbClr val="000000"/>
                </a:solidFill>
              </a:rPr>
              <a:t> </a:t>
            </a:r>
            <a:r>
              <a:rPr lang="en-US" sz="1600" dirty="0" err="1" smtClean="0">
                <a:solidFill>
                  <a:srgbClr val="000000"/>
                </a:solidFill>
              </a:rPr>
              <a:t>Elmasri</a:t>
            </a:r>
            <a:r>
              <a:rPr lang="en-US" sz="1600" dirty="0" smtClean="0">
                <a:solidFill>
                  <a:srgbClr val="000000"/>
                </a:solidFill>
              </a:rPr>
              <a:t> and </a:t>
            </a:r>
            <a:r>
              <a:rPr lang="en-US" sz="1600" dirty="0" err="1" smtClean="0">
                <a:solidFill>
                  <a:srgbClr val="000000"/>
                </a:solidFill>
              </a:rPr>
              <a:t>Shamkant</a:t>
            </a:r>
            <a:r>
              <a:rPr lang="en-US" sz="1600" dirty="0" smtClean="0">
                <a:solidFill>
                  <a:srgbClr val="000000"/>
                </a:solidFill>
              </a:rPr>
              <a:t> B. </a:t>
            </a:r>
            <a:r>
              <a:rPr lang="en-US" sz="1600" dirty="0" err="1" smtClean="0">
                <a:solidFill>
                  <a:srgbClr val="000000"/>
                </a:solidFill>
              </a:rPr>
              <a:t>Navathe</a:t>
            </a:r>
            <a:endParaRPr lang="en-US" altLang="en-US" sz="3200" i="1" dirty="0" smtClean="0">
              <a:solidFill>
                <a:srgbClr val="FF0000"/>
              </a:solidFill>
              <a:latin typeface="Times New Roman" panose="02020603050405020304" pitchFamily="18" charset="0"/>
              <a:cs typeface="Times New Roman" panose="02020603050405020304" pitchFamily="18" charset="0"/>
            </a:endParaRPr>
          </a:p>
          <a:p>
            <a:endParaRPr lang="en-US" altLang="en-US" sz="1698" i="1" dirty="0" smtClean="0">
              <a:solidFill>
                <a:srgbClr val="FF0000"/>
              </a:solidFill>
              <a:latin typeface="Times New Roman" panose="02020603050405020304" pitchFamily="18" charset="0"/>
              <a:cs typeface="Times New Roman" panose="02020603050405020304" pitchFamily="18" charset="0"/>
            </a:endParaRPr>
          </a:p>
          <a:p>
            <a:r>
              <a:rPr lang="en-US" altLang="en-US" sz="1698" i="1" dirty="0" smtClean="0">
                <a:solidFill>
                  <a:srgbClr val="FF0000"/>
                </a:solidFill>
                <a:latin typeface="Times New Roman" panose="02020603050405020304" pitchFamily="18" charset="0"/>
                <a:cs typeface="Times New Roman" panose="02020603050405020304" pitchFamily="18" charset="0"/>
              </a:rPr>
              <a:t>Dr</a:t>
            </a:r>
            <a:r>
              <a:rPr lang="en-US" altLang="en-US" sz="1698" i="1" dirty="0">
                <a:solidFill>
                  <a:srgbClr val="FF0000"/>
                </a:solidFill>
                <a:latin typeface="Times New Roman" panose="02020603050405020304" pitchFamily="18" charset="0"/>
                <a:cs typeface="Times New Roman" panose="02020603050405020304" pitchFamily="18" charset="0"/>
              </a:rPr>
              <a:t>. </a:t>
            </a:r>
            <a:r>
              <a:rPr lang="en-US" altLang="en-US" sz="1698" i="1" dirty="0" smtClean="0">
                <a:solidFill>
                  <a:srgbClr val="FF0000"/>
                </a:solidFill>
                <a:latin typeface="Times New Roman" panose="02020603050405020304" pitchFamily="18" charset="0"/>
                <a:cs typeface="Times New Roman" panose="02020603050405020304" pitchFamily="18" charset="0"/>
              </a:rPr>
              <a:t>Poonam </a:t>
            </a:r>
            <a:r>
              <a:rPr lang="en-US" altLang="en-US" sz="1698" i="1" dirty="0" err="1" smtClean="0">
                <a:solidFill>
                  <a:srgbClr val="FF0000"/>
                </a:solidFill>
                <a:latin typeface="Times New Roman" panose="02020603050405020304" pitchFamily="18" charset="0"/>
                <a:cs typeface="Times New Roman" panose="02020603050405020304" pitchFamily="18" charset="0"/>
              </a:rPr>
              <a:t>Ghuli</a:t>
            </a:r>
            <a:endParaRPr lang="en-US" altLang="en-US" sz="1698" i="1" dirty="0">
              <a:solidFill>
                <a:srgbClr val="FF0000"/>
              </a:solidFill>
              <a:latin typeface="Times New Roman" panose="02020603050405020304" pitchFamily="18" charset="0"/>
              <a:cs typeface="Times New Roman" panose="02020603050405020304" pitchFamily="18" charset="0"/>
            </a:endParaRPr>
          </a:p>
          <a:p>
            <a:r>
              <a:rPr lang="en-US" altLang="en-US" sz="1698" i="1" smtClean="0">
                <a:solidFill>
                  <a:srgbClr val="FF0000"/>
                </a:solidFill>
                <a:latin typeface="Times New Roman" panose="02020603050405020304" pitchFamily="18" charset="0"/>
                <a:cs typeface="Times New Roman" panose="02020603050405020304" pitchFamily="18" charset="0"/>
              </a:rPr>
              <a:t>Associate </a:t>
            </a:r>
            <a:r>
              <a:rPr lang="en-US" altLang="en-US" sz="1698" i="1" dirty="0" smtClean="0">
                <a:solidFill>
                  <a:srgbClr val="FF0000"/>
                </a:solidFill>
                <a:latin typeface="Times New Roman" panose="02020603050405020304" pitchFamily="18" charset="0"/>
                <a:cs typeface="Times New Roman" panose="02020603050405020304" pitchFamily="18" charset="0"/>
              </a:rPr>
              <a:t>Professor</a:t>
            </a:r>
            <a:r>
              <a:rPr lang="en-US" altLang="en-US" sz="1698" i="1" dirty="0">
                <a:solidFill>
                  <a:srgbClr val="FF0000"/>
                </a:solidFill>
                <a:latin typeface="Times New Roman" panose="02020603050405020304" pitchFamily="18" charset="0"/>
                <a:cs typeface="Times New Roman" panose="02020603050405020304" pitchFamily="18" charset="0"/>
              </a:rPr>
              <a:t>, </a:t>
            </a:r>
            <a:r>
              <a:rPr lang="en-US" altLang="en-US" sz="1698" i="1" dirty="0" smtClean="0">
                <a:solidFill>
                  <a:srgbClr val="FF0000"/>
                </a:solidFill>
                <a:latin typeface="Times New Roman" panose="02020603050405020304" pitchFamily="18" charset="0"/>
                <a:cs typeface="Times New Roman" panose="02020603050405020304" pitchFamily="18" charset="0"/>
              </a:rPr>
              <a:t>Department of  </a:t>
            </a:r>
            <a:r>
              <a:rPr lang="en-US" altLang="en-US" sz="1698" i="1" dirty="0" err="1" smtClean="0">
                <a:solidFill>
                  <a:srgbClr val="FF0000"/>
                </a:solidFill>
                <a:latin typeface="Times New Roman" panose="02020603050405020304" pitchFamily="18" charset="0"/>
                <a:cs typeface="Times New Roman" panose="02020603050405020304" pitchFamily="18" charset="0"/>
              </a:rPr>
              <a:t>CSE</a:t>
            </a:r>
            <a:endParaRPr lang="en-US" altLang="en-US" sz="1698" i="1" dirty="0">
              <a:solidFill>
                <a:srgbClr val="FF0000"/>
              </a:solidFill>
              <a:latin typeface="Times New Roman" panose="02020603050405020304" pitchFamily="18" charset="0"/>
              <a:cs typeface="Times New Roman" panose="02020603050405020304" pitchFamily="18" charset="0"/>
            </a:endParaRPr>
          </a:p>
          <a:p>
            <a:r>
              <a:rPr lang="en-US" altLang="en-US" sz="1698" i="1" dirty="0">
                <a:solidFill>
                  <a:srgbClr val="FF0000"/>
                </a:solidFill>
                <a:latin typeface="Times New Roman" panose="02020603050405020304" pitchFamily="18" charset="0"/>
                <a:cs typeface="Times New Roman" panose="02020603050405020304" pitchFamily="18" charset="0"/>
              </a:rPr>
              <a:t>RV College of Engineering, </a:t>
            </a:r>
            <a:r>
              <a:rPr lang="en-US" altLang="en-US" sz="1698" i="1" dirty="0" err="1">
                <a:solidFill>
                  <a:srgbClr val="FF0000"/>
                </a:solidFill>
                <a:latin typeface="Times New Roman" panose="02020603050405020304" pitchFamily="18" charset="0"/>
                <a:cs typeface="Times New Roman" panose="02020603050405020304" pitchFamily="18" charset="0"/>
              </a:rPr>
              <a:t>Bengaluru</a:t>
            </a:r>
            <a:r>
              <a:rPr lang="en-US" altLang="en-US" sz="1698" i="1" dirty="0">
                <a:solidFill>
                  <a:srgbClr val="FF0000"/>
                </a:solidFill>
                <a:latin typeface="Times New Roman" panose="02020603050405020304" pitchFamily="18" charset="0"/>
                <a:cs typeface="Times New Roman" panose="02020603050405020304" pitchFamily="18" charset="0"/>
              </a:rPr>
              <a:t> - 59</a:t>
            </a:r>
          </a:p>
        </p:txBody>
      </p:sp>
      <p:sp>
        <p:nvSpPr>
          <p:cNvPr id="3" name="TextBox 2"/>
          <p:cNvSpPr txBox="1"/>
          <p:nvPr/>
        </p:nvSpPr>
        <p:spPr>
          <a:xfrm>
            <a:off x="3831820" y="2286000"/>
            <a:ext cx="5942510" cy="1938992"/>
          </a:xfrm>
          <a:prstGeom prst="rect">
            <a:avLst/>
          </a:prstGeom>
          <a:noFill/>
        </p:spPr>
        <p:txBody>
          <a:bodyPr wrap="square" rtlCol="0">
            <a:spAutoFit/>
          </a:bodyPr>
          <a:lstStyle/>
          <a:p>
            <a:r>
              <a:rPr lang="en-US" sz="4000" dirty="0" smtClean="0"/>
              <a:t>Unit 3(SQL-</a:t>
            </a:r>
            <a:r>
              <a:rPr lang="en-US" altLang="en-US" sz="4000" dirty="0"/>
              <a:t> Schema Definition, Constraints, and Queries and Views</a:t>
            </a:r>
            <a:r>
              <a:rPr lang="en-US" sz="4000" dirty="0" smtClean="0"/>
              <a:t>)</a:t>
            </a:r>
            <a:endParaRPr lang="en-US" sz="4000" dirty="0"/>
          </a:p>
        </p:txBody>
      </p:sp>
    </p:spTree>
    <p:extLst>
      <p:ext uri="{BB962C8B-B14F-4D97-AF65-F5344CB8AC3E}">
        <p14:creationId xmlns:p14="http://schemas.microsoft.com/office/powerpoint/2010/main" val="37257217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820862"/>
            <a:ext cx="10515600" cy="506493"/>
          </a:xfrm>
        </p:spPr>
        <p:txBody>
          <a:bodyPr>
            <a:normAutofit fontScale="90000"/>
          </a:bodyPr>
          <a:lstStyle/>
          <a:p>
            <a:r>
              <a:rPr lang="en-IN" b="1" dirty="0" smtClean="0"/>
              <a:t>SQL Data Definition Statements</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10</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rmAutofit/>
          </a:bodyPr>
          <a:lstStyle/>
          <a:p>
            <a:endParaRPr lang="en-US" altLang="zh-TW" dirty="0" smtClean="0"/>
          </a:p>
          <a:p>
            <a:pPr>
              <a:lnSpc>
                <a:spcPct val="80000"/>
              </a:lnSpc>
              <a:spcBef>
                <a:spcPts val="500"/>
              </a:spcBef>
            </a:pPr>
            <a:r>
              <a:rPr lang="en-US" altLang="en-US" sz="2400" dirty="0">
                <a:latin typeface="Times New Roman" panose="02020603050405020304" pitchFamily="18" charset="0"/>
                <a:cs typeface="Times New Roman" panose="02020603050405020304" pitchFamily="18" charset="0"/>
              </a:rPr>
              <a:t>Used to CREATE, DROP, and ALTER the descriptions of the tables (relations) of a database</a:t>
            </a:r>
          </a:p>
          <a:p>
            <a:endParaRPr lang="en-US" altLang="zh-TW" dirty="0"/>
          </a:p>
          <a:p>
            <a:endParaRPr lang="en-GB" dirty="0"/>
          </a:p>
        </p:txBody>
      </p:sp>
    </p:spTree>
    <p:extLst>
      <p:ext uri="{BB962C8B-B14F-4D97-AF65-F5344CB8AC3E}">
        <p14:creationId xmlns:p14="http://schemas.microsoft.com/office/powerpoint/2010/main" val="4140721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820862"/>
            <a:ext cx="10515600" cy="506493"/>
          </a:xfrm>
        </p:spPr>
        <p:txBody>
          <a:bodyPr>
            <a:normAutofit fontScale="90000"/>
          </a:bodyPr>
          <a:lstStyle/>
          <a:p>
            <a:r>
              <a:rPr lang="en-US" dirty="0" smtClean="0"/>
              <a:t>Structure of a Database</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11</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14" name="Rectangle 3"/>
          <p:cNvSpPr txBox="1">
            <a:spLocks noChangeArrowheads="1"/>
          </p:cNvSpPr>
          <p:nvPr/>
        </p:nvSpPr>
        <p:spPr>
          <a:xfrm>
            <a:off x="1566175" y="1329888"/>
            <a:ext cx="7921625" cy="2173287"/>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A </a:t>
            </a:r>
            <a:r>
              <a:rPr kumimoji="0" lang="en-US" sz="2800" b="0" i="0" u="none" strike="noStrike" kern="1200" cap="none" spc="0" normalizeH="0" baseline="0" noProof="0" dirty="0" smtClean="0">
                <a:ln>
                  <a:noFill/>
                </a:ln>
                <a:solidFill>
                  <a:srgbClr val="A50021"/>
                </a:solidFill>
                <a:effectLst/>
                <a:uLnTx/>
                <a:uFillTx/>
                <a:latin typeface="+mn-lt"/>
                <a:ea typeface="+mn-ea"/>
                <a:cs typeface="+mn-cs"/>
              </a:rPr>
              <a:t>database </a:t>
            </a:r>
            <a:r>
              <a:rPr kumimoji="0" lang="en-US" sz="2800" b="0" i="1" u="none" strike="noStrike" kern="1200" cap="none" spc="0" normalizeH="0" baseline="0" noProof="0" dirty="0" smtClean="0">
                <a:ln>
                  <a:noFill/>
                </a:ln>
                <a:solidFill>
                  <a:srgbClr val="A50021"/>
                </a:solidFill>
                <a:effectLst/>
                <a:uLnTx/>
                <a:uFillTx/>
                <a:latin typeface="+mn-lt"/>
                <a:ea typeface="+mn-ea"/>
                <a:cs typeface="+mn-cs"/>
              </a:rPr>
              <a:t>system</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may contain </a:t>
            </a:r>
            <a:r>
              <a:rPr kumimoji="0" lang="en-US" sz="2800" b="0" i="0" u="none" strike="noStrike" kern="1200" cap="none" spc="0" normalizeH="0" baseline="0" noProof="0" dirty="0" smtClean="0">
                <a:ln>
                  <a:noFill/>
                </a:ln>
                <a:solidFill>
                  <a:srgbClr val="CC0000"/>
                </a:solidFill>
                <a:effectLst/>
                <a:uLnTx/>
                <a:uFillTx/>
                <a:latin typeface="+mn-lt"/>
                <a:ea typeface="+mn-ea"/>
                <a:cs typeface="+mn-cs"/>
              </a:rPr>
              <a:t>many</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800" b="1" i="0" u="none" strike="noStrike" kern="1200" cap="none" spc="0" normalizeH="0" baseline="0" noProof="0" dirty="0" smtClean="0">
                <a:ln>
                  <a:noFill/>
                </a:ln>
                <a:solidFill>
                  <a:schemeClr val="tx2"/>
                </a:solidFill>
                <a:effectLst/>
                <a:uLnTx/>
                <a:uFillTx/>
                <a:latin typeface="+mn-lt"/>
                <a:ea typeface="+mn-ea"/>
                <a:cs typeface="+mn-cs"/>
              </a:rPr>
              <a:t>databases</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Each database is composed of </a:t>
            </a:r>
            <a:r>
              <a:rPr kumimoji="0" lang="en-US" sz="2800" b="1" i="0" u="none" strike="noStrike" kern="1200" cap="none" spc="0" normalizeH="0" baseline="0" noProof="0" dirty="0" smtClean="0">
                <a:ln>
                  <a:noFill/>
                </a:ln>
                <a:solidFill>
                  <a:srgbClr val="A50021"/>
                </a:solidFill>
                <a:effectLst/>
                <a:uLnTx/>
                <a:uFillTx/>
                <a:latin typeface="+mn-lt"/>
                <a:ea typeface="+mn-ea"/>
                <a:cs typeface="+mn-cs"/>
              </a:rPr>
              <a:t>schema</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and </a:t>
            </a:r>
            <a:r>
              <a:rPr kumimoji="0" lang="en-US" sz="2800" b="1" i="0" u="none" strike="noStrike" kern="1200" cap="none" spc="0" normalizeH="0" baseline="0" noProof="0" dirty="0" smtClean="0">
                <a:ln>
                  <a:noFill/>
                </a:ln>
                <a:solidFill>
                  <a:srgbClr val="A50021"/>
                </a:solidFill>
                <a:effectLst/>
                <a:uLnTx/>
                <a:uFillTx/>
                <a:latin typeface="+mn-lt"/>
                <a:ea typeface="+mn-ea"/>
                <a:cs typeface="+mn-cs"/>
              </a:rPr>
              <a:t>tables</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15" name="Text Box 5"/>
          <p:cNvSpPr txBox="1">
            <a:spLocks noChangeArrowheads="1"/>
          </p:cNvSpPr>
          <p:nvPr/>
        </p:nvSpPr>
        <p:spPr bwMode="auto">
          <a:xfrm>
            <a:off x="7177665" y="2701204"/>
            <a:ext cx="3286125" cy="2552700"/>
          </a:xfrm>
          <a:prstGeom prst="rect">
            <a:avLst/>
          </a:prstGeom>
          <a:solidFill>
            <a:srgbClr val="FFFFCC"/>
          </a:solidFill>
          <a:ln w="9525">
            <a:solidFill>
              <a:srgbClr val="333399"/>
            </a:solidFill>
            <a:miter lim="800000"/>
            <a:headEnd/>
            <a:tailEnd/>
          </a:ln>
          <a:effectLst/>
        </p:spPr>
        <p:txBody>
          <a:bodyPr>
            <a:spAutoFit/>
          </a:bodyPr>
          <a:lstStyle/>
          <a:p>
            <a:pPr>
              <a:spcBef>
                <a:spcPct val="20000"/>
              </a:spcBef>
            </a:pPr>
            <a:r>
              <a:rPr lang="en-US" sz="2000" b="1" dirty="0" err="1">
                <a:latin typeface="Courier New" pitchFamily="49" charset="0"/>
                <a:cs typeface="Courier New" pitchFamily="49" charset="0"/>
              </a:rPr>
              <a:t>sql</a:t>
            </a:r>
            <a:r>
              <a:rPr lang="en-US" sz="2000" b="1" dirty="0">
                <a:latin typeface="Courier New" pitchFamily="49" charset="0"/>
                <a:cs typeface="Courier New" pitchFamily="49" charset="0"/>
              </a:rPr>
              <a:t>&gt; </a:t>
            </a:r>
            <a:r>
              <a:rPr lang="en-US" sz="2400" b="1" dirty="0">
                <a:solidFill>
                  <a:schemeClr val="tx2"/>
                </a:solidFill>
                <a:latin typeface="Courier New" pitchFamily="49" charset="0"/>
                <a:cs typeface="Courier New" pitchFamily="49" charset="0"/>
              </a:rPr>
              <a:t>USE bank</a:t>
            </a:r>
            <a:r>
              <a:rPr lang="en-US" sz="2400" b="1" dirty="0">
                <a:latin typeface="Courier New" pitchFamily="49" charset="0"/>
                <a:cs typeface="Courier New" pitchFamily="49" charset="0"/>
              </a:rPr>
              <a:t>;</a:t>
            </a:r>
          </a:p>
          <a:p>
            <a:pPr>
              <a:spcBef>
                <a:spcPct val="20000"/>
              </a:spcBef>
            </a:pPr>
            <a:r>
              <a:rPr lang="en-US" sz="2000" b="1" dirty="0" err="1">
                <a:latin typeface="Courier New" pitchFamily="49" charset="0"/>
                <a:cs typeface="Courier New" pitchFamily="49" charset="0"/>
              </a:rPr>
              <a:t>sql</a:t>
            </a:r>
            <a:r>
              <a:rPr lang="en-US" sz="2000" b="1" dirty="0">
                <a:latin typeface="Courier New" pitchFamily="49" charset="0"/>
                <a:cs typeface="Courier New" pitchFamily="49" charset="0"/>
              </a:rPr>
              <a:t>&gt; </a:t>
            </a:r>
            <a:r>
              <a:rPr lang="en-US" sz="2400" b="1" dirty="0">
                <a:solidFill>
                  <a:schemeClr val="tx2"/>
                </a:solidFill>
                <a:latin typeface="Courier New" pitchFamily="49" charset="0"/>
                <a:cs typeface="Courier New" pitchFamily="49" charset="0"/>
              </a:rPr>
              <a:t>SHOW tables</a:t>
            </a:r>
            <a:r>
              <a:rPr lang="en-US" sz="2400" b="1" dirty="0">
                <a:latin typeface="Courier New" pitchFamily="49" charset="0"/>
                <a:cs typeface="Courier New" pitchFamily="49" charset="0"/>
              </a:rPr>
              <a:t>;</a:t>
            </a:r>
          </a:p>
          <a:p>
            <a:r>
              <a:rPr lang="en-US" b="1" dirty="0">
                <a:latin typeface="Courier New" pitchFamily="49" charset="0"/>
                <a:cs typeface="Courier New" pitchFamily="49" charset="0"/>
              </a:rPr>
              <a:t>+----------------+</a:t>
            </a:r>
          </a:p>
          <a:p>
            <a:r>
              <a:rPr lang="en-US" b="1" dirty="0">
                <a:latin typeface="Courier New" pitchFamily="49" charset="0"/>
                <a:cs typeface="Courier New" pitchFamily="49" charset="0"/>
              </a:rPr>
              <a:t>| </a:t>
            </a:r>
            <a:r>
              <a:rPr lang="en-US" b="1" dirty="0" err="1">
                <a:latin typeface="Courier New" pitchFamily="49" charset="0"/>
                <a:cs typeface="Courier New" pitchFamily="49" charset="0"/>
              </a:rPr>
              <a:t>Tables_in_bank</a:t>
            </a:r>
            <a:r>
              <a:rPr lang="en-US" b="1" dirty="0">
                <a:latin typeface="Courier New" pitchFamily="49" charset="0"/>
                <a:cs typeface="Courier New" pitchFamily="49" charset="0"/>
              </a:rPr>
              <a:t> |</a:t>
            </a:r>
          </a:p>
          <a:p>
            <a:r>
              <a:rPr lang="en-US" b="1" dirty="0">
                <a:latin typeface="Courier New" pitchFamily="49" charset="0"/>
                <a:cs typeface="Courier New" pitchFamily="49" charset="0"/>
              </a:rPr>
              <a:t>+----------------+</a:t>
            </a:r>
          </a:p>
          <a:p>
            <a:r>
              <a:rPr lang="en-US" b="1" dirty="0">
                <a:latin typeface="Courier New" pitchFamily="49" charset="0"/>
                <a:cs typeface="Courier New" pitchFamily="49" charset="0"/>
              </a:rPr>
              <a:t>| accounts       |</a:t>
            </a:r>
          </a:p>
          <a:p>
            <a:r>
              <a:rPr lang="en-US" b="1" dirty="0">
                <a:latin typeface="Courier New" pitchFamily="49" charset="0"/>
                <a:cs typeface="Courier New" pitchFamily="49" charset="0"/>
              </a:rPr>
              <a:t>| clients        |</a:t>
            </a:r>
          </a:p>
          <a:p>
            <a:r>
              <a:rPr lang="en-US" b="1" dirty="0">
                <a:latin typeface="Courier New" pitchFamily="49" charset="0"/>
                <a:cs typeface="Courier New" pitchFamily="49" charset="0"/>
              </a:rPr>
              <a:t>+----------------+</a:t>
            </a:r>
          </a:p>
        </p:txBody>
      </p:sp>
      <p:sp>
        <p:nvSpPr>
          <p:cNvPr id="16" name="Text Box 9"/>
          <p:cNvSpPr txBox="1">
            <a:spLocks noChangeArrowheads="1"/>
          </p:cNvSpPr>
          <p:nvPr/>
        </p:nvSpPr>
        <p:spPr bwMode="auto">
          <a:xfrm>
            <a:off x="1906588" y="2463223"/>
            <a:ext cx="3870325" cy="3108325"/>
          </a:xfrm>
          <a:prstGeom prst="rect">
            <a:avLst/>
          </a:prstGeom>
          <a:solidFill>
            <a:srgbClr val="FFFFCC"/>
          </a:solidFill>
          <a:ln w="9525">
            <a:solidFill>
              <a:srgbClr val="333399"/>
            </a:solidFill>
            <a:miter lim="800000"/>
            <a:headEnd/>
            <a:tailEnd/>
          </a:ln>
          <a:effectLst/>
        </p:spPr>
        <p:txBody>
          <a:bodyPr>
            <a:spAutoFit/>
          </a:bodyPr>
          <a:lstStyle/>
          <a:p>
            <a:pPr>
              <a:spcBef>
                <a:spcPct val="20000"/>
              </a:spcBef>
            </a:pPr>
            <a:r>
              <a:rPr lang="en-US" sz="2400" b="1" dirty="0" err="1">
                <a:latin typeface="Courier New" pitchFamily="49" charset="0"/>
                <a:cs typeface="Courier New" pitchFamily="49" charset="0"/>
              </a:rPr>
              <a:t>sql</a:t>
            </a:r>
            <a:r>
              <a:rPr lang="en-US" sz="2400" b="1" dirty="0">
                <a:latin typeface="Courier New" pitchFamily="49" charset="0"/>
                <a:cs typeface="Courier New" pitchFamily="49" charset="0"/>
              </a:rPr>
              <a:t>&gt; </a:t>
            </a:r>
            <a:r>
              <a:rPr lang="en-US" sz="2400" b="1" dirty="0">
                <a:solidFill>
                  <a:schemeClr val="tx2"/>
                </a:solidFill>
                <a:latin typeface="Courier New" pitchFamily="49" charset="0"/>
                <a:cs typeface="Courier New" pitchFamily="49" charset="0"/>
              </a:rPr>
              <a:t>SHOW databases;</a:t>
            </a:r>
          </a:p>
          <a:p>
            <a:pPr>
              <a:spcBef>
                <a:spcPct val="20000"/>
              </a:spcBef>
            </a:pPr>
            <a:r>
              <a:rPr lang="en-US" b="1" dirty="0">
                <a:latin typeface="Courier New" pitchFamily="49" charset="0"/>
                <a:cs typeface="Courier New" pitchFamily="49" charset="0"/>
              </a:rPr>
              <a:t>+--------------+</a:t>
            </a:r>
          </a:p>
          <a:p>
            <a:pPr>
              <a:spcBef>
                <a:spcPct val="20000"/>
              </a:spcBef>
            </a:pPr>
            <a:r>
              <a:rPr lang="en-US" b="1" dirty="0">
                <a:latin typeface="Courier New" pitchFamily="49" charset="0"/>
                <a:cs typeface="Courier New" pitchFamily="49" charset="0"/>
              </a:rPr>
              <a:t>| Database     |</a:t>
            </a:r>
          </a:p>
          <a:p>
            <a:pPr>
              <a:spcBef>
                <a:spcPct val="20000"/>
              </a:spcBef>
            </a:pPr>
            <a:r>
              <a:rPr lang="en-US" b="1" dirty="0">
                <a:latin typeface="Courier New" pitchFamily="49" charset="0"/>
                <a:cs typeface="Courier New" pitchFamily="49" charset="0"/>
              </a:rPr>
              <a:t>+--------------+</a:t>
            </a:r>
          </a:p>
          <a:p>
            <a:pPr>
              <a:spcBef>
                <a:spcPct val="20000"/>
              </a:spcBef>
            </a:pPr>
            <a:r>
              <a:rPr lang="en-US" b="1" dirty="0">
                <a:latin typeface="Courier New" pitchFamily="49" charset="0"/>
                <a:cs typeface="Courier New" pitchFamily="49" charset="0"/>
              </a:rPr>
              <a:t>| </a:t>
            </a:r>
            <a:r>
              <a:rPr lang="en-US" b="1" dirty="0" err="1">
                <a:latin typeface="Courier New" pitchFamily="49" charset="0"/>
                <a:cs typeface="Courier New" pitchFamily="49" charset="0"/>
              </a:rPr>
              <a:t>mysql</a:t>
            </a:r>
            <a:r>
              <a:rPr lang="en-US" b="1" dirty="0">
                <a:latin typeface="Courier New" pitchFamily="49" charset="0"/>
                <a:cs typeface="Courier New" pitchFamily="49" charset="0"/>
              </a:rPr>
              <a:t>        |</a:t>
            </a:r>
          </a:p>
          <a:p>
            <a:pPr>
              <a:spcBef>
                <a:spcPct val="20000"/>
              </a:spcBef>
            </a:pPr>
            <a:r>
              <a:rPr lang="en-US" b="1" dirty="0">
                <a:latin typeface="Courier New" pitchFamily="49" charset="0"/>
                <a:cs typeface="Courier New" pitchFamily="49" charset="0"/>
              </a:rPr>
              <a:t>| test         |</a:t>
            </a:r>
          </a:p>
          <a:p>
            <a:pPr>
              <a:spcBef>
                <a:spcPct val="20000"/>
              </a:spcBef>
            </a:pPr>
            <a:r>
              <a:rPr lang="en-US" b="1" dirty="0">
                <a:latin typeface="Courier New" pitchFamily="49" charset="0"/>
                <a:cs typeface="Courier New" pitchFamily="49" charset="0"/>
              </a:rPr>
              <a:t>| bank         |</a:t>
            </a:r>
          </a:p>
          <a:p>
            <a:pPr>
              <a:spcBef>
                <a:spcPct val="20000"/>
              </a:spcBef>
            </a:pPr>
            <a:r>
              <a:rPr lang="en-US" b="1" dirty="0">
                <a:latin typeface="Courier New" pitchFamily="49" charset="0"/>
                <a:cs typeface="Courier New" pitchFamily="49" charset="0"/>
              </a:rPr>
              <a:t>| world        |</a:t>
            </a:r>
          </a:p>
          <a:p>
            <a:pPr>
              <a:spcBef>
                <a:spcPct val="20000"/>
              </a:spcBef>
            </a:pPr>
            <a:r>
              <a:rPr lang="en-US" b="1" dirty="0">
                <a:latin typeface="Courier New" pitchFamily="49" charset="0"/>
                <a:cs typeface="Courier New" pitchFamily="49" charset="0"/>
              </a:rPr>
              <a:t>+--------------+</a:t>
            </a:r>
            <a:endParaRPr lang="th-TH" b="1" dirty="0">
              <a:latin typeface="Courier New" pitchFamily="49" charset="0"/>
              <a:cs typeface="Courier New" pitchFamily="49" charset="0"/>
            </a:endParaRPr>
          </a:p>
        </p:txBody>
      </p:sp>
      <p:sp>
        <p:nvSpPr>
          <p:cNvPr id="17" name="Text Box 10"/>
          <p:cNvSpPr txBox="1">
            <a:spLocks noChangeArrowheads="1"/>
          </p:cNvSpPr>
          <p:nvPr/>
        </p:nvSpPr>
        <p:spPr bwMode="auto">
          <a:xfrm>
            <a:off x="396875" y="5730875"/>
            <a:ext cx="4395788" cy="711200"/>
          </a:xfrm>
          <a:prstGeom prst="rect">
            <a:avLst/>
          </a:prstGeom>
          <a:noFill/>
          <a:ln w="9525">
            <a:solidFill>
              <a:schemeClr val="tx2"/>
            </a:solidFill>
            <a:miter lim="800000"/>
            <a:headEnd/>
            <a:tailEnd/>
          </a:ln>
          <a:effectLst/>
        </p:spPr>
        <p:txBody>
          <a:bodyPr>
            <a:spAutoFit/>
          </a:bodyPr>
          <a:lstStyle/>
          <a:p>
            <a:pPr>
              <a:spcBef>
                <a:spcPct val="50000"/>
              </a:spcBef>
            </a:pPr>
            <a:r>
              <a:rPr lang="en-US" sz="2000" i="1">
                <a:solidFill>
                  <a:schemeClr val="tx2"/>
                </a:solidFill>
                <a:latin typeface="Comic Sans MS" pitchFamily="66" charset="0"/>
              </a:rPr>
              <a:t>MySQL only shows databases that a user has permission to access.</a:t>
            </a:r>
          </a:p>
        </p:txBody>
      </p:sp>
    </p:spTree>
    <p:extLst>
      <p:ext uri="{BB962C8B-B14F-4D97-AF65-F5344CB8AC3E}">
        <p14:creationId xmlns:p14="http://schemas.microsoft.com/office/powerpoint/2010/main" val="4140721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820862"/>
            <a:ext cx="10515600" cy="506493"/>
          </a:xfrm>
        </p:spPr>
        <p:txBody>
          <a:bodyPr>
            <a:normAutofit fontScale="90000"/>
          </a:bodyPr>
          <a:lstStyle/>
          <a:p>
            <a:r>
              <a:rPr lang="en-US" dirty="0" smtClean="0"/>
              <a:t>Structure of a Table</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12</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rmAutofit/>
          </a:bodyPr>
          <a:lstStyle/>
          <a:p>
            <a:endParaRPr lang="en-US" altLang="zh-TW" dirty="0" smtClean="0"/>
          </a:p>
          <a:p>
            <a:endParaRPr lang="en-GB" dirty="0"/>
          </a:p>
        </p:txBody>
      </p:sp>
      <p:sp>
        <p:nvSpPr>
          <p:cNvPr id="14" name="Rectangle 3"/>
          <p:cNvSpPr txBox="1">
            <a:spLocks noChangeArrowheads="1"/>
          </p:cNvSpPr>
          <p:nvPr/>
        </p:nvSpPr>
        <p:spPr>
          <a:xfrm>
            <a:off x="611188" y="1543050"/>
            <a:ext cx="7921625" cy="2178050"/>
          </a:xfrm>
          <a:prstGeom prst="rect">
            <a:avLst/>
          </a:prstGeom>
        </p:spPr>
        <p:txBody>
          <a:bodyPr vert="horz" lIns="91440" tIns="45720" rIns="91440" bIns="45720" rtlCol="0">
            <a:normAutofit fontScale="92500" lnSpcReduction="20000"/>
          </a:bodyPr>
          <a:lstStyle/>
          <a:p>
            <a:pPr marL="228600" marR="0" lvl="0" indent="-228600" algn="l" defTabSz="914400" rtl="0" eaLnBrk="1" fontAlgn="auto" latinLnBrk="0" hangingPunct="1">
              <a:lnSpc>
                <a:spcPct val="90000"/>
              </a:lnSpc>
              <a:spcBef>
                <a:spcPts val="1000"/>
              </a:spcBef>
              <a:spcAft>
                <a:spcPts val="0"/>
              </a:spcAft>
              <a:buClrTx/>
              <a:buSzTx/>
              <a:buFont typeface="Wingdings" pitchFamily="2" charset="2"/>
              <a:buNone/>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Every field has: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a </a:t>
            </a:r>
            <a:r>
              <a:rPr kumimoji="0" lang="en-US" sz="2800" b="0" i="0" u="none" strike="noStrike" kern="1200" cap="none" spc="0" normalizeH="0" baseline="0" noProof="0" dirty="0" smtClean="0">
                <a:ln>
                  <a:noFill/>
                </a:ln>
                <a:solidFill>
                  <a:schemeClr val="tx2"/>
                </a:solidFill>
                <a:effectLst/>
                <a:uLnTx/>
                <a:uFillTx/>
                <a:latin typeface="+mn-lt"/>
                <a:ea typeface="+mn-ea"/>
                <a:cs typeface="+mn-cs"/>
              </a:rPr>
              <a:t>name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a </a:t>
            </a:r>
            <a:r>
              <a:rPr kumimoji="0" lang="en-US" sz="2800" b="0" i="0" u="none" strike="noStrike" kern="1200" cap="none" spc="0" normalizeH="0" baseline="0" noProof="0" dirty="0" smtClean="0">
                <a:ln>
                  <a:noFill/>
                </a:ln>
                <a:solidFill>
                  <a:schemeClr val="tx2"/>
                </a:solidFill>
                <a:effectLst/>
                <a:uLnTx/>
                <a:uFillTx/>
                <a:latin typeface="+mn-lt"/>
                <a:ea typeface="+mn-ea"/>
                <a:cs typeface="+mn-cs"/>
              </a:rPr>
              <a:t>data type</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and </a:t>
            </a:r>
            <a:r>
              <a:rPr kumimoji="0" lang="en-US" sz="2800" b="0" i="0" u="none" strike="noStrike" kern="1200" cap="none" spc="0" normalizeH="0" baseline="0" noProof="0" dirty="0" smtClean="0">
                <a:ln>
                  <a:noFill/>
                </a:ln>
                <a:solidFill>
                  <a:schemeClr val="tx2"/>
                </a:solidFill>
                <a:effectLst/>
                <a:uLnTx/>
                <a:uFillTx/>
                <a:latin typeface="+mn-lt"/>
                <a:ea typeface="+mn-ea"/>
                <a:cs typeface="+mn-cs"/>
              </a:rPr>
              <a:t>length</a:t>
            </a: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None/>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To view the structure of a table use:</a:t>
            </a: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None/>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800" b="0"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rPr>
              <a:t>DESCRIBE </a:t>
            </a:r>
            <a:r>
              <a:rPr kumimoji="0" lang="en-US" sz="2800" b="0" i="1" u="none" strike="noStrike" kern="1200" cap="none" spc="0" normalizeH="0" baseline="0" noProof="0" dirty="0" err="1" smtClean="0">
                <a:ln>
                  <a:noFill/>
                </a:ln>
                <a:solidFill>
                  <a:schemeClr val="tx1"/>
                </a:solidFill>
                <a:effectLst/>
                <a:uLnTx/>
                <a:uFillTx/>
                <a:latin typeface="Courier New" pitchFamily="49" charset="0"/>
                <a:ea typeface="+mn-ea"/>
                <a:cs typeface="Courier New" pitchFamily="49" charset="0"/>
              </a:rPr>
              <a:t>tablename</a:t>
            </a:r>
            <a:r>
              <a:rPr kumimoji="0" lang="en-US" sz="2800" b="0" i="1"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rPr>
              <a:t>;</a:t>
            </a:r>
            <a:endParaRPr kumimoji="0" lang="th-TH" sz="2800" b="0" i="1" u="none" strike="noStrike" kern="1200" cap="none" spc="0" normalizeH="0" baseline="0" noProof="0" dirty="0">
              <a:ln>
                <a:noFill/>
              </a:ln>
              <a:solidFill>
                <a:schemeClr val="tx1"/>
              </a:solidFill>
              <a:effectLst/>
              <a:uLnTx/>
              <a:uFillTx/>
              <a:latin typeface="Courier New" pitchFamily="49" charset="0"/>
              <a:ea typeface="+mn-ea"/>
              <a:cs typeface="Courier New" pitchFamily="49" charset="0"/>
            </a:endParaRPr>
          </a:p>
        </p:txBody>
      </p:sp>
      <p:sp>
        <p:nvSpPr>
          <p:cNvPr id="15" name="Text Box 4"/>
          <p:cNvSpPr txBox="1">
            <a:spLocks noChangeArrowheads="1"/>
          </p:cNvSpPr>
          <p:nvPr/>
        </p:nvSpPr>
        <p:spPr bwMode="auto">
          <a:xfrm>
            <a:off x="393700" y="3908425"/>
            <a:ext cx="8328025" cy="2667000"/>
          </a:xfrm>
          <a:prstGeom prst="rect">
            <a:avLst/>
          </a:prstGeom>
          <a:noFill/>
          <a:ln w="9525">
            <a:solidFill>
              <a:schemeClr val="tx2"/>
            </a:solidFill>
            <a:miter lim="800000"/>
            <a:headEnd/>
            <a:tailEnd/>
          </a:ln>
          <a:effectLst/>
        </p:spPr>
        <p:txBody>
          <a:bodyPr>
            <a:spAutoFit/>
          </a:bodyPr>
          <a:lstStyle/>
          <a:p>
            <a:r>
              <a:rPr lang="en-US" b="1" dirty="0" err="1">
                <a:latin typeface="Courier New" pitchFamily="49" charset="0"/>
                <a:cs typeface="Courier New" pitchFamily="49" charset="0"/>
              </a:rPr>
              <a:t>sql</a:t>
            </a:r>
            <a:r>
              <a:rPr lang="en-US" b="1" dirty="0">
                <a:latin typeface="Courier New" pitchFamily="49" charset="0"/>
                <a:cs typeface="Courier New" pitchFamily="49" charset="0"/>
              </a:rPr>
              <a:t>&gt; </a:t>
            </a:r>
            <a:r>
              <a:rPr lang="en-US" sz="2400" b="1" dirty="0">
                <a:solidFill>
                  <a:schemeClr val="tx2"/>
                </a:solidFill>
                <a:latin typeface="Courier New" pitchFamily="49" charset="0"/>
                <a:cs typeface="Courier New" pitchFamily="49" charset="0"/>
              </a:rPr>
              <a:t>DESCRIBE City</a:t>
            </a:r>
            <a:r>
              <a:rPr lang="en-US" sz="2400" b="1" dirty="0">
                <a:latin typeface="Courier New" pitchFamily="49" charset="0"/>
                <a:cs typeface="Courier New" pitchFamily="49" charset="0"/>
              </a:rPr>
              <a:t>;</a:t>
            </a:r>
          </a:p>
          <a:p>
            <a:r>
              <a:rPr lang="en-US" sz="1600" b="1" dirty="0">
                <a:latin typeface="Courier New" pitchFamily="49" charset="0"/>
                <a:cs typeface="Courier New" pitchFamily="49" charset="0"/>
              </a:rPr>
              <a:t>+-------------+-----------+-----+-----+---------+----------------+</a:t>
            </a:r>
          </a:p>
          <a:p>
            <a:r>
              <a:rPr lang="en-US" sz="1600" b="1" dirty="0">
                <a:latin typeface="Courier New" pitchFamily="49" charset="0"/>
                <a:cs typeface="Courier New" pitchFamily="49" charset="0"/>
              </a:rPr>
              <a:t>| Field       | Type      | Null| Key | Default | Extra          |</a:t>
            </a:r>
          </a:p>
          <a:p>
            <a:r>
              <a:rPr lang="en-US" sz="1600" b="1" dirty="0">
                <a:latin typeface="Courier New" pitchFamily="49" charset="0"/>
                <a:cs typeface="Courier New" pitchFamily="49" charset="0"/>
              </a:rPr>
              <a:t>+-------------+-----------+-----+-----+---------+----------------+</a:t>
            </a:r>
          </a:p>
          <a:p>
            <a:r>
              <a:rPr lang="en-US" sz="1600" b="1" dirty="0">
                <a:latin typeface="Courier New" pitchFamily="49" charset="0"/>
                <a:cs typeface="Courier New" pitchFamily="49" charset="0"/>
              </a:rPr>
              <a:t>| ID          | </a:t>
            </a:r>
            <a:r>
              <a:rPr lang="en-US" sz="1600" b="1" dirty="0" err="1">
                <a:latin typeface="Courier New" pitchFamily="49" charset="0"/>
                <a:cs typeface="Courier New" pitchFamily="49" charset="0"/>
              </a:rPr>
              <a:t>int</a:t>
            </a:r>
            <a:r>
              <a:rPr lang="en-US" sz="1600" b="1" dirty="0">
                <a:latin typeface="Courier New" pitchFamily="49" charset="0"/>
                <a:cs typeface="Courier New" pitchFamily="49" charset="0"/>
              </a:rPr>
              <a:t>(11)   | NO  | </a:t>
            </a:r>
            <a:r>
              <a:rPr lang="en-US" sz="1600" b="1" dirty="0">
                <a:solidFill>
                  <a:schemeClr val="hlink"/>
                </a:solidFill>
                <a:latin typeface="Courier New" pitchFamily="49" charset="0"/>
                <a:cs typeface="Courier New" pitchFamily="49" charset="0"/>
              </a:rPr>
              <a:t>PRI</a:t>
            </a:r>
            <a:r>
              <a:rPr lang="en-US" sz="1600" b="1" dirty="0">
                <a:latin typeface="Courier New" pitchFamily="49" charset="0"/>
                <a:cs typeface="Courier New" pitchFamily="49" charset="0"/>
              </a:rPr>
              <a:t> |         | </a:t>
            </a:r>
            <a:r>
              <a:rPr lang="en-US" sz="1600" b="1" dirty="0" err="1">
                <a:latin typeface="Courier New" pitchFamily="49" charset="0"/>
                <a:cs typeface="Courier New" pitchFamily="49" charset="0"/>
              </a:rPr>
              <a:t>auto_increment</a:t>
            </a:r>
            <a:r>
              <a:rPr lang="en-US" sz="1600" b="1" dirty="0">
                <a:latin typeface="Courier New" pitchFamily="49" charset="0"/>
                <a:cs typeface="Courier New" pitchFamily="49" charset="0"/>
              </a:rPr>
              <a:t> |</a:t>
            </a:r>
          </a:p>
          <a:p>
            <a:r>
              <a:rPr lang="en-US" sz="1600" b="1" dirty="0">
                <a:latin typeface="Courier New" pitchFamily="49" charset="0"/>
                <a:cs typeface="Courier New" pitchFamily="49" charset="0"/>
              </a:rPr>
              <a:t>| Name        | char(35)  | NO  |     |         |                |</a:t>
            </a:r>
          </a:p>
          <a:p>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CountryCode</a:t>
            </a:r>
            <a:r>
              <a:rPr lang="en-US" sz="1600" b="1" dirty="0">
                <a:latin typeface="Courier New" pitchFamily="49" charset="0"/>
                <a:cs typeface="Courier New" pitchFamily="49" charset="0"/>
              </a:rPr>
              <a:t> | char(3)   | NO  |     |         |                |</a:t>
            </a:r>
          </a:p>
          <a:p>
            <a:r>
              <a:rPr lang="en-US" sz="1600" b="1" dirty="0">
                <a:latin typeface="Courier New" pitchFamily="49" charset="0"/>
                <a:cs typeface="Courier New" pitchFamily="49" charset="0"/>
              </a:rPr>
              <a:t>| District    | char(20)  | NO  |     |         |                |</a:t>
            </a:r>
          </a:p>
          <a:p>
            <a:r>
              <a:rPr lang="en-US" sz="1600" b="1" dirty="0">
                <a:latin typeface="Courier New" pitchFamily="49" charset="0"/>
                <a:cs typeface="Courier New" pitchFamily="49" charset="0"/>
              </a:rPr>
              <a:t>| Population  | </a:t>
            </a:r>
            <a:r>
              <a:rPr lang="en-US" sz="1600" b="1" dirty="0" err="1">
                <a:latin typeface="Courier New" pitchFamily="49" charset="0"/>
                <a:cs typeface="Courier New" pitchFamily="49" charset="0"/>
              </a:rPr>
              <a:t>int</a:t>
            </a:r>
            <a:r>
              <a:rPr lang="en-US" sz="1600" b="1" dirty="0">
                <a:latin typeface="Courier New" pitchFamily="49" charset="0"/>
                <a:cs typeface="Courier New" pitchFamily="49" charset="0"/>
              </a:rPr>
              <a:t>(11)   | NO  |     | 0       |                |</a:t>
            </a:r>
          </a:p>
          <a:p>
            <a:r>
              <a:rPr lang="en-US" sz="1600" b="1" dirty="0">
                <a:latin typeface="Courier New" pitchFamily="49" charset="0"/>
                <a:cs typeface="Courier New" pitchFamily="49" charset="0"/>
              </a:rPr>
              <a:t>+-------------+-----------+-----+-----+---------+----------------+</a:t>
            </a:r>
            <a:endParaRPr lang="th-TH" sz="1600" b="1" dirty="0">
              <a:latin typeface="Courier New" pitchFamily="49" charset="0"/>
              <a:cs typeface="Courier New" pitchFamily="49" charset="0"/>
            </a:endParaRPr>
          </a:p>
        </p:txBody>
      </p:sp>
    </p:spTree>
    <p:extLst>
      <p:ext uri="{BB962C8B-B14F-4D97-AF65-F5344CB8AC3E}">
        <p14:creationId xmlns:p14="http://schemas.microsoft.com/office/powerpoint/2010/main" val="41842684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820862"/>
            <a:ext cx="10515600" cy="506493"/>
          </a:xfrm>
        </p:spPr>
        <p:txBody>
          <a:bodyPr>
            <a:normAutofit fontScale="90000"/>
          </a:bodyPr>
          <a:lstStyle/>
          <a:p>
            <a:r>
              <a:rPr lang="en-IN" b="1" dirty="0" smtClean="0"/>
              <a:t>SQL Data Definition</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13</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rmAutofit/>
          </a:bodyPr>
          <a:lstStyle/>
          <a:p>
            <a:endParaRPr lang="en-US" altLang="zh-TW" dirty="0" smtClean="0"/>
          </a:p>
          <a:p>
            <a:r>
              <a:rPr lang="en-IN" dirty="0" smtClean="0"/>
              <a:t>The main SQL command for data definition is the CREATE statement, which can be used to </a:t>
            </a:r>
          </a:p>
          <a:p>
            <a:pPr lvl="1"/>
            <a:r>
              <a:rPr lang="en-IN" dirty="0" smtClean="0"/>
              <a:t>create schemas, </a:t>
            </a:r>
          </a:p>
          <a:p>
            <a:pPr lvl="1"/>
            <a:r>
              <a:rPr lang="en-IN" dirty="0" smtClean="0"/>
              <a:t>tables (relations), </a:t>
            </a:r>
          </a:p>
          <a:p>
            <a:pPr lvl="1"/>
            <a:r>
              <a:rPr lang="en-IN" dirty="0" smtClean="0"/>
              <a:t>types, and </a:t>
            </a:r>
          </a:p>
          <a:p>
            <a:pPr lvl="1"/>
            <a:r>
              <a:rPr lang="en-IN" dirty="0" smtClean="0"/>
              <a:t>domains,</a:t>
            </a:r>
          </a:p>
          <a:p>
            <a:pPr lvl="1"/>
            <a:r>
              <a:rPr lang="en-IN" dirty="0" smtClean="0"/>
              <a:t> as well as other constructs such as views, assertions, and triggers.</a:t>
            </a:r>
            <a:endParaRPr lang="en-US" altLang="zh-TW" dirty="0"/>
          </a:p>
          <a:p>
            <a:endParaRPr lang="en-US" altLang="zh-TW" dirty="0" smtClean="0"/>
          </a:p>
          <a:p>
            <a:endParaRPr lang="en-GB" dirty="0"/>
          </a:p>
        </p:txBody>
      </p:sp>
    </p:spTree>
    <p:extLst>
      <p:ext uri="{BB962C8B-B14F-4D97-AF65-F5344CB8AC3E}">
        <p14:creationId xmlns:p14="http://schemas.microsoft.com/office/powerpoint/2010/main" val="41842684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820862"/>
            <a:ext cx="10515600" cy="506493"/>
          </a:xfrm>
        </p:spPr>
        <p:txBody>
          <a:bodyPr>
            <a:normAutofit fontScale="90000"/>
          </a:bodyPr>
          <a:lstStyle/>
          <a:p>
            <a:r>
              <a:rPr lang="en-US" altLang="en-US" dirty="0"/>
              <a:t>CREATE SCHEMA</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14</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rmAutofit lnSpcReduction="10000"/>
          </a:bodyPr>
          <a:lstStyle/>
          <a:p>
            <a:endParaRPr lang="en-US" altLang="zh-TW" dirty="0" smtClean="0"/>
          </a:p>
          <a:p>
            <a:pPr>
              <a:lnSpc>
                <a:spcPct val="70000"/>
              </a:lnSpc>
              <a:spcBef>
                <a:spcPts val="500"/>
              </a:spcBef>
            </a:pPr>
            <a:r>
              <a:rPr lang="en-US" altLang="en-US" sz="2600" dirty="0">
                <a:latin typeface="Times New Roman" panose="02020603050405020304" pitchFamily="18" charset="0"/>
                <a:cs typeface="Times New Roman" panose="02020603050405020304" pitchFamily="18" charset="0"/>
              </a:rPr>
              <a:t>Specifies a new database schema by giving it a </a:t>
            </a:r>
            <a:r>
              <a:rPr lang="en-US" altLang="en-US" sz="2600" dirty="0" smtClean="0">
                <a:latin typeface="Times New Roman" panose="02020603050405020304" pitchFamily="18" charset="0"/>
                <a:cs typeface="Times New Roman" panose="02020603050405020304" pitchFamily="18" charset="0"/>
              </a:rPr>
              <a:t>name</a:t>
            </a:r>
          </a:p>
          <a:p>
            <a:pPr marL="0" indent="0">
              <a:lnSpc>
                <a:spcPct val="70000"/>
              </a:lnSpc>
              <a:spcBef>
                <a:spcPts val="500"/>
              </a:spcBef>
              <a:buNone/>
            </a:pPr>
            <a:endParaRPr lang="en-US" altLang="en-US" sz="2600" dirty="0">
              <a:latin typeface="Times New Roman" panose="02020603050405020304" pitchFamily="18" charset="0"/>
              <a:cs typeface="Times New Roman" panose="02020603050405020304" pitchFamily="18" charset="0"/>
            </a:endParaRPr>
          </a:p>
          <a:p>
            <a:pPr lvl="1">
              <a:lnSpc>
                <a:spcPct val="70000"/>
              </a:lnSpc>
            </a:pPr>
            <a:r>
              <a:rPr lang="en-US" altLang="en-US" sz="2600" dirty="0">
                <a:latin typeface="Times New Roman" panose="02020603050405020304" pitchFamily="18" charset="0"/>
                <a:cs typeface="Times New Roman" panose="02020603050405020304" pitchFamily="18" charset="0"/>
              </a:rPr>
              <a:t>CREATE SCHEMA COMPANY AUTHORIZATION </a:t>
            </a:r>
            <a:r>
              <a:rPr lang="en-US" altLang="en-US" sz="2600" dirty="0" err="1">
                <a:latin typeface="Times New Roman" panose="02020603050405020304" pitchFamily="18" charset="0"/>
                <a:cs typeface="Times New Roman" panose="02020603050405020304" pitchFamily="18" charset="0"/>
              </a:rPr>
              <a:t>Jsmith</a:t>
            </a:r>
            <a:r>
              <a:rPr lang="en-US" altLang="en-US" sz="2600" dirty="0">
                <a:latin typeface="Times New Roman" panose="02020603050405020304" pitchFamily="18" charset="0"/>
                <a:cs typeface="Times New Roman" panose="02020603050405020304" pitchFamily="18" charset="0"/>
              </a:rPr>
              <a:t>;</a:t>
            </a:r>
          </a:p>
          <a:p>
            <a:endParaRPr lang="en-US" altLang="zh-TW" dirty="0" smtClean="0"/>
          </a:p>
          <a:p>
            <a:r>
              <a:rPr lang="en-IN" dirty="0" smtClean="0"/>
              <a:t>In general, not all users are authorized to create schemas and schema elements. The privilege to create schemas, tables, and other constructs must be explicitly granted to the relevant user accounts by the system administrator or </a:t>
            </a:r>
            <a:r>
              <a:rPr lang="en-IN" dirty="0" err="1" smtClean="0"/>
              <a:t>DBA</a:t>
            </a:r>
            <a:r>
              <a:rPr lang="en-IN" dirty="0" smtClean="0"/>
              <a:t>.</a:t>
            </a:r>
          </a:p>
          <a:p>
            <a:r>
              <a:rPr lang="en-IN" dirty="0" smtClean="0"/>
              <a:t>The concept of an SQL schema was incorporated starting with </a:t>
            </a:r>
            <a:r>
              <a:rPr lang="en-IN" dirty="0" err="1" smtClean="0"/>
              <a:t>SQL2</a:t>
            </a:r>
            <a:r>
              <a:rPr lang="en-IN" dirty="0" smtClean="0"/>
              <a:t> in order to group together tables and other constructs that belong to the same database application (</a:t>
            </a:r>
            <a:r>
              <a:rPr lang="en-IN" b="1" dirty="0" smtClean="0"/>
              <a:t>in some systems, a </a:t>
            </a:r>
            <a:r>
              <a:rPr lang="en-IN" b="1" i="1" dirty="0" smtClean="0"/>
              <a:t>schema is called a database</a:t>
            </a:r>
            <a:r>
              <a:rPr lang="en-IN" i="1" dirty="0" smtClean="0"/>
              <a:t>).</a:t>
            </a:r>
            <a:endParaRPr lang="en-US" altLang="zh-TW" dirty="0" smtClean="0"/>
          </a:p>
        </p:txBody>
      </p:sp>
    </p:spTree>
    <p:extLst>
      <p:ext uri="{BB962C8B-B14F-4D97-AF65-F5344CB8AC3E}">
        <p14:creationId xmlns:p14="http://schemas.microsoft.com/office/powerpoint/2010/main" val="24832310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820862"/>
            <a:ext cx="10515600" cy="506493"/>
          </a:xfrm>
        </p:spPr>
        <p:txBody>
          <a:bodyPr>
            <a:normAutofit fontScale="90000"/>
          </a:bodyPr>
          <a:lstStyle/>
          <a:p>
            <a:r>
              <a:rPr lang="en-US" altLang="en-US" dirty="0"/>
              <a:t>CREATE TABLE</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15</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rmAutofit fontScale="85000" lnSpcReduction="20000"/>
          </a:bodyPr>
          <a:lstStyle/>
          <a:p>
            <a:pPr>
              <a:spcBef>
                <a:spcPts val="500"/>
              </a:spcBef>
              <a:buNone/>
            </a:pPr>
            <a:endParaRPr lang="en-US" altLang="zh-TW" sz="3800" dirty="0">
              <a:latin typeface="Times New Roman" panose="02020603050405020304" pitchFamily="18" charset="0"/>
              <a:cs typeface="Times New Roman" panose="02020603050405020304" pitchFamily="18" charset="0"/>
            </a:endParaRPr>
          </a:p>
          <a:p>
            <a:pPr>
              <a:spcBef>
                <a:spcPts val="500"/>
              </a:spcBef>
            </a:pPr>
            <a:r>
              <a:rPr lang="en-US" altLang="en-US" sz="3800" dirty="0">
                <a:latin typeface="Times New Roman" panose="02020603050405020304" pitchFamily="18" charset="0"/>
                <a:cs typeface="Times New Roman" panose="02020603050405020304" pitchFamily="18" charset="0"/>
              </a:rPr>
              <a:t>Specifies a new base relation by giving it a name, and specifying each of its attributes and their data types (INTEGER, FLOAT, DECIMAL(</a:t>
            </a:r>
            <a:r>
              <a:rPr lang="en-US" altLang="en-US" sz="3800" dirty="0" err="1">
                <a:latin typeface="Times New Roman" panose="02020603050405020304" pitchFamily="18" charset="0"/>
                <a:cs typeface="Times New Roman" panose="02020603050405020304" pitchFamily="18" charset="0"/>
              </a:rPr>
              <a:t>i,j</a:t>
            </a:r>
            <a:r>
              <a:rPr lang="en-US" altLang="en-US" sz="3800" dirty="0">
                <a:latin typeface="Times New Roman" panose="02020603050405020304" pitchFamily="18" charset="0"/>
                <a:cs typeface="Times New Roman" panose="02020603050405020304" pitchFamily="18" charset="0"/>
              </a:rPr>
              <a:t>), CHAR(n), </a:t>
            </a:r>
            <a:r>
              <a:rPr lang="en-US" altLang="en-US" sz="3800" dirty="0" err="1">
                <a:latin typeface="Times New Roman" panose="02020603050405020304" pitchFamily="18" charset="0"/>
                <a:cs typeface="Times New Roman" panose="02020603050405020304" pitchFamily="18" charset="0"/>
              </a:rPr>
              <a:t>VARCHAR</a:t>
            </a:r>
            <a:r>
              <a:rPr lang="en-US" altLang="en-US" sz="3800" dirty="0">
                <a:latin typeface="Times New Roman" panose="02020603050405020304" pitchFamily="18" charset="0"/>
                <a:cs typeface="Times New Roman" panose="02020603050405020304" pitchFamily="18" charset="0"/>
              </a:rPr>
              <a:t>(n</a:t>
            </a:r>
            <a:r>
              <a:rPr lang="en-US" altLang="en-US" sz="3800" dirty="0" smtClean="0">
                <a:latin typeface="Times New Roman" panose="02020603050405020304" pitchFamily="18" charset="0"/>
                <a:cs typeface="Times New Roman" panose="02020603050405020304" pitchFamily="18" charset="0"/>
              </a:rPr>
              <a:t>))</a:t>
            </a:r>
          </a:p>
          <a:p>
            <a:pPr>
              <a:spcBef>
                <a:spcPts val="500"/>
              </a:spcBef>
              <a:buNone/>
            </a:pPr>
            <a:endParaRPr lang="en-US" altLang="en-US" sz="3800" dirty="0">
              <a:latin typeface="Times New Roman" panose="02020603050405020304" pitchFamily="18" charset="0"/>
              <a:cs typeface="Times New Roman" panose="02020603050405020304" pitchFamily="18" charset="0"/>
            </a:endParaRPr>
          </a:p>
          <a:p>
            <a:pPr>
              <a:spcBef>
                <a:spcPts val="500"/>
              </a:spcBef>
            </a:pPr>
            <a:r>
              <a:rPr lang="en-US" altLang="en-US" sz="3800" dirty="0">
                <a:latin typeface="Times New Roman" panose="02020603050405020304" pitchFamily="18" charset="0"/>
                <a:cs typeface="Times New Roman" panose="02020603050405020304" pitchFamily="18" charset="0"/>
              </a:rPr>
              <a:t>A constraint NOT NULL may be specified on an attribute</a:t>
            </a:r>
            <a:br>
              <a:rPr lang="en-US" altLang="en-US" sz="3800" dirty="0">
                <a:latin typeface="Times New Roman" panose="02020603050405020304" pitchFamily="18" charset="0"/>
                <a:cs typeface="Times New Roman" panose="02020603050405020304" pitchFamily="18" charset="0"/>
              </a:rPr>
            </a:br>
            <a:r>
              <a:rPr lang="en-US" altLang="en-US" sz="3800" dirty="0">
                <a:latin typeface="Times New Roman" panose="02020603050405020304" pitchFamily="18" charset="0"/>
                <a:cs typeface="Times New Roman" panose="02020603050405020304" pitchFamily="18" charset="0"/>
              </a:rPr>
              <a:t/>
            </a:r>
            <a:br>
              <a:rPr lang="en-US" altLang="en-US" sz="3800" dirty="0">
                <a:latin typeface="Times New Roman" panose="02020603050405020304" pitchFamily="18" charset="0"/>
                <a:cs typeface="Times New Roman" panose="02020603050405020304" pitchFamily="18" charset="0"/>
              </a:rPr>
            </a:br>
            <a:r>
              <a:rPr lang="en-US" altLang="en-US" sz="3800" dirty="0">
                <a:latin typeface="Times New Roman" panose="02020603050405020304" pitchFamily="18" charset="0"/>
                <a:cs typeface="Times New Roman" panose="02020603050405020304" pitchFamily="18" charset="0"/>
              </a:rPr>
              <a:t>CREATE TABLE DEPARTMENT (</a:t>
            </a:r>
            <a:br>
              <a:rPr lang="en-US" altLang="en-US" sz="3800" dirty="0">
                <a:latin typeface="Times New Roman" panose="02020603050405020304" pitchFamily="18" charset="0"/>
                <a:cs typeface="Times New Roman" panose="02020603050405020304" pitchFamily="18" charset="0"/>
              </a:rPr>
            </a:br>
            <a:r>
              <a:rPr lang="en-US" altLang="en-US" sz="3800" dirty="0">
                <a:latin typeface="Times New Roman" panose="02020603050405020304" pitchFamily="18" charset="0"/>
                <a:cs typeface="Times New Roman" panose="02020603050405020304" pitchFamily="18" charset="0"/>
              </a:rPr>
              <a:t>	DNAME			VARCHAR(10)	NOT NULL,</a:t>
            </a:r>
            <a:br>
              <a:rPr lang="en-US" altLang="en-US" sz="3800" dirty="0">
                <a:latin typeface="Times New Roman" panose="02020603050405020304" pitchFamily="18" charset="0"/>
                <a:cs typeface="Times New Roman" panose="02020603050405020304" pitchFamily="18" charset="0"/>
              </a:rPr>
            </a:br>
            <a:r>
              <a:rPr lang="en-US" altLang="en-US" sz="3800" dirty="0">
                <a:latin typeface="Times New Roman" panose="02020603050405020304" pitchFamily="18" charset="0"/>
                <a:cs typeface="Times New Roman" panose="02020603050405020304" pitchFamily="18" charset="0"/>
              </a:rPr>
              <a:t>	DNUMBER		INTEGER		NOT NULL,</a:t>
            </a:r>
            <a:br>
              <a:rPr lang="en-US" altLang="en-US" sz="3800" dirty="0">
                <a:latin typeface="Times New Roman" panose="02020603050405020304" pitchFamily="18" charset="0"/>
                <a:cs typeface="Times New Roman" panose="02020603050405020304" pitchFamily="18" charset="0"/>
              </a:rPr>
            </a:br>
            <a:r>
              <a:rPr lang="en-US" altLang="en-US" sz="3800" dirty="0">
                <a:latin typeface="Times New Roman" panose="02020603050405020304" pitchFamily="18" charset="0"/>
                <a:cs typeface="Times New Roman" panose="02020603050405020304" pitchFamily="18" charset="0"/>
              </a:rPr>
              <a:t>	MGRSSN		CHAR(9),</a:t>
            </a:r>
            <a:br>
              <a:rPr lang="en-US" altLang="en-US" sz="3800" dirty="0">
                <a:latin typeface="Times New Roman" panose="02020603050405020304" pitchFamily="18" charset="0"/>
                <a:cs typeface="Times New Roman" panose="02020603050405020304" pitchFamily="18" charset="0"/>
              </a:rPr>
            </a:br>
            <a:r>
              <a:rPr lang="en-US" altLang="en-US" sz="3800" dirty="0">
                <a:latin typeface="Times New Roman" panose="02020603050405020304" pitchFamily="18" charset="0"/>
                <a:cs typeface="Times New Roman" panose="02020603050405020304" pitchFamily="18" charset="0"/>
              </a:rPr>
              <a:t>	MGRSTARTDATE	CHAR(9)  </a:t>
            </a:r>
            <a:r>
              <a:rPr lang="en-US" altLang="en-US" sz="3800" dirty="0" smtClean="0">
                <a:latin typeface="Times New Roman" panose="02020603050405020304" pitchFamily="18" charset="0"/>
                <a:cs typeface="Times New Roman" panose="02020603050405020304" pitchFamily="18" charset="0"/>
              </a:rPr>
              <a:t>);</a:t>
            </a:r>
            <a:endParaRPr lang="en-US" altLang="en-US" sz="3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39205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820862"/>
            <a:ext cx="10515600" cy="506493"/>
          </a:xfrm>
        </p:spPr>
        <p:txBody>
          <a:bodyPr>
            <a:normAutofit fontScale="90000"/>
          </a:bodyPr>
          <a:lstStyle/>
          <a:p>
            <a:r>
              <a:rPr lang="en-US" altLang="en-US" dirty="0"/>
              <a:t>CREATE TABLE</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16</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rmAutofit fontScale="25000" lnSpcReduction="20000"/>
          </a:bodyPr>
          <a:lstStyle/>
          <a:p>
            <a:endParaRPr lang="en-US" altLang="zh-TW" dirty="0" smtClean="0"/>
          </a:p>
          <a:p>
            <a:pPr>
              <a:spcBef>
                <a:spcPts val="500"/>
              </a:spcBef>
            </a:pPr>
            <a:r>
              <a:rPr lang="en-US" altLang="en-US" sz="9600" dirty="0">
                <a:latin typeface="Times New Roman" panose="02020603050405020304" pitchFamily="18" charset="0"/>
                <a:cs typeface="Times New Roman" panose="02020603050405020304" pitchFamily="18" charset="0"/>
              </a:rPr>
              <a:t>In SQL2, can use the CREATE TABLE command for specifying the primary key attributes, secondary keys, and referential integrity constraints (foreign keys). </a:t>
            </a:r>
            <a:endParaRPr lang="en-US" altLang="en-US" sz="9600" dirty="0" smtClean="0">
              <a:latin typeface="Times New Roman" panose="02020603050405020304" pitchFamily="18" charset="0"/>
              <a:cs typeface="Times New Roman" panose="02020603050405020304" pitchFamily="18" charset="0"/>
            </a:endParaRPr>
          </a:p>
          <a:p>
            <a:pPr marL="0" indent="0">
              <a:spcBef>
                <a:spcPts val="500"/>
              </a:spcBef>
              <a:buNone/>
            </a:pPr>
            <a:endParaRPr lang="en-US" altLang="en-US" sz="9600" dirty="0">
              <a:latin typeface="Times New Roman" panose="02020603050405020304" pitchFamily="18" charset="0"/>
              <a:cs typeface="Times New Roman" panose="02020603050405020304" pitchFamily="18" charset="0"/>
            </a:endParaRPr>
          </a:p>
          <a:p>
            <a:pPr marL="0" indent="0">
              <a:spcBef>
                <a:spcPts val="500"/>
              </a:spcBef>
              <a:buNone/>
            </a:pPr>
            <a:endParaRPr lang="en-US" altLang="en-US" sz="9600" dirty="0">
              <a:latin typeface="Times New Roman" panose="02020603050405020304" pitchFamily="18" charset="0"/>
              <a:cs typeface="Times New Roman" panose="02020603050405020304" pitchFamily="18" charset="0"/>
            </a:endParaRPr>
          </a:p>
          <a:p>
            <a:pPr>
              <a:spcBef>
                <a:spcPts val="500"/>
              </a:spcBef>
            </a:pPr>
            <a:r>
              <a:rPr lang="en-US" altLang="en-US" sz="9600" dirty="0">
                <a:latin typeface="Times New Roman" panose="02020603050405020304" pitchFamily="18" charset="0"/>
                <a:cs typeface="Times New Roman" panose="02020603050405020304" pitchFamily="18" charset="0"/>
              </a:rPr>
              <a:t>Key attributes can be specified via the PRIMARY KEY and UNIQUE phrases</a:t>
            </a:r>
          </a:p>
          <a:p>
            <a:pPr lvl="1"/>
            <a:r>
              <a:rPr lang="en-US" altLang="en-US" sz="9600" dirty="0">
                <a:latin typeface="Times New Roman" panose="02020603050405020304" pitchFamily="18" charset="0"/>
                <a:cs typeface="Times New Roman" panose="02020603050405020304" pitchFamily="18" charset="0"/>
              </a:rPr>
              <a:t>CREATE TABLE DEPT (</a:t>
            </a:r>
          </a:p>
          <a:p>
            <a:pPr lvl="1"/>
            <a:r>
              <a:rPr lang="en-US" altLang="en-US" sz="9600" dirty="0">
                <a:latin typeface="Times New Roman" panose="02020603050405020304" pitchFamily="18" charset="0"/>
                <a:cs typeface="Times New Roman" panose="02020603050405020304" pitchFamily="18" charset="0"/>
              </a:rPr>
              <a:t>	DNAME			VARCHAR(10)	NOT NULL,</a:t>
            </a:r>
          </a:p>
          <a:p>
            <a:pPr lvl="1"/>
            <a:r>
              <a:rPr lang="en-US" altLang="en-US" sz="9600" dirty="0">
                <a:latin typeface="Times New Roman" panose="02020603050405020304" pitchFamily="18" charset="0"/>
                <a:cs typeface="Times New Roman" panose="02020603050405020304" pitchFamily="18" charset="0"/>
              </a:rPr>
              <a:t>	DNUMBER		INTEGER		NOT NULL,</a:t>
            </a:r>
          </a:p>
          <a:p>
            <a:pPr lvl="1"/>
            <a:r>
              <a:rPr lang="en-US" altLang="en-US" sz="9600" dirty="0">
                <a:latin typeface="Times New Roman" panose="02020603050405020304" pitchFamily="18" charset="0"/>
                <a:cs typeface="Times New Roman" panose="02020603050405020304" pitchFamily="18" charset="0"/>
              </a:rPr>
              <a:t>	MGRSSN		CHAR(9),</a:t>
            </a:r>
          </a:p>
          <a:p>
            <a:pPr lvl="1"/>
            <a:r>
              <a:rPr lang="en-US" altLang="en-US" sz="9600" dirty="0">
                <a:latin typeface="Times New Roman" panose="02020603050405020304" pitchFamily="18" charset="0"/>
                <a:cs typeface="Times New Roman" panose="02020603050405020304" pitchFamily="18" charset="0"/>
              </a:rPr>
              <a:t>	MGRSTARTDATE	CHAR(9),</a:t>
            </a:r>
          </a:p>
          <a:p>
            <a:pPr lvl="1"/>
            <a:r>
              <a:rPr lang="en-US" altLang="en-US" sz="9600" dirty="0">
                <a:latin typeface="Times New Roman" panose="02020603050405020304" pitchFamily="18" charset="0"/>
                <a:cs typeface="Times New Roman" panose="02020603050405020304" pitchFamily="18" charset="0"/>
              </a:rPr>
              <a:t>	PRIMARY KEY (DNUMBER),</a:t>
            </a:r>
          </a:p>
          <a:p>
            <a:pPr lvl="1"/>
            <a:r>
              <a:rPr lang="en-US" altLang="en-US" sz="9600" dirty="0">
                <a:latin typeface="Times New Roman" panose="02020603050405020304" pitchFamily="18" charset="0"/>
                <a:cs typeface="Times New Roman" panose="02020603050405020304" pitchFamily="18" charset="0"/>
              </a:rPr>
              <a:t>	UNIQUE (DNAME),</a:t>
            </a:r>
          </a:p>
          <a:p>
            <a:pPr lvl="1"/>
            <a:r>
              <a:rPr lang="en-US" altLang="en-US" sz="9600" dirty="0">
                <a:latin typeface="Times New Roman" panose="02020603050405020304" pitchFamily="18" charset="0"/>
                <a:cs typeface="Times New Roman" panose="02020603050405020304" pitchFamily="18" charset="0"/>
              </a:rPr>
              <a:t>	FOREIGN KEY (MGRSSN) REFERENCES EMP  );</a:t>
            </a:r>
            <a:r>
              <a:rPr lang="en-US" altLang="en-US" sz="2500" b="1" dirty="0">
                <a:solidFill>
                  <a:srgbClr val="990033"/>
                </a:solidFill>
                <a:latin typeface="Courier New" panose="02070309020205020404" pitchFamily="49" charset="0"/>
              </a:rPr>
              <a:t/>
            </a:r>
            <a:br>
              <a:rPr lang="en-US" altLang="en-US" sz="2500" b="1" dirty="0">
                <a:solidFill>
                  <a:srgbClr val="990033"/>
                </a:solidFill>
                <a:latin typeface="Courier New" panose="02070309020205020404" pitchFamily="49" charset="0"/>
              </a:rPr>
            </a:br>
            <a:endParaRPr lang="en-US" altLang="en-US" sz="2500" b="1" dirty="0">
              <a:solidFill>
                <a:srgbClr val="990033"/>
              </a:solidFill>
              <a:latin typeface="Courier New" panose="02070309020205020404" pitchFamily="49" charset="0"/>
            </a:endParaRPr>
          </a:p>
          <a:p>
            <a:r>
              <a:rPr lang="en-US" altLang="zh-TW" sz="8000" dirty="0" smtClean="0"/>
              <a:t>Link to specify different constraints with CREATE TABLE</a:t>
            </a:r>
          </a:p>
          <a:p>
            <a:pPr>
              <a:buNone/>
            </a:pPr>
            <a:r>
              <a:rPr lang="en-US" altLang="zh-TW" sz="8000" dirty="0" smtClean="0"/>
              <a:t>https://www.w3resource.com/mysql/creating-table-advance/constraint.php#cons14</a:t>
            </a:r>
            <a:endParaRPr lang="en-US" altLang="zh-TW" sz="8000" dirty="0"/>
          </a:p>
        </p:txBody>
      </p:sp>
    </p:spTree>
    <p:extLst>
      <p:ext uri="{BB962C8B-B14F-4D97-AF65-F5344CB8AC3E}">
        <p14:creationId xmlns:p14="http://schemas.microsoft.com/office/powerpoint/2010/main" val="5936091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820862"/>
            <a:ext cx="10515600" cy="506493"/>
          </a:xfrm>
        </p:spPr>
        <p:txBody>
          <a:bodyPr>
            <a:normAutofit fontScale="90000"/>
          </a:bodyPr>
          <a:lstStyle/>
          <a:p>
            <a:r>
              <a:rPr lang="en-US" altLang="en-US" dirty="0"/>
              <a:t>CREATE TABLE</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17</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pic>
        <p:nvPicPr>
          <p:cNvPr id="1026" name="Picture 2"/>
          <p:cNvPicPr>
            <a:picLocks noGrp="1" noChangeAspect="1" noChangeArrowheads="1"/>
          </p:cNvPicPr>
          <p:nvPr>
            <p:ph idx="1"/>
          </p:nvPr>
        </p:nvPicPr>
        <p:blipFill>
          <a:blip r:embed="rId3" cstate="print"/>
          <a:srcRect/>
          <a:stretch>
            <a:fillRect/>
          </a:stretch>
        </p:blipFill>
        <p:spPr bwMode="auto">
          <a:xfrm>
            <a:off x="1025236" y="1607127"/>
            <a:ext cx="8704551" cy="4476967"/>
          </a:xfrm>
          <a:prstGeom prst="rect">
            <a:avLst/>
          </a:prstGeom>
          <a:noFill/>
          <a:ln w="9525">
            <a:noFill/>
            <a:miter lim="800000"/>
            <a:headEnd/>
            <a:tailEnd/>
          </a:ln>
        </p:spPr>
      </p:pic>
    </p:spTree>
    <p:extLst>
      <p:ext uri="{BB962C8B-B14F-4D97-AF65-F5344CB8AC3E}">
        <p14:creationId xmlns:p14="http://schemas.microsoft.com/office/powerpoint/2010/main" val="5936091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820862"/>
            <a:ext cx="10515600" cy="506493"/>
          </a:xfrm>
        </p:spPr>
        <p:txBody>
          <a:bodyPr>
            <a:normAutofit fontScale="90000"/>
          </a:bodyPr>
          <a:lstStyle/>
          <a:p>
            <a:r>
              <a:rPr lang="en-US" altLang="en-US" dirty="0"/>
              <a:t>REFERENTIAL INTEGRITY OPTIONS</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18</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rmAutofit fontScale="47500" lnSpcReduction="20000"/>
          </a:bodyPr>
          <a:lstStyle/>
          <a:p>
            <a:r>
              <a:rPr lang="en-US" altLang="en-US" sz="5100" dirty="0">
                <a:latin typeface="Times New Roman" panose="02020603050405020304" pitchFamily="18" charset="0"/>
                <a:cs typeface="Times New Roman" panose="02020603050405020304" pitchFamily="18" charset="0"/>
              </a:rPr>
              <a:t>We can specify RESTRICT, CASCADE, SET NULL or SET DEFAULT on referential integrity constraints (foreign keys</a:t>
            </a:r>
            <a:r>
              <a:rPr lang="en-US" altLang="en-US" sz="5100" dirty="0" smtClean="0">
                <a:latin typeface="Times New Roman" panose="02020603050405020304" pitchFamily="18" charset="0"/>
                <a:cs typeface="Times New Roman" panose="02020603050405020304" pitchFamily="18" charset="0"/>
              </a:rPr>
              <a:t>)</a:t>
            </a:r>
            <a:endParaRPr lang="en-US" altLang="en-US" sz="5100" dirty="0">
              <a:latin typeface="Times New Roman" panose="02020603050405020304" pitchFamily="18" charset="0"/>
              <a:cs typeface="Times New Roman" panose="02020603050405020304" pitchFamily="18" charset="0"/>
            </a:endParaRPr>
          </a:p>
          <a:p>
            <a:pPr lvl="1">
              <a:buFont typeface="Wingdings" panose="05000000000000000000" pitchFamily="2" charset="2"/>
              <a:buNone/>
            </a:pPr>
            <a:r>
              <a:rPr lang="en-US" altLang="en-US" sz="5100" b="1" dirty="0">
                <a:latin typeface="Times New Roman" panose="02020603050405020304" pitchFamily="18" charset="0"/>
                <a:cs typeface="Times New Roman" panose="02020603050405020304" pitchFamily="18" charset="0"/>
              </a:rPr>
              <a:t>CREATE TABLE DEPT (</a:t>
            </a:r>
            <a:br>
              <a:rPr lang="en-US" altLang="en-US" sz="5100" b="1" dirty="0">
                <a:latin typeface="Times New Roman" panose="02020603050405020304" pitchFamily="18" charset="0"/>
                <a:cs typeface="Times New Roman" panose="02020603050405020304" pitchFamily="18" charset="0"/>
              </a:rPr>
            </a:br>
            <a:r>
              <a:rPr lang="en-US" altLang="en-US" sz="5100" b="1" dirty="0">
                <a:latin typeface="Times New Roman" panose="02020603050405020304" pitchFamily="18" charset="0"/>
                <a:cs typeface="Times New Roman" panose="02020603050405020304" pitchFamily="18" charset="0"/>
              </a:rPr>
              <a:t> </a:t>
            </a:r>
            <a:r>
              <a:rPr lang="en-US" altLang="en-US" sz="5100" b="1" dirty="0" smtClean="0">
                <a:latin typeface="Times New Roman" panose="02020603050405020304" pitchFamily="18" charset="0"/>
                <a:cs typeface="Times New Roman" panose="02020603050405020304" pitchFamily="18" charset="0"/>
              </a:rPr>
              <a:t>  DNAME</a:t>
            </a:r>
            <a:r>
              <a:rPr lang="en-US" altLang="en-US" sz="5100" b="1" dirty="0">
                <a:latin typeface="Times New Roman" panose="02020603050405020304" pitchFamily="18" charset="0"/>
                <a:cs typeface="Times New Roman" panose="02020603050405020304" pitchFamily="18" charset="0"/>
              </a:rPr>
              <a:t>		VARCHAR(10)	NOT NULL,</a:t>
            </a:r>
            <a:br>
              <a:rPr lang="en-US" altLang="en-US" sz="5100" b="1" dirty="0">
                <a:latin typeface="Times New Roman" panose="02020603050405020304" pitchFamily="18" charset="0"/>
                <a:cs typeface="Times New Roman" panose="02020603050405020304" pitchFamily="18" charset="0"/>
              </a:rPr>
            </a:br>
            <a:r>
              <a:rPr lang="en-US" altLang="en-US" sz="5100" b="1" dirty="0">
                <a:latin typeface="Times New Roman" panose="02020603050405020304" pitchFamily="18" charset="0"/>
                <a:cs typeface="Times New Roman" panose="02020603050405020304" pitchFamily="18" charset="0"/>
              </a:rPr>
              <a:t>	DNUMBER		INTEGER		NOT NULL,</a:t>
            </a:r>
            <a:br>
              <a:rPr lang="en-US" altLang="en-US" sz="5100" b="1" dirty="0">
                <a:latin typeface="Times New Roman" panose="02020603050405020304" pitchFamily="18" charset="0"/>
                <a:cs typeface="Times New Roman" panose="02020603050405020304" pitchFamily="18" charset="0"/>
              </a:rPr>
            </a:br>
            <a:r>
              <a:rPr lang="en-US" altLang="en-US" sz="5100" b="1" dirty="0">
                <a:latin typeface="Times New Roman" panose="02020603050405020304" pitchFamily="18" charset="0"/>
                <a:cs typeface="Times New Roman" panose="02020603050405020304" pitchFamily="18" charset="0"/>
              </a:rPr>
              <a:t>	MGRSSN		CHAR(9),</a:t>
            </a:r>
            <a:br>
              <a:rPr lang="en-US" altLang="en-US" sz="5100" b="1" dirty="0">
                <a:latin typeface="Times New Roman" panose="02020603050405020304" pitchFamily="18" charset="0"/>
                <a:cs typeface="Times New Roman" panose="02020603050405020304" pitchFamily="18" charset="0"/>
              </a:rPr>
            </a:br>
            <a:r>
              <a:rPr lang="en-US" altLang="en-US" sz="5100" b="1" dirty="0">
                <a:latin typeface="Times New Roman" panose="02020603050405020304" pitchFamily="18" charset="0"/>
                <a:cs typeface="Times New Roman" panose="02020603050405020304" pitchFamily="18" charset="0"/>
              </a:rPr>
              <a:t>	MGRSTARTDATE	CHAR(9),</a:t>
            </a:r>
            <a:br>
              <a:rPr lang="en-US" altLang="en-US" sz="5100" b="1" dirty="0">
                <a:latin typeface="Times New Roman" panose="02020603050405020304" pitchFamily="18" charset="0"/>
                <a:cs typeface="Times New Roman" panose="02020603050405020304" pitchFamily="18" charset="0"/>
              </a:rPr>
            </a:br>
            <a:r>
              <a:rPr lang="en-US" altLang="en-US" sz="5100" b="1" dirty="0">
                <a:latin typeface="Times New Roman" panose="02020603050405020304" pitchFamily="18" charset="0"/>
                <a:cs typeface="Times New Roman" panose="02020603050405020304" pitchFamily="18" charset="0"/>
              </a:rPr>
              <a:t>	PRIMARY KEY (DNUMBER),</a:t>
            </a:r>
            <a:br>
              <a:rPr lang="en-US" altLang="en-US" sz="5100" b="1" dirty="0">
                <a:latin typeface="Times New Roman" panose="02020603050405020304" pitchFamily="18" charset="0"/>
                <a:cs typeface="Times New Roman" panose="02020603050405020304" pitchFamily="18" charset="0"/>
              </a:rPr>
            </a:br>
            <a:r>
              <a:rPr lang="en-US" altLang="en-US" sz="5100" b="1" dirty="0">
                <a:latin typeface="Times New Roman" panose="02020603050405020304" pitchFamily="18" charset="0"/>
                <a:cs typeface="Times New Roman" panose="02020603050405020304" pitchFamily="18" charset="0"/>
              </a:rPr>
              <a:t>	UNIQUE (DNAME),</a:t>
            </a:r>
            <a:br>
              <a:rPr lang="en-US" altLang="en-US" sz="5100" b="1" dirty="0">
                <a:latin typeface="Times New Roman" panose="02020603050405020304" pitchFamily="18" charset="0"/>
                <a:cs typeface="Times New Roman" panose="02020603050405020304" pitchFamily="18" charset="0"/>
              </a:rPr>
            </a:br>
            <a:r>
              <a:rPr lang="en-US" altLang="en-US" sz="5100" b="1" dirty="0">
                <a:latin typeface="Times New Roman" panose="02020603050405020304" pitchFamily="18" charset="0"/>
                <a:cs typeface="Times New Roman" panose="02020603050405020304" pitchFamily="18" charset="0"/>
              </a:rPr>
              <a:t>	FOREIGN KEY (MGRSSN) REFERENCES EMP(ESSN)</a:t>
            </a:r>
            <a:br>
              <a:rPr lang="en-US" altLang="en-US" sz="5100" b="1" dirty="0">
                <a:latin typeface="Times New Roman" panose="02020603050405020304" pitchFamily="18" charset="0"/>
                <a:cs typeface="Times New Roman" panose="02020603050405020304" pitchFamily="18" charset="0"/>
              </a:rPr>
            </a:br>
            <a:r>
              <a:rPr lang="en-US" altLang="en-US" sz="5100" b="1" dirty="0">
                <a:latin typeface="Times New Roman" panose="02020603050405020304" pitchFamily="18" charset="0"/>
                <a:cs typeface="Times New Roman" panose="02020603050405020304" pitchFamily="18" charset="0"/>
              </a:rPr>
              <a:t>ON DELETE SET DEFAULT ON UPDATE CASCADE);</a:t>
            </a:r>
          </a:p>
          <a:p>
            <a:endParaRPr lang="en-US" altLang="zh-TW" sz="5100" dirty="0" smtClean="0">
              <a:latin typeface="Times New Roman" panose="02020603050405020304" pitchFamily="18" charset="0"/>
              <a:cs typeface="Times New Roman" panose="02020603050405020304" pitchFamily="18" charset="0"/>
            </a:endParaRPr>
          </a:p>
          <a:p>
            <a:endParaRPr lang="en-US" altLang="zh-TW" dirty="0"/>
          </a:p>
          <a:p>
            <a:endParaRPr lang="en-US" altLang="zh-TW" dirty="0" smtClean="0"/>
          </a:p>
          <a:p>
            <a:pPr marL="0" lvl="0" indent="0" algn="just" eaLnBrk="0" fontAlgn="base" hangingPunct="0">
              <a:lnSpc>
                <a:spcPct val="100000"/>
              </a:lnSpc>
              <a:spcBef>
                <a:spcPct val="50000"/>
              </a:spcBef>
              <a:spcAft>
                <a:spcPct val="0"/>
              </a:spcAft>
              <a:buNone/>
            </a:pPr>
            <a:endParaRPr lang="en-US" altLang="en-US" sz="6000" dirty="0" smtClean="0">
              <a:solidFill>
                <a:srgbClr val="0066FF"/>
              </a:solidFill>
              <a:latin typeface="Times New Roman" panose="02020603050405020304" pitchFamily="18" charset="0"/>
            </a:endParaRPr>
          </a:p>
          <a:p>
            <a:pPr marL="0" indent="0">
              <a:buNone/>
            </a:pPr>
            <a:r>
              <a:rPr lang="en-US" altLang="en-US" sz="2400" dirty="0" smtClean="0">
                <a:solidFill>
                  <a:schemeClr val="bg1"/>
                </a:solidFill>
              </a:rPr>
              <a:t>Manages </a:t>
            </a:r>
            <a:r>
              <a:rPr lang="en-US" altLang="en-US" sz="2400" dirty="0">
                <a:solidFill>
                  <a:schemeClr val="bg1"/>
                </a:solidFill>
              </a:rPr>
              <a:t>:  1:1 relationship type between EMPLOYEE and 	   DEPARTMENT. Employee participation is partial. Department participation is not clear from requirements</a:t>
            </a:r>
          </a:p>
          <a:p>
            <a:pPr marL="0" indent="0">
              <a:buNone/>
            </a:pPr>
            <a:endParaRPr lang="en-US" altLang="en-US" sz="2400" dirty="0">
              <a:solidFill>
                <a:srgbClr val="0066FF"/>
              </a:solidFill>
              <a:latin typeface="Times New Roman" panose="02020603050405020304" pitchFamily="18" charset="0"/>
            </a:endParaRPr>
          </a:p>
          <a:p>
            <a:r>
              <a:rPr lang="en-US" altLang="en-US" dirty="0" smtClean="0">
                <a:solidFill>
                  <a:schemeClr val="bg1"/>
                </a:solidFill>
              </a:rPr>
              <a:t> </a:t>
            </a:r>
            <a:r>
              <a:rPr lang="en-US" altLang="en-US" dirty="0">
                <a:solidFill>
                  <a:schemeClr val="bg1"/>
                </a:solidFill>
              </a:rPr>
              <a:t>are the relationship types observed</a:t>
            </a:r>
          </a:p>
          <a:p>
            <a:endParaRPr lang="en-GB" dirty="0"/>
          </a:p>
        </p:txBody>
      </p:sp>
    </p:spTree>
    <p:extLst>
      <p:ext uri="{BB962C8B-B14F-4D97-AF65-F5344CB8AC3E}">
        <p14:creationId xmlns:p14="http://schemas.microsoft.com/office/powerpoint/2010/main" val="26800895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820862"/>
            <a:ext cx="10515600" cy="506493"/>
          </a:xfrm>
        </p:spPr>
        <p:txBody>
          <a:bodyPr>
            <a:normAutofit fontScale="90000"/>
          </a:bodyPr>
          <a:lstStyle/>
          <a:p>
            <a:r>
              <a:rPr lang="en-US" altLang="en-US" dirty="0"/>
              <a:t>REFERENTIAL INTEGRITY OPTIONS (continued)</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19</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rmAutofit fontScale="40000" lnSpcReduction="20000"/>
          </a:bodyPr>
          <a:lstStyle/>
          <a:p>
            <a:endParaRPr lang="en-US" altLang="zh-TW" dirty="0" smtClean="0"/>
          </a:p>
          <a:p>
            <a:pPr>
              <a:buNone/>
            </a:pPr>
            <a:r>
              <a:rPr lang="en-US" altLang="en-US" sz="5100" b="1" dirty="0" smtClean="0">
                <a:solidFill>
                  <a:srgbClr val="990033"/>
                </a:solidFill>
                <a:latin typeface="Times New Roman" panose="02020603050405020304" pitchFamily="18" charset="0"/>
                <a:cs typeface="Times New Roman" panose="02020603050405020304" pitchFamily="18" charset="0"/>
              </a:rPr>
              <a:t>    CREATE </a:t>
            </a:r>
            <a:r>
              <a:rPr lang="en-US" altLang="en-US" sz="5100" b="1" dirty="0">
                <a:solidFill>
                  <a:srgbClr val="990033"/>
                </a:solidFill>
                <a:latin typeface="Times New Roman" panose="02020603050405020304" pitchFamily="18" charset="0"/>
                <a:cs typeface="Times New Roman" panose="02020603050405020304" pitchFamily="18" charset="0"/>
              </a:rPr>
              <a:t>TABLE EMP(</a:t>
            </a:r>
            <a:br>
              <a:rPr lang="en-US" altLang="en-US" sz="5100" b="1" dirty="0">
                <a:solidFill>
                  <a:srgbClr val="990033"/>
                </a:solidFill>
                <a:latin typeface="Times New Roman" panose="02020603050405020304" pitchFamily="18" charset="0"/>
                <a:cs typeface="Times New Roman" panose="02020603050405020304" pitchFamily="18" charset="0"/>
              </a:rPr>
            </a:br>
            <a:endParaRPr lang="en-US" altLang="en-US" sz="5100" b="1" dirty="0" smtClean="0">
              <a:solidFill>
                <a:srgbClr val="990033"/>
              </a:solidFill>
              <a:latin typeface="Times New Roman" panose="02020603050405020304" pitchFamily="18" charset="0"/>
              <a:cs typeface="Times New Roman" panose="02020603050405020304" pitchFamily="18" charset="0"/>
            </a:endParaRPr>
          </a:p>
          <a:p>
            <a:pPr>
              <a:buNone/>
            </a:pPr>
            <a:r>
              <a:rPr lang="en-US" altLang="en-US" sz="5100" b="1" dirty="0" smtClean="0">
                <a:solidFill>
                  <a:srgbClr val="990033"/>
                </a:solidFill>
                <a:latin typeface="Times New Roman" panose="02020603050405020304" pitchFamily="18" charset="0"/>
                <a:cs typeface="Times New Roman" panose="02020603050405020304" pitchFamily="18" charset="0"/>
              </a:rPr>
              <a:t>    </a:t>
            </a:r>
            <a:r>
              <a:rPr lang="en-US" altLang="en-US" sz="5100" b="1" dirty="0" err="1" smtClean="0">
                <a:solidFill>
                  <a:srgbClr val="990033"/>
                </a:solidFill>
                <a:latin typeface="Times New Roman" panose="02020603050405020304" pitchFamily="18" charset="0"/>
                <a:cs typeface="Times New Roman" panose="02020603050405020304" pitchFamily="18" charset="0"/>
              </a:rPr>
              <a:t>ENAME</a:t>
            </a:r>
            <a:r>
              <a:rPr lang="en-US" altLang="en-US" sz="5100" b="1" dirty="0">
                <a:solidFill>
                  <a:srgbClr val="990033"/>
                </a:solidFill>
                <a:latin typeface="Times New Roman" panose="02020603050405020304" pitchFamily="18" charset="0"/>
                <a:cs typeface="Times New Roman" panose="02020603050405020304" pitchFamily="18" charset="0"/>
              </a:rPr>
              <a:t>	</a:t>
            </a:r>
            <a:r>
              <a:rPr lang="en-US" altLang="en-US" sz="5100" b="1" dirty="0" err="1" smtClean="0">
                <a:solidFill>
                  <a:srgbClr val="990033"/>
                </a:solidFill>
                <a:latin typeface="Times New Roman" panose="02020603050405020304" pitchFamily="18" charset="0"/>
                <a:cs typeface="Times New Roman" panose="02020603050405020304" pitchFamily="18" charset="0"/>
              </a:rPr>
              <a:t>VARCHAR</a:t>
            </a:r>
            <a:r>
              <a:rPr lang="en-US" altLang="en-US" sz="5100" b="1" dirty="0" smtClean="0">
                <a:solidFill>
                  <a:srgbClr val="990033"/>
                </a:solidFill>
                <a:latin typeface="Times New Roman" panose="02020603050405020304" pitchFamily="18" charset="0"/>
                <a:cs typeface="Times New Roman" panose="02020603050405020304" pitchFamily="18" charset="0"/>
              </a:rPr>
              <a:t>(30</a:t>
            </a:r>
            <a:r>
              <a:rPr lang="en-US" altLang="en-US" sz="5100" b="1" dirty="0">
                <a:solidFill>
                  <a:srgbClr val="990033"/>
                </a:solidFill>
                <a:latin typeface="Times New Roman" panose="02020603050405020304" pitchFamily="18" charset="0"/>
                <a:cs typeface="Times New Roman" panose="02020603050405020304" pitchFamily="18" charset="0"/>
              </a:rPr>
              <a:t>)	NOT NULL,</a:t>
            </a:r>
            <a:br>
              <a:rPr lang="en-US" altLang="en-US" sz="5100" b="1" dirty="0">
                <a:solidFill>
                  <a:srgbClr val="990033"/>
                </a:solidFill>
                <a:latin typeface="Times New Roman" panose="02020603050405020304" pitchFamily="18" charset="0"/>
                <a:cs typeface="Times New Roman" panose="02020603050405020304" pitchFamily="18" charset="0"/>
              </a:rPr>
            </a:br>
            <a:r>
              <a:rPr lang="en-US" altLang="en-US" sz="5100" b="1" dirty="0">
                <a:solidFill>
                  <a:srgbClr val="990033"/>
                </a:solidFill>
                <a:latin typeface="Times New Roman" panose="02020603050405020304" pitchFamily="18" charset="0"/>
                <a:cs typeface="Times New Roman" panose="02020603050405020304" pitchFamily="18" charset="0"/>
              </a:rPr>
              <a:t>ESSN		</a:t>
            </a:r>
            <a:r>
              <a:rPr lang="en-US" altLang="en-US" sz="5100" b="1" dirty="0" smtClean="0">
                <a:solidFill>
                  <a:srgbClr val="990033"/>
                </a:solidFill>
                <a:latin typeface="Times New Roman" panose="02020603050405020304" pitchFamily="18" charset="0"/>
                <a:cs typeface="Times New Roman" panose="02020603050405020304" pitchFamily="18" charset="0"/>
              </a:rPr>
              <a:t>CHAR(9</a:t>
            </a:r>
            <a:r>
              <a:rPr lang="en-US" altLang="en-US" sz="5100" b="1" dirty="0">
                <a:solidFill>
                  <a:srgbClr val="990033"/>
                </a:solidFill>
                <a:latin typeface="Times New Roman" panose="02020603050405020304" pitchFamily="18" charset="0"/>
                <a:cs typeface="Times New Roman" panose="02020603050405020304" pitchFamily="18" charset="0"/>
              </a:rPr>
              <a:t>),</a:t>
            </a:r>
            <a:br>
              <a:rPr lang="en-US" altLang="en-US" sz="5100" b="1" dirty="0">
                <a:solidFill>
                  <a:srgbClr val="990033"/>
                </a:solidFill>
                <a:latin typeface="Times New Roman" panose="02020603050405020304" pitchFamily="18" charset="0"/>
                <a:cs typeface="Times New Roman" panose="02020603050405020304" pitchFamily="18" charset="0"/>
              </a:rPr>
            </a:br>
            <a:r>
              <a:rPr lang="en-US" altLang="en-US" sz="5100" b="1" dirty="0">
                <a:solidFill>
                  <a:srgbClr val="990033"/>
                </a:solidFill>
                <a:latin typeface="Times New Roman" panose="02020603050405020304" pitchFamily="18" charset="0"/>
                <a:cs typeface="Times New Roman" panose="02020603050405020304" pitchFamily="18" charset="0"/>
              </a:rPr>
              <a:t>BDATE	</a:t>
            </a:r>
            <a:r>
              <a:rPr lang="en-US" altLang="en-US" sz="5100" b="1" dirty="0" smtClean="0">
                <a:solidFill>
                  <a:srgbClr val="990033"/>
                </a:solidFill>
                <a:latin typeface="Times New Roman" panose="02020603050405020304" pitchFamily="18" charset="0"/>
                <a:cs typeface="Times New Roman" panose="02020603050405020304" pitchFamily="18" charset="0"/>
              </a:rPr>
              <a:t>DATE,                                                                                                                 </a:t>
            </a:r>
            <a:r>
              <a:rPr lang="en-US" altLang="en-US" sz="5100" b="1" dirty="0">
                <a:solidFill>
                  <a:srgbClr val="990033"/>
                </a:solidFill>
                <a:latin typeface="Times New Roman" panose="02020603050405020304" pitchFamily="18" charset="0"/>
                <a:cs typeface="Times New Roman" panose="02020603050405020304" pitchFamily="18" charset="0"/>
              </a:rPr>
              <a:t/>
            </a:r>
            <a:br>
              <a:rPr lang="en-US" altLang="en-US" sz="5100" b="1" dirty="0">
                <a:solidFill>
                  <a:srgbClr val="990033"/>
                </a:solidFill>
                <a:latin typeface="Times New Roman" panose="02020603050405020304" pitchFamily="18" charset="0"/>
                <a:cs typeface="Times New Roman" panose="02020603050405020304" pitchFamily="18" charset="0"/>
              </a:rPr>
            </a:br>
            <a:r>
              <a:rPr lang="en-US" altLang="en-US" sz="5100" b="1" dirty="0">
                <a:solidFill>
                  <a:srgbClr val="990033"/>
                </a:solidFill>
                <a:latin typeface="Times New Roman" panose="02020603050405020304" pitchFamily="18" charset="0"/>
                <a:cs typeface="Times New Roman" panose="02020603050405020304" pitchFamily="18" charset="0"/>
              </a:rPr>
              <a:t>DNO		</a:t>
            </a:r>
            <a:r>
              <a:rPr lang="en-US" altLang="en-US" sz="5100" b="1" dirty="0" smtClean="0">
                <a:solidFill>
                  <a:srgbClr val="990033"/>
                </a:solidFill>
                <a:latin typeface="Times New Roman" panose="02020603050405020304" pitchFamily="18" charset="0"/>
                <a:cs typeface="Times New Roman" panose="02020603050405020304" pitchFamily="18" charset="0"/>
              </a:rPr>
              <a:t>INTEGER                DEFAULT  1,                                                                                                                                                  </a:t>
            </a:r>
            <a:r>
              <a:rPr lang="en-IN" altLang="en-US" sz="5100" b="1" dirty="0" smtClean="0">
                <a:solidFill>
                  <a:srgbClr val="990033"/>
                </a:solidFill>
                <a:latin typeface="Times New Roman" panose="02020603050405020304" pitchFamily="18" charset="0"/>
                <a:cs typeface="Times New Roman" panose="02020603050405020304" pitchFamily="18" charset="0"/>
              </a:rPr>
              <a:t>GENDER        </a:t>
            </a:r>
            <a:r>
              <a:rPr lang="en-IN" altLang="en-US" sz="5100" b="1" dirty="0" err="1" smtClean="0">
                <a:solidFill>
                  <a:srgbClr val="990033"/>
                </a:solidFill>
                <a:latin typeface="Times New Roman" panose="02020603050405020304" pitchFamily="18" charset="0"/>
                <a:cs typeface="Times New Roman" panose="02020603050405020304" pitchFamily="18" charset="0"/>
              </a:rPr>
              <a:t>VARCHAR</a:t>
            </a:r>
            <a:r>
              <a:rPr lang="en-IN" altLang="en-US" sz="5100" b="1" dirty="0" smtClean="0">
                <a:solidFill>
                  <a:srgbClr val="990033"/>
                </a:solidFill>
                <a:latin typeface="Times New Roman" panose="02020603050405020304" pitchFamily="18" charset="0"/>
                <a:cs typeface="Times New Roman" panose="02020603050405020304" pitchFamily="18" charset="0"/>
              </a:rPr>
              <a:t> (9),                                     </a:t>
            </a:r>
            <a:r>
              <a:rPr lang="en-US" altLang="en-US" sz="5100" b="1" dirty="0">
                <a:solidFill>
                  <a:srgbClr val="990033"/>
                </a:solidFill>
                <a:latin typeface="Times New Roman" panose="02020603050405020304" pitchFamily="18" charset="0"/>
                <a:cs typeface="Times New Roman" panose="02020603050405020304" pitchFamily="18" charset="0"/>
              </a:rPr>
              <a:t/>
            </a:r>
            <a:br>
              <a:rPr lang="en-US" altLang="en-US" sz="5100" b="1" dirty="0">
                <a:solidFill>
                  <a:srgbClr val="990033"/>
                </a:solidFill>
                <a:latin typeface="Times New Roman" panose="02020603050405020304" pitchFamily="18" charset="0"/>
                <a:cs typeface="Times New Roman" panose="02020603050405020304" pitchFamily="18" charset="0"/>
              </a:rPr>
            </a:br>
            <a:r>
              <a:rPr lang="en-US" altLang="en-US" sz="5100" b="1" dirty="0">
                <a:solidFill>
                  <a:srgbClr val="990033"/>
                </a:solidFill>
                <a:latin typeface="Times New Roman" panose="02020603050405020304" pitchFamily="18" charset="0"/>
                <a:cs typeface="Times New Roman" panose="02020603050405020304" pitchFamily="18" charset="0"/>
              </a:rPr>
              <a:t>SUPERSSN	CHAR(9</a:t>
            </a:r>
            <a:r>
              <a:rPr lang="en-US" altLang="en-US" sz="5100" b="1" dirty="0" smtClean="0">
                <a:solidFill>
                  <a:srgbClr val="990033"/>
                </a:solidFill>
                <a:latin typeface="Times New Roman" panose="02020603050405020304" pitchFamily="18" charset="0"/>
                <a:cs typeface="Times New Roman" panose="02020603050405020304" pitchFamily="18" charset="0"/>
              </a:rPr>
              <a:t>),  </a:t>
            </a:r>
            <a:r>
              <a:rPr lang="en-US" altLang="en-US" sz="5100" b="1" dirty="0">
                <a:solidFill>
                  <a:srgbClr val="990033"/>
                </a:solidFill>
                <a:latin typeface="Times New Roman" panose="02020603050405020304" pitchFamily="18" charset="0"/>
                <a:cs typeface="Times New Roman" panose="02020603050405020304" pitchFamily="18" charset="0"/>
              </a:rPr>
              <a:t/>
            </a:r>
            <a:br>
              <a:rPr lang="en-US" altLang="en-US" sz="5100" b="1" dirty="0">
                <a:solidFill>
                  <a:srgbClr val="990033"/>
                </a:solidFill>
                <a:latin typeface="Times New Roman" panose="02020603050405020304" pitchFamily="18" charset="0"/>
                <a:cs typeface="Times New Roman" panose="02020603050405020304" pitchFamily="18" charset="0"/>
              </a:rPr>
            </a:br>
            <a:r>
              <a:rPr lang="en-IN" altLang="en-US" sz="4800" b="1" dirty="0" smtClean="0">
                <a:solidFill>
                  <a:srgbClr val="990033"/>
                </a:solidFill>
                <a:latin typeface="Times New Roman" panose="02020603050405020304" pitchFamily="18" charset="0"/>
                <a:cs typeface="Times New Roman" panose="02020603050405020304" pitchFamily="18" charset="0"/>
              </a:rPr>
              <a:t> AGE                        </a:t>
            </a:r>
            <a:r>
              <a:rPr lang="en-IN" altLang="en-US" sz="4800" b="1" dirty="0" err="1" smtClean="0">
                <a:solidFill>
                  <a:srgbClr val="990033"/>
                </a:solidFill>
                <a:latin typeface="Times New Roman" panose="02020603050405020304" pitchFamily="18" charset="0"/>
                <a:cs typeface="Times New Roman" panose="02020603050405020304" pitchFamily="18" charset="0"/>
              </a:rPr>
              <a:t>INT</a:t>
            </a:r>
            <a:r>
              <a:rPr lang="en-IN" altLang="en-US" sz="4800" b="1" dirty="0" smtClean="0">
                <a:solidFill>
                  <a:srgbClr val="990033"/>
                </a:solidFill>
                <a:latin typeface="Times New Roman" panose="02020603050405020304" pitchFamily="18" charset="0"/>
                <a:cs typeface="Times New Roman" panose="02020603050405020304" pitchFamily="18" charset="0"/>
              </a:rPr>
              <a:t>                                NOT NULL,</a:t>
            </a:r>
            <a:endParaRPr lang="en-US" altLang="en-US" sz="5100" b="1" dirty="0" smtClean="0">
              <a:solidFill>
                <a:srgbClr val="990033"/>
              </a:solidFill>
              <a:latin typeface="Times New Roman" panose="02020603050405020304" pitchFamily="18" charset="0"/>
              <a:cs typeface="Times New Roman" panose="02020603050405020304" pitchFamily="18" charset="0"/>
            </a:endParaRPr>
          </a:p>
          <a:p>
            <a:pPr>
              <a:buNone/>
            </a:pPr>
            <a:r>
              <a:rPr lang="en-US" altLang="en-US" sz="5100" b="1" dirty="0" smtClean="0">
                <a:solidFill>
                  <a:srgbClr val="990033"/>
                </a:solidFill>
                <a:latin typeface="Times New Roman" panose="02020603050405020304" pitchFamily="18" charset="0"/>
                <a:cs typeface="Times New Roman" panose="02020603050405020304" pitchFamily="18" charset="0"/>
              </a:rPr>
              <a:t>   PRIMARY </a:t>
            </a:r>
            <a:r>
              <a:rPr lang="en-US" altLang="en-US" sz="5100" b="1" dirty="0">
                <a:solidFill>
                  <a:srgbClr val="990033"/>
                </a:solidFill>
                <a:latin typeface="Times New Roman" panose="02020603050405020304" pitchFamily="18" charset="0"/>
                <a:cs typeface="Times New Roman" panose="02020603050405020304" pitchFamily="18" charset="0"/>
              </a:rPr>
              <a:t>KEY (</a:t>
            </a:r>
            <a:r>
              <a:rPr lang="en-US" altLang="en-US" sz="5100" b="1" dirty="0" err="1">
                <a:solidFill>
                  <a:srgbClr val="990033"/>
                </a:solidFill>
                <a:latin typeface="Times New Roman" panose="02020603050405020304" pitchFamily="18" charset="0"/>
                <a:cs typeface="Times New Roman" panose="02020603050405020304" pitchFamily="18" charset="0"/>
              </a:rPr>
              <a:t>ESSN</a:t>
            </a:r>
            <a:r>
              <a:rPr lang="en-US" altLang="en-US" sz="5100" b="1" dirty="0" smtClean="0">
                <a:solidFill>
                  <a:srgbClr val="990033"/>
                </a:solidFill>
                <a:latin typeface="Times New Roman" panose="02020603050405020304" pitchFamily="18" charset="0"/>
                <a:cs typeface="Times New Roman" panose="02020603050405020304" pitchFamily="18" charset="0"/>
              </a:rPr>
              <a:t>),                                                                                                             </a:t>
            </a:r>
          </a:p>
          <a:p>
            <a:pPr>
              <a:buNone/>
            </a:pPr>
            <a:r>
              <a:rPr lang="en-US" altLang="en-US" sz="5100" b="1" dirty="0" smtClean="0">
                <a:solidFill>
                  <a:srgbClr val="990033"/>
                </a:solidFill>
                <a:latin typeface="Times New Roman" panose="02020603050405020304" pitchFamily="18" charset="0"/>
                <a:cs typeface="Times New Roman" panose="02020603050405020304" pitchFamily="18" charset="0"/>
              </a:rPr>
              <a:t>   FOREIGN </a:t>
            </a:r>
            <a:r>
              <a:rPr lang="en-US" altLang="en-US" sz="5100" b="1" dirty="0">
                <a:solidFill>
                  <a:srgbClr val="990033"/>
                </a:solidFill>
                <a:latin typeface="Times New Roman" panose="02020603050405020304" pitchFamily="18" charset="0"/>
                <a:cs typeface="Times New Roman" panose="02020603050405020304" pitchFamily="18" charset="0"/>
              </a:rPr>
              <a:t>KEY (DNO) REFERENCES DEPT(DNUMBER)</a:t>
            </a:r>
            <a:br>
              <a:rPr lang="en-US" altLang="en-US" sz="5100" b="1" dirty="0">
                <a:solidFill>
                  <a:srgbClr val="990033"/>
                </a:solidFill>
                <a:latin typeface="Times New Roman" panose="02020603050405020304" pitchFamily="18" charset="0"/>
                <a:cs typeface="Times New Roman" panose="02020603050405020304" pitchFamily="18" charset="0"/>
              </a:rPr>
            </a:br>
            <a:r>
              <a:rPr lang="en-US" altLang="en-US" sz="5100" b="1" dirty="0">
                <a:solidFill>
                  <a:srgbClr val="990033"/>
                </a:solidFill>
                <a:latin typeface="Times New Roman" panose="02020603050405020304" pitchFamily="18" charset="0"/>
                <a:cs typeface="Times New Roman" panose="02020603050405020304" pitchFamily="18" charset="0"/>
              </a:rPr>
              <a:t>	ON DELETE SET DEFAULT ON UPDATE CASCADE,</a:t>
            </a:r>
            <a:br>
              <a:rPr lang="en-US" altLang="en-US" sz="5100" b="1" dirty="0">
                <a:solidFill>
                  <a:srgbClr val="990033"/>
                </a:solidFill>
                <a:latin typeface="Times New Roman" panose="02020603050405020304" pitchFamily="18" charset="0"/>
                <a:cs typeface="Times New Roman" panose="02020603050405020304" pitchFamily="18" charset="0"/>
              </a:rPr>
            </a:br>
            <a:endParaRPr lang="en-US" altLang="en-US" sz="5100" b="1" dirty="0" smtClean="0">
              <a:solidFill>
                <a:srgbClr val="990033"/>
              </a:solidFill>
              <a:latin typeface="Times New Roman" panose="02020603050405020304" pitchFamily="18" charset="0"/>
              <a:cs typeface="Times New Roman" panose="02020603050405020304" pitchFamily="18" charset="0"/>
            </a:endParaRPr>
          </a:p>
          <a:p>
            <a:pPr>
              <a:buNone/>
            </a:pPr>
            <a:r>
              <a:rPr lang="en-US" altLang="en-US" sz="5100" b="1" dirty="0" smtClean="0">
                <a:solidFill>
                  <a:srgbClr val="990033"/>
                </a:solidFill>
                <a:latin typeface="Times New Roman" panose="02020603050405020304" pitchFamily="18" charset="0"/>
                <a:cs typeface="Times New Roman" panose="02020603050405020304" pitchFamily="18" charset="0"/>
              </a:rPr>
              <a:t>    FOREIGN </a:t>
            </a:r>
            <a:r>
              <a:rPr lang="en-US" altLang="en-US" sz="5100" b="1" dirty="0">
                <a:solidFill>
                  <a:srgbClr val="990033"/>
                </a:solidFill>
                <a:latin typeface="Times New Roman" panose="02020603050405020304" pitchFamily="18" charset="0"/>
                <a:cs typeface="Times New Roman" panose="02020603050405020304" pitchFamily="18" charset="0"/>
              </a:rPr>
              <a:t>KEY (SUPERSSN) REFERENCES </a:t>
            </a:r>
            <a:r>
              <a:rPr lang="en-US" altLang="en-US" sz="5100" b="1" dirty="0" err="1">
                <a:solidFill>
                  <a:srgbClr val="990033"/>
                </a:solidFill>
                <a:latin typeface="Times New Roman" panose="02020603050405020304" pitchFamily="18" charset="0"/>
                <a:cs typeface="Times New Roman" panose="02020603050405020304" pitchFamily="18" charset="0"/>
              </a:rPr>
              <a:t>EMP</a:t>
            </a:r>
            <a:r>
              <a:rPr lang="en-US" altLang="en-US" sz="5100" b="1" dirty="0">
                <a:solidFill>
                  <a:srgbClr val="990033"/>
                </a:solidFill>
                <a:latin typeface="Times New Roman" panose="02020603050405020304" pitchFamily="18" charset="0"/>
                <a:cs typeface="Times New Roman" panose="02020603050405020304" pitchFamily="18" charset="0"/>
              </a:rPr>
              <a:t>(</a:t>
            </a:r>
            <a:r>
              <a:rPr lang="en-US" altLang="en-US" sz="5100" b="1" dirty="0" err="1">
                <a:solidFill>
                  <a:srgbClr val="990033"/>
                </a:solidFill>
                <a:latin typeface="Times New Roman" panose="02020603050405020304" pitchFamily="18" charset="0"/>
                <a:cs typeface="Times New Roman" panose="02020603050405020304" pitchFamily="18" charset="0"/>
              </a:rPr>
              <a:t>ESSN</a:t>
            </a:r>
            <a:r>
              <a:rPr lang="en-US" altLang="en-US" sz="5100" b="1" dirty="0" smtClean="0">
                <a:solidFill>
                  <a:srgbClr val="990033"/>
                </a:solidFill>
                <a:latin typeface="Times New Roman" panose="02020603050405020304" pitchFamily="18" charset="0"/>
                <a:cs typeface="Times New Roman" panose="02020603050405020304" pitchFamily="18" charset="0"/>
              </a:rPr>
              <a:t>)                                                                                                                                             </a:t>
            </a:r>
            <a:r>
              <a:rPr lang="en-US" altLang="en-US" sz="5100" b="1" dirty="0">
                <a:solidFill>
                  <a:srgbClr val="990033"/>
                </a:solidFill>
                <a:latin typeface="Times New Roman" panose="02020603050405020304" pitchFamily="18" charset="0"/>
                <a:cs typeface="Times New Roman" panose="02020603050405020304" pitchFamily="18" charset="0"/>
              </a:rPr>
              <a:t>ON DELETE SET NULL ON UPDATE </a:t>
            </a:r>
            <a:r>
              <a:rPr lang="en-US" altLang="en-US" sz="5100" b="1" dirty="0" smtClean="0">
                <a:solidFill>
                  <a:srgbClr val="990033"/>
                </a:solidFill>
                <a:latin typeface="Times New Roman" panose="02020603050405020304" pitchFamily="18" charset="0"/>
                <a:cs typeface="Times New Roman" panose="02020603050405020304" pitchFamily="18" charset="0"/>
              </a:rPr>
              <a:t>CASCADE,                                                                                  </a:t>
            </a:r>
          </a:p>
          <a:p>
            <a:pPr>
              <a:buNone/>
            </a:pPr>
            <a:r>
              <a:rPr lang="en-US" altLang="en-US" sz="5100" b="1" dirty="0" smtClean="0">
                <a:solidFill>
                  <a:srgbClr val="990033"/>
                </a:solidFill>
                <a:latin typeface="Times New Roman" panose="02020603050405020304" pitchFamily="18" charset="0"/>
                <a:cs typeface="Times New Roman" panose="02020603050405020304" pitchFamily="18" charset="0"/>
              </a:rPr>
              <a:t>     </a:t>
            </a:r>
            <a:r>
              <a:rPr lang="en-IN" altLang="en-US" sz="5100" b="1" dirty="0" smtClean="0">
                <a:solidFill>
                  <a:srgbClr val="990033"/>
                </a:solidFill>
                <a:latin typeface="Times New Roman" panose="02020603050405020304" pitchFamily="18" charset="0"/>
                <a:cs typeface="Times New Roman" panose="02020603050405020304" pitchFamily="18" charset="0"/>
              </a:rPr>
              <a:t>check (GENDER in ('Male', 'Female', 'Unknown')),                                                                                                                                                             </a:t>
            </a:r>
            <a:r>
              <a:rPr lang="en-IN" altLang="en-US" sz="5200" b="1" dirty="0" smtClean="0">
                <a:solidFill>
                  <a:srgbClr val="990033"/>
                </a:solidFill>
                <a:latin typeface="Times New Roman" panose="02020603050405020304" pitchFamily="18" charset="0"/>
                <a:cs typeface="Times New Roman" panose="02020603050405020304" pitchFamily="18" charset="0"/>
              </a:rPr>
              <a:t>check (AGE &gt;= 17)</a:t>
            </a:r>
            <a:r>
              <a:rPr lang="en-US" altLang="en-US" sz="5200" b="1" dirty="0" smtClean="0">
                <a:solidFill>
                  <a:srgbClr val="990033"/>
                </a:solidFill>
                <a:latin typeface="Times New Roman" panose="02020603050405020304" pitchFamily="18" charset="0"/>
                <a:cs typeface="Times New Roman" panose="02020603050405020304" pitchFamily="18" charset="0"/>
              </a:rPr>
              <a:t>);</a:t>
            </a:r>
            <a:endParaRPr lang="en-US" altLang="en-US" sz="5200" b="1" dirty="0">
              <a:solidFill>
                <a:srgbClr val="990033"/>
              </a:solidFill>
              <a:latin typeface="Times New Roman" panose="02020603050405020304" pitchFamily="18" charset="0"/>
              <a:cs typeface="Times New Roman" panose="02020603050405020304" pitchFamily="18" charset="0"/>
            </a:endParaRPr>
          </a:p>
          <a:p>
            <a:pPr>
              <a:buNone/>
            </a:pPr>
            <a:endParaRPr lang="en-US" altLang="zh-TW" dirty="0"/>
          </a:p>
        </p:txBody>
      </p:sp>
    </p:spTree>
    <p:extLst>
      <p:ext uri="{BB962C8B-B14F-4D97-AF65-F5344CB8AC3E}">
        <p14:creationId xmlns:p14="http://schemas.microsoft.com/office/powerpoint/2010/main" val="668079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820862"/>
            <a:ext cx="10515600" cy="506493"/>
          </a:xfrm>
        </p:spPr>
        <p:txBody>
          <a:bodyPr>
            <a:normAutofit fontScale="90000"/>
          </a:bodyPr>
          <a:lstStyle/>
          <a:p>
            <a:r>
              <a:rPr lang="en-US" altLang="en-US" dirty="0"/>
              <a:t>Overview of SQL</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2</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rmAutofit fontScale="70000" lnSpcReduction="20000"/>
          </a:bodyPr>
          <a:lstStyle/>
          <a:p>
            <a:endParaRPr lang="en-US" altLang="zh-TW" dirty="0" smtClean="0"/>
          </a:p>
          <a:p>
            <a:r>
              <a:rPr lang="en-US" altLang="zh-TW" sz="5100" dirty="0" smtClean="0">
                <a:latin typeface="Times New Roman" panose="02020603050405020304" pitchFamily="18" charset="0"/>
                <a:cs typeface="Times New Roman" panose="02020603050405020304" pitchFamily="18" charset="0"/>
              </a:rPr>
              <a:t>Structured </a:t>
            </a:r>
            <a:r>
              <a:rPr lang="en-US" altLang="zh-TW" sz="5100" dirty="0">
                <a:latin typeface="Times New Roman" panose="02020603050405020304" pitchFamily="18" charset="0"/>
                <a:cs typeface="Times New Roman" panose="02020603050405020304" pitchFamily="18" charset="0"/>
              </a:rPr>
              <a:t>Query Language (SQL)</a:t>
            </a:r>
          </a:p>
          <a:p>
            <a:pPr lvl="1"/>
            <a:r>
              <a:rPr lang="en-US" altLang="zh-TW" sz="5100" dirty="0">
                <a:latin typeface="Times New Roman" panose="02020603050405020304" pitchFamily="18" charset="0"/>
                <a:cs typeface="Times New Roman" panose="02020603050405020304" pitchFamily="18" charset="0"/>
              </a:rPr>
              <a:t>DDL + DML</a:t>
            </a:r>
          </a:p>
          <a:p>
            <a:pPr lvl="1"/>
            <a:r>
              <a:rPr lang="en-US" altLang="zh-TW" sz="5100" dirty="0">
                <a:latin typeface="Times New Roman" panose="02020603050405020304" pitchFamily="18" charset="0"/>
                <a:cs typeface="Times New Roman" panose="02020603050405020304" pitchFamily="18" charset="0"/>
              </a:rPr>
              <a:t>A standard for relational databases</a:t>
            </a:r>
          </a:p>
          <a:p>
            <a:pPr lvl="2"/>
            <a:r>
              <a:rPr lang="en-US" altLang="zh-TW" sz="5100" dirty="0">
                <a:latin typeface="Times New Roman" panose="02020603050405020304" pitchFamily="18" charset="0"/>
                <a:cs typeface="Times New Roman" panose="02020603050405020304" pitchFamily="18" charset="0"/>
              </a:rPr>
              <a:t>Easily migrate database applications between different relational DBMS</a:t>
            </a:r>
          </a:p>
          <a:p>
            <a:pPr lvl="2"/>
            <a:r>
              <a:rPr lang="en-US" altLang="zh-TW" sz="5100" dirty="0">
                <a:latin typeface="Times New Roman" panose="02020603050405020304" pitchFamily="18" charset="0"/>
                <a:cs typeface="Times New Roman" panose="02020603050405020304" pitchFamily="18" charset="0"/>
              </a:rPr>
              <a:t>Easily access data stored in different rational DBMS</a:t>
            </a:r>
          </a:p>
          <a:p>
            <a:pPr lvl="1"/>
            <a:r>
              <a:rPr lang="en-US" altLang="zh-TW" sz="5100" dirty="0">
                <a:latin typeface="Times New Roman" panose="02020603050405020304" pitchFamily="18" charset="0"/>
                <a:cs typeface="Times New Roman" panose="02020603050405020304" pitchFamily="18" charset="0"/>
              </a:rPr>
              <a:t>Evolution</a:t>
            </a:r>
          </a:p>
          <a:p>
            <a:pPr lvl="2"/>
            <a:r>
              <a:rPr lang="en-US" altLang="zh-TW" sz="5100" dirty="0">
                <a:latin typeface="Times New Roman" panose="02020603050405020304" pitchFamily="18" charset="0"/>
                <a:cs typeface="Times New Roman" panose="02020603050405020304" pitchFamily="18" charset="0"/>
              </a:rPr>
              <a:t>SQL-86 or SQL1</a:t>
            </a:r>
          </a:p>
          <a:p>
            <a:pPr lvl="2"/>
            <a:r>
              <a:rPr lang="en-US" altLang="zh-TW" sz="5100" dirty="0">
                <a:latin typeface="Times New Roman" panose="02020603050405020304" pitchFamily="18" charset="0"/>
                <a:cs typeface="Times New Roman" panose="02020603050405020304" pitchFamily="18" charset="0"/>
              </a:rPr>
              <a:t>SQL-92 or SQL2</a:t>
            </a:r>
          </a:p>
          <a:p>
            <a:pPr lvl="2"/>
            <a:r>
              <a:rPr lang="en-US" altLang="zh-TW" sz="5100" dirty="0" smtClean="0">
                <a:latin typeface="Times New Roman" panose="02020603050405020304" pitchFamily="18" charset="0"/>
                <a:cs typeface="Times New Roman" panose="02020603050405020304" pitchFamily="18" charset="0"/>
              </a:rPr>
              <a:t>SQL-99</a:t>
            </a:r>
            <a:endParaRPr lang="en-US" altLang="zh-TW" sz="5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42684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820862"/>
            <a:ext cx="10515600" cy="506493"/>
          </a:xfrm>
        </p:spPr>
        <p:txBody>
          <a:bodyPr>
            <a:normAutofit fontScale="90000"/>
          </a:bodyPr>
          <a:lstStyle/>
          <a:p>
            <a:r>
              <a:rPr lang="en-US" altLang="en-US" dirty="0"/>
              <a:t>DROP TABLE</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20</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rmAutofit/>
          </a:bodyPr>
          <a:lstStyle/>
          <a:p>
            <a:endParaRPr lang="en-US" altLang="zh-TW" dirty="0" smtClean="0"/>
          </a:p>
          <a:p>
            <a:r>
              <a:rPr lang="en-US" altLang="en-US" dirty="0">
                <a:latin typeface="Times New Roman" panose="02020603050405020304" pitchFamily="18" charset="0"/>
                <a:cs typeface="Times New Roman" panose="02020603050405020304" pitchFamily="18" charset="0"/>
              </a:rPr>
              <a:t>Used to remove a relation (base table) and its definition</a:t>
            </a:r>
          </a:p>
          <a:p>
            <a:r>
              <a:rPr lang="en-US" altLang="en-US" dirty="0">
                <a:latin typeface="Times New Roman" panose="02020603050405020304" pitchFamily="18" charset="0"/>
                <a:cs typeface="Times New Roman" panose="02020603050405020304" pitchFamily="18" charset="0"/>
              </a:rPr>
              <a:t>The relation can no longer be used in queries, updates, or any other commands since its description no longer exists</a:t>
            </a:r>
          </a:p>
          <a:p>
            <a:r>
              <a:rPr lang="en-US" altLang="en-US" dirty="0">
                <a:latin typeface="Times New Roman" panose="02020603050405020304" pitchFamily="18" charset="0"/>
                <a:cs typeface="Times New Roman" panose="02020603050405020304" pitchFamily="18" charset="0"/>
              </a:rPr>
              <a:t>Example</a:t>
            </a:r>
            <a:r>
              <a:rPr lang="en-US" altLang="en-US" dirty="0" smtClean="0">
                <a:latin typeface="Times New Roman" panose="02020603050405020304" pitchFamily="18" charset="0"/>
                <a:cs typeface="Times New Roman" panose="02020603050405020304" pitchFamily="18" charset="0"/>
              </a:rPr>
              <a:t>:</a:t>
            </a:r>
          </a:p>
          <a:p>
            <a:pPr>
              <a:buNone/>
            </a:pPr>
            <a:r>
              <a:rPr lang="en-IN" dirty="0" smtClean="0"/>
              <a:t>                 DROP TABLE </a:t>
            </a:r>
            <a:r>
              <a:rPr lang="en-IN" i="1" dirty="0" err="1" smtClean="0"/>
              <a:t>table_name</a:t>
            </a:r>
            <a:r>
              <a:rPr lang="en-IN" dirty="0" smtClean="0"/>
              <a:t>;</a:t>
            </a:r>
          </a:p>
          <a:p>
            <a:pPr>
              <a:buNone/>
            </a:pPr>
            <a:r>
              <a:rPr lang="en-IN" b="1" dirty="0" smtClean="0"/>
              <a:t>                 DROP DATABASE </a:t>
            </a:r>
            <a:r>
              <a:rPr lang="en-IN" b="1" dirty="0" err="1" smtClean="0"/>
              <a:t>database_name</a:t>
            </a:r>
            <a:r>
              <a:rPr lang="en-IN" b="1" dirty="0" smtClean="0"/>
              <a:t>;</a:t>
            </a:r>
            <a:r>
              <a:rPr lang="en-US" altLang="en-US" dirty="0">
                <a:latin typeface="Times New Roman" panose="02020603050405020304" pitchFamily="18" charset="0"/>
                <a:cs typeface="Times New Roman" panose="02020603050405020304" pitchFamily="18" charset="0"/>
              </a:rPr>
              <a:t/>
            </a:r>
            <a:br>
              <a:rPr lang="en-US" altLang="en-US" dirty="0">
                <a:latin typeface="Times New Roman" panose="02020603050405020304" pitchFamily="18" charset="0"/>
                <a:cs typeface="Times New Roman" panose="02020603050405020304" pitchFamily="18" charset="0"/>
              </a:rPr>
            </a:br>
            <a:r>
              <a:rPr lang="en-US" altLang="en-US" b="1" dirty="0" smtClean="0">
                <a:solidFill>
                  <a:srgbClr val="990033"/>
                </a:solidFill>
                <a:latin typeface="Times New Roman" panose="02020603050405020304" pitchFamily="18" charset="0"/>
                <a:cs typeface="Times New Roman" panose="02020603050405020304" pitchFamily="18" charset="0"/>
              </a:rPr>
              <a:t>DROP </a:t>
            </a:r>
            <a:r>
              <a:rPr lang="en-US" altLang="en-US" b="1" dirty="0">
                <a:solidFill>
                  <a:srgbClr val="990033"/>
                </a:solidFill>
                <a:latin typeface="Times New Roman" panose="02020603050405020304" pitchFamily="18" charset="0"/>
                <a:cs typeface="Times New Roman" panose="02020603050405020304" pitchFamily="18" charset="0"/>
              </a:rPr>
              <a:t>TABLE  DEPENDENT</a:t>
            </a:r>
            <a:r>
              <a:rPr lang="en-US" altLang="en-US" b="1" dirty="0" smtClean="0">
                <a:solidFill>
                  <a:srgbClr val="990033"/>
                </a:solidFill>
                <a:latin typeface="Times New Roman" panose="02020603050405020304" pitchFamily="18" charset="0"/>
                <a:cs typeface="Times New Roman" panose="02020603050405020304" pitchFamily="18" charset="0"/>
              </a:rPr>
              <a:t>;</a:t>
            </a:r>
          </a:p>
          <a:p>
            <a:r>
              <a:rPr lang="en-IN" dirty="0" smtClean="0"/>
              <a:t>A DROP statement in SQL removes a component from a relational database management system (RDBMS).</a:t>
            </a:r>
            <a:endParaRPr lang="en-US" altLang="zh-TW" dirty="0">
              <a:latin typeface="Times New Roman" panose="02020603050405020304" pitchFamily="18" charset="0"/>
              <a:cs typeface="Times New Roman" panose="02020603050405020304" pitchFamily="18" charset="0"/>
            </a:endParaRPr>
          </a:p>
          <a:p>
            <a:endParaRPr lang="en-US" altLang="zh-TW" dirty="0" smtClean="0"/>
          </a:p>
          <a:p>
            <a:endParaRPr lang="en-GB" dirty="0"/>
          </a:p>
        </p:txBody>
      </p:sp>
    </p:spTree>
    <p:extLst>
      <p:ext uri="{BB962C8B-B14F-4D97-AF65-F5344CB8AC3E}">
        <p14:creationId xmlns:p14="http://schemas.microsoft.com/office/powerpoint/2010/main" val="15746841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820862"/>
            <a:ext cx="10515600" cy="506493"/>
          </a:xfrm>
        </p:spPr>
        <p:txBody>
          <a:bodyPr>
            <a:normAutofit fontScale="90000"/>
          </a:bodyPr>
          <a:lstStyle/>
          <a:p>
            <a:r>
              <a:rPr lang="en-US" altLang="en-US" dirty="0"/>
              <a:t>ALTER TABLE</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21</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rmAutofit fontScale="47500" lnSpcReduction="20000"/>
          </a:bodyPr>
          <a:lstStyle/>
          <a:p>
            <a:endParaRPr lang="en-US" altLang="zh-TW" dirty="0" smtClean="0"/>
          </a:p>
          <a:p>
            <a:pPr marL="263525" lvl="1" indent="-263525"/>
            <a:r>
              <a:rPr lang="en-US" altLang="en-US" sz="4500" dirty="0">
                <a:latin typeface="Times New Roman" panose="02020603050405020304" pitchFamily="18" charset="0"/>
                <a:cs typeface="Times New Roman" panose="02020603050405020304" pitchFamily="18" charset="0"/>
              </a:rPr>
              <a:t>Used to add an attribute to one of the base relations</a:t>
            </a:r>
          </a:p>
          <a:p>
            <a:pPr marL="263525" lvl="1" indent="-263525"/>
            <a:endParaRPr lang="en-US" altLang="en-US" sz="4500" dirty="0" smtClean="0">
              <a:latin typeface="Times New Roman" panose="02020603050405020304" pitchFamily="18" charset="0"/>
              <a:cs typeface="Times New Roman" panose="02020603050405020304" pitchFamily="18" charset="0"/>
            </a:endParaRPr>
          </a:p>
          <a:p>
            <a:pPr marL="263525" lvl="1" indent="-263525"/>
            <a:r>
              <a:rPr lang="en-US" altLang="en-US" sz="4500" dirty="0" smtClean="0">
                <a:latin typeface="Times New Roman" panose="02020603050405020304" pitchFamily="18" charset="0"/>
                <a:cs typeface="Times New Roman" panose="02020603050405020304" pitchFamily="18" charset="0"/>
              </a:rPr>
              <a:t>The </a:t>
            </a:r>
            <a:r>
              <a:rPr lang="en-US" altLang="en-US" sz="4500" dirty="0">
                <a:latin typeface="Times New Roman" panose="02020603050405020304" pitchFamily="18" charset="0"/>
                <a:cs typeface="Times New Roman" panose="02020603050405020304" pitchFamily="18" charset="0"/>
              </a:rPr>
              <a:t>new attribute will have NULLs in all the tuples of the relation right after the command is executed; hence, the NOT NULL constraint is not allowed  for such an attribute</a:t>
            </a:r>
          </a:p>
          <a:p>
            <a:pPr marL="720725" lvl="2" indent="-263525"/>
            <a:endParaRPr lang="en-US" altLang="en-US" sz="4100" dirty="0" smtClean="0">
              <a:latin typeface="Times New Roman" panose="02020603050405020304" pitchFamily="18" charset="0"/>
              <a:cs typeface="Times New Roman" panose="02020603050405020304" pitchFamily="18" charset="0"/>
            </a:endParaRPr>
          </a:p>
          <a:p>
            <a:pPr marL="720725" lvl="2" indent="-263525"/>
            <a:r>
              <a:rPr lang="en-US" altLang="en-US" sz="4100" dirty="0" smtClean="0">
                <a:latin typeface="Times New Roman" panose="02020603050405020304" pitchFamily="18" charset="0"/>
                <a:cs typeface="Times New Roman" panose="02020603050405020304" pitchFamily="18" charset="0"/>
              </a:rPr>
              <a:t>Example</a:t>
            </a:r>
            <a:r>
              <a:rPr lang="en-US" altLang="en-US" sz="4100" dirty="0">
                <a:latin typeface="Times New Roman" panose="02020603050405020304" pitchFamily="18" charset="0"/>
                <a:cs typeface="Times New Roman" panose="02020603050405020304" pitchFamily="18" charset="0"/>
              </a:rPr>
              <a:t>:</a:t>
            </a:r>
            <a:r>
              <a:rPr lang="en-US" altLang="en-US" sz="4700" dirty="0">
                <a:latin typeface="Times New Roman" panose="02020603050405020304" pitchFamily="18" charset="0"/>
                <a:cs typeface="Times New Roman" panose="02020603050405020304" pitchFamily="18" charset="0"/>
              </a:rPr>
              <a:t/>
            </a:r>
            <a:br>
              <a:rPr lang="en-US" altLang="en-US" sz="4700" dirty="0">
                <a:latin typeface="Times New Roman" panose="02020603050405020304" pitchFamily="18" charset="0"/>
                <a:cs typeface="Times New Roman" panose="02020603050405020304" pitchFamily="18" charset="0"/>
              </a:rPr>
            </a:br>
            <a:r>
              <a:rPr lang="en-US" altLang="en-US" sz="4700" dirty="0">
                <a:latin typeface="Times New Roman" panose="02020603050405020304" pitchFamily="18" charset="0"/>
                <a:cs typeface="Times New Roman" panose="02020603050405020304" pitchFamily="18" charset="0"/>
              </a:rPr>
              <a:t>ALTER TABLE EMPLOYEE ADD JOB VARCHAR(12);</a:t>
            </a:r>
            <a:br>
              <a:rPr lang="en-US" altLang="en-US" sz="4700" dirty="0">
                <a:latin typeface="Times New Roman" panose="02020603050405020304" pitchFamily="18" charset="0"/>
                <a:cs typeface="Times New Roman" panose="02020603050405020304" pitchFamily="18" charset="0"/>
              </a:rPr>
            </a:br>
            <a:endParaRPr lang="en-US" altLang="en-US" sz="4700" dirty="0">
              <a:latin typeface="Times New Roman" panose="02020603050405020304" pitchFamily="18" charset="0"/>
              <a:cs typeface="Times New Roman" panose="02020603050405020304" pitchFamily="18" charset="0"/>
            </a:endParaRPr>
          </a:p>
          <a:p>
            <a:pPr marL="263525" lvl="1" indent="-263525"/>
            <a:r>
              <a:rPr lang="en-US" altLang="en-US" sz="5100" dirty="0">
                <a:latin typeface="Times New Roman" panose="02020603050405020304" pitchFamily="18" charset="0"/>
                <a:cs typeface="Times New Roman" panose="02020603050405020304" pitchFamily="18" charset="0"/>
              </a:rPr>
              <a:t>The database users must still enter a value for the new attribute JOB for each EMPLOYEE tuple.</a:t>
            </a:r>
          </a:p>
          <a:p>
            <a:pPr marL="263525" lvl="1" indent="-263525"/>
            <a:endParaRPr lang="en-US" altLang="en-US" sz="5100" dirty="0" smtClean="0">
              <a:latin typeface="Times New Roman" panose="02020603050405020304" pitchFamily="18" charset="0"/>
              <a:cs typeface="Times New Roman" panose="02020603050405020304" pitchFamily="18" charset="0"/>
            </a:endParaRPr>
          </a:p>
          <a:p>
            <a:pPr marL="263525" lvl="1" indent="-263525"/>
            <a:r>
              <a:rPr lang="en-US" altLang="en-US" sz="5100" dirty="0" smtClean="0">
                <a:latin typeface="Times New Roman" panose="02020603050405020304" pitchFamily="18" charset="0"/>
                <a:cs typeface="Times New Roman" panose="02020603050405020304" pitchFamily="18" charset="0"/>
              </a:rPr>
              <a:t>This </a:t>
            </a:r>
            <a:r>
              <a:rPr lang="en-US" altLang="en-US" sz="5100" dirty="0">
                <a:latin typeface="Times New Roman" panose="02020603050405020304" pitchFamily="18" charset="0"/>
                <a:cs typeface="Times New Roman" panose="02020603050405020304" pitchFamily="18" charset="0"/>
              </a:rPr>
              <a:t>can be done using the UPDATE command</a:t>
            </a:r>
            <a:r>
              <a:rPr lang="en-US" altLang="en-US" sz="5100" dirty="0" smtClean="0">
                <a:latin typeface="Times New Roman" panose="02020603050405020304" pitchFamily="18" charset="0"/>
                <a:cs typeface="Times New Roman" panose="02020603050405020304" pitchFamily="18" charset="0"/>
              </a:rPr>
              <a:t>.</a:t>
            </a:r>
          </a:p>
          <a:p>
            <a:pPr marL="263525" lvl="1" indent="-263525"/>
            <a:endParaRPr lang="en-US" altLang="en-US" sz="5100" dirty="0" smtClean="0">
              <a:latin typeface="Times New Roman" panose="02020603050405020304" pitchFamily="18" charset="0"/>
              <a:cs typeface="Times New Roman" panose="02020603050405020304" pitchFamily="18" charset="0"/>
            </a:endParaRPr>
          </a:p>
          <a:p>
            <a:pPr marL="263525" lvl="1" indent="-263525"/>
            <a:r>
              <a:rPr lang="en-US" altLang="en-US" sz="5100" dirty="0" smtClean="0">
                <a:latin typeface="Times New Roman" panose="02020603050405020304" pitchFamily="18" charset="0"/>
                <a:cs typeface="Times New Roman" panose="02020603050405020304" pitchFamily="18" charset="0"/>
              </a:rPr>
              <a:t>Link for Alter Table Commands:</a:t>
            </a:r>
          </a:p>
          <a:p>
            <a:pPr marL="263525" lvl="1" indent="-263525">
              <a:buNone/>
            </a:pPr>
            <a:r>
              <a:rPr lang="en-US" altLang="en-US" sz="5100" dirty="0" smtClean="0">
                <a:latin typeface="Times New Roman" panose="02020603050405020304" pitchFamily="18" charset="0"/>
                <a:cs typeface="Times New Roman" panose="02020603050405020304" pitchFamily="18" charset="0"/>
              </a:rPr>
              <a:t>   https://www.tutorialspoint.com/sql/sql-alter-command.htm</a:t>
            </a:r>
          </a:p>
          <a:p>
            <a:pPr lvl="1"/>
            <a:endParaRPr lang="en-US" altLang="en-US" sz="5100" dirty="0" smtClean="0">
              <a:latin typeface="Times New Roman" panose="02020603050405020304" pitchFamily="18" charset="0"/>
              <a:cs typeface="Times New Roman" panose="02020603050405020304" pitchFamily="18" charset="0"/>
            </a:endParaRPr>
          </a:p>
          <a:p>
            <a:pPr lvl="1"/>
            <a:endParaRPr lang="en-US" altLang="en-US" sz="5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50461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820862"/>
            <a:ext cx="10515600" cy="506493"/>
          </a:xfrm>
        </p:spPr>
        <p:txBody>
          <a:bodyPr>
            <a:normAutofit fontScale="90000"/>
          </a:bodyPr>
          <a:lstStyle/>
          <a:p>
            <a:r>
              <a:rPr lang="en-US" altLang="en-US" dirty="0"/>
              <a:t>ALTER TABLE</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22</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rmAutofit/>
          </a:bodyPr>
          <a:lstStyle/>
          <a:p>
            <a:endParaRPr lang="en-US" altLang="zh-TW" dirty="0" smtClean="0"/>
          </a:p>
          <a:p>
            <a:r>
              <a:rPr lang="en-IN" dirty="0" smtClean="0"/>
              <a:t>The basic syntax of an ALTER TABLE command to add a </a:t>
            </a:r>
            <a:r>
              <a:rPr lang="en-IN" b="1" dirty="0" smtClean="0"/>
              <a:t>New Column</a:t>
            </a:r>
            <a:r>
              <a:rPr lang="en-IN" dirty="0" smtClean="0"/>
              <a:t> in an existing table is as follows.</a:t>
            </a:r>
          </a:p>
          <a:p>
            <a:pPr lvl="1"/>
            <a:r>
              <a:rPr lang="en-IN" dirty="0" smtClean="0"/>
              <a:t>ALTER TABLE </a:t>
            </a:r>
            <a:r>
              <a:rPr lang="en-IN" dirty="0" err="1" smtClean="0"/>
              <a:t>table_name</a:t>
            </a:r>
            <a:r>
              <a:rPr lang="en-IN" dirty="0" smtClean="0"/>
              <a:t> ADD </a:t>
            </a:r>
            <a:r>
              <a:rPr lang="en-IN" dirty="0" err="1" smtClean="0"/>
              <a:t>column_name</a:t>
            </a:r>
            <a:r>
              <a:rPr lang="en-IN" dirty="0" smtClean="0"/>
              <a:t> </a:t>
            </a:r>
            <a:r>
              <a:rPr lang="en-IN" dirty="0" err="1" smtClean="0"/>
              <a:t>datatype</a:t>
            </a:r>
            <a:r>
              <a:rPr lang="en-IN" dirty="0" smtClean="0"/>
              <a:t>;</a:t>
            </a:r>
            <a:endParaRPr lang="en-US" altLang="en-US" sz="4700" dirty="0" smtClean="0">
              <a:latin typeface="Times New Roman" panose="02020603050405020304" pitchFamily="18" charset="0"/>
              <a:cs typeface="Times New Roman" panose="02020603050405020304" pitchFamily="18" charset="0"/>
            </a:endParaRPr>
          </a:p>
          <a:p>
            <a:endParaRPr lang="en-IN" dirty="0" smtClean="0"/>
          </a:p>
          <a:p>
            <a:r>
              <a:rPr lang="en-IN" dirty="0" smtClean="0"/>
              <a:t>The basic syntax of an ALTER TABLE command to </a:t>
            </a:r>
            <a:r>
              <a:rPr lang="en-IN" b="1" dirty="0" smtClean="0"/>
              <a:t>DROP COLUMN</a:t>
            </a:r>
            <a:r>
              <a:rPr lang="en-IN" dirty="0" smtClean="0"/>
              <a:t> in an existing table is as follows.</a:t>
            </a:r>
          </a:p>
          <a:p>
            <a:pPr lvl="1"/>
            <a:r>
              <a:rPr lang="en-IN" dirty="0" smtClean="0"/>
              <a:t>ALTER TABLE </a:t>
            </a:r>
            <a:r>
              <a:rPr lang="en-IN" dirty="0" err="1" smtClean="0"/>
              <a:t>table_name</a:t>
            </a:r>
            <a:r>
              <a:rPr lang="en-IN" dirty="0" smtClean="0"/>
              <a:t> DROP COLUMN </a:t>
            </a:r>
            <a:r>
              <a:rPr lang="en-IN" dirty="0" err="1" smtClean="0"/>
              <a:t>column_name</a:t>
            </a:r>
            <a:r>
              <a:rPr lang="en-IN" dirty="0" smtClean="0"/>
              <a:t>;</a:t>
            </a:r>
          </a:p>
        </p:txBody>
      </p:sp>
    </p:spTree>
    <p:extLst>
      <p:ext uri="{BB962C8B-B14F-4D97-AF65-F5344CB8AC3E}">
        <p14:creationId xmlns:p14="http://schemas.microsoft.com/office/powerpoint/2010/main" val="19450461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820862"/>
            <a:ext cx="10515600" cy="506493"/>
          </a:xfrm>
        </p:spPr>
        <p:txBody>
          <a:bodyPr>
            <a:normAutofit fontScale="90000"/>
          </a:bodyPr>
          <a:lstStyle/>
          <a:p>
            <a:r>
              <a:rPr lang="en-US" altLang="en-US" dirty="0"/>
              <a:t>ALTER TABLE</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23</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rmAutofit/>
          </a:bodyPr>
          <a:lstStyle/>
          <a:p>
            <a:endParaRPr lang="en-US" altLang="zh-TW" dirty="0" smtClean="0"/>
          </a:p>
          <a:p>
            <a:r>
              <a:rPr lang="en-IN" dirty="0" smtClean="0"/>
              <a:t>The basic syntax of an ALTER TABLE command to add a </a:t>
            </a:r>
            <a:r>
              <a:rPr lang="en-IN" b="1" dirty="0" smtClean="0"/>
              <a:t>NOT NULL</a:t>
            </a:r>
            <a:r>
              <a:rPr lang="en-IN" dirty="0" smtClean="0"/>
              <a:t> constraint to a column in a table is as follows.</a:t>
            </a:r>
          </a:p>
          <a:p>
            <a:pPr lvl="1"/>
            <a:r>
              <a:rPr lang="en-IN" dirty="0" smtClean="0"/>
              <a:t>ALTER TABLE </a:t>
            </a:r>
            <a:r>
              <a:rPr lang="en-IN" dirty="0" err="1" smtClean="0"/>
              <a:t>table_name</a:t>
            </a:r>
            <a:r>
              <a:rPr lang="en-IN" dirty="0" smtClean="0"/>
              <a:t> MODIFY </a:t>
            </a:r>
            <a:r>
              <a:rPr lang="en-IN" dirty="0" err="1" smtClean="0"/>
              <a:t>column_name</a:t>
            </a:r>
            <a:r>
              <a:rPr lang="en-IN" dirty="0" smtClean="0"/>
              <a:t> </a:t>
            </a:r>
            <a:r>
              <a:rPr lang="en-IN" dirty="0" err="1" smtClean="0"/>
              <a:t>datatype</a:t>
            </a:r>
            <a:r>
              <a:rPr lang="en-IN" dirty="0" smtClean="0"/>
              <a:t> NOT NULL;</a:t>
            </a:r>
          </a:p>
          <a:p>
            <a:pPr lvl="1"/>
            <a:r>
              <a:rPr lang="en-IN" dirty="0" smtClean="0"/>
              <a:t>ALTER TABLE </a:t>
            </a:r>
            <a:r>
              <a:rPr lang="en-IN" dirty="0" err="1" smtClean="0"/>
              <a:t>table_name</a:t>
            </a:r>
            <a:r>
              <a:rPr lang="en-IN" dirty="0" smtClean="0"/>
              <a:t> MODIFY </a:t>
            </a:r>
            <a:r>
              <a:rPr lang="en-IN" dirty="0" err="1" smtClean="0"/>
              <a:t>column_name</a:t>
            </a:r>
            <a:r>
              <a:rPr lang="en-IN" dirty="0" smtClean="0"/>
              <a:t> </a:t>
            </a:r>
            <a:r>
              <a:rPr lang="en-IN" dirty="0" err="1" smtClean="0"/>
              <a:t>datatype</a:t>
            </a:r>
            <a:r>
              <a:rPr lang="en-IN" dirty="0" smtClean="0"/>
              <a:t> NULL;</a:t>
            </a:r>
          </a:p>
          <a:p>
            <a:pPr lvl="1">
              <a:buNone/>
            </a:pPr>
            <a:endParaRPr lang="en-IN" dirty="0" smtClean="0"/>
          </a:p>
          <a:p>
            <a:r>
              <a:rPr lang="en-IN" dirty="0" smtClean="0"/>
              <a:t>The basic syntax of ALTER TABLE to </a:t>
            </a:r>
            <a:r>
              <a:rPr lang="en-IN" b="1" dirty="0" smtClean="0"/>
              <a:t>ADD UNIQUE CONSTRAINT</a:t>
            </a:r>
            <a:r>
              <a:rPr lang="en-IN" dirty="0" smtClean="0"/>
              <a:t> to a table is as follows.</a:t>
            </a:r>
          </a:p>
          <a:p>
            <a:pPr lvl="1"/>
            <a:r>
              <a:rPr lang="en-IN" dirty="0" smtClean="0"/>
              <a:t>ALTER TABLE </a:t>
            </a:r>
            <a:r>
              <a:rPr lang="en-IN" dirty="0" err="1" smtClean="0"/>
              <a:t>table_name</a:t>
            </a:r>
            <a:r>
              <a:rPr lang="en-IN" dirty="0" smtClean="0"/>
              <a:t> ADD CONSTRAINT </a:t>
            </a:r>
            <a:r>
              <a:rPr lang="en-IN" dirty="0" err="1" smtClean="0"/>
              <a:t>MyUniqueConstraint</a:t>
            </a:r>
            <a:r>
              <a:rPr lang="en-IN" dirty="0" smtClean="0"/>
              <a:t> UNIQUE(</a:t>
            </a:r>
            <a:r>
              <a:rPr lang="en-IN" dirty="0" err="1" smtClean="0"/>
              <a:t>column1</a:t>
            </a:r>
            <a:r>
              <a:rPr lang="en-IN" dirty="0" smtClean="0"/>
              <a:t>, </a:t>
            </a:r>
            <a:r>
              <a:rPr lang="en-IN" dirty="0" err="1" smtClean="0"/>
              <a:t>column2</a:t>
            </a:r>
            <a:r>
              <a:rPr lang="en-IN" dirty="0" smtClean="0"/>
              <a:t>...);</a:t>
            </a:r>
          </a:p>
          <a:p>
            <a:pPr lvl="1">
              <a:buNone/>
            </a:pPr>
            <a:endParaRPr lang="en-IN" dirty="0" smtClean="0"/>
          </a:p>
          <a:p>
            <a:pPr lvl="1"/>
            <a:r>
              <a:rPr lang="en-IN" sz="2000" dirty="0" smtClean="0"/>
              <a:t>ALTER TABLE Persons</a:t>
            </a:r>
            <a:br>
              <a:rPr lang="en-IN" sz="2000" dirty="0" smtClean="0"/>
            </a:br>
            <a:r>
              <a:rPr lang="en-IN" sz="2000" dirty="0" smtClean="0"/>
              <a:t>DROP INDEX </a:t>
            </a:r>
            <a:r>
              <a:rPr lang="en-IN" sz="2000" dirty="0" err="1" smtClean="0"/>
              <a:t>UC_Person</a:t>
            </a:r>
            <a:r>
              <a:rPr lang="en-IN" sz="2000" dirty="0" smtClean="0"/>
              <a:t>;</a:t>
            </a:r>
            <a:endParaRPr lang="en-US" altLang="en-US" sz="2000" dirty="0"/>
          </a:p>
        </p:txBody>
      </p:sp>
    </p:spTree>
    <p:extLst>
      <p:ext uri="{BB962C8B-B14F-4D97-AF65-F5344CB8AC3E}">
        <p14:creationId xmlns:p14="http://schemas.microsoft.com/office/powerpoint/2010/main" val="19450461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820862"/>
            <a:ext cx="10515600" cy="506493"/>
          </a:xfrm>
        </p:spPr>
        <p:txBody>
          <a:bodyPr>
            <a:normAutofit fontScale="90000"/>
          </a:bodyPr>
          <a:lstStyle/>
          <a:p>
            <a:r>
              <a:rPr lang="en-US" altLang="en-US" dirty="0"/>
              <a:t>ALTER TABLE</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24</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rmAutofit fontScale="85000" lnSpcReduction="20000"/>
          </a:bodyPr>
          <a:lstStyle/>
          <a:p>
            <a:endParaRPr lang="en-US" altLang="zh-TW" dirty="0" smtClean="0"/>
          </a:p>
          <a:p>
            <a:r>
              <a:rPr lang="en-IN" sz="3400" dirty="0" smtClean="0"/>
              <a:t>The basic syntax of an ALTER TABLE command to DROP CONSTRAINT from a table is as follows.</a:t>
            </a:r>
          </a:p>
          <a:p>
            <a:pPr lvl="1"/>
            <a:endParaRPr lang="en-IN" sz="2600" dirty="0" smtClean="0"/>
          </a:p>
          <a:p>
            <a:pPr lvl="1"/>
            <a:r>
              <a:rPr lang="en-IN" sz="2600" dirty="0" smtClean="0"/>
              <a:t>ALTER TABLE </a:t>
            </a:r>
            <a:r>
              <a:rPr lang="en-IN" sz="2600" dirty="0" err="1" smtClean="0"/>
              <a:t>table_name</a:t>
            </a:r>
            <a:r>
              <a:rPr lang="en-IN" sz="2600" dirty="0" smtClean="0"/>
              <a:t> DROP CONSTRAINT </a:t>
            </a:r>
            <a:r>
              <a:rPr lang="en-IN" sz="2600" dirty="0" err="1" smtClean="0"/>
              <a:t>MyUniqueConstraint</a:t>
            </a:r>
            <a:r>
              <a:rPr lang="en-IN" sz="2600" dirty="0" smtClean="0"/>
              <a:t>;</a:t>
            </a:r>
          </a:p>
          <a:p>
            <a:pPr lvl="1"/>
            <a:endParaRPr lang="en-IN" sz="2800" dirty="0" smtClean="0"/>
          </a:p>
          <a:p>
            <a:pPr marL="257175" lvl="1"/>
            <a:endParaRPr lang="en-IN" sz="2800" dirty="0" smtClean="0"/>
          </a:p>
          <a:p>
            <a:pPr marL="257175" lvl="1"/>
            <a:r>
              <a:rPr lang="en-IN" sz="2800" dirty="0" smtClean="0"/>
              <a:t>The basic syntax of an ALTER TABLE command to ADD FOREIGN KEY constraint CONSTRAINT from a table is as follows.</a:t>
            </a:r>
            <a:endParaRPr lang="en-US" altLang="en-US" sz="2800" dirty="0" smtClean="0"/>
          </a:p>
          <a:p>
            <a:pPr lvl="1">
              <a:buNone/>
            </a:pPr>
            <a:r>
              <a:rPr lang="en-IN" sz="2800" dirty="0" smtClean="0"/>
              <a:t>	</a:t>
            </a:r>
          </a:p>
          <a:p>
            <a:pPr lvl="1">
              <a:buNone/>
            </a:pPr>
            <a:r>
              <a:rPr lang="en-IN" sz="2800" dirty="0" smtClean="0"/>
              <a:t>    ALTER TABLE Orders</a:t>
            </a:r>
            <a:br>
              <a:rPr lang="en-IN" sz="2800" dirty="0" smtClean="0"/>
            </a:br>
            <a:r>
              <a:rPr lang="en-IN" sz="2800" dirty="0" smtClean="0"/>
              <a:t>ADD CONSTRAINT </a:t>
            </a:r>
            <a:r>
              <a:rPr lang="en-IN" sz="2800" dirty="0" err="1" smtClean="0"/>
              <a:t>FK_PersonOrder</a:t>
            </a:r>
            <a:r>
              <a:rPr lang="en-IN" sz="2800" dirty="0" smtClean="0"/>
              <a:t/>
            </a:r>
            <a:br>
              <a:rPr lang="en-IN" sz="2800" dirty="0" smtClean="0"/>
            </a:br>
            <a:r>
              <a:rPr lang="en-IN" sz="2800" dirty="0" smtClean="0"/>
              <a:t>FOREIGN KEY (</a:t>
            </a:r>
            <a:r>
              <a:rPr lang="en-IN" sz="2800" dirty="0" err="1" smtClean="0"/>
              <a:t>PersonID</a:t>
            </a:r>
            <a:r>
              <a:rPr lang="en-IN" sz="2800" dirty="0" smtClean="0"/>
              <a:t>) REFERENCES Persons(</a:t>
            </a:r>
            <a:r>
              <a:rPr lang="en-IN" sz="2800" dirty="0" err="1" smtClean="0"/>
              <a:t>PersonID</a:t>
            </a:r>
            <a:r>
              <a:rPr lang="en-IN" sz="2800" dirty="0" smtClean="0"/>
              <a:t>);</a:t>
            </a:r>
          </a:p>
          <a:p>
            <a:pPr lvl="1">
              <a:buNone/>
            </a:pPr>
            <a:r>
              <a:rPr lang="en-IN" sz="2800" dirty="0" smtClean="0"/>
              <a:t>   </a:t>
            </a:r>
          </a:p>
          <a:p>
            <a:pPr lvl="1">
              <a:buNone/>
            </a:pPr>
            <a:r>
              <a:rPr lang="en-IN" sz="2800" dirty="0" smtClean="0"/>
              <a:t>   ALTER TABLE Orders</a:t>
            </a:r>
            <a:br>
              <a:rPr lang="en-IN" sz="2800" dirty="0" smtClean="0"/>
            </a:br>
            <a:r>
              <a:rPr lang="en-IN" sz="2800" dirty="0" smtClean="0"/>
              <a:t>DROP FOREIGN KEY </a:t>
            </a:r>
            <a:r>
              <a:rPr lang="en-IN" sz="2800" dirty="0" err="1" smtClean="0"/>
              <a:t>FK_PersonOrder</a:t>
            </a:r>
            <a:r>
              <a:rPr lang="en-IN" sz="2800" dirty="0" smtClean="0"/>
              <a:t>;</a:t>
            </a:r>
            <a:endParaRPr lang="en-US" altLang="en-US" sz="2600" dirty="0" smtClean="0"/>
          </a:p>
          <a:p>
            <a:endParaRPr lang="en-US" altLang="en-US" sz="4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50461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820862"/>
            <a:ext cx="10515600" cy="506493"/>
          </a:xfrm>
        </p:spPr>
        <p:txBody>
          <a:bodyPr>
            <a:normAutofit fontScale="90000"/>
          </a:bodyPr>
          <a:lstStyle/>
          <a:p>
            <a:r>
              <a:rPr lang="en-US" altLang="en-US" dirty="0"/>
              <a:t>ALTER TABLE</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25</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rmAutofit fontScale="77500" lnSpcReduction="20000"/>
          </a:bodyPr>
          <a:lstStyle/>
          <a:p>
            <a:endParaRPr lang="en-US" altLang="zh-TW" dirty="0" smtClean="0"/>
          </a:p>
          <a:p>
            <a:r>
              <a:rPr lang="en-IN" sz="3300" dirty="0" smtClean="0"/>
              <a:t>The basic syntax of an ALTER TABLE command to </a:t>
            </a:r>
            <a:r>
              <a:rPr lang="en-IN" sz="3300" b="1" dirty="0" smtClean="0"/>
              <a:t>ADD CHECK CONSTRAINT</a:t>
            </a:r>
            <a:r>
              <a:rPr lang="en-IN" sz="3300" dirty="0" smtClean="0"/>
              <a:t> to a table is as follows.</a:t>
            </a:r>
          </a:p>
          <a:p>
            <a:pPr lvl="1"/>
            <a:endParaRPr lang="en-IN" sz="2600" dirty="0" smtClean="0"/>
          </a:p>
          <a:p>
            <a:pPr lvl="1"/>
            <a:r>
              <a:rPr lang="en-IN" sz="2600" dirty="0" smtClean="0"/>
              <a:t>ALTER TABLE </a:t>
            </a:r>
            <a:r>
              <a:rPr lang="en-IN" sz="2600" dirty="0" err="1" smtClean="0"/>
              <a:t>table_name</a:t>
            </a:r>
            <a:r>
              <a:rPr lang="en-IN" sz="2600" dirty="0" smtClean="0"/>
              <a:t> ADD CONSTRAINT </a:t>
            </a:r>
            <a:r>
              <a:rPr lang="en-IN" sz="2600" dirty="0" err="1" smtClean="0"/>
              <a:t>MyUniqueConstraint</a:t>
            </a:r>
            <a:r>
              <a:rPr lang="en-IN" sz="2600" dirty="0" smtClean="0"/>
              <a:t> CHECK (CONDITION);</a:t>
            </a:r>
          </a:p>
          <a:p>
            <a:pPr lvl="1"/>
            <a:endParaRPr lang="en-IN" sz="2800" dirty="0" smtClean="0"/>
          </a:p>
          <a:p>
            <a:pPr lvl="1"/>
            <a:r>
              <a:rPr lang="en-IN" sz="2800" dirty="0" smtClean="0"/>
              <a:t>ALTER TABLE Persons DROP CHECK </a:t>
            </a:r>
            <a:r>
              <a:rPr lang="en-IN" sz="2800" dirty="0" err="1" smtClean="0"/>
              <a:t>CHK_PersonAge</a:t>
            </a:r>
            <a:r>
              <a:rPr lang="en-IN" sz="2800" dirty="0" smtClean="0"/>
              <a:t>;</a:t>
            </a:r>
            <a:endParaRPr lang="en-IN" sz="2600" dirty="0" smtClean="0"/>
          </a:p>
          <a:p>
            <a:endParaRPr lang="en-IN" sz="3300" dirty="0" smtClean="0"/>
          </a:p>
          <a:p>
            <a:r>
              <a:rPr lang="en-IN" sz="3300" dirty="0" smtClean="0"/>
              <a:t>The basic syntax of an ALTER TABLE command to ADD PRIMARY KEY constraint to a table is as follows.</a:t>
            </a:r>
          </a:p>
          <a:p>
            <a:pPr lvl="1"/>
            <a:endParaRPr lang="en-IN" sz="2600" dirty="0" smtClean="0"/>
          </a:p>
          <a:p>
            <a:pPr lvl="1"/>
            <a:r>
              <a:rPr lang="en-IN" sz="2600" dirty="0" smtClean="0"/>
              <a:t>ALTER TABLE </a:t>
            </a:r>
            <a:r>
              <a:rPr lang="en-IN" sz="2600" dirty="0" err="1" smtClean="0"/>
              <a:t>table_name</a:t>
            </a:r>
            <a:r>
              <a:rPr lang="en-IN" sz="2600" dirty="0" smtClean="0"/>
              <a:t> ADD CONSTRAINT </a:t>
            </a:r>
            <a:r>
              <a:rPr lang="en-IN" sz="2600" dirty="0" err="1" smtClean="0"/>
              <a:t>MyPrimaryKey</a:t>
            </a:r>
            <a:r>
              <a:rPr lang="en-IN" sz="2600" dirty="0" smtClean="0"/>
              <a:t> PRIMARY KEY (</a:t>
            </a:r>
            <a:r>
              <a:rPr lang="en-IN" sz="2600" dirty="0" err="1" smtClean="0"/>
              <a:t>column1</a:t>
            </a:r>
            <a:r>
              <a:rPr lang="en-IN" sz="2600" dirty="0" smtClean="0"/>
              <a:t>, </a:t>
            </a:r>
            <a:r>
              <a:rPr lang="en-IN" sz="2600" dirty="0" err="1" smtClean="0"/>
              <a:t>column2</a:t>
            </a:r>
            <a:r>
              <a:rPr lang="en-IN" sz="2600" dirty="0" smtClean="0"/>
              <a:t>...);</a:t>
            </a:r>
          </a:p>
          <a:p>
            <a:pPr lvl="1"/>
            <a:endParaRPr lang="en-IN" sz="2800" dirty="0" smtClean="0"/>
          </a:p>
          <a:p>
            <a:pPr lvl="1"/>
            <a:r>
              <a:rPr lang="en-IN" sz="2800" dirty="0" smtClean="0"/>
              <a:t>ALTER TABLE Persons</a:t>
            </a:r>
            <a:br>
              <a:rPr lang="en-IN" sz="2800" dirty="0" smtClean="0"/>
            </a:br>
            <a:r>
              <a:rPr lang="en-IN" sz="2800" dirty="0" smtClean="0"/>
              <a:t>DROP PRIMARY KEY;</a:t>
            </a:r>
            <a:endParaRPr lang="en-IN" sz="2600" dirty="0" smtClean="0"/>
          </a:p>
        </p:txBody>
      </p:sp>
    </p:spTree>
    <p:extLst>
      <p:ext uri="{BB962C8B-B14F-4D97-AF65-F5344CB8AC3E}">
        <p14:creationId xmlns:p14="http://schemas.microsoft.com/office/powerpoint/2010/main" val="19450461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820862"/>
            <a:ext cx="10515600" cy="506493"/>
          </a:xfrm>
        </p:spPr>
        <p:txBody>
          <a:bodyPr>
            <a:normAutofit fontScale="90000"/>
          </a:bodyPr>
          <a:lstStyle/>
          <a:p>
            <a:r>
              <a:rPr lang="en-US" altLang="en-US" dirty="0"/>
              <a:t>ALTER TABLE</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26</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rmAutofit/>
          </a:bodyPr>
          <a:lstStyle/>
          <a:p>
            <a:r>
              <a:rPr lang="en-IN" dirty="0" smtClean="0"/>
              <a:t>The basic syntax of an ALTER TABLE command to </a:t>
            </a:r>
            <a:r>
              <a:rPr lang="en-IN" b="1" dirty="0" smtClean="0"/>
              <a:t>ADD and DROP DEFAULT  CONSTRAINT</a:t>
            </a:r>
            <a:r>
              <a:rPr lang="en-IN" dirty="0" smtClean="0"/>
              <a:t> to a table is as follows.</a:t>
            </a:r>
            <a:endParaRPr lang="en-US" altLang="zh-TW" dirty="0" smtClean="0"/>
          </a:p>
          <a:p>
            <a:pPr marL="685800" lvl="2">
              <a:spcBef>
                <a:spcPts val="1000"/>
              </a:spcBef>
            </a:pPr>
            <a:r>
              <a:rPr lang="en-IN" dirty="0" smtClean="0"/>
              <a:t>ALTER TABLE Persons</a:t>
            </a:r>
            <a:br>
              <a:rPr lang="en-IN" dirty="0" smtClean="0"/>
            </a:br>
            <a:r>
              <a:rPr lang="en-IN" dirty="0" smtClean="0"/>
              <a:t>ALTER City SET DEFAULT '</a:t>
            </a:r>
            <a:r>
              <a:rPr lang="en-IN" dirty="0" err="1" smtClean="0"/>
              <a:t>Sandnes</a:t>
            </a:r>
            <a:r>
              <a:rPr lang="en-IN" dirty="0" smtClean="0"/>
              <a:t>';</a:t>
            </a:r>
          </a:p>
          <a:p>
            <a:pPr marL="685800" lvl="2">
              <a:spcBef>
                <a:spcPts val="1000"/>
              </a:spcBef>
            </a:pPr>
            <a:r>
              <a:rPr lang="en-IN" dirty="0" smtClean="0"/>
              <a:t>ALTER TABLE Persons ALTER City DROP DEFAULT;</a:t>
            </a:r>
          </a:p>
          <a:p>
            <a:endParaRPr lang="en-IN" dirty="0" smtClean="0"/>
          </a:p>
          <a:p>
            <a:r>
              <a:rPr lang="en-IN" dirty="0" smtClean="0"/>
              <a:t>The basic syntax of an ALTER TABLE command to change the </a:t>
            </a:r>
            <a:r>
              <a:rPr lang="en-IN" b="1" dirty="0" smtClean="0"/>
              <a:t>DATA TYPE</a:t>
            </a:r>
            <a:r>
              <a:rPr lang="en-IN" dirty="0" smtClean="0"/>
              <a:t> of a column in a table is as follows.</a:t>
            </a:r>
          </a:p>
          <a:p>
            <a:pPr>
              <a:buNone/>
            </a:pPr>
            <a:endParaRPr lang="en-IN" dirty="0" smtClean="0"/>
          </a:p>
          <a:p>
            <a:pPr lvl="1"/>
            <a:r>
              <a:rPr lang="en-IN" dirty="0" smtClean="0"/>
              <a:t>ALTER TABLE </a:t>
            </a:r>
            <a:r>
              <a:rPr lang="en-IN" dirty="0" err="1" smtClean="0"/>
              <a:t>table_name</a:t>
            </a:r>
            <a:r>
              <a:rPr lang="en-IN" dirty="0" smtClean="0"/>
              <a:t> MODIFY COLUMN </a:t>
            </a:r>
            <a:r>
              <a:rPr lang="en-IN" dirty="0" err="1" smtClean="0"/>
              <a:t>column_name</a:t>
            </a:r>
            <a:r>
              <a:rPr lang="en-IN" dirty="0" smtClean="0"/>
              <a:t> </a:t>
            </a:r>
            <a:r>
              <a:rPr lang="en-IN" dirty="0" err="1" smtClean="0"/>
              <a:t>datatype</a:t>
            </a:r>
            <a:r>
              <a:rPr lang="en-IN" dirty="0" smtClean="0"/>
              <a:t>;</a:t>
            </a:r>
            <a:endParaRPr lang="en-US" altLang="en-US" sz="4300" dirty="0" smtClean="0">
              <a:latin typeface="Times New Roman" panose="02020603050405020304" pitchFamily="18" charset="0"/>
              <a:cs typeface="Times New Roman" panose="02020603050405020304" pitchFamily="18" charset="0"/>
            </a:endParaRPr>
          </a:p>
          <a:p>
            <a:endParaRPr lang="en-US" altLang="en-US" sz="43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50461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820862"/>
            <a:ext cx="10515600" cy="506493"/>
          </a:xfrm>
        </p:spPr>
        <p:txBody>
          <a:bodyPr>
            <a:normAutofit fontScale="90000"/>
          </a:bodyPr>
          <a:lstStyle/>
          <a:p>
            <a:r>
              <a:rPr lang="en-US" altLang="en-US" dirty="0" smtClean="0"/>
              <a:t>INSERT </a:t>
            </a:r>
            <a:r>
              <a:rPr lang="en-IN" dirty="0" smtClean="0"/>
              <a:t>statement </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27</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616527" y="1327356"/>
            <a:ext cx="11353800" cy="5265174"/>
          </a:xfrm>
        </p:spPr>
        <p:txBody>
          <a:bodyPr>
            <a:normAutofit lnSpcReduction="10000"/>
          </a:bodyPr>
          <a:lstStyle/>
          <a:p>
            <a:r>
              <a:rPr lang="en-IN" sz="4400" dirty="0" smtClean="0"/>
              <a:t>The INSERT statement allows you to insert one or more rows into a table. The following illustrates the syntax of the INSERT statement</a:t>
            </a:r>
          </a:p>
          <a:p>
            <a:pPr lvl="1"/>
            <a:endParaRPr lang="en-IN" sz="4000" dirty="0" smtClean="0"/>
          </a:p>
          <a:p>
            <a:pPr lvl="1">
              <a:buNone/>
            </a:pPr>
            <a:r>
              <a:rPr lang="en-IN" sz="4000" dirty="0" smtClean="0"/>
              <a:t>INSERT INTO </a:t>
            </a:r>
            <a:r>
              <a:rPr lang="en-IN" sz="4000" dirty="0" err="1" smtClean="0"/>
              <a:t>tablename</a:t>
            </a:r>
            <a:r>
              <a:rPr lang="en-IN" sz="4000" dirty="0" smtClean="0"/>
              <a:t> (</a:t>
            </a:r>
            <a:r>
              <a:rPr lang="en-IN" sz="4000" dirty="0" err="1" smtClean="0"/>
              <a:t>c1,c2</a:t>
            </a:r>
            <a:r>
              <a:rPr lang="en-IN" sz="4000" dirty="0" smtClean="0"/>
              <a:t>,...) </a:t>
            </a:r>
          </a:p>
          <a:p>
            <a:pPr lvl="1">
              <a:buNone/>
            </a:pPr>
            <a:r>
              <a:rPr lang="en-IN" sz="4000" dirty="0" smtClean="0"/>
              <a:t>VALUES (</a:t>
            </a:r>
            <a:r>
              <a:rPr lang="en-IN" sz="4000" dirty="0" err="1" smtClean="0"/>
              <a:t>v1,v2</a:t>
            </a:r>
            <a:r>
              <a:rPr lang="en-IN" sz="4000" dirty="0" smtClean="0"/>
              <a:t>,...);</a:t>
            </a:r>
          </a:p>
          <a:p>
            <a:pPr lvl="1">
              <a:buNone/>
            </a:pPr>
            <a:endParaRPr lang="en-US" sz="4000" dirty="0" smtClean="0"/>
          </a:p>
          <a:p>
            <a:pPr lvl="1">
              <a:buNone/>
            </a:pPr>
            <a:r>
              <a:rPr lang="en-IN" sz="4000" dirty="0" smtClean="0"/>
              <a:t>INSERT INTO </a:t>
            </a:r>
            <a:r>
              <a:rPr lang="en-IN" sz="4000" dirty="0" err="1" smtClean="0"/>
              <a:t>tablename</a:t>
            </a:r>
            <a:r>
              <a:rPr lang="en-IN" sz="4000" smtClean="0"/>
              <a:t> </a:t>
            </a:r>
          </a:p>
          <a:p>
            <a:pPr lvl="1">
              <a:buNone/>
            </a:pPr>
            <a:r>
              <a:rPr lang="en-IN" sz="4000" smtClean="0"/>
              <a:t>VALUES </a:t>
            </a:r>
            <a:r>
              <a:rPr lang="en-IN" sz="4000" dirty="0" smtClean="0"/>
              <a:t>(</a:t>
            </a:r>
            <a:r>
              <a:rPr lang="en-IN" sz="4000" dirty="0" err="1" smtClean="0"/>
              <a:t>v1,v2</a:t>
            </a:r>
            <a:r>
              <a:rPr lang="en-IN" sz="4000" dirty="0" smtClean="0"/>
              <a:t>,...);</a:t>
            </a:r>
          </a:p>
          <a:p>
            <a:pPr lvl="1">
              <a:buNone/>
            </a:pPr>
            <a:endParaRPr lang="en-IN" sz="4000" dirty="0" smtClean="0"/>
          </a:p>
          <a:p>
            <a:endParaRPr lang="en-US" altLang="en-US" sz="43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50461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820862"/>
            <a:ext cx="10515600" cy="506493"/>
          </a:xfrm>
        </p:spPr>
        <p:txBody>
          <a:bodyPr>
            <a:normAutofit fontScale="90000"/>
          </a:bodyPr>
          <a:lstStyle/>
          <a:p>
            <a:r>
              <a:rPr lang="en-US" altLang="en-US" dirty="0" smtClean="0"/>
              <a:t>INSERT </a:t>
            </a:r>
            <a:r>
              <a:rPr lang="en-IN" dirty="0" smtClean="0"/>
              <a:t>statement </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28</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616527" y="1327356"/>
            <a:ext cx="11353800" cy="5265174"/>
          </a:xfrm>
        </p:spPr>
        <p:txBody>
          <a:bodyPr>
            <a:normAutofit lnSpcReduction="10000"/>
          </a:bodyPr>
          <a:lstStyle/>
          <a:p>
            <a:r>
              <a:rPr lang="en-IN" sz="4400" dirty="0" smtClean="0"/>
              <a:t>To </a:t>
            </a:r>
            <a:r>
              <a:rPr lang="en-IN" sz="4400" dirty="0" smtClean="0">
                <a:hlinkClick r:id="rId3"/>
              </a:rPr>
              <a:t>insert multiple rows</a:t>
            </a:r>
            <a:r>
              <a:rPr lang="en-IN" sz="4400" dirty="0" smtClean="0"/>
              <a:t> into a table using a single INSERT statement, you use the following syntax:</a:t>
            </a:r>
          </a:p>
          <a:p>
            <a:pPr>
              <a:buNone/>
            </a:pPr>
            <a:r>
              <a:rPr lang="en-IN" sz="4000" b="1" dirty="0" smtClean="0"/>
              <a:t>  INSERT</a:t>
            </a:r>
            <a:r>
              <a:rPr lang="en-IN" sz="4000" dirty="0" smtClean="0"/>
              <a:t> </a:t>
            </a:r>
            <a:r>
              <a:rPr lang="en-IN" sz="4000" b="1" dirty="0" smtClean="0"/>
              <a:t>INTO</a:t>
            </a:r>
            <a:r>
              <a:rPr lang="en-IN" sz="4000" dirty="0" smtClean="0"/>
              <a:t> </a:t>
            </a:r>
            <a:r>
              <a:rPr lang="en-IN" sz="4000" b="1" dirty="0" err="1" smtClean="0"/>
              <a:t>tablename</a:t>
            </a:r>
            <a:r>
              <a:rPr lang="en-IN" sz="4000" b="1" dirty="0" smtClean="0"/>
              <a:t> </a:t>
            </a:r>
            <a:r>
              <a:rPr lang="en-IN" sz="4000" dirty="0" smtClean="0"/>
              <a:t>(</a:t>
            </a:r>
            <a:r>
              <a:rPr lang="en-IN" sz="4000" dirty="0" err="1" smtClean="0"/>
              <a:t>c1,c2</a:t>
            </a:r>
            <a:r>
              <a:rPr lang="en-IN" sz="4000" dirty="0" smtClean="0"/>
              <a:t>,...)</a:t>
            </a:r>
          </a:p>
          <a:p>
            <a:pPr>
              <a:buNone/>
            </a:pPr>
            <a:r>
              <a:rPr lang="en-IN" sz="4000" dirty="0" smtClean="0"/>
              <a:t>  </a:t>
            </a:r>
            <a:r>
              <a:rPr lang="en-IN" sz="4000" b="1" dirty="0" smtClean="0"/>
              <a:t>VALUES</a:t>
            </a:r>
            <a:r>
              <a:rPr lang="en-IN" sz="4000" dirty="0" smtClean="0"/>
              <a:t> </a:t>
            </a:r>
          </a:p>
          <a:p>
            <a:pPr>
              <a:buNone/>
            </a:pPr>
            <a:r>
              <a:rPr lang="en-IN" sz="4000" dirty="0" smtClean="0"/>
              <a:t>          (</a:t>
            </a:r>
            <a:r>
              <a:rPr lang="en-IN" sz="4000" dirty="0" err="1" smtClean="0"/>
              <a:t>v11,v12</a:t>
            </a:r>
            <a:r>
              <a:rPr lang="en-IN" sz="4000" dirty="0" smtClean="0"/>
              <a:t>,...), </a:t>
            </a:r>
          </a:p>
          <a:p>
            <a:pPr>
              <a:buNone/>
            </a:pPr>
            <a:r>
              <a:rPr lang="en-IN" sz="4000" dirty="0" smtClean="0"/>
              <a:t>           (</a:t>
            </a:r>
            <a:r>
              <a:rPr lang="en-IN" sz="4000" dirty="0" err="1" smtClean="0"/>
              <a:t>v21,v22</a:t>
            </a:r>
            <a:r>
              <a:rPr lang="en-IN" sz="4000" dirty="0" smtClean="0"/>
              <a:t>,...), </a:t>
            </a:r>
          </a:p>
          <a:p>
            <a:pPr>
              <a:buNone/>
            </a:pPr>
            <a:r>
              <a:rPr lang="en-IN" sz="4000" dirty="0" smtClean="0"/>
              <a:t>           ... (</a:t>
            </a:r>
            <a:r>
              <a:rPr lang="en-IN" sz="4000" dirty="0" err="1" smtClean="0"/>
              <a:t>vnn,vn2</a:t>
            </a:r>
            <a:r>
              <a:rPr lang="en-IN" sz="4000" dirty="0" smtClean="0"/>
              <a:t>,...);</a:t>
            </a:r>
          </a:p>
          <a:p>
            <a:endParaRPr lang="en-US" altLang="en-US" sz="43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50461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820862"/>
            <a:ext cx="10515600" cy="506493"/>
          </a:xfrm>
        </p:spPr>
        <p:txBody>
          <a:bodyPr>
            <a:normAutofit fontScale="90000"/>
          </a:bodyPr>
          <a:lstStyle/>
          <a:p>
            <a:r>
              <a:rPr lang="en-US" altLang="en-US" dirty="0"/>
              <a:t>Additional Data Types in SQL2 and SQL-99</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29</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rmAutofit fontScale="40000" lnSpcReduction="20000"/>
          </a:bodyPr>
          <a:lstStyle/>
          <a:p>
            <a:endParaRPr lang="en-US" altLang="zh-TW" sz="60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en-US" sz="6000" dirty="0">
                <a:latin typeface="Times New Roman" panose="02020603050405020304" pitchFamily="18" charset="0"/>
                <a:cs typeface="Times New Roman" panose="02020603050405020304" pitchFamily="18" charset="0"/>
              </a:rPr>
              <a:t>Has DATE, TIME, and TIMESTAMP data types</a:t>
            </a:r>
          </a:p>
          <a:p>
            <a:r>
              <a:rPr lang="en-US" altLang="en-US" sz="6000" b="1" dirty="0">
                <a:latin typeface="Times New Roman" panose="02020603050405020304" pitchFamily="18" charset="0"/>
                <a:cs typeface="Times New Roman" panose="02020603050405020304" pitchFamily="18" charset="0"/>
              </a:rPr>
              <a:t>DATE:</a:t>
            </a:r>
          </a:p>
          <a:p>
            <a:pPr lvl="1"/>
            <a:r>
              <a:rPr lang="en-US" altLang="en-US" sz="6000" dirty="0">
                <a:latin typeface="Times New Roman" panose="02020603050405020304" pitchFamily="18" charset="0"/>
                <a:cs typeface="Times New Roman" panose="02020603050405020304" pitchFamily="18" charset="0"/>
              </a:rPr>
              <a:t>Made up of year-month-day in the format </a:t>
            </a:r>
            <a:r>
              <a:rPr lang="en-US" altLang="en-US" sz="6000" dirty="0" err="1">
                <a:latin typeface="Times New Roman" panose="02020603050405020304" pitchFamily="18" charset="0"/>
                <a:cs typeface="Times New Roman" panose="02020603050405020304" pitchFamily="18" charset="0"/>
              </a:rPr>
              <a:t>yyyy</a:t>
            </a:r>
            <a:r>
              <a:rPr lang="en-US" altLang="en-US" sz="6000" dirty="0">
                <a:latin typeface="Times New Roman" panose="02020603050405020304" pitchFamily="18" charset="0"/>
                <a:cs typeface="Times New Roman" panose="02020603050405020304" pitchFamily="18" charset="0"/>
              </a:rPr>
              <a:t>-mm-</a:t>
            </a:r>
            <a:r>
              <a:rPr lang="en-US" altLang="en-US" sz="6000" dirty="0" err="1">
                <a:latin typeface="Times New Roman" panose="02020603050405020304" pitchFamily="18" charset="0"/>
                <a:cs typeface="Times New Roman" panose="02020603050405020304" pitchFamily="18" charset="0"/>
              </a:rPr>
              <a:t>dd</a:t>
            </a:r>
            <a:endParaRPr lang="en-US" altLang="en-US" sz="6000" dirty="0">
              <a:latin typeface="Times New Roman" panose="02020603050405020304" pitchFamily="18" charset="0"/>
              <a:cs typeface="Times New Roman" panose="02020603050405020304" pitchFamily="18" charset="0"/>
            </a:endParaRPr>
          </a:p>
          <a:p>
            <a:r>
              <a:rPr lang="en-US" altLang="en-US" sz="6000" b="1" dirty="0">
                <a:latin typeface="Times New Roman" panose="02020603050405020304" pitchFamily="18" charset="0"/>
                <a:cs typeface="Times New Roman" panose="02020603050405020304" pitchFamily="18" charset="0"/>
              </a:rPr>
              <a:t>TIME:</a:t>
            </a:r>
          </a:p>
          <a:p>
            <a:pPr lvl="1"/>
            <a:r>
              <a:rPr lang="en-US" altLang="en-US" sz="6000" dirty="0">
                <a:latin typeface="Times New Roman" panose="02020603050405020304" pitchFamily="18" charset="0"/>
                <a:cs typeface="Times New Roman" panose="02020603050405020304" pitchFamily="18" charset="0"/>
              </a:rPr>
              <a:t>Made up of </a:t>
            </a:r>
            <a:r>
              <a:rPr lang="en-US" altLang="en-US" sz="6000" dirty="0" err="1">
                <a:latin typeface="Times New Roman" panose="02020603050405020304" pitchFamily="18" charset="0"/>
                <a:cs typeface="Times New Roman" panose="02020603050405020304" pitchFamily="18" charset="0"/>
              </a:rPr>
              <a:t>hour:minute:second</a:t>
            </a:r>
            <a:r>
              <a:rPr lang="en-US" altLang="en-US" sz="6000" dirty="0">
                <a:latin typeface="Times New Roman" panose="02020603050405020304" pitchFamily="18" charset="0"/>
                <a:cs typeface="Times New Roman" panose="02020603050405020304" pitchFamily="18" charset="0"/>
              </a:rPr>
              <a:t> in the format </a:t>
            </a:r>
            <a:r>
              <a:rPr lang="en-US" altLang="en-US" sz="6000" dirty="0" err="1">
                <a:latin typeface="Times New Roman" panose="02020603050405020304" pitchFamily="18" charset="0"/>
                <a:cs typeface="Times New Roman" panose="02020603050405020304" pitchFamily="18" charset="0"/>
              </a:rPr>
              <a:t>hh:mm:ss</a:t>
            </a:r>
            <a:endParaRPr lang="en-US" altLang="en-US" sz="6000" dirty="0">
              <a:latin typeface="Times New Roman" panose="02020603050405020304" pitchFamily="18" charset="0"/>
              <a:cs typeface="Times New Roman" panose="02020603050405020304" pitchFamily="18" charset="0"/>
            </a:endParaRPr>
          </a:p>
          <a:p>
            <a:r>
              <a:rPr lang="en-US" altLang="en-US" sz="6000" b="1" dirty="0">
                <a:latin typeface="Times New Roman" panose="02020603050405020304" pitchFamily="18" charset="0"/>
                <a:cs typeface="Times New Roman" panose="02020603050405020304" pitchFamily="18" charset="0"/>
              </a:rPr>
              <a:t>TIME(</a:t>
            </a:r>
            <a:r>
              <a:rPr lang="en-US" altLang="en-US" sz="6000" b="1" dirty="0" err="1">
                <a:latin typeface="Times New Roman" panose="02020603050405020304" pitchFamily="18" charset="0"/>
                <a:cs typeface="Times New Roman" panose="02020603050405020304" pitchFamily="18" charset="0"/>
              </a:rPr>
              <a:t>i</a:t>
            </a:r>
            <a:r>
              <a:rPr lang="en-US" altLang="en-US" sz="6000" b="1" dirty="0">
                <a:latin typeface="Times New Roman" panose="02020603050405020304" pitchFamily="18" charset="0"/>
                <a:cs typeface="Times New Roman" panose="02020603050405020304" pitchFamily="18" charset="0"/>
              </a:rPr>
              <a:t>):</a:t>
            </a:r>
          </a:p>
          <a:p>
            <a:pPr lvl="1"/>
            <a:r>
              <a:rPr lang="en-US" altLang="en-US" sz="6000" dirty="0">
                <a:latin typeface="Times New Roman" panose="02020603050405020304" pitchFamily="18" charset="0"/>
                <a:cs typeface="Times New Roman" panose="02020603050405020304" pitchFamily="18" charset="0"/>
              </a:rPr>
              <a:t>Made up of </a:t>
            </a:r>
            <a:r>
              <a:rPr lang="en-US" altLang="en-US" sz="6000" dirty="0" err="1">
                <a:latin typeface="Times New Roman" panose="02020603050405020304" pitchFamily="18" charset="0"/>
                <a:cs typeface="Times New Roman" panose="02020603050405020304" pitchFamily="18" charset="0"/>
              </a:rPr>
              <a:t>hour:minute:second</a:t>
            </a:r>
            <a:r>
              <a:rPr lang="en-US" altLang="en-US" sz="6000" dirty="0">
                <a:latin typeface="Times New Roman" panose="02020603050405020304" pitchFamily="18" charset="0"/>
                <a:cs typeface="Times New Roman" panose="02020603050405020304" pitchFamily="18" charset="0"/>
              </a:rPr>
              <a:t> plus </a:t>
            </a:r>
            <a:r>
              <a:rPr lang="en-US" altLang="en-US" sz="6000" dirty="0" err="1">
                <a:latin typeface="Times New Roman" panose="02020603050405020304" pitchFamily="18" charset="0"/>
                <a:cs typeface="Times New Roman" panose="02020603050405020304" pitchFamily="18" charset="0"/>
              </a:rPr>
              <a:t>i</a:t>
            </a:r>
            <a:r>
              <a:rPr lang="en-US" altLang="en-US" sz="6000" dirty="0">
                <a:latin typeface="Times New Roman" panose="02020603050405020304" pitchFamily="18" charset="0"/>
                <a:cs typeface="Times New Roman" panose="02020603050405020304" pitchFamily="18" charset="0"/>
              </a:rPr>
              <a:t> additional digits specifying fractions of a second</a:t>
            </a:r>
          </a:p>
          <a:p>
            <a:pPr lvl="1"/>
            <a:r>
              <a:rPr lang="en-US" altLang="en-US" sz="6000" dirty="0">
                <a:latin typeface="Times New Roman" panose="02020603050405020304" pitchFamily="18" charset="0"/>
                <a:cs typeface="Times New Roman" panose="02020603050405020304" pitchFamily="18" charset="0"/>
              </a:rPr>
              <a:t>format is </a:t>
            </a:r>
            <a:r>
              <a:rPr lang="en-US" altLang="en-US" sz="6000" dirty="0" err="1">
                <a:latin typeface="Times New Roman" panose="02020603050405020304" pitchFamily="18" charset="0"/>
                <a:cs typeface="Times New Roman" panose="02020603050405020304" pitchFamily="18" charset="0"/>
              </a:rPr>
              <a:t>hh:mm:ss:ii</a:t>
            </a:r>
            <a:r>
              <a:rPr lang="en-US" altLang="en-US" sz="6000" dirty="0">
                <a:latin typeface="Times New Roman" panose="02020603050405020304" pitchFamily="18" charset="0"/>
                <a:cs typeface="Times New Roman" panose="02020603050405020304" pitchFamily="18" charset="0"/>
              </a:rPr>
              <a:t>...</a:t>
            </a:r>
            <a:r>
              <a:rPr lang="en-US" altLang="en-US" sz="6000" dirty="0" err="1">
                <a:latin typeface="Times New Roman" panose="02020603050405020304" pitchFamily="18" charset="0"/>
                <a:cs typeface="Times New Roman" panose="02020603050405020304" pitchFamily="18" charset="0"/>
              </a:rPr>
              <a:t>i</a:t>
            </a:r>
            <a:endParaRPr lang="en-US" altLang="en-US" sz="6000" dirty="0">
              <a:latin typeface="Times New Roman" panose="02020603050405020304" pitchFamily="18" charset="0"/>
              <a:cs typeface="Times New Roman" panose="02020603050405020304" pitchFamily="18" charset="0"/>
            </a:endParaRPr>
          </a:p>
          <a:p>
            <a:endParaRPr lang="en-US" altLang="zh-TW" dirty="0"/>
          </a:p>
          <a:p>
            <a:endParaRPr lang="en-US" altLang="zh-TW" dirty="0" smtClean="0"/>
          </a:p>
          <a:p>
            <a:pPr marL="0" lvl="0" indent="0" algn="just" eaLnBrk="0" fontAlgn="base" hangingPunct="0">
              <a:lnSpc>
                <a:spcPct val="100000"/>
              </a:lnSpc>
              <a:spcBef>
                <a:spcPct val="50000"/>
              </a:spcBef>
              <a:spcAft>
                <a:spcPct val="0"/>
              </a:spcAft>
              <a:buNone/>
            </a:pPr>
            <a:endParaRPr lang="en-US" altLang="en-US" sz="6000" dirty="0" smtClean="0">
              <a:solidFill>
                <a:srgbClr val="0066FF"/>
              </a:solidFill>
              <a:latin typeface="Times New Roman" panose="02020603050405020304" pitchFamily="18" charset="0"/>
            </a:endParaRPr>
          </a:p>
          <a:p>
            <a:pPr marL="0" indent="0">
              <a:buNone/>
            </a:pPr>
            <a:r>
              <a:rPr lang="en-US" altLang="en-US" sz="2400" dirty="0" smtClean="0">
                <a:solidFill>
                  <a:schemeClr val="bg1"/>
                </a:solidFill>
              </a:rPr>
              <a:t>Manages </a:t>
            </a:r>
            <a:r>
              <a:rPr lang="en-US" altLang="en-US" sz="2400" dirty="0">
                <a:solidFill>
                  <a:schemeClr val="bg1"/>
                </a:solidFill>
              </a:rPr>
              <a:t>:  1:1 relationship type between EMPLOYEE and 	   DEPARTMENT. Employee participation is partial. Department participation is not clear from requirements</a:t>
            </a:r>
          </a:p>
          <a:p>
            <a:pPr marL="0" indent="0">
              <a:buNone/>
            </a:pPr>
            <a:endParaRPr lang="en-US" altLang="en-US" sz="2400" dirty="0">
              <a:solidFill>
                <a:srgbClr val="0066FF"/>
              </a:solidFill>
              <a:latin typeface="Times New Roman" panose="02020603050405020304" pitchFamily="18" charset="0"/>
            </a:endParaRPr>
          </a:p>
          <a:p>
            <a:r>
              <a:rPr lang="en-US" altLang="en-US" dirty="0" smtClean="0">
                <a:solidFill>
                  <a:schemeClr val="bg1"/>
                </a:solidFill>
              </a:rPr>
              <a:t> </a:t>
            </a:r>
            <a:r>
              <a:rPr lang="en-US" altLang="en-US" dirty="0">
                <a:solidFill>
                  <a:schemeClr val="bg1"/>
                </a:solidFill>
              </a:rPr>
              <a:t>are the relationship types observed</a:t>
            </a:r>
          </a:p>
          <a:p>
            <a:endParaRPr lang="en-GB" dirty="0"/>
          </a:p>
        </p:txBody>
      </p:sp>
    </p:spTree>
    <p:extLst>
      <p:ext uri="{BB962C8B-B14F-4D97-AF65-F5344CB8AC3E}">
        <p14:creationId xmlns:p14="http://schemas.microsoft.com/office/powerpoint/2010/main" val="17280776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820862"/>
            <a:ext cx="10515600" cy="506493"/>
          </a:xfrm>
        </p:spPr>
        <p:txBody>
          <a:bodyPr>
            <a:normAutofit fontScale="90000"/>
          </a:bodyPr>
          <a:lstStyle/>
          <a:p>
            <a:r>
              <a:rPr lang="en-US" altLang="en-US" dirty="0"/>
              <a:t>Overview of SQL</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3</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rmAutofit fontScale="47500" lnSpcReduction="20000"/>
          </a:bodyPr>
          <a:lstStyle/>
          <a:p>
            <a:endParaRPr lang="en-US" altLang="zh-TW" dirty="0" smtClean="0"/>
          </a:p>
          <a:p>
            <a:r>
              <a:rPr lang="en-IN" sz="6200" dirty="0" smtClean="0"/>
              <a:t>SQL language may be considered one of the major reasons for the commercial success of relational databases.</a:t>
            </a:r>
          </a:p>
          <a:p>
            <a:endParaRPr lang="en-IN" sz="6200" dirty="0" smtClean="0"/>
          </a:p>
          <a:p>
            <a:r>
              <a:rPr lang="en-IN" sz="6200" dirty="0" smtClean="0"/>
              <a:t>it became a standard for relational databases</a:t>
            </a:r>
          </a:p>
          <a:p>
            <a:endParaRPr lang="en-IN" sz="6200" dirty="0" smtClean="0"/>
          </a:p>
          <a:p>
            <a:r>
              <a:rPr lang="en-IN" sz="6200" dirty="0" smtClean="0"/>
              <a:t>This is because even if the users became dissatisfied with the particular relational DBMS product they were using, </a:t>
            </a:r>
          </a:p>
          <a:p>
            <a:pPr>
              <a:buNone/>
            </a:pPr>
            <a:endParaRPr lang="en-IN" sz="6200" dirty="0" smtClean="0"/>
          </a:p>
          <a:p>
            <a:r>
              <a:rPr lang="en-IN" sz="6200" dirty="0" smtClean="0"/>
              <a:t>converting to another relational DBMS product was not expected to be too expensive and time-consuming because both systems  followed the same language standards</a:t>
            </a:r>
            <a:endParaRPr lang="en-US" altLang="zh-TW" sz="6200" dirty="0"/>
          </a:p>
          <a:p>
            <a:endParaRPr lang="en-US" altLang="zh-TW" sz="3700" dirty="0" smtClean="0"/>
          </a:p>
        </p:txBody>
      </p:sp>
    </p:spTree>
    <p:extLst>
      <p:ext uri="{BB962C8B-B14F-4D97-AF65-F5344CB8AC3E}">
        <p14:creationId xmlns:p14="http://schemas.microsoft.com/office/powerpoint/2010/main" val="41842684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820862"/>
            <a:ext cx="10515600" cy="506493"/>
          </a:xfrm>
        </p:spPr>
        <p:txBody>
          <a:bodyPr>
            <a:normAutofit fontScale="90000"/>
          </a:bodyPr>
          <a:lstStyle/>
          <a:p>
            <a:r>
              <a:rPr lang="en-US" altLang="en-US" dirty="0"/>
              <a:t>Retrieval Queries in SQL</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30</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rmAutofit fontScale="40000" lnSpcReduction="20000"/>
          </a:bodyPr>
          <a:lstStyle/>
          <a:p>
            <a:endParaRPr lang="en-US" altLang="zh-TW" sz="6000" dirty="0">
              <a:latin typeface="Times New Roman" panose="02020603050405020304" pitchFamily="18" charset="0"/>
              <a:cs typeface="Times New Roman" panose="02020603050405020304" pitchFamily="18" charset="0"/>
            </a:endParaRPr>
          </a:p>
          <a:p>
            <a:r>
              <a:rPr lang="en-US" altLang="en-US" sz="6000" dirty="0">
                <a:latin typeface="Times New Roman" panose="02020603050405020304" pitchFamily="18" charset="0"/>
                <a:cs typeface="Times New Roman" panose="02020603050405020304" pitchFamily="18" charset="0"/>
              </a:rPr>
              <a:t>SQL has one basic statement for retrieving information from a database; the SELECT statement</a:t>
            </a:r>
          </a:p>
          <a:p>
            <a:pPr lvl="1"/>
            <a:r>
              <a:rPr lang="en-US" altLang="en-US" sz="6000" dirty="0">
                <a:latin typeface="Times New Roman" panose="02020603050405020304" pitchFamily="18" charset="0"/>
                <a:cs typeface="Times New Roman" panose="02020603050405020304" pitchFamily="18" charset="0"/>
              </a:rPr>
              <a:t>This is not the same as the SELECT operation of the relational algebra</a:t>
            </a:r>
          </a:p>
          <a:p>
            <a:r>
              <a:rPr lang="en-US" altLang="en-US" sz="6000" dirty="0">
                <a:latin typeface="Times New Roman" panose="02020603050405020304" pitchFamily="18" charset="0"/>
                <a:cs typeface="Times New Roman" panose="02020603050405020304" pitchFamily="18" charset="0"/>
              </a:rPr>
              <a:t>Important distinction between SQL and the formal relational model:</a:t>
            </a:r>
          </a:p>
          <a:p>
            <a:pPr lvl="1"/>
            <a:r>
              <a:rPr lang="en-US" altLang="en-US" sz="6000" dirty="0">
                <a:latin typeface="Times New Roman" panose="02020603050405020304" pitchFamily="18" charset="0"/>
                <a:cs typeface="Times New Roman" panose="02020603050405020304" pitchFamily="18" charset="0"/>
              </a:rPr>
              <a:t>SQL allows a table (relation) to have two or more tuples that are identical in all their attribute values</a:t>
            </a:r>
          </a:p>
          <a:p>
            <a:pPr lvl="1"/>
            <a:r>
              <a:rPr lang="en-US" altLang="en-US" sz="6000" dirty="0">
                <a:latin typeface="Times New Roman" panose="02020603050405020304" pitchFamily="18" charset="0"/>
                <a:cs typeface="Times New Roman" panose="02020603050405020304" pitchFamily="18" charset="0"/>
              </a:rPr>
              <a:t>Hence, an SQL relation (table) is  a multi-set  (sometimes called a bag) of tuples; it is not  a set of tuples</a:t>
            </a:r>
          </a:p>
          <a:p>
            <a:r>
              <a:rPr lang="en-US" altLang="en-US" sz="6000" dirty="0">
                <a:latin typeface="Times New Roman" panose="02020603050405020304" pitchFamily="18" charset="0"/>
                <a:cs typeface="Times New Roman" panose="02020603050405020304" pitchFamily="18" charset="0"/>
              </a:rPr>
              <a:t>SQL relations can be constrained to be sets by specifying PRIMARY KEY or UNIQUE attributes, or by using the DISTINCT option in a query</a:t>
            </a:r>
          </a:p>
          <a:p>
            <a:endParaRPr lang="en-US" altLang="zh-TW" dirty="0"/>
          </a:p>
          <a:p>
            <a:endParaRPr lang="en-US" altLang="zh-TW" dirty="0" smtClean="0"/>
          </a:p>
          <a:p>
            <a:pPr marL="0" lvl="0" indent="0" algn="just" eaLnBrk="0" fontAlgn="base" hangingPunct="0">
              <a:lnSpc>
                <a:spcPct val="100000"/>
              </a:lnSpc>
              <a:spcBef>
                <a:spcPct val="50000"/>
              </a:spcBef>
              <a:spcAft>
                <a:spcPct val="0"/>
              </a:spcAft>
              <a:buNone/>
            </a:pPr>
            <a:endParaRPr lang="en-US" altLang="en-US" sz="6000" dirty="0" smtClean="0">
              <a:solidFill>
                <a:srgbClr val="0066FF"/>
              </a:solidFill>
              <a:latin typeface="Times New Roman" panose="02020603050405020304" pitchFamily="18" charset="0"/>
            </a:endParaRPr>
          </a:p>
          <a:p>
            <a:pPr marL="0" indent="0">
              <a:buNone/>
            </a:pPr>
            <a:r>
              <a:rPr lang="en-US" altLang="en-US" sz="2400" dirty="0" smtClean="0">
                <a:solidFill>
                  <a:schemeClr val="bg1"/>
                </a:solidFill>
              </a:rPr>
              <a:t>Manages </a:t>
            </a:r>
            <a:r>
              <a:rPr lang="en-US" altLang="en-US" sz="2400" dirty="0">
                <a:solidFill>
                  <a:schemeClr val="bg1"/>
                </a:solidFill>
              </a:rPr>
              <a:t>:  1:1 relationship type between EMPLOYEE and 	   DEPARTMENT. Employee participation is partial. Department participation is not clear from requirements</a:t>
            </a:r>
          </a:p>
          <a:p>
            <a:pPr marL="0" indent="0">
              <a:buNone/>
            </a:pPr>
            <a:endParaRPr lang="en-US" altLang="en-US" sz="2400" dirty="0">
              <a:solidFill>
                <a:srgbClr val="0066FF"/>
              </a:solidFill>
              <a:latin typeface="Times New Roman" panose="02020603050405020304" pitchFamily="18" charset="0"/>
            </a:endParaRPr>
          </a:p>
          <a:p>
            <a:r>
              <a:rPr lang="en-US" altLang="en-US" dirty="0" smtClean="0">
                <a:solidFill>
                  <a:schemeClr val="bg1"/>
                </a:solidFill>
              </a:rPr>
              <a:t> </a:t>
            </a:r>
            <a:r>
              <a:rPr lang="en-US" altLang="en-US" dirty="0">
                <a:solidFill>
                  <a:schemeClr val="bg1"/>
                </a:solidFill>
              </a:rPr>
              <a:t>are the relationship types observed</a:t>
            </a:r>
          </a:p>
          <a:p>
            <a:endParaRPr lang="en-GB" dirty="0"/>
          </a:p>
        </p:txBody>
      </p:sp>
    </p:spTree>
    <p:extLst>
      <p:ext uri="{BB962C8B-B14F-4D97-AF65-F5344CB8AC3E}">
        <p14:creationId xmlns:p14="http://schemas.microsoft.com/office/powerpoint/2010/main" val="100358202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820862"/>
            <a:ext cx="10515600" cy="506493"/>
          </a:xfrm>
        </p:spPr>
        <p:txBody>
          <a:bodyPr>
            <a:normAutofit fontScale="90000"/>
          </a:bodyPr>
          <a:lstStyle/>
          <a:p>
            <a:r>
              <a:rPr lang="en-US" altLang="en-US" dirty="0"/>
              <a:t>Retrieval Queries in SQL (contd.)</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31</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rmAutofit fontScale="77500" lnSpcReduction="20000"/>
          </a:bodyPr>
          <a:lstStyle/>
          <a:p>
            <a:endParaRPr lang="en-US" altLang="zh-TW" dirty="0" smtClean="0"/>
          </a:p>
          <a:p>
            <a:r>
              <a:rPr lang="en-US" altLang="en-US" sz="3100" dirty="0">
                <a:latin typeface="Times New Roman" panose="02020603050405020304" pitchFamily="18" charset="0"/>
                <a:cs typeface="Times New Roman" panose="02020603050405020304" pitchFamily="18" charset="0"/>
              </a:rPr>
              <a:t>A bag or multi-set is like a set, but an element may appear more than once.</a:t>
            </a:r>
          </a:p>
          <a:p>
            <a:pPr lvl="1"/>
            <a:r>
              <a:rPr lang="en-US" altLang="en-US" sz="3100" dirty="0">
                <a:latin typeface="Times New Roman" panose="02020603050405020304" pitchFamily="18" charset="0"/>
                <a:cs typeface="Times New Roman" panose="02020603050405020304" pitchFamily="18" charset="0"/>
              </a:rPr>
              <a:t>Example: {A, B, C, A} is a bag.  {A, B, C} is also a bag that also is a set.</a:t>
            </a:r>
          </a:p>
          <a:p>
            <a:pPr lvl="1"/>
            <a:r>
              <a:rPr lang="en-US" altLang="en-US" sz="3100" dirty="0">
                <a:latin typeface="Times New Roman" panose="02020603050405020304" pitchFamily="18" charset="0"/>
                <a:cs typeface="Times New Roman" panose="02020603050405020304" pitchFamily="18" charset="0"/>
              </a:rPr>
              <a:t>Bags also resemble lists, but the order is irrelevant in a bag.</a:t>
            </a:r>
          </a:p>
          <a:p>
            <a:r>
              <a:rPr lang="en-US" altLang="en-US" sz="3100" dirty="0">
                <a:latin typeface="Times New Roman" panose="02020603050405020304" pitchFamily="18" charset="0"/>
                <a:cs typeface="Times New Roman" panose="02020603050405020304" pitchFamily="18" charset="0"/>
              </a:rPr>
              <a:t>Example:</a:t>
            </a:r>
          </a:p>
          <a:p>
            <a:pPr lvl="1"/>
            <a:r>
              <a:rPr lang="en-US" altLang="en-US" sz="3100" dirty="0">
                <a:latin typeface="Times New Roman" panose="02020603050405020304" pitchFamily="18" charset="0"/>
                <a:cs typeface="Times New Roman" panose="02020603050405020304" pitchFamily="18" charset="0"/>
              </a:rPr>
              <a:t>{A, B, A} = {B, A, A} as bags</a:t>
            </a:r>
          </a:p>
          <a:p>
            <a:pPr lvl="1"/>
            <a:r>
              <a:rPr lang="en-US" altLang="en-US" sz="3100" dirty="0">
                <a:latin typeface="Times New Roman" panose="02020603050405020304" pitchFamily="18" charset="0"/>
                <a:cs typeface="Times New Roman" panose="02020603050405020304" pitchFamily="18" charset="0"/>
              </a:rPr>
              <a:t>However, [A, B, A] is not equal to [B, A, A] as lists</a:t>
            </a:r>
          </a:p>
          <a:p>
            <a:endParaRPr lang="en-US" altLang="zh-TW" dirty="0"/>
          </a:p>
          <a:p>
            <a:endParaRPr lang="en-US" altLang="zh-TW" dirty="0" smtClean="0"/>
          </a:p>
          <a:p>
            <a:pPr marL="0" lvl="0" indent="0" algn="just" eaLnBrk="0" fontAlgn="base" hangingPunct="0">
              <a:lnSpc>
                <a:spcPct val="100000"/>
              </a:lnSpc>
              <a:spcBef>
                <a:spcPct val="50000"/>
              </a:spcBef>
              <a:spcAft>
                <a:spcPct val="0"/>
              </a:spcAft>
              <a:buNone/>
            </a:pPr>
            <a:endParaRPr lang="en-US" altLang="en-US" sz="6000" dirty="0" smtClean="0">
              <a:solidFill>
                <a:srgbClr val="0066FF"/>
              </a:solidFill>
              <a:latin typeface="Times New Roman" panose="02020603050405020304" pitchFamily="18" charset="0"/>
            </a:endParaRPr>
          </a:p>
          <a:p>
            <a:pPr marL="0" indent="0">
              <a:buNone/>
            </a:pPr>
            <a:r>
              <a:rPr lang="en-US" altLang="en-US" sz="2400" dirty="0" smtClean="0">
                <a:solidFill>
                  <a:schemeClr val="bg1"/>
                </a:solidFill>
              </a:rPr>
              <a:t>Manages </a:t>
            </a:r>
            <a:r>
              <a:rPr lang="en-US" altLang="en-US" sz="2400" dirty="0">
                <a:solidFill>
                  <a:schemeClr val="bg1"/>
                </a:solidFill>
              </a:rPr>
              <a:t>:  1:1 relationship type between EMPLOYEE and 	   DEPARTMENT. Employee participation is partial. Department participation is not clear from requirements</a:t>
            </a:r>
          </a:p>
          <a:p>
            <a:pPr marL="0" indent="0">
              <a:buNone/>
            </a:pPr>
            <a:endParaRPr lang="en-US" altLang="en-US" sz="2400" dirty="0">
              <a:solidFill>
                <a:srgbClr val="0066FF"/>
              </a:solidFill>
              <a:latin typeface="Times New Roman" panose="02020603050405020304" pitchFamily="18" charset="0"/>
            </a:endParaRPr>
          </a:p>
          <a:p>
            <a:r>
              <a:rPr lang="en-US" altLang="en-US" dirty="0" smtClean="0">
                <a:solidFill>
                  <a:schemeClr val="bg1"/>
                </a:solidFill>
              </a:rPr>
              <a:t> </a:t>
            </a:r>
            <a:r>
              <a:rPr lang="en-US" altLang="en-US" dirty="0">
                <a:solidFill>
                  <a:schemeClr val="bg1"/>
                </a:solidFill>
              </a:rPr>
              <a:t>are the relationship types observed</a:t>
            </a:r>
          </a:p>
          <a:p>
            <a:endParaRPr lang="en-GB" dirty="0"/>
          </a:p>
        </p:txBody>
      </p:sp>
    </p:spTree>
    <p:extLst>
      <p:ext uri="{BB962C8B-B14F-4D97-AF65-F5344CB8AC3E}">
        <p14:creationId xmlns:p14="http://schemas.microsoft.com/office/powerpoint/2010/main" val="165466747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820862"/>
            <a:ext cx="10515600" cy="506493"/>
          </a:xfrm>
        </p:spPr>
        <p:txBody>
          <a:bodyPr>
            <a:normAutofit fontScale="90000"/>
          </a:bodyPr>
          <a:lstStyle/>
          <a:p>
            <a:r>
              <a:rPr lang="en-US" altLang="en-US" dirty="0"/>
              <a:t>Retrieval Queries in SQL (contd.)</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32</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Autofit/>
          </a:bodyPr>
          <a:lstStyle/>
          <a:p>
            <a:endParaRPr lang="en-US" altLang="zh-TW" sz="2400" dirty="0" smtClean="0">
              <a:latin typeface="Times New Roman" panose="02020603050405020304" pitchFamily="18" charset="0"/>
              <a:cs typeface="Times New Roman" panose="02020603050405020304" pitchFamily="18" charset="0"/>
            </a:endParaRPr>
          </a:p>
          <a:p>
            <a:r>
              <a:rPr lang="en-US" altLang="en-US" sz="2400" dirty="0">
                <a:latin typeface="Times New Roman" panose="02020603050405020304" pitchFamily="18" charset="0"/>
                <a:cs typeface="Times New Roman" panose="02020603050405020304" pitchFamily="18" charset="0"/>
              </a:rPr>
              <a:t>Basic form of the SQL SELECT statement is called a mapping or a SELECT-FROM-WHERE block</a:t>
            </a:r>
            <a:br>
              <a:rPr lang="en-US" altLang="en-US" sz="2400" dirty="0">
                <a:latin typeface="Times New Roman" panose="02020603050405020304" pitchFamily="18" charset="0"/>
                <a:cs typeface="Times New Roman" panose="02020603050405020304" pitchFamily="18" charset="0"/>
              </a:rPr>
            </a:br>
            <a:r>
              <a:rPr lang="en-US" altLang="en-US" sz="2400" dirty="0">
                <a:latin typeface="Times New Roman" panose="02020603050405020304" pitchFamily="18" charset="0"/>
                <a:cs typeface="Times New Roman" panose="02020603050405020304" pitchFamily="18" charset="0"/>
              </a:rPr>
              <a:t>	</a:t>
            </a:r>
          </a:p>
          <a:p>
            <a:r>
              <a:rPr lang="en-US" altLang="en-US" sz="2400" dirty="0">
                <a:latin typeface="Times New Roman" panose="02020603050405020304" pitchFamily="18" charset="0"/>
                <a:cs typeface="Times New Roman" panose="02020603050405020304" pitchFamily="18" charset="0"/>
              </a:rPr>
              <a:t>SELECT 	&lt;attribute </a:t>
            </a:r>
            <a:r>
              <a:rPr lang="en-US" altLang="en-US" sz="2400" dirty="0" smtClean="0">
                <a:latin typeface="Times New Roman" panose="02020603050405020304" pitchFamily="18" charset="0"/>
                <a:cs typeface="Times New Roman" panose="02020603050405020304" pitchFamily="18" charset="0"/>
              </a:rPr>
              <a:t>list&gt;</a:t>
            </a:r>
          </a:p>
          <a:p>
            <a:r>
              <a:rPr lang="en-US" altLang="en-US" sz="2400" dirty="0" smtClean="0">
                <a:latin typeface="Times New Roman" panose="02020603050405020304" pitchFamily="18" charset="0"/>
                <a:cs typeface="Times New Roman" panose="02020603050405020304" pitchFamily="18" charset="0"/>
              </a:rPr>
              <a:t>FROM </a:t>
            </a:r>
            <a:r>
              <a:rPr lang="en-US" altLang="en-US" sz="2400" dirty="0">
                <a:latin typeface="Times New Roman" panose="02020603050405020304" pitchFamily="18" charset="0"/>
                <a:cs typeface="Times New Roman" panose="02020603050405020304" pitchFamily="18" charset="0"/>
              </a:rPr>
              <a:t>	&lt;table list&gt;</a:t>
            </a:r>
          </a:p>
          <a:p>
            <a:r>
              <a:rPr lang="en-US" altLang="en-US" sz="2400" dirty="0" smtClean="0">
                <a:latin typeface="Times New Roman" panose="02020603050405020304" pitchFamily="18" charset="0"/>
                <a:cs typeface="Times New Roman" panose="02020603050405020304" pitchFamily="18" charset="0"/>
              </a:rPr>
              <a:t>WHERE</a:t>
            </a:r>
            <a:r>
              <a:rPr lang="en-US" altLang="en-US" sz="2400" dirty="0">
                <a:latin typeface="Times New Roman" panose="02020603050405020304" pitchFamily="18" charset="0"/>
                <a:cs typeface="Times New Roman" panose="02020603050405020304" pitchFamily="18" charset="0"/>
              </a:rPr>
              <a:t>	&lt;condition&gt;</a:t>
            </a:r>
          </a:p>
          <a:p>
            <a:pPr lvl="1"/>
            <a:endParaRPr lang="en-US" altLang="en-US" dirty="0">
              <a:latin typeface="Times New Roman" panose="02020603050405020304" pitchFamily="18" charset="0"/>
              <a:cs typeface="Times New Roman" panose="02020603050405020304" pitchFamily="18" charset="0"/>
            </a:endParaRPr>
          </a:p>
          <a:p>
            <a:pPr lvl="1"/>
            <a:r>
              <a:rPr lang="en-US" altLang="en-US" dirty="0">
                <a:latin typeface="Times New Roman" panose="02020603050405020304" pitchFamily="18" charset="0"/>
                <a:cs typeface="Times New Roman" panose="02020603050405020304" pitchFamily="18" charset="0"/>
              </a:rPr>
              <a:t>&lt;attribute list&gt; is a list of attribute names whose values are to be retrieved by the query</a:t>
            </a:r>
          </a:p>
          <a:p>
            <a:pPr lvl="1"/>
            <a:r>
              <a:rPr lang="en-US" altLang="en-US" dirty="0">
                <a:latin typeface="Times New Roman" panose="02020603050405020304" pitchFamily="18" charset="0"/>
                <a:cs typeface="Times New Roman" panose="02020603050405020304" pitchFamily="18" charset="0"/>
              </a:rPr>
              <a:t>&lt;table list&gt; is a list of the relation names required to process the query</a:t>
            </a:r>
          </a:p>
          <a:p>
            <a:pPr lvl="1"/>
            <a:r>
              <a:rPr lang="en-US" altLang="en-US" dirty="0">
                <a:latin typeface="Times New Roman" panose="02020603050405020304" pitchFamily="18" charset="0"/>
                <a:cs typeface="Times New Roman" panose="02020603050405020304" pitchFamily="18" charset="0"/>
              </a:rPr>
              <a:t>&lt;condition&gt; is a conditional (Boolean) expression that identifies the tuples to be retrieved by the query</a:t>
            </a:r>
          </a:p>
          <a:p>
            <a:endParaRPr lang="en-US" altLang="zh-TW" sz="2400" dirty="0">
              <a:latin typeface="Times New Roman" panose="02020603050405020304" pitchFamily="18" charset="0"/>
              <a:cs typeface="Times New Roman" panose="02020603050405020304" pitchFamily="18" charset="0"/>
            </a:endParaRPr>
          </a:p>
          <a:p>
            <a:endParaRPr lang="en-US" altLang="zh-TW" sz="2400" dirty="0" smtClean="0">
              <a:latin typeface="Times New Roman" panose="02020603050405020304" pitchFamily="18" charset="0"/>
              <a:cs typeface="Times New Roman" panose="02020603050405020304" pitchFamily="18" charset="0"/>
            </a:endParaRPr>
          </a:p>
          <a:p>
            <a:pPr marL="0" indent="0">
              <a:buNone/>
            </a:pP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341244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820862"/>
            <a:ext cx="10515600" cy="506493"/>
          </a:xfrm>
        </p:spPr>
        <p:txBody>
          <a:bodyPr>
            <a:normAutofit fontScale="90000"/>
          </a:bodyPr>
          <a:lstStyle/>
          <a:p>
            <a:r>
              <a:rPr lang="en-US" altLang="en-US" dirty="0"/>
              <a:t>Relational Database </a:t>
            </a:r>
            <a:r>
              <a:rPr lang="en-US" altLang="en-US" dirty="0" smtClean="0"/>
              <a:t>Schema</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33</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rmAutofit/>
          </a:bodyPr>
          <a:lstStyle/>
          <a:p>
            <a:endParaRPr lang="en-US" altLang="zh-TW" dirty="0" smtClean="0"/>
          </a:p>
          <a:p>
            <a:endParaRPr lang="en-US" altLang="zh-TW" dirty="0"/>
          </a:p>
          <a:p>
            <a:endParaRPr lang="en-US" altLang="zh-TW" dirty="0" smtClean="0"/>
          </a:p>
          <a:p>
            <a:pPr marL="0" lvl="0" indent="0" algn="just" eaLnBrk="0" fontAlgn="base" hangingPunct="0">
              <a:lnSpc>
                <a:spcPct val="100000"/>
              </a:lnSpc>
              <a:spcBef>
                <a:spcPct val="50000"/>
              </a:spcBef>
              <a:spcAft>
                <a:spcPct val="0"/>
              </a:spcAft>
              <a:buNone/>
            </a:pPr>
            <a:endParaRPr lang="en-US" altLang="en-US" sz="6000" dirty="0" smtClean="0">
              <a:solidFill>
                <a:srgbClr val="0066FF"/>
              </a:solidFill>
              <a:latin typeface="Times New Roman" panose="02020603050405020304" pitchFamily="18" charset="0"/>
            </a:endParaRPr>
          </a:p>
          <a:p>
            <a:pPr marL="0" indent="0">
              <a:buNone/>
            </a:pPr>
            <a:r>
              <a:rPr lang="en-US" altLang="en-US" sz="2400" dirty="0" smtClean="0">
                <a:solidFill>
                  <a:schemeClr val="bg1"/>
                </a:solidFill>
              </a:rPr>
              <a:t>Manages </a:t>
            </a:r>
            <a:r>
              <a:rPr lang="en-US" altLang="en-US" sz="2400" dirty="0">
                <a:solidFill>
                  <a:schemeClr val="bg1"/>
                </a:solidFill>
              </a:rPr>
              <a:t>:  1:1 relationship type between EMPLOYEE and 	   DEPARTMENT. Employee participation is partial. Department participation is not clear from requirements</a:t>
            </a:r>
          </a:p>
          <a:p>
            <a:pPr marL="0" indent="0">
              <a:buNone/>
            </a:pPr>
            <a:endParaRPr lang="en-US" altLang="en-US" sz="2400" dirty="0">
              <a:solidFill>
                <a:srgbClr val="0066FF"/>
              </a:solidFill>
              <a:latin typeface="Times New Roman" panose="02020603050405020304" pitchFamily="18" charset="0"/>
            </a:endParaRPr>
          </a:p>
          <a:p>
            <a:r>
              <a:rPr lang="en-US" altLang="en-US" dirty="0" smtClean="0">
                <a:solidFill>
                  <a:schemeClr val="bg1"/>
                </a:solidFill>
              </a:rPr>
              <a:t> </a:t>
            </a:r>
            <a:r>
              <a:rPr lang="en-US" altLang="en-US" dirty="0">
                <a:solidFill>
                  <a:schemeClr val="bg1"/>
                </a:solidFill>
              </a:rPr>
              <a:t>are the relationship types observed</a:t>
            </a:r>
          </a:p>
          <a:p>
            <a:endParaRPr lang="en-GB" dirty="0"/>
          </a:p>
        </p:txBody>
      </p:sp>
      <p:pic>
        <p:nvPicPr>
          <p:cNvPr id="14"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a:xfrm>
            <a:off x="730250" y="1598613"/>
            <a:ext cx="10718038" cy="4802187"/>
          </a:xfrm>
          <a:prstGeom prst="rect">
            <a:avLst/>
          </a:prstGeom>
          <a:noFill/>
          <a:ln/>
          <a:extLs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8467470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820862"/>
            <a:ext cx="10515600" cy="506493"/>
          </a:xfrm>
        </p:spPr>
        <p:txBody>
          <a:bodyPr>
            <a:normAutofit fontScale="90000"/>
          </a:bodyPr>
          <a:lstStyle/>
          <a:p>
            <a:r>
              <a:rPr lang="en-US" altLang="en-US" dirty="0"/>
              <a:t>Populated </a:t>
            </a:r>
            <a:r>
              <a:rPr lang="en-US" altLang="en-US" dirty="0" smtClean="0"/>
              <a:t>Database</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34</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rmAutofit/>
          </a:bodyPr>
          <a:lstStyle/>
          <a:p>
            <a:endParaRPr lang="en-US" altLang="zh-TW" dirty="0" smtClean="0"/>
          </a:p>
          <a:p>
            <a:endParaRPr lang="en-US" altLang="zh-TW" dirty="0"/>
          </a:p>
          <a:p>
            <a:endParaRPr lang="en-US" altLang="zh-TW" dirty="0" smtClean="0"/>
          </a:p>
          <a:p>
            <a:pPr marL="0" lvl="0" indent="0" algn="just" eaLnBrk="0" fontAlgn="base" hangingPunct="0">
              <a:lnSpc>
                <a:spcPct val="100000"/>
              </a:lnSpc>
              <a:spcBef>
                <a:spcPct val="50000"/>
              </a:spcBef>
              <a:spcAft>
                <a:spcPct val="0"/>
              </a:spcAft>
              <a:buNone/>
            </a:pPr>
            <a:endParaRPr lang="en-US" altLang="en-US" sz="6000" dirty="0" smtClean="0">
              <a:solidFill>
                <a:srgbClr val="0066FF"/>
              </a:solidFill>
              <a:latin typeface="Times New Roman" panose="02020603050405020304" pitchFamily="18" charset="0"/>
            </a:endParaRPr>
          </a:p>
          <a:p>
            <a:pPr marL="0" indent="0">
              <a:buNone/>
            </a:pPr>
            <a:r>
              <a:rPr lang="en-US" altLang="en-US" sz="2400" dirty="0" smtClean="0">
                <a:solidFill>
                  <a:schemeClr val="bg1"/>
                </a:solidFill>
              </a:rPr>
              <a:t>Manages </a:t>
            </a:r>
            <a:r>
              <a:rPr lang="en-US" altLang="en-US" sz="2400" dirty="0">
                <a:solidFill>
                  <a:schemeClr val="bg1"/>
                </a:solidFill>
              </a:rPr>
              <a:t>:  1:1 relationship type between EMPLOYEE and 	   DEPARTMENT. Employee participation is partial. Department participation is not clear from requirements</a:t>
            </a:r>
          </a:p>
          <a:p>
            <a:pPr marL="0" indent="0">
              <a:buNone/>
            </a:pPr>
            <a:endParaRPr lang="en-US" altLang="en-US" sz="2400" dirty="0">
              <a:solidFill>
                <a:srgbClr val="0066FF"/>
              </a:solidFill>
              <a:latin typeface="Times New Roman" panose="02020603050405020304" pitchFamily="18" charset="0"/>
            </a:endParaRPr>
          </a:p>
          <a:p>
            <a:r>
              <a:rPr lang="en-US" altLang="en-US" dirty="0" smtClean="0">
                <a:solidFill>
                  <a:schemeClr val="bg1"/>
                </a:solidFill>
              </a:rPr>
              <a:t> </a:t>
            </a:r>
            <a:r>
              <a:rPr lang="en-US" altLang="en-US" dirty="0">
                <a:solidFill>
                  <a:schemeClr val="bg1"/>
                </a:solidFill>
              </a:rPr>
              <a:t>are the relationship types observed</a:t>
            </a:r>
          </a:p>
          <a:p>
            <a:endParaRPr lang="en-GB" dirty="0"/>
          </a:p>
        </p:txBody>
      </p:sp>
      <p:pic>
        <p:nvPicPr>
          <p:cNvPr id="1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a:xfrm>
            <a:off x="2362200" y="1600200"/>
            <a:ext cx="4832350" cy="4876800"/>
          </a:xfrm>
          <a:prstGeom prst="rect">
            <a:avLst/>
          </a:prstGeom>
          <a:noFill/>
          <a:ln/>
          <a:extLs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013545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820862"/>
            <a:ext cx="10515600" cy="506493"/>
          </a:xfrm>
        </p:spPr>
        <p:txBody>
          <a:bodyPr>
            <a:normAutofit fontScale="90000"/>
          </a:bodyPr>
          <a:lstStyle/>
          <a:p>
            <a:r>
              <a:rPr lang="en-US" altLang="en-US" dirty="0"/>
              <a:t>Simple SQL Queries</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35</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rmAutofit fontScale="62500" lnSpcReduction="20000"/>
          </a:bodyPr>
          <a:lstStyle/>
          <a:p>
            <a:pPr>
              <a:lnSpc>
                <a:spcPct val="110000"/>
              </a:lnSpc>
            </a:pPr>
            <a:r>
              <a:rPr lang="en-US" altLang="en-US" sz="3800" dirty="0">
                <a:latin typeface="Times New Roman" panose="02020603050405020304" pitchFamily="18" charset="0"/>
                <a:cs typeface="Times New Roman" panose="02020603050405020304" pitchFamily="18" charset="0"/>
              </a:rPr>
              <a:t>Basic SQL queries correspond to using the following operations of the relational algebra:</a:t>
            </a:r>
          </a:p>
          <a:p>
            <a:pPr lvl="1">
              <a:lnSpc>
                <a:spcPct val="110000"/>
              </a:lnSpc>
            </a:pPr>
            <a:r>
              <a:rPr lang="en-US" altLang="en-US" sz="3800" dirty="0">
                <a:latin typeface="Times New Roman" panose="02020603050405020304" pitchFamily="18" charset="0"/>
                <a:cs typeface="Times New Roman" panose="02020603050405020304" pitchFamily="18" charset="0"/>
              </a:rPr>
              <a:t>SELECT</a:t>
            </a:r>
          </a:p>
          <a:p>
            <a:pPr lvl="1">
              <a:lnSpc>
                <a:spcPct val="110000"/>
              </a:lnSpc>
            </a:pPr>
            <a:r>
              <a:rPr lang="en-US" altLang="en-US" sz="3800" dirty="0">
                <a:latin typeface="Times New Roman" panose="02020603050405020304" pitchFamily="18" charset="0"/>
                <a:cs typeface="Times New Roman" panose="02020603050405020304" pitchFamily="18" charset="0"/>
              </a:rPr>
              <a:t>PROJECT</a:t>
            </a:r>
          </a:p>
          <a:p>
            <a:pPr lvl="1">
              <a:lnSpc>
                <a:spcPct val="110000"/>
              </a:lnSpc>
            </a:pPr>
            <a:r>
              <a:rPr lang="en-US" altLang="en-US" sz="3800" dirty="0">
                <a:latin typeface="Times New Roman" panose="02020603050405020304" pitchFamily="18" charset="0"/>
                <a:cs typeface="Times New Roman" panose="02020603050405020304" pitchFamily="18" charset="0"/>
              </a:rPr>
              <a:t>JOIN</a:t>
            </a:r>
          </a:p>
          <a:p>
            <a:pPr>
              <a:lnSpc>
                <a:spcPct val="110000"/>
              </a:lnSpc>
            </a:pPr>
            <a:r>
              <a:rPr lang="en-US" altLang="en-US" sz="3800" dirty="0">
                <a:latin typeface="Times New Roman" panose="02020603050405020304" pitchFamily="18" charset="0"/>
                <a:cs typeface="Times New Roman" panose="02020603050405020304" pitchFamily="18" charset="0"/>
              </a:rPr>
              <a:t>All subsequent examples use the COMPANY database</a:t>
            </a:r>
          </a:p>
          <a:p>
            <a:endParaRPr lang="en-US" altLang="zh-TW" dirty="0" smtClean="0"/>
          </a:p>
          <a:p>
            <a:endParaRPr lang="en-US" altLang="zh-TW" dirty="0"/>
          </a:p>
          <a:p>
            <a:endParaRPr lang="en-US" altLang="zh-TW" dirty="0" smtClean="0"/>
          </a:p>
          <a:p>
            <a:pPr marL="0" lvl="0" indent="0" algn="just" eaLnBrk="0" fontAlgn="base" hangingPunct="0">
              <a:lnSpc>
                <a:spcPct val="100000"/>
              </a:lnSpc>
              <a:spcBef>
                <a:spcPct val="50000"/>
              </a:spcBef>
              <a:spcAft>
                <a:spcPct val="0"/>
              </a:spcAft>
              <a:buNone/>
            </a:pPr>
            <a:endParaRPr lang="en-US" altLang="en-US" sz="3500" dirty="0">
              <a:latin typeface="Times New Roman" panose="02020603050405020304" pitchFamily="18" charset="0"/>
              <a:cs typeface="Times New Roman" panose="02020603050405020304" pitchFamily="18" charset="0"/>
            </a:endParaRPr>
          </a:p>
          <a:p>
            <a:pPr marL="0" indent="0">
              <a:buNone/>
            </a:pPr>
            <a:r>
              <a:rPr lang="en-US" altLang="en-US" sz="2400" dirty="0" smtClean="0">
                <a:solidFill>
                  <a:schemeClr val="bg1"/>
                </a:solidFill>
              </a:rPr>
              <a:t>Manages </a:t>
            </a:r>
            <a:r>
              <a:rPr lang="en-US" altLang="en-US" sz="2400" dirty="0">
                <a:solidFill>
                  <a:schemeClr val="bg1"/>
                </a:solidFill>
              </a:rPr>
              <a:t>:  1:1 relationship type between EMPLOYEE and 	   DEPARTMENT. Employee participation is partial. Department participation is not clear from requirements</a:t>
            </a:r>
          </a:p>
          <a:p>
            <a:pPr marL="0" indent="0">
              <a:buNone/>
            </a:pPr>
            <a:endParaRPr lang="en-US" altLang="en-US" sz="2400" dirty="0">
              <a:solidFill>
                <a:srgbClr val="0066FF"/>
              </a:solidFill>
              <a:latin typeface="Times New Roman" panose="02020603050405020304" pitchFamily="18" charset="0"/>
            </a:endParaRPr>
          </a:p>
          <a:p>
            <a:r>
              <a:rPr lang="en-US" altLang="en-US" dirty="0" smtClean="0">
                <a:solidFill>
                  <a:schemeClr val="bg1"/>
                </a:solidFill>
              </a:rPr>
              <a:t> </a:t>
            </a:r>
            <a:r>
              <a:rPr lang="en-US" altLang="en-US" dirty="0">
                <a:solidFill>
                  <a:schemeClr val="bg1"/>
                </a:solidFill>
              </a:rPr>
              <a:t>are the relationship types observed</a:t>
            </a:r>
          </a:p>
          <a:p>
            <a:endParaRPr lang="en-GB" dirty="0"/>
          </a:p>
        </p:txBody>
      </p:sp>
    </p:spTree>
    <p:extLst>
      <p:ext uri="{BB962C8B-B14F-4D97-AF65-F5344CB8AC3E}">
        <p14:creationId xmlns:p14="http://schemas.microsoft.com/office/powerpoint/2010/main" val="206671019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820862"/>
            <a:ext cx="10515600" cy="506493"/>
          </a:xfrm>
        </p:spPr>
        <p:txBody>
          <a:bodyPr>
            <a:normAutofit fontScale="90000"/>
          </a:bodyPr>
          <a:lstStyle/>
          <a:p>
            <a:r>
              <a:rPr lang="en-US" altLang="en-US" dirty="0"/>
              <a:t>Simple SQL Queries (contd.)</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36</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rmAutofit fontScale="25000" lnSpcReduction="20000"/>
          </a:bodyPr>
          <a:lstStyle/>
          <a:p>
            <a:pPr>
              <a:lnSpc>
                <a:spcPct val="110000"/>
              </a:lnSpc>
            </a:pPr>
            <a:r>
              <a:rPr lang="en-US" altLang="en-US" sz="9600" dirty="0">
                <a:latin typeface="Times New Roman" panose="02020603050405020304" pitchFamily="18" charset="0"/>
                <a:cs typeface="Times New Roman" panose="02020603050405020304" pitchFamily="18" charset="0"/>
              </a:rPr>
              <a:t>Example of a simple query on one  relation</a:t>
            </a:r>
          </a:p>
          <a:p>
            <a:pPr>
              <a:lnSpc>
                <a:spcPct val="110000"/>
              </a:lnSpc>
            </a:pPr>
            <a:r>
              <a:rPr lang="en-US" altLang="en-US" sz="9600" dirty="0">
                <a:latin typeface="Times New Roman" panose="02020603050405020304" pitchFamily="18" charset="0"/>
                <a:cs typeface="Times New Roman" panose="02020603050405020304" pitchFamily="18" charset="0"/>
              </a:rPr>
              <a:t>Query 0: Retrieve the birthdate and address of the employee whose name is 'John B. Smith'.</a:t>
            </a:r>
          </a:p>
          <a:p>
            <a:pPr lvl="1">
              <a:lnSpc>
                <a:spcPct val="110000"/>
              </a:lnSpc>
            </a:pPr>
            <a:r>
              <a:rPr lang="en-US" altLang="en-US" sz="9600" dirty="0">
                <a:latin typeface="Times New Roman" panose="02020603050405020304" pitchFamily="18" charset="0"/>
                <a:cs typeface="Times New Roman" panose="02020603050405020304" pitchFamily="18" charset="0"/>
              </a:rPr>
              <a:t>Q0:	SELECT 	BDATE, ADDRESS</a:t>
            </a:r>
            <a:br>
              <a:rPr lang="en-US" altLang="en-US" sz="9600" dirty="0">
                <a:latin typeface="Times New Roman" panose="02020603050405020304" pitchFamily="18" charset="0"/>
                <a:cs typeface="Times New Roman" panose="02020603050405020304" pitchFamily="18" charset="0"/>
              </a:rPr>
            </a:br>
            <a:r>
              <a:rPr lang="en-US" altLang="en-US" sz="9600" dirty="0">
                <a:latin typeface="Times New Roman" panose="02020603050405020304" pitchFamily="18" charset="0"/>
                <a:cs typeface="Times New Roman" panose="02020603050405020304" pitchFamily="18" charset="0"/>
              </a:rPr>
              <a:t>	</a:t>
            </a:r>
            <a:r>
              <a:rPr lang="en-US" altLang="en-US" sz="9600" dirty="0" smtClean="0">
                <a:latin typeface="Times New Roman" panose="02020603050405020304" pitchFamily="18" charset="0"/>
                <a:cs typeface="Times New Roman" panose="02020603050405020304" pitchFamily="18" charset="0"/>
              </a:rPr>
              <a:t>	FROM </a:t>
            </a:r>
            <a:r>
              <a:rPr lang="en-US" altLang="en-US" sz="9600" dirty="0">
                <a:latin typeface="Times New Roman" panose="02020603050405020304" pitchFamily="18" charset="0"/>
                <a:cs typeface="Times New Roman" panose="02020603050405020304" pitchFamily="18" charset="0"/>
              </a:rPr>
              <a:t>	</a:t>
            </a:r>
            <a:r>
              <a:rPr lang="en-US" altLang="en-US" sz="9600" dirty="0" smtClean="0">
                <a:latin typeface="Times New Roman" panose="02020603050405020304" pitchFamily="18" charset="0"/>
                <a:cs typeface="Times New Roman" panose="02020603050405020304" pitchFamily="18" charset="0"/>
              </a:rPr>
              <a:t>EMPLOYEE</a:t>
            </a:r>
            <a:r>
              <a:rPr lang="en-US" altLang="en-US" sz="9600" dirty="0">
                <a:latin typeface="Times New Roman" panose="02020603050405020304" pitchFamily="18" charset="0"/>
                <a:cs typeface="Times New Roman" panose="02020603050405020304" pitchFamily="18" charset="0"/>
              </a:rPr>
              <a:t/>
            </a:r>
            <a:br>
              <a:rPr lang="en-US" altLang="en-US" sz="9600" dirty="0">
                <a:latin typeface="Times New Roman" panose="02020603050405020304" pitchFamily="18" charset="0"/>
                <a:cs typeface="Times New Roman" panose="02020603050405020304" pitchFamily="18" charset="0"/>
              </a:rPr>
            </a:br>
            <a:r>
              <a:rPr lang="en-US" altLang="en-US" sz="9600" dirty="0">
                <a:latin typeface="Times New Roman" panose="02020603050405020304" pitchFamily="18" charset="0"/>
                <a:cs typeface="Times New Roman" panose="02020603050405020304" pitchFamily="18" charset="0"/>
              </a:rPr>
              <a:t>	</a:t>
            </a:r>
            <a:r>
              <a:rPr lang="en-US" altLang="en-US" sz="9600" dirty="0" smtClean="0">
                <a:latin typeface="Times New Roman" panose="02020603050405020304" pitchFamily="18" charset="0"/>
                <a:cs typeface="Times New Roman" panose="02020603050405020304" pitchFamily="18" charset="0"/>
              </a:rPr>
              <a:t>	WHERE</a:t>
            </a:r>
            <a:r>
              <a:rPr lang="en-US" altLang="en-US" sz="9600" dirty="0">
                <a:latin typeface="Times New Roman" panose="02020603050405020304" pitchFamily="18" charset="0"/>
                <a:cs typeface="Times New Roman" panose="02020603050405020304" pitchFamily="18" charset="0"/>
              </a:rPr>
              <a:t>	FNAME='John' AND MINIT='B’</a:t>
            </a:r>
            <a:br>
              <a:rPr lang="en-US" altLang="en-US" sz="9600" dirty="0">
                <a:latin typeface="Times New Roman" panose="02020603050405020304" pitchFamily="18" charset="0"/>
                <a:cs typeface="Times New Roman" panose="02020603050405020304" pitchFamily="18" charset="0"/>
              </a:rPr>
            </a:br>
            <a:r>
              <a:rPr lang="en-US" altLang="en-US" sz="9600" dirty="0">
                <a:latin typeface="Times New Roman" panose="02020603050405020304" pitchFamily="18" charset="0"/>
                <a:cs typeface="Times New Roman" panose="02020603050405020304" pitchFamily="18" charset="0"/>
              </a:rPr>
              <a:t>  </a:t>
            </a:r>
            <a:r>
              <a:rPr lang="en-US" altLang="en-US" sz="9600" dirty="0" smtClean="0">
                <a:latin typeface="Times New Roman" panose="02020603050405020304" pitchFamily="18" charset="0"/>
                <a:cs typeface="Times New Roman" panose="02020603050405020304" pitchFamily="18" charset="0"/>
              </a:rPr>
              <a:t>		AND </a:t>
            </a:r>
            <a:r>
              <a:rPr lang="en-US" altLang="en-US" sz="9600" dirty="0">
                <a:latin typeface="Times New Roman" panose="02020603050405020304" pitchFamily="18" charset="0"/>
                <a:cs typeface="Times New Roman" panose="02020603050405020304" pitchFamily="18" charset="0"/>
              </a:rPr>
              <a:t>		LNAME='Smith’</a:t>
            </a:r>
            <a:br>
              <a:rPr lang="en-US" altLang="en-US" sz="9600" dirty="0">
                <a:latin typeface="Times New Roman" panose="02020603050405020304" pitchFamily="18" charset="0"/>
                <a:cs typeface="Times New Roman" panose="02020603050405020304" pitchFamily="18" charset="0"/>
              </a:rPr>
            </a:br>
            <a:endParaRPr lang="en-US" altLang="en-US" sz="9600" dirty="0">
              <a:latin typeface="Times New Roman" panose="02020603050405020304" pitchFamily="18" charset="0"/>
              <a:cs typeface="Times New Roman" panose="02020603050405020304" pitchFamily="18" charset="0"/>
            </a:endParaRPr>
          </a:p>
          <a:p>
            <a:pPr lvl="1">
              <a:lnSpc>
                <a:spcPct val="110000"/>
              </a:lnSpc>
            </a:pPr>
            <a:r>
              <a:rPr lang="en-US" altLang="en-US" sz="9600" dirty="0">
                <a:latin typeface="Times New Roman" panose="02020603050405020304" pitchFamily="18" charset="0"/>
                <a:cs typeface="Times New Roman" panose="02020603050405020304" pitchFamily="18" charset="0"/>
              </a:rPr>
              <a:t>Similar to a SELECT-PROJECT pair of relational algebra operations:</a:t>
            </a:r>
          </a:p>
          <a:p>
            <a:pPr lvl="2">
              <a:lnSpc>
                <a:spcPct val="110000"/>
              </a:lnSpc>
            </a:pPr>
            <a:r>
              <a:rPr lang="en-US" altLang="en-US" sz="9600" dirty="0">
                <a:latin typeface="Times New Roman" panose="02020603050405020304" pitchFamily="18" charset="0"/>
                <a:cs typeface="Times New Roman" panose="02020603050405020304" pitchFamily="18" charset="0"/>
              </a:rPr>
              <a:t>The SELECT-clause specifies the projection attributes and the WHERE-clause specifies the selection condition</a:t>
            </a:r>
          </a:p>
          <a:p>
            <a:pPr lvl="1">
              <a:lnSpc>
                <a:spcPct val="110000"/>
              </a:lnSpc>
            </a:pPr>
            <a:r>
              <a:rPr lang="en-US" altLang="en-US" sz="9600" dirty="0">
                <a:latin typeface="Times New Roman" panose="02020603050405020304" pitchFamily="18" charset="0"/>
                <a:cs typeface="Times New Roman" panose="02020603050405020304" pitchFamily="18" charset="0"/>
              </a:rPr>
              <a:t>However, the result of the query may contain  duplicate tuples</a:t>
            </a:r>
          </a:p>
          <a:p>
            <a:endParaRPr lang="en-US" altLang="zh-TW" dirty="0" smtClean="0"/>
          </a:p>
          <a:p>
            <a:endParaRPr lang="en-US" altLang="zh-TW" dirty="0"/>
          </a:p>
          <a:p>
            <a:endParaRPr lang="en-US" altLang="zh-TW" dirty="0" smtClean="0"/>
          </a:p>
          <a:p>
            <a:pPr marL="0" lvl="0" indent="0" algn="just" eaLnBrk="0" fontAlgn="base" hangingPunct="0">
              <a:lnSpc>
                <a:spcPct val="100000"/>
              </a:lnSpc>
              <a:spcBef>
                <a:spcPct val="50000"/>
              </a:spcBef>
              <a:spcAft>
                <a:spcPct val="0"/>
              </a:spcAft>
              <a:buNone/>
            </a:pPr>
            <a:endParaRPr lang="en-US" altLang="en-US" sz="6000" dirty="0" smtClean="0">
              <a:solidFill>
                <a:srgbClr val="0066FF"/>
              </a:solidFill>
              <a:latin typeface="Times New Roman" panose="02020603050405020304" pitchFamily="18" charset="0"/>
            </a:endParaRPr>
          </a:p>
          <a:p>
            <a:pPr marL="0" indent="0">
              <a:buNone/>
            </a:pPr>
            <a:r>
              <a:rPr lang="en-US" altLang="en-US" sz="2400" dirty="0" smtClean="0">
                <a:solidFill>
                  <a:schemeClr val="bg1"/>
                </a:solidFill>
              </a:rPr>
              <a:t>Manages </a:t>
            </a:r>
            <a:r>
              <a:rPr lang="en-US" altLang="en-US" sz="2400" dirty="0">
                <a:solidFill>
                  <a:schemeClr val="bg1"/>
                </a:solidFill>
              </a:rPr>
              <a:t>:  1:1 relationship type between EMPLOYEE and 	   DEPARTMENT. Employee participation is partial. Department participation is not clear from requirements</a:t>
            </a:r>
          </a:p>
          <a:p>
            <a:pPr marL="0" indent="0">
              <a:buNone/>
            </a:pPr>
            <a:endParaRPr lang="en-US" altLang="en-US" sz="2400" dirty="0">
              <a:solidFill>
                <a:srgbClr val="0066FF"/>
              </a:solidFill>
              <a:latin typeface="Times New Roman" panose="02020603050405020304" pitchFamily="18" charset="0"/>
            </a:endParaRPr>
          </a:p>
          <a:p>
            <a:pPr marL="0" indent="0">
              <a:buNone/>
            </a:pPr>
            <a:endParaRPr lang="en-GB" dirty="0"/>
          </a:p>
        </p:txBody>
      </p:sp>
    </p:spTree>
    <p:extLst>
      <p:ext uri="{BB962C8B-B14F-4D97-AF65-F5344CB8AC3E}">
        <p14:creationId xmlns:p14="http://schemas.microsoft.com/office/powerpoint/2010/main" val="421539895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820862"/>
            <a:ext cx="10515600" cy="506493"/>
          </a:xfrm>
        </p:spPr>
        <p:txBody>
          <a:bodyPr>
            <a:normAutofit fontScale="90000"/>
          </a:bodyPr>
          <a:lstStyle/>
          <a:p>
            <a:r>
              <a:rPr lang="en-US" altLang="en-US" dirty="0"/>
              <a:t>Simple SQL Queries (contd.)</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37</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rmAutofit fontScale="25000" lnSpcReduction="20000"/>
          </a:bodyPr>
          <a:lstStyle/>
          <a:p>
            <a:pPr>
              <a:lnSpc>
                <a:spcPct val="110000"/>
              </a:lnSpc>
            </a:pPr>
            <a:r>
              <a:rPr lang="en-US" altLang="en-US" sz="9600" dirty="0">
                <a:latin typeface="Times New Roman" panose="02020603050405020304" pitchFamily="18" charset="0"/>
                <a:cs typeface="Times New Roman" panose="02020603050405020304" pitchFamily="18" charset="0"/>
              </a:rPr>
              <a:t>Query 1: Retrieve the name and address of all employees who work for the 'Research' department.</a:t>
            </a:r>
            <a:br>
              <a:rPr lang="en-US" altLang="en-US" sz="9600" dirty="0">
                <a:latin typeface="Times New Roman" panose="02020603050405020304" pitchFamily="18" charset="0"/>
                <a:cs typeface="Times New Roman" panose="02020603050405020304" pitchFamily="18" charset="0"/>
              </a:rPr>
            </a:br>
            <a:endParaRPr lang="en-US" altLang="en-US" sz="9600" dirty="0">
              <a:latin typeface="Times New Roman" panose="02020603050405020304" pitchFamily="18" charset="0"/>
              <a:cs typeface="Times New Roman" panose="02020603050405020304" pitchFamily="18" charset="0"/>
            </a:endParaRPr>
          </a:p>
          <a:p>
            <a:pPr lvl="1">
              <a:lnSpc>
                <a:spcPct val="110000"/>
              </a:lnSpc>
            </a:pPr>
            <a:r>
              <a:rPr lang="en-US" altLang="en-US" sz="9600" dirty="0">
                <a:latin typeface="Times New Roman" panose="02020603050405020304" pitchFamily="18" charset="0"/>
                <a:cs typeface="Times New Roman" panose="02020603050405020304" pitchFamily="18" charset="0"/>
              </a:rPr>
              <a:t>Q1:	SELECT	FNAME, LNAME, ADDRESS</a:t>
            </a:r>
            <a:br>
              <a:rPr lang="en-US" altLang="en-US" sz="9600" dirty="0">
                <a:latin typeface="Times New Roman" panose="02020603050405020304" pitchFamily="18" charset="0"/>
                <a:cs typeface="Times New Roman" panose="02020603050405020304" pitchFamily="18" charset="0"/>
              </a:rPr>
            </a:br>
            <a:r>
              <a:rPr lang="en-US" altLang="en-US" sz="9600" dirty="0">
                <a:latin typeface="Times New Roman" panose="02020603050405020304" pitchFamily="18" charset="0"/>
                <a:cs typeface="Times New Roman" panose="02020603050405020304" pitchFamily="18" charset="0"/>
              </a:rPr>
              <a:t>	</a:t>
            </a:r>
            <a:r>
              <a:rPr lang="en-US" altLang="en-US" sz="9600" dirty="0" smtClean="0">
                <a:latin typeface="Times New Roman" panose="02020603050405020304" pitchFamily="18" charset="0"/>
                <a:cs typeface="Times New Roman" panose="02020603050405020304" pitchFamily="18" charset="0"/>
              </a:rPr>
              <a:t>	FROM </a:t>
            </a:r>
            <a:r>
              <a:rPr lang="en-US" altLang="en-US" sz="9600" dirty="0">
                <a:latin typeface="Times New Roman" panose="02020603050405020304" pitchFamily="18" charset="0"/>
                <a:cs typeface="Times New Roman" panose="02020603050405020304" pitchFamily="18" charset="0"/>
              </a:rPr>
              <a:t>	</a:t>
            </a:r>
            <a:r>
              <a:rPr lang="en-US" altLang="en-US" sz="9600" dirty="0" smtClean="0">
                <a:latin typeface="Times New Roman" panose="02020603050405020304" pitchFamily="18" charset="0"/>
                <a:cs typeface="Times New Roman" panose="02020603050405020304" pitchFamily="18" charset="0"/>
              </a:rPr>
              <a:t>EMPLOYEE</a:t>
            </a:r>
            <a:r>
              <a:rPr lang="en-US" altLang="en-US" sz="9600" dirty="0">
                <a:latin typeface="Times New Roman" panose="02020603050405020304" pitchFamily="18" charset="0"/>
                <a:cs typeface="Times New Roman" panose="02020603050405020304" pitchFamily="18" charset="0"/>
              </a:rPr>
              <a:t>, DEPARTMENT</a:t>
            </a:r>
            <a:br>
              <a:rPr lang="en-US" altLang="en-US" sz="9600" dirty="0">
                <a:latin typeface="Times New Roman" panose="02020603050405020304" pitchFamily="18" charset="0"/>
                <a:cs typeface="Times New Roman" panose="02020603050405020304" pitchFamily="18" charset="0"/>
              </a:rPr>
            </a:br>
            <a:r>
              <a:rPr lang="en-US" altLang="en-US" sz="9600" dirty="0">
                <a:latin typeface="Times New Roman" panose="02020603050405020304" pitchFamily="18" charset="0"/>
                <a:cs typeface="Times New Roman" panose="02020603050405020304" pitchFamily="18" charset="0"/>
              </a:rPr>
              <a:t>	</a:t>
            </a:r>
            <a:r>
              <a:rPr lang="en-US" altLang="en-US" sz="9600" dirty="0" smtClean="0">
                <a:latin typeface="Times New Roman" panose="02020603050405020304" pitchFamily="18" charset="0"/>
                <a:cs typeface="Times New Roman" panose="02020603050405020304" pitchFamily="18" charset="0"/>
              </a:rPr>
              <a:t>	WHERE</a:t>
            </a:r>
            <a:r>
              <a:rPr lang="en-US" altLang="en-US" sz="9600" dirty="0">
                <a:latin typeface="Times New Roman" panose="02020603050405020304" pitchFamily="18" charset="0"/>
                <a:cs typeface="Times New Roman" panose="02020603050405020304" pitchFamily="18" charset="0"/>
              </a:rPr>
              <a:t>	DNAME='Research' AND DNUMBER=DNO</a:t>
            </a:r>
            <a:br>
              <a:rPr lang="en-US" altLang="en-US" sz="9600" dirty="0">
                <a:latin typeface="Times New Roman" panose="02020603050405020304" pitchFamily="18" charset="0"/>
                <a:cs typeface="Times New Roman" panose="02020603050405020304" pitchFamily="18" charset="0"/>
              </a:rPr>
            </a:br>
            <a:endParaRPr lang="en-US" altLang="en-US" sz="9600" dirty="0">
              <a:latin typeface="Times New Roman" panose="02020603050405020304" pitchFamily="18" charset="0"/>
              <a:cs typeface="Times New Roman" panose="02020603050405020304" pitchFamily="18" charset="0"/>
            </a:endParaRPr>
          </a:p>
          <a:p>
            <a:pPr lvl="1">
              <a:lnSpc>
                <a:spcPct val="110000"/>
              </a:lnSpc>
            </a:pPr>
            <a:r>
              <a:rPr lang="en-US" altLang="en-US" sz="9600" dirty="0">
                <a:latin typeface="Times New Roman" panose="02020603050405020304" pitchFamily="18" charset="0"/>
                <a:cs typeface="Times New Roman" panose="02020603050405020304" pitchFamily="18" charset="0"/>
              </a:rPr>
              <a:t>Similar to a SELECT-PROJECT-JOIN sequence of relational algebra operations</a:t>
            </a:r>
          </a:p>
          <a:p>
            <a:pPr lvl="1">
              <a:lnSpc>
                <a:spcPct val="110000"/>
              </a:lnSpc>
            </a:pPr>
            <a:r>
              <a:rPr lang="en-US" altLang="en-US" sz="9600" dirty="0">
                <a:latin typeface="Times New Roman" panose="02020603050405020304" pitchFamily="18" charset="0"/>
                <a:cs typeface="Times New Roman" panose="02020603050405020304" pitchFamily="18" charset="0"/>
              </a:rPr>
              <a:t>(DNAME='Research') is a selection condition  (corresponds to a SELECT operation in relational algebra)</a:t>
            </a:r>
          </a:p>
          <a:p>
            <a:pPr lvl="1">
              <a:lnSpc>
                <a:spcPct val="110000"/>
              </a:lnSpc>
            </a:pPr>
            <a:r>
              <a:rPr lang="en-US" altLang="en-US" sz="9600" dirty="0">
                <a:latin typeface="Times New Roman" panose="02020603050405020304" pitchFamily="18" charset="0"/>
                <a:cs typeface="Times New Roman" panose="02020603050405020304" pitchFamily="18" charset="0"/>
              </a:rPr>
              <a:t>(DNUMBER=DNO) is a join condition (corresponds to a JOIN operation in relational algebra)</a:t>
            </a:r>
          </a:p>
          <a:p>
            <a:endParaRPr lang="en-US" altLang="zh-TW" dirty="0" smtClean="0"/>
          </a:p>
          <a:p>
            <a:endParaRPr lang="en-US" altLang="zh-TW" dirty="0"/>
          </a:p>
          <a:p>
            <a:endParaRPr lang="en-US" altLang="zh-TW" dirty="0" smtClean="0"/>
          </a:p>
        </p:txBody>
      </p:sp>
    </p:spTree>
    <p:extLst>
      <p:ext uri="{BB962C8B-B14F-4D97-AF65-F5344CB8AC3E}">
        <p14:creationId xmlns:p14="http://schemas.microsoft.com/office/powerpoint/2010/main" val="413446521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820862"/>
            <a:ext cx="10515600" cy="506493"/>
          </a:xfrm>
        </p:spPr>
        <p:txBody>
          <a:bodyPr>
            <a:normAutofit fontScale="90000"/>
          </a:bodyPr>
          <a:lstStyle/>
          <a:p>
            <a:r>
              <a:rPr lang="en-US" altLang="en-US" dirty="0"/>
              <a:t>Simple SQL Queries (contd.)</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38</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rmAutofit fontScale="25000" lnSpcReduction="20000"/>
          </a:bodyPr>
          <a:lstStyle/>
          <a:p>
            <a:pPr>
              <a:lnSpc>
                <a:spcPct val="110000"/>
              </a:lnSpc>
            </a:pPr>
            <a:r>
              <a:rPr lang="en-US" altLang="en-US" sz="9600" dirty="0">
                <a:latin typeface="Times New Roman" panose="02020603050405020304" pitchFamily="18" charset="0"/>
                <a:cs typeface="Times New Roman" panose="02020603050405020304" pitchFamily="18" charset="0"/>
              </a:rPr>
              <a:t>Query 2: For every project located in 'Stafford', list the project number, the controlling department number, and the department manager's last name, address, and birthdate.</a:t>
            </a:r>
          </a:p>
          <a:p>
            <a:pPr>
              <a:lnSpc>
                <a:spcPct val="110000"/>
              </a:lnSpc>
            </a:pPr>
            <a:endParaRPr lang="en-US" altLang="en-US" sz="9600" dirty="0">
              <a:latin typeface="Times New Roman" panose="02020603050405020304" pitchFamily="18" charset="0"/>
              <a:cs typeface="Times New Roman" panose="02020603050405020304" pitchFamily="18" charset="0"/>
            </a:endParaRPr>
          </a:p>
          <a:p>
            <a:pPr>
              <a:lnSpc>
                <a:spcPct val="110000"/>
              </a:lnSpc>
            </a:pPr>
            <a:r>
              <a:rPr lang="en-US" altLang="en-US" sz="9600" dirty="0">
                <a:latin typeface="Times New Roman" panose="02020603050405020304" pitchFamily="18" charset="0"/>
                <a:cs typeface="Times New Roman" panose="02020603050405020304" pitchFamily="18" charset="0"/>
              </a:rPr>
              <a:t>Q2: SELECT   	PNUMBER, DNUM, LNAME, BDATE, ADDRESS </a:t>
            </a:r>
            <a:br>
              <a:rPr lang="en-US" altLang="en-US" sz="9600" dirty="0">
                <a:latin typeface="Times New Roman" panose="02020603050405020304" pitchFamily="18" charset="0"/>
                <a:cs typeface="Times New Roman" panose="02020603050405020304" pitchFamily="18" charset="0"/>
              </a:rPr>
            </a:br>
            <a:r>
              <a:rPr lang="en-US" altLang="en-US" sz="9600" dirty="0">
                <a:latin typeface="Times New Roman" panose="02020603050405020304" pitchFamily="18" charset="0"/>
                <a:cs typeface="Times New Roman" panose="02020603050405020304" pitchFamily="18" charset="0"/>
              </a:rPr>
              <a:t>	FROM		PROJECT, DEPARTMENT, EMPLOYEE</a:t>
            </a:r>
            <a:br>
              <a:rPr lang="en-US" altLang="en-US" sz="9600" dirty="0">
                <a:latin typeface="Times New Roman" panose="02020603050405020304" pitchFamily="18" charset="0"/>
                <a:cs typeface="Times New Roman" panose="02020603050405020304" pitchFamily="18" charset="0"/>
              </a:rPr>
            </a:br>
            <a:r>
              <a:rPr lang="en-US" altLang="en-US" sz="9600" dirty="0">
                <a:latin typeface="Times New Roman" panose="02020603050405020304" pitchFamily="18" charset="0"/>
                <a:cs typeface="Times New Roman" panose="02020603050405020304" pitchFamily="18" charset="0"/>
              </a:rPr>
              <a:t>	WHERE 	DNUM=DNUMBER AND MGRSSN=SSN</a:t>
            </a:r>
            <a:br>
              <a:rPr lang="en-US" altLang="en-US" sz="9600" dirty="0">
                <a:latin typeface="Times New Roman" panose="02020603050405020304" pitchFamily="18" charset="0"/>
                <a:cs typeface="Times New Roman" panose="02020603050405020304" pitchFamily="18" charset="0"/>
              </a:rPr>
            </a:br>
            <a:r>
              <a:rPr lang="en-US" altLang="en-US" sz="9600" dirty="0">
                <a:latin typeface="Times New Roman" panose="02020603050405020304" pitchFamily="18" charset="0"/>
                <a:cs typeface="Times New Roman" panose="02020603050405020304" pitchFamily="18" charset="0"/>
              </a:rPr>
              <a:t>				AND PLOCATION='Stafford'</a:t>
            </a:r>
            <a:br>
              <a:rPr lang="en-US" altLang="en-US" sz="9600" dirty="0">
                <a:latin typeface="Times New Roman" panose="02020603050405020304" pitchFamily="18" charset="0"/>
                <a:cs typeface="Times New Roman" panose="02020603050405020304" pitchFamily="18" charset="0"/>
              </a:rPr>
            </a:br>
            <a:endParaRPr lang="en-US" altLang="en-US" sz="9600" dirty="0">
              <a:latin typeface="Times New Roman" panose="02020603050405020304" pitchFamily="18" charset="0"/>
              <a:cs typeface="Times New Roman" panose="02020603050405020304" pitchFamily="18" charset="0"/>
            </a:endParaRPr>
          </a:p>
          <a:p>
            <a:pPr lvl="1">
              <a:lnSpc>
                <a:spcPct val="110000"/>
              </a:lnSpc>
            </a:pPr>
            <a:r>
              <a:rPr lang="en-US" altLang="en-US" sz="9600" dirty="0">
                <a:latin typeface="Times New Roman" panose="02020603050405020304" pitchFamily="18" charset="0"/>
                <a:cs typeface="Times New Roman" panose="02020603050405020304" pitchFamily="18" charset="0"/>
              </a:rPr>
              <a:t>In Q2, there are two  join conditions</a:t>
            </a:r>
          </a:p>
          <a:p>
            <a:pPr lvl="1">
              <a:lnSpc>
                <a:spcPct val="110000"/>
              </a:lnSpc>
            </a:pPr>
            <a:r>
              <a:rPr lang="en-US" altLang="en-US" sz="9600" dirty="0">
                <a:latin typeface="Times New Roman" panose="02020603050405020304" pitchFamily="18" charset="0"/>
                <a:cs typeface="Times New Roman" panose="02020603050405020304" pitchFamily="18" charset="0"/>
              </a:rPr>
              <a:t>The join condition DNUM=DNUMBER relates a project to its controlling department</a:t>
            </a:r>
          </a:p>
          <a:p>
            <a:pPr lvl="1">
              <a:lnSpc>
                <a:spcPct val="110000"/>
              </a:lnSpc>
            </a:pPr>
            <a:r>
              <a:rPr lang="en-US" altLang="en-US" sz="9600" dirty="0">
                <a:latin typeface="Times New Roman" panose="02020603050405020304" pitchFamily="18" charset="0"/>
                <a:cs typeface="Times New Roman" panose="02020603050405020304" pitchFamily="18" charset="0"/>
              </a:rPr>
              <a:t>The join condition MGRSSN=SSN relates the controlling department to the employee who manages that department</a:t>
            </a:r>
          </a:p>
          <a:p>
            <a:endParaRPr lang="en-US" altLang="zh-TW" dirty="0" smtClean="0"/>
          </a:p>
          <a:p>
            <a:endParaRPr lang="en-US" altLang="zh-TW" dirty="0"/>
          </a:p>
          <a:p>
            <a:endParaRPr lang="en-US" altLang="zh-TW" dirty="0" smtClean="0"/>
          </a:p>
          <a:p>
            <a:pPr marL="0" lvl="0" indent="0" algn="just" eaLnBrk="0" fontAlgn="base" hangingPunct="0">
              <a:lnSpc>
                <a:spcPct val="100000"/>
              </a:lnSpc>
              <a:spcBef>
                <a:spcPct val="50000"/>
              </a:spcBef>
              <a:spcAft>
                <a:spcPct val="0"/>
              </a:spcAft>
              <a:buNone/>
            </a:pPr>
            <a:endParaRPr lang="en-US" altLang="en-US" sz="6000" dirty="0" smtClean="0">
              <a:solidFill>
                <a:srgbClr val="0066FF"/>
              </a:solidFill>
              <a:latin typeface="Times New Roman" panose="02020603050405020304" pitchFamily="18" charset="0"/>
            </a:endParaRPr>
          </a:p>
          <a:p>
            <a:pPr marL="0" indent="0">
              <a:buNone/>
            </a:pPr>
            <a:r>
              <a:rPr lang="en-US" altLang="en-US" sz="2400" dirty="0" smtClean="0">
                <a:solidFill>
                  <a:schemeClr val="bg1"/>
                </a:solidFill>
              </a:rPr>
              <a:t>Manages </a:t>
            </a:r>
            <a:r>
              <a:rPr lang="en-US" altLang="en-US" sz="2400" dirty="0">
                <a:solidFill>
                  <a:schemeClr val="bg1"/>
                </a:solidFill>
              </a:rPr>
              <a:t>:  1:1 relationship type between EMPLOYEE and 	   DEPARTMENT. Employee participation is partial. Department participation is not clear from requirements</a:t>
            </a:r>
          </a:p>
          <a:p>
            <a:pPr marL="0" indent="0">
              <a:buNone/>
            </a:pPr>
            <a:endParaRPr lang="en-US" altLang="en-US" sz="2400" dirty="0">
              <a:solidFill>
                <a:srgbClr val="0066FF"/>
              </a:solidFill>
              <a:latin typeface="Times New Roman" panose="02020603050405020304" pitchFamily="18" charset="0"/>
            </a:endParaRPr>
          </a:p>
          <a:p>
            <a:r>
              <a:rPr lang="en-US" altLang="en-US" dirty="0" smtClean="0">
                <a:solidFill>
                  <a:schemeClr val="bg1"/>
                </a:solidFill>
              </a:rPr>
              <a:t> </a:t>
            </a:r>
            <a:r>
              <a:rPr lang="en-US" altLang="en-US" dirty="0">
                <a:solidFill>
                  <a:schemeClr val="bg1"/>
                </a:solidFill>
              </a:rPr>
              <a:t>are the relationship types observed</a:t>
            </a:r>
          </a:p>
          <a:p>
            <a:endParaRPr lang="en-GB" dirty="0"/>
          </a:p>
        </p:txBody>
      </p:sp>
    </p:spTree>
    <p:extLst>
      <p:ext uri="{BB962C8B-B14F-4D97-AF65-F5344CB8AC3E}">
        <p14:creationId xmlns:p14="http://schemas.microsoft.com/office/powerpoint/2010/main" val="182738717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820862"/>
            <a:ext cx="10515600" cy="506493"/>
          </a:xfrm>
        </p:spPr>
        <p:txBody>
          <a:bodyPr>
            <a:normAutofit fontScale="90000"/>
          </a:bodyPr>
          <a:lstStyle/>
          <a:p>
            <a:r>
              <a:rPr lang="en-US" altLang="en-US" dirty="0" smtClean="0"/>
              <a:t> </a:t>
            </a:r>
            <a:r>
              <a:rPr lang="en-US" altLang="en-US" dirty="0"/>
              <a:t>Aliases, * and DISTINCT, Empty WHERE-clause</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39</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rmAutofit fontScale="47500" lnSpcReduction="20000"/>
          </a:bodyPr>
          <a:lstStyle/>
          <a:p>
            <a:pPr>
              <a:lnSpc>
                <a:spcPct val="110000"/>
              </a:lnSpc>
            </a:pPr>
            <a:r>
              <a:rPr lang="en-US" altLang="en-US" sz="5100" dirty="0">
                <a:latin typeface="Times New Roman" panose="02020603050405020304" pitchFamily="18" charset="0"/>
                <a:cs typeface="Times New Roman" panose="02020603050405020304" pitchFamily="18" charset="0"/>
              </a:rPr>
              <a:t>In SQL, we can use the same name for two (or more) attributes as long as the attributes are in different relations</a:t>
            </a:r>
          </a:p>
          <a:p>
            <a:pPr>
              <a:lnSpc>
                <a:spcPct val="110000"/>
              </a:lnSpc>
            </a:pPr>
            <a:r>
              <a:rPr lang="en-US" altLang="en-US" sz="5100" dirty="0">
                <a:latin typeface="Times New Roman" panose="02020603050405020304" pitchFamily="18" charset="0"/>
                <a:cs typeface="Times New Roman" panose="02020603050405020304" pitchFamily="18" charset="0"/>
              </a:rPr>
              <a:t>A query that refers to two or more attributes with the same name must qualify the attribute name with </a:t>
            </a:r>
            <a:r>
              <a:rPr lang="en-US" altLang="en-US" sz="4400" dirty="0">
                <a:latin typeface="Times New Roman" panose="02020603050405020304" pitchFamily="18" charset="0"/>
                <a:cs typeface="Times New Roman" panose="02020603050405020304" pitchFamily="18" charset="0"/>
              </a:rPr>
              <a:t>the relation name by prefixing the relation name to the attribute name</a:t>
            </a:r>
          </a:p>
          <a:p>
            <a:pPr>
              <a:lnSpc>
                <a:spcPct val="110000"/>
              </a:lnSpc>
            </a:pPr>
            <a:r>
              <a:rPr lang="en-US" altLang="en-US" sz="4400" dirty="0">
                <a:latin typeface="Times New Roman" panose="02020603050405020304" pitchFamily="18" charset="0"/>
                <a:cs typeface="Times New Roman" panose="02020603050405020304" pitchFamily="18" charset="0"/>
              </a:rPr>
              <a:t>Example: </a:t>
            </a:r>
          </a:p>
          <a:p>
            <a:pPr>
              <a:lnSpc>
                <a:spcPct val="110000"/>
              </a:lnSpc>
            </a:pPr>
            <a:endParaRPr lang="en-US" altLang="en-US" sz="4400" dirty="0">
              <a:latin typeface="Times New Roman" panose="02020603050405020304" pitchFamily="18" charset="0"/>
              <a:cs typeface="Times New Roman" panose="02020603050405020304" pitchFamily="18" charset="0"/>
            </a:endParaRPr>
          </a:p>
          <a:p>
            <a:pPr>
              <a:lnSpc>
                <a:spcPct val="110000"/>
              </a:lnSpc>
            </a:pPr>
            <a:r>
              <a:rPr lang="en-US" altLang="en-US" sz="4400" dirty="0">
                <a:latin typeface="Times New Roman" panose="02020603050405020304" pitchFamily="18" charset="0"/>
                <a:cs typeface="Times New Roman" panose="02020603050405020304" pitchFamily="18" charset="0"/>
              </a:rPr>
              <a:t>EMPLOYEE.LNAME, DEPARTMENT.DNAME</a:t>
            </a:r>
          </a:p>
          <a:p>
            <a:endParaRPr lang="en-US" altLang="zh-TW" dirty="0" smtClean="0"/>
          </a:p>
          <a:p>
            <a:endParaRPr lang="en-US" altLang="zh-TW" dirty="0"/>
          </a:p>
          <a:p>
            <a:endParaRPr lang="en-US" altLang="zh-TW" dirty="0" smtClean="0"/>
          </a:p>
          <a:p>
            <a:pPr marL="0" lvl="0" indent="0" algn="just" eaLnBrk="0" fontAlgn="base" hangingPunct="0">
              <a:lnSpc>
                <a:spcPct val="100000"/>
              </a:lnSpc>
              <a:spcBef>
                <a:spcPct val="50000"/>
              </a:spcBef>
              <a:spcAft>
                <a:spcPct val="0"/>
              </a:spcAft>
              <a:buNone/>
            </a:pPr>
            <a:endParaRPr lang="en-US" altLang="en-US" sz="6000" dirty="0" smtClean="0">
              <a:solidFill>
                <a:srgbClr val="0066FF"/>
              </a:solidFill>
              <a:latin typeface="Times New Roman" panose="02020603050405020304" pitchFamily="18" charset="0"/>
            </a:endParaRPr>
          </a:p>
          <a:p>
            <a:pPr marL="0" indent="0">
              <a:buNone/>
            </a:pPr>
            <a:r>
              <a:rPr lang="en-US" altLang="en-US" sz="2400" dirty="0" smtClean="0">
                <a:solidFill>
                  <a:schemeClr val="bg1"/>
                </a:solidFill>
              </a:rPr>
              <a:t>Manages </a:t>
            </a:r>
            <a:r>
              <a:rPr lang="en-US" altLang="en-US" sz="2400" dirty="0">
                <a:solidFill>
                  <a:schemeClr val="bg1"/>
                </a:solidFill>
              </a:rPr>
              <a:t>:  1:1 relationship type between EMPLOYEE and 	   DEPARTMENT. Employee participation is partial. Department participation is not clear from requirements</a:t>
            </a:r>
          </a:p>
          <a:p>
            <a:pPr marL="0" indent="0">
              <a:buNone/>
            </a:pPr>
            <a:endParaRPr lang="en-US" altLang="en-US" sz="2400" dirty="0">
              <a:solidFill>
                <a:srgbClr val="0066FF"/>
              </a:solidFill>
              <a:latin typeface="Times New Roman" panose="02020603050405020304" pitchFamily="18" charset="0"/>
            </a:endParaRPr>
          </a:p>
          <a:p>
            <a:r>
              <a:rPr lang="en-US" altLang="en-US" dirty="0" smtClean="0">
                <a:solidFill>
                  <a:schemeClr val="bg1"/>
                </a:solidFill>
              </a:rPr>
              <a:t> </a:t>
            </a:r>
            <a:r>
              <a:rPr lang="en-US" altLang="en-US" dirty="0">
                <a:solidFill>
                  <a:schemeClr val="bg1"/>
                </a:solidFill>
              </a:rPr>
              <a:t>are the relationship types observed</a:t>
            </a:r>
          </a:p>
          <a:p>
            <a:endParaRPr lang="en-GB" dirty="0"/>
          </a:p>
        </p:txBody>
      </p:sp>
    </p:spTree>
    <p:extLst>
      <p:ext uri="{BB962C8B-B14F-4D97-AF65-F5344CB8AC3E}">
        <p14:creationId xmlns:p14="http://schemas.microsoft.com/office/powerpoint/2010/main" val="34831653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820862"/>
            <a:ext cx="10515600" cy="506493"/>
          </a:xfrm>
        </p:spPr>
        <p:txBody>
          <a:bodyPr>
            <a:normAutofit fontScale="90000"/>
          </a:bodyPr>
          <a:lstStyle/>
          <a:p>
            <a:r>
              <a:rPr lang="en-US" altLang="en-US" dirty="0"/>
              <a:t>Overview of SQL</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4</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rmAutofit/>
          </a:bodyPr>
          <a:lstStyle/>
          <a:p>
            <a:endParaRPr lang="en-US" altLang="zh-TW" dirty="0" smtClean="0"/>
          </a:p>
          <a:p>
            <a:r>
              <a:rPr lang="en-IN" dirty="0" smtClean="0"/>
              <a:t>Another advantage of having such a standard is that users may write statements in a database application program</a:t>
            </a:r>
          </a:p>
          <a:p>
            <a:r>
              <a:rPr lang="en-IN" dirty="0" smtClean="0"/>
              <a:t>that can access data stored in two or more relational </a:t>
            </a:r>
            <a:r>
              <a:rPr lang="en-IN" dirty="0" err="1" smtClean="0"/>
              <a:t>DBMSs</a:t>
            </a:r>
            <a:r>
              <a:rPr lang="en-IN" dirty="0" smtClean="0"/>
              <a:t> without having to change the database sublanguage (SQL), as long as both/all of the relational </a:t>
            </a:r>
            <a:r>
              <a:rPr lang="en-IN" dirty="0" err="1" smtClean="0"/>
              <a:t>DBMSs</a:t>
            </a:r>
            <a:r>
              <a:rPr lang="en-IN" dirty="0" smtClean="0"/>
              <a:t> support standard SQL.</a:t>
            </a:r>
            <a:endParaRPr lang="en-US" altLang="zh-TW" dirty="0"/>
          </a:p>
          <a:p>
            <a:endParaRPr lang="en-US" altLang="zh-TW" dirty="0" smtClean="0"/>
          </a:p>
        </p:txBody>
      </p:sp>
    </p:spTree>
    <p:extLst>
      <p:ext uri="{BB962C8B-B14F-4D97-AF65-F5344CB8AC3E}">
        <p14:creationId xmlns:p14="http://schemas.microsoft.com/office/powerpoint/2010/main" val="418426840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820862"/>
            <a:ext cx="10515600" cy="506493"/>
          </a:xfrm>
        </p:spPr>
        <p:txBody>
          <a:bodyPr>
            <a:normAutofit fontScale="90000"/>
          </a:bodyPr>
          <a:lstStyle/>
          <a:p>
            <a:r>
              <a:rPr lang="en-US" altLang="en-US" dirty="0" smtClean="0"/>
              <a:t> </a:t>
            </a:r>
            <a:r>
              <a:rPr lang="en-US" altLang="en-US" dirty="0"/>
              <a:t>ALIASES</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40</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rmAutofit fontScale="25000" lnSpcReduction="20000"/>
          </a:bodyPr>
          <a:lstStyle/>
          <a:p>
            <a:pPr>
              <a:lnSpc>
                <a:spcPct val="110000"/>
              </a:lnSpc>
            </a:pPr>
            <a:r>
              <a:rPr lang="en-US" altLang="en-US" sz="9600" dirty="0">
                <a:latin typeface="Times New Roman" panose="02020603050405020304" pitchFamily="18" charset="0"/>
                <a:cs typeface="Times New Roman" panose="02020603050405020304" pitchFamily="18" charset="0"/>
              </a:rPr>
              <a:t>Some queries need to refer to the same relation twice</a:t>
            </a:r>
          </a:p>
          <a:p>
            <a:pPr marL="228600" lvl="1">
              <a:lnSpc>
                <a:spcPct val="110000"/>
              </a:lnSpc>
              <a:spcBef>
                <a:spcPts val="1000"/>
              </a:spcBef>
            </a:pPr>
            <a:r>
              <a:rPr lang="en-US" altLang="en-US" sz="9600" dirty="0">
                <a:latin typeface="Times New Roman" panose="02020603050405020304" pitchFamily="18" charset="0"/>
                <a:cs typeface="Times New Roman" panose="02020603050405020304" pitchFamily="18" charset="0"/>
              </a:rPr>
              <a:t>In this case, aliases are given to the relation name</a:t>
            </a:r>
          </a:p>
          <a:p>
            <a:pPr>
              <a:lnSpc>
                <a:spcPct val="110000"/>
              </a:lnSpc>
            </a:pPr>
            <a:r>
              <a:rPr lang="en-US" altLang="en-US" sz="9600" dirty="0">
                <a:latin typeface="Times New Roman" panose="02020603050405020304" pitchFamily="18" charset="0"/>
                <a:cs typeface="Times New Roman" panose="02020603050405020304" pitchFamily="18" charset="0"/>
              </a:rPr>
              <a:t>Query 8: For each employee, retrieve the employee's name, and the name of his or her immediate supervisor.</a:t>
            </a:r>
            <a:br>
              <a:rPr lang="en-US" altLang="en-US" sz="9600" dirty="0">
                <a:latin typeface="Times New Roman" panose="02020603050405020304" pitchFamily="18" charset="0"/>
                <a:cs typeface="Times New Roman" panose="02020603050405020304" pitchFamily="18" charset="0"/>
              </a:rPr>
            </a:br>
            <a:r>
              <a:rPr lang="en-US" altLang="en-US" sz="9600" dirty="0">
                <a:latin typeface="Times New Roman" panose="02020603050405020304" pitchFamily="18" charset="0"/>
                <a:cs typeface="Times New Roman" panose="02020603050405020304" pitchFamily="18" charset="0"/>
              </a:rPr>
              <a:t/>
            </a:r>
            <a:br>
              <a:rPr lang="en-US" altLang="en-US" sz="9600" dirty="0">
                <a:latin typeface="Times New Roman" panose="02020603050405020304" pitchFamily="18" charset="0"/>
                <a:cs typeface="Times New Roman" panose="02020603050405020304" pitchFamily="18" charset="0"/>
              </a:rPr>
            </a:br>
            <a:r>
              <a:rPr lang="en-US" altLang="en-US" sz="9600" dirty="0">
                <a:latin typeface="Times New Roman" panose="02020603050405020304" pitchFamily="18" charset="0"/>
                <a:cs typeface="Times New Roman" panose="02020603050405020304" pitchFamily="18" charset="0"/>
              </a:rPr>
              <a:t>Q8:	SELECT	E.FNAME, E.LNAME, S.FNAME, S.LNAME</a:t>
            </a:r>
            <a:br>
              <a:rPr lang="en-US" altLang="en-US" sz="9600" dirty="0">
                <a:latin typeface="Times New Roman" panose="02020603050405020304" pitchFamily="18" charset="0"/>
                <a:cs typeface="Times New Roman" panose="02020603050405020304" pitchFamily="18" charset="0"/>
              </a:rPr>
            </a:br>
            <a:r>
              <a:rPr lang="en-US" altLang="en-US" sz="9600" dirty="0">
                <a:latin typeface="Times New Roman" panose="02020603050405020304" pitchFamily="18" charset="0"/>
                <a:cs typeface="Times New Roman" panose="02020603050405020304" pitchFamily="18" charset="0"/>
              </a:rPr>
              <a:t>	FROM 		EMPLOYEE E S</a:t>
            </a:r>
            <a:br>
              <a:rPr lang="en-US" altLang="en-US" sz="9600" dirty="0">
                <a:latin typeface="Times New Roman" panose="02020603050405020304" pitchFamily="18" charset="0"/>
                <a:cs typeface="Times New Roman" panose="02020603050405020304" pitchFamily="18" charset="0"/>
              </a:rPr>
            </a:br>
            <a:r>
              <a:rPr lang="en-US" altLang="en-US" sz="9600" dirty="0">
                <a:latin typeface="Times New Roman" panose="02020603050405020304" pitchFamily="18" charset="0"/>
                <a:cs typeface="Times New Roman" panose="02020603050405020304" pitchFamily="18" charset="0"/>
              </a:rPr>
              <a:t>	WHERE	E.SUPERSSN=S.SSN</a:t>
            </a:r>
            <a:br>
              <a:rPr lang="en-US" altLang="en-US" sz="9600" dirty="0">
                <a:latin typeface="Times New Roman" panose="02020603050405020304" pitchFamily="18" charset="0"/>
                <a:cs typeface="Times New Roman" panose="02020603050405020304" pitchFamily="18" charset="0"/>
              </a:rPr>
            </a:br>
            <a:endParaRPr lang="en-US" altLang="en-US" sz="9600" dirty="0">
              <a:latin typeface="Times New Roman" panose="02020603050405020304" pitchFamily="18" charset="0"/>
              <a:cs typeface="Times New Roman" panose="02020603050405020304" pitchFamily="18" charset="0"/>
            </a:endParaRPr>
          </a:p>
          <a:p>
            <a:pPr marL="228600" lvl="1">
              <a:lnSpc>
                <a:spcPct val="110000"/>
              </a:lnSpc>
              <a:spcBef>
                <a:spcPts val="1000"/>
              </a:spcBef>
            </a:pPr>
            <a:r>
              <a:rPr lang="en-US" altLang="en-US" sz="9600" dirty="0">
                <a:latin typeface="Times New Roman" panose="02020603050405020304" pitchFamily="18" charset="0"/>
                <a:cs typeface="Times New Roman" panose="02020603050405020304" pitchFamily="18" charset="0"/>
              </a:rPr>
              <a:t>In Q8, the alternate relation names E and S are called aliases or tuple variables for the EMPLOYEE relation</a:t>
            </a:r>
          </a:p>
          <a:p>
            <a:pPr marL="228600" lvl="1">
              <a:lnSpc>
                <a:spcPct val="110000"/>
              </a:lnSpc>
              <a:spcBef>
                <a:spcPts val="1000"/>
              </a:spcBef>
            </a:pPr>
            <a:r>
              <a:rPr lang="en-US" altLang="en-US" sz="9600" dirty="0">
                <a:latin typeface="Times New Roman" panose="02020603050405020304" pitchFamily="18" charset="0"/>
                <a:cs typeface="Times New Roman" panose="02020603050405020304" pitchFamily="18" charset="0"/>
              </a:rPr>
              <a:t>We can think of E and S as two different copies of EMPLOYEE; E represents employees in role of supervisees and S represents employees in role of supervisors</a:t>
            </a:r>
          </a:p>
          <a:p>
            <a:endParaRPr lang="en-US" altLang="zh-TW" dirty="0" smtClean="0"/>
          </a:p>
          <a:p>
            <a:endParaRPr lang="en-US" altLang="zh-TW" dirty="0"/>
          </a:p>
          <a:p>
            <a:endParaRPr lang="en-US" altLang="zh-TW" dirty="0" smtClean="0"/>
          </a:p>
          <a:p>
            <a:pPr marL="0" lvl="0" indent="0" algn="just" eaLnBrk="0" fontAlgn="base" hangingPunct="0">
              <a:lnSpc>
                <a:spcPct val="100000"/>
              </a:lnSpc>
              <a:spcBef>
                <a:spcPct val="50000"/>
              </a:spcBef>
              <a:spcAft>
                <a:spcPct val="0"/>
              </a:spcAft>
              <a:buNone/>
            </a:pPr>
            <a:endParaRPr lang="en-US" altLang="en-US" sz="6000" dirty="0" smtClean="0">
              <a:solidFill>
                <a:srgbClr val="0066FF"/>
              </a:solidFill>
              <a:latin typeface="Times New Roman" panose="02020603050405020304" pitchFamily="18" charset="0"/>
            </a:endParaRPr>
          </a:p>
          <a:p>
            <a:pPr marL="0" indent="0">
              <a:buNone/>
            </a:pPr>
            <a:endParaRPr lang="en-GB" dirty="0"/>
          </a:p>
        </p:txBody>
      </p:sp>
    </p:spTree>
    <p:extLst>
      <p:ext uri="{BB962C8B-B14F-4D97-AF65-F5344CB8AC3E}">
        <p14:creationId xmlns:p14="http://schemas.microsoft.com/office/powerpoint/2010/main" val="165874312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820862"/>
            <a:ext cx="10515600" cy="506493"/>
          </a:xfrm>
        </p:spPr>
        <p:txBody>
          <a:bodyPr>
            <a:normAutofit fontScale="90000"/>
          </a:bodyPr>
          <a:lstStyle/>
          <a:p>
            <a:r>
              <a:rPr lang="en-US" altLang="en-US" dirty="0" smtClean="0"/>
              <a:t> </a:t>
            </a:r>
            <a:r>
              <a:rPr lang="en-US" altLang="en-US" dirty="0"/>
              <a:t>ALIASES (contd.)</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41</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rmAutofit fontScale="55000" lnSpcReduction="20000"/>
          </a:bodyPr>
          <a:lstStyle/>
          <a:p>
            <a:endParaRPr lang="en-US" altLang="en-US" sz="3800" dirty="0" smtClean="0">
              <a:latin typeface="Times New Roman" panose="02020603050405020304" pitchFamily="18" charset="0"/>
              <a:cs typeface="Times New Roman" panose="02020603050405020304" pitchFamily="18" charset="0"/>
            </a:endParaRPr>
          </a:p>
          <a:p>
            <a:r>
              <a:rPr lang="en-US" altLang="en-US" sz="3800" dirty="0" smtClean="0">
                <a:latin typeface="Times New Roman" panose="02020603050405020304" pitchFamily="18" charset="0"/>
                <a:cs typeface="Times New Roman" panose="02020603050405020304" pitchFamily="18" charset="0"/>
              </a:rPr>
              <a:t>Aliasing </a:t>
            </a:r>
            <a:r>
              <a:rPr lang="en-US" altLang="en-US" sz="3800" dirty="0">
                <a:latin typeface="Times New Roman" panose="02020603050405020304" pitchFamily="18" charset="0"/>
                <a:cs typeface="Times New Roman" panose="02020603050405020304" pitchFamily="18" charset="0"/>
              </a:rPr>
              <a:t>can also be used in any SQL query for convenience</a:t>
            </a:r>
          </a:p>
          <a:p>
            <a:r>
              <a:rPr lang="en-US" altLang="en-US" sz="3800" dirty="0">
                <a:latin typeface="Times New Roman" panose="02020603050405020304" pitchFamily="18" charset="0"/>
                <a:cs typeface="Times New Roman" panose="02020603050405020304" pitchFamily="18" charset="0"/>
              </a:rPr>
              <a:t>Can also use the AS keyword to specify aliases</a:t>
            </a:r>
          </a:p>
          <a:p>
            <a:pPr lvl="1">
              <a:buFont typeface="Wingdings" panose="05000000000000000000" pitchFamily="2" charset="2"/>
              <a:buNone/>
            </a:pPr>
            <a:r>
              <a:rPr lang="en-US" altLang="en-US" sz="3800" dirty="0">
                <a:latin typeface="Times New Roman" panose="02020603050405020304" pitchFamily="18" charset="0"/>
                <a:cs typeface="Times New Roman" panose="02020603050405020304" pitchFamily="18" charset="0"/>
              </a:rPr>
              <a:t/>
            </a:r>
            <a:br>
              <a:rPr lang="en-US" altLang="en-US" sz="3800" dirty="0">
                <a:latin typeface="Times New Roman" panose="02020603050405020304" pitchFamily="18" charset="0"/>
                <a:cs typeface="Times New Roman" panose="02020603050405020304" pitchFamily="18" charset="0"/>
              </a:rPr>
            </a:br>
            <a:r>
              <a:rPr lang="en-US" altLang="en-US" sz="3800" dirty="0">
                <a:latin typeface="Times New Roman" panose="02020603050405020304" pitchFamily="18" charset="0"/>
                <a:cs typeface="Times New Roman" panose="02020603050405020304" pitchFamily="18" charset="0"/>
              </a:rPr>
              <a:t>Q8:	SELECT	E.FNAME, E.LNAME, 					</a:t>
            </a:r>
            <a:endParaRPr lang="en-US" altLang="en-US" sz="3800" dirty="0" smtClean="0">
              <a:latin typeface="Times New Roman" panose="02020603050405020304" pitchFamily="18" charset="0"/>
              <a:cs typeface="Times New Roman" panose="02020603050405020304" pitchFamily="18" charset="0"/>
            </a:endParaRPr>
          </a:p>
          <a:p>
            <a:pPr lvl="1">
              <a:buFont typeface="Wingdings" panose="05000000000000000000" pitchFamily="2" charset="2"/>
              <a:buNone/>
            </a:pPr>
            <a:r>
              <a:rPr lang="en-US" altLang="en-US" sz="3800" dirty="0">
                <a:latin typeface="Times New Roman" panose="02020603050405020304" pitchFamily="18" charset="0"/>
                <a:cs typeface="Times New Roman" panose="02020603050405020304" pitchFamily="18" charset="0"/>
              </a:rPr>
              <a:t>	</a:t>
            </a:r>
            <a:r>
              <a:rPr lang="en-US" altLang="en-US" sz="3800" dirty="0" smtClean="0">
                <a:latin typeface="Times New Roman" panose="02020603050405020304" pitchFamily="18" charset="0"/>
                <a:cs typeface="Times New Roman" panose="02020603050405020304" pitchFamily="18" charset="0"/>
              </a:rPr>
              <a:t>				S.FNAME</a:t>
            </a:r>
            <a:r>
              <a:rPr lang="en-US" altLang="en-US" sz="3800" dirty="0">
                <a:latin typeface="Times New Roman" panose="02020603050405020304" pitchFamily="18" charset="0"/>
                <a:cs typeface="Times New Roman" panose="02020603050405020304" pitchFamily="18" charset="0"/>
              </a:rPr>
              <a:t>, S.LNAME</a:t>
            </a:r>
            <a:br>
              <a:rPr lang="en-US" altLang="en-US" sz="3800" dirty="0">
                <a:latin typeface="Times New Roman" panose="02020603050405020304" pitchFamily="18" charset="0"/>
                <a:cs typeface="Times New Roman" panose="02020603050405020304" pitchFamily="18" charset="0"/>
              </a:rPr>
            </a:br>
            <a:r>
              <a:rPr lang="en-US" altLang="en-US" sz="3800" dirty="0">
                <a:latin typeface="Times New Roman" panose="02020603050405020304" pitchFamily="18" charset="0"/>
                <a:cs typeface="Times New Roman" panose="02020603050405020304" pitchFamily="18" charset="0"/>
              </a:rPr>
              <a:t>		FROM 	</a:t>
            </a:r>
            <a:r>
              <a:rPr lang="en-US" altLang="en-US" sz="3800" dirty="0" smtClean="0">
                <a:latin typeface="Times New Roman" panose="02020603050405020304" pitchFamily="18" charset="0"/>
                <a:cs typeface="Times New Roman" panose="02020603050405020304" pitchFamily="18" charset="0"/>
              </a:rPr>
              <a:t>	EMPLOYEE </a:t>
            </a:r>
            <a:r>
              <a:rPr lang="en-US" altLang="en-US" sz="3800" dirty="0">
                <a:latin typeface="Times New Roman" panose="02020603050405020304" pitchFamily="18" charset="0"/>
                <a:cs typeface="Times New Roman" panose="02020603050405020304" pitchFamily="18" charset="0"/>
              </a:rPr>
              <a:t>AS E, 					</a:t>
            </a:r>
            <a:endParaRPr lang="en-US" altLang="en-US" sz="3800" dirty="0" smtClean="0">
              <a:latin typeface="Times New Roman" panose="02020603050405020304" pitchFamily="18" charset="0"/>
              <a:cs typeface="Times New Roman" panose="02020603050405020304" pitchFamily="18" charset="0"/>
            </a:endParaRPr>
          </a:p>
          <a:p>
            <a:pPr lvl="1">
              <a:buFont typeface="Wingdings" panose="05000000000000000000" pitchFamily="2" charset="2"/>
              <a:buNone/>
            </a:pPr>
            <a:r>
              <a:rPr lang="en-US" altLang="en-US" sz="3800" dirty="0">
                <a:latin typeface="Times New Roman" panose="02020603050405020304" pitchFamily="18" charset="0"/>
                <a:cs typeface="Times New Roman" panose="02020603050405020304" pitchFamily="18" charset="0"/>
              </a:rPr>
              <a:t>	</a:t>
            </a:r>
            <a:r>
              <a:rPr lang="en-US" altLang="en-US" sz="3800" dirty="0" smtClean="0">
                <a:latin typeface="Times New Roman" panose="02020603050405020304" pitchFamily="18" charset="0"/>
                <a:cs typeface="Times New Roman" panose="02020603050405020304" pitchFamily="18" charset="0"/>
              </a:rPr>
              <a:t>				EMPLOYEE </a:t>
            </a:r>
            <a:r>
              <a:rPr lang="en-US" altLang="en-US" sz="3800" dirty="0">
                <a:latin typeface="Times New Roman" panose="02020603050405020304" pitchFamily="18" charset="0"/>
                <a:cs typeface="Times New Roman" panose="02020603050405020304" pitchFamily="18" charset="0"/>
              </a:rPr>
              <a:t>AS S</a:t>
            </a:r>
            <a:br>
              <a:rPr lang="en-US" altLang="en-US" sz="3800" dirty="0">
                <a:latin typeface="Times New Roman" panose="02020603050405020304" pitchFamily="18" charset="0"/>
                <a:cs typeface="Times New Roman" panose="02020603050405020304" pitchFamily="18" charset="0"/>
              </a:rPr>
            </a:br>
            <a:r>
              <a:rPr lang="en-US" altLang="en-US" sz="3800" dirty="0">
                <a:latin typeface="Times New Roman" panose="02020603050405020304" pitchFamily="18" charset="0"/>
                <a:cs typeface="Times New Roman" panose="02020603050405020304" pitchFamily="18" charset="0"/>
              </a:rPr>
              <a:t>		WHERE	E.SUPERSSN=S.SSN</a:t>
            </a:r>
            <a:r>
              <a:rPr lang="en-US" altLang="en-US" dirty="0"/>
              <a:t/>
            </a:r>
            <a:br>
              <a:rPr lang="en-US" altLang="en-US" dirty="0"/>
            </a:br>
            <a:endParaRPr lang="en-US" altLang="en-US" dirty="0"/>
          </a:p>
          <a:p>
            <a:pPr marL="0" indent="0">
              <a:buNone/>
            </a:pPr>
            <a:endParaRPr lang="en-US" altLang="zh-TW" dirty="0" smtClean="0"/>
          </a:p>
          <a:p>
            <a:endParaRPr lang="en-US" altLang="zh-TW" dirty="0"/>
          </a:p>
          <a:p>
            <a:endParaRPr lang="en-US" altLang="zh-TW" dirty="0" smtClean="0"/>
          </a:p>
          <a:p>
            <a:pPr marL="0" lvl="0" indent="0" algn="just" eaLnBrk="0" fontAlgn="base" hangingPunct="0">
              <a:lnSpc>
                <a:spcPct val="100000"/>
              </a:lnSpc>
              <a:spcBef>
                <a:spcPct val="50000"/>
              </a:spcBef>
              <a:spcAft>
                <a:spcPct val="0"/>
              </a:spcAft>
              <a:buNone/>
            </a:pPr>
            <a:endParaRPr lang="en-US" altLang="en-US" sz="6000" dirty="0" smtClean="0">
              <a:solidFill>
                <a:srgbClr val="0066FF"/>
              </a:solidFill>
              <a:latin typeface="Times New Roman" panose="02020603050405020304" pitchFamily="18" charset="0"/>
            </a:endParaRPr>
          </a:p>
          <a:p>
            <a:pPr marL="0" indent="0">
              <a:buNone/>
            </a:pPr>
            <a:r>
              <a:rPr lang="en-US" altLang="en-US" sz="2400" dirty="0" smtClean="0">
                <a:solidFill>
                  <a:schemeClr val="bg1"/>
                </a:solidFill>
              </a:rPr>
              <a:t>Manages </a:t>
            </a:r>
            <a:r>
              <a:rPr lang="en-US" altLang="en-US" sz="2400" dirty="0">
                <a:solidFill>
                  <a:schemeClr val="bg1"/>
                </a:solidFill>
              </a:rPr>
              <a:t>:  1:1 relationship type between EMPLOYEE and 	   DEPARTMENT. Employee participation is partial. Department participation is not clear from requirements</a:t>
            </a:r>
          </a:p>
          <a:p>
            <a:pPr marL="0" indent="0">
              <a:buNone/>
            </a:pPr>
            <a:endParaRPr lang="en-US" altLang="en-US" sz="2400" dirty="0">
              <a:solidFill>
                <a:srgbClr val="0066FF"/>
              </a:solidFill>
              <a:latin typeface="Times New Roman" panose="02020603050405020304" pitchFamily="18" charset="0"/>
            </a:endParaRPr>
          </a:p>
          <a:p>
            <a:r>
              <a:rPr lang="en-US" altLang="en-US" dirty="0" smtClean="0">
                <a:solidFill>
                  <a:schemeClr val="bg1"/>
                </a:solidFill>
              </a:rPr>
              <a:t> </a:t>
            </a:r>
            <a:r>
              <a:rPr lang="en-US" altLang="en-US" dirty="0">
                <a:solidFill>
                  <a:schemeClr val="bg1"/>
                </a:solidFill>
              </a:rPr>
              <a:t>are the relationship types observed</a:t>
            </a:r>
          </a:p>
          <a:p>
            <a:endParaRPr lang="en-GB" dirty="0"/>
          </a:p>
        </p:txBody>
      </p:sp>
    </p:spTree>
    <p:extLst>
      <p:ext uri="{BB962C8B-B14F-4D97-AF65-F5344CB8AC3E}">
        <p14:creationId xmlns:p14="http://schemas.microsoft.com/office/powerpoint/2010/main" val="300260649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820862"/>
            <a:ext cx="10515600" cy="506493"/>
          </a:xfrm>
        </p:spPr>
        <p:txBody>
          <a:bodyPr>
            <a:normAutofit fontScale="90000"/>
          </a:bodyPr>
          <a:lstStyle/>
          <a:p>
            <a:r>
              <a:rPr lang="en-US" altLang="en-US" dirty="0" smtClean="0"/>
              <a:t> </a:t>
            </a:r>
            <a:r>
              <a:rPr lang="en-US" altLang="en-US" dirty="0"/>
              <a:t>UNSPECIFIED </a:t>
            </a:r>
            <a:r>
              <a:rPr lang="en-US" altLang="en-US" dirty="0" smtClean="0"/>
              <a:t>WHERE-clause</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42</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rmAutofit fontScale="25000" lnSpcReduction="20000"/>
          </a:bodyPr>
          <a:lstStyle/>
          <a:p>
            <a:endParaRPr lang="en-US" altLang="en-US" sz="2400" dirty="0" smtClean="0"/>
          </a:p>
          <a:p>
            <a:endParaRPr lang="en-US" altLang="en-US" sz="2400" dirty="0"/>
          </a:p>
          <a:p>
            <a:endParaRPr lang="en-US" altLang="en-US" sz="2400" dirty="0" smtClean="0"/>
          </a:p>
          <a:p>
            <a:r>
              <a:rPr lang="en-US" altLang="en-US" sz="9600" dirty="0" smtClean="0">
                <a:latin typeface="Times New Roman" panose="02020603050405020304" pitchFamily="18" charset="0"/>
                <a:cs typeface="Times New Roman" panose="02020603050405020304" pitchFamily="18" charset="0"/>
              </a:rPr>
              <a:t>A </a:t>
            </a:r>
            <a:r>
              <a:rPr lang="en-US" altLang="en-US" sz="9600" i="1" dirty="0">
                <a:latin typeface="Times New Roman" panose="02020603050405020304" pitchFamily="18" charset="0"/>
                <a:cs typeface="Times New Roman" panose="02020603050405020304" pitchFamily="18" charset="0"/>
              </a:rPr>
              <a:t>missing WHERE-clause</a:t>
            </a:r>
            <a:r>
              <a:rPr lang="en-US" altLang="en-US" sz="9600" dirty="0">
                <a:latin typeface="Times New Roman" panose="02020603050405020304" pitchFamily="18" charset="0"/>
                <a:cs typeface="Times New Roman" panose="02020603050405020304" pitchFamily="18" charset="0"/>
              </a:rPr>
              <a:t> indicates no condition; hence, all tuples of the relations in the FROM-clause are selected</a:t>
            </a:r>
          </a:p>
          <a:p>
            <a:pPr lvl="1"/>
            <a:r>
              <a:rPr lang="en-US" altLang="en-US" sz="9600" dirty="0">
                <a:latin typeface="Times New Roman" panose="02020603050405020304" pitchFamily="18" charset="0"/>
                <a:cs typeface="Times New Roman" panose="02020603050405020304" pitchFamily="18" charset="0"/>
              </a:rPr>
              <a:t>This is equivalent to the condition WHERE TRUE</a:t>
            </a:r>
          </a:p>
          <a:p>
            <a:r>
              <a:rPr lang="en-US" altLang="en-US" sz="9600" dirty="0">
                <a:latin typeface="Times New Roman" panose="02020603050405020304" pitchFamily="18" charset="0"/>
                <a:cs typeface="Times New Roman" panose="02020603050405020304" pitchFamily="18" charset="0"/>
              </a:rPr>
              <a:t>Query 9: Retrieve the SSN values for all employees.</a:t>
            </a:r>
          </a:p>
          <a:p>
            <a:pPr lvl="1"/>
            <a:endParaRPr lang="en-US" altLang="en-US" sz="9600" dirty="0">
              <a:latin typeface="Times New Roman" panose="02020603050405020304" pitchFamily="18" charset="0"/>
              <a:cs typeface="Times New Roman" panose="02020603050405020304" pitchFamily="18" charset="0"/>
            </a:endParaRPr>
          </a:p>
          <a:p>
            <a:pPr lvl="1"/>
            <a:r>
              <a:rPr lang="en-US" altLang="en-US" sz="9600" dirty="0">
                <a:latin typeface="Times New Roman" panose="02020603050405020304" pitchFamily="18" charset="0"/>
                <a:cs typeface="Times New Roman" panose="02020603050405020304" pitchFamily="18" charset="0"/>
              </a:rPr>
              <a:t>Q9:	SELECT 	SSN</a:t>
            </a:r>
            <a:br>
              <a:rPr lang="en-US" altLang="en-US" sz="9600" dirty="0">
                <a:latin typeface="Times New Roman" panose="02020603050405020304" pitchFamily="18" charset="0"/>
                <a:cs typeface="Times New Roman" panose="02020603050405020304" pitchFamily="18" charset="0"/>
              </a:rPr>
            </a:br>
            <a:r>
              <a:rPr lang="en-US" altLang="en-US" sz="9600" dirty="0">
                <a:latin typeface="Times New Roman" panose="02020603050405020304" pitchFamily="18" charset="0"/>
                <a:cs typeface="Times New Roman" panose="02020603050405020304" pitchFamily="18" charset="0"/>
              </a:rPr>
              <a:t>		FROM	</a:t>
            </a:r>
            <a:r>
              <a:rPr lang="en-US" altLang="en-US" sz="9600" dirty="0" smtClean="0">
                <a:latin typeface="Times New Roman" panose="02020603050405020304" pitchFamily="18" charset="0"/>
                <a:cs typeface="Times New Roman" panose="02020603050405020304" pitchFamily="18" charset="0"/>
              </a:rPr>
              <a:t>EMPLOYEE</a:t>
            </a:r>
            <a:r>
              <a:rPr lang="en-US" altLang="en-US" sz="9600" dirty="0">
                <a:latin typeface="Times New Roman" panose="02020603050405020304" pitchFamily="18" charset="0"/>
                <a:cs typeface="Times New Roman" panose="02020603050405020304" pitchFamily="18" charset="0"/>
              </a:rPr>
              <a:t/>
            </a:r>
            <a:br>
              <a:rPr lang="en-US" altLang="en-US" sz="9600" dirty="0">
                <a:latin typeface="Times New Roman" panose="02020603050405020304" pitchFamily="18" charset="0"/>
                <a:cs typeface="Times New Roman" panose="02020603050405020304" pitchFamily="18" charset="0"/>
              </a:rPr>
            </a:br>
            <a:endParaRPr lang="en-US" altLang="en-US" sz="9600" dirty="0">
              <a:latin typeface="Times New Roman" panose="02020603050405020304" pitchFamily="18" charset="0"/>
              <a:cs typeface="Times New Roman" panose="02020603050405020304" pitchFamily="18" charset="0"/>
            </a:endParaRPr>
          </a:p>
          <a:p>
            <a:r>
              <a:rPr lang="en-US" altLang="en-US" sz="9600" dirty="0">
                <a:latin typeface="Times New Roman" panose="02020603050405020304" pitchFamily="18" charset="0"/>
                <a:cs typeface="Times New Roman" panose="02020603050405020304" pitchFamily="18" charset="0"/>
              </a:rPr>
              <a:t>If more than one relation is specified in the FROM-clause </a:t>
            </a:r>
            <a:r>
              <a:rPr lang="en-US" altLang="en-US" sz="9600" i="1" dirty="0">
                <a:latin typeface="Times New Roman" panose="02020603050405020304" pitchFamily="18" charset="0"/>
                <a:cs typeface="Times New Roman" panose="02020603050405020304" pitchFamily="18" charset="0"/>
              </a:rPr>
              <a:t>and</a:t>
            </a:r>
            <a:r>
              <a:rPr lang="en-US" altLang="en-US" sz="9600" dirty="0">
                <a:latin typeface="Times New Roman" panose="02020603050405020304" pitchFamily="18" charset="0"/>
                <a:cs typeface="Times New Roman" panose="02020603050405020304" pitchFamily="18" charset="0"/>
              </a:rPr>
              <a:t> there is no join condition, then the </a:t>
            </a:r>
            <a:r>
              <a:rPr lang="en-US" altLang="en-US" sz="9600" i="1" dirty="0">
                <a:latin typeface="Times New Roman" panose="02020603050405020304" pitchFamily="18" charset="0"/>
                <a:cs typeface="Times New Roman" panose="02020603050405020304" pitchFamily="18" charset="0"/>
              </a:rPr>
              <a:t>CARTESIAN PRODUCT</a:t>
            </a:r>
            <a:r>
              <a:rPr lang="en-US" altLang="en-US" sz="9600" dirty="0">
                <a:latin typeface="Times New Roman" panose="02020603050405020304" pitchFamily="18" charset="0"/>
                <a:cs typeface="Times New Roman" panose="02020603050405020304" pitchFamily="18" charset="0"/>
              </a:rPr>
              <a:t> of tuples is selected</a:t>
            </a:r>
          </a:p>
          <a:p>
            <a:pPr marL="0" indent="0">
              <a:buNone/>
            </a:pPr>
            <a:r>
              <a:rPr lang="en-US" altLang="en-US" dirty="0"/>
              <a:t/>
            </a:r>
            <a:br>
              <a:rPr lang="en-US" altLang="en-US" dirty="0"/>
            </a:br>
            <a:endParaRPr lang="en-US" altLang="en-US" dirty="0"/>
          </a:p>
          <a:p>
            <a:endParaRPr lang="en-US" altLang="zh-TW" dirty="0" smtClean="0"/>
          </a:p>
          <a:p>
            <a:endParaRPr lang="en-US" altLang="zh-TW" dirty="0"/>
          </a:p>
          <a:p>
            <a:endParaRPr lang="en-US" altLang="zh-TW" dirty="0" smtClean="0"/>
          </a:p>
          <a:p>
            <a:pPr marL="0" lvl="0" indent="0" algn="just" eaLnBrk="0" fontAlgn="base" hangingPunct="0">
              <a:lnSpc>
                <a:spcPct val="100000"/>
              </a:lnSpc>
              <a:spcBef>
                <a:spcPct val="50000"/>
              </a:spcBef>
              <a:spcAft>
                <a:spcPct val="0"/>
              </a:spcAft>
              <a:buNone/>
            </a:pPr>
            <a:endParaRPr lang="en-US" altLang="en-US" sz="6000" dirty="0" smtClean="0">
              <a:solidFill>
                <a:srgbClr val="0066FF"/>
              </a:solidFill>
              <a:latin typeface="Times New Roman" panose="02020603050405020304" pitchFamily="18" charset="0"/>
            </a:endParaRPr>
          </a:p>
          <a:p>
            <a:pPr marL="0" indent="0">
              <a:buNone/>
            </a:pPr>
            <a:r>
              <a:rPr lang="en-US" altLang="en-US" sz="2400" dirty="0" smtClean="0">
                <a:solidFill>
                  <a:schemeClr val="bg1"/>
                </a:solidFill>
              </a:rPr>
              <a:t>Manages </a:t>
            </a:r>
            <a:r>
              <a:rPr lang="en-US" altLang="en-US" sz="2400" dirty="0">
                <a:solidFill>
                  <a:schemeClr val="bg1"/>
                </a:solidFill>
              </a:rPr>
              <a:t>:  1:1 relationship type between EMPLOYEE and 	   DEPARTMENT. Employee participation is partial. Department participation is not clear from requirements</a:t>
            </a:r>
          </a:p>
          <a:p>
            <a:pPr marL="0" indent="0">
              <a:buNone/>
            </a:pPr>
            <a:endParaRPr lang="en-US" altLang="en-US" sz="2400" dirty="0">
              <a:solidFill>
                <a:srgbClr val="0066FF"/>
              </a:solidFill>
              <a:latin typeface="Times New Roman" panose="02020603050405020304" pitchFamily="18" charset="0"/>
            </a:endParaRPr>
          </a:p>
          <a:p>
            <a:r>
              <a:rPr lang="en-US" altLang="en-US" dirty="0" smtClean="0">
                <a:solidFill>
                  <a:schemeClr val="bg1"/>
                </a:solidFill>
              </a:rPr>
              <a:t> </a:t>
            </a:r>
            <a:r>
              <a:rPr lang="en-US" altLang="en-US" dirty="0">
                <a:solidFill>
                  <a:schemeClr val="bg1"/>
                </a:solidFill>
              </a:rPr>
              <a:t>are the relationship types observed</a:t>
            </a:r>
          </a:p>
          <a:p>
            <a:endParaRPr lang="en-GB" dirty="0"/>
          </a:p>
        </p:txBody>
      </p:sp>
    </p:spTree>
    <p:extLst>
      <p:ext uri="{BB962C8B-B14F-4D97-AF65-F5344CB8AC3E}">
        <p14:creationId xmlns:p14="http://schemas.microsoft.com/office/powerpoint/2010/main" val="317618433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820862"/>
            <a:ext cx="10515600" cy="506493"/>
          </a:xfrm>
        </p:spPr>
        <p:txBody>
          <a:bodyPr>
            <a:normAutofit fontScale="90000"/>
          </a:bodyPr>
          <a:lstStyle/>
          <a:p>
            <a:r>
              <a:rPr lang="en-US" altLang="en-US" dirty="0" smtClean="0"/>
              <a:t> </a:t>
            </a:r>
            <a:r>
              <a:rPr lang="en-US" altLang="en-US" dirty="0"/>
              <a:t>UNSPECIFIED </a:t>
            </a:r>
            <a:r>
              <a:rPr lang="en-US" altLang="en-US" dirty="0" smtClean="0"/>
              <a:t>WHERE-clause </a:t>
            </a:r>
            <a:r>
              <a:rPr lang="en-US" altLang="en-US" dirty="0"/>
              <a:t>(contd.)</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43</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rmAutofit fontScale="47500" lnSpcReduction="20000"/>
          </a:bodyPr>
          <a:lstStyle/>
          <a:p>
            <a:endParaRPr lang="en-US" altLang="en-US" dirty="0" smtClean="0"/>
          </a:p>
          <a:p>
            <a:endParaRPr lang="en-US" altLang="en-US" dirty="0"/>
          </a:p>
          <a:p>
            <a:r>
              <a:rPr lang="en-US" altLang="en-US" sz="4400" dirty="0" smtClean="0">
                <a:latin typeface="Times New Roman" panose="02020603050405020304" pitchFamily="18" charset="0"/>
                <a:cs typeface="Times New Roman" panose="02020603050405020304" pitchFamily="18" charset="0"/>
              </a:rPr>
              <a:t>Example</a:t>
            </a:r>
            <a:r>
              <a:rPr lang="en-US" altLang="en-US" sz="4400" dirty="0">
                <a:latin typeface="Times New Roman" panose="02020603050405020304" pitchFamily="18" charset="0"/>
                <a:cs typeface="Times New Roman" panose="02020603050405020304" pitchFamily="18" charset="0"/>
              </a:rPr>
              <a:t>:</a:t>
            </a:r>
            <a:br>
              <a:rPr lang="en-US" altLang="en-US" sz="4400" dirty="0">
                <a:latin typeface="Times New Roman" panose="02020603050405020304" pitchFamily="18" charset="0"/>
                <a:cs typeface="Times New Roman" panose="02020603050405020304" pitchFamily="18" charset="0"/>
              </a:rPr>
            </a:br>
            <a:endParaRPr lang="en-US" altLang="en-US" sz="4400" dirty="0">
              <a:latin typeface="Times New Roman" panose="02020603050405020304" pitchFamily="18" charset="0"/>
              <a:cs typeface="Times New Roman" panose="02020603050405020304" pitchFamily="18" charset="0"/>
            </a:endParaRPr>
          </a:p>
          <a:p>
            <a:pPr lvl="1">
              <a:buFont typeface="Wingdings" panose="05000000000000000000" pitchFamily="2" charset="2"/>
              <a:buNone/>
            </a:pPr>
            <a:r>
              <a:rPr lang="en-US" altLang="en-US" sz="4400" dirty="0">
                <a:latin typeface="Times New Roman" panose="02020603050405020304" pitchFamily="18" charset="0"/>
                <a:cs typeface="Times New Roman" panose="02020603050405020304" pitchFamily="18" charset="0"/>
              </a:rPr>
              <a:t>Q10:	SELECT	SSN, DNAME</a:t>
            </a:r>
            <a:br>
              <a:rPr lang="en-US" altLang="en-US" sz="4400" dirty="0">
                <a:latin typeface="Times New Roman" panose="02020603050405020304" pitchFamily="18" charset="0"/>
                <a:cs typeface="Times New Roman" panose="02020603050405020304" pitchFamily="18" charset="0"/>
              </a:rPr>
            </a:br>
            <a:r>
              <a:rPr lang="en-US" altLang="en-US" sz="4400" dirty="0">
                <a:latin typeface="Times New Roman" panose="02020603050405020304" pitchFamily="18" charset="0"/>
                <a:cs typeface="Times New Roman" panose="02020603050405020304" pitchFamily="18" charset="0"/>
              </a:rPr>
              <a:t>		FROM	EMPLOYEE, DEPARTMENT</a:t>
            </a:r>
            <a:br>
              <a:rPr lang="en-US" altLang="en-US" sz="4400" dirty="0">
                <a:latin typeface="Times New Roman" panose="02020603050405020304" pitchFamily="18" charset="0"/>
                <a:cs typeface="Times New Roman" panose="02020603050405020304" pitchFamily="18" charset="0"/>
              </a:rPr>
            </a:br>
            <a:endParaRPr lang="en-US" altLang="en-US" sz="4400" dirty="0">
              <a:latin typeface="Times New Roman" panose="02020603050405020304" pitchFamily="18" charset="0"/>
              <a:cs typeface="Times New Roman" panose="02020603050405020304" pitchFamily="18" charset="0"/>
            </a:endParaRPr>
          </a:p>
          <a:p>
            <a:pPr lvl="1"/>
            <a:r>
              <a:rPr lang="en-US" altLang="en-US" sz="4400" dirty="0">
                <a:latin typeface="Times New Roman" panose="02020603050405020304" pitchFamily="18" charset="0"/>
                <a:cs typeface="Times New Roman" panose="02020603050405020304" pitchFamily="18" charset="0"/>
              </a:rPr>
              <a:t>It is extremely important not to overlook specifying any selection and join conditions in the WHERE-clause; otherwise, incorrect and very large relations may result</a:t>
            </a:r>
          </a:p>
          <a:p>
            <a:pPr marL="0" indent="0">
              <a:buNone/>
            </a:pPr>
            <a:r>
              <a:rPr lang="en-US" altLang="en-US" dirty="0"/>
              <a:t/>
            </a:r>
            <a:br>
              <a:rPr lang="en-US" altLang="en-US" dirty="0"/>
            </a:br>
            <a:endParaRPr lang="en-US" altLang="en-US" dirty="0"/>
          </a:p>
          <a:p>
            <a:endParaRPr lang="en-US" altLang="zh-TW" dirty="0" smtClean="0"/>
          </a:p>
          <a:p>
            <a:endParaRPr lang="en-US" altLang="zh-TW" dirty="0"/>
          </a:p>
          <a:p>
            <a:endParaRPr lang="en-US" altLang="zh-TW" dirty="0" smtClean="0"/>
          </a:p>
          <a:p>
            <a:pPr marL="0" lvl="0" indent="0" algn="just" eaLnBrk="0" fontAlgn="base" hangingPunct="0">
              <a:lnSpc>
                <a:spcPct val="100000"/>
              </a:lnSpc>
              <a:spcBef>
                <a:spcPct val="50000"/>
              </a:spcBef>
              <a:spcAft>
                <a:spcPct val="0"/>
              </a:spcAft>
              <a:buNone/>
            </a:pPr>
            <a:endParaRPr lang="en-US" altLang="en-US" sz="6000" dirty="0" smtClean="0">
              <a:solidFill>
                <a:srgbClr val="0066FF"/>
              </a:solidFill>
              <a:latin typeface="Times New Roman" panose="02020603050405020304" pitchFamily="18" charset="0"/>
            </a:endParaRPr>
          </a:p>
          <a:p>
            <a:pPr marL="0" indent="0">
              <a:buNone/>
            </a:pPr>
            <a:r>
              <a:rPr lang="en-US" altLang="en-US" sz="2400" dirty="0" smtClean="0">
                <a:solidFill>
                  <a:schemeClr val="bg1"/>
                </a:solidFill>
              </a:rPr>
              <a:t>Manages </a:t>
            </a:r>
            <a:r>
              <a:rPr lang="en-US" altLang="en-US" sz="2400" dirty="0">
                <a:solidFill>
                  <a:schemeClr val="bg1"/>
                </a:solidFill>
              </a:rPr>
              <a:t>:  1:1 relationship type between EMPLOYEE and 	   DEPARTMENT. Employee participation is partial. Department participation is not clear from requirements</a:t>
            </a:r>
          </a:p>
          <a:p>
            <a:pPr marL="0" indent="0">
              <a:buNone/>
            </a:pPr>
            <a:endParaRPr lang="en-US" altLang="en-US" sz="2400" dirty="0">
              <a:solidFill>
                <a:srgbClr val="0066FF"/>
              </a:solidFill>
              <a:latin typeface="Times New Roman" panose="02020603050405020304" pitchFamily="18" charset="0"/>
            </a:endParaRPr>
          </a:p>
          <a:p>
            <a:r>
              <a:rPr lang="en-US" altLang="en-US" dirty="0" smtClean="0">
                <a:solidFill>
                  <a:schemeClr val="bg1"/>
                </a:solidFill>
              </a:rPr>
              <a:t> </a:t>
            </a:r>
            <a:r>
              <a:rPr lang="en-US" altLang="en-US" dirty="0">
                <a:solidFill>
                  <a:schemeClr val="bg1"/>
                </a:solidFill>
              </a:rPr>
              <a:t>are the relationship types observed</a:t>
            </a:r>
          </a:p>
          <a:p>
            <a:endParaRPr lang="en-GB" dirty="0"/>
          </a:p>
        </p:txBody>
      </p:sp>
    </p:spTree>
    <p:extLst>
      <p:ext uri="{BB962C8B-B14F-4D97-AF65-F5344CB8AC3E}">
        <p14:creationId xmlns:p14="http://schemas.microsoft.com/office/powerpoint/2010/main" val="146224244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820862"/>
            <a:ext cx="10515600" cy="506493"/>
          </a:xfrm>
        </p:spPr>
        <p:txBody>
          <a:bodyPr>
            <a:normAutofit fontScale="90000"/>
          </a:bodyPr>
          <a:lstStyle/>
          <a:p>
            <a:r>
              <a:rPr lang="en-US" altLang="en-US" dirty="0" smtClean="0"/>
              <a:t> </a:t>
            </a:r>
            <a:r>
              <a:rPr lang="en-US" altLang="en-US" dirty="0"/>
              <a:t>USE OF *</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44</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rmAutofit fontScale="47500" lnSpcReduction="20000"/>
          </a:bodyPr>
          <a:lstStyle/>
          <a:p>
            <a:pPr marL="0" indent="0">
              <a:buNone/>
            </a:pPr>
            <a:r>
              <a:rPr lang="en-US" altLang="en-US" dirty="0"/>
              <a:t/>
            </a:r>
            <a:br>
              <a:rPr lang="en-US" altLang="en-US" dirty="0"/>
            </a:br>
            <a:endParaRPr lang="en-US" altLang="en-US" dirty="0"/>
          </a:p>
          <a:p>
            <a:r>
              <a:rPr lang="en-US" altLang="en-US" sz="3800" dirty="0">
                <a:latin typeface="Times New Roman" panose="02020603050405020304" pitchFamily="18" charset="0"/>
                <a:cs typeface="Times New Roman" panose="02020603050405020304" pitchFamily="18" charset="0"/>
              </a:rPr>
              <a:t>To retrieve all the attribute values of the selected tuples, a * is used, which stands for </a:t>
            </a:r>
            <a:r>
              <a:rPr lang="en-US" altLang="en-US" sz="3800" i="1" dirty="0">
                <a:latin typeface="Times New Roman" panose="02020603050405020304" pitchFamily="18" charset="0"/>
                <a:cs typeface="Times New Roman" panose="02020603050405020304" pitchFamily="18" charset="0"/>
              </a:rPr>
              <a:t>all the attributes</a:t>
            </a:r>
            <a:r>
              <a:rPr lang="en-US" altLang="en-US" sz="3800" dirty="0">
                <a:latin typeface="Times New Roman" panose="02020603050405020304" pitchFamily="18" charset="0"/>
                <a:cs typeface="Times New Roman" panose="02020603050405020304" pitchFamily="18" charset="0"/>
              </a:rPr>
              <a:t/>
            </a:r>
            <a:br>
              <a:rPr lang="en-US" altLang="en-US" sz="3800" dirty="0">
                <a:latin typeface="Times New Roman" panose="02020603050405020304" pitchFamily="18" charset="0"/>
                <a:cs typeface="Times New Roman" panose="02020603050405020304" pitchFamily="18" charset="0"/>
              </a:rPr>
            </a:br>
            <a:r>
              <a:rPr lang="en-US" altLang="en-US" sz="3800" dirty="0">
                <a:latin typeface="Times New Roman" panose="02020603050405020304" pitchFamily="18" charset="0"/>
                <a:cs typeface="Times New Roman" panose="02020603050405020304" pitchFamily="18" charset="0"/>
              </a:rPr>
              <a:t>Examples:</a:t>
            </a:r>
          </a:p>
          <a:p>
            <a:pPr lvl="1">
              <a:buFont typeface="Wingdings" panose="05000000000000000000" pitchFamily="2" charset="2"/>
              <a:buNone/>
            </a:pPr>
            <a:r>
              <a:rPr lang="en-US" altLang="en-US" sz="3800" dirty="0">
                <a:latin typeface="Times New Roman" panose="02020603050405020304" pitchFamily="18" charset="0"/>
                <a:cs typeface="Times New Roman" panose="02020603050405020304" pitchFamily="18" charset="0"/>
              </a:rPr>
              <a:t/>
            </a:r>
            <a:br>
              <a:rPr lang="en-US" altLang="en-US" sz="3800" dirty="0">
                <a:latin typeface="Times New Roman" panose="02020603050405020304" pitchFamily="18" charset="0"/>
                <a:cs typeface="Times New Roman" panose="02020603050405020304" pitchFamily="18" charset="0"/>
              </a:rPr>
            </a:br>
            <a:r>
              <a:rPr lang="en-US" altLang="en-US" sz="3800" dirty="0">
                <a:latin typeface="Times New Roman" panose="02020603050405020304" pitchFamily="18" charset="0"/>
                <a:cs typeface="Times New Roman" panose="02020603050405020304" pitchFamily="18" charset="0"/>
              </a:rPr>
              <a:t>Q1C:	SELECT 	*</a:t>
            </a:r>
            <a:br>
              <a:rPr lang="en-US" altLang="en-US" sz="3800" dirty="0">
                <a:latin typeface="Times New Roman" panose="02020603050405020304" pitchFamily="18" charset="0"/>
                <a:cs typeface="Times New Roman" panose="02020603050405020304" pitchFamily="18" charset="0"/>
              </a:rPr>
            </a:br>
            <a:r>
              <a:rPr lang="en-US" altLang="en-US" sz="3800" dirty="0">
                <a:latin typeface="Times New Roman" panose="02020603050405020304" pitchFamily="18" charset="0"/>
                <a:cs typeface="Times New Roman" panose="02020603050405020304" pitchFamily="18" charset="0"/>
              </a:rPr>
              <a:t>		FROM		EMPLOYEE</a:t>
            </a:r>
            <a:br>
              <a:rPr lang="en-US" altLang="en-US" sz="3800" dirty="0">
                <a:latin typeface="Times New Roman" panose="02020603050405020304" pitchFamily="18" charset="0"/>
                <a:cs typeface="Times New Roman" panose="02020603050405020304" pitchFamily="18" charset="0"/>
              </a:rPr>
            </a:br>
            <a:r>
              <a:rPr lang="en-US" altLang="en-US" sz="3800" dirty="0">
                <a:latin typeface="Times New Roman" panose="02020603050405020304" pitchFamily="18" charset="0"/>
                <a:cs typeface="Times New Roman" panose="02020603050405020304" pitchFamily="18" charset="0"/>
              </a:rPr>
              <a:t>		WHERE	DNO=5</a:t>
            </a:r>
            <a:br>
              <a:rPr lang="en-US" altLang="en-US" sz="3800" dirty="0">
                <a:latin typeface="Times New Roman" panose="02020603050405020304" pitchFamily="18" charset="0"/>
                <a:cs typeface="Times New Roman" panose="02020603050405020304" pitchFamily="18" charset="0"/>
              </a:rPr>
            </a:br>
            <a:r>
              <a:rPr lang="en-US" altLang="en-US" sz="3800" dirty="0">
                <a:latin typeface="Times New Roman" panose="02020603050405020304" pitchFamily="18" charset="0"/>
                <a:cs typeface="Times New Roman" panose="02020603050405020304" pitchFamily="18" charset="0"/>
              </a:rPr>
              <a:t/>
            </a:r>
            <a:br>
              <a:rPr lang="en-US" altLang="en-US" sz="3800" dirty="0">
                <a:latin typeface="Times New Roman" panose="02020603050405020304" pitchFamily="18" charset="0"/>
                <a:cs typeface="Times New Roman" panose="02020603050405020304" pitchFamily="18" charset="0"/>
              </a:rPr>
            </a:br>
            <a:r>
              <a:rPr lang="en-US" altLang="en-US" sz="3800" dirty="0">
                <a:latin typeface="Times New Roman" panose="02020603050405020304" pitchFamily="18" charset="0"/>
                <a:cs typeface="Times New Roman" panose="02020603050405020304" pitchFamily="18" charset="0"/>
              </a:rPr>
              <a:t>Q1D:	SELECT	*</a:t>
            </a:r>
            <a:br>
              <a:rPr lang="en-US" altLang="en-US" sz="3800" dirty="0">
                <a:latin typeface="Times New Roman" panose="02020603050405020304" pitchFamily="18" charset="0"/>
                <a:cs typeface="Times New Roman" panose="02020603050405020304" pitchFamily="18" charset="0"/>
              </a:rPr>
            </a:br>
            <a:r>
              <a:rPr lang="en-US" altLang="en-US" sz="3800" dirty="0">
                <a:latin typeface="Times New Roman" panose="02020603050405020304" pitchFamily="18" charset="0"/>
                <a:cs typeface="Times New Roman" panose="02020603050405020304" pitchFamily="18" charset="0"/>
              </a:rPr>
              <a:t>		FROM		EMPLOYEE, DEPARTMENT</a:t>
            </a:r>
            <a:br>
              <a:rPr lang="en-US" altLang="en-US" sz="3800" dirty="0">
                <a:latin typeface="Times New Roman" panose="02020603050405020304" pitchFamily="18" charset="0"/>
                <a:cs typeface="Times New Roman" panose="02020603050405020304" pitchFamily="18" charset="0"/>
              </a:rPr>
            </a:br>
            <a:r>
              <a:rPr lang="en-US" altLang="en-US" sz="3800" dirty="0">
                <a:latin typeface="Times New Roman" panose="02020603050405020304" pitchFamily="18" charset="0"/>
                <a:cs typeface="Times New Roman" panose="02020603050405020304" pitchFamily="18" charset="0"/>
              </a:rPr>
              <a:t>		WHERE	DNAME='Research' AND </a:t>
            </a:r>
            <a:r>
              <a:rPr lang="en-US" altLang="en-US" sz="3800" dirty="0" smtClean="0">
                <a:latin typeface="Times New Roman" panose="02020603050405020304" pitchFamily="18" charset="0"/>
                <a:cs typeface="Times New Roman" panose="02020603050405020304" pitchFamily="18" charset="0"/>
              </a:rPr>
              <a:t>DNO=DNUMBER</a:t>
            </a:r>
            <a:endParaRPr lang="en-US" altLang="en-US" sz="3800" dirty="0">
              <a:latin typeface="Times New Roman" panose="02020603050405020304" pitchFamily="18" charset="0"/>
              <a:cs typeface="Times New Roman" panose="02020603050405020304" pitchFamily="18" charset="0"/>
            </a:endParaRPr>
          </a:p>
          <a:p>
            <a:endParaRPr lang="en-US" altLang="zh-TW" dirty="0" smtClean="0"/>
          </a:p>
          <a:p>
            <a:endParaRPr lang="en-US" altLang="zh-TW" dirty="0"/>
          </a:p>
          <a:p>
            <a:endParaRPr lang="en-US" altLang="zh-TW" dirty="0" smtClean="0"/>
          </a:p>
          <a:p>
            <a:pPr marL="0" lvl="0" indent="0" algn="just" eaLnBrk="0" fontAlgn="base" hangingPunct="0">
              <a:lnSpc>
                <a:spcPct val="100000"/>
              </a:lnSpc>
              <a:spcBef>
                <a:spcPct val="50000"/>
              </a:spcBef>
              <a:spcAft>
                <a:spcPct val="0"/>
              </a:spcAft>
              <a:buNone/>
            </a:pPr>
            <a:endParaRPr lang="en-US" altLang="en-US" sz="6000" dirty="0" smtClean="0">
              <a:solidFill>
                <a:srgbClr val="0066FF"/>
              </a:solidFill>
              <a:latin typeface="Times New Roman" panose="02020603050405020304" pitchFamily="18" charset="0"/>
            </a:endParaRPr>
          </a:p>
          <a:p>
            <a:pPr marL="0" indent="0">
              <a:buNone/>
            </a:pPr>
            <a:r>
              <a:rPr lang="en-US" altLang="en-US" sz="2400" dirty="0" smtClean="0">
                <a:solidFill>
                  <a:schemeClr val="bg1"/>
                </a:solidFill>
              </a:rPr>
              <a:t>Manages </a:t>
            </a:r>
            <a:r>
              <a:rPr lang="en-US" altLang="en-US" sz="2400" dirty="0">
                <a:solidFill>
                  <a:schemeClr val="bg1"/>
                </a:solidFill>
              </a:rPr>
              <a:t>:  1:1 relationship type between EMPLOYEE and 	   DEPARTMENT. Employee participation is partial. Department participation is not clear from requirements</a:t>
            </a:r>
          </a:p>
          <a:p>
            <a:pPr marL="0" indent="0">
              <a:buNone/>
            </a:pPr>
            <a:endParaRPr lang="en-US" altLang="en-US" sz="2400" dirty="0">
              <a:solidFill>
                <a:srgbClr val="0066FF"/>
              </a:solidFill>
              <a:latin typeface="Times New Roman" panose="02020603050405020304" pitchFamily="18" charset="0"/>
            </a:endParaRPr>
          </a:p>
          <a:p>
            <a:r>
              <a:rPr lang="en-US" altLang="en-US" dirty="0" smtClean="0">
                <a:solidFill>
                  <a:schemeClr val="bg1"/>
                </a:solidFill>
              </a:rPr>
              <a:t> </a:t>
            </a:r>
            <a:r>
              <a:rPr lang="en-US" altLang="en-US" dirty="0">
                <a:solidFill>
                  <a:schemeClr val="bg1"/>
                </a:solidFill>
              </a:rPr>
              <a:t>are the relationship types observed</a:t>
            </a:r>
          </a:p>
          <a:p>
            <a:endParaRPr lang="en-GB" dirty="0"/>
          </a:p>
        </p:txBody>
      </p:sp>
    </p:spTree>
    <p:extLst>
      <p:ext uri="{BB962C8B-B14F-4D97-AF65-F5344CB8AC3E}">
        <p14:creationId xmlns:p14="http://schemas.microsoft.com/office/powerpoint/2010/main" val="239909636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820862"/>
            <a:ext cx="10515600" cy="506493"/>
          </a:xfrm>
        </p:spPr>
        <p:txBody>
          <a:bodyPr>
            <a:normAutofit fontScale="90000"/>
          </a:bodyPr>
          <a:lstStyle/>
          <a:p>
            <a:r>
              <a:rPr lang="en-US" altLang="en-US" dirty="0" smtClean="0"/>
              <a:t> </a:t>
            </a:r>
            <a:r>
              <a:rPr lang="en-US" altLang="en-US" dirty="0"/>
              <a:t>USE OF DISTINCT</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45</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rmAutofit fontScale="25000" lnSpcReduction="20000"/>
          </a:bodyPr>
          <a:lstStyle/>
          <a:p>
            <a:endParaRPr lang="en-US" altLang="en-US" sz="2400" dirty="0" smtClean="0"/>
          </a:p>
          <a:p>
            <a:endParaRPr lang="en-US" altLang="en-US" sz="2400" dirty="0"/>
          </a:p>
          <a:p>
            <a:endParaRPr lang="en-US" altLang="en-US" sz="2400" dirty="0" smtClean="0"/>
          </a:p>
          <a:p>
            <a:r>
              <a:rPr lang="en-US" altLang="en-US" sz="9600" dirty="0" smtClean="0">
                <a:latin typeface="Times New Roman" panose="02020603050405020304" pitchFamily="18" charset="0"/>
                <a:cs typeface="Times New Roman" panose="02020603050405020304" pitchFamily="18" charset="0"/>
              </a:rPr>
              <a:t>SQL </a:t>
            </a:r>
            <a:r>
              <a:rPr lang="en-US" altLang="en-US" sz="9600" dirty="0">
                <a:latin typeface="Times New Roman" panose="02020603050405020304" pitchFamily="18" charset="0"/>
                <a:cs typeface="Times New Roman" panose="02020603050405020304" pitchFamily="18" charset="0"/>
              </a:rPr>
              <a:t>does not treat a relation as a set; duplicate tuples can appear</a:t>
            </a:r>
          </a:p>
          <a:p>
            <a:r>
              <a:rPr lang="en-US" altLang="en-US" sz="9600" dirty="0">
                <a:latin typeface="Times New Roman" panose="02020603050405020304" pitchFamily="18" charset="0"/>
                <a:cs typeface="Times New Roman" panose="02020603050405020304" pitchFamily="18" charset="0"/>
              </a:rPr>
              <a:t>To eliminate duplicate tuples in a query result, the keyword </a:t>
            </a:r>
            <a:r>
              <a:rPr lang="en-US" altLang="en-US" sz="9600" b="1" dirty="0">
                <a:latin typeface="Times New Roman" panose="02020603050405020304" pitchFamily="18" charset="0"/>
                <a:cs typeface="Times New Roman" panose="02020603050405020304" pitchFamily="18" charset="0"/>
              </a:rPr>
              <a:t>DISTINCT</a:t>
            </a:r>
            <a:r>
              <a:rPr lang="en-US" altLang="en-US" sz="9600" dirty="0">
                <a:latin typeface="Times New Roman" panose="02020603050405020304" pitchFamily="18" charset="0"/>
                <a:cs typeface="Times New Roman" panose="02020603050405020304" pitchFamily="18" charset="0"/>
              </a:rPr>
              <a:t> is used</a:t>
            </a:r>
          </a:p>
          <a:p>
            <a:r>
              <a:rPr lang="en-US" altLang="en-US" sz="9600" dirty="0">
                <a:latin typeface="Times New Roman" panose="02020603050405020304" pitchFamily="18" charset="0"/>
                <a:cs typeface="Times New Roman" panose="02020603050405020304" pitchFamily="18" charset="0"/>
              </a:rPr>
              <a:t>For example, the result of Q11 may have duplicate SALARY values whereas Q11A does not have any duplicate values</a:t>
            </a:r>
            <a:br>
              <a:rPr lang="en-US" altLang="en-US" sz="9600" dirty="0">
                <a:latin typeface="Times New Roman" panose="02020603050405020304" pitchFamily="18" charset="0"/>
                <a:cs typeface="Times New Roman" panose="02020603050405020304" pitchFamily="18" charset="0"/>
              </a:rPr>
            </a:br>
            <a:endParaRPr lang="en-US" altLang="en-US" sz="9600" dirty="0">
              <a:latin typeface="Times New Roman" panose="02020603050405020304" pitchFamily="18" charset="0"/>
              <a:cs typeface="Times New Roman" panose="02020603050405020304" pitchFamily="18" charset="0"/>
            </a:endParaRPr>
          </a:p>
          <a:p>
            <a:pPr lvl="1">
              <a:buFont typeface="Wingdings" panose="05000000000000000000" pitchFamily="2" charset="2"/>
              <a:buNone/>
            </a:pPr>
            <a:r>
              <a:rPr lang="en-US" altLang="en-US" sz="9600" dirty="0">
                <a:latin typeface="Times New Roman" panose="02020603050405020304" pitchFamily="18" charset="0"/>
                <a:cs typeface="Times New Roman" panose="02020603050405020304" pitchFamily="18" charset="0"/>
              </a:rPr>
              <a:t>	Q11:	SELECT 	SALARY</a:t>
            </a:r>
            <a:br>
              <a:rPr lang="en-US" altLang="en-US" sz="9600" dirty="0">
                <a:latin typeface="Times New Roman" panose="02020603050405020304" pitchFamily="18" charset="0"/>
                <a:cs typeface="Times New Roman" panose="02020603050405020304" pitchFamily="18" charset="0"/>
              </a:rPr>
            </a:br>
            <a:r>
              <a:rPr lang="en-US" altLang="en-US" sz="9600" dirty="0">
                <a:latin typeface="Times New Roman" panose="02020603050405020304" pitchFamily="18" charset="0"/>
                <a:cs typeface="Times New Roman" panose="02020603050405020304" pitchFamily="18" charset="0"/>
              </a:rPr>
              <a:t>		FROM	</a:t>
            </a:r>
            <a:r>
              <a:rPr lang="en-US" altLang="en-US" sz="9600" dirty="0" smtClean="0">
                <a:latin typeface="Times New Roman" panose="02020603050405020304" pitchFamily="18" charset="0"/>
                <a:cs typeface="Times New Roman" panose="02020603050405020304" pitchFamily="18" charset="0"/>
              </a:rPr>
              <a:t>EMPLOYEE</a:t>
            </a:r>
          </a:p>
          <a:p>
            <a:pPr lvl="1">
              <a:buFont typeface="Wingdings" panose="05000000000000000000" pitchFamily="2" charset="2"/>
              <a:buNone/>
            </a:pPr>
            <a:endParaRPr lang="en-US" altLang="en-US" sz="9600" dirty="0">
              <a:latin typeface="Times New Roman" panose="02020603050405020304" pitchFamily="18" charset="0"/>
              <a:cs typeface="Times New Roman" panose="02020603050405020304" pitchFamily="18" charset="0"/>
            </a:endParaRPr>
          </a:p>
          <a:p>
            <a:pPr lvl="1">
              <a:buFont typeface="Wingdings" panose="05000000000000000000" pitchFamily="2" charset="2"/>
              <a:buNone/>
            </a:pPr>
            <a:r>
              <a:rPr lang="en-US" altLang="en-US" sz="9600" dirty="0">
                <a:latin typeface="Times New Roman" panose="02020603050405020304" pitchFamily="18" charset="0"/>
                <a:cs typeface="Times New Roman" panose="02020603050405020304" pitchFamily="18" charset="0"/>
              </a:rPr>
              <a:t/>
            </a:r>
            <a:br>
              <a:rPr lang="en-US" altLang="en-US" sz="9600" dirty="0">
                <a:latin typeface="Times New Roman" panose="02020603050405020304" pitchFamily="18" charset="0"/>
                <a:cs typeface="Times New Roman" panose="02020603050405020304" pitchFamily="18" charset="0"/>
              </a:rPr>
            </a:br>
            <a:r>
              <a:rPr lang="en-US" altLang="en-US" sz="9600" dirty="0">
                <a:latin typeface="Times New Roman" panose="02020603050405020304" pitchFamily="18" charset="0"/>
                <a:cs typeface="Times New Roman" panose="02020603050405020304" pitchFamily="18" charset="0"/>
              </a:rPr>
              <a:t>Q11A: 	SELECT 	</a:t>
            </a:r>
            <a:r>
              <a:rPr lang="en-US" altLang="en-US" sz="9600" b="1" dirty="0">
                <a:latin typeface="Times New Roman" panose="02020603050405020304" pitchFamily="18" charset="0"/>
                <a:cs typeface="Times New Roman" panose="02020603050405020304" pitchFamily="18" charset="0"/>
              </a:rPr>
              <a:t>DISTINCT</a:t>
            </a:r>
            <a:r>
              <a:rPr lang="en-US" altLang="en-US" sz="9600" dirty="0">
                <a:latin typeface="Times New Roman" panose="02020603050405020304" pitchFamily="18" charset="0"/>
                <a:cs typeface="Times New Roman" panose="02020603050405020304" pitchFamily="18" charset="0"/>
              </a:rPr>
              <a:t> SALARY</a:t>
            </a:r>
            <a:br>
              <a:rPr lang="en-US" altLang="en-US" sz="9600" dirty="0">
                <a:latin typeface="Times New Roman" panose="02020603050405020304" pitchFamily="18" charset="0"/>
                <a:cs typeface="Times New Roman" panose="02020603050405020304" pitchFamily="18" charset="0"/>
              </a:rPr>
            </a:br>
            <a:r>
              <a:rPr lang="en-US" altLang="en-US" sz="9600" dirty="0">
                <a:latin typeface="Times New Roman" panose="02020603050405020304" pitchFamily="18" charset="0"/>
                <a:cs typeface="Times New Roman" panose="02020603050405020304" pitchFamily="18" charset="0"/>
              </a:rPr>
              <a:t>		FROM	</a:t>
            </a:r>
            <a:r>
              <a:rPr lang="en-US" altLang="en-US" sz="9600" dirty="0" smtClean="0">
                <a:latin typeface="Times New Roman" panose="02020603050405020304" pitchFamily="18" charset="0"/>
                <a:cs typeface="Times New Roman" panose="02020603050405020304" pitchFamily="18" charset="0"/>
              </a:rPr>
              <a:t>EMPLOYEE</a:t>
            </a:r>
            <a:endParaRPr lang="en-US" altLang="en-US" sz="9600" dirty="0">
              <a:latin typeface="Times New Roman" panose="02020603050405020304" pitchFamily="18" charset="0"/>
              <a:cs typeface="Times New Roman" panose="02020603050405020304" pitchFamily="18" charset="0"/>
            </a:endParaRPr>
          </a:p>
          <a:p>
            <a:pPr marL="0" indent="0">
              <a:buNone/>
            </a:pPr>
            <a:r>
              <a:rPr lang="en-US" altLang="en-US" dirty="0"/>
              <a:t/>
            </a:r>
            <a:br>
              <a:rPr lang="en-US" altLang="en-US" dirty="0"/>
            </a:br>
            <a:endParaRPr lang="en-US" altLang="en-US" dirty="0"/>
          </a:p>
          <a:p>
            <a:endParaRPr lang="en-US" altLang="zh-TW" dirty="0" smtClean="0"/>
          </a:p>
          <a:p>
            <a:endParaRPr lang="en-US" altLang="zh-TW" dirty="0"/>
          </a:p>
          <a:p>
            <a:endParaRPr lang="en-US" altLang="zh-TW" dirty="0" smtClean="0"/>
          </a:p>
          <a:p>
            <a:pPr marL="0" lvl="0" indent="0" algn="just" eaLnBrk="0" fontAlgn="base" hangingPunct="0">
              <a:lnSpc>
                <a:spcPct val="100000"/>
              </a:lnSpc>
              <a:spcBef>
                <a:spcPct val="50000"/>
              </a:spcBef>
              <a:spcAft>
                <a:spcPct val="0"/>
              </a:spcAft>
              <a:buNone/>
            </a:pPr>
            <a:endParaRPr lang="en-US" altLang="en-US" sz="6000" dirty="0" smtClean="0">
              <a:solidFill>
                <a:srgbClr val="0066FF"/>
              </a:solidFill>
              <a:latin typeface="Times New Roman" panose="02020603050405020304" pitchFamily="18" charset="0"/>
            </a:endParaRPr>
          </a:p>
          <a:p>
            <a:pPr marL="0" indent="0">
              <a:buNone/>
            </a:pPr>
            <a:r>
              <a:rPr lang="en-US" altLang="en-US" sz="2400" dirty="0" smtClean="0">
                <a:solidFill>
                  <a:schemeClr val="bg1"/>
                </a:solidFill>
              </a:rPr>
              <a:t>Manages </a:t>
            </a:r>
            <a:r>
              <a:rPr lang="en-US" altLang="en-US" sz="2400" dirty="0">
                <a:solidFill>
                  <a:schemeClr val="bg1"/>
                </a:solidFill>
              </a:rPr>
              <a:t>:  1:1 relationship type between EMPLOYEE and 	   DEPARTMENT. Employee participation is partial. Department participation is not clear from requirements</a:t>
            </a:r>
          </a:p>
          <a:p>
            <a:pPr marL="0" indent="0">
              <a:buNone/>
            </a:pPr>
            <a:endParaRPr lang="en-US" altLang="en-US" sz="2400" dirty="0">
              <a:solidFill>
                <a:srgbClr val="0066FF"/>
              </a:solidFill>
              <a:latin typeface="Times New Roman" panose="02020603050405020304" pitchFamily="18" charset="0"/>
            </a:endParaRPr>
          </a:p>
          <a:p>
            <a:pPr marL="0" indent="0">
              <a:buNone/>
            </a:pPr>
            <a:endParaRPr lang="en-GB" dirty="0"/>
          </a:p>
        </p:txBody>
      </p:sp>
    </p:spTree>
    <p:extLst>
      <p:ext uri="{BB962C8B-B14F-4D97-AF65-F5344CB8AC3E}">
        <p14:creationId xmlns:p14="http://schemas.microsoft.com/office/powerpoint/2010/main" val="161413891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820862"/>
            <a:ext cx="10515600" cy="506493"/>
          </a:xfrm>
        </p:spPr>
        <p:txBody>
          <a:bodyPr>
            <a:normAutofit fontScale="90000"/>
          </a:bodyPr>
          <a:lstStyle/>
          <a:p>
            <a:r>
              <a:rPr lang="en-US" altLang="en-US" dirty="0" smtClean="0"/>
              <a:t> </a:t>
            </a:r>
            <a:r>
              <a:rPr lang="en-US" altLang="en-US" dirty="0"/>
              <a:t>SET OPERATIONS</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46</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rmAutofit fontScale="32500" lnSpcReduction="20000"/>
          </a:bodyPr>
          <a:lstStyle/>
          <a:p>
            <a:endParaRPr lang="en-US" altLang="en-US" dirty="0" smtClean="0"/>
          </a:p>
          <a:p>
            <a:endParaRPr lang="en-US" altLang="en-US" dirty="0"/>
          </a:p>
          <a:p>
            <a:endParaRPr lang="en-US" altLang="en-US" dirty="0" smtClean="0"/>
          </a:p>
          <a:p>
            <a:r>
              <a:rPr lang="en-US" altLang="en-US" sz="7400" dirty="0" smtClean="0">
                <a:latin typeface="Times New Roman" panose="02020603050405020304" pitchFamily="18" charset="0"/>
                <a:cs typeface="Times New Roman" panose="02020603050405020304" pitchFamily="18" charset="0"/>
              </a:rPr>
              <a:t>SQL </a:t>
            </a:r>
            <a:r>
              <a:rPr lang="en-US" altLang="en-US" sz="7400" dirty="0">
                <a:latin typeface="Times New Roman" panose="02020603050405020304" pitchFamily="18" charset="0"/>
                <a:cs typeface="Times New Roman" panose="02020603050405020304" pitchFamily="18" charset="0"/>
              </a:rPr>
              <a:t>has directly incorporated some set operations</a:t>
            </a:r>
          </a:p>
          <a:p>
            <a:r>
              <a:rPr lang="en-US" altLang="en-US" sz="7400" dirty="0">
                <a:latin typeface="Times New Roman" panose="02020603050405020304" pitchFamily="18" charset="0"/>
                <a:cs typeface="Times New Roman" panose="02020603050405020304" pitchFamily="18" charset="0"/>
              </a:rPr>
              <a:t>There is a union operation (UNION), and in </a:t>
            </a:r>
            <a:r>
              <a:rPr lang="en-US" altLang="en-US" sz="7400" i="1" dirty="0">
                <a:latin typeface="Times New Roman" panose="02020603050405020304" pitchFamily="18" charset="0"/>
                <a:cs typeface="Times New Roman" panose="02020603050405020304" pitchFamily="18" charset="0"/>
              </a:rPr>
              <a:t>some versions</a:t>
            </a:r>
            <a:r>
              <a:rPr lang="en-US" altLang="en-US" sz="7400" dirty="0">
                <a:latin typeface="Times New Roman" panose="02020603050405020304" pitchFamily="18" charset="0"/>
                <a:cs typeface="Times New Roman" panose="02020603050405020304" pitchFamily="18" charset="0"/>
              </a:rPr>
              <a:t> of SQL there are set difference (MINUS) and intersection (INTERSECT) operations</a:t>
            </a:r>
          </a:p>
          <a:p>
            <a:r>
              <a:rPr lang="en-US" altLang="en-US" sz="7400" dirty="0">
                <a:latin typeface="Times New Roman" panose="02020603050405020304" pitchFamily="18" charset="0"/>
                <a:cs typeface="Times New Roman" panose="02020603050405020304" pitchFamily="18" charset="0"/>
              </a:rPr>
              <a:t>The resulting relations of these set operations are sets of tuples; </a:t>
            </a:r>
            <a:r>
              <a:rPr lang="en-US" altLang="en-US" sz="7400" i="1" dirty="0">
                <a:latin typeface="Times New Roman" panose="02020603050405020304" pitchFamily="18" charset="0"/>
                <a:cs typeface="Times New Roman" panose="02020603050405020304" pitchFamily="18" charset="0"/>
              </a:rPr>
              <a:t>duplicate tuples are eliminated</a:t>
            </a:r>
            <a:r>
              <a:rPr lang="en-US" altLang="en-US" sz="7400" dirty="0">
                <a:latin typeface="Times New Roman" panose="02020603050405020304" pitchFamily="18" charset="0"/>
                <a:cs typeface="Times New Roman" panose="02020603050405020304" pitchFamily="18" charset="0"/>
              </a:rPr>
              <a:t> </a:t>
            </a:r>
            <a:r>
              <a:rPr lang="en-US" altLang="en-US" sz="7400" i="1" dirty="0">
                <a:latin typeface="Times New Roman" panose="02020603050405020304" pitchFamily="18" charset="0"/>
                <a:cs typeface="Times New Roman" panose="02020603050405020304" pitchFamily="18" charset="0"/>
              </a:rPr>
              <a:t>from the result</a:t>
            </a:r>
          </a:p>
          <a:p>
            <a:r>
              <a:rPr lang="en-US" altLang="en-US" sz="7400" dirty="0">
                <a:latin typeface="Times New Roman" panose="02020603050405020304" pitchFamily="18" charset="0"/>
                <a:cs typeface="Times New Roman" panose="02020603050405020304" pitchFamily="18" charset="0"/>
              </a:rPr>
              <a:t>The set operations apply only to </a:t>
            </a:r>
            <a:r>
              <a:rPr lang="en-US" altLang="en-US" sz="7400" i="1" dirty="0">
                <a:latin typeface="Times New Roman" panose="02020603050405020304" pitchFamily="18" charset="0"/>
                <a:cs typeface="Times New Roman" panose="02020603050405020304" pitchFamily="18" charset="0"/>
              </a:rPr>
              <a:t>union compatible relations</a:t>
            </a:r>
            <a:r>
              <a:rPr lang="en-US" altLang="en-US" sz="7400" dirty="0">
                <a:latin typeface="Times New Roman" panose="02020603050405020304" pitchFamily="18" charset="0"/>
                <a:cs typeface="Times New Roman" panose="02020603050405020304" pitchFamily="18" charset="0"/>
              </a:rPr>
              <a:t>; the two relations must have the same attributes and the attributes must appear in the same order</a:t>
            </a:r>
          </a:p>
          <a:p>
            <a:pPr marL="0" indent="0">
              <a:buNone/>
            </a:pPr>
            <a:r>
              <a:rPr lang="en-US" altLang="en-US" dirty="0"/>
              <a:t/>
            </a:r>
            <a:br>
              <a:rPr lang="en-US" altLang="en-US" dirty="0"/>
            </a:br>
            <a:endParaRPr lang="en-US" altLang="en-US" dirty="0"/>
          </a:p>
          <a:p>
            <a:endParaRPr lang="en-US" altLang="zh-TW" dirty="0" smtClean="0"/>
          </a:p>
          <a:p>
            <a:endParaRPr lang="en-US" altLang="zh-TW" dirty="0"/>
          </a:p>
          <a:p>
            <a:endParaRPr lang="en-US" altLang="zh-TW" dirty="0" smtClean="0"/>
          </a:p>
          <a:p>
            <a:pPr marL="0" lvl="0" indent="0" algn="just" eaLnBrk="0" fontAlgn="base" hangingPunct="0">
              <a:lnSpc>
                <a:spcPct val="100000"/>
              </a:lnSpc>
              <a:spcBef>
                <a:spcPct val="50000"/>
              </a:spcBef>
              <a:spcAft>
                <a:spcPct val="0"/>
              </a:spcAft>
              <a:buNone/>
            </a:pPr>
            <a:endParaRPr lang="en-US" altLang="en-US" sz="6000" dirty="0" smtClean="0">
              <a:solidFill>
                <a:srgbClr val="0066FF"/>
              </a:solidFill>
              <a:latin typeface="Times New Roman" panose="02020603050405020304" pitchFamily="18" charset="0"/>
            </a:endParaRPr>
          </a:p>
          <a:p>
            <a:pPr marL="0" indent="0">
              <a:buNone/>
            </a:pPr>
            <a:r>
              <a:rPr lang="en-US" altLang="en-US" sz="2400" dirty="0" smtClean="0">
                <a:solidFill>
                  <a:schemeClr val="bg1"/>
                </a:solidFill>
              </a:rPr>
              <a:t>Manages </a:t>
            </a:r>
            <a:r>
              <a:rPr lang="en-US" altLang="en-US" sz="2400" dirty="0">
                <a:solidFill>
                  <a:schemeClr val="bg1"/>
                </a:solidFill>
              </a:rPr>
              <a:t>:  1:1 relationship type between EMPLOYEE and 	   DEPARTMENT. Employee participation is partial. Department participation is not clear from requirements</a:t>
            </a:r>
          </a:p>
          <a:p>
            <a:pPr marL="0" indent="0">
              <a:buNone/>
            </a:pPr>
            <a:endParaRPr lang="en-US" altLang="en-US" sz="2400" dirty="0">
              <a:solidFill>
                <a:srgbClr val="0066FF"/>
              </a:solidFill>
              <a:latin typeface="Times New Roman" panose="02020603050405020304" pitchFamily="18" charset="0"/>
            </a:endParaRPr>
          </a:p>
          <a:p>
            <a:r>
              <a:rPr lang="en-US" altLang="en-US" dirty="0" smtClean="0">
                <a:solidFill>
                  <a:schemeClr val="bg1"/>
                </a:solidFill>
              </a:rPr>
              <a:t> </a:t>
            </a:r>
            <a:r>
              <a:rPr lang="en-US" altLang="en-US" dirty="0">
                <a:solidFill>
                  <a:schemeClr val="bg1"/>
                </a:solidFill>
              </a:rPr>
              <a:t>are the relationship types observed</a:t>
            </a:r>
          </a:p>
          <a:p>
            <a:endParaRPr lang="en-GB" dirty="0"/>
          </a:p>
        </p:txBody>
      </p:sp>
    </p:spTree>
    <p:extLst>
      <p:ext uri="{BB962C8B-B14F-4D97-AF65-F5344CB8AC3E}">
        <p14:creationId xmlns:p14="http://schemas.microsoft.com/office/powerpoint/2010/main" val="328746218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820862"/>
            <a:ext cx="10515600" cy="506493"/>
          </a:xfrm>
        </p:spPr>
        <p:txBody>
          <a:bodyPr>
            <a:normAutofit fontScale="90000"/>
          </a:bodyPr>
          <a:lstStyle/>
          <a:p>
            <a:r>
              <a:rPr lang="en-US" altLang="en-US" dirty="0" smtClean="0"/>
              <a:t> </a:t>
            </a:r>
            <a:r>
              <a:rPr lang="en-US" altLang="en-US" dirty="0"/>
              <a:t>SET OPERATIONS (contd.) </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47</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rmAutofit fontScale="32500" lnSpcReduction="20000"/>
          </a:bodyPr>
          <a:lstStyle/>
          <a:p>
            <a:endParaRPr lang="en-US" altLang="en-US" sz="2000" dirty="0" smtClean="0"/>
          </a:p>
          <a:p>
            <a:endParaRPr lang="en-US" altLang="en-US" sz="2000" dirty="0"/>
          </a:p>
          <a:p>
            <a:endParaRPr lang="en-US" altLang="en-US" sz="2000" dirty="0" smtClean="0"/>
          </a:p>
          <a:p>
            <a:r>
              <a:rPr lang="en-US" altLang="en-US" sz="6000" dirty="0" smtClean="0">
                <a:latin typeface="Times New Roman" panose="02020603050405020304" pitchFamily="18" charset="0"/>
                <a:cs typeface="Times New Roman" panose="02020603050405020304" pitchFamily="18" charset="0"/>
              </a:rPr>
              <a:t>Query </a:t>
            </a:r>
            <a:r>
              <a:rPr lang="en-US" altLang="en-US" sz="6000" dirty="0">
                <a:latin typeface="Times New Roman" panose="02020603050405020304" pitchFamily="18" charset="0"/>
                <a:cs typeface="Times New Roman" panose="02020603050405020304" pitchFamily="18" charset="0"/>
              </a:rPr>
              <a:t>4: Make a list of all project names for projects that involve an employee whose last name is 'Smith' as a worker or as a manager of the department that controls the project.</a:t>
            </a:r>
            <a:br>
              <a:rPr lang="en-US" altLang="en-US" sz="6000" dirty="0">
                <a:latin typeface="Times New Roman" panose="02020603050405020304" pitchFamily="18" charset="0"/>
                <a:cs typeface="Times New Roman" panose="02020603050405020304" pitchFamily="18" charset="0"/>
              </a:rPr>
            </a:br>
            <a:endParaRPr lang="en-US" altLang="en-US" sz="6000" dirty="0">
              <a:latin typeface="Times New Roman" panose="02020603050405020304" pitchFamily="18" charset="0"/>
              <a:cs typeface="Times New Roman" panose="02020603050405020304" pitchFamily="18" charset="0"/>
            </a:endParaRPr>
          </a:p>
          <a:p>
            <a:pPr lvl="1">
              <a:buNone/>
            </a:pPr>
            <a:r>
              <a:rPr lang="en-US" altLang="en-US" sz="6000" dirty="0">
                <a:latin typeface="Times New Roman" panose="02020603050405020304" pitchFamily="18" charset="0"/>
                <a:cs typeface="Times New Roman" panose="02020603050405020304" pitchFamily="18" charset="0"/>
              </a:rPr>
              <a:t>Q4:		(SELECT 	PNAME</a:t>
            </a:r>
            <a:br>
              <a:rPr lang="en-US" altLang="en-US" sz="6000" dirty="0">
                <a:latin typeface="Times New Roman" panose="02020603050405020304" pitchFamily="18" charset="0"/>
                <a:cs typeface="Times New Roman" panose="02020603050405020304" pitchFamily="18" charset="0"/>
              </a:rPr>
            </a:br>
            <a:r>
              <a:rPr lang="en-US" altLang="en-US" sz="6000" dirty="0">
                <a:latin typeface="Times New Roman" panose="02020603050405020304" pitchFamily="18" charset="0"/>
                <a:cs typeface="Times New Roman" panose="02020603050405020304" pitchFamily="18" charset="0"/>
              </a:rPr>
              <a:t>		FROM	</a:t>
            </a:r>
            <a:r>
              <a:rPr lang="en-US" altLang="en-US" sz="6000" dirty="0" smtClean="0">
                <a:latin typeface="Times New Roman" panose="02020603050405020304" pitchFamily="18" charset="0"/>
                <a:cs typeface="Times New Roman" panose="02020603050405020304" pitchFamily="18" charset="0"/>
              </a:rPr>
              <a:t>PROJECT</a:t>
            </a:r>
            <a:r>
              <a:rPr lang="en-US" altLang="en-US" sz="6000" dirty="0">
                <a:latin typeface="Times New Roman" panose="02020603050405020304" pitchFamily="18" charset="0"/>
                <a:cs typeface="Times New Roman" panose="02020603050405020304" pitchFamily="18" charset="0"/>
              </a:rPr>
              <a:t>, DEPARTMENT, </a:t>
            </a:r>
            <a:r>
              <a:rPr lang="en-US" altLang="en-US" sz="6000" dirty="0" smtClean="0">
                <a:latin typeface="Times New Roman" panose="02020603050405020304" pitchFamily="18" charset="0"/>
                <a:cs typeface="Times New Roman" panose="02020603050405020304" pitchFamily="18" charset="0"/>
              </a:rPr>
              <a:t>EMPLOYEE</a:t>
            </a:r>
            <a:r>
              <a:rPr lang="en-US" altLang="en-US" sz="6000" dirty="0">
                <a:latin typeface="Times New Roman" panose="02020603050405020304" pitchFamily="18" charset="0"/>
                <a:cs typeface="Times New Roman" panose="02020603050405020304" pitchFamily="18" charset="0"/>
              </a:rPr>
              <a:t/>
            </a:r>
            <a:br>
              <a:rPr lang="en-US" altLang="en-US" sz="6000" dirty="0">
                <a:latin typeface="Times New Roman" panose="02020603050405020304" pitchFamily="18" charset="0"/>
                <a:cs typeface="Times New Roman" panose="02020603050405020304" pitchFamily="18" charset="0"/>
              </a:rPr>
            </a:br>
            <a:r>
              <a:rPr lang="en-US" altLang="en-US" sz="6000" dirty="0">
                <a:latin typeface="Times New Roman" panose="02020603050405020304" pitchFamily="18" charset="0"/>
                <a:cs typeface="Times New Roman" panose="02020603050405020304" pitchFamily="18" charset="0"/>
              </a:rPr>
              <a:t>		WHERE	DNUM=DNUMBER AND </a:t>
            </a:r>
            <a:r>
              <a:rPr lang="en-US" altLang="en-US" sz="6000" dirty="0" smtClean="0">
                <a:latin typeface="Times New Roman" panose="02020603050405020304" pitchFamily="18" charset="0"/>
                <a:cs typeface="Times New Roman" panose="02020603050405020304" pitchFamily="18" charset="0"/>
              </a:rPr>
              <a:t>MGRSSN=SSN </a:t>
            </a:r>
            <a:r>
              <a:rPr lang="en-US" altLang="en-US" sz="6000" dirty="0">
                <a:latin typeface="Times New Roman" panose="02020603050405020304" pitchFamily="18" charset="0"/>
                <a:cs typeface="Times New Roman" panose="02020603050405020304" pitchFamily="18" charset="0"/>
              </a:rPr>
              <a:t>AND LNAME='Smith')</a:t>
            </a:r>
            <a:br>
              <a:rPr lang="en-US" altLang="en-US" sz="6000" dirty="0">
                <a:latin typeface="Times New Roman" panose="02020603050405020304" pitchFamily="18" charset="0"/>
                <a:cs typeface="Times New Roman" panose="02020603050405020304" pitchFamily="18" charset="0"/>
              </a:rPr>
            </a:br>
            <a:r>
              <a:rPr lang="en-US" altLang="en-US" sz="6000" dirty="0">
                <a:latin typeface="Times New Roman" panose="02020603050405020304" pitchFamily="18" charset="0"/>
                <a:cs typeface="Times New Roman" panose="02020603050405020304" pitchFamily="18" charset="0"/>
              </a:rPr>
              <a:t>		UNION	</a:t>
            </a:r>
          </a:p>
          <a:p>
            <a:pPr lvl="1">
              <a:buNone/>
            </a:pPr>
            <a:r>
              <a:rPr lang="en-US" altLang="en-US" sz="6000" dirty="0">
                <a:latin typeface="Times New Roman" panose="02020603050405020304" pitchFamily="18" charset="0"/>
                <a:cs typeface="Times New Roman" panose="02020603050405020304" pitchFamily="18" charset="0"/>
              </a:rPr>
              <a:t>			(SELECT  	</a:t>
            </a:r>
            <a:r>
              <a:rPr lang="en-US" altLang="en-US" sz="6000" dirty="0" smtClean="0">
                <a:latin typeface="Times New Roman" panose="02020603050405020304" pitchFamily="18" charset="0"/>
                <a:cs typeface="Times New Roman" panose="02020603050405020304" pitchFamily="18" charset="0"/>
              </a:rPr>
              <a:t>PNAME</a:t>
            </a:r>
            <a:r>
              <a:rPr lang="en-US" altLang="en-US" sz="6000" dirty="0">
                <a:latin typeface="Times New Roman" panose="02020603050405020304" pitchFamily="18" charset="0"/>
                <a:cs typeface="Times New Roman" panose="02020603050405020304" pitchFamily="18" charset="0"/>
              </a:rPr>
              <a:t/>
            </a:r>
            <a:br>
              <a:rPr lang="en-US" altLang="en-US" sz="6000" dirty="0">
                <a:latin typeface="Times New Roman" panose="02020603050405020304" pitchFamily="18" charset="0"/>
                <a:cs typeface="Times New Roman" panose="02020603050405020304" pitchFamily="18" charset="0"/>
              </a:rPr>
            </a:br>
            <a:r>
              <a:rPr lang="en-US" altLang="en-US" sz="6000" dirty="0">
                <a:latin typeface="Times New Roman" panose="02020603050405020304" pitchFamily="18" charset="0"/>
                <a:cs typeface="Times New Roman" panose="02020603050405020304" pitchFamily="18" charset="0"/>
              </a:rPr>
              <a:t>		FROM	</a:t>
            </a:r>
            <a:r>
              <a:rPr lang="en-US" altLang="en-US" sz="6000" dirty="0" smtClean="0">
                <a:latin typeface="Times New Roman" panose="02020603050405020304" pitchFamily="18" charset="0"/>
                <a:cs typeface="Times New Roman" panose="02020603050405020304" pitchFamily="18" charset="0"/>
              </a:rPr>
              <a:t>PROJECT</a:t>
            </a:r>
            <a:r>
              <a:rPr lang="en-US" altLang="en-US" sz="6000" dirty="0">
                <a:latin typeface="Times New Roman" panose="02020603050405020304" pitchFamily="18" charset="0"/>
                <a:cs typeface="Times New Roman" panose="02020603050405020304" pitchFamily="18" charset="0"/>
              </a:rPr>
              <a:t>, WORKS_ON, EMPLOYEE</a:t>
            </a:r>
            <a:br>
              <a:rPr lang="en-US" altLang="en-US" sz="6000" dirty="0">
                <a:latin typeface="Times New Roman" panose="02020603050405020304" pitchFamily="18" charset="0"/>
                <a:cs typeface="Times New Roman" panose="02020603050405020304" pitchFamily="18" charset="0"/>
              </a:rPr>
            </a:br>
            <a:r>
              <a:rPr lang="en-US" altLang="en-US" sz="6000" dirty="0">
                <a:latin typeface="Times New Roman" panose="02020603050405020304" pitchFamily="18" charset="0"/>
                <a:cs typeface="Times New Roman" panose="02020603050405020304" pitchFamily="18" charset="0"/>
              </a:rPr>
              <a:t>		WHERE	PNUMBER=PNO AND </a:t>
            </a:r>
            <a:r>
              <a:rPr lang="en-US" altLang="en-US" sz="6000" dirty="0" smtClean="0">
                <a:latin typeface="Times New Roman" panose="02020603050405020304" pitchFamily="18" charset="0"/>
                <a:cs typeface="Times New Roman" panose="02020603050405020304" pitchFamily="18" charset="0"/>
              </a:rPr>
              <a:t>ESSN=SSN </a:t>
            </a:r>
            <a:r>
              <a:rPr lang="en-US" altLang="en-US" sz="6000" dirty="0">
                <a:latin typeface="Times New Roman" panose="02020603050405020304" pitchFamily="18" charset="0"/>
                <a:cs typeface="Times New Roman" panose="02020603050405020304" pitchFamily="18" charset="0"/>
              </a:rPr>
              <a:t>AND NAME='Smith')</a:t>
            </a:r>
          </a:p>
          <a:p>
            <a:pPr marL="0" indent="0">
              <a:buNone/>
            </a:pPr>
            <a:r>
              <a:rPr lang="en-US" altLang="en-US" dirty="0"/>
              <a:t/>
            </a:r>
            <a:br>
              <a:rPr lang="en-US" altLang="en-US" dirty="0"/>
            </a:br>
            <a:endParaRPr lang="en-US" altLang="en-US" dirty="0"/>
          </a:p>
          <a:p>
            <a:endParaRPr lang="en-US" altLang="zh-TW" dirty="0" smtClean="0"/>
          </a:p>
          <a:p>
            <a:endParaRPr lang="en-US" altLang="zh-TW" dirty="0"/>
          </a:p>
          <a:p>
            <a:endParaRPr lang="en-US" altLang="zh-TW" dirty="0" smtClean="0"/>
          </a:p>
          <a:p>
            <a:pPr marL="0" lvl="0" indent="0" algn="just" eaLnBrk="0" fontAlgn="base" hangingPunct="0">
              <a:lnSpc>
                <a:spcPct val="100000"/>
              </a:lnSpc>
              <a:spcBef>
                <a:spcPct val="50000"/>
              </a:spcBef>
              <a:spcAft>
                <a:spcPct val="0"/>
              </a:spcAft>
              <a:buNone/>
            </a:pPr>
            <a:endParaRPr lang="en-US" altLang="en-US" sz="6000" dirty="0" smtClean="0">
              <a:solidFill>
                <a:srgbClr val="0066FF"/>
              </a:solidFill>
              <a:latin typeface="Times New Roman" panose="02020603050405020304" pitchFamily="18" charset="0"/>
            </a:endParaRPr>
          </a:p>
          <a:p>
            <a:pPr marL="0" indent="0">
              <a:buNone/>
            </a:pPr>
            <a:r>
              <a:rPr lang="en-US" altLang="en-US" sz="2400" dirty="0" smtClean="0">
                <a:solidFill>
                  <a:schemeClr val="bg1"/>
                </a:solidFill>
              </a:rPr>
              <a:t>Manages </a:t>
            </a:r>
            <a:r>
              <a:rPr lang="en-US" altLang="en-US" sz="2400" dirty="0">
                <a:solidFill>
                  <a:schemeClr val="bg1"/>
                </a:solidFill>
              </a:rPr>
              <a:t>:  1:1 relationship type between EMPLOYEE and 	   DEPARTMENT. Employee participation is partial. Department participation is not clear from requirements</a:t>
            </a:r>
          </a:p>
          <a:p>
            <a:pPr marL="0" indent="0">
              <a:buNone/>
            </a:pPr>
            <a:endParaRPr lang="en-US" altLang="en-US" sz="2400" dirty="0">
              <a:solidFill>
                <a:srgbClr val="0066FF"/>
              </a:solidFill>
              <a:latin typeface="Times New Roman" panose="02020603050405020304" pitchFamily="18" charset="0"/>
            </a:endParaRPr>
          </a:p>
          <a:p>
            <a:r>
              <a:rPr lang="en-US" altLang="en-US" dirty="0" smtClean="0">
                <a:solidFill>
                  <a:schemeClr val="bg1"/>
                </a:solidFill>
              </a:rPr>
              <a:t> </a:t>
            </a:r>
            <a:r>
              <a:rPr lang="en-US" altLang="en-US" dirty="0">
                <a:solidFill>
                  <a:schemeClr val="bg1"/>
                </a:solidFill>
              </a:rPr>
              <a:t>are the relationship types observed</a:t>
            </a:r>
          </a:p>
          <a:p>
            <a:endParaRPr lang="en-GB" dirty="0"/>
          </a:p>
        </p:txBody>
      </p:sp>
    </p:spTree>
    <p:extLst>
      <p:ext uri="{BB962C8B-B14F-4D97-AF65-F5344CB8AC3E}">
        <p14:creationId xmlns:p14="http://schemas.microsoft.com/office/powerpoint/2010/main" val="276734007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820862"/>
            <a:ext cx="10515600" cy="506493"/>
          </a:xfrm>
        </p:spPr>
        <p:txBody>
          <a:bodyPr>
            <a:normAutofit fontScale="90000"/>
          </a:bodyPr>
          <a:lstStyle/>
          <a:p>
            <a:r>
              <a:rPr lang="en-US" altLang="en-US" dirty="0" smtClean="0"/>
              <a:t> </a:t>
            </a:r>
            <a:r>
              <a:rPr lang="en-US" altLang="en-US" dirty="0"/>
              <a:t>NESTING OF QUERIES</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48</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rmAutofit fontScale="32500" lnSpcReduction="20000"/>
          </a:bodyPr>
          <a:lstStyle/>
          <a:p>
            <a:pPr marL="0" indent="0">
              <a:lnSpc>
                <a:spcPct val="80000"/>
              </a:lnSpc>
              <a:buNone/>
            </a:pPr>
            <a:r>
              <a:rPr lang="en-US" altLang="en-US" dirty="0"/>
              <a:t/>
            </a:r>
            <a:br>
              <a:rPr lang="en-US" altLang="en-US" dirty="0"/>
            </a:br>
            <a:endParaRPr lang="en-US" altLang="en-US" dirty="0" smtClean="0"/>
          </a:p>
          <a:p>
            <a:pPr>
              <a:lnSpc>
                <a:spcPct val="80000"/>
              </a:lnSpc>
            </a:pPr>
            <a:r>
              <a:rPr lang="en-US" altLang="en-US" sz="7400" dirty="0" smtClean="0">
                <a:latin typeface="Times New Roman" panose="02020603050405020304" pitchFamily="18" charset="0"/>
                <a:cs typeface="Times New Roman" panose="02020603050405020304" pitchFamily="18" charset="0"/>
              </a:rPr>
              <a:t>A </a:t>
            </a:r>
            <a:r>
              <a:rPr lang="en-US" altLang="en-US" sz="7400" dirty="0">
                <a:latin typeface="Times New Roman" panose="02020603050405020304" pitchFamily="18" charset="0"/>
                <a:cs typeface="Times New Roman" panose="02020603050405020304" pitchFamily="18" charset="0"/>
              </a:rPr>
              <a:t>complete SELECT query, called a </a:t>
            </a:r>
            <a:r>
              <a:rPr lang="en-US" altLang="en-US" sz="7400" i="1" dirty="0">
                <a:latin typeface="Times New Roman" panose="02020603050405020304" pitchFamily="18" charset="0"/>
                <a:cs typeface="Times New Roman" panose="02020603050405020304" pitchFamily="18" charset="0"/>
              </a:rPr>
              <a:t>nested query</a:t>
            </a:r>
            <a:r>
              <a:rPr lang="en-US" altLang="en-US" sz="7400" dirty="0">
                <a:latin typeface="Times New Roman" panose="02020603050405020304" pitchFamily="18" charset="0"/>
                <a:cs typeface="Times New Roman" panose="02020603050405020304" pitchFamily="18" charset="0"/>
              </a:rPr>
              <a:t>, can be specified within the WHERE-clause of another query, called the </a:t>
            </a:r>
            <a:r>
              <a:rPr lang="en-US" altLang="en-US" sz="7400" i="1" dirty="0">
                <a:latin typeface="Times New Roman" panose="02020603050405020304" pitchFamily="18" charset="0"/>
                <a:cs typeface="Times New Roman" panose="02020603050405020304" pitchFamily="18" charset="0"/>
              </a:rPr>
              <a:t>outer query</a:t>
            </a:r>
          </a:p>
          <a:p>
            <a:pPr lvl="1">
              <a:lnSpc>
                <a:spcPct val="80000"/>
              </a:lnSpc>
            </a:pPr>
            <a:r>
              <a:rPr lang="en-US" altLang="en-US" sz="7400" dirty="0">
                <a:latin typeface="Times New Roman" panose="02020603050405020304" pitchFamily="18" charset="0"/>
                <a:cs typeface="Times New Roman" panose="02020603050405020304" pitchFamily="18" charset="0"/>
              </a:rPr>
              <a:t>Many of the previous queries can be specified in an alternative form using nesting</a:t>
            </a:r>
          </a:p>
          <a:p>
            <a:pPr>
              <a:lnSpc>
                <a:spcPct val="80000"/>
              </a:lnSpc>
            </a:pPr>
            <a:r>
              <a:rPr lang="en-US" altLang="en-US" sz="7400" dirty="0">
                <a:latin typeface="Times New Roman" panose="02020603050405020304" pitchFamily="18" charset="0"/>
                <a:cs typeface="Times New Roman" panose="02020603050405020304" pitchFamily="18" charset="0"/>
              </a:rPr>
              <a:t>Query 1: Retrieve the name and address of all employees who work for the 'Research' department.</a:t>
            </a:r>
          </a:p>
          <a:p>
            <a:pPr lvl="1">
              <a:lnSpc>
                <a:spcPct val="80000"/>
              </a:lnSpc>
              <a:buFont typeface="Wingdings" panose="05000000000000000000" pitchFamily="2" charset="2"/>
              <a:buNone/>
            </a:pPr>
            <a:endParaRPr lang="en-US" altLang="en-US" sz="7400" dirty="0">
              <a:latin typeface="Times New Roman" panose="02020603050405020304" pitchFamily="18" charset="0"/>
              <a:cs typeface="Times New Roman" panose="02020603050405020304" pitchFamily="18" charset="0"/>
            </a:endParaRPr>
          </a:p>
          <a:p>
            <a:pPr lvl="1">
              <a:lnSpc>
                <a:spcPct val="80000"/>
              </a:lnSpc>
              <a:buFont typeface="Wingdings" panose="05000000000000000000" pitchFamily="2" charset="2"/>
              <a:buNone/>
            </a:pPr>
            <a:r>
              <a:rPr lang="en-US" altLang="en-US" sz="7400" dirty="0">
                <a:latin typeface="Times New Roman" panose="02020603050405020304" pitchFamily="18" charset="0"/>
                <a:cs typeface="Times New Roman" panose="02020603050405020304" pitchFamily="18" charset="0"/>
              </a:rPr>
              <a:t>Q1:	SELECT	FNAME, LNAME, ADDRESS</a:t>
            </a:r>
            <a:br>
              <a:rPr lang="en-US" altLang="en-US" sz="7400" dirty="0">
                <a:latin typeface="Times New Roman" panose="02020603050405020304" pitchFamily="18" charset="0"/>
                <a:cs typeface="Times New Roman" panose="02020603050405020304" pitchFamily="18" charset="0"/>
              </a:rPr>
            </a:br>
            <a:r>
              <a:rPr lang="en-US" altLang="en-US" sz="7400" dirty="0">
                <a:latin typeface="Times New Roman" panose="02020603050405020304" pitchFamily="18" charset="0"/>
                <a:cs typeface="Times New Roman" panose="02020603050405020304" pitchFamily="18" charset="0"/>
              </a:rPr>
              <a:t>	</a:t>
            </a:r>
            <a:r>
              <a:rPr lang="en-US" altLang="en-US" sz="7400" dirty="0" smtClean="0">
                <a:latin typeface="Times New Roman" panose="02020603050405020304" pitchFamily="18" charset="0"/>
                <a:cs typeface="Times New Roman" panose="02020603050405020304" pitchFamily="18" charset="0"/>
              </a:rPr>
              <a:t>	FROM </a:t>
            </a:r>
            <a:r>
              <a:rPr lang="en-US" altLang="en-US" sz="7400" dirty="0">
                <a:latin typeface="Times New Roman" panose="02020603050405020304" pitchFamily="18" charset="0"/>
                <a:cs typeface="Times New Roman" panose="02020603050405020304" pitchFamily="18" charset="0"/>
              </a:rPr>
              <a:t>		EMPLOYEE</a:t>
            </a:r>
            <a:br>
              <a:rPr lang="en-US" altLang="en-US" sz="7400" dirty="0">
                <a:latin typeface="Times New Roman" panose="02020603050405020304" pitchFamily="18" charset="0"/>
                <a:cs typeface="Times New Roman" panose="02020603050405020304" pitchFamily="18" charset="0"/>
              </a:rPr>
            </a:br>
            <a:r>
              <a:rPr lang="en-US" altLang="en-US" sz="7400" dirty="0">
                <a:latin typeface="Times New Roman" panose="02020603050405020304" pitchFamily="18" charset="0"/>
                <a:cs typeface="Times New Roman" panose="02020603050405020304" pitchFamily="18" charset="0"/>
              </a:rPr>
              <a:t>	</a:t>
            </a:r>
            <a:r>
              <a:rPr lang="en-US" altLang="en-US" sz="7400" dirty="0" smtClean="0">
                <a:latin typeface="Times New Roman" panose="02020603050405020304" pitchFamily="18" charset="0"/>
                <a:cs typeface="Times New Roman" panose="02020603050405020304" pitchFamily="18" charset="0"/>
              </a:rPr>
              <a:t>	WHERE</a:t>
            </a:r>
            <a:r>
              <a:rPr lang="en-US" altLang="en-US" sz="7400" dirty="0">
                <a:latin typeface="Times New Roman" panose="02020603050405020304" pitchFamily="18" charset="0"/>
                <a:cs typeface="Times New Roman" panose="02020603050405020304" pitchFamily="18" charset="0"/>
              </a:rPr>
              <a:t>	DNO IN  (SELECT  DNUMBER</a:t>
            </a:r>
            <a:br>
              <a:rPr lang="en-US" altLang="en-US" sz="7400" dirty="0">
                <a:latin typeface="Times New Roman" panose="02020603050405020304" pitchFamily="18" charset="0"/>
                <a:cs typeface="Times New Roman" panose="02020603050405020304" pitchFamily="18" charset="0"/>
              </a:rPr>
            </a:br>
            <a:r>
              <a:rPr lang="en-US" altLang="en-US" sz="7400" dirty="0">
                <a:latin typeface="Times New Roman" panose="02020603050405020304" pitchFamily="18" charset="0"/>
                <a:cs typeface="Times New Roman" panose="02020603050405020304" pitchFamily="18" charset="0"/>
              </a:rPr>
              <a:t>	</a:t>
            </a:r>
            <a:r>
              <a:rPr lang="en-US" altLang="en-US" sz="7400" dirty="0" smtClean="0">
                <a:latin typeface="Times New Roman" panose="02020603050405020304" pitchFamily="18" charset="0"/>
                <a:cs typeface="Times New Roman" panose="02020603050405020304" pitchFamily="18" charset="0"/>
              </a:rPr>
              <a:t>	FROM</a:t>
            </a:r>
            <a:r>
              <a:rPr lang="en-US" altLang="en-US" sz="7400" dirty="0">
                <a:latin typeface="Times New Roman" panose="02020603050405020304" pitchFamily="18" charset="0"/>
                <a:cs typeface="Times New Roman" panose="02020603050405020304" pitchFamily="18" charset="0"/>
              </a:rPr>
              <a:t>		DEPARTMENT</a:t>
            </a:r>
            <a:br>
              <a:rPr lang="en-US" altLang="en-US" sz="7400" dirty="0">
                <a:latin typeface="Times New Roman" panose="02020603050405020304" pitchFamily="18" charset="0"/>
                <a:cs typeface="Times New Roman" panose="02020603050405020304" pitchFamily="18" charset="0"/>
              </a:rPr>
            </a:br>
            <a:r>
              <a:rPr lang="en-US" altLang="en-US" sz="7400" dirty="0">
                <a:latin typeface="Times New Roman" panose="02020603050405020304" pitchFamily="18" charset="0"/>
                <a:cs typeface="Times New Roman" panose="02020603050405020304" pitchFamily="18" charset="0"/>
              </a:rPr>
              <a:t>	</a:t>
            </a:r>
            <a:r>
              <a:rPr lang="en-US" altLang="en-US" sz="7400" dirty="0" smtClean="0">
                <a:latin typeface="Times New Roman" panose="02020603050405020304" pitchFamily="18" charset="0"/>
                <a:cs typeface="Times New Roman" panose="02020603050405020304" pitchFamily="18" charset="0"/>
              </a:rPr>
              <a:t>	WHERE</a:t>
            </a:r>
            <a:r>
              <a:rPr lang="en-US" altLang="en-US" sz="7400" dirty="0">
                <a:latin typeface="Times New Roman" panose="02020603050405020304" pitchFamily="18" charset="0"/>
                <a:cs typeface="Times New Roman" panose="02020603050405020304" pitchFamily="18" charset="0"/>
              </a:rPr>
              <a:t>	DNAME='Research' )</a:t>
            </a:r>
          </a:p>
          <a:p>
            <a:endParaRPr lang="en-US" altLang="zh-TW" dirty="0" smtClean="0"/>
          </a:p>
          <a:p>
            <a:endParaRPr lang="en-US" altLang="zh-TW" dirty="0"/>
          </a:p>
          <a:p>
            <a:endParaRPr lang="en-US" altLang="zh-TW" dirty="0" smtClean="0"/>
          </a:p>
          <a:p>
            <a:pPr marL="0" lvl="0" indent="0" algn="just" eaLnBrk="0" fontAlgn="base" hangingPunct="0">
              <a:lnSpc>
                <a:spcPct val="100000"/>
              </a:lnSpc>
              <a:spcBef>
                <a:spcPct val="50000"/>
              </a:spcBef>
              <a:spcAft>
                <a:spcPct val="0"/>
              </a:spcAft>
              <a:buNone/>
            </a:pPr>
            <a:endParaRPr lang="en-US" altLang="en-US" sz="6000" dirty="0" smtClean="0">
              <a:solidFill>
                <a:srgbClr val="0066FF"/>
              </a:solidFill>
              <a:latin typeface="Times New Roman" panose="02020603050405020304" pitchFamily="18" charset="0"/>
            </a:endParaRPr>
          </a:p>
          <a:p>
            <a:pPr marL="0" indent="0">
              <a:buNone/>
            </a:pPr>
            <a:r>
              <a:rPr lang="en-US" altLang="en-US" sz="2400" dirty="0" smtClean="0">
                <a:solidFill>
                  <a:schemeClr val="bg1"/>
                </a:solidFill>
              </a:rPr>
              <a:t>Manages </a:t>
            </a:r>
            <a:r>
              <a:rPr lang="en-US" altLang="en-US" sz="2400" dirty="0">
                <a:solidFill>
                  <a:schemeClr val="bg1"/>
                </a:solidFill>
              </a:rPr>
              <a:t>:  1:1 relationship type between EMPLOYEE and 	   DEPARTMENT. Employee participation is partial. Department participation is not clear from requirements</a:t>
            </a:r>
          </a:p>
          <a:p>
            <a:pPr marL="0" indent="0">
              <a:buNone/>
            </a:pPr>
            <a:endParaRPr lang="en-US" altLang="en-US" sz="2400" dirty="0">
              <a:solidFill>
                <a:srgbClr val="0066FF"/>
              </a:solidFill>
              <a:latin typeface="Times New Roman" panose="02020603050405020304" pitchFamily="18" charset="0"/>
            </a:endParaRPr>
          </a:p>
          <a:p>
            <a:r>
              <a:rPr lang="en-US" altLang="en-US" dirty="0" smtClean="0">
                <a:solidFill>
                  <a:schemeClr val="bg1"/>
                </a:solidFill>
              </a:rPr>
              <a:t> </a:t>
            </a:r>
            <a:r>
              <a:rPr lang="en-US" altLang="en-US" dirty="0">
                <a:solidFill>
                  <a:schemeClr val="bg1"/>
                </a:solidFill>
              </a:rPr>
              <a:t>are the relationship types observed</a:t>
            </a:r>
          </a:p>
          <a:p>
            <a:endParaRPr lang="en-GB" dirty="0"/>
          </a:p>
        </p:txBody>
      </p:sp>
    </p:spTree>
    <p:extLst>
      <p:ext uri="{BB962C8B-B14F-4D97-AF65-F5344CB8AC3E}">
        <p14:creationId xmlns:p14="http://schemas.microsoft.com/office/powerpoint/2010/main" val="393793409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820862"/>
            <a:ext cx="10515600" cy="506493"/>
          </a:xfrm>
        </p:spPr>
        <p:txBody>
          <a:bodyPr>
            <a:normAutofit fontScale="90000"/>
          </a:bodyPr>
          <a:lstStyle/>
          <a:p>
            <a:r>
              <a:rPr lang="en-US" altLang="en-US" dirty="0" smtClean="0"/>
              <a:t> </a:t>
            </a:r>
            <a:r>
              <a:rPr lang="en-US" altLang="en-US" dirty="0"/>
              <a:t>NESTING OF QUERIES (contd.)</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49</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rmAutofit fontScale="25000" lnSpcReduction="20000"/>
          </a:bodyPr>
          <a:lstStyle/>
          <a:p>
            <a:endParaRPr lang="en-US" altLang="en-US" dirty="0" smtClean="0"/>
          </a:p>
          <a:p>
            <a:endParaRPr lang="en-US" altLang="en-US" dirty="0"/>
          </a:p>
          <a:p>
            <a:endParaRPr lang="en-US" altLang="en-US" sz="4400" dirty="0" smtClean="0">
              <a:latin typeface="Times New Roman" panose="02020603050405020304" pitchFamily="18" charset="0"/>
              <a:cs typeface="Times New Roman" panose="02020603050405020304" pitchFamily="18" charset="0"/>
            </a:endParaRPr>
          </a:p>
          <a:p>
            <a:r>
              <a:rPr lang="en-US" altLang="en-US" sz="9600" dirty="0">
                <a:latin typeface="Times New Roman" panose="02020603050405020304" pitchFamily="18" charset="0"/>
                <a:cs typeface="Times New Roman" panose="02020603050405020304" pitchFamily="18" charset="0"/>
              </a:rPr>
              <a:t>The nested query selects the number of the 'Research' department</a:t>
            </a:r>
          </a:p>
          <a:p>
            <a:r>
              <a:rPr lang="en-US" altLang="en-US" sz="9600" dirty="0">
                <a:latin typeface="Times New Roman" panose="02020603050405020304" pitchFamily="18" charset="0"/>
                <a:cs typeface="Times New Roman" panose="02020603050405020304" pitchFamily="18" charset="0"/>
              </a:rPr>
              <a:t>The outer query select an EMPLOYEE tuple if its DNO value is in the result of either nested query</a:t>
            </a:r>
          </a:p>
          <a:p>
            <a:r>
              <a:rPr lang="en-US" altLang="en-US" sz="9600" dirty="0">
                <a:latin typeface="Times New Roman" panose="02020603050405020304" pitchFamily="18" charset="0"/>
                <a:cs typeface="Times New Roman" panose="02020603050405020304" pitchFamily="18" charset="0"/>
              </a:rPr>
              <a:t>The comparison operator IN compares a value v with a set (or multi-set) of values V, and evaluates to TRUE if v is one of the elements in V</a:t>
            </a:r>
          </a:p>
          <a:p>
            <a:r>
              <a:rPr lang="en-US" altLang="en-US" sz="9600" dirty="0">
                <a:latin typeface="Times New Roman" panose="02020603050405020304" pitchFamily="18" charset="0"/>
                <a:cs typeface="Times New Roman" panose="02020603050405020304" pitchFamily="18" charset="0"/>
              </a:rPr>
              <a:t>In general, we can have several levels of nested queries</a:t>
            </a:r>
          </a:p>
          <a:p>
            <a:r>
              <a:rPr lang="en-US" altLang="en-US" sz="9600" dirty="0">
                <a:latin typeface="Times New Roman" panose="02020603050405020304" pitchFamily="18" charset="0"/>
                <a:cs typeface="Times New Roman" panose="02020603050405020304" pitchFamily="18" charset="0"/>
              </a:rPr>
              <a:t>A reference to an unqualified attribute refers to the relation declared in the innermost nested query</a:t>
            </a:r>
          </a:p>
          <a:p>
            <a:r>
              <a:rPr lang="en-US" altLang="en-US" sz="9600" dirty="0">
                <a:latin typeface="Times New Roman" panose="02020603050405020304" pitchFamily="18" charset="0"/>
                <a:cs typeface="Times New Roman" panose="02020603050405020304" pitchFamily="18" charset="0"/>
              </a:rPr>
              <a:t>In this example, the nested query is not correlated with the outer query</a:t>
            </a:r>
          </a:p>
          <a:p>
            <a:endParaRPr lang="en-US" altLang="zh-TW" dirty="0" smtClean="0"/>
          </a:p>
          <a:p>
            <a:endParaRPr lang="en-US" altLang="zh-TW" dirty="0"/>
          </a:p>
          <a:p>
            <a:endParaRPr lang="en-US" altLang="zh-TW" dirty="0" smtClean="0"/>
          </a:p>
          <a:p>
            <a:pPr marL="0" lvl="0" indent="0" algn="just" eaLnBrk="0" fontAlgn="base" hangingPunct="0">
              <a:lnSpc>
                <a:spcPct val="100000"/>
              </a:lnSpc>
              <a:spcBef>
                <a:spcPct val="50000"/>
              </a:spcBef>
              <a:spcAft>
                <a:spcPct val="0"/>
              </a:spcAft>
              <a:buNone/>
            </a:pPr>
            <a:endParaRPr lang="en-US" altLang="en-US" sz="6000" dirty="0" smtClean="0">
              <a:solidFill>
                <a:srgbClr val="0066FF"/>
              </a:solidFill>
              <a:latin typeface="Times New Roman" panose="02020603050405020304" pitchFamily="18" charset="0"/>
            </a:endParaRPr>
          </a:p>
          <a:p>
            <a:pPr marL="0" indent="0">
              <a:buNone/>
            </a:pPr>
            <a:r>
              <a:rPr lang="en-US" altLang="en-US" sz="2400" dirty="0" smtClean="0">
                <a:solidFill>
                  <a:schemeClr val="bg1"/>
                </a:solidFill>
              </a:rPr>
              <a:t>Manages </a:t>
            </a:r>
            <a:r>
              <a:rPr lang="en-US" altLang="en-US" sz="2400" dirty="0">
                <a:solidFill>
                  <a:schemeClr val="bg1"/>
                </a:solidFill>
              </a:rPr>
              <a:t>:  1:1 relationship type between EMPLOYEE and 	   DEPARTMENT. Employee participation is partial. Department participation is not clear from requirements</a:t>
            </a:r>
          </a:p>
          <a:p>
            <a:pPr marL="0" indent="0">
              <a:buNone/>
            </a:pPr>
            <a:endParaRPr lang="en-US" altLang="en-US" sz="2400" dirty="0">
              <a:solidFill>
                <a:srgbClr val="0066FF"/>
              </a:solidFill>
              <a:latin typeface="Times New Roman" panose="02020603050405020304" pitchFamily="18" charset="0"/>
            </a:endParaRPr>
          </a:p>
          <a:p>
            <a:r>
              <a:rPr lang="en-US" altLang="en-US" dirty="0" smtClean="0">
                <a:solidFill>
                  <a:schemeClr val="bg1"/>
                </a:solidFill>
              </a:rPr>
              <a:t> </a:t>
            </a:r>
            <a:r>
              <a:rPr lang="en-US" altLang="en-US" dirty="0">
                <a:solidFill>
                  <a:schemeClr val="bg1"/>
                </a:solidFill>
              </a:rPr>
              <a:t>are the relationship types observed</a:t>
            </a:r>
          </a:p>
          <a:p>
            <a:endParaRPr lang="en-GB" dirty="0"/>
          </a:p>
        </p:txBody>
      </p:sp>
    </p:spTree>
    <p:extLst>
      <p:ext uri="{BB962C8B-B14F-4D97-AF65-F5344CB8AC3E}">
        <p14:creationId xmlns:p14="http://schemas.microsoft.com/office/powerpoint/2010/main" val="33463272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820862"/>
            <a:ext cx="10515600" cy="506493"/>
          </a:xfrm>
        </p:spPr>
        <p:txBody>
          <a:bodyPr>
            <a:normAutofit fontScale="90000"/>
          </a:bodyPr>
          <a:lstStyle/>
          <a:p>
            <a:r>
              <a:rPr lang="en-US" altLang="en-US" dirty="0"/>
              <a:t>Overview of SQL</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5</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rmAutofit/>
          </a:bodyPr>
          <a:lstStyle/>
          <a:p>
            <a:endParaRPr lang="en-US" altLang="zh-TW" dirty="0" smtClean="0"/>
          </a:p>
          <a:p>
            <a:r>
              <a:rPr lang="en-IN" dirty="0" smtClean="0"/>
              <a:t>This chapter presents the </a:t>
            </a:r>
            <a:r>
              <a:rPr lang="en-IN" i="1" dirty="0" smtClean="0"/>
              <a:t>practical relational model, which is based on the SQL </a:t>
            </a:r>
            <a:r>
              <a:rPr lang="en-IN" dirty="0" smtClean="0"/>
              <a:t>standard for </a:t>
            </a:r>
            <a:r>
              <a:rPr lang="en-IN" i="1" dirty="0" smtClean="0"/>
              <a:t>commercial relational </a:t>
            </a:r>
            <a:r>
              <a:rPr lang="en-IN" i="1" dirty="0" err="1" smtClean="0"/>
              <a:t>DBMSs</a:t>
            </a:r>
            <a:endParaRPr lang="en-US" altLang="zh-TW" dirty="0"/>
          </a:p>
          <a:p>
            <a:r>
              <a:rPr lang="en-US" altLang="zh-TW" dirty="0" smtClean="0"/>
              <a:t>Previous chapter presented </a:t>
            </a:r>
            <a:r>
              <a:rPr lang="en-IN" dirty="0" smtClean="0"/>
              <a:t>the most important concepts underlying the </a:t>
            </a:r>
            <a:r>
              <a:rPr lang="en-IN" i="1" dirty="0" smtClean="0"/>
              <a:t>formal relational data model.</a:t>
            </a:r>
          </a:p>
          <a:p>
            <a:r>
              <a:rPr lang="en-US" altLang="zh-TW" i="1" dirty="0" smtClean="0"/>
              <a:t>Also discussed </a:t>
            </a:r>
            <a:r>
              <a:rPr lang="en-IN" dirty="0" smtClean="0"/>
              <a:t>the </a:t>
            </a:r>
            <a:r>
              <a:rPr lang="en-IN" i="1" dirty="0" smtClean="0"/>
              <a:t>relational algebra operations, which are </a:t>
            </a:r>
            <a:r>
              <a:rPr lang="en-IN" dirty="0" smtClean="0"/>
              <a:t>very important for understanding the types of requests that may be specified on a relational database.</a:t>
            </a:r>
          </a:p>
          <a:p>
            <a:r>
              <a:rPr lang="en-IN" dirty="0" smtClean="0"/>
              <a:t>However, the relational algebra operations are too low-level for most commercial DBMS users because a query in relational algebra is written as a sequence of operations that, when executed, produces the required result.</a:t>
            </a:r>
            <a:endParaRPr lang="en-US" altLang="zh-TW" dirty="0" smtClean="0"/>
          </a:p>
        </p:txBody>
      </p:sp>
    </p:spTree>
    <p:extLst>
      <p:ext uri="{BB962C8B-B14F-4D97-AF65-F5344CB8AC3E}">
        <p14:creationId xmlns:p14="http://schemas.microsoft.com/office/powerpoint/2010/main" val="418426840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820862"/>
            <a:ext cx="10515600" cy="506493"/>
          </a:xfrm>
        </p:spPr>
        <p:txBody>
          <a:bodyPr>
            <a:normAutofit fontScale="90000"/>
          </a:bodyPr>
          <a:lstStyle/>
          <a:p>
            <a:r>
              <a:rPr lang="en-US" altLang="en-US" dirty="0" smtClean="0"/>
              <a:t> </a:t>
            </a:r>
            <a:r>
              <a:rPr lang="en-US" altLang="en-US" dirty="0"/>
              <a:t>CORRELATED NESTED QUERIES</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50</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rmAutofit fontScale="25000" lnSpcReduction="20000"/>
          </a:bodyPr>
          <a:lstStyle/>
          <a:p>
            <a:endParaRPr lang="en-US" altLang="en-US" sz="2000" dirty="0" smtClean="0"/>
          </a:p>
          <a:p>
            <a:endParaRPr lang="en-US" altLang="en-US" sz="2000" dirty="0"/>
          </a:p>
          <a:p>
            <a:r>
              <a:rPr lang="en-US" altLang="en-US" sz="9600" dirty="0" smtClean="0">
                <a:latin typeface="Times New Roman" panose="02020603050405020304" pitchFamily="18" charset="0"/>
                <a:cs typeface="Times New Roman" panose="02020603050405020304" pitchFamily="18" charset="0"/>
              </a:rPr>
              <a:t>If </a:t>
            </a:r>
            <a:r>
              <a:rPr lang="en-US" altLang="en-US" sz="9600" dirty="0">
                <a:latin typeface="Times New Roman" panose="02020603050405020304" pitchFamily="18" charset="0"/>
                <a:cs typeface="Times New Roman" panose="02020603050405020304" pitchFamily="18" charset="0"/>
              </a:rPr>
              <a:t>a condition in the WHERE-clause of a </a:t>
            </a:r>
            <a:r>
              <a:rPr lang="en-US" altLang="en-US" sz="9600" i="1" dirty="0">
                <a:latin typeface="Times New Roman" panose="02020603050405020304" pitchFamily="18" charset="0"/>
                <a:cs typeface="Times New Roman" panose="02020603050405020304" pitchFamily="18" charset="0"/>
              </a:rPr>
              <a:t>nested query</a:t>
            </a:r>
            <a:r>
              <a:rPr lang="en-US" altLang="en-US" sz="9600" dirty="0">
                <a:latin typeface="Times New Roman" panose="02020603050405020304" pitchFamily="18" charset="0"/>
                <a:cs typeface="Times New Roman" panose="02020603050405020304" pitchFamily="18" charset="0"/>
              </a:rPr>
              <a:t> references an attribute of a relation declared in the </a:t>
            </a:r>
            <a:r>
              <a:rPr lang="en-US" altLang="en-US" sz="9600" i="1" dirty="0">
                <a:latin typeface="Times New Roman" panose="02020603050405020304" pitchFamily="18" charset="0"/>
                <a:cs typeface="Times New Roman" panose="02020603050405020304" pitchFamily="18" charset="0"/>
              </a:rPr>
              <a:t>outer query</a:t>
            </a:r>
            <a:r>
              <a:rPr lang="en-US" altLang="en-US" sz="9600" dirty="0">
                <a:latin typeface="Times New Roman" panose="02020603050405020304" pitchFamily="18" charset="0"/>
                <a:cs typeface="Times New Roman" panose="02020603050405020304" pitchFamily="18" charset="0"/>
              </a:rPr>
              <a:t>, the two queries are said to be </a:t>
            </a:r>
            <a:r>
              <a:rPr lang="en-US" altLang="en-US" sz="9600" i="1" dirty="0">
                <a:latin typeface="Times New Roman" panose="02020603050405020304" pitchFamily="18" charset="0"/>
                <a:cs typeface="Times New Roman" panose="02020603050405020304" pitchFamily="18" charset="0"/>
              </a:rPr>
              <a:t>correlated</a:t>
            </a:r>
          </a:p>
          <a:p>
            <a:pPr lvl="1"/>
            <a:r>
              <a:rPr lang="en-US" altLang="en-US" sz="9600" dirty="0">
                <a:latin typeface="Times New Roman" panose="02020603050405020304" pitchFamily="18" charset="0"/>
                <a:cs typeface="Times New Roman" panose="02020603050405020304" pitchFamily="18" charset="0"/>
              </a:rPr>
              <a:t>The result of a correlated nested query is different for each tuple (or combination of tuples) of the relation(s) the outer query</a:t>
            </a:r>
          </a:p>
          <a:p>
            <a:r>
              <a:rPr lang="en-US" altLang="en-US" sz="9600" dirty="0">
                <a:latin typeface="Times New Roman" panose="02020603050405020304" pitchFamily="18" charset="0"/>
                <a:cs typeface="Times New Roman" panose="02020603050405020304" pitchFamily="18" charset="0"/>
              </a:rPr>
              <a:t>Query 12: Retrieve the name of each employee who has a dependent with the same first name as the employee.</a:t>
            </a:r>
            <a:br>
              <a:rPr lang="en-US" altLang="en-US" sz="9600" dirty="0">
                <a:latin typeface="Times New Roman" panose="02020603050405020304" pitchFamily="18" charset="0"/>
                <a:cs typeface="Times New Roman" panose="02020603050405020304" pitchFamily="18" charset="0"/>
              </a:rPr>
            </a:br>
            <a:r>
              <a:rPr lang="en-US" altLang="en-US" sz="9600" dirty="0">
                <a:latin typeface="Times New Roman" panose="02020603050405020304" pitchFamily="18" charset="0"/>
                <a:cs typeface="Times New Roman" panose="02020603050405020304" pitchFamily="18" charset="0"/>
              </a:rPr>
              <a:t/>
            </a:r>
            <a:br>
              <a:rPr lang="en-US" altLang="en-US" sz="9600" dirty="0">
                <a:latin typeface="Times New Roman" panose="02020603050405020304" pitchFamily="18" charset="0"/>
                <a:cs typeface="Times New Roman" panose="02020603050405020304" pitchFamily="18" charset="0"/>
              </a:rPr>
            </a:br>
            <a:r>
              <a:rPr lang="en-US" altLang="en-US" sz="9600" dirty="0">
                <a:latin typeface="Times New Roman" panose="02020603050405020304" pitchFamily="18" charset="0"/>
                <a:cs typeface="Times New Roman" panose="02020603050405020304" pitchFamily="18" charset="0"/>
              </a:rPr>
              <a:t>Q12: SELECT  	E.FNAME, E.LNAME</a:t>
            </a:r>
            <a:br>
              <a:rPr lang="en-US" altLang="en-US" sz="9600" dirty="0">
                <a:latin typeface="Times New Roman" panose="02020603050405020304" pitchFamily="18" charset="0"/>
                <a:cs typeface="Times New Roman" panose="02020603050405020304" pitchFamily="18" charset="0"/>
              </a:rPr>
            </a:br>
            <a:r>
              <a:rPr lang="en-US" altLang="en-US" sz="9600" dirty="0">
                <a:latin typeface="Times New Roman" panose="02020603050405020304" pitchFamily="18" charset="0"/>
                <a:cs typeface="Times New Roman" panose="02020603050405020304" pitchFamily="18" charset="0"/>
              </a:rPr>
              <a:t>	FROM	</a:t>
            </a:r>
            <a:r>
              <a:rPr lang="en-US" altLang="en-US" sz="9600" dirty="0" smtClean="0">
                <a:latin typeface="Times New Roman" panose="02020603050405020304" pitchFamily="18" charset="0"/>
                <a:cs typeface="Times New Roman" panose="02020603050405020304" pitchFamily="18" charset="0"/>
              </a:rPr>
              <a:t>	EMPLOYEE </a:t>
            </a:r>
            <a:r>
              <a:rPr lang="en-US" altLang="en-US" sz="9600" dirty="0">
                <a:latin typeface="Times New Roman" panose="02020603050405020304" pitchFamily="18" charset="0"/>
                <a:cs typeface="Times New Roman" panose="02020603050405020304" pitchFamily="18" charset="0"/>
              </a:rPr>
              <a:t>AS E</a:t>
            </a:r>
            <a:br>
              <a:rPr lang="en-US" altLang="en-US" sz="9600" dirty="0">
                <a:latin typeface="Times New Roman" panose="02020603050405020304" pitchFamily="18" charset="0"/>
                <a:cs typeface="Times New Roman" panose="02020603050405020304" pitchFamily="18" charset="0"/>
              </a:rPr>
            </a:br>
            <a:r>
              <a:rPr lang="en-US" altLang="en-US" sz="9600" dirty="0">
                <a:latin typeface="Times New Roman" panose="02020603050405020304" pitchFamily="18" charset="0"/>
                <a:cs typeface="Times New Roman" panose="02020603050405020304" pitchFamily="18" charset="0"/>
              </a:rPr>
              <a:t>	WHERE	E.SSN IN </a:t>
            </a:r>
            <a:br>
              <a:rPr lang="en-US" altLang="en-US" sz="9600" dirty="0">
                <a:latin typeface="Times New Roman" panose="02020603050405020304" pitchFamily="18" charset="0"/>
                <a:cs typeface="Times New Roman" panose="02020603050405020304" pitchFamily="18" charset="0"/>
              </a:rPr>
            </a:br>
            <a:r>
              <a:rPr lang="en-US" altLang="en-US" sz="9600" dirty="0">
                <a:latin typeface="Times New Roman" panose="02020603050405020304" pitchFamily="18" charset="0"/>
                <a:cs typeface="Times New Roman" panose="02020603050405020304" pitchFamily="18" charset="0"/>
              </a:rPr>
              <a:t>				(SELECT 	ESSN</a:t>
            </a:r>
            <a:br>
              <a:rPr lang="en-US" altLang="en-US" sz="9600" dirty="0">
                <a:latin typeface="Times New Roman" panose="02020603050405020304" pitchFamily="18" charset="0"/>
                <a:cs typeface="Times New Roman" panose="02020603050405020304" pitchFamily="18" charset="0"/>
              </a:rPr>
            </a:br>
            <a:r>
              <a:rPr lang="en-US" altLang="en-US" sz="9600" dirty="0">
                <a:latin typeface="Times New Roman" panose="02020603050405020304" pitchFamily="18" charset="0"/>
                <a:cs typeface="Times New Roman" panose="02020603050405020304" pitchFamily="18" charset="0"/>
              </a:rPr>
              <a:t>				FROM	</a:t>
            </a:r>
            <a:r>
              <a:rPr lang="en-US" altLang="en-US" sz="9600" dirty="0" smtClean="0">
                <a:latin typeface="Times New Roman" panose="02020603050405020304" pitchFamily="18" charset="0"/>
                <a:cs typeface="Times New Roman" panose="02020603050405020304" pitchFamily="18" charset="0"/>
              </a:rPr>
              <a:t>DEPENDENT</a:t>
            </a:r>
            <a:r>
              <a:rPr lang="en-US" altLang="en-US" sz="9600" dirty="0">
                <a:latin typeface="Times New Roman" panose="02020603050405020304" pitchFamily="18" charset="0"/>
                <a:cs typeface="Times New Roman" panose="02020603050405020304" pitchFamily="18" charset="0"/>
              </a:rPr>
              <a:t/>
            </a:r>
            <a:br>
              <a:rPr lang="en-US" altLang="en-US" sz="9600" dirty="0">
                <a:latin typeface="Times New Roman" panose="02020603050405020304" pitchFamily="18" charset="0"/>
                <a:cs typeface="Times New Roman" panose="02020603050405020304" pitchFamily="18" charset="0"/>
              </a:rPr>
            </a:br>
            <a:r>
              <a:rPr lang="en-US" altLang="en-US" sz="9600" dirty="0">
                <a:latin typeface="Times New Roman" panose="02020603050405020304" pitchFamily="18" charset="0"/>
                <a:cs typeface="Times New Roman" panose="02020603050405020304" pitchFamily="18" charset="0"/>
              </a:rPr>
              <a:t>				WHERE	ESSN=E.SSN AND</a:t>
            </a:r>
            <a:br>
              <a:rPr lang="en-US" altLang="en-US" sz="9600" dirty="0">
                <a:latin typeface="Times New Roman" panose="02020603050405020304" pitchFamily="18" charset="0"/>
                <a:cs typeface="Times New Roman" panose="02020603050405020304" pitchFamily="18" charset="0"/>
              </a:rPr>
            </a:br>
            <a:r>
              <a:rPr lang="en-US" altLang="en-US" sz="9600" dirty="0">
                <a:latin typeface="Times New Roman" panose="02020603050405020304" pitchFamily="18" charset="0"/>
                <a:cs typeface="Times New Roman" panose="02020603050405020304" pitchFamily="18" charset="0"/>
              </a:rPr>
              <a:t>			 	E.FNAME=DEPENDENT_NAME)</a:t>
            </a:r>
          </a:p>
          <a:p>
            <a:endParaRPr lang="en-US" altLang="zh-TW" dirty="0" smtClean="0"/>
          </a:p>
          <a:p>
            <a:endParaRPr lang="en-US" altLang="zh-TW" dirty="0"/>
          </a:p>
          <a:p>
            <a:endParaRPr lang="en-US" altLang="zh-TW" dirty="0" smtClean="0"/>
          </a:p>
          <a:p>
            <a:pPr marL="0" lvl="0" indent="0" algn="just" eaLnBrk="0" fontAlgn="base" hangingPunct="0">
              <a:lnSpc>
                <a:spcPct val="100000"/>
              </a:lnSpc>
              <a:spcBef>
                <a:spcPct val="50000"/>
              </a:spcBef>
              <a:spcAft>
                <a:spcPct val="0"/>
              </a:spcAft>
              <a:buNone/>
            </a:pPr>
            <a:endParaRPr lang="en-US" altLang="en-US" sz="6000" dirty="0" smtClean="0">
              <a:solidFill>
                <a:srgbClr val="0066FF"/>
              </a:solidFill>
              <a:latin typeface="Times New Roman" panose="02020603050405020304" pitchFamily="18" charset="0"/>
            </a:endParaRPr>
          </a:p>
          <a:p>
            <a:pPr marL="0" indent="0">
              <a:buNone/>
            </a:pPr>
            <a:r>
              <a:rPr lang="en-US" altLang="en-US" sz="2400" dirty="0" smtClean="0">
                <a:solidFill>
                  <a:schemeClr val="bg1"/>
                </a:solidFill>
              </a:rPr>
              <a:t>Manages </a:t>
            </a:r>
            <a:r>
              <a:rPr lang="en-US" altLang="en-US" sz="2400" dirty="0">
                <a:solidFill>
                  <a:schemeClr val="bg1"/>
                </a:solidFill>
              </a:rPr>
              <a:t>:  1:1 relationship type between EMPLOYEE and 	   DEPARTMENT. Employee participation is partial. Department participation is not clear from </a:t>
            </a:r>
            <a:r>
              <a:rPr lang="en-US" altLang="en-US" sz="2400" dirty="0" smtClean="0">
                <a:solidFill>
                  <a:schemeClr val="bg1"/>
                </a:solidFill>
              </a:rPr>
              <a:t>requirements</a:t>
            </a:r>
            <a:endParaRPr lang="en-US" altLang="en-US" sz="2400" dirty="0">
              <a:solidFill>
                <a:schemeClr val="bg1"/>
              </a:solidFill>
            </a:endParaRPr>
          </a:p>
        </p:txBody>
      </p:sp>
    </p:spTree>
    <p:extLst>
      <p:ext uri="{BB962C8B-B14F-4D97-AF65-F5344CB8AC3E}">
        <p14:creationId xmlns:p14="http://schemas.microsoft.com/office/powerpoint/2010/main" val="309327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Effect transition="in" filter="fade">
                                      <p:cBhvr>
                                        <p:cTn id="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820862"/>
            <a:ext cx="10515600" cy="506493"/>
          </a:xfrm>
        </p:spPr>
        <p:txBody>
          <a:bodyPr>
            <a:normAutofit fontScale="90000"/>
          </a:bodyPr>
          <a:lstStyle/>
          <a:p>
            <a:r>
              <a:rPr lang="en-US" altLang="en-US" dirty="0" smtClean="0"/>
              <a:t> </a:t>
            </a:r>
            <a:r>
              <a:rPr lang="en-US" altLang="en-US" dirty="0"/>
              <a:t>CORRELATED NESTED QUERIES (contd.)</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51</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rmAutofit fontScale="70000" lnSpcReduction="20000"/>
          </a:bodyPr>
          <a:lstStyle/>
          <a:p>
            <a:endParaRPr lang="en-US" altLang="zh-TW" sz="3100" dirty="0" smtClean="0">
              <a:latin typeface="Times New Roman" panose="02020603050405020304" pitchFamily="18" charset="0"/>
              <a:cs typeface="Times New Roman" panose="02020603050405020304" pitchFamily="18" charset="0"/>
            </a:endParaRPr>
          </a:p>
          <a:p>
            <a:r>
              <a:rPr lang="en-US" altLang="en-US" sz="3100" dirty="0">
                <a:latin typeface="Times New Roman" panose="02020603050405020304" pitchFamily="18" charset="0"/>
                <a:cs typeface="Times New Roman" panose="02020603050405020304" pitchFamily="18" charset="0"/>
              </a:rPr>
              <a:t>In Q12, the nested query has a different result in the outer query</a:t>
            </a:r>
          </a:p>
          <a:p>
            <a:r>
              <a:rPr lang="en-US" altLang="en-US" sz="3100" dirty="0">
                <a:latin typeface="Times New Roman" panose="02020603050405020304" pitchFamily="18" charset="0"/>
                <a:cs typeface="Times New Roman" panose="02020603050405020304" pitchFamily="18" charset="0"/>
              </a:rPr>
              <a:t>A query written with nested SELECT... FROM... WHERE... blocks and using the = or IN comparison operators can </a:t>
            </a:r>
            <a:r>
              <a:rPr lang="en-US" altLang="en-US" sz="3100" b="1" i="1" dirty="0">
                <a:latin typeface="Times New Roman" panose="02020603050405020304" pitchFamily="18" charset="0"/>
                <a:cs typeface="Times New Roman" panose="02020603050405020304" pitchFamily="18" charset="0"/>
              </a:rPr>
              <a:t>always</a:t>
            </a:r>
            <a:r>
              <a:rPr lang="en-US" altLang="en-US" sz="3100" dirty="0">
                <a:latin typeface="Times New Roman" panose="02020603050405020304" pitchFamily="18" charset="0"/>
                <a:cs typeface="Times New Roman" panose="02020603050405020304" pitchFamily="18" charset="0"/>
              </a:rPr>
              <a:t> be expressed as a single block query. For example, Q12 may be written as in Q12A</a:t>
            </a:r>
          </a:p>
          <a:p>
            <a:pPr lvl="1">
              <a:buFont typeface="Wingdings" panose="05000000000000000000" pitchFamily="2" charset="2"/>
              <a:buNone/>
            </a:pPr>
            <a:r>
              <a:rPr lang="en-US" altLang="en-US" sz="3100" dirty="0">
                <a:latin typeface="Times New Roman" panose="02020603050405020304" pitchFamily="18" charset="0"/>
                <a:cs typeface="Times New Roman" panose="02020603050405020304" pitchFamily="18" charset="0"/>
              </a:rPr>
              <a:t/>
            </a:r>
            <a:br>
              <a:rPr lang="en-US" altLang="en-US" sz="3100" dirty="0">
                <a:latin typeface="Times New Roman" panose="02020603050405020304" pitchFamily="18" charset="0"/>
                <a:cs typeface="Times New Roman" panose="02020603050405020304" pitchFamily="18" charset="0"/>
              </a:rPr>
            </a:br>
            <a:r>
              <a:rPr lang="en-US" altLang="en-US" sz="3100" dirty="0">
                <a:latin typeface="Times New Roman" panose="02020603050405020304" pitchFamily="18" charset="0"/>
                <a:cs typeface="Times New Roman" panose="02020603050405020304" pitchFamily="18" charset="0"/>
              </a:rPr>
              <a:t>Q12A:	SELECT 	E.FNAME, E.LNAME</a:t>
            </a:r>
            <a:br>
              <a:rPr lang="en-US" altLang="en-US" sz="3100" dirty="0">
                <a:latin typeface="Times New Roman" panose="02020603050405020304" pitchFamily="18" charset="0"/>
                <a:cs typeface="Times New Roman" panose="02020603050405020304" pitchFamily="18" charset="0"/>
              </a:rPr>
            </a:br>
            <a:r>
              <a:rPr lang="en-US" altLang="en-US" sz="3100" dirty="0">
                <a:latin typeface="Times New Roman" panose="02020603050405020304" pitchFamily="18" charset="0"/>
                <a:cs typeface="Times New Roman" panose="02020603050405020304" pitchFamily="18" charset="0"/>
              </a:rPr>
              <a:t>		FROM	</a:t>
            </a:r>
            <a:r>
              <a:rPr lang="en-US" altLang="en-US" sz="3100" dirty="0" smtClean="0">
                <a:latin typeface="Times New Roman" panose="02020603050405020304" pitchFamily="18" charset="0"/>
                <a:cs typeface="Times New Roman" panose="02020603050405020304" pitchFamily="18" charset="0"/>
              </a:rPr>
              <a:t>EMPLOYEE </a:t>
            </a:r>
            <a:r>
              <a:rPr lang="en-US" altLang="en-US" sz="3100" dirty="0">
                <a:latin typeface="Times New Roman" panose="02020603050405020304" pitchFamily="18" charset="0"/>
                <a:cs typeface="Times New Roman" panose="02020603050405020304" pitchFamily="18" charset="0"/>
              </a:rPr>
              <a:t>E, DEPENDENT D</a:t>
            </a:r>
            <a:br>
              <a:rPr lang="en-US" altLang="en-US" sz="3100" dirty="0">
                <a:latin typeface="Times New Roman" panose="02020603050405020304" pitchFamily="18" charset="0"/>
                <a:cs typeface="Times New Roman" panose="02020603050405020304" pitchFamily="18" charset="0"/>
              </a:rPr>
            </a:br>
            <a:r>
              <a:rPr lang="en-US" altLang="en-US" sz="3100" dirty="0">
                <a:latin typeface="Times New Roman" panose="02020603050405020304" pitchFamily="18" charset="0"/>
                <a:cs typeface="Times New Roman" panose="02020603050405020304" pitchFamily="18" charset="0"/>
              </a:rPr>
              <a:t>		WHERE	E.SSN=D.ESSN </a:t>
            </a:r>
            <a:r>
              <a:rPr lang="en-US" altLang="en-US" sz="3100" dirty="0" smtClean="0">
                <a:latin typeface="Times New Roman" panose="02020603050405020304" pitchFamily="18" charset="0"/>
                <a:cs typeface="Times New Roman" panose="02020603050405020304" pitchFamily="18" charset="0"/>
              </a:rPr>
              <a:t>AND </a:t>
            </a:r>
          </a:p>
          <a:p>
            <a:pPr lvl="1">
              <a:buFont typeface="Wingdings" panose="05000000000000000000" pitchFamily="2" charset="2"/>
              <a:buNone/>
            </a:pPr>
            <a:r>
              <a:rPr lang="en-US" altLang="en-US" sz="3100" dirty="0">
                <a:latin typeface="Times New Roman" panose="02020603050405020304" pitchFamily="18" charset="0"/>
                <a:cs typeface="Times New Roman" panose="02020603050405020304" pitchFamily="18" charset="0"/>
              </a:rPr>
              <a:t>	</a:t>
            </a:r>
            <a:r>
              <a:rPr lang="en-US" altLang="en-US" sz="3100" dirty="0" smtClean="0">
                <a:latin typeface="Times New Roman" panose="02020603050405020304" pitchFamily="18" charset="0"/>
                <a:cs typeface="Times New Roman" panose="02020603050405020304" pitchFamily="18" charset="0"/>
              </a:rPr>
              <a:t>			E.FNAME=D.DEPENDENT_NAME</a:t>
            </a:r>
            <a:endParaRPr lang="en-US" altLang="en-US" sz="3100" dirty="0">
              <a:latin typeface="Times New Roman" panose="02020603050405020304" pitchFamily="18" charset="0"/>
              <a:cs typeface="Times New Roman" panose="02020603050405020304" pitchFamily="18" charset="0"/>
            </a:endParaRPr>
          </a:p>
          <a:p>
            <a:endParaRPr lang="en-US" altLang="zh-TW" dirty="0" smtClean="0"/>
          </a:p>
          <a:p>
            <a:pPr marL="0" lvl="0" indent="0" algn="just" eaLnBrk="0" fontAlgn="base" hangingPunct="0">
              <a:lnSpc>
                <a:spcPct val="100000"/>
              </a:lnSpc>
              <a:spcBef>
                <a:spcPct val="50000"/>
              </a:spcBef>
              <a:spcAft>
                <a:spcPct val="0"/>
              </a:spcAft>
              <a:buNone/>
            </a:pPr>
            <a:endParaRPr lang="en-US" altLang="en-US" sz="6000" dirty="0" smtClean="0">
              <a:solidFill>
                <a:srgbClr val="0066FF"/>
              </a:solidFill>
              <a:latin typeface="Times New Roman" panose="02020603050405020304" pitchFamily="18" charset="0"/>
            </a:endParaRPr>
          </a:p>
          <a:p>
            <a:pPr marL="0" indent="0">
              <a:buNone/>
            </a:pPr>
            <a:r>
              <a:rPr lang="en-US" altLang="en-US" sz="2400" dirty="0" smtClean="0">
                <a:solidFill>
                  <a:schemeClr val="bg1"/>
                </a:solidFill>
              </a:rPr>
              <a:t>Manages </a:t>
            </a:r>
            <a:r>
              <a:rPr lang="en-US" altLang="en-US" sz="2400" dirty="0">
                <a:solidFill>
                  <a:schemeClr val="bg1"/>
                </a:solidFill>
              </a:rPr>
              <a:t>:  1:1 relationship type between EMPLOYEE and 	   DEPARTMENT. Employee participation is partial. Department participation is not clear from requirements</a:t>
            </a:r>
          </a:p>
          <a:p>
            <a:pPr marL="0" indent="0">
              <a:buNone/>
            </a:pPr>
            <a:endParaRPr lang="en-US" altLang="en-US" sz="2400" dirty="0">
              <a:solidFill>
                <a:srgbClr val="0066FF"/>
              </a:solidFill>
              <a:latin typeface="Times New Roman" panose="02020603050405020304" pitchFamily="18" charset="0"/>
            </a:endParaRPr>
          </a:p>
          <a:p>
            <a:r>
              <a:rPr lang="en-US" altLang="en-US" dirty="0" smtClean="0">
                <a:solidFill>
                  <a:schemeClr val="bg1"/>
                </a:solidFill>
              </a:rPr>
              <a:t> </a:t>
            </a:r>
            <a:r>
              <a:rPr lang="en-US" altLang="en-US" dirty="0">
                <a:solidFill>
                  <a:schemeClr val="bg1"/>
                </a:solidFill>
              </a:rPr>
              <a:t>are the relationship types observed</a:t>
            </a:r>
          </a:p>
          <a:p>
            <a:endParaRPr lang="en-GB" dirty="0"/>
          </a:p>
        </p:txBody>
      </p:sp>
    </p:spTree>
    <p:extLst>
      <p:ext uri="{BB962C8B-B14F-4D97-AF65-F5344CB8AC3E}">
        <p14:creationId xmlns:p14="http://schemas.microsoft.com/office/powerpoint/2010/main" val="299377450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820862"/>
            <a:ext cx="10515600" cy="506493"/>
          </a:xfrm>
        </p:spPr>
        <p:txBody>
          <a:bodyPr>
            <a:normAutofit fontScale="90000"/>
          </a:bodyPr>
          <a:lstStyle/>
          <a:p>
            <a:r>
              <a:rPr lang="en-US" altLang="en-US" dirty="0" smtClean="0"/>
              <a:t> </a:t>
            </a:r>
            <a:r>
              <a:rPr lang="en-US" altLang="en-US" dirty="0"/>
              <a:t>CORRELATED NESTED QUERIES (contd.)</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52</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rmAutofit fontScale="85000" lnSpcReduction="20000"/>
          </a:bodyPr>
          <a:lstStyle/>
          <a:p>
            <a:endParaRPr lang="en-US" altLang="zh-TW" dirty="0" smtClean="0"/>
          </a:p>
          <a:p>
            <a:r>
              <a:rPr lang="en-US" altLang="en-US" dirty="0">
                <a:latin typeface="Times New Roman" panose="02020603050405020304" pitchFamily="18" charset="0"/>
                <a:cs typeface="Times New Roman" panose="02020603050405020304" pitchFamily="18" charset="0"/>
              </a:rPr>
              <a:t>The original SQL as specified for SYSTEM R also had a </a:t>
            </a:r>
            <a:r>
              <a:rPr lang="en-US" altLang="en-US" b="1" dirty="0">
                <a:latin typeface="Times New Roman" panose="02020603050405020304" pitchFamily="18" charset="0"/>
                <a:cs typeface="Times New Roman" panose="02020603050405020304" pitchFamily="18" charset="0"/>
              </a:rPr>
              <a:t>CONTAINS</a:t>
            </a:r>
            <a:r>
              <a:rPr lang="en-US" altLang="en-US" dirty="0">
                <a:latin typeface="Times New Roman" panose="02020603050405020304" pitchFamily="18" charset="0"/>
                <a:cs typeface="Times New Roman" panose="02020603050405020304" pitchFamily="18" charset="0"/>
              </a:rPr>
              <a:t> comparison operator, which is used in conjunction with nested correlated queries</a:t>
            </a:r>
          </a:p>
          <a:p>
            <a:pPr lvl="1"/>
            <a:r>
              <a:rPr lang="en-US" altLang="en-US" sz="2800" dirty="0">
                <a:latin typeface="Times New Roman" panose="02020603050405020304" pitchFamily="18" charset="0"/>
                <a:cs typeface="Times New Roman" panose="02020603050405020304" pitchFamily="18" charset="0"/>
              </a:rPr>
              <a:t>This operator was </a:t>
            </a:r>
            <a:r>
              <a:rPr lang="en-US" altLang="en-US" sz="2800" i="1" dirty="0">
                <a:latin typeface="Times New Roman" panose="02020603050405020304" pitchFamily="18" charset="0"/>
                <a:cs typeface="Times New Roman" panose="02020603050405020304" pitchFamily="18" charset="0"/>
              </a:rPr>
              <a:t>dropped from the language</a:t>
            </a:r>
            <a:r>
              <a:rPr lang="en-US" altLang="en-US" sz="2800" dirty="0">
                <a:latin typeface="Times New Roman" panose="02020603050405020304" pitchFamily="18" charset="0"/>
                <a:cs typeface="Times New Roman" panose="02020603050405020304" pitchFamily="18" charset="0"/>
              </a:rPr>
              <a:t>, possibly because of the difficulty in implementing it efficiently</a:t>
            </a:r>
          </a:p>
          <a:p>
            <a:pPr lvl="1"/>
            <a:r>
              <a:rPr lang="en-US" altLang="en-US" sz="2800" dirty="0">
                <a:latin typeface="Times New Roman" panose="02020603050405020304" pitchFamily="18" charset="0"/>
                <a:cs typeface="Times New Roman" panose="02020603050405020304" pitchFamily="18" charset="0"/>
              </a:rPr>
              <a:t>Most implementations of SQL do not  have this operator</a:t>
            </a:r>
          </a:p>
          <a:p>
            <a:pPr lvl="1"/>
            <a:r>
              <a:rPr lang="en-US" altLang="en-US" sz="2800" dirty="0">
                <a:latin typeface="Times New Roman" panose="02020603050405020304" pitchFamily="18" charset="0"/>
                <a:cs typeface="Times New Roman" panose="02020603050405020304" pitchFamily="18" charset="0"/>
              </a:rPr>
              <a:t>The CONTAINS operator compares </a:t>
            </a:r>
            <a:r>
              <a:rPr lang="en-US" altLang="en-US" sz="2800" i="1" dirty="0">
                <a:latin typeface="Times New Roman" panose="02020603050405020304" pitchFamily="18" charset="0"/>
                <a:cs typeface="Times New Roman" panose="02020603050405020304" pitchFamily="18" charset="0"/>
              </a:rPr>
              <a:t>two sets of values</a:t>
            </a:r>
            <a:r>
              <a:rPr lang="en-US" altLang="en-US" sz="2800" dirty="0">
                <a:latin typeface="Times New Roman" panose="02020603050405020304" pitchFamily="18" charset="0"/>
                <a:cs typeface="Times New Roman" panose="02020603050405020304" pitchFamily="18" charset="0"/>
              </a:rPr>
              <a:t>, and returns TRUE if one set contains all values in the other set</a:t>
            </a:r>
          </a:p>
          <a:p>
            <a:pPr lvl="2"/>
            <a:r>
              <a:rPr lang="en-US" altLang="en-US" sz="2800" dirty="0">
                <a:latin typeface="Times New Roman" panose="02020603050405020304" pitchFamily="18" charset="0"/>
                <a:cs typeface="Times New Roman" panose="02020603050405020304" pitchFamily="18" charset="0"/>
              </a:rPr>
              <a:t>Reminiscent of the division operation of algebra</a:t>
            </a:r>
          </a:p>
          <a:p>
            <a:pPr marL="0" lvl="0" indent="0" algn="just" eaLnBrk="0" fontAlgn="base" hangingPunct="0">
              <a:lnSpc>
                <a:spcPct val="100000"/>
              </a:lnSpc>
              <a:spcBef>
                <a:spcPct val="50000"/>
              </a:spcBef>
              <a:spcAft>
                <a:spcPct val="0"/>
              </a:spcAft>
              <a:buNone/>
            </a:pPr>
            <a:endParaRPr lang="en-US" altLang="en-US" sz="6000" dirty="0" smtClean="0">
              <a:solidFill>
                <a:srgbClr val="0066FF"/>
              </a:solidFill>
              <a:latin typeface="Times New Roman" panose="02020603050405020304" pitchFamily="18" charset="0"/>
            </a:endParaRPr>
          </a:p>
          <a:p>
            <a:pPr marL="0" indent="0">
              <a:buNone/>
            </a:pPr>
            <a:r>
              <a:rPr lang="en-US" altLang="en-US" sz="2400" dirty="0" smtClean="0">
                <a:solidFill>
                  <a:schemeClr val="bg1"/>
                </a:solidFill>
              </a:rPr>
              <a:t>Manages </a:t>
            </a:r>
            <a:r>
              <a:rPr lang="en-US" altLang="en-US" sz="2400" dirty="0">
                <a:solidFill>
                  <a:schemeClr val="bg1"/>
                </a:solidFill>
              </a:rPr>
              <a:t>:  1:1 relationship type between EMPLOYEE and 	   DEPARTMENT. Employee participation is partial. Department participation is not clear from requirements</a:t>
            </a:r>
          </a:p>
          <a:p>
            <a:pPr marL="0" indent="0">
              <a:buNone/>
            </a:pPr>
            <a:endParaRPr lang="en-US" altLang="en-US" sz="2400" dirty="0">
              <a:solidFill>
                <a:srgbClr val="0066FF"/>
              </a:solidFill>
              <a:latin typeface="Times New Roman" panose="02020603050405020304" pitchFamily="18" charset="0"/>
            </a:endParaRPr>
          </a:p>
          <a:p>
            <a:r>
              <a:rPr lang="en-US" altLang="en-US" dirty="0" smtClean="0">
                <a:solidFill>
                  <a:schemeClr val="bg1"/>
                </a:solidFill>
              </a:rPr>
              <a:t> </a:t>
            </a:r>
            <a:r>
              <a:rPr lang="en-US" altLang="en-US" dirty="0">
                <a:solidFill>
                  <a:schemeClr val="bg1"/>
                </a:solidFill>
              </a:rPr>
              <a:t>are the relationship types observed</a:t>
            </a:r>
          </a:p>
          <a:p>
            <a:endParaRPr lang="en-GB" dirty="0"/>
          </a:p>
        </p:txBody>
      </p:sp>
    </p:spTree>
    <p:extLst>
      <p:ext uri="{BB962C8B-B14F-4D97-AF65-F5344CB8AC3E}">
        <p14:creationId xmlns:p14="http://schemas.microsoft.com/office/powerpoint/2010/main" val="62908557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820862"/>
            <a:ext cx="10515600" cy="506493"/>
          </a:xfrm>
        </p:spPr>
        <p:txBody>
          <a:bodyPr>
            <a:normAutofit fontScale="90000"/>
          </a:bodyPr>
          <a:lstStyle/>
          <a:p>
            <a:r>
              <a:rPr lang="en-US" altLang="en-US" dirty="0" smtClean="0"/>
              <a:t> </a:t>
            </a:r>
            <a:r>
              <a:rPr lang="en-US" altLang="en-US" dirty="0"/>
              <a:t>CORRELATED NESTED QUERIES (contd.)</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53</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rmAutofit fontScale="55000" lnSpcReduction="20000"/>
          </a:bodyPr>
          <a:lstStyle/>
          <a:p>
            <a:endParaRPr lang="en-US" altLang="en-US" sz="2400" dirty="0" smtClean="0"/>
          </a:p>
          <a:p>
            <a:r>
              <a:rPr lang="en-US" altLang="en-US" sz="3800" dirty="0" smtClean="0">
                <a:latin typeface="Times New Roman" panose="02020603050405020304" pitchFamily="18" charset="0"/>
                <a:cs typeface="Times New Roman" panose="02020603050405020304" pitchFamily="18" charset="0"/>
              </a:rPr>
              <a:t>Query </a:t>
            </a:r>
            <a:r>
              <a:rPr lang="en-US" altLang="en-US" sz="3800" dirty="0">
                <a:latin typeface="Times New Roman" panose="02020603050405020304" pitchFamily="18" charset="0"/>
                <a:cs typeface="Times New Roman" panose="02020603050405020304" pitchFamily="18" charset="0"/>
              </a:rPr>
              <a:t>3: Retrieve the name of each employee who works on all  the projects controlled by department number 5.</a:t>
            </a:r>
          </a:p>
          <a:p>
            <a:pPr lvl="1">
              <a:buFont typeface="Wingdings" panose="05000000000000000000" pitchFamily="2" charset="2"/>
              <a:buNone/>
            </a:pPr>
            <a:r>
              <a:rPr lang="en-US" altLang="en-US" sz="3800" dirty="0">
                <a:latin typeface="Times New Roman" panose="02020603050405020304" pitchFamily="18" charset="0"/>
                <a:cs typeface="Times New Roman" panose="02020603050405020304" pitchFamily="18" charset="0"/>
              </a:rPr>
              <a:t/>
            </a:r>
            <a:br>
              <a:rPr lang="en-US" altLang="en-US" sz="3800" dirty="0">
                <a:latin typeface="Times New Roman" panose="02020603050405020304" pitchFamily="18" charset="0"/>
                <a:cs typeface="Times New Roman" panose="02020603050405020304" pitchFamily="18" charset="0"/>
              </a:rPr>
            </a:br>
            <a:r>
              <a:rPr lang="en-US" altLang="en-US" sz="3800" dirty="0">
                <a:latin typeface="Times New Roman" panose="02020603050405020304" pitchFamily="18" charset="0"/>
                <a:cs typeface="Times New Roman" panose="02020603050405020304" pitchFamily="18" charset="0"/>
              </a:rPr>
              <a:t>Q3:	SELECT 	FNAME, LNAME</a:t>
            </a:r>
            <a:br>
              <a:rPr lang="en-US" altLang="en-US" sz="3800" dirty="0">
                <a:latin typeface="Times New Roman" panose="02020603050405020304" pitchFamily="18" charset="0"/>
                <a:cs typeface="Times New Roman" panose="02020603050405020304" pitchFamily="18" charset="0"/>
              </a:rPr>
            </a:br>
            <a:r>
              <a:rPr lang="en-US" altLang="en-US" sz="3800" dirty="0">
                <a:latin typeface="Times New Roman" panose="02020603050405020304" pitchFamily="18" charset="0"/>
                <a:cs typeface="Times New Roman" panose="02020603050405020304" pitchFamily="18" charset="0"/>
              </a:rPr>
              <a:t>		FROM	</a:t>
            </a:r>
            <a:r>
              <a:rPr lang="en-US" altLang="en-US" sz="3800" dirty="0" smtClean="0">
                <a:latin typeface="Times New Roman" panose="02020603050405020304" pitchFamily="18" charset="0"/>
                <a:cs typeface="Times New Roman" panose="02020603050405020304" pitchFamily="18" charset="0"/>
              </a:rPr>
              <a:t>	EMPLOYEE</a:t>
            </a:r>
            <a:r>
              <a:rPr lang="en-US" altLang="en-US" sz="3800" dirty="0">
                <a:latin typeface="Times New Roman" panose="02020603050405020304" pitchFamily="18" charset="0"/>
                <a:cs typeface="Times New Roman" panose="02020603050405020304" pitchFamily="18" charset="0"/>
              </a:rPr>
              <a:t/>
            </a:r>
            <a:br>
              <a:rPr lang="en-US" altLang="en-US" sz="3800" dirty="0">
                <a:latin typeface="Times New Roman" panose="02020603050405020304" pitchFamily="18" charset="0"/>
                <a:cs typeface="Times New Roman" panose="02020603050405020304" pitchFamily="18" charset="0"/>
              </a:rPr>
            </a:br>
            <a:r>
              <a:rPr lang="en-US" altLang="en-US" sz="3800" dirty="0">
                <a:latin typeface="Times New Roman" panose="02020603050405020304" pitchFamily="18" charset="0"/>
                <a:cs typeface="Times New Roman" panose="02020603050405020304" pitchFamily="18" charset="0"/>
              </a:rPr>
              <a:t>		WHERE  ( 	(SELECT	PNO</a:t>
            </a:r>
            <a:br>
              <a:rPr lang="en-US" altLang="en-US" sz="3800" dirty="0">
                <a:latin typeface="Times New Roman" panose="02020603050405020304" pitchFamily="18" charset="0"/>
                <a:cs typeface="Times New Roman" panose="02020603050405020304" pitchFamily="18" charset="0"/>
              </a:rPr>
            </a:br>
            <a:r>
              <a:rPr lang="en-US" altLang="en-US" sz="3800" dirty="0">
                <a:latin typeface="Times New Roman" panose="02020603050405020304" pitchFamily="18" charset="0"/>
                <a:cs typeface="Times New Roman" panose="02020603050405020304" pitchFamily="18" charset="0"/>
              </a:rPr>
              <a:t>		   		</a:t>
            </a:r>
            <a:r>
              <a:rPr lang="en-US" altLang="en-US" sz="3800" dirty="0" smtClean="0">
                <a:latin typeface="Times New Roman" panose="02020603050405020304" pitchFamily="18" charset="0"/>
                <a:cs typeface="Times New Roman" panose="02020603050405020304" pitchFamily="18" charset="0"/>
              </a:rPr>
              <a:t>FROM</a:t>
            </a:r>
            <a:r>
              <a:rPr lang="en-US" altLang="en-US" sz="3800" dirty="0">
                <a:latin typeface="Times New Roman" panose="02020603050405020304" pitchFamily="18" charset="0"/>
                <a:cs typeface="Times New Roman" panose="02020603050405020304" pitchFamily="18" charset="0"/>
              </a:rPr>
              <a:t>	</a:t>
            </a:r>
            <a:r>
              <a:rPr lang="en-US" altLang="en-US" sz="3800" dirty="0" smtClean="0">
                <a:latin typeface="Times New Roman" panose="02020603050405020304" pitchFamily="18" charset="0"/>
                <a:cs typeface="Times New Roman" panose="02020603050405020304" pitchFamily="18" charset="0"/>
              </a:rPr>
              <a:t>WORKS_ON</a:t>
            </a:r>
            <a:r>
              <a:rPr lang="en-US" altLang="en-US" sz="3800" dirty="0">
                <a:latin typeface="Times New Roman" panose="02020603050405020304" pitchFamily="18" charset="0"/>
                <a:cs typeface="Times New Roman" panose="02020603050405020304" pitchFamily="18" charset="0"/>
              </a:rPr>
              <a:t/>
            </a:r>
            <a:br>
              <a:rPr lang="en-US" altLang="en-US" sz="3800" dirty="0">
                <a:latin typeface="Times New Roman" panose="02020603050405020304" pitchFamily="18" charset="0"/>
                <a:cs typeface="Times New Roman" panose="02020603050405020304" pitchFamily="18" charset="0"/>
              </a:rPr>
            </a:br>
            <a:r>
              <a:rPr lang="en-US" altLang="en-US" sz="3800" dirty="0">
                <a:latin typeface="Times New Roman" panose="02020603050405020304" pitchFamily="18" charset="0"/>
                <a:cs typeface="Times New Roman" panose="02020603050405020304" pitchFamily="18" charset="0"/>
              </a:rPr>
              <a:t>		   		WHERE	SSN=ESSN)</a:t>
            </a:r>
            <a:br>
              <a:rPr lang="en-US" altLang="en-US" sz="3800" dirty="0">
                <a:latin typeface="Times New Roman" panose="02020603050405020304" pitchFamily="18" charset="0"/>
                <a:cs typeface="Times New Roman" panose="02020603050405020304" pitchFamily="18" charset="0"/>
              </a:rPr>
            </a:br>
            <a:r>
              <a:rPr lang="en-US" altLang="en-US" sz="3800" dirty="0">
                <a:latin typeface="Times New Roman" panose="02020603050405020304" pitchFamily="18" charset="0"/>
                <a:cs typeface="Times New Roman" panose="02020603050405020304" pitchFamily="18" charset="0"/>
              </a:rPr>
              <a:t>		   			CONTAINS</a:t>
            </a:r>
            <a:br>
              <a:rPr lang="en-US" altLang="en-US" sz="3800" dirty="0">
                <a:latin typeface="Times New Roman" panose="02020603050405020304" pitchFamily="18" charset="0"/>
                <a:cs typeface="Times New Roman" panose="02020603050405020304" pitchFamily="18" charset="0"/>
              </a:rPr>
            </a:br>
            <a:r>
              <a:rPr lang="en-US" altLang="en-US" sz="3800" dirty="0">
                <a:latin typeface="Times New Roman" panose="02020603050405020304" pitchFamily="18" charset="0"/>
                <a:cs typeface="Times New Roman" panose="02020603050405020304" pitchFamily="18" charset="0"/>
              </a:rPr>
              <a:t>		  		(SELECT	PNUMBER</a:t>
            </a:r>
            <a:br>
              <a:rPr lang="en-US" altLang="en-US" sz="3800" dirty="0">
                <a:latin typeface="Times New Roman" panose="02020603050405020304" pitchFamily="18" charset="0"/>
                <a:cs typeface="Times New Roman" panose="02020603050405020304" pitchFamily="18" charset="0"/>
              </a:rPr>
            </a:br>
            <a:r>
              <a:rPr lang="en-US" altLang="en-US" sz="3800" dirty="0">
                <a:latin typeface="Times New Roman" panose="02020603050405020304" pitchFamily="18" charset="0"/>
                <a:cs typeface="Times New Roman" panose="02020603050405020304" pitchFamily="18" charset="0"/>
              </a:rPr>
              <a:t>		   		FROM	</a:t>
            </a:r>
            <a:r>
              <a:rPr lang="en-US" altLang="en-US" sz="3800" dirty="0" smtClean="0">
                <a:latin typeface="Times New Roman" panose="02020603050405020304" pitchFamily="18" charset="0"/>
                <a:cs typeface="Times New Roman" panose="02020603050405020304" pitchFamily="18" charset="0"/>
              </a:rPr>
              <a:t>PROJECT</a:t>
            </a:r>
            <a:r>
              <a:rPr lang="en-US" altLang="en-US" sz="3800" dirty="0">
                <a:latin typeface="Times New Roman" panose="02020603050405020304" pitchFamily="18" charset="0"/>
                <a:cs typeface="Times New Roman" panose="02020603050405020304" pitchFamily="18" charset="0"/>
              </a:rPr>
              <a:t/>
            </a:r>
            <a:br>
              <a:rPr lang="en-US" altLang="en-US" sz="3800" dirty="0">
                <a:latin typeface="Times New Roman" panose="02020603050405020304" pitchFamily="18" charset="0"/>
                <a:cs typeface="Times New Roman" panose="02020603050405020304" pitchFamily="18" charset="0"/>
              </a:rPr>
            </a:br>
            <a:r>
              <a:rPr lang="en-US" altLang="en-US" sz="3800" dirty="0">
                <a:latin typeface="Times New Roman" panose="02020603050405020304" pitchFamily="18" charset="0"/>
                <a:cs typeface="Times New Roman" panose="02020603050405020304" pitchFamily="18" charset="0"/>
              </a:rPr>
              <a:t>		   		WHERE	DNUM=5) )</a:t>
            </a:r>
          </a:p>
          <a:p>
            <a:endParaRPr lang="en-US" altLang="zh-TW" dirty="0" smtClean="0"/>
          </a:p>
          <a:p>
            <a:pPr marL="0" lvl="0" indent="0" algn="just" eaLnBrk="0" fontAlgn="base" hangingPunct="0">
              <a:lnSpc>
                <a:spcPct val="100000"/>
              </a:lnSpc>
              <a:spcBef>
                <a:spcPct val="50000"/>
              </a:spcBef>
              <a:spcAft>
                <a:spcPct val="0"/>
              </a:spcAft>
              <a:buNone/>
            </a:pPr>
            <a:endParaRPr lang="en-US" altLang="en-US" sz="6000" dirty="0" smtClean="0">
              <a:solidFill>
                <a:srgbClr val="0066FF"/>
              </a:solidFill>
              <a:latin typeface="Times New Roman" panose="02020603050405020304" pitchFamily="18" charset="0"/>
            </a:endParaRPr>
          </a:p>
          <a:p>
            <a:pPr marL="0" indent="0">
              <a:buNone/>
            </a:pPr>
            <a:r>
              <a:rPr lang="en-US" altLang="en-US" sz="2400" dirty="0" smtClean="0">
                <a:solidFill>
                  <a:schemeClr val="bg1"/>
                </a:solidFill>
              </a:rPr>
              <a:t>Manages </a:t>
            </a:r>
            <a:r>
              <a:rPr lang="en-US" altLang="en-US" sz="2400" dirty="0">
                <a:solidFill>
                  <a:schemeClr val="bg1"/>
                </a:solidFill>
              </a:rPr>
              <a:t>:  1:1 relationship type between EMPLOYEE and 	   DEPARTMENT. Employee participation is partial. Department participation is not clear from requirements</a:t>
            </a:r>
          </a:p>
          <a:p>
            <a:pPr marL="0" indent="0">
              <a:buNone/>
            </a:pPr>
            <a:endParaRPr lang="en-US" altLang="en-US" sz="2400" dirty="0">
              <a:solidFill>
                <a:srgbClr val="0066FF"/>
              </a:solidFill>
              <a:latin typeface="Times New Roman" panose="02020603050405020304" pitchFamily="18" charset="0"/>
            </a:endParaRPr>
          </a:p>
          <a:p>
            <a:r>
              <a:rPr lang="en-US" altLang="en-US" dirty="0" smtClean="0">
                <a:solidFill>
                  <a:schemeClr val="bg1"/>
                </a:solidFill>
              </a:rPr>
              <a:t> </a:t>
            </a:r>
            <a:r>
              <a:rPr lang="en-US" altLang="en-US" dirty="0">
                <a:solidFill>
                  <a:schemeClr val="bg1"/>
                </a:solidFill>
              </a:rPr>
              <a:t>are the relationship types observed</a:t>
            </a:r>
          </a:p>
          <a:p>
            <a:endParaRPr lang="en-GB" dirty="0"/>
          </a:p>
        </p:txBody>
      </p:sp>
    </p:spTree>
    <p:extLst>
      <p:ext uri="{BB962C8B-B14F-4D97-AF65-F5344CB8AC3E}">
        <p14:creationId xmlns:p14="http://schemas.microsoft.com/office/powerpoint/2010/main" val="1352147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820862"/>
            <a:ext cx="10515600" cy="506493"/>
          </a:xfrm>
        </p:spPr>
        <p:txBody>
          <a:bodyPr>
            <a:normAutofit fontScale="90000"/>
          </a:bodyPr>
          <a:lstStyle/>
          <a:p>
            <a:r>
              <a:rPr lang="en-US" altLang="en-US" dirty="0" smtClean="0"/>
              <a:t> </a:t>
            </a:r>
            <a:r>
              <a:rPr lang="en-US" altLang="en-US" dirty="0"/>
              <a:t>CORRELATED NESTED QUERIES (contd.)</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54</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rmAutofit fontScale="92500" lnSpcReduction="20000"/>
          </a:bodyPr>
          <a:lstStyle/>
          <a:p>
            <a:endParaRPr lang="en-US" altLang="en-US" dirty="0" smtClean="0"/>
          </a:p>
          <a:p>
            <a:r>
              <a:rPr lang="en-US" altLang="en-US" sz="2600" dirty="0" smtClean="0">
                <a:latin typeface="Times New Roman" panose="02020603050405020304" pitchFamily="18" charset="0"/>
                <a:cs typeface="Times New Roman" panose="02020603050405020304" pitchFamily="18" charset="0"/>
              </a:rPr>
              <a:t>In </a:t>
            </a:r>
            <a:r>
              <a:rPr lang="en-US" altLang="en-US" sz="2600" dirty="0">
                <a:latin typeface="Times New Roman" panose="02020603050405020304" pitchFamily="18" charset="0"/>
                <a:cs typeface="Times New Roman" panose="02020603050405020304" pitchFamily="18" charset="0"/>
              </a:rPr>
              <a:t>Q3, the second nested query, which is </a:t>
            </a:r>
            <a:r>
              <a:rPr lang="en-US" altLang="en-US" sz="2600" i="1" dirty="0">
                <a:latin typeface="Times New Roman" panose="02020603050405020304" pitchFamily="18" charset="0"/>
                <a:cs typeface="Times New Roman" panose="02020603050405020304" pitchFamily="18" charset="0"/>
              </a:rPr>
              <a:t>not correlated</a:t>
            </a:r>
            <a:r>
              <a:rPr lang="en-US" altLang="en-US" sz="2600" dirty="0">
                <a:latin typeface="Times New Roman" panose="02020603050405020304" pitchFamily="18" charset="0"/>
                <a:cs typeface="Times New Roman" panose="02020603050405020304" pitchFamily="18" charset="0"/>
              </a:rPr>
              <a:t> with the outer query, retrieves the project numbers of all projects controlled by department 5</a:t>
            </a:r>
          </a:p>
          <a:p>
            <a:r>
              <a:rPr lang="en-US" altLang="en-US" sz="2600" dirty="0">
                <a:latin typeface="Times New Roman" panose="02020603050405020304" pitchFamily="18" charset="0"/>
                <a:cs typeface="Times New Roman" panose="02020603050405020304" pitchFamily="18" charset="0"/>
              </a:rPr>
              <a:t>The first nested query, which is correlated, retrieves the project numbers on which the employee works, which is </a:t>
            </a:r>
            <a:r>
              <a:rPr lang="en-US" altLang="en-US" sz="2600" i="1" dirty="0">
                <a:latin typeface="Times New Roman" panose="02020603050405020304" pitchFamily="18" charset="0"/>
                <a:cs typeface="Times New Roman" panose="02020603050405020304" pitchFamily="18" charset="0"/>
              </a:rPr>
              <a:t>different for each employee tuple</a:t>
            </a:r>
            <a:r>
              <a:rPr lang="en-US" altLang="en-US" sz="2600" dirty="0">
                <a:latin typeface="Times New Roman" panose="02020603050405020304" pitchFamily="18" charset="0"/>
                <a:cs typeface="Times New Roman" panose="02020603050405020304" pitchFamily="18" charset="0"/>
              </a:rPr>
              <a:t> because of the correlation</a:t>
            </a:r>
          </a:p>
          <a:p>
            <a:endParaRPr lang="en-US" altLang="zh-TW" dirty="0" smtClean="0"/>
          </a:p>
          <a:p>
            <a:pPr marL="0" lvl="0" indent="0" algn="just" eaLnBrk="0" fontAlgn="base" hangingPunct="0">
              <a:lnSpc>
                <a:spcPct val="100000"/>
              </a:lnSpc>
              <a:spcBef>
                <a:spcPct val="50000"/>
              </a:spcBef>
              <a:spcAft>
                <a:spcPct val="0"/>
              </a:spcAft>
              <a:buNone/>
            </a:pPr>
            <a:endParaRPr lang="en-US" altLang="en-US" sz="6000" dirty="0" smtClean="0">
              <a:solidFill>
                <a:srgbClr val="0066FF"/>
              </a:solidFill>
              <a:latin typeface="Times New Roman" panose="02020603050405020304" pitchFamily="18" charset="0"/>
            </a:endParaRPr>
          </a:p>
          <a:p>
            <a:pPr marL="0" indent="0">
              <a:buNone/>
            </a:pPr>
            <a:r>
              <a:rPr lang="en-US" altLang="en-US" sz="2400" dirty="0" smtClean="0">
                <a:solidFill>
                  <a:schemeClr val="bg1"/>
                </a:solidFill>
              </a:rPr>
              <a:t>Manages </a:t>
            </a:r>
            <a:r>
              <a:rPr lang="en-US" altLang="en-US" sz="2400" dirty="0">
                <a:solidFill>
                  <a:schemeClr val="bg1"/>
                </a:solidFill>
              </a:rPr>
              <a:t>:  1:1 relationship type between EMPLOYEE and 	   DEPARTMENT. Employee participation is partial. Department participation is not clear from requirements</a:t>
            </a:r>
          </a:p>
          <a:p>
            <a:pPr marL="0" indent="0">
              <a:buNone/>
            </a:pPr>
            <a:endParaRPr lang="en-US" altLang="en-US" sz="2400" dirty="0">
              <a:solidFill>
                <a:srgbClr val="0066FF"/>
              </a:solidFill>
              <a:latin typeface="Times New Roman" panose="02020603050405020304" pitchFamily="18" charset="0"/>
            </a:endParaRPr>
          </a:p>
          <a:p>
            <a:r>
              <a:rPr lang="en-US" altLang="en-US" dirty="0" smtClean="0">
                <a:solidFill>
                  <a:schemeClr val="bg1"/>
                </a:solidFill>
              </a:rPr>
              <a:t> </a:t>
            </a:r>
            <a:r>
              <a:rPr lang="en-US" altLang="en-US" dirty="0">
                <a:solidFill>
                  <a:schemeClr val="bg1"/>
                </a:solidFill>
              </a:rPr>
              <a:t>are the relationship types observed</a:t>
            </a:r>
          </a:p>
          <a:p>
            <a:endParaRPr lang="en-GB" dirty="0"/>
          </a:p>
        </p:txBody>
      </p:sp>
    </p:spTree>
    <p:extLst>
      <p:ext uri="{BB962C8B-B14F-4D97-AF65-F5344CB8AC3E}">
        <p14:creationId xmlns:p14="http://schemas.microsoft.com/office/powerpoint/2010/main" val="284209710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820862"/>
            <a:ext cx="10515600" cy="506493"/>
          </a:xfrm>
        </p:spPr>
        <p:txBody>
          <a:bodyPr>
            <a:normAutofit fontScale="90000"/>
          </a:bodyPr>
          <a:lstStyle/>
          <a:p>
            <a:r>
              <a:rPr lang="en-US" altLang="en-US" dirty="0" smtClean="0"/>
              <a:t> </a:t>
            </a:r>
            <a:r>
              <a:rPr lang="en-US" altLang="en-US" dirty="0"/>
              <a:t>THE EXISTS FUNCTION</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55</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rmAutofit fontScale="92500" lnSpcReduction="10000"/>
          </a:bodyPr>
          <a:lstStyle/>
          <a:p>
            <a:endParaRPr lang="en-US" altLang="en-US" dirty="0" smtClean="0"/>
          </a:p>
          <a:p>
            <a:endParaRPr lang="en-US" altLang="en-US" dirty="0"/>
          </a:p>
          <a:p>
            <a:r>
              <a:rPr lang="en-US" altLang="en-US" sz="2600" dirty="0" smtClean="0">
                <a:latin typeface="Times New Roman" panose="02020603050405020304" pitchFamily="18" charset="0"/>
                <a:cs typeface="Times New Roman" panose="02020603050405020304" pitchFamily="18" charset="0"/>
              </a:rPr>
              <a:t>EXISTS </a:t>
            </a:r>
            <a:r>
              <a:rPr lang="en-US" altLang="en-US" sz="2600" dirty="0">
                <a:latin typeface="Times New Roman" panose="02020603050405020304" pitchFamily="18" charset="0"/>
                <a:cs typeface="Times New Roman" panose="02020603050405020304" pitchFamily="18" charset="0"/>
              </a:rPr>
              <a:t>is used to check whether the result of a correlated nested query is empty (contains no tuples) or not</a:t>
            </a:r>
          </a:p>
          <a:p>
            <a:pPr lvl="1"/>
            <a:r>
              <a:rPr lang="en-US" altLang="en-US" sz="2600" dirty="0">
                <a:latin typeface="Times New Roman" panose="02020603050405020304" pitchFamily="18" charset="0"/>
                <a:cs typeface="Times New Roman" panose="02020603050405020304" pitchFamily="18" charset="0"/>
              </a:rPr>
              <a:t>We can formulate Query 12 in an alternative form that uses EXISTS as Q12B</a:t>
            </a:r>
          </a:p>
          <a:p>
            <a:endParaRPr lang="en-US" altLang="zh-TW" dirty="0" smtClean="0"/>
          </a:p>
          <a:p>
            <a:pPr marL="0" lvl="0" indent="0" algn="just" eaLnBrk="0" fontAlgn="base" hangingPunct="0">
              <a:lnSpc>
                <a:spcPct val="100000"/>
              </a:lnSpc>
              <a:spcBef>
                <a:spcPct val="50000"/>
              </a:spcBef>
              <a:spcAft>
                <a:spcPct val="0"/>
              </a:spcAft>
              <a:buNone/>
            </a:pPr>
            <a:endParaRPr lang="en-US" altLang="en-US" sz="6000" dirty="0" smtClean="0">
              <a:solidFill>
                <a:srgbClr val="0066FF"/>
              </a:solidFill>
              <a:latin typeface="Times New Roman" panose="02020603050405020304" pitchFamily="18" charset="0"/>
            </a:endParaRPr>
          </a:p>
          <a:p>
            <a:pPr marL="0" indent="0">
              <a:buNone/>
            </a:pPr>
            <a:r>
              <a:rPr lang="en-US" altLang="en-US" sz="2400" dirty="0" smtClean="0">
                <a:solidFill>
                  <a:schemeClr val="bg1"/>
                </a:solidFill>
              </a:rPr>
              <a:t>Manages </a:t>
            </a:r>
            <a:r>
              <a:rPr lang="en-US" altLang="en-US" sz="2400" dirty="0">
                <a:solidFill>
                  <a:schemeClr val="bg1"/>
                </a:solidFill>
              </a:rPr>
              <a:t>:  1:1 relationship type between EMPLOYEE and 	   DEPARTMENT. Employee participation is partial. Department participation is not clear from requirements</a:t>
            </a:r>
          </a:p>
          <a:p>
            <a:pPr marL="0" indent="0">
              <a:buNone/>
            </a:pPr>
            <a:endParaRPr lang="en-US" altLang="en-US" sz="2400" dirty="0">
              <a:solidFill>
                <a:srgbClr val="0066FF"/>
              </a:solidFill>
              <a:latin typeface="Times New Roman" panose="02020603050405020304" pitchFamily="18" charset="0"/>
            </a:endParaRPr>
          </a:p>
          <a:p>
            <a:r>
              <a:rPr lang="en-US" altLang="en-US" dirty="0" smtClean="0">
                <a:solidFill>
                  <a:schemeClr val="bg1"/>
                </a:solidFill>
              </a:rPr>
              <a:t> </a:t>
            </a:r>
            <a:r>
              <a:rPr lang="en-US" altLang="en-US" dirty="0">
                <a:solidFill>
                  <a:schemeClr val="bg1"/>
                </a:solidFill>
              </a:rPr>
              <a:t>are the relationship types observed</a:t>
            </a:r>
          </a:p>
          <a:p>
            <a:endParaRPr lang="en-GB" dirty="0"/>
          </a:p>
        </p:txBody>
      </p:sp>
    </p:spTree>
    <p:extLst>
      <p:ext uri="{BB962C8B-B14F-4D97-AF65-F5344CB8AC3E}">
        <p14:creationId xmlns:p14="http://schemas.microsoft.com/office/powerpoint/2010/main" val="399368936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820862"/>
            <a:ext cx="10515600" cy="506493"/>
          </a:xfrm>
        </p:spPr>
        <p:txBody>
          <a:bodyPr>
            <a:normAutofit fontScale="90000"/>
          </a:bodyPr>
          <a:lstStyle/>
          <a:p>
            <a:r>
              <a:rPr lang="en-US" altLang="en-US" dirty="0" smtClean="0"/>
              <a:t> </a:t>
            </a:r>
            <a:r>
              <a:rPr lang="en-US" altLang="en-US" dirty="0"/>
              <a:t>THE EXISTS FUNCTION (contd.)</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56</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rmAutofit fontScale="70000" lnSpcReduction="20000"/>
          </a:bodyPr>
          <a:lstStyle/>
          <a:p>
            <a:endParaRPr lang="en-US" altLang="en-US" dirty="0" smtClean="0"/>
          </a:p>
          <a:p>
            <a:r>
              <a:rPr lang="en-US" altLang="en-US" sz="3100" dirty="0" smtClean="0">
                <a:latin typeface="Times New Roman" panose="02020603050405020304" pitchFamily="18" charset="0"/>
                <a:cs typeface="Times New Roman" panose="02020603050405020304" pitchFamily="18" charset="0"/>
              </a:rPr>
              <a:t>Query </a:t>
            </a:r>
            <a:r>
              <a:rPr lang="en-US" altLang="en-US" sz="3100" dirty="0">
                <a:latin typeface="Times New Roman" panose="02020603050405020304" pitchFamily="18" charset="0"/>
                <a:cs typeface="Times New Roman" panose="02020603050405020304" pitchFamily="18" charset="0"/>
              </a:rPr>
              <a:t>12: Retrieve the name of each employee who has a dependent with the same first name as the employee.</a:t>
            </a:r>
            <a:br>
              <a:rPr lang="en-US" altLang="en-US" sz="3100" dirty="0">
                <a:latin typeface="Times New Roman" panose="02020603050405020304" pitchFamily="18" charset="0"/>
                <a:cs typeface="Times New Roman" panose="02020603050405020304" pitchFamily="18" charset="0"/>
              </a:rPr>
            </a:br>
            <a:endParaRPr lang="en-US" altLang="en-US" sz="3100" dirty="0">
              <a:latin typeface="Times New Roman" panose="02020603050405020304" pitchFamily="18" charset="0"/>
              <a:cs typeface="Times New Roman" panose="02020603050405020304" pitchFamily="18" charset="0"/>
            </a:endParaRPr>
          </a:p>
          <a:p>
            <a:pPr lvl="1">
              <a:buFont typeface="Wingdings" panose="05000000000000000000" pitchFamily="2" charset="2"/>
              <a:buNone/>
            </a:pPr>
            <a:r>
              <a:rPr lang="en-US" altLang="en-US" sz="3100" dirty="0">
                <a:latin typeface="Times New Roman" panose="02020603050405020304" pitchFamily="18" charset="0"/>
                <a:cs typeface="Times New Roman" panose="02020603050405020304" pitchFamily="18" charset="0"/>
              </a:rPr>
              <a:t>Q12B: 	SELECT  	FNAME, LNAME</a:t>
            </a:r>
            <a:br>
              <a:rPr lang="en-US" altLang="en-US" sz="3100" dirty="0">
                <a:latin typeface="Times New Roman" panose="02020603050405020304" pitchFamily="18" charset="0"/>
                <a:cs typeface="Times New Roman" panose="02020603050405020304" pitchFamily="18" charset="0"/>
              </a:rPr>
            </a:br>
            <a:r>
              <a:rPr lang="en-US" altLang="en-US" sz="3100" dirty="0">
                <a:latin typeface="Times New Roman" panose="02020603050405020304" pitchFamily="18" charset="0"/>
                <a:cs typeface="Times New Roman" panose="02020603050405020304" pitchFamily="18" charset="0"/>
              </a:rPr>
              <a:t>		FROM	</a:t>
            </a:r>
            <a:r>
              <a:rPr lang="en-US" altLang="en-US" sz="3100" dirty="0" smtClean="0">
                <a:latin typeface="Times New Roman" panose="02020603050405020304" pitchFamily="18" charset="0"/>
                <a:cs typeface="Times New Roman" panose="02020603050405020304" pitchFamily="18" charset="0"/>
              </a:rPr>
              <a:t>	EMPLOYEE</a:t>
            </a:r>
            <a:r>
              <a:rPr lang="en-US" altLang="en-US" sz="3100" dirty="0">
                <a:latin typeface="Times New Roman" panose="02020603050405020304" pitchFamily="18" charset="0"/>
                <a:cs typeface="Times New Roman" panose="02020603050405020304" pitchFamily="18" charset="0"/>
              </a:rPr>
              <a:t/>
            </a:r>
            <a:br>
              <a:rPr lang="en-US" altLang="en-US" sz="3100" dirty="0">
                <a:latin typeface="Times New Roman" panose="02020603050405020304" pitchFamily="18" charset="0"/>
                <a:cs typeface="Times New Roman" panose="02020603050405020304" pitchFamily="18" charset="0"/>
              </a:rPr>
            </a:br>
            <a:r>
              <a:rPr lang="en-US" altLang="en-US" sz="3100" dirty="0">
                <a:latin typeface="Times New Roman" panose="02020603050405020304" pitchFamily="18" charset="0"/>
                <a:cs typeface="Times New Roman" panose="02020603050405020304" pitchFamily="18" charset="0"/>
              </a:rPr>
              <a:t>		WHERE	EXISTS  (SELECT	*</a:t>
            </a:r>
            <a:br>
              <a:rPr lang="en-US" altLang="en-US" sz="3100" dirty="0">
                <a:latin typeface="Times New Roman" panose="02020603050405020304" pitchFamily="18" charset="0"/>
                <a:cs typeface="Times New Roman" panose="02020603050405020304" pitchFamily="18" charset="0"/>
              </a:rPr>
            </a:br>
            <a:r>
              <a:rPr lang="en-US" altLang="en-US" sz="3100" dirty="0">
                <a:latin typeface="Times New Roman" panose="02020603050405020304" pitchFamily="18" charset="0"/>
                <a:cs typeface="Times New Roman" panose="02020603050405020304" pitchFamily="18" charset="0"/>
              </a:rPr>
              <a:t>					FROM	</a:t>
            </a:r>
            <a:r>
              <a:rPr lang="en-US" altLang="en-US" sz="3100" dirty="0" smtClean="0">
                <a:latin typeface="Times New Roman" panose="02020603050405020304" pitchFamily="18" charset="0"/>
                <a:cs typeface="Times New Roman" panose="02020603050405020304" pitchFamily="18" charset="0"/>
              </a:rPr>
              <a:t>DEPENDENT</a:t>
            </a:r>
            <a:r>
              <a:rPr lang="en-US" altLang="en-US" sz="3100" dirty="0">
                <a:latin typeface="Times New Roman" panose="02020603050405020304" pitchFamily="18" charset="0"/>
                <a:cs typeface="Times New Roman" panose="02020603050405020304" pitchFamily="18" charset="0"/>
              </a:rPr>
              <a:t/>
            </a:r>
            <a:br>
              <a:rPr lang="en-US" altLang="en-US" sz="3100" dirty="0">
                <a:latin typeface="Times New Roman" panose="02020603050405020304" pitchFamily="18" charset="0"/>
                <a:cs typeface="Times New Roman" panose="02020603050405020304" pitchFamily="18" charset="0"/>
              </a:rPr>
            </a:br>
            <a:r>
              <a:rPr lang="en-US" altLang="en-US" sz="3100" dirty="0">
                <a:latin typeface="Times New Roman" panose="02020603050405020304" pitchFamily="18" charset="0"/>
                <a:cs typeface="Times New Roman" panose="02020603050405020304" pitchFamily="18" charset="0"/>
              </a:rPr>
              <a:t>					</a:t>
            </a:r>
            <a:r>
              <a:rPr lang="en-US" altLang="en-US" sz="3100" dirty="0" smtClean="0">
                <a:latin typeface="Times New Roman" panose="02020603050405020304" pitchFamily="18" charset="0"/>
                <a:cs typeface="Times New Roman" panose="02020603050405020304" pitchFamily="18" charset="0"/>
              </a:rPr>
              <a:t>WHERE SSN=ESSN </a:t>
            </a:r>
            <a:r>
              <a:rPr lang="en-US" altLang="en-US" sz="3100" dirty="0">
                <a:latin typeface="Times New Roman" panose="02020603050405020304" pitchFamily="18" charset="0"/>
                <a:cs typeface="Times New Roman" panose="02020603050405020304" pitchFamily="18" charset="0"/>
              </a:rPr>
              <a:t>						</a:t>
            </a:r>
            <a:r>
              <a:rPr lang="en-US" altLang="en-US" sz="3100" dirty="0" smtClean="0">
                <a:latin typeface="Times New Roman" panose="02020603050405020304" pitchFamily="18" charset="0"/>
                <a:cs typeface="Times New Roman" panose="02020603050405020304" pitchFamily="18" charset="0"/>
              </a:rPr>
              <a:t>			AND </a:t>
            </a:r>
            <a:r>
              <a:rPr lang="en-US" altLang="en-US" sz="3100" dirty="0">
                <a:latin typeface="Times New Roman" panose="02020603050405020304" pitchFamily="18" charset="0"/>
                <a:cs typeface="Times New Roman" panose="02020603050405020304" pitchFamily="18" charset="0"/>
              </a:rPr>
              <a:t>							</a:t>
            </a:r>
            <a:r>
              <a:rPr lang="en-US" altLang="en-US" sz="3100" dirty="0" smtClean="0">
                <a:latin typeface="Times New Roman" panose="02020603050405020304" pitchFamily="18" charset="0"/>
                <a:cs typeface="Times New Roman" panose="02020603050405020304" pitchFamily="18" charset="0"/>
              </a:rPr>
              <a:t>				FNAME=DEPENDENT_NAME</a:t>
            </a:r>
            <a:r>
              <a:rPr lang="en-US" altLang="en-US" sz="3100" dirty="0">
                <a:latin typeface="Times New Roman" panose="02020603050405020304" pitchFamily="18" charset="0"/>
                <a:cs typeface="Times New Roman" panose="02020603050405020304" pitchFamily="18" charset="0"/>
              </a:rPr>
              <a:t>)</a:t>
            </a:r>
          </a:p>
          <a:p>
            <a:endParaRPr lang="en-US" altLang="zh-TW" dirty="0" smtClean="0"/>
          </a:p>
          <a:p>
            <a:pPr marL="0" lvl="0" indent="0" algn="just" eaLnBrk="0" fontAlgn="base" hangingPunct="0">
              <a:lnSpc>
                <a:spcPct val="100000"/>
              </a:lnSpc>
              <a:spcBef>
                <a:spcPct val="50000"/>
              </a:spcBef>
              <a:spcAft>
                <a:spcPct val="0"/>
              </a:spcAft>
              <a:buNone/>
            </a:pPr>
            <a:endParaRPr lang="en-US" altLang="en-US" sz="6000" dirty="0" smtClean="0">
              <a:solidFill>
                <a:srgbClr val="0066FF"/>
              </a:solidFill>
              <a:latin typeface="Times New Roman" panose="02020603050405020304" pitchFamily="18" charset="0"/>
            </a:endParaRPr>
          </a:p>
          <a:p>
            <a:pPr marL="0" indent="0">
              <a:buNone/>
            </a:pPr>
            <a:r>
              <a:rPr lang="en-US" altLang="en-US" sz="2400" dirty="0" smtClean="0">
                <a:solidFill>
                  <a:schemeClr val="bg1"/>
                </a:solidFill>
              </a:rPr>
              <a:t>Manages </a:t>
            </a:r>
            <a:r>
              <a:rPr lang="en-US" altLang="en-US" sz="2400" dirty="0">
                <a:solidFill>
                  <a:schemeClr val="bg1"/>
                </a:solidFill>
              </a:rPr>
              <a:t>:  1:1 relationship type between EMPLOYEE and 	   DEPARTMENT. Employee participation is partial. Department participation is not clear from requirements</a:t>
            </a:r>
          </a:p>
          <a:p>
            <a:pPr marL="0" indent="0">
              <a:buNone/>
            </a:pPr>
            <a:endParaRPr lang="en-US" altLang="en-US" sz="2400" dirty="0">
              <a:solidFill>
                <a:srgbClr val="0066FF"/>
              </a:solidFill>
              <a:latin typeface="Times New Roman" panose="02020603050405020304" pitchFamily="18" charset="0"/>
            </a:endParaRPr>
          </a:p>
          <a:p>
            <a:r>
              <a:rPr lang="en-US" altLang="en-US" dirty="0" smtClean="0">
                <a:solidFill>
                  <a:schemeClr val="bg1"/>
                </a:solidFill>
              </a:rPr>
              <a:t> </a:t>
            </a:r>
            <a:r>
              <a:rPr lang="en-US" altLang="en-US" dirty="0">
                <a:solidFill>
                  <a:schemeClr val="bg1"/>
                </a:solidFill>
              </a:rPr>
              <a:t>are the relationship types observed</a:t>
            </a:r>
          </a:p>
          <a:p>
            <a:endParaRPr lang="en-GB" dirty="0"/>
          </a:p>
        </p:txBody>
      </p:sp>
    </p:spTree>
    <p:extLst>
      <p:ext uri="{BB962C8B-B14F-4D97-AF65-F5344CB8AC3E}">
        <p14:creationId xmlns:p14="http://schemas.microsoft.com/office/powerpoint/2010/main" val="391185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820862"/>
            <a:ext cx="10515600" cy="506493"/>
          </a:xfrm>
        </p:spPr>
        <p:txBody>
          <a:bodyPr>
            <a:normAutofit fontScale="90000"/>
          </a:bodyPr>
          <a:lstStyle/>
          <a:p>
            <a:r>
              <a:rPr lang="en-US" altLang="en-US" dirty="0" smtClean="0"/>
              <a:t> </a:t>
            </a:r>
            <a:r>
              <a:rPr lang="en-US" altLang="en-US" dirty="0"/>
              <a:t>THE EXISTS FUNCTION (contd.)</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57</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Autofit/>
          </a:bodyPr>
          <a:lstStyle/>
          <a:p>
            <a:r>
              <a:rPr lang="en-US" altLang="en-US" sz="2400" dirty="0">
                <a:latin typeface="Times New Roman" panose="02020603050405020304" pitchFamily="18" charset="0"/>
                <a:cs typeface="Times New Roman" panose="02020603050405020304" pitchFamily="18" charset="0"/>
              </a:rPr>
              <a:t>Query 6: Retrieve the names of employees who have no dependents.</a:t>
            </a:r>
          </a:p>
          <a:p>
            <a:pPr lvl="1">
              <a:buFont typeface="Wingdings" panose="05000000000000000000" pitchFamily="2" charset="2"/>
              <a:buNone/>
            </a:pPr>
            <a:r>
              <a:rPr lang="en-US" altLang="en-US" dirty="0">
                <a:latin typeface="Times New Roman" panose="02020603050405020304" pitchFamily="18" charset="0"/>
                <a:cs typeface="Times New Roman" panose="02020603050405020304" pitchFamily="18" charset="0"/>
              </a:rPr>
              <a:t/>
            </a:r>
            <a:br>
              <a:rPr lang="en-US" altLang="en-US"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Q6:	SELECT  	FNAME, LNAME</a:t>
            </a:r>
            <a:br>
              <a:rPr lang="en-US" altLang="en-US"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FROM	</a:t>
            </a:r>
            <a:r>
              <a:rPr lang="en-US" altLang="en-US" dirty="0" smtClean="0">
                <a:latin typeface="Times New Roman" panose="02020603050405020304" pitchFamily="18" charset="0"/>
                <a:cs typeface="Times New Roman" panose="02020603050405020304" pitchFamily="18" charset="0"/>
              </a:rPr>
              <a:t>	EMPLOYEE</a:t>
            </a:r>
            <a:r>
              <a:rPr lang="en-US" altLang="en-US" dirty="0">
                <a:latin typeface="Times New Roman" panose="02020603050405020304" pitchFamily="18" charset="0"/>
                <a:cs typeface="Times New Roman" panose="02020603050405020304" pitchFamily="18" charset="0"/>
              </a:rPr>
              <a:t/>
            </a:r>
            <a:br>
              <a:rPr lang="en-US" altLang="en-US"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WHERE	NOT EXISTS   (SELECT	*</a:t>
            </a:r>
            <a:br>
              <a:rPr lang="en-US" altLang="en-US"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FROM  	DEPENDENT</a:t>
            </a:r>
            <a:br>
              <a:rPr lang="en-US" altLang="en-US"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WHERE 	SSN=ESSN)</a:t>
            </a:r>
          </a:p>
          <a:p>
            <a:r>
              <a:rPr lang="en-US" altLang="en-US" sz="2400" dirty="0">
                <a:latin typeface="Times New Roman" panose="02020603050405020304" pitchFamily="18" charset="0"/>
                <a:cs typeface="Times New Roman" panose="02020603050405020304" pitchFamily="18" charset="0"/>
              </a:rPr>
              <a:t>In Q6, the correlated nested query retrieves all DEPENDENT tuples related to an EMPLOYEE tuple. If </a:t>
            </a:r>
            <a:r>
              <a:rPr lang="en-US" altLang="en-US" sz="2400" i="1" dirty="0">
                <a:latin typeface="Times New Roman" panose="02020603050405020304" pitchFamily="18" charset="0"/>
                <a:cs typeface="Times New Roman" panose="02020603050405020304" pitchFamily="18" charset="0"/>
              </a:rPr>
              <a:t>none exist</a:t>
            </a:r>
            <a:r>
              <a:rPr lang="en-US" altLang="en-US" sz="2400" dirty="0">
                <a:latin typeface="Times New Roman" panose="02020603050405020304" pitchFamily="18" charset="0"/>
                <a:cs typeface="Times New Roman" panose="02020603050405020304" pitchFamily="18" charset="0"/>
              </a:rPr>
              <a:t>, the EMPLOYEE tuple is selected</a:t>
            </a:r>
          </a:p>
          <a:p>
            <a:pPr lvl="1"/>
            <a:r>
              <a:rPr lang="en-US" altLang="en-US" dirty="0">
                <a:latin typeface="Times New Roman" panose="02020603050405020304" pitchFamily="18" charset="0"/>
                <a:cs typeface="Times New Roman" panose="02020603050405020304" pitchFamily="18" charset="0"/>
              </a:rPr>
              <a:t>EXISTS is necessary for the expressive power of SQL</a:t>
            </a:r>
          </a:p>
          <a:p>
            <a:endParaRPr lang="en-US" altLang="zh-TW" sz="2400" dirty="0" smtClean="0">
              <a:latin typeface="Arial" panose="020B0604020202020204" pitchFamily="34" charset="0"/>
              <a:cs typeface="Arial" panose="020B0604020202020204" pitchFamily="34" charset="0"/>
            </a:endParaRPr>
          </a:p>
          <a:p>
            <a:pPr marL="0" lvl="0" indent="0" algn="just" eaLnBrk="0" fontAlgn="base" hangingPunct="0">
              <a:lnSpc>
                <a:spcPct val="100000"/>
              </a:lnSpc>
              <a:spcBef>
                <a:spcPct val="50000"/>
              </a:spcBef>
              <a:spcAft>
                <a:spcPct val="0"/>
              </a:spcAft>
              <a:buNone/>
            </a:pPr>
            <a:endParaRPr lang="en-US" altLang="en-US" sz="2400" dirty="0" smtClean="0">
              <a:solidFill>
                <a:srgbClr val="0066FF"/>
              </a:solidFill>
              <a:latin typeface="Arial" panose="020B0604020202020204" pitchFamily="34" charset="0"/>
              <a:cs typeface="Arial" panose="020B0604020202020204" pitchFamily="34" charset="0"/>
            </a:endParaRPr>
          </a:p>
          <a:p>
            <a:pPr marL="0" indent="0">
              <a:buNone/>
            </a:pPr>
            <a:r>
              <a:rPr lang="en-US" altLang="en-US" sz="2400" dirty="0" smtClean="0">
                <a:solidFill>
                  <a:schemeClr val="bg1"/>
                </a:solidFill>
                <a:latin typeface="Arial" panose="020B0604020202020204" pitchFamily="34" charset="0"/>
                <a:cs typeface="Arial" panose="020B0604020202020204" pitchFamily="34" charset="0"/>
              </a:rPr>
              <a:t>Manages </a:t>
            </a:r>
            <a:r>
              <a:rPr lang="en-US" altLang="en-US" sz="2400" dirty="0">
                <a:solidFill>
                  <a:schemeClr val="bg1"/>
                </a:solidFill>
                <a:latin typeface="Arial" panose="020B0604020202020204" pitchFamily="34" charset="0"/>
                <a:cs typeface="Arial" panose="020B0604020202020204" pitchFamily="34" charset="0"/>
              </a:rPr>
              <a:t>:  1:1 relationship type between EMPLOYEE and 	</a:t>
            </a:r>
            <a:endParaRPr lang="en-US" altLang="en-US" sz="2400" dirty="0">
              <a:solidFill>
                <a:srgbClr val="0066FF"/>
              </a:solidFill>
              <a:latin typeface="Arial" panose="020B0604020202020204" pitchFamily="34" charset="0"/>
              <a:cs typeface="Arial" panose="020B0604020202020204" pitchFamily="34" charset="0"/>
            </a:endParaRPr>
          </a:p>
          <a:p>
            <a:endParaRPr lang="en-GB"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5117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820862"/>
            <a:ext cx="10515600" cy="506493"/>
          </a:xfrm>
        </p:spPr>
        <p:txBody>
          <a:bodyPr>
            <a:normAutofit fontScale="90000"/>
          </a:bodyPr>
          <a:lstStyle/>
          <a:p>
            <a:r>
              <a:rPr lang="en-US" altLang="en-US" dirty="0" smtClean="0"/>
              <a:t> </a:t>
            </a:r>
            <a:r>
              <a:rPr lang="en-US" altLang="en-US" dirty="0"/>
              <a:t>EXPLICIT SETS</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58</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Autofit/>
          </a:bodyPr>
          <a:lstStyle/>
          <a:p>
            <a:endParaRPr lang="en-US" altLang="en-US" dirty="0" smtClean="0"/>
          </a:p>
          <a:p>
            <a:r>
              <a:rPr lang="en-US" altLang="en-US" sz="2400" dirty="0" smtClean="0">
                <a:latin typeface="Times New Roman" panose="02020603050405020304" pitchFamily="18" charset="0"/>
                <a:cs typeface="Times New Roman" panose="02020603050405020304" pitchFamily="18" charset="0"/>
              </a:rPr>
              <a:t>It </a:t>
            </a:r>
            <a:r>
              <a:rPr lang="en-US" altLang="en-US" sz="2400" dirty="0">
                <a:latin typeface="Times New Roman" panose="02020603050405020304" pitchFamily="18" charset="0"/>
                <a:cs typeface="Times New Roman" panose="02020603050405020304" pitchFamily="18" charset="0"/>
              </a:rPr>
              <a:t>is also possible to use an </a:t>
            </a:r>
            <a:r>
              <a:rPr lang="en-US" altLang="en-US" sz="2400" b="1" dirty="0">
                <a:latin typeface="Times New Roman" panose="02020603050405020304" pitchFamily="18" charset="0"/>
                <a:cs typeface="Times New Roman" panose="02020603050405020304" pitchFamily="18" charset="0"/>
              </a:rPr>
              <a:t>explicit (enumerated) set of values</a:t>
            </a:r>
            <a:r>
              <a:rPr lang="en-US" altLang="en-US" sz="2400" dirty="0">
                <a:latin typeface="Times New Roman" panose="02020603050405020304" pitchFamily="18" charset="0"/>
                <a:cs typeface="Times New Roman" panose="02020603050405020304" pitchFamily="18" charset="0"/>
              </a:rPr>
              <a:t> in the WHERE-clause rather than a nested query</a:t>
            </a:r>
          </a:p>
          <a:p>
            <a:r>
              <a:rPr lang="en-US" altLang="en-US" sz="2400" dirty="0">
                <a:latin typeface="Times New Roman" panose="02020603050405020304" pitchFamily="18" charset="0"/>
                <a:cs typeface="Times New Roman" panose="02020603050405020304" pitchFamily="18" charset="0"/>
              </a:rPr>
              <a:t>Query 13: Retrieve the social security numbers of all employees who work on project number 1, 2, or 3.</a:t>
            </a:r>
          </a:p>
          <a:p>
            <a:pPr lvl="1">
              <a:buFont typeface="Wingdings" panose="05000000000000000000" pitchFamily="2" charset="2"/>
              <a:buNone/>
            </a:pPr>
            <a:r>
              <a:rPr lang="en-US" altLang="en-US" dirty="0">
                <a:latin typeface="Times New Roman" panose="02020603050405020304" pitchFamily="18" charset="0"/>
                <a:cs typeface="Times New Roman" panose="02020603050405020304" pitchFamily="18" charset="0"/>
              </a:rPr>
              <a:t>Q13:	SELECT  	DISTINCT ESSN</a:t>
            </a:r>
            <a:br>
              <a:rPr lang="en-US" altLang="en-US"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FROM	</a:t>
            </a:r>
            <a:r>
              <a:rPr lang="en-US" altLang="en-US" dirty="0" smtClean="0">
                <a:latin typeface="Times New Roman" panose="02020603050405020304" pitchFamily="18" charset="0"/>
                <a:cs typeface="Times New Roman" panose="02020603050405020304" pitchFamily="18" charset="0"/>
              </a:rPr>
              <a:t>	WORKS_ON</a:t>
            </a:r>
            <a:r>
              <a:rPr lang="en-US" altLang="en-US" dirty="0">
                <a:latin typeface="Times New Roman" panose="02020603050405020304" pitchFamily="18" charset="0"/>
                <a:cs typeface="Times New Roman" panose="02020603050405020304" pitchFamily="18" charset="0"/>
              </a:rPr>
              <a:t/>
            </a:r>
            <a:br>
              <a:rPr lang="en-US" altLang="en-US"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WHERE	PNO IN  (1, 2, 3)</a:t>
            </a:r>
          </a:p>
          <a:p>
            <a:endParaRPr lang="en-US" altLang="zh-TW" sz="2400" dirty="0" smtClean="0">
              <a:latin typeface="Arial" panose="020B0604020202020204" pitchFamily="34" charset="0"/>
              <a:cs typeface="Arial" panose="020B0604020202020204" pitchFamily="34" charset="0"/>
            </a:endParaRPr>
          </a:p>
          <a:p>
            <a:pPr marL="0" lvl="0" indent="0" algn="just" eaLnBrk="0" fontAlgn="base" hangingPunct="0">
              <a:lnSpc>
                <a:spcPct val="100000"/>
              </a:lnSpc>
              <a:spcBef>
                <a:spcPct val="50000"/>
              </a:spcBef>
              <a:spcAft>
                <a:spcPct val="0"/>
              </a:spcAft>
              <a:buNone/>
            </a:pPr>
            <a:endParaRPr lang="en-US" altLang="en-US" sz="2400" dirty="0" smtClean="0">
              <a:solidFill>
                <a:srgbClr val="0066FF"/>
              </a:solidFill>
              <a:latin typeface="Arial" panose="020B0604020202020204" pitchFamily="34" charset="0"/>
              <a:cs typeface="Arial" panose="020B0604020202020204" pitchFamily="34" charset="0"/>
            </a:endParaRPr>
          </a:p>
          <a:p>
            <a:pPr marL="0" indent="0">
              <a:buNone/>
            </a:pPr>
            <a:r>
              <a:rPr lang="en-US" altLang="en-US" sz="2400" dirty="0" smtClean="0">
                <a:solidFill>
                  <a:schemeClr val="bg1"/>
                </a:solidFill>
                <a:latin typeface="Arial" panose="020B0604020202020204" pitchFamily="34" charset="0"/>
                <a:cs typeface="Arial" panose="020B0604020202020204" pitchFamily="34" charset="0"/>
              </a:rPr>
              <a:t>Manages </a:t>
            </a:r>
            <a:r>
              <a:rPr lang="en-US" altLang="en-US" sz="2400" dirty="0">
                <a:solidFill>
                  <a:schemeClr val="bg1"/>
                </a:solidFill>
                <a:latin typeface="Arial" panose="020B0604020202020204" pitchFamily="34" charset="0"/>
                <a:cs typeface="Arial" panose="020B0604020202020204" pitchFamily="34" charset="0"/>
              </a:rPr>
              <a:t>:  1:1 relationship type between EMPLOYEE and 	   DEPARTMENT. Employee participation is partial. Department participation is not clear from requirements</a:t>
            </a:r>
          </a:p>
          <a:p>
            <a:pPr marL="0" indent="0">
              <a:buNone/>
            </a:pPr>
            <a:endParaRPr lang="en-US" altLang="en-US" sz="2400" dirty="0">
              <a:solidFill>
                <a:srgbClr val="0066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914116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820862"/>
            <a:ext cx="10515600" cy="506493"/>
          </a:xfrm>
        </p:spPr>
        <p:txBody>
          <a:bodyPr>
            <a:normAutofit fontScale="90000"/>
          </a:bodyPr>
          <a:lstStyle/>
          <a:p>
            <a:r>
              <a:rPr lang="en-US" altLang="en-US" dirty="0" smtClean="0"/>
              <a:t> </a:t>
            </a:r>
            <a:r>
              <a:rPr lang="en-US" altLang="en-US" dirty="0"/>
              <a:t>NULLS IN SQL QUERIES</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59</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Autofit/>
          </a:bodyPr>
          <a:lstStyle/>
          <a:p>
            <a:r>
              <a:rPr lang="en-US" altLang="en-US" sz="2400" dirty="0">
                <a:latin typeface="Times New Roman" panose="02020603050405020304" pitchFamily="18" charset="0"/>
                <a:cs typeface="Times New Roman" panose="02020603050405020304" pitchFamily="18" charset="0"/>
              </a:rPr>
              <a:t>SQL allows queries that check if a value is </a:t>
            </a:r>
            <a:r>
              <a:rPr lang="en-US" altLang="en-US" sz="2400" b="1" dirty="0">
                <a:latin typeface="Times New Roman" panose="02020603050405020304" pitchFamily="18" charset="0"/>
                <a:cs typeface="Times New Roman" panose="02020603050405020304" pitchFamily="18" charset="0"/>
              </a:rPr>
              <a:t>NULL</a:t>
            </a:r>
            <a:r>
              <a:rPr lang="en-US" altLang="en-US" sz="2400" dirty="0">
                <a:latin typeface="Times New Roman" panose="02020603050405020304" pitchFamily="18" charset="0"/>
                <a:cs typeface="Times New Roman" panose="02020603050405020304" pitchFamily="18" charset="0"/>
              </a:rPr>
              <a:t> (missing or undefined or not applicable)</a:t>
            </a:r>
          </a:p>
          <a:p>
            <a:r>
              <a:rPr lang="en-US" altLang="en-US" sz="2400" dirty="0">
                <a:latin typeface="Times New Roman" panose="02020603050405020304" pitchFamily="18" charset="0"/>
                <a:cs typeface="Times New Roman" panose="02020603050405020304" pitchFamily="18" charset="0"/>
              </a:rPr>
              <a:t>SQL uses </a:t>
            </a:r>
            <a:r>
              <a:rPr lang="en-US" altLang="en-US" sz="2400" b="1" dirty="0">
                <a:latin typeface="Times New Roman" panose="02020603050405020304" pitchFamily="18" charset="0"/>
                <a:cs typeface="Times New Roman" panose="02020603050405020304" pitchFamily="18" charset="0"/>
              </a:rPr>
              <a:t>IS</a:t>
            </a:r>
            <a:r>
              <a:rPr lang="en-US" altLang="en-US" sz="2400" dirty="0">
                <a:latin typeface="Times New Roman" panose="02020603050405020304" pitchFamily="18" charset="0"/>
                <a:cs typeface="Times New Roman" panose="02020603050405020304" pitchFamily="18" charset="0"/>
              </a:rPr>
              <a:t> or </a:t>
            </a:r>
            <a:r>
              <a:rPr lang="en-US" altLang="en-US" sz="2400" b="1" dirty="0">
                <a:latin typeface="Times New Roman" panose="02020603050405020304" pitchFamily="18" charset="0"/>
                <a:cs typeface="Times New Roman" panose="02020603050405020304" pitchFamily="18" charset="0"/>
              </a:rPr>
              <a:t>IS NOT</a:t>
            </a:r>
            <a:r>
              <a:rPr lang="en-US" altLang="en-US" sz="2400" dirty="0">
                <a:latin typeface="Times New Roman" panose="02020603050405020304" pitchFamily="18" charset="0"/>
                <a:cs typeface="Times New Roman" panose="02020603050405020304" pitchFamily="18" charset="0"/>
              </a:rPr>
              <a:t> to compare NULLs because it considers each NULL value distinct from other NULL values, so </a:t>
            </a:r>
            <a:r>
              <a:rPr lang="en-US" altLang="en-US" sz="2400" i="1" dirty="0">
                <a:latin typeface="Times New Roman" panose="02020603050405020304" pitchFamily="18" charset="0"/>
                <a:cs typeface="Times New Roman" panose="02020603050405020304" pitchFamily="18" charset="0"/>
              </a:rPr>
              <a:t>equality comparison is not appropriate</a:t>
            </a:r>
            <a:r>
              <a:rPr lang="en-US" altLang="en-US" sz="2400" dirty="0">
                <a:latin typeface="Times New Roman" panose="02020603050405020304" pitchFamily="18" charset="0"/>
                <a:cs typeface="Times New Roman" panose="02020603050405020304" pitchFamily="18" charset="0"/>
              </a:rPr>
              <a:t>.</a:t>
            </a:r>
          </a:p>
          <a:p>
            <a:r>
              <a:rPr lang="en-US" altLang="en-US" sz="2400" dirty="0">
                <a:latin typeface="Times New Roman" panose="02020603050405020304" pitchFamily="18" charset="0"/>
                <a:cs typeface="Times New Roman" panose="02020603050405020304" pitchFamily="18" charset="0"/>
              </a:rPr>
              <a:t>Query 14: Retrieve the names of all employees who do not have supervisors.</a:t>
            </a:r>
          </a:p>
          <a:p>
            <a:pPr lvl="1">
              <a:buNone/>
            </a:pPr>
            <a:r>
              <a:rPr lang="en-US" altLang="en-US" dirty="0">
                <a:latin typeface="Times New Roman" panose="02020603050405020304" pitchFamily="18" charset="0"/>
                <a:cs typeface="Times New Roman" panose="02020603050405020304" pitchFamily="18" charset="0"/>
              </a:rPr>
              <a:t>Q14:	SELECT  	FNAME, LNAME</a:t>
            </a:r>
            <a:br>
              <a:rPr lang="en-US" altLang="en-US"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FROM		EMPLOYEE</a:t>
            </a:r>
            <a:br>
              <a:rPr lang="en-US" altLang="en-US"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WHERE	SUPERSSN  IS  NULL</a:t>
            </a:r>
          </a:p>
          <a:p>
            <a:pPr lvl="1"/>
            <a:r>
              <a:rPr lang="en-US" altLang="en-US" dirty="0">
                <a:latin typeface="Times New Roman" panose="02020603050405020304" pitchFamily="18" charset="0"/>
                <a:cs typeface="Times New Roman" panose="02020603050405020304" pitchFamily="18" charset="0"/>
              </a:rPr>
              <a:t>Note: If a join condition is specified, tuples with NULL values for the join attributes are not included in the result</a:t>
            </a:r>
          </a:p>
          <a:p>
            <a:endParaRPr lang="en-US" altLang="zh-TW" sz="2400" dirty="0" smtClean="0">
              <a:latin typeface="Arial" panose="020B0604020202020204" pitchFamily="34" charset="0"/>
              <a:cs typeface="Arial" panose="020B0604020202020204" pitchFamily="34" charset="0"/>
            </a:endParaRPr>
          </a:p>
          <a:p>
            <a:pPr marL="0" lvl="0" indent="0" algn="just" eaLnBrk="0" fontAlgn="base" hangingPunct="0">
              <a:lnSpc>
                <a:spcPct val="100000"/>
              </a:lnSpc>
              <a:spcBef>
                <a:spcPct val="50000"/>
              </a:spcBef>
              <a:spcAft>
                <a:spcPct val="0"/>
              </a:spcAft>
              <a:buNone/>
            </a:pPr>
            <a:endParaRPr lang="en-US" altLang="en-US" sz="2400" dirty="0" smtClean="0">
              <a:solidFill>
                <a:srgbClr val="0066FF"/>
              </a:solidFill>
              <a:latin typeface="Arial" panose="020B0604020202020204" pitchFamily="34" charset="0"/>
              <a:cs typeface="Arial" panose="020B0604020202020204" pitchFamily="34" charset="0"/>
            </a:endParaRPr>
          </a:p>
          <a:p>
            <a:pPr marL="0" indent="0">
              <a:buNone/>
            </a:pPr>
            <a:r>
              <a:rPr lang="en-US" altLang="en-US" sz="2400" dirty="0" smtClean="0">
                <a:solidFill>
                  <a:schemeClr val="bg1"/>
                </a:solidFill>
                <a:latin typeface="Arial" panose="020B0604020202020204" pitchFamily="34" charset="0"/>
                <a:cs typeface="Arial" panose="020B0604020202020204" pitchFamily="34" charset="0"/>
              </a:rPr>
              <a:t>Manages </a:t>
            </a:r>
            <a:r>
              <a:rPr lang="en-US" altLang="en-US" sz="2400" dirty="0">
                <a:solidFill>
                  <a:schemeClr val="bg1"/>
                </a:solidFill>
                <a:latin typeface="Arial" panose="020B0604020202020204" pitchFamily="34" charset="0"/>
                <a:cs typeface="Arial" panose="020B0604020202020204" pitchFamily="34" charset="0"/>
              </a:rPr>
              <a:t>:  1:1 relationship type between EMPLOYEE and 	   DEPARTMENT. Employee participation is partial. Department participation </a:t>
            </a:r>
            <a:r>
              <a:rPr lang="en-US" altLang="en-US" sz="2400" dirty="0" smtClean="0">
                <a:solidFill>
                  <a:schemeClr val="bg1"/>
                </a:solidFill>
                <a:latin typeface="Arial" panose="020B0604020202020204" pitchFamily="34" charset="0"/>
                <a:cs typeface="Arial" panose="020B0604020202020204" pitchFamily="34" charset="0"/>
              </a:rPr>
              <a:t>is</a:t>
            </a:r>
            <a:endParaRPr lang="en-US" altLang="en-US" sz="2400" dirty="0">
              <a:solidFill>
                <a:srgbClr val="0066FF"/>
              </a:solidFill>
              <a:latin typeface="Arial" panose="020B0604020202020204" pitchFamily="34" charset="0"/>
              <a:cs typeface="Arial" panose="020B0604020202020204" pitchFamily="34" charset="0"/>
            </a:endParaRPr>
          </a:p>
          <a:p>
            <a:pPr marL="0" indent="0">
              <a:buNone/>
            </a:pPr>
            <a:endParaRPr lang="en-GB"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71358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820862"/>
            <a:ext cx="10515600" cy="506493"/>
          </a:xfrm>
        </p:spPr>
        <p:txBody>
          <a:bodyPr>
            <a:normAutofit fontScale="90000"/>
          </a:bodyPr>
          <a:lstStyle/>
          <a:p>
            <a:r>
              <a:rPr lang="en-US" altLang="en-US" dirty="0"/>
              <a:t>Overview of SQL</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6</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rmAutofit/>
          </a:bodyPr>
          <a:lstStyle/>
          <a:p>
            <a:endParaRPr lang="en-US" altLang="zh-TW" dirty="0" smtClean="0"/>
          </a:p>
          <a:p>
            <a:r>
              <a:rPr lang="en-IN" dirty="0" smtClean="0"/>
              <a:t>Hence, the user must specify how—that is, </a:t>
            </a:r>
            <a:r>
              <a:rPr lang="en-IN" i="1" dirty="0" smtClean="0"/>
              <a:t>in what order—to execute the query operations. </a:t>
            </a:r>
          </a:p>
          <a:p>
            <a:r>
              <a:rPr lang="en-IN" i="1" dirty="0" smtClean="0"/>
              <a:t>On the other hand, the SQL language </a:t>
            </a:r>
            <a:r>
              <a:rPr lang="en-IN" dirty="0" smtClean="0"/>
              <a:t>provides a higher-level </a:t>
            </a:r>
            <a:r>
              <a:rPr lang="en-IN" i="1" dirty="0" smtClean="0"/>
              <a:t>declarative language interface, so the user only specifies what the result is to be, leaving the actual optimization and decisions on how to </a:t>
            </a:r>
            <a:r>
              <a:rPr lang="en-IN" dirty="0" smtClean="0"/>
              <a:t>execute the query to the DBMS.</a:t>
            </a:r>
            <a:endParaRPr lang="en-US" altLang="zh-TW" dirty="0"/>
          </a:p>
          <a:p>
            <a:endParaRPr lang="en-US" altLang="zh-TW" dirty="0" smtClean="0"/>
          </a:p>
        </p:txBody>
      </p:sp>
    </p:spTree>
    <p:extLst>
      <p:ext uri="{BB962C8B-B14F-4D97-AF65-F5344CB8AC3E}">
        <p14:creationId xmlns:p14="http://schemas.microsoft.com/office/powerpoint/2010/main" val="418426840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820862"/>
            <a:ext cx="10515600" cy="506493"/>
          </a:xfrm>
        </p:spPr>
        <p:txBody>
          <a:bodyPr>
            <a:normAutofit fontScale="90000"/>
          </a:bodyPr>
          <a:lstStyle/>
          <a:p>
            <a:r>
              <a:rPr lang="en-US" altLang="en-US" dirty="0" smtClean="0"/>
              <a:t> </a:t>
            </a:r>
            <a:r>
              <a:rPr lang="en-US" altLang="en-US" dirty="0"/>
              <a:t>Joined Relations Feature </a:t>
            </a:r>
            <a:r>
              <a:rPr lang="en-US" altLang="en-US" dirty="0" smtClean="0"/>
              <a:t>in </a:t>
            </a:r>
            <a:r>
              <a:rPr lang="en-US" altLang="en-US" dirty="0"/>
              <a:t>SQL2</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60</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Autofit/>
          </a:bodyPr>
          <a:lstStyle/>
          <a:p>
            <a:endParaRPr lang="en-US" altLang="en-US" dirty="0" smtClean="0"/>
          </a:p>
          <a:p>
            <a:r>
              <a:rPr lang="en-US" altLang="en-US" sz="2400" dirty="0" smtClean="0">
                <a:latin typeface="Times New Roman" panose="02020603050405020304" pitchFamily="18" charset="0"/>
                <a:cs typeface="Times New Roman" panose="02020603050405020304" pitchFamily="18" charset="0"/>
              </a:rPr>
              <a:t>Can </a:t>
            </a:r>
            <a:r>
              <a:rPr lang="en-US" altLang="en-US" sz="2400" dirty="0">
                <a:latin typeface="Times New Roman" panose="02020603050405020304" pitchFamily="18" charset="0"/>
                <a:cs typeface="Times New Roman" panose="02020603050405020304" pitchFamily="18" charset="0"/>
              </a:rPr>
              <a:t>specify a "joined relation" in the FROM-clause</a:t>
            </a:r>
          </a:p>
          <a:p>
            <a:pPr lvl="1"/>
            <a:r>
              <a:rPr lang="en-US" altLang="en-US" dirty="0">
                <a:latin typeface="Times New Roman" panose="02020603050405020304" pitchFamily="18" charset="0"/>
                <a:cs typeface="Times New Roman" panose="02020603050405020304" pitchFamily="18" charset="0"/>
              </a:rPr>
              <a:t>Looks like any other relation but is the result of a join</a:t>
            </a:r>
          </a:p>
          <a:p>
            <a:pPr lvl="1"/>
            <a:r>
              <a:rPr lang="en-US" altLang="en-US" dirty="0">
                <a:latin typeface="Times New Roman" panose="02020603050405020304" pitchFamily="18" charset="0"/>
                <a:cs typeface="Times New Roman" panose="02020603050405020304" pitchFamily="18" charset="0"/>
              </a:rPr>
              <a:t>Allows the user to specify different types of joins (regular "theta" JOIN, NATURAL JOIN, LEFT OUTER JOIN, RIGHT OUTER JOIN, CROSS JOIN, </a:t>
            </a:r>
            <a:r>
              <a:rPr lang="en-US" altLang="en-US" dirty="0" err="1">
                <a:latin typeface="Times New Roman" panose="02020603050405020304" pitchFamily="18" charset="0"/>
                <a:cs typeface="Times New Roman" panose="02020603050405020304" pitchFamily="18" charset="0"/>
              </a:rPr>
              <a:t>etc</a:t>
            </a:r>
            <a:r>
              <a:rPr lang="en-US" altLang="en-US" dirty="0">
                <a:latin typeface="Times New Roman" panose="02020603050405020304" pitchFamily="18" charset="0"/>
                <a:cs typeface="Times New Roman" panose="02020603050405020304" pitchFamily="18" charset="0"/>
              </a:rPr>
              <a:t>)</a:t>
            </a:r>
            <a:endParaRPr lang="en-US" altLang="zh-TW" dirty="0" smtClean="0">
              <a:latin typeface="Times New Roman" panose="02020603050405020304" pitchFamily="18" charset="0"/>
              <a:cs typeface="Times New Roman" panose="02020603050405020304" pitchFamily="18" charset="0"/>
            </a:endParaRPr>
          </a:p>
          <a:p>
            <a:pPr marL="0" lvl="0" indent="0" algn="just" eaLnBrk="0" fontAlgn="base" hangingPunct="0">
              <a:lnSpc>
                <a:spcPct val="100000"/>
              </a:lnSpc>
              <a:spcBef>
                <a:spcPct val="50000"/>
              </a:spcBef>
              <a:spcAft>
                <a:spcPct val="0"/>
              </a:spcAft>
              <a:buNone/>
            </a:pPr>
            <a:endParaRPr lang="en-US" altLang="en-US" sz="2400" dirty="0" smtClean="0">
              <a:solidFill>
                <a:srgbClr val="0066FF"/>
              </a:solidFill>
              <a:latin typeface="Arial" panose="020B0604020202020204" pitchFamily="34" charset="0"/>
              <a:cs typeface="Arial" panose="020B0604020202020204" pitchFamily="34" charset="0"/>
            </a:endParaRPr>
          </a:p>
          <a:p>
            <a:pPr marL="0" indent="0">
              <a:buNone/>
            </a:pPr>
            <a:r>
              <a:rPr lang="en-US" altLang="en-US" sz="2400" dirty="0" smtClean="0">
                <a:solidFill>
                  <a:schemeClr val="bg1"/>
                </a:solidFill>
                <a:latin typeface="Arial" panose="020B0604020202020204" pitchFamily="34" charset="0"/>
                <a:cs typeface="Arial" panose="020B0604020202020204" pitchFamily="34" charset="0"/>
              </a:rPr>
              <a:t>Manages </a:t>
            </a:r>
            <a:r>
              <a:rPr lang="en-US" altLang="en-US" sz="2400" dirty="0">
                <a:solidFill>
                  <a:schemeClr val="bg1"/>
                </a:solidFill>
                <a:latin typeface="Arial" panose="020B0604020202020204" pitchFamily="34" charset="0"/>
                <a:cs typeface="Arial" panose="020B0604020202020204" pitchFamily="34" charset="0"/>
              </a:rPr>
              <a:t>:  1:1 relationship type between EMPLOYEE and 	   DEPARTMENT. Employee participation is partial. Department participation is not clear from requirements</a:t>
            </a:r>
          </a:p>
          <a:p>
            <a:pPr marL="0" indent="0">
              <a:buNone/>
            </a:pPr>
            <a:endParaRPr lang="en-US" altLang="en-US" sz="2400" dirty="0">
              <a:solidFill>
                <a:srgbClr val="0066FF"/>
              </a:solidFill>
              <a:latin typeface="Arial" panose="020B0604020202020204" pitchFamily="34" charset="0"/>
              <a:cs typeface="Arial" panose="020B0604020202020204" pitchFamily="34" charset="0"/>
            </a:endParaRPr>
          </a:p>
          <a:p>
            <a:r>
              <a:rPr lang="en-US" altLang="en-US" sz="2400" dirty="0" smtClean="0">
                <a:solidFill>
                  <a:schemeClr val="bg1"/>
                </a:solidFill>
                <a:latin typeface="Arial" panose="020B0604020202020204" pitchFamily="34" charset="0"/>
                <a:cs typeface="Arial" panose="020B0604020202020204" pitchFamily="34" charset="0"/>
              </a:rPr>
              <a:t> </a:t>
            </a:r>
            <a:r>
              <a:rPr lang="en-US" altLang="en-US" sz="2400" dirty="0">
                <a:solidFill>
                  <a:schemeClr val="bg1"/>
                </a:solidFill>
                <a:latin typeface="Arial" panose="020B0604020202020204" pitchFamily="34" charset="0"/>
                <a:cs typeface="Arial" panose="020B0604020202020204" pitchFamily="34" charset="0"/>
              </a:rPr>
              <a:t>are the relationship types observed</a:t>
            </a:r>
          </a:p>
          <a:p>
            <a:endParaRPr lang="en-GB"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1214635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820862"/>
            <a:ext cx="10515600" cy="506493"/>
          </a:xfrm>
        </p:spPr>
        <p:txBody>
          <a:bodyPr>
            <a:normAutofit fontScale="90000"/>
          </a:bodyPr>
          <a:lstStyle/>
          <a:p>
            <a:r>
              <a:rPr lang="en-US" altLang="en-US" dirty="0" smtClean="0"/>
              <a:t> </a:t>
            </a:r>
            <a:r>
              <a:rPr lang="en-US" altLang="en-US" dirty="0"/>
              <a:t>Joined Relations Feature </a:t>
            </a:r>
            <a:r>
              <a:rPr lang="en-US" altLang="en-US" dirty="0" smtClean="0"/>
              <a:t>in </a:t>
            </a:r>
            <a:r>
              <a:rPr lang="en-US" altLang="en-US" dirty="0"/>
              <a:t>SQL2 (contd.)</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61</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Autofit/>
          </a:bodyPr>
          <a:lstStyle/>
          <a:p>
            <a:endParaRPr lang="en-US" altLang="en-US" sz="2400" dirty="0" smtClean="0"/>
          </a:p>
          <a:p>
            <a:r>
              <a:rPr lang="en-US" altLang="en-US" sz="2400" dirty="0" smtClean="0">
                <a:latin typeface="Times New Roman" panose="02020603050405020304" pitchFamily="18" charset="0"/>
                <a:cs typeface="Times New Roman" panose="02020603050405020304" pitchFamily="18" charset="0"/>
              </a:rPr>
              <a:t>Examples</a:t>
            </a:r>
            <a:r>
              <a:rPr lang="en-US" altLang="en-US" sz="2400" dirty="0">
                <a:latin typeface="Times New Roman" panose="02020603050405020304" pitchFamily="18" charset="0"/>
                <a:cs typeface="Times New Roman" panose="02020603050405020304" pitchFamily="18" charset="0"/>
              </a:rPr>
              <a:t>:</a:t>
            </a:r>
          </a:p>
          <a:p>
            <a:pPr lvl="1">
              <a:buFont typeface="Wingdings" panose="05000000000000000000" pitchFamily="2" charset="2"/>
              <a:buNone/>
            </a:pPr>
            <a:r>
              <a:rPr lang="en-US" altLang="en-US" dirty="0" smtClean="0">
                <a:latin typeface="Times New Roman" panose="02020603050405020304" pitchFamily="18" charset="0"/>
                <a:cs typeface="Times New Roman" panose="02020603050405020304" pitchFamily="18" charset="0"/>
              </a:rPr>
              <a:t>Q8:SELECT</a:t>
            </a:r>
            <a:r>
              <a:rPr lang="en-US" altLang="en-US" dirty="0">
                <a:latin typeface="Times New Roman" panose="02020603050405020304" pitchFamily="18" charset="0"/>
                <a:cs typeface="Times New Roman" panose="02020603050405020304" pitchFamily="18" charset="0"/>
              </a:rPr>
              <a:t>	E.FNAME, E.LNAME, S.FNAME, S.LNAME</a:t>
            </a:r>
            <a:br>
              <a:rPr lang="en-US" altLang="en-US"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FROM 	</a:t>
            </a:r>
            <a:r>
              <a:rPr lang="en-US" altLang="en-US" dirty="0" smtClean="0">
                <a:latin typeface="Times New Roman" panose="02020603050405020304" pitchFamily="18" charset="0"/>
                <a:cs typeface="Times New Roman" panose="02020603050405020304" pitchFamily="18" charset="0"/>
              </a:rPr>
              <a:t>EMPLOYEE </a:t>
            </a:r>
            <a:r>
              <a:rPr lang="en-US" altLang="en-US" dirty="0">
                <a:latin typeface="Times New Roman" panose="02020603050405020304" pitchFamily="18" charset="0"/>
                <a:cs typeface="Times New Roman" panose="02020603050405020304" pitchFamily="18" charset="0"/>
              </a:rPr>
              <a:t>E S</a:t>
            </a:r>
            <a:br>
              <a:rPr lang="en-US" altLang="en-US"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WHERE	E.SUPERSSN=S.SSN</a:t>
            </a:r>
          </a:p>
          <a:p>
            <a:endParaRPr lang="en-US" altLang="en-US" sz="2400" dirty="0">
              <a:latin typeface="Times New Roman" panose="02020603050405020304" pitchFamily="18" charset="0"/>
              <a:cs typeface="Times New Roman" panose="02020603050405020304" pitchFamily="18" charset="0"/>
            </a:endParaRPr>
          </a:p>
          <a:p>
            <a:r>
              <a:rPr lang="en-US" altLang="en-US" sz="2400" dirty="0">
                <a:latin typeface="Times New Roman" panose="02020603050405020304" pitchFamily="18" charset="0"/>
                <a:cs typeface="Times New Roman" panose="02020603050405020304" pitchFamily="18" charset="0"/>
              </a:rPr>
              <a:t>can be written as:</a:t>
            </a:r>
          </a:p>
          <a:p>
            <a:pPr lvl="1">
              <a:buFont typeface="Wingdings" panose="05000000000000000000" pitchFamily="2" charset="2"/>
              <a:buNone/>
            </a:pPr>
            <a:r>
              <a:rPr lang="en-US" altLang="en-US" dirty="0" smtClean="0">
                <a:latin typeface="Times New Roman" panose="02020603050405020304" pitchFamily="18" charset="0"/>
                <a:cs typeface="Times New Roman" panose="02020603050405020304" pitchFamily="18" charset="0"/>
              </a:rPr>
              <a:t>Q8:SELECT</a:t>
            </a:r>
            <a:r>
              <a:rPr lang="en-US" altLang="en-US" dirty="0">
                <a:latin typeface="Times New Roman" panose="02020603050405020304" pitchFamily="18" charset="0"/>
                <a:cs typeface="Times New Roman" panose="02020603050405020304" pitchFamily="18" charset="0"/>
              </a:rPr>
              <a:t>	E.FNAME, E.LNAME, S.FNAME, S.LNAME</a:t>
            </a:r>
            <a:br>
              <a:rPr lang="en-US" altLang="en-US"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FROM 	</a:t>
            </a:r>
            <a:r>
              <a:rPr lang="en-US" altLang="en-US" dirty="0" smtClean="0">
                <a:latin typeface="Times New Roman" panose="02020603050405020304" pitchFamily="18" charset="0"/>
                <a:cs typeface="Times New Roman" panose="02020603050405020304" pitchFamily="18" charset="0"/>
              </a:rPr>
              <a:t>(</a:t>
            </a:r>
            <a:r>
              <a:rPr lang="en-US" altLang="en-US" dirty="0">
                <a:latin typeface="Times New Roman" panose="02020603050405020304" pitchFamily="18" charset="0"/>
                <a:cs typeface="Times New Roman" panose="02020603050405020304" pitchFamily="18" charset="0"/>
              </a:rPr>
              <a:t>EMPLOYEE E LEFT OUTER JOIN 	</a:t>
            </a:r>
            <a:r>
              <a:rPr lang="en-US" altLang="en-US" dirty="0" smtClean="0">
                <a:latin typeface="Times New Roman" panose="02020603050405020304" pitchFamily="18" charset="0"/>
                <a:cs typeface="Times New Roman" panose="02020603050405020304" pitchFamily="18" charset="0"/>
              </a:rPr>
              <a:t>EMPLOYEE </a:t>
            </a:r>
            <a:r>
              <a:rPr lang="en-US" altLang="en-US" dirty="0">
                <a:latin typeface="Times New Roman" panose="02020603050405020304" pitchFamily="18" charset="0"/>
                <a:cs typeface="Times New Roman" panose="02020603050405020304" pitchFamily="18" charset="0"/>
              </a:rPr>
              <a:t>S </a:t>
            </a:r>
            <a:r>
              <a:rPr lang="en-US" altLang="en-US" dirty="0" smtClean="0">
                <a:latin typeface="Times New Roman" panose="02020603050405020304" pitchFamily="18" charset="0"/>
                <a:cs typeface="Times New Roman" panose="02020603050405020304" pitchFamily="18" charset="0"/>
              </a:rPr>
              <a:t>	ON  </a:t>
            </a:r>
            <a:r>
              <a:rPr lang="en-US" altLang="en-US" dirty="0">
                <a:latin typeface="Times New Roman" panose="02020603050405020304" pitchFamily="18" charset="0"/>
                <a:cs typeface="Times New Roman" panose="02020603050405020304" pitchFamily="18" charset="0"/>
              </a:rPr>
              <a:t>E.SUPERSSN=S.SSN)</a:t>
            </a:r>
            <a:endParaRPr lang="en-US" altLang="zh-TW" dirty="0" smtClean="0">
              <a:latin typeface="Times New Roman" panose="02020603050405020304" pitchFamily="18" charset="0"/>
              <a:cs typeface="Times New Roman" panose="02020603050405020304" pitchFamily="18" charset="0"/>
            </a:endParaRPr>
          </a:p>
          <a:p>
            <a:pPr marL="0" lvl="0" indent="0" algn="just" eaLnBrk="0" fontAlgn="base" hangingPunct="0">
              <a:lnSpc>
                <a:spcPct val="100000"/>
              </a:lnSpc>
              <a:spcBef>
                <a:spcPct val="50000"/>
              </a:spcBef>
              <a:spcAft>
                <a:spcPct val="0"/>
              </a:spcAft>
              <a:buNone/>
            </a:pPr>
            <a:endParaRPr lang="en-US" altLang="en-US" sz="2400" dirty="0" smtClean="0">
              <a:solidFill>
                <a:srgbClr val="0066FF"/>
              </a:solidFill>
              <a:latin typeface="Arial" panose="020B0604020202020204" pitchFamily="34" charset="0"/>
              <a:cs typeface="Arial" panose="020B0604020202020204" pitchFamily="34" charset="0"/>
            </a:endParaRPr>
          </a:p>
          <a:p>
            <a:pPr marL="0" indent="0">
              <a:buNone/>
            </a:pPr>
            <a:r>
              <a:rPr lang="en-US" altLang="en-US" sz="2400" dirty="0" smtClean="0">
                <a:solidFill>
                  <a:schemeClr val="bg1"/>
                </a:solidFill>
                <a:latin typeface="Arial" panose="020B0604020202020204" pitchFamily="34" charset="0"/>
                <a:cs typeface="Arial" panose="020B0604020202020204" pitchFamily="34" charset="0"/>
              </a:rPr>
              <a:t>Manages </a:t>
            </a:r>
            <a:r>
              <a:rPr lang="en-US" altLang="en-US" sz="2400" dirty="0">
                <a:solidFill>
                  <a:schemeClr val="bg1"/>
                </a:solidFill>
                <a:latin typeface="Arial" panose="020B0604020202020204" pitchFamily="34" charset="0"/>
                <a:cs typeface="Arial" panose="020B0604020202020204" pitchFamily="34" charset="0"/>
              </a:rPr>
              <a:t>:  1:1 relationship type between EMPLOYEE and 	   DEPARTMENT. Employee participation is partial. Department participation is not clear from </a:t>
            </a:r>
            <a:r>
              <a:rPr lang="en-US" altLang="en-US" sz="2400" dirty="0" smtClean="0">
                <a:solidFill>
                  <a:schemeClr val="bg1"/>
                </a:solidFill>
                <a:latin typeface="Arial" panose="020B0604020202020204" pitchFamily="34" charset="0"/>
                <a:cs typeface="Arial" panose="020B0604020202020204" pitchFamily="34" charset="0"/>
              </a:rPr>
              <a:t>requirements</a:t>
            </a:r>
            <a:endParaRPr lang="en-US" altLang="en-US" sz="2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2529326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820862"/>
            <a:ext cx="10515600" cy="506493"/>
          </a:xfrm>
        </p:spPr>
        <p:txBody>
          <a:bodyPr>
            <a:normAutofit fontScale="90000"/>
          </a:bodyPr>
          <a:lstStyle/>
          <a:p>
            <a:r>
              <a:rPr lang="en-US" altLang="en-US" dirty="0" smtClean="0"/>
              <a:t> </a:t>
            </a:r>
            <a:r>
              <a:rPr lang="en-US" altLang="en-US" dirty="0"/>
              <a:t>Joined Relations Feature </a:t>
            </a:r>
            <a:r>
              <a:rPr lang="en-US" altLang="en-US" dirty="0" smtClean="0"/>
              <a:t>in </a:t>
            </a:r>
            <a:r>
              <a:rPr lang="en-US" altLang="en-US" dirty="0"/>
              <a:t>SQL2 (contd.)</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62</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Autofit/>
          </a:bodyPr>
          <a:lstStyle/>
          <a:p>
            <a:pPr>
              <a:lnSpc>
                <a:spcPct val="80000"/>
              </a:lnSpc>
            </a:pPr>
            <a:r>
              <a:rPr lang="en-US" altLang="en-US" sz="2400" dirty="0">
                <a:latin typeface="Times New Roman" panose="02020603050405020304" pitchFamily="18" charset="0"/>
                <a:cs typeface="Times New Roman" panose="02020603050405020304" pitchFamily="18" charset="0"/>
              </a:rPr>
              <a:t>Examples:</a:t>
            </a:r>
          </a:p>
          <a:p>
            <a:pPr lvl="1">
              <a:lnSpc>
                <a:spcPct val="80000"/>
              </a:lnSpc>
              <a:buFont typeface="Wingdings" panose="05000000000000000000" pitchFamily="2" charset="2"/>
              <a:buNone/>
            </a:pPr>
            <a:r>
              <a:rPr lang="en-US" altLang="en-US" dirty="0">
                <a:latin typeface="Times New Roman" panose="02020603050405020304" pitchFamily="18" charset="0"/>
                <a:cs typeface="Times New Roman" panose="02020603050405020304" pitchFamily="18" charset="0"/>
              </a:rPr>
              <a:t>Q1:	SELECT	FNAME, LNAME, ADDRESS</a:t>
            </a:r>
            <a:br>
              <a:rPr lang="en-US" altLang="en-US"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	FROM </a:t>
            </a:r>
            <a:r>
              <a:rPr lang="en-US" altLang="en-US" dirty="0">
                <a:latin typeface="Times New Roman" panose="02020603050405020304" pitchFamily="18" charset="0"/>
                <a:cs typeface="Times New Roman" panose="02020603050405020304" pitchFamily="18" charset="0"/>
              </a:rPr>
              <a:t>	EMPLOYEE, DEPARTMENT</a:t>
            </a:r>
            <a:br>
              <a:rPr lang="en-US" altLang="en-US"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	WHERE</a:t>
            </a:r>
            <a:r>
              <a:rPr lang="en-US" altLang="en-US" dirty="0">
                <a:latin typeface="Times New Roman" panose="02020603050405020304" pitchFamily="18" charset="0"/>
                <a:cs typeface="Times New Roman" panose="02020603050405020304" pitchFamily="18" charset="0"/>
              </a:rPr>
              <a:t>	DNAME='Research' AND DNUMBER=DNO</a:t>
            </a:r>
          </a:p>
          <a:p>
            <a:pPr>
              <a:lnSpc>
                <a:spcPct val="80000"/>
              </a:lnSpc>
            </a:pPr>
            <a:r>
              <a:rPr lang="en-US" altLang="en-US" sz="2400" dirty="0">
                <a:latin typeface="Times New Roman" panose="02020603050405020304" pitchFamily="18" charset="0"/>
                <a:cs typeface="Times New Roman" panose="02020603050405020304" pitchFamily="18" charset="0"/>
              </a:rPr>
              <a:t>could be written as:</a:t>
            </a:r>
          </a:p>
          <a:p>
            <a:pPr lvl="1">
              <a:lnSpc>
                <a:spcPct val="80000"/>
              </a:lnSpc>
              <a:buFont typeface="Wingdings" panose="05000000000000000000" pitchFamily="2" charset="2"/>
              <a:buNone/>
            </a:pPr>
            <a:r>
              <a:rPr lang="en-US" altLang="en-US" dirty="0">
                <a:latin typeface="Times New Roman" panose="02020603050405020304" pitchFamily="18" charset="0"/>
                <a:cs typeface="Times New Roman" panose="02020603050405020304" pitchFamily="18" charset="0"/>
              </a:rPr>
              <a:t>Q1:	SELECT	FNAME, LNAME, ADDRESS</a:t>
            </a:r>
            <a:br>
              <a:rPr lang="en-US" altLang="en-US"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	FROM </a:t>
            </a:r>
            <a:r>
              <a:rPr lang="en-US" altLang="en-US" dirty="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a:t>
            </a:r>
            <a:r>
              <a:rPr lang="en-US" altLang="en-US" dirty="0">
                <a:latin typeface="Times New Roman" panose="02020603050405020304" pitchFamily="18" charset="0"/>
                <a:cs typeface="Times New Roman" panose="02020603050405020304" pitchFamily="18" charset="0"/>
              </a:rPr>
              <a:t>EMPLOYEE JOIN DEPARTMENT</a:t>
            </a:r>
            <a:br>
              <a:rPr lang="en-US" altLang="en-US"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	ON </a:t>
            </a:r>
            <a:r>
              <a:rPr lang="en-US" altLang="en-US" dirty="0">
                <a:latin typeface="Times New Roman" panose="02020603050405020304" pitchFamily="18" charset="0"/>
                <a:cs typeface="Times New Roman" panose="02020603050405020304" pitchFamily="18" charset="0"/>
              </a:rPr>
              <a:t>DNUMBER=DNO)</a:t>
            </a:r>
            <a:br>
              <a:rPr lang="en-US" altLang="en-US"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	WHERE</a:t>
            </a:r>
            <a:r>
              <a:rPr lang="en-US" altLang="en-US" dirty="0">
                <a:latin typeface="Times New Roman" panose="02020603050405020304" pitchFamily="18" charset="0"/>
                <a:cs typeface="Times New Roman" panose="02020603050405020304" pitchFamily="18" charset="0"/>
              </a:rPr>
              <a:t>	DNAME='Research’</a:t>
            </a:r>
          </a:p>
          <a:p>
            <a:pPr>
              <a:lnSpc>
                <a:spcPct val="80000"/>
              </a:lnSpc>
            </a:pPr>
            <a:r>
              <a:rPr lang="en-US" altLang="en-US" sz="2400" dirty="0">
                <a:latin typeface="Times New Roman" panose="02020603050405020304" pitchFamily="18" charset="0"/>
                <a:cs typeface="Times New Roman" panose="02020603050405020304" pitchFamily="18" charset="0"/>
              </a:rPr>
              <a:t>or as:</a:t>
            </a:r>
          </a:p>
          <a:p>
            <a:pPr lvl="1">
              <a:lnSpc>
                <a:spcPct val="80000"/>
              </a:lnSpc>
              <a:buFont typeface="Wingdings" panose="05000000000000000000" pitchFamily="2" charset="2"/>
              <a:buNone/>
            </a:pPr>
            <a:r>
              <a:rPr lang="en-US" altLang="en-US" dirty="0">
                <a:latin typeface="Times New Roman" panose="02020603050405020304" pitchFamily="18" charset="0"/>
                <a:cs typeface="Times New Roman" panose="02020603050405020304" pitchFamily="18" charset="0"/>
              </a:rPr>
              <a:t>Q1:	SELECT	FNAME, LNAME, ADDRESS</a:t>
            </a:r>
            <a:br>
              <a:rPr lang="en-US" altLang="en-US"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	FROM </a:t>
            </a:r>
            <a:r>
              <a:rPr lang="en-US" altLang="en-US" dirty="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a:t>
            </a:r>
            <a:r>
              <a:rPr lang="en-US" altLang="en-US" dirty="0">
                <a:latin typeface="Times New Roman" panose="02020603050405020304" pitchFamily="18" charset="0"/>
                <a:cs typeface="Times New Roman" panose="02020603050405020304" pitchFamily="18" charset="0"/>
              </a:rPr>
              <a:t>EMPLOYEE NATURAL JOIN DEPARTMENT</a:t>
            </a:r>
            <a:br>
              <a:rPr lang="en-US" altLang="en-US"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AS </a:t>
            </a:r>
            <a:r>
              <a:rPr lang="en-US" altLang="en-US" dirty="0">
                <a:latin typeface="Times New Roman" panose="02020603050405020304" pitchFamily="18" charset="0"/>
                <a:cs typeface="Times New Roman" panose="02020603050405020304" pitchFamily="18" charset="0"/>
              </a:rPr>
              <a:t>DEPT(DNAME, DNO, MSSN, MSDATE)</a:t>
            </a:r>
            <a:br>
              <a:rPr lang="en-US" altLang="en-US"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	WHERE</a:t>
            </a:r>
            <a:r>
              <a:rPr lang="en-US" altLang="en-US" dirty="0">
                <a:latin typeface="Times New Roman" panose="02020603050405020304" pitchFamily="18" charset="0"/>
                <a:cs typeface="Times New Roman" panose="02020603050405020304" pitchFamily="18" charset="0"/>
              </a:rPr>
              <a:t>	DNAME='Research’</a:t>
            </a:r>
          </a:p>
          <a:p>
            <a:pPr marL="0" lvl="0" indent="0" algn="just" eaLnBrk="0" fontAlgn="base" hangingPunct="0">
              <a:lnSpc>
                <a:spcPct val="100000"/>
              </a:lnSpc>
              <a:spcBef>
                <a:spcPct val="50000"/>
              </a:spcBef>
              <a:spcAft>
                <a:spcPct val="0"/>
              </a:spcAft>
              <a:buNone/>
            </a:pPr>
            <a:endParaRPr lang="en-US" altLang="en-US" sz="2400" dirty="0" smtClean="0">
              <a:solidFill>
                <a:srgbClr val="0066FF"/>
              </a:solidFill>
              <a:latin typeface="Arial" panose="020B0604020202020204" pitchFamily="34" charset="0"/>
              <a:cs typeface="Arial" panose="020B0604020202020204" pitchFamily="34" charset="0"/>
            </a:endParaRPr>
          </a:p>
          <a:p>
            <a:pPr marL="0" indent="0">
              <a:buNone/>
            </a:pPr>
            <a:r>
              <a:rPr lang="en-US" altLang="en-US" sz="2400" dirty="0" smtClean="0">
                <a:solidFill>
                  <a:schemeClr val="bg1"/>
                </a:solidFill>
                <a:latin typeface="Arial" panose="020B0604020202020204" pitchFamily="34" charset="0"/>
                <a:cs typeface="Arial" panose="020B0604020202020204" pitchFamily="34" charset="0"/>
              </a:rPr>
              <a:t>between </a:t>
            </a:r>
            <a:r>
              <a:rPr lang="en-US" altLang="en-US" sz="2400" dirty="0">
                <a:solidFill>
                  <a:schemeClr val="bg1"/>
                </a:solidFill>
                <a:latin typeface="Arial" panose="020B0604020202020204" pitchFamily="34" charset="0"/>
                <a:cs typeface="Arial" panose="020B0604020202020204" pitchFamily="34" charset="0"/>
              </a:rPr>
              <a:t>EMPLOYEE and 	</a:t>
            </a:r>
            <a:endParaRPr lang="en-GB"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9831029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820862"/>
            <a:ext cx="10515600" cy="506493"/>
          </a:xfrm>
        </p:spPr>
        <p:txBody>
          <a:bodyPr>
            <a:normAutofit fontScale="90000"/>
          </a:bodyPr>
          <a:lstStyle/>
          <a:p>
            <a:r>
              <a:rPr lang="en-US" altLang="en-US" dirty="0" smtClean="0"/>
              <a:t> </a:t>
            </a:r>
            <a:r>
              <a:rPr lang="en-US" altLang="en-US" dirty="0"/>
              <a:t>Joined Relations Feature </a:t>
            </a:r>
            <a:r>
              <a:rPr lang="en-US" altLang="en-US" dirty="0" smtClean="0"/>
              <a:t>in </a:t>
            </a:r>
            <a:r>
              <a:rPr lang="en-US" altLang="en-US" dirty="0"/>
              <a:t>SQL2 (contd.)</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63</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Autofit/>
          </a:bodyPr>
          <a:lstStyle/>
          <a:p>
            <a:endParaRPr lang="en-US" altLang="en-US" dirty="0" smtClean="0"/>
          </a:p>
          <a:p>
            <a:r>
              <a:rPr lang="en-US" altLang="en-US" sz="2400" dirty="0" smtClean="0">
                <a:latin typeface="Times New Roman" panose="02020603050405020304" pitchFamily="18" charset="0"/>
                <a:cs typeface="Times New Roman" panose="02020603050405020304" pitchFamily="18" charset="0"/>
              </a:rPr>
              <a:t>Another </a:t>
            </a:r>
            <a:r>
              <a:rPr lang="en-US" altLang="en-US" sz="2400" dirty="0">
                <a:latin typeface="Times New Roman" panose="02020603050405020304" pitchFamily="18" charset="0"/>
                <a:cs typeface="Times New Roman" panose="02020603050405020304" pitchFamily="18" charset="0"/>
              </a:rPr>
              <a:t>Example: Q2 could be written as follows; this illustrates multiple joins in the joined tables</a:t>
            </a:r>
          </a:p>
          <a:p>
            <a:pPr lvl="1">
              <a:buFont typeface="Wingdings" panose="05000000000000000000" pitchFamily="2" charset="2"/>
              <a:buNone/>
            </a:pPr>
            <a:r>
              <a:rPr lang="en-US" altLang="en-US" dirty="0">
                <a:latin typeface="Times New Roman" panose="02020603050405020304" pitchFamily="18" charset="0"/>
                <a:cs typeface="Times New Roman" panose="02020603050405020304" pitchFamily="18" charset="0"/>
              </a:rPr>
              <a:t>Q2:	SELECT 	PNUMBER, DNUM, LNAME, 					</a:t>
            </a:r>
            <a:r>
              <a:rPr lang="en-US" altLang="en-US" dirty="0" smtClean="0">
                <a:latin typeface="Times New Roman" panose="02020603050405020304" pitchFamily="18" charset="0"/>
                <a:cs typeface="Times New Roman" panose="02020603050405020304" pitchFamily="18" charset="0"/>
              </a:rPr>
              <a:t>			BDATE</a:t>
            </a:r>
            <a:r>
              <a:rPr lang="en-US" altLang="en-US" dirty="0">
                <a:latin typeface="Times New Roman" panose="02020603050405020304" pitchFamily="18" charset="0"/>
                <a:cs typeface="Times New Roman" panose="02020603050405020304" pitchFamily="18" charset="0"/>
              </a:rPr>
              <a:t>, ADDRESS</a:t>
            </a:r>
            <a:br>
              <a:rPr lang="en-US" altLang="en-US"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		FROM</a:t>
            </a:r>
            <a:r>
              <a:rPr lang="en-US" altLang="en-US" dirty="0">
                <a:latin typeface="Times New Roman" panose="02020603050405020304" pitchFamily="18" charset="0"/>
                <a:cs typeface="Times New Roman" panose="02020603050405020304" pitchFamily="18" charset="0"/>
              </a:rPr>
              <a:t>	(PROJECT JOIN 						</a:t>
            </a:r>
            <a:r>
              <a:rPr lang="en-US" altLang="en-US" dirty="0" smtClean="0">
                <a:latin typeface="Times New Roman" panose="02020603050405020304" pitchFamily="18" charset="0"/>
                <a:cs typeface="Times New Roman" panose="02020603050405020304" pitchFamily="18" charset="0"/>
              </a:rPr>
              <a:t>	DEPARTMENT </a:t>
            </a:r>
            <a:r>
              <a:rPr lang="en-US" altLang="en-US" dirty="0">
                <a:latin typeface="Times New Roman" panose="02020603050405020304" pitchFamily="18" charset="0"/>
                <a:cs typeface="Times New Roman" panose="02020603050405020304" pitchFamily="18" charset="0"/>
              </a:rPr>
              <a:t>ON </a:t>
            </a:r>
            <a:r>
              <a:rPr lang="en-US" altLang="en-US" dirty="0" smtClean="0">
                <a:latin typeface="Times New Roman" panose="02020603050405020304" pitchFamily="18" charset="0"/>
                <a:cs typeface="Times New Roman" panose="02020603050405020304" pitchFamily="18" charset="0"/>
              </a:rPr>
              <a:t>DNUM=DNUMBER</a:t>
            </a:r>
            <a:r>
              <a:rPr lang="en-US" altLang="en-US" dirty="0">
                <a:latin typeface="Times New Roman" panose="02020603050405020304" pitchFamily="18" charset="0"/>
                <a:cs typeface="Times New Roman" panose="02020603050405020304" pitchFamily="18" charset="0"/>
              </a:rPr>
              <a:t>) JOIN 					</a:t>
            </a:r>
            <a:r>
              <a:rPr lang="en-US" altLang="en-US" dirty="0" smtClean="0">
                <a:latin typeface="Times New Roman" panose="02020603050405020304" pitchFamily="18" charset="0"/>
                <a:cs typeface="Times New Roman" panose="02020603050405020304" pitchFamily="18" charset="0"/>
              </a:rPr>
              <a:t>			EMPLOYEE </a:t>
            </a:r>
            <a:r>
              <a:rPr lang="en-US" altLang="en-US" dirty="0">
                <a:latin typeface="Times New Roman" panose="02020603050405020304" pitchFamily="18" charset="0"/>
                <a:cs typeface="Times New Roman" panose="02020603050405020304" pitchFamily="18" charset="0"/>
              </a:rPr>
              <a:t>ON </a:t>
            </a:r>
            <a:r>
              <a:rPr lang="en-US" altLang="en-US" dirty="0" smtClean="0">
                <a:latin typeface="Times New Roman" panose="02020603050405020304" pitchFamily="18" charset="0"/>
                <a:cs typeface="Times New Roman" panose="02020603050405020304" pitchFamily="18" charset="0"/>
              </a:rPr>
              <a:t>MGRSSN=SSN</a:t>
            </a:r>
            <a:r>
              <a:rPr lang="en-US" altLang="en-US" dirty="0">
                <a:latin typeface="Times New Roman" panose="02020603050405020304" pitchFamily="18" charset="0"/>
                <a:cs typeface="Times New Roman" panose="02020603050405020304" pitchFamily="18" charset="0"/>
              </a:rPr>
              <a:t>) )</a:t>
            </a:r>
            <a:br>
              <a:rPr lang="en-US" altLang="en-US"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	WHERE </a:t>
            </a:r>
            <a:r>
              <a:rPr lang="en-US" altLang="en-US" dirty="0">
                <a:latin typeface="Times New Roman" panose="02020603050405020304" pitchFamily="18" charset="0"/>
                <a:cs typeface="Times New Roman" panose="02020603050405020304" pitchFamily="18" charset="0"/>
              </a:rPr>
              <a:t>	PLOCATION='Stafford’</a:t>
            </a:r>
          </a:p>
          <a:p>
            <a:pPr marL="0" lvl="0" indent="0" algn="just" eaLnBrk="0" fontAlgn="base" hangingPunct="0">
              <a:lnSpc>
                <a:spcPct val="100000"/>
              </a:lnSpc>
              <a:spcBef>
                <a:spcPct val="50000"/>
              </a:spcBef>
              <a:spcAft>
                <a:spcPct val="0"/>
              </a:spcAft>
              <a:buNone/>
            </a:pPr>
            <a:endParaRPr lang="en-US" altLang="en-US" sz="2400" dirty="0" smtClean="0">
              <a:solidFill>
                <a:srgbClr val="0066FF"/>
              </a:solidFill>
              <a:latin typeface="Arial" panose="020B0604020202020204" pitchFamily="34" charset="0"/>
              <a:cs typeface="Arial" panose="020B0604020202020204" pitchFamily="34" charset="0"/>
            </a:endParaRPr>
          </a:p>
          <a:p>
            <a:pPr marL="0" indent="0">
              <a:buNone/>
            </a:pPr>
            <a:r>
              <a:rPr lang="en-US" altLang="en-US" sz="2400" dirty="0" smtClean="0">
                <a:solidFill>
                  <a:schemeClr val="bg1"/>
                </a:solidFill>
                <a:latin typeface="Arial" panose="020B0604020202020204" pitchFamily="34" charset="0"/>
                <a:cs typeface="Arial" panose="020B0604020202020204" pitchFamily="34" charset="0"/>
              </a:rPr>
              <a:t>Manages </a:t>
            </a:r>
            <a:r>
              <a:rPr lang="en-US" altLang="en-US" sz="2400" dirty="0">
                <a:solidFill>
                  <a:schemeClr val="bg1"/>
                </a:solidFill>
                <a:latin typeface="Arial" panose="020B0604020202020204" pitchFamily="34" charset="0"/>
                <a:cs typeface="Arial" panose="020B0604020202020204" pitchFamily="34" charset="0"/>
              </a:rPr>
              <a:t>:  1:1 relationship type between EMPLOYEE and 	   DEPARTMENT. Employee participation is partial. Department participation is not clear from requirements</a:t>
            </a:r>
          </a:p>
          <a:p>
            <a:pPr marL="0" indent="0">
              <a:buNone/>
            </a:pPr>
            <a:endParaRPr lang="en-US" altLang="en-US" sz="2400" dirty="0">
              <a:solidFill>
                <a:srgbClr val="0066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5619991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820862"/>
            <a:ext cx="10515600" cy="506493"/>
          </a:xfrm>
        </p:spPr>
        <p:txBody>
          <a:bodyPr>
            <a:normAutofit fontScale="90000"/>
          </a:bodyPr>
          <a:lstStyle/>
          <a:p>
            <a:r>
              <a:rPr lang="en-US" altLang="en-US" dirty="0" smtClean="0"/>
              <a:t> </a:t>
            </a:r>
            <a:r>
              <a:rPr lang="en-US" altLang="en-US" dirty="0"/>
              <a:t>AGGREGATE FUNCTIONS</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64</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Autofit/>
          </a:bodyPr>
          <a:lstStyle/>
          <a:p>
            <a:r>
              <a:rPr lang="en-US" altLang="en-US" sz="2400" dirty="0">
                <a:latin typeface="Times New Roman" panose="02020603050405020304" pitchFamily="18" charset="0"/>
                <a:cs typeface="Times New Roman" panose="02020603050405020304" pitchFamily="18" charset="0"/>
              </a:rPr>
              <a:t>Include </a:t>
            </a:r>
            <a:r>
              <a:rPr lang="en-US" altLang="en-US" sz="2400" b="1" dirty="0">
                <a:latin typeface="Times New Roman" panose="02020603050405020304" pitchFamily="18" charset="0"/>
                <a:cs typeface="Times New Roman" panose="02020603050405020304" pitchFamily="18" charset="0"/>
              </a:rPr>
              <a:t>COUNT, SUM, MAX, MIN, and AVG</a:t>
            </a:r>
          </a:p>
          <a:p>
            <a:r>
              <a:rPr lang="en-US" altLang="en-US" sz="2400" dirty="0">
                <a:latin typeface="Times New Roman" panose="02020603050405020304" pitchFamily="18" charset="0"/>
                <a:cs typeface="Times New Roman" panose="02020603050405020304" pitchFamily="18" charset="0"/>
              </a:rPr>
              <a:t>Query 15: Find the maximum salary, the minimum salary, and the average salary among all employees.</a:t>
            </a:r>
          </a:p>
          <a:p>
            <a:pPr lvl="1">
              <a:buFont typeface="Wingdings" panose="05000000000000000000" pitchFamily="2" charset="2"/>
              <a:buNone/>
            </a:pPr>
            <a:r>
              <a:rPr lang="en-US" altLang="en-US" dirty="0">
                <a:latin typeface="Times New Roman" panose="02020603050405020304" pitchFamily="18" charset="0"/>
                <a:cs typeface="Times New Roman" panose="02020603050405020304" pitchFamily="18" charset="0"/>
              </a:rPr>
              <a:t>Q15:	SELECT  	MAX(SALARY), 						</a:t>
            </a:r>
            <a:r>
              <a:rPr lang="en-US" altLang="en-US" dirty="0" smtClean="0">
                <a:latin typeface="Times New Roman" panose="02020603050405020304" pitchFamily="18" charset="0"/>
                <a:cs typeface="Times New Roman" panose="02020603050405020304" pitchFamily="18" charset="0"/>
              </a:rPr>
              <a:t>			MIN(SALARY</a:t>
            </a:r>
            <a:r>
              <a:rPr lang="en-US" altLang="en-US" dirty="0">
                <a:latin typeface="Times New Roman" panose="02020603050405020304" pitchFamily="18" charset="0"/>
                <a:cs typeface="Times New Roman" panose="02020603050405020304" pitchFamily="18" charset="0"/>
              </a:rPr>
              <a:t>), AVG(SALARY)</a:t>
            </a:r>
            <a:br>
              <a:rPr lang="en-US" altLang="en-US"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FROM	</a:t>
            </a:r>
            <a:r>
              <a:rPr lang="en-US" altLang="en-US" dirty="0" smtClean="0">
                <a:latin typeface="Times New Roman" panose="02020603050405020304" pitchFamily="18" charset="0"/>
                <a:cs typeface="Times New Roman" panose="02020603050405020304" pitchFamily="18" charset="0"/>
              </a:rPr>
              <a:t>	EMPLOYEE</a:t>
            </a:r>
            <a:r>
              <a:rPr lang="en-US" altLang="en-US" dirty="0">
                <a:latin typeface="Times New Roman" panose="02020603050405020304" pitchFamily="18" charset="0"/>
                <a:cs typeface="Times New Roman" panose="02020603050405020304" pitchFamily="18" charset="0"/>
              </a:rPr>
              <a:t/>
            </a:r>
            <a:br>
              <a:rPr lang="en-US" altLang="en-US" dirty="0">
                <a:latin typeface="Times New Roman" panose="02020603050405020304" pitchFamily="18" charset="0"/>
                <a:cs typeface="Times New Roman" panose="02020603050405020304" pitchFamily="18" charset="0"/>
              </a:rPr>
            </a:br>
            <a:endParaRPr lang="en-US" altLang="en-US" dirty="0">
              <a:latin typeface="Times New Roman" panose="02020603050405020304" pitchFamily="18" charset="0"/>
              <a:cs typeface="Times New Roman" panose="02020603050405020304" pitchFamily="18" charset="0"/>
            </a:endParaRPr>
          </a:p>
          <a:p>
            <a:r>
              <a:rPr lang="en-US" altLang="en-US" sz="2400" dirty="0">
                <a:latin typeface="Times New Roman" panose="02020603050405020304" pitchFamily="18" charset="0"/>
                <a:cs typeface="Times New Roman" panose="02020603050405020304" pitchFamily="18" charset="0"/>
              </a:rPr>
              <a:t>Some SQL implementations </a:t>
            </a:r>
            <a:r>
              <a:rPr lang="en-US" altLang="en-US" sz="2400" i="1" dirty="0">
                <a:latin typeface="Times New Roman" panose="02020603050405020304" pitchFamily="18" charset="0"/>
                <a:cs typeface="Times New Roman" panose="02020603050405020304" pitchFamily="18" charset="0"/>
              </a:rPr>
              <a:t>may not allow more than one function</a:t>
            </a:r>
            <a:r>
              <a:rPr lang="en-US" altLang="en-US" sz="2400" dirty="0">
                <a:latin typeface="Times New Roman" panose="02020603050405020304" pitchFamily="18" charset="0"/>
                <a:cs typeface="Times New Roman" panose="02020603050405020304" pitchFamily="18" charset="0"/>
              </a:rPr>
              <a:t> in the SELECT-clause</a:t>
            </a:r>
          </a:p>
          <a:p>
            <a:pPr marL="0" lvl="0" indent="0" algn="just" eaLnBrk="0" fontAlgn="base" hangingPunct="0">
              <a:lnSpc>
                <a:spcPct val="100000"/>
              </a:lnSpc>
              <a:spcBef>
                <a:spcPct val="50000"/>
              </a:spcBef>
              <a:spcAft>
                <a:spcPct val="0"/>
              </a:spcAft>
              <a:buNone/>
            </a:pPr>
            <a:endParaRPr lang="en-US" altLang="en-US" sz="2400" dirty="0" smtClean="0">
              <a:solidFill>
                <a:srgbClr val="0066FF"/>
              </a:solidFill>
              <a:latin typeface="Arial" panose="020B0604020202020204" pitchFamily="34" charset="0"/>
              <a:cs typeface="Arial" panose="020B0604020202020204" pitchFamily="34" charset="0"/>
            </a:endParaRPr>
          </a:p>
          <a:p>
            <a:pPr marL="0" indent="0">
              <a:buNone/>
            </a:pPr>
            <a:r>
              <a:rPr lang="en-US" altLang="en-US" sz="2400" dirty="0" smtClean="0">
                <a:solidFill>
                  <a:schemeClr val="bg1"/>
                </a:solidFill>
                <a:latin typeface="Arial" panose="020B0604020202020204" pitchFamily="34" charset="0"/>
                <a:cs typeface="Arial" panose="020B0604020202020204" pitchFamily="34" charset="0"/>
              </a:rPr>
              <a:t>Manages </a:t>
            </a:r>
            <a:r>
              <a:rPr lang="en-US" altLang="en-US" sz="2400" dirty="0">
                <a:solidFill>
                  <a:schemeClr val="bg1"/>
                </a:solidFill>
                <a:latin typeface="Arial" panose="020B0604020202020204" pitchFamily="34" charset="0"/>
                <a:cs typeface="Arial" panose="020B0604020202020204" pitchFamily="34" charset="0"/>
              </a:rPr>
              <a:t>:  1:1 relationship type between EMPLOYEE and 	   DEPARTMENT. Employee participation is partial. Department participation is not clear from requirements</a:t>
            </a:r>
          </a:p>
          <a:p>
            <a:pPr marL="0" indent="0">
              <a:buNone/>
            </a:pPr>
            <a:endParaRPr lang="en-US" altLang="en-US" sz="2400" dirty="0">
              <a:solidFill>
                <a:srgbClr val="0066FF"/>
              </a:solidFill>
              <a:latin typeface="Arial" panose="020B0604020202020204" pitchFamily="34" charset="0"/>
              <a:cs typeface="Arial" panose="020B0604020202020204" pitchFamily="34" charset="0"/>
            </a:endParaRPr>
          </a:p>
          <a:p>
            <a:pPr marL="0" indent="0">
              <a:buNone/>
            </a:pPr>
            <a:endParaRPr lang="en-GB"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0779925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820862"/>
            <a:ext cx="10515600" cy="506493"/>
          </a:xfrm>
        </p:spPr>
        <p:txBody>
          <a:bodyPr>
            <a:normAutofit fontScale="90000"/>
          </a:bodyPr>
          <a:lstStyle/>
          <a:p>
            <a:r>
              <a:rPr lang="en-US" altLang="en-US" dirty="0" smtClean="0"/>
              <a:t> </a:t>
            </a:r>
            <a:r>
              <a:rPr lang="en-US" altLang="en-US" dirty="0"/>
              <a:t>AGGREGATE FUNCTIONS (contd.)</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65</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Autofit/>
          </a:bodyPr>
          <a:lstStyle/>
          <a:p>
            <a:endParaRPr lang="en-US" altLang="en-US" sz="2400" dirty="0" smtClean="0">
              <a:latin typeface="Times New Roman" panose="02020603050405020304" pitchFamily="18" charset="0"/>
              <a:cs typeface="Times New Roman" panose="02020603050405020304" pitchFamily="18" charset="0"/>
            </a:endParaRPr>
          </a:p>
          <a:p>
            <a:r>
              <a:rPr lang="en-US" altLang="en-US" sz="2400" dirty="0" smtClean="0">
                <a:latin typeface="Times New Roman" panose="02020603050405020304" pitchFamily="18" charset="0"/>
                <a:cs typeface="Times New Roman" panose="02020603050405020304" pitchFamily="18" charset="0"/>
              </a:rPr>
              <a:t>Query </a:t>
            </a:r>
            <a:r>
              <a:rPr lang="en-US" altLang="en-US" sz="2400" dirty="0">
                <a:latin typeface="Times New Roman" panose="02020603050405020304" pitchFamily="18" charset="0"/>
                <a:cs typeface="Times New Roman" panose="02020603050405020304" pitchFamily="18" charset="0"/>
              </a:rPr>
              <a:t>16: Find the maximum salary, the minimum salary, and the average salary among employees who work for the 'Research' department.</a:t>
            </a:r>
          </a:p>
          <a:p>
            <a:pPr lvl="1">
              <a:buFont typeface="Wingdings" panose="05000000000000000000" pitchFamily="2" charset="2"/>
              <a:buNone/>
            </a:pPr>
            <a:r>
              <a:rPr lang="en-US" altLang="en-US" dirty="0">
                <a:latin typeface="Times New Roman" panose="02020603050405020304" pitchFamily="18" charset="0"/>
                <a:cs typeface="Times New Roman" panose="02020603050405020304" pitchFamily="18" charset="0"/>
              </a:rPr>
              <a:t>Q16: 	SELECT 	MAX(SALARY), 						</a:t>
            </a:r>
            <a:r>
              <a:rPr lang="en-US" altLang="en-US" dirty="0" smtClean="0">
                <a:latin typeface="Times New Roman" panose="02020603050405020304" pitchFamily="18" charset="0"/>
                <a:cs typeface="Times New Roman" panose="02020603050405020304" pitchFamily="18" charset="0"/>
              </a:rPr>
              <a:t>	MIN(SALARY</a:t>
            </a:r>
            <a:r>
              <a:rPr lang="en-US" altLang="en-US" dirty="0">
                <a:latin typeface="Times New Roman" panose="02020603050405020304" pitchFamily="18" charset="0"/>
                <a:cs typeface="Times New Roman" panose="02020603050405020304" pitchFamily="18" charset="0"/>
              </a:rPr>
              <a:t>), AVG(SALARY)</a:t>
            </a:r>
            <a:br>
              <a:rPr lang="en-US" altLang="en-US"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FROM	</a:t>
            </a:r>
            <a:r>
              <a:rPr lang="en-US" altLang="en-US" dirty="0" smtClean="0">
                <a:latin typeface="Times New Roman" panose="02020603050405020304" pitchFamily="18" charset="0"/>
                <a:cs typeface="Times New Roman" panose="02020603050405020304" pitchFamily="18" charset="0"/>
              </a:rPr>
              <a:t>	EMPLOYEE</a:t>
            </a:r>
            <a:r>
              <a:rPr lang="en-US" altLang="en-US" dirty="0">
                <a:latin typeface="Times New Roman" panose="02020603050405020304" pitchFamily="18" charset="0"/>
                <a:cs typeface="Times New Roman" panose="02020603050405020304" pitchFamily="18" charset="0"/>
              </a:rPr>
              <a:t>, DEPARTMENT</a:t>
            </a:r>
            <a:br>
              <a:rPr lang="en-US" altLang="en-US"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WHERE	DNO=DNUMBER AND 					</a:t>
            </a:r>
            <a:r>
              <a:rPr lang="en-US" altLang="en-US" dirty="0" smtClean="0">
                <a:latin typeface="Times New Roman" panose="02020603050405020304" pitchFamily="18" charset="0"/>
                <a:cs typeface="Times New Roman" panose="02020603050405020304" pitchFamily="18" charset="0"/>
              </a:rPr>
              <a:t>			DNAME</a:t>
            </a:r>
            <a:r>
              <a:rPr lang="en-US" altLang="en-US" dirty="0">
                <a:latin typeface="Times New Roman" panose="02020603050405020304" pitchFamily="18" charset="0"/>
                <a:cs typeface="Times New Roman" panose="02020603050405020304" pitchFamily="18" charset="0"/>
              </a:rPr>
              <a:t>='Research'</a:t>
            </a:r>
            <a:endParaRPr lang="en-US" altLang="en-US" dirty="0" smtClean="0">
              <a:solidFill>
                <a:srgbClr val="0066FF"/>
              </a:solidFill>
              <a:latin typeface="Times New Roman" panose="02020603050405020304" pitchFamily="18" charset="0"/>
              <a:cs typeface="Times New Roman" panose="02020603050405020304" pitchFamily="18" charset="0"/>
            </a:endParaRPr>
          </a:p>
          <a:p>
            <a:pPr marL="0" indent="0">
              <a:buNone/>
            </a:pPr>
            <a:r>
              <a:rPr lang="en-US" altLang="en-US" sz="2400" dirty="0" smtClean="0">
                <a:solidFill>
                  <a:schemeClr val="bg1"/>
                </a:solidFill>
                <a:latin typeface="Times New Roman" panose="02020603050405020304" pitchFamily="18" charset="0"/>
                <a:cs typeface="Times New Roman" panose="02020603050405020304" pitchFamily="18" charset="0"/>
              </a:rPr>
              <a:t>Manages </a:t>
            </a:r>
            <a:r>
              <a:rPr lang="en-US" altLang="en-US" sz="2400" dirty="0">
                <a:solidFill>
                  <a:schemeClr val="bg1"/>
                </a:solidFill>
                <a:latin typeface="Times New Roman" panose="02020603050405020304" pitchFamily="18" charset="0"/>
                <a:cs typeface="Times New Roman" panose="02020603050405020304" pitchFamily="18" charset="0"/>
              </a:rPr>
              <a:t>:  1:1 relationship type between EMPLOYEE </a:t>
            </a:r>
            <a:r>
              <a:rPr lang="en-US" altLang="en-US" sz="2400" dirty="0">
                <a:solidFill>
                  <a:schemeClr val="bg1"/>
                </a:solidFill>
                <a:latin typeface="Arial" panose="020B0604020202020204" pitchFamily="34" charset="0"/>
                <a:cs typeface="Arial" panose="020B0604020202020204" pitchFamily="34" charset="0"/>
              </a:rPr>
              <a:t>and 	   DEPARTMENT. Employee participation is partial. Department participation is not clear from requirements</a:t>
            </a:r>
          </a:p>
          <a:p>
            <a:pPr marL="0" indent="0">
              <a:buNone/>
            </a:pPr>
            <a:endParaRPr lang="en-US" altLang="en-US" sz="2400" dirty="0">
              <a:solidFill>
                <a:srgbClr val="0066FF"/>
              </a:solidFill>
              <a:latin typeface="Arial" panose="020B0604020202020204" pitchFamily="34" charset="0"/>
              <a:cs typeface="Arial" panose="020B0604020202020204" pitchFamily="34" charset="0"/>
            </a:endParaRPr>
          </a:p>
          <a:p>
            <a:r>
              <a:rPr lang="en-US" altLang="en-US" sz="2400" dirty="0" smtClean="0">
                <a:solidFill>
                  <a:schemeClr val="bg1"/>
                </a:solidFill>
                <a:latin typeface="Arial" panose="020B0604020202020204" pitchFamily="34" charset="0"/>
                <a:cs typeface="Arial" panose="020B0604020202020204" pitchFamily="34" charset="0"/>
              </a:rPr>
              <a:t> </a:t>
            </a:r>
            <a:r>
              <a:rPr lang="en-US" altLang="en-US" sz="2400" dirty="0">
                <a:solidFill>
                  <a:schemeClr val="bg1"/>
                </a:solidFill>
                <a:latin typeface="Arial" panose="020B0604020202020204" pitchFamily="34" charset="0"/>
                <a:cs typeface="Arial" panose="020B0604020202020204" pitchFamily="34" charset="0"/>
              </a:rPr>
              <a:t>are the relationship types observed</a:t>
            </a:r>
          </a:p>
          <a:p>
            <a:endParaRPr lang="en-GB"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5663623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820862"/>
            <a:ext cx="10515600" cy="506493"/>
          </a:xfrm>
        </p:spPr>
        <p:txBody>
          <a:bodyPr>
            <a:normAutofit fontScale="90000"/>
          </a:bodyPr>
          <a:lstStyle/>
          <a:p>
            <a:r>
              <a:rPr lang="en-US" altLang="en-US" dirty="0" smtClean="0"/>
              <a:t> </a:t>
            </a:r>
            <a:r>
              <a:rPr lang="en-US" altLang="en-US" dirty="0"/>
              <a:t>AGGREGATE FUNCTIONS (contd.)</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66</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Autofit/>
          </a:bodyPr>
          <a:lstStyle/>
          <a:p>
            <a:endParaRPr lang="en-US" altLang="en-US" sz="2400" dirty="0" smtClean="0"/>
          </a:p>
          <a:p>
            <a:r>
              <a:rPr lang="en-US" altLang="en-US" sz="2400" dirty="0" smtClean="0">
                <a:latin typeface="Times New Roman" panose="02020603050405020304" pitchFamily="18" charset="0"/>
                <a:cs typeface="Times New Roman" panose="02020603050405020304" pitchFamily="18" charset="0"/>
              </a:rPr>
              <a:t>Queries </a:t>
            </a:r>
            <a:r>
              <a:rPr lang="en-US" altLang="en-US" sz="2400" dirty="0">
                <a:latin typeface="Times New Roman" panose="02020603050405020304" pitchFamily="18" charset="0"/>
                <a:cs typeface="Times New Roman" panose="02020603050405020304" pitchFamily="18" charset="0"/>
              </a:rPr>
              <a:t>17 and 18: Retrieve the total number of employees in the company (Q17), and the number of employees in the 'Research' department (Q18).</a:t>
            </a:r>
          </a:p>
          <a:p>
            <a:pPr lvl="1">
              <a:buFont typeface="Wingdings" panose="05000000000000000000" pitchFamily="2" charset="2"/>
              <a:buNone/>
            </a:pPr>
            <a:r>
              <a:rPr lang="en-US" altLang="en-US" dirty="0">
                <a:latin typeface="Times New Roman" panose="02020603050405020304" pitchFamily="18" charset="0"/>
                <a:cs typeface="Times New Roman" panose="02020603050405020304" pitchFamily="18" charset="0"/>
              </a:rPr>
              <a:t>Q17:	SELECT  	COUNT (*)</a:t>
            </a:r>
            <a:br>
              <a:rPr lang="en-US" altLang="en-US"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FROM		EMPLOYEE</a:t>
            </a:r>
          </a:p>
          <a:p>
            <a:pPr lvl="1">
              <a:buFont typeface="Wingdings" panose="05000000000000000000" pitchFamily="2" charset="2"/>
              <a:buNone/>
            </a:pPr>
            <a:endParaRPr lang="en-US" altLang="en-US" dirty="0">
              <a:latin typeface="Times New Roman" panose="02020603050405020304" pitchFamily="18" charset="0"/>
              <a:cs typeface="Times New Roman" panose="02020603050405020304" pitchFamily="18" charset="0"/>
            </a:endParaRPr>
          </a:p>
          <a:p>
            <a:pPr lvl="1">
              <a:buFont typeface="Wingdings" panose="05000000000000000000" pitchFamily="2" charset="2"/>
              <a:buNone/>
            </a:pPr>
            <a:r>
              <a:rPr lang="en-US" altLang="en-US" dirty="0">
                <a:latin typeface="Times New Roman" panose="02020603050405020304" pitchFamily="18" charset="0"/>
                <a:cs typeface="Times New Roman" panose="02020603050405020304" pitchFamily="18" charset="0"/>
              </a:rPr>
              <a:t>Q18:	SELECT  	COUNT (*)</a:t>
            </a:r>
            <a:br>
              <a:rPr lang="en-US" altLang="en-US"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FROM		EMPLOYEE, DEPARTMENT</a:t>
            </a:r>
            <a:br>
              <a:rPr lang="en-US" altLang="en-US"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WHERE	</a:t>
            </a:r>
            <a:r>
              <a:rPr lang="en-US" altLang="en-US" dirty="0" smtClean="0">
                <a:latin typeface="Times New Roman" panose="02020603050405020304" pitchFamily="18" charset="0"/>
                <a:cs typeface="Times New Roman" panose="02020603050405020304" pitchFamily="18" charset="0"/>
              </a:rPr>
              <a:t>DNO=DNUMBER </a:t>
            </a:r>
            <a:r>
              <a:rPr lang="en-US" altLang="en-US" dirty="0">
                <a:latin typeface="Times New Roman" panose="02020603050405020304" pitchFamily="18" charset="0"/>
                <a:cs typeface="Times New Roman" panose="02020603050405020304" pitchFamily="18" charset="0"/>
              </a:rPr>
              <a:t>AND 					</a:t>
            </a:r>
            <a:r>
              <a:rPr lang="en-US" altLang="en-US" dirty="0" smtClean="0">
                <a:latin typeface="Times New Roman" panose="02020603050405020304" pitchFamily="18" charset="0"/>
                <a:cs typeface="Times New Roman" panose="02020603050405020304" pitchFamily="18" charset="0"/>
              </a:rPr>
              <a:t>		   	DNAME</a:t>
            </a:r>
            <a:r>
              <a:rPr lang="en-US" altLang="en-US" dirty="0">
                <a:latin typeface="Times New Roman" panose="02020603050405020304" pitchFamily="18" charset="0"/>
                <a:cs typeface="Times New Roman" panose="02020603050405020304" pitchFamily="18" charset="0"/>
              </a:rPr>
              <a:t>='Research’</a:t>
            </a:r>
          </a:p>
          <a:p>
            <a:pPr marL="0" lvl="0" indent="0" algn="just" eaLnBrk="0" fontAlgn="base" hangingPunct="0">
              <a:lnSpc>
                <a:spcPct val="100000"/>
              </a:lnSpc>
              <a:spcBef>
                <a:spcPct val="50000"/>
              </a:spcBef>
              <a:spcAft>
                <a:spcPct val="0"/>
              </a:spcAft>
              <a:buNone/>
            </a:pPr>
            <a:endParaRPr lang="en-US" altLang="en-US" sz="2400" dirty="0" smtClean="0">
              <a:solidFill>
                <a:srgbClr val="0066FF"/>
              </a:solidFill>
              <a:latin typeface="Arial" panose="020B0604020202020204" pitchFamily="34" charset="0"/>
              <a:cs typeface="Arial" panose="020B0604020202020204" pitchFamily="34" charset="0"/>
            </a:endParaRPr>
          </a:p>
          <a:p>
            <a:pPr marL="0" indent="0">
              <a:buNone/>
            </a:pPr>
            <a:r>
              <a:rPr lang="en-US" altLang="en-US" sz="2400" dirty="0" smtClean="0">
                <a:solidFill>
                  <a:schemeClr val="bg1"/>
                </a:solidFill>
                <a:latin typeface="Arial" panose="020B0604020202020204" pitchFamily="34" charset="0"/>
                <a:cs typeface="Arial" panose="020B0604020202020204" pitchFamily="34" charset="0"/>
              </a:rPr>
              <a:t>Manages </a:t>
            </a:r>
            <a:r>
              <a:rPr lang="en-US" altLang="en-US" sz="2400" dirty="0">
                <a:solidFill>
                  <a:schemeClr val="bg1"/>
                </a:solidFill>
                <a:latin typeface="Arial" panose="020B0604020202020204" pitchFamily="34" charset="0"/>
                <a:cs typeface="Arial" panose="020B0604020202020204" pitchFamily="34" charset="0"/>
              </a:rPr>
              <a:t>:  1:1 relationship type between EMPLOYEE and 	   DEPARTMENT. Employee participation is partial. Department participation is not clear from </a:t>
            </a:r>
            <a:r>
              <a:rPr lang="en-US" altLang="en-US" sz="2400" dirty="0" smtClean="0">
                <a:solidFill>
                  <a:schemeClr val="bg1"/>
                </a:solidFill>
                <a:latin typeface="Arial" panose="020B0604020202020204" pitchFamily="34" charset="0"/>
                <a:cs typeface="Arial" panose="020B0604020202020204" pitchFamily="34" charset="0"/>
              </a:rPr>
              <a:t>requirements</a:t>
            </a:r>
            <a:endParaRPr lang="en-US" altLang="en-US" sz="2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6912311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820862"/>
            <a:ext cx="10515600" cy="506493"/>
          </a:xfrm>
        </p:spPr>
        <p:txBody>
          <a:bodyPr>
            <a:normAutofit fontScale="90000"/>
          </a:bodyPr>
          <a:lstStyle/>
          <a:p>
            <a:r>
              <a:rPr lang="en-US" altLang="en-US" dirty="0" smtClean="0"/>
              <a:t> </a:t>
            </a:r>
            <a:r>
              <a:rPr lang="en-US" altLang="en-US" dirty="0"/>
              <a:t>GROUPING</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67</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Autofit/>
          </a:bodyPr>
          <a:lstStyle/>
          <a:p>
            <a:endParaRPr lang="en-US" altLang="en-US" sz="2400" dirty="0" smtClean="0"/>
          </a:p>
          <a:p>
            <a:r>
              <a:rPr lang="en-US" altLang="en-US" sz="2400" dirty="0" smtClean="0">
                <a:latin typeface="Times New Roman" panose="02020603050405020304" pitchFamily="18" charset="0"/>
                <a:cs typeface="Times New Roman" panose="02020603050405020304" pitchFamily="18" charset="0"/>
              </a:rPr>
              <a:t>In </a:t>
            </a:r>
            <a:r>
              <a:rPr lang="en-US" altLang="en-US" sz="2400" dirty="0">
                <a:latin typeface="Times New Roman" panose="02020603050405020304" pitchFamily="18" charset="0"/>
                <a:cs typeface="Times New Roman" panose="02020603050405020304" pitchFamily="18" charset="0"/>
              </a:rPr>
              <a:t>many cases, we want to apply the aggregate functions to </a:t>
            </a:r>
            <a:r>
              <a:rPr lang="en-US" altLang="en-US" sz="2400" i="1" dirty="0">
                <a:latin typeface="Times New Roman" panose="02020603050405020304" pitchFamily="18" charset="0"/>
                <a:cs typeface="Times New Roman" panose="02020603050405020304" pitchFamily="18" charset="0"/>
              </a:rPr>
              <a:t>subgroups of tuples</a:t>
            </a:r>
            <a:r>
              <a:rPr lang="en-US" altLang="en-US" sz="2400" dirty="0">
                <a:latin typeface="Times New Roman" panose="02020603050405020304" pitchFamily="18" charset="0"/>
                <a:cs typeface="Times New Roman" panose="02020603050405020304" pitchFamily="18" charset="0"/>
              </a:rPr>
              <a:t> in a relation</a:t>
            </a:r>
          </a:p>
          <a:p>
            <a:r>
              <a:rPr lang="en-US" altLang="en-US" sz="2400" dirty="0">
                <a:latin typeface="Times New Roman" panose="02020603050405020304" pitchFamily="18" charset="0"/>
                <a:cs typeface="Times New Roman" panose="02020603050405020304" pitchFamily="18" charset="0"/>
              </a:rPr>
              <a:t>Each subgroup of tuples consists of the set of tuples that have the </a:t>
            </a:r>
            <a:r>
              <a:rPr lang="en-US" altLang="en-US" sz="2400" i="1" dirty="0">
                <a:latin typeface="Times New Roman" panose="02020603050405020304" pitchFamily="18" charset="0"/>
                <a:cs typeface="Times New Roman" panose="02020603050405020304" pitchFamily="18" charset="0"/>
              </a:rPr>
              <a:t>same value</a:t>
            </a:r>
            <a:r>
              <a:rPr lang="en-US" altLang="en-US" sz="2400" dirty="0">
                <a:latin typeface="Times New Roman" panose="02020603050405020304" pitchFamily="18" charset="0"/>
                <a:cs typeface="Times New Roman" panose="02020603050405020304" pitchFamily="18" charset="0"/>
              </a:rPr>
              <a:t> for the </a:t>
            </a:r>
            <a:r>
              <a:rPr lang="en-US" altLang="en-US" sz="2400" i="1" dirty="0">
                <a:latin typeface="Times New Roman" panose="02020603050405020304" pitchFamily="18" charset="0"/>
                <a:cs typeface="Times New Roman" panose="02020603050405020304" pitchFamily="18" charset="0"/>
              </a:rPr>
              <a:t>grouping attribute(s)</a:t>
            </a:r>
          </a:p>
          <a:p>
            <a:r>
              <a:rPr lang="en-US" altLang="en-US" sz="2400" dirty="0">
                <a:latin typeface="Times New Roman" panose="02020603050405020304" pitchFamily="18" charset="0"/>
                <a:cs typeface="Times New Roman" panose="02020603050405020304" pitchFamily="18" charset="0"/>
              </a:rPr>
              <a:t>The function is applied to each subgroup independently</a:t>
            </a:r>
          </a:p>
          <a:p>
            <a:r>
              <a:rPr lang="en-US" altLang="en-US" sz="2400" dirty="0">
                <a:latin typeface="Times New Roman" panose="02020603050405020304" pitchFamily="18" charset="0"/>
                <a:cs typeface="Times New Roman" panose="02020603050405020304" pitchFamily="18" charset="0"/>
              </a:rPr>
              <a:t>SQL has a </a:t>
            </a:r>
            <a:r>
              <a:rPr lang="en-US" altLang="en-US" sz="2400" b="1" dirty="0">
                <a:latin typeface="Times New Roman" panose="02020603050405020304" pitchFamily="18" charset="0"/>
                <a:cs typeface="Times New Roman" panose="02020603050405020304" pitchFamily="18" charset="0"/>
              </a:rPr>
              <a:t>GROUP BY</a:t>
            </a:r>
            <a:r>
              <a:rPr lang="en-US" altLang="en-US" sz="2400" dirty="0">
                <a:latin typeface="Times New Roman" panose="02020603050405020304" pitchFamily="18" charset="0"/>
                <a:cs typeface="Times New Roman" panose="02020603050405020304" pitchFamily="18" charset="0"/>
              </a:rPr>
              <a:t>-clause for specifying the grouping attributes, which </a:t>
            </a:r>
            <a:r>
              <a:rPr lang="en-US" altLang="en-US" sz="2400" i="1" dirty="0">
                <a:latin typeface="Times New Roman" panose="02020603050405020304" pitchFamily="18" charset="0"/>
                <a:cs typeface="Times New Roman" panose="02020603050405020304" pitchFamily="18" charset="0"/>
              </a:rPr>
              <a:t>must also appear in the SELECT-clause</a:t>
            </a:r>
          </a:p>
          <a:p>
            <a:pPr marL="0" lvl="0" indent="0" algn="just" eaLnBrk="0" fontAlgn="base" hangingPunct="0">
              <a:lnSpc>
                <a:spcPct val="100000"/>
              </a:lnSpc>
              <a:spcBef>
                <a:spcPct val="50000"/>
              </a:spcBef>
              <a:spcAft>
                <a:spcPct val="0"/>
              </a:spcAft>
              <a:buNone/>
            </a:pPr>
            <a:endParaRPr lang="en-US" altLang="en-US" sz="2400" dirty="0" smtClean="0">
              <a:solidFill>
                <a:srgbClr val="0066FF"/>
              </a:solidFill>
              <a:latin typeface="Arial" panose="020B0604020202020204" pitchFamily="34" charset="0"/>
              <a:cs typeface="Arial" panose="020B0604020202020204" pitchFamily="34" charset="0"/>
            </a:endParaRPr>
          </a:p>
          <a:p>
            <a:pPr marL="0" indent="0">
              <a:buNone/>
            </a:pPr>
            <a:r>
              <a:rPr lang="en-US" altLang="en-US" sz="2400" dirty="0" smtClean="0">
                <a:solidFill>
                  <a:schemeClr val="bg1"/>
                </a:solidFill>
                <a:latin typeface="Arial" panose="020B0604020202020204" pitchFamily="34" charset="0"/>
                <a:cs typeface="Arial" panose="020B0604020202020204" pitchFamily="34" charset="0"/>
              </a:rPr>
              <a:t>Manages </a:t>
            </a:r>
            <a:r>
              <a:rPr lang="en-US" altLang="en-US" sz="2400" dirty="0">
                <a:solidFill>
                  <a:schemeClr val="bg1"/>
                </a:solidFill>
                <a:latin typeface="Arial" panose="020B0604020202020204" pitchFamily="34" charset="0"/>
                <a:cs typeface="Arial" panose="020B0604020202020204" pitchFamily="34" charset="0"/>
              </a:rPr>
              <a:t>:  1:1 relationship type between EMPLOYEE and 	   DEPARTMENT. Employee participation is partial. Department participation is not clear from requirements</a:t>
            </a:r>
          </a:p>
          <a:p>
            <a:pPr marL="0" indent="0">
              <a:buNone/>
            </a:pPr>
            <a:endParaRPr lang="en-US" altLang="en-US" sz="2400" dirty="0">
              <a:solidFill>
                <a:srgbClr val="0066FF"/>
              </a:solidFill>
              <a:latin typeface="Arial" panose="020B0604020202020204" pitchFamily="34" charset="0"/>
              <a:cs typeface="Arial" panose="020B0604020202020204" pitchFamily="34" charset="0"/>
            </a:endParaRPr>
          </a:p>
          <a:p>
            <a:pPr marL="0" indent="0">
              <a:buNone/>
            </a:pPr>
            <a:endParaRPr lang="en-GB"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8899590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820862"/>
            <a:ext cx="10515600" cy="506493"/>
          </a:xfrm>
        </p:spPr>
        <p:txBody>
          <a:bodyPr>
            <a:normAutofit fontScale="90000"/>
          </a:bodyPr>
          <a:lstStyle/>
          <a:p>
            <a:r>
              <a:rPr lang="en-US" altLang="en-US" dirty="0"/>
              <a:t>GROUPING (contd.)</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68</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Autofit/>
          </a:bodyPr>
          <a:lstStyle/>
          <a:p>
            <a:pPr>
              <a:lnSpc>
                <a:spcPct val="80000"/>
              </a:lnSpc>
            </a:pPr>
            <a:endParaRPr lang="en-US" altLang="en-US" sz="2400" dirty="0" smtClean="0"/>
          </a:p>
          <a:p>
            <a:pPr>
              <a:lnSpc>
                <a:spcPct val="80000"/>
              </a:lnSpc>
            </a:pPr>
            <a:r>
              <a:rPr lang="en-US" altLang="en-US" sz="2400" dirty="0" smtClean="0">
                <a:latin typeface="Times New Roman" panose="02020603050405020304" pitchFamily="18" charset="0"/>
                <a:cs typeface="Times New Roman" panose="02020603050405020304" pitchFamily="18" charset="0"/>
              </a:rPr>
              <a:t>Query </a:t>
            </a:r>
            <a:r>
              <a:rPr lang="en-US" altLang="en-US" sz="2400" dirty="0">
                <a:latin typeface="Times New Roman" panose="02020603050405020304" pitchFamily="18" charset="0"/>
                <a:cs typeface="Times New Roman" panose="02020603050405020304" pitchFamily="18" charset="0"/>
              </a:rPr>
              <a:t>20: For each department, retrieve the department number, the number of employees in the department, and their average salary.</a:t>
            </a:r>
          </a:p>
          <a:p>
            <a:pPr lvl="1">
              <a:lnSpc>
                <a:spcPct val="80000"/>
              </a:lnSpc>
              <a:buFont typeface="Wingdings" panose="05000000000000000000" pitchFamily="2" charset="2"/>
              <a:buNone/>
            </a:pPr>
            <a:r>
              <a:rPr lang="en-US" altLang="en-US" dirty="0">
                <a:latin typeface="Times New Roman" panose="02020603050405020304" pitchFamily="18" charset="0"/>
                <a:cs typeface="Times New Roman" panose="02020603050405020304" pitchFamily="18" charset="0"/>
              </a:rPr>
              <a:t>Q20:	SELECT 	</a:t>
            </a:r>
            <a:r>
              <a:rPr lang="en-US" altLang="en-US" dirty="0">
                <a:solidFill>
                  <a:srgbClr val="4F571F"/>
                </a:solidFill>
                <a:latin typeface="Times New Roman" panose="02020603050405020304" pitchFamily="18" charset="0"/>
                <a:cs typeface="Times New Roman" panose="02020603050405020304" pitchFamily="18" charset="0"/>
              </a:rPr>
              <a:t>DNO</a:t>
            </a:r>
            <a:r>
              <a:rPr lang="en-US" altLang="en-US" dirty="0">
                <a:latin typeface="Times New Roman" panose="02020603050405020304" pitchFamily="18" charset="0"/>
                <a:cs typeface="Times New Roman" panose="02020603050405020304" pitchFamily="18" charset="0"/>
              </a:rPr>
              <a:t>, COUNT (*), AVG (SALARY)</a:t>
            </a:r>
            <a:br>
              <a:rPr lang="en-US" altLang="en-US"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FROM		EMPLOYEE</a:t>
            </a:r>
            <a:br>
              <a:rPr lang="en-US" altLang="en-US"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GROUP BY	</a:t>
            </a:r>
            <a:r>
              <a:rPr lang="en-US" altLang="en-US" dirty="0">
                <a:solidFill>
                  <a:srgbClr val="4F571F"/>
                </a:solidFill>
                <a:latin typeface="Times New Roman" panose="02020603050405020304" pitchFamily="18" charset="0"/>
                <a:cs typeface="Times New Roman" panose="02020603050405020304" pitchFamily="18" charset="0"/>
              </a:rPr>
              <a:t>DNO</a:t>
            </a:r>
            <a:r>
              <a:rPr lang="en-US" altLang="en-US" dirty="0">
                <a:latin typeface="Times New Roman" panose="02020603050405020304" pitchFamily="18" charset="0"/>
                <a:cs typeface="Times New Roman" panose="02020603050405020304" pitchFamily="18" charset="0"/>
              </a:rPr>
              <a:t/>
            </a:r>
            <a:br>
              <a:rPr lang="en-US" altLang="en-US" dirty="0">
                <a:latin typeface="Times New Roman" panose="02020603050405020304" pitchFamily="18" charset="0"/>
                <a:cs typeface="Times New Roman" panose="02020603050405020304" pitchFamily="18" charset="0"/>
              </a:rPr>
            </a:br>
            <a:endParaRPr lang="en-US" altLang="en-US" dirty="0">
              <a:latin typeface="Times New Roman" panose="02020603050405020304" pitchFamily="18" charset="0"/>
              <a:cs typeface="Times New Roman" panose="02020603050405020304" pitchFamily="18" charset="0"/>
            </a:endParaRPr>
          </a:p>
          <a:p>
            <a:pPr lvl="1">
              <a:lnSpc>
                <a:spcPct val="80000"/>
              </a:lnSpc>
            </a:pPr>
            <a:r>
              <a:rPr lang="en-US" altLang="en-US" dirty="0">
                <a:latin typeface="Times New Roman" panose="02020603050405020304" pitchFamily="18" charset="0"/>
                <a:cs typeface="Times New Roman" panose="02020603050405020304" pitchFamily="18" charset="0"/>
              </a:rPr>
              <a:t>In Q20, the EMPLOYEE tuples are divided into groups-</a:t>
            </a:r>
          </a:p>
          <a:p>
            <a:pPr lvl="2">
              <a:lnSpc>
                <a:spcPct val="80000"/>
              </a:lnSpc>
            </a:pPr>
            <a:r>
              <a:rPr lang="en-US" altLang="en-US" sz="2400" dirty="0">
                <a:latin typeface="Times New Roman" panose="02020603050405020304" pitchFamily="18" charset="0"/>
                <a:cs typeface="Times New Roman" panose="02020603050405020304" pitchFamily="18" charset="0"/>
              </a:rPr>
              <a:t>Each group having the same value for the grouping attribute DNO</a:t>
            </a:r>
          </a:p>
          <a:p>
            <a:pPr lvl="1">
              <a:lnSpc>
                <a:spcPct val="80000"/>
              </a:lnSpc>
            </a:pPr>
            <a:r>
              <a:rPr lang="en-US" altLang="en-US" dirty="0">
                <a:latin typeface="Times New Roman" panose="02020603050405020304" pitchFamily="18" charset="0"/>
                <a:cs typeface="Times New Roman" panose="02020603050405020304" pitchFamily="18" charset="0"/>
              </a:rPr>
              <a:t>The COUNT and AVG functions are applied to each such group of tuples separately</a:t>
            </a:r>
          </a:p>
          <a:p>
            <a:pPr lvl="1">
              <a:lnSpc>
                <a:spcPct val="80000"/>
              </a:lnSpc>
            </a:pPr>
            <a:r>
              <a:rPr lang="en-US" altLang="en-US" dirty="0">
                <a:latin typeface="Times New Roman" panose="02020603050405020304" pitchFamily="18" charset="0"/>
                <a:cs typeface="Times New Roman" panose="02020603050405020304" pitchFamily="18" charset="0"/>
              </a:rPr>
              <a:t>The SELECT-clause includes only the grouping attribute and the functions to be applied on each group of tuples</a:t>
            </a:r>
          </a:p>
          <a:p>
            <a:pPr lvl="1">
              <a:lnSpc>
                <a:spcPct val="80000"/>
              </a:lnSpc>
            </a:pPr>
            <a:r>
              <a:rPr lang="en-US" altLang="en-US" dirty="0">
                <a:latin typeface="Times New Roman" panose="02020603050405020304" pitchFamily="18" charset="0"/>
                <a:cs typeface="Times New Roman" panose="02020603050405020304" pitchFamily="18" charset="0"/>
              </a:rPr>
              <a:t>A join condition can be used in conjunction with grouping</a:t>
            </a:r>
          </a:p>
          <a:p>
            <a:pPr marL="0" lvl="0" indent="0" algn="just" eaLnBrk="0" fontAlgn="base" hangingPunct="0">
              <a:lnSpc>
                <a:spcPct val="100000"/>
              </a:lnSpc>
              <a:spcBef>
                <a:spcPct val="50000"/>
              </a:spcBef>
              <a:spcAft>
                <a:spcPct val="0"/>
              </a:spcAft>
              <a:buNone/>
            </a:pPr>
            <a:endParaRPr lang="en-US" altLang="en-US" sz="2400" dirty="0" smtClean="0">
              <a:solidFill>
                <a:srgbClr val="0066FF"/>
              </a:solidFill>
              <a:latin typeface="Arial" panose="020B0604020202020204" pitchFamily="34" charset="0"/>
              <a:cs typeface="Arial" panose="020B0604020202020204" pitchFamily="34" charset="0"/>
            </a:endParaRPr>
          </a:p>
          <a:p>
            <a:pPr marL="0" indent="0">
              <a:buNone/>
            </a:pPr>
            <a:endParaRPr lang="en-US" altLang="en-US" sz="2400" dirty="0">
              <a:solidFill>
                <a:srgbClr val="0066FF"/>
              </a:solidFill>
              <a:latin typeface="Arial" panose="020B0604020202020204" pitchFamily="34" charset="0"/>
              <a:cs typeface="Arial" panose="020B0604020202020204" pitchFamily="34" charset="0"/>
            </a:endParaRPr>
          </a:p>
          <a:p>
            <a:pPr marL="0" indent="0">
              <a:buNone/>
            </a:pPr>
            <a:endParaRPr lang="en-GB"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754237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820862"/>
            <a:ext cx="10515600" cy="506493"/>
          </a:xfrm>
        </p:spPr>
        <p:txBody>
          <a:bodyPr>
            <a:normAutofit fontScale="90000"/>
          </a:bodyPr>
          <a:lstStyle/>
          <a:p>
            <a:r>
              <a:rPr lang="en-US" altLang="en-US" dirty="0"/>
              <a:t>GROUPING (contd.)</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69</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Autofit/>
          </a:bodyPr>
          <a:lstStyle/>
          <a:p>
            <a:endParaRPr lang="en-US" altLang="en-US" sz="2400" dirty="0" smtClean="0"/>
          </a:p>
          <a:p>
            <a:r>
              <a:rPr lang="en-US" altLang="en-US" sz="2400" dirty="0" smtClean="0">
                <a:latin typeface="Times New Roman" panose="02020603050405020304" pitchFamily="18" charset="0"/>
                <a:cs typeface="Times New Roman" panose="02020603050405020304" pitchFamily="18" charset="0"/>
              </a:rPr>
              <a:t>Query </a:t>
            </a:r>
            <a:r>
              <a:rPr lang="en-US" altLang="en-US" sz="2400" dirty="0">
                <a:latin typeface="Times New Roman" panose="02020603050405020304" pitchFamily="18" charset="0"/>
                <a:cs typeface="Times New Roman" panose="02020603050405020304" pitchFamily="18" charset="0"/>
              </a:rPr>
              <a:t>21: For each project, retrieve the project number, project name, and the number of employees who work on that project.</a:t>
            </a:r>
          </a:p>
          <a:p>
            <a:pPr>
              <a:buFont typeface="Wingdings" panose="05000000000000000000" pitchFamily="2" charset="2"/>
              <a:buNone/>
            </a:pPr>
            <a:endParaRPr lang="en-US" altLang="en-US" sz="2400" dirty="0">
              <a:latin typeface="Times New Roman" panose="02020603050405020304" pitchFamily="18" charset="0"/>
              <a:cs typeface="Times New Roman" panose="02020603050405020304" pitchFamily="18" charset="0"/>
            </a:endParaRPr>
          </a:p>
          <a:p>
            <a:pPr lvl="1">
              <a:buFont typeface="Wingdings" panose="05000000000000000000" pitchFamily="2" charset="2"/>
              <a:buNone/>
            </a:pPr>
            <a:r>
              <a:rPr lang="en-US" altLang="en-US" dirty="0">
                <a:latin typeface="Times New Roman" panose="02020603050405020304" pitchFamily="18" charset="0"/>
                <a:cs typeface="Times New Roman" panose="02020603050405020304" pitchFamily="18" charset="0"/>
              </a:rPr>
              <a:t>Q21:	SELECT 	PNUMBER, PNAME, COUNT (*)</a:t>
            </a:r>
            <a:br>
              <a:rPr lang="en-US" altLang="en-US"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FROM	</a:t>
            </a:r>
            <a:r>
              <a:rPr lang="en-US" altLang="en-US" dirty="0" smtClean="0">
                <a:latin typeface="Times New Roman" panose="02020603050405020304" pitchFamily="18" charset="0"/>
                <a:cs typeface="Times New Roman" panose="02020603050405020304" pitchFamily="18" charset="0"/>
              </a:rPr>
              <a:t>	PROJECT</a:t>
            </a:r>
            <a:r>
              <a:rPr lang="en-US" altLang="en-US" dirty="0">
                <a:latin typeface="Times New Roman" panose="02020603050405020304" pitchFamily="18" charset="0"/>
                <a:cs typeface="Times New Roman" panose="02020603050405020304" pitchFamily="18" charset="0"/>
              </a:rPr>
              <a:t>, WORKS_ON</a:t>
            </a:r>
            <a:br>
              <a:rPr lang="en-US" altLang="en-US"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WHERE	PNUMBER=PNO</a:t>
            </a:r>
            <a:br>
              <a:rPr lang="en-US" altLang="en-US"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GROUP </a:t>
            </a:r>
            <a:r>
              <a:rPr lang="en-US" altLang="en-US" dirty="0" smtClean="0">
                <a:latin typeface="Times New Roman" panose="02020603050405020304" pitchFamily="18" charset="0"/>
                <a:cs typeface="Times New Roman" panose="02020603050405020304" pitchFamily="18" charset="0"/>
              </a:rPr>
              <a:t>BY 	PNUMBER</a:t>
            </a:r>
            <a:r>
              <a:rPr lang="en-US" altLang="en-US" dirty="0">
                <a:latin typeface="Times New Roman" panose="02020603050405020304" pitchFamily="18" charset="0"/>
                <a:cs typeface="Times New Roman" panose="02020603050405020304" pitchFamily="18" charset="0"/>
              </a:rPr>
              <a:t>, PNAME</a:t>
            </a:r>
            <a:br>
              <a:rPr lang="en-US" altLang="en-US" dirty="0">
                <a:latin typeface="Times New Roman" panose="02020603050405020304" pitchFamily="18" charset="0"/>
                <a:cs typeface="Times New Roman" panose="02020603050405020304" pitchFamily="18" charset="0"/>
              </a:rPr>
            </a:br>
            <a:endParaRPr lang="en-US" altLang="en-US" dirty="0">
              <a:latin typeface="Times New Roman" panose="02020603050405020304" pitchFamily="18" charset="0"/>
              <a:cs typeface="Times New Roman" panose="02020603050405020304" pitchFamily="18" charset="0"/>
            </a:endParaRPr>
          </a:p>
          <a:p>
            <a:pPr lvl="1"/>
            <a:r>
              <a:rPr lang="en-US" altLang="en-US" dirty="0">
                <a:latin typeface="Times New Roman" panose="02020603050405020304" pitchFamily="18" charset="0"/>
                <a:cs typeface="Times New Roman" panose="02020603050405020304" pitchFamily="18" charset="0"/>
              </a:rPr>
              <a:t>In this case, the grouping and functions are applied after  the joining of the two relations</a:t>
            </a:r>
          </a:p>
          <a:p>
            <a:pPr marL="0" lvl="0" indent="0" algn="just" eaLnBrk="0" fontAlgn="base" hangingPunct="0">
              <a:lnSpc>
                <a:spcPct val="100000"/>
              </a:lnSpc>
              <a:spcBef>
                <a:spcPct val="50000"/>
              </a:spcBef>
              <a:spcAft>
                <a:spcPct val="0"/>
              </a:spcAft>
              <a:buNone/>
            </a:pPr>
            <a:endParaRPr lang="en-US" altLang="en-US" sz="2400" dirty="0" smtClean="0">
              <a:solidFill>
                <a:srgbClr val="0066FF"/>
              </a:solidFill>
              <a:latin typeface="Arial" panose="020B0604020202020204" pitchFamily="34" charset="0"/>
              <a:cs typeface="Arial" panose="020B0604020202020204" pitchFamily="34" charset="0"/>
            </a:endParaRPr>
          </a:p>
          <a:p>
            <a:pPr marL="0" indent="0">
              <a:buNone/>
            </a:pPr>
            <a:r>
              <a:rPr lang="en-US" altLang="en-US" sz="2400" dirty="0" smtClean="0">
                <a:solidFill>
                  <a:schemeClr val="bg1"/>
                </a:solidFill>
                <a:latin typeface="Arial" panose="020B0604020202020204" pitchFamily="34" charset="0"/>
                <a:cs typeface="Arial" panose="020B0604020202020204" pitchFamily="34" charset="0"/>
              </a:rPr>
              <a:t>Manages </a:t>
            </a:r>
            <a:r>
              <a:rPr lang="en-US" altLang="en-US" sz="2400" dirty="0">
                <a:solidFill>
                  <a:schemeClr val="bg1"/>
                </a:solidFill>
                <a:latin typeface="Arial" panose="020B0604020202020204" pitchFamily="34" charset="0"/>
                <a:cs typeface="Arial" panose="020B0604020202020204" pitchFamily="34" charset="0"/>
              </a:rPr>
              <a:t>:  1:1 relationship type between EMPLOYEE and 	</a:t>
            </a:r>
            <a:endParaRPr lang="en-US" altLang="en-US" sz="2400" dirty="0">
              <a:solidFill>
                <a:srgbClr val="0066FF"/>
              </a:solidFill>
              <a:latin typeface="Arial" panose="020B0604020202020204" pitchFamily="34" charset="0"/>
              <a:cs typeface="Arial" panose="020B0604020202020204" pitchFamily="34" charset="0"/>
            </a:endParaRPr>
          </a:p>
          <a:p>
            <a:pPr marL="0" indent="0">
              <a:buNone/>
            </a:pPr>
            <a:endParaRPr lang="en-GB"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766378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820862"/>
            <a:ext cx="10515600" cy="506493"/>
          </a:xfrm>
        </p:spPr>
        <p:txBody>
          <a:bodyPr>
            <a:normAutofit fontScale="90000"/>
          </a:bodyPr>
          <a:lstStyle/>
          <a:p>
            <a:r>
              <a:rPr lang="en-US" altLang="en-US" dirty="0"/>
              <a:t>Overview of SQL</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7</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702636" cy="5265174"/>
          </a:xfrm>
        </p:spPr>
        <p:txBody>
          <a:bodyPr>
            <a:normAutofit/>
          </a:bodyPr>
          <a:lstStyle/>
          <a:p>
            <a:endParaRPr lang="en-US" altLang="zh-TW" dirty="0" smtClean="0"/>
          </a:p>
          <a:p>
            <a:r>
              <a:rPr lang="en-IN" dirty="0" smtClean="0"/>
              <a:t>The name </a:t>
            </a:r>
            <a:r>
              <a:rPr lang="en-IN" b="1" dirty="0" smtClean="0"/>
              <a:t>SQL is presently expanded as Structured Query Language. Originally, </a:t>
            </a:r>
            <a:r>
              <a:rPr lang="en-IN" dirty="0" smtClean="0"/>
              <a:t>SQL was called SEQUEL (Structured English </a:t>
            </a:r>
            <a:r>
              <a:rPr lang="en-IN" dirty="0" err="1" smtClean="0"/>
              <a:t>QUEry</a:t>
            </a:r>
            <a:r>
              <a:rPr lang="en-IN" dirty="0" smtClean="0"/>
              <a:t> Language) and was designed and implemented at IBM Research as the interface for an experimental relational database system called SYSTEM R.</a:t>
            </a:r>
          </a:p>
          <a:p>
            <a:r>
              <a:rPr lang="en-IN" dirty="0" smtClean="0"/>
              <a:t>The standardization of SQL is a joint effort by the American National Standards Institute (ANSI) and the International Standards organization (ISO), and the first SQL standard is called SQL-86 or </a:t>
            </a:r>
            <a:r>
              <a:rPr lang="en-IN" dirty="0" err="1" smtClean="0"/>
              <a:t>SQL1</a:t>
            </a:r>
            <a:r>
              <a:rPr lang="en-IN" dirty="0" smtClean="0"/>
              <a:t>.</a:t>
            </a:r>
            <a:endParaRPr lang="en-US" altLang="zh-TW" dirty="0" smtClean="0"/>
          </a:p>
          <a:p>
            <a:pPr marL="0" lvl="0" indent="0" algn="just" eaLnBrk="0" fontAlgn="base" hangingPunct="0">
              <a:lnSpc>
                <a:spcPct val="100000"/>
              </a:lnSpc>
              <a:spcBef>
                <a:spcPct val="50000"/>
              </a:spcBef>
              <a:spcAft>
                <a:spcPct val="0"/>
              </a:spcAft>
              <a:buNone/>
            </a:pPr>
            <a:endParaRPr lang="en-US" altLang="en-US" dirty="0">
              <a:solidFill>
                <a:schemeClr val="bg1"/>
              </a:solidFill>
            </a:endParaRPr>
          </a:p>
          <a:p>
            <a:endParaRPr lang="en-GB" dirty="0"/>
          </a:p>
        </p:txBody>
      </p:sp>
    </p:spTree>
    <p:extLst>
      <p:ext uri="{BB962C8B-B14F-4D97-AF65-F5344CB8AC3E}">
        <p14:creationId xmlns:p14="http://schemas.microsoft.com/office/powerpoint/2010/main" val="418426840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820862"/>
            <a:ext cx="10515600" cy="506493"/>
          </a:xfrm>
        </p:spPr>
        <p:txBody>
          <a:bodyPr>
            <a:normAutofit fontScale="90000"/>
          </a:bodyPr>
          <a:lstStyle/>
          <a:p>
            <a:r>
              <a:rPr lang="en-US" altLang="en-US" dirty="0" smtClean="0"/>
              <a:t> </a:t>
            </a:r>
            <a:r>
              <a:rPr lang="en-US" altLang="en-US" dirty="0"/>
              <a:t>THE HAVING-CLAUSE</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70</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Autofit/>
          </a:bodyPr>
          <a:lstStyle/>
          <a:p>
            <a:endParaRPr lang="en-US" altLang="en-US" sz="2400" dirty="0" smtClean="0"/>
          </a:p>
          <a:p>
            <a:r>
              <a:rPr lang="en-US" altLang="en-US" sz="2400" dirty="0" smtClean="0">
                <a:latin typeface="Times New Roman" panose="02020603050405020304" pitchFamily="18" charset="0"/>
                <a:cs typeface="Times New Roman" panose="02020603050405020304" pitchFamily="18" charset="0"/>
              </a:rPr>
              <a:t>Sometimes </a:t>
            </a:r>
            <a:r>
              <a:rPr lang="en-US" altLang="en-US" sz="2400" dirty="0">
                <a:latin typeface="Times New Roman" panose="02020603050405020304" pitchFamily="18" charset="0"/>
                <a:cs typeface="Times New Roman" panose="02020603050405020304" pitchFamily="18" charset="0"/>
              </a:rPr>
              <a:t>we want to retrieve the values of these functions for only those </a:t>
            </a:r>
            <a:r>
              <a:rPr lang="en-US" altLang="en-US" sz="2400" i="1" dirty="0">
                <a:latin typeface="Times New Roman" panose="02020603050405020304" pitchFamily="18" charset="0"/>
                <a:cs typeface="Times New Roman" panose="02020603050405020304" pitchFamily="18" charset="0"/>
              </a:rPr>
              <a:t>groups that satisfy certain conditions</a:t>
            </a:r>
          </a:p>
          <a:p>
            <a:r>
              <a:rPr lang="en-US" altLang="en-US" sz="2400" dirty="0">
                <a:latin typeface="Times New Roman" panose="02020603050405020304" pitchFamily="18" charset="0"/>
                <a:cs typeface="Times New Roman" panose="02020603050405020304" pitchFamily="18" charset="0"/>
              </a:rPr>
              <a:t>The </a:t>
            </a:r>
            <a:r>
              <a:rPr lang="en-US" altLang="en-US" sz="2400" b="1" dirty="0">
                <a:latin typeface="Times New Roman" panose="02020603050405020304" pitchFamily="18" charset="0"/>
                <a:cs typeface="Times New Roman" panose="02020603050405020304" pitchFamily="18" charset="0"/>
              </a:rPr>
              <a:t>HAVING</a:t>
            </a:r>
            <a:r>
              <a:rPr lang="en-US" altLang="en-US" sz="2400" dirty="0">
                <a:latin typeface="Times New Roman" panose="02020603050405020304" pitchFamily="18" charset="0"/>
                <a:cs typeface="Times New Roman" panose="02020603050405020304" pitchFamily="18" charset="0"/>
              </a:rPr>
              <a:t>-clause is used for specifying a selection condition on groups (rather than on individual tuples)</a:t>
            </a:r>
            <a:endParaRPr lang="en-US" altLang="en-US" sz="2400" dirty="0" smtClean="0">
              <a:solidFill>
                <a:srgbClr val="0066FF"/>
              </a:solidFill>
              <a:latin typeface="Times New Roman" panose="02020603050405020304" pitchFamily="18" charset="0"/>
              <a:cs typeface="Times New Roman" panose="02020603050405020304" pitchFamily="18" charset="0"/>
            </a:endParaRPr>
          </a:p>
          <a:p>
            <a:pPr marL="0" indent="0">
              <a:buNone/>
            </a:pPr>
            <a:r>
              <a:rPr lang="en-US" altLang="en-US" sz="2400" dirty="0" smtClean="0">
                <a:solidFill>
                  <a:schemeClr val="bg1"/>
                </a:solidFill>
                <a:latin typeface="Arial" panose="020B0604020202020204" pitchFamily="34" charset="0"/>
                <a:cs typeface="Arial" panose="020B0604020202020204" pitchFamily="34" charset="0"/>
              </a:rPr>
              <a:t>Manages </a:t>
            </a:r>
            <a:r>
              <a:rPr lang="en-US" altLang="en-US" sz="2400" dirty="0">
                <a:solidFill>
                  <a:schemeClr val="bg1"/>
                </a:solidFill>
                <a:latin typeface="Arial" panose="020B0604020202020204" pitchFamily="34" charset="0"/>
                <a:cs typeface="Arial" panose="020B0604020202020204" pitchFamily="34" charset="0"/>
              </a:rPr>
              <a:t>:  1:1 relationship type between EMPLOYEE and 	   DEPARTMENT. Employee participation is partial. Department participation is not clear from requirements</a:t>
            </a:r>
          </a:p>
          <a:p>
            <a:pPr marL="0" indent="0">
              <a:buNone/>
            </a:pPr>
            <a:endParaRPr lang="en-US" altLang="en-US" sz="2400" dirty="0">
              <a:solidFill>
                <a:srgbClr val="0066FF"/>
              </a:solidFill>
              <a:latin typeface="Arial" panose="020B0604020202020204" pitchFamily="34" charset="0"/>
              <a:cs typeface="Arial" panose="020B0604020202020204" pitchFamily="34" charset="0"/>
            </a:endParaRPr>
          </a:p>
          <a:p>
            <a:r>
              <a:rPr lang="en-US" altLang="en-US" sz="2400" dirty="0" smtClean="0">
                <a:solidFill>
                  <a:schemeClr val="bg1"/>
                </a:solidFill>
                <a:latin typeface="Arial" panose="020B0604020202020204" pitchFamily="34" charset="0"/>
                <a:cs typeface="Arial" panose="020B0604020202020204" pitchFamily="34" charset="0"/>
              </a:rPr>
              <a:t> </a:t>
            </a:r>
            <a:r>
              <a:rPr lang="en-US" altLang="en-US" sz="2400" dirty="0">
                <a:solidFill>
                  <a:schemeClr val="bg1"/>
                </a:solidFill>
                <a:latin typeface="Arial" panose="020B0604020202020204" pitchFamily="34" charset="0"/>
                <a:cs typeface="Arial" panose="020B0604020202020204" pitchFamily="34" charset="0"/>
              </a:rPr>
              <a:t>are the relationship types observed</a:t>
            </a:r>
          </a:p>
          <a:p>
            <a:endParaRPr lang="en-GB"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547658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820862"/>
            <a:ext cx="10515600" cy="506493"/>
          </a:xfrm>
        </p:spPr>
        <p:txBody>
          <a:bodyPr>
            <a:normAutofit fontScale="90000"/>
          </a:bodyPr>
          <a:lstStyle/>
          <a:p>
            <a:r>
              <a:rPr lang="en-US" altLang="en-US" dirty="0" smtClean="0"/>
              <a:t> </a:t>
            </a:r>
            <a:r>
              <a:rPr lang="en-US" altLang="en-US" dirty="0"/>
              <a:t>THE HAVING-CLAUSE (contd.)</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71</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Autofit/>
          </a:bodyPr>
          <a:lstStyle/>
          <a:p>
            <a:endParaRPr lang="en-US" altLang="en-US" dirty="0" smtClean="0"/>
          </a:p>
          <a:p>
            <a:r>
              <a:rPr lang="en-US" altLang="en-US" sz="2400" dirty="0" smtClean="0">
                <a:latin typeface="Times New Roman" panose="02020603050405020304" pitchFamily="18" charset="0"/>
                <a:cs typeface="Times New Roman" panose="02020603050405020304" pitchFamily="18" charset="0"/>
              </a:rPr>
              <a:t>Query </a:t>
            </a:r>
            <a:r>
              <a:rPr lang="en-US" altLang="en-US" sz="2400" dirty="0">
                <a:latin typeface="Times New Roman" panose="02020603050405020304" pitchFamily="18" charset="0"/>
                <a:cs typeface="Times New Roman" panose="02020603050405020304" pitchFamily="18" charset="0"/>
              </a:rPr>
              <a:t>22: For each project </a:t>
            </a:r>
            <a:r>
              <a:rPr lang="en-US" altLang="en-US" sz="2400" i="1" dirty="0">
                <a:latin typeface="Times New Roman" panose="02020603050405020304" pitchFamily="18" charset="0"/>
                <a:cs typeface="Times New Roman" panose="02020603050405020304" pitchFamily="18" charset="0"/>
              </a:rPr>
              <a:t>on which more than two employees work</a:t>
            </a:r>
            <a:r>
              <a:rPr lang="en-US" altLang="en-US" sz="2400" dirty="0">
                <a:latin typeface="Times New Roman" panose="02020603050405020304" pitchFamily="18" charset="0"/>
                <a:cs typeface="Times New Roman" panose="02020603050405020304" pitchFamily="18" charset="0"/>
              </a:rPr>
              <a:t>, retrieve the project number, project name, and the number of employees who work on that project.</a:t>
            </a:r>
          </a:p>
          <a:p>
            <a:pPr lvl="1">
              <a:buFont typeface="Wingdings" panose="05000000000000000000" pitchFamily="2" charset="2"/>
              <a:buNone/>
            </a:pPr>
            <a:r>
              <a:rPr lang="en-US" altLang="en-US" dirty="0">
                <a:latin typeface="Times New Roman" panose="02020603050405020304" pitchFamily="18" charset="0"/>
                <a:cs typeface="Times New Roman" panose="02020603050405020304" pitchFamily="18" charset="0"/>
              </a:rPr>
              <a:t>Q22:     	SELECT 	PNUMBER, PNAME, 					</a:t>
            </a:r>
            <a:r>
              <a:rPr lang="en-US" altLang="en-US" dirty="0" smtClean="0">
                <a:latin typeface="Times New Roman" panose="02020603050405020304" pitchFamily="18" charset="0"/>
                <a:cs typeface="Times New Roman" panose="02020603050405020304" pitchFamily="18" charset="0"/>
              </a:rPr>
              <a:t>				COUNT</a:t>
            </a:r>
            <a:r>
              <a:rPr lang="en-US" altLang="en-US" dirty="0">
                <a:latin typeface="Times New Roman" panose="02020603050405020304" pitchFamily="18" charset="0"/>
                <a:cs typeface="Times New Roman" panose="02020603050405020304" pitchFamily="18" charset="0"/>
              </a:rPr>
              <a:t>(*)</a:t>
            </a:r>
            <a:br>
              <a:rPr lang="en-US" altLang="en-US"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FROM	</a:t>
            </a:r>
            <a:r>
              <a:rPr lang="en-US" altLang="en-US" dirty="0" smtClean="0">
                <a:latin typeface="Times New Roman" panose="02020603050405020304" pitchFamily="18" charset="0"/>
                <a:cs typeface="Times New Roman" panose="02020603050405020304" pitchFamily="18" charset="0"/>
              </a:rPr>
              <a:t>	PROJECT</a:t>
            </a:r>
            <a:r>
              <a:rPr lang="en-US" altLang="en-US" dirty="0">
                <a:latin typeface="Times New Roman" panose="02020603050405020304" pitchFamily="18" charset="0"/>
                <a:cs typeface="Times New Roman" panose="02020603050405020304" pitchFamily="18" charset="0"/>
              </a:rPr>
              <a:t>, WORKS_ON</a:t>
            </a:r>
            <a:br>
              <a:rPr lang="en-US" altLang="en-US"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WHERE	PNUMBER=PNO</a:t>
            </a:r>
            <a:br>
              <a:rPr lang="en-US" altLang="en-US"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GROUP BY	PNUMBER, PNAME</a:t>
            </a:r>
            <a:br>
              <a:rPr lang="en-US" altLang="en-US"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HAVING	COUNT (*) &gt; 2</a:t>
            </a:r>
          </a:p>
          <a:p>
            <a:pPr marL="0" indent="0">
              <a:buNone/>
            </a:pPr>
            <a:r>
              <a:rPr lang="en-US" altLang="en-US" sz="2400" dirty="0" smtClean="0">
                <a:solidFill>
                  <a:schemeClr val="bg1"/>
                </a:solidFill>
                <a:latin typeface="Arial" panose="020B0604020202020204" pitchFamily="34" charset="0"/>
                <a:cs typeface="Arial" panose="020B0604020202020204" pitchFamily="34" charset="0"/>
              </a:rPr>
              <a:t>Manages </a:t>
            </a:r>
            <a:r>
              <a:rPr lang="en-US" altLang="en-US" sz="2400" dirty="0">
                <a:solidFill>
                  <a:schemeClr val="bg1"/>
                </a:solidFill>
                <a:latin typeface="Arial" panose="020B0604020202020204" pitchFamily="34" charset="0"/>
                <a:cs typeface="Arial" panose="020B0604020202020204" pitchFamily="34" charset="0"/>
              </a:rPr>
              <a:t>:  1:1 relationship type between EMPLOYEE and 	   DEPARTMENT. Employee participation is partial. Department participation is not clear from requirements</a:t>
            </a:r>
          </a:p>
          <a:p>
            <a:pPr marL="0" indent="0">
              <a:buNone/>
            </a:pPr>
            <a:endParaRPr lang="en-US" altLang="en-US" sz="2400" dirty="0">
              <a:solidFill>
                <a:srgbClr val="0066FF"/>
              </a:solidFill>
              <a:latin typeface="Arial" panose="020B0604020202020204" pitchFamily="34" charset="0"/>
              <a:cs typeface="Arial" panose="020B0604020202020204" pitchFamily="34" charset="0"/>
            </a:endParaRPr>
          </a:p>
          <a:p>
            <a:r>
              <a:rPr lang="en-US" altLang="en-US" sz="2400" dirty="0" smtClean="0">
                <a:solidFill>
                  <a:schemeClr val="bg1"/>
                </a:solidFill>
                <a:latin typeface="Arial" panose="020B0604020202020204" pitchFamily="34" charset="0"/>
                <a:cs typeface="Arial" panose="020B0604020202020204" pitchFamily="34" charset="0"/>
              </a:rPr>
              <a:t> </a:t>
            </a:r>
            <a:endParaRPr lang="en-GB"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4519308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820862"/>
            <a:ext cx="10515600" cy="506493"/>
          </a:xfrm>
        </p:spPr>
        <p:txBody>
          <a:bodyPr>
            <a:normAutofit fontScale="90000"/>
          </a:bodyPr>
          <a:lstStyle/>
          <a:p>
            <a:r>
              <a:rPr lang="en-US" altLang="en-US" dirty="0" smtClean="0"/>
              <a:t> </a:t>
            </a:r>
            <a:r>
              <a:rPr lang="en-US" altLang="en-US" dirty="0"/>
              <a:t>SUBSTRING COMPARISON</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72</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Autofit/>
          </a:bodyPr>
          <a:lstStyle/>
          <a:p>
            <a:endParaRPr lang="en-US" altLang="en-US" dirty="0" smtClean="0"/>
          </a:p>
          <a:p>
            <a:r>
              <a:rPr lang="en-US" altLang="en-US" sz="2400" dirty="0" smtClean="0">
                <a:latin typeface="Times New Roman" panose="02020603050405020304" pitchFamily="18" charset="0"/>
                <a:cs typeface="Times New Roman" panose="02020603050405020304" pitchFamily="18" charset="0"/>
              </a:rPr>
              <a:t>The </a:t>
            </a:r>
            <a:r>
              <a:rPr lang="en-US" altLang="en-US" sz="2400" b="1" dirty="0">
                <a:latin typeface="Times New Roman" panose="02020603050405020304" pitchFamily="18" charset="0"/>
                <a:cs typeface="Times New Roman" panose="02020603050405020304" pitchFamily="18" charset="0"/>
              </a:rPr>
              <a:t>LIKE</a:t>
            </a:r>
            <a:r>
              <a:rPr lang="en-US" altLang="en-US" sz="2400" dirty="0">
                <a:latin typeface="Times New Roman" panose="02020603050405020304" pitchFamily="18" charset="0"/>
                <a:cs typeface="Times New Roman" panose="02020603050405020304" pitchFamily="18" charset="0"/>
              </a:rPr>
              <a:t> comparison operator is used to compare partial strings</a:t>
            </a:r>
          </a:p>
          <a:p>
            <a:r>
              <a:rPr lang="en-US" altLang="en-US" sz="2400" dirty="0">
                <a:latin typeface="Times New Roman" panose="02020603050405020304" pitchFamily="18" charset="0"/>
                <a:cs typeface="Times New Roman" panose="02020603050405020304" pitchFamily="18" charset="0"/>
              </a:rPr>
              <a:t>Two reserved characters are used: '</a:t>
            </a:r>
            <a:r>
              <a:rPr lang="en-US" altLang="en-US" sz="2400" b="1" dirty="0">
                <a:latin typeface="Times New Roman" panose="02020603050405020304" pitchFamily="18" charset="0"/>
                <a:cs typeface="Times New Roman" panose="02020603050405020304" pitchFamily="18" charset="0"/>
              </a:rPr>
              <a:t>%</a:t>
            </a:r>
            <a:r>
              <a:rPr lang="en-US" altLang="en-US" sz="2400" dirty="0">
                <a:latin typeface="Times New Roman" panose="02020603050405020304" pitchFamily="18" charset="0"/>
                <a:cs typeface="Times New Roman" panose="02020603050405020304" pitchFamily="18" charset="0"/>
              </a:rPr>
              <a:t>' (or '</a:t>
            </a:r>
            <a:r>
              <a:rPr lang="en-US" altLang="en-US" sz="2400" b="1" dirty="0">
                <a:latin typeface="Times New Roman" panose="02020603050405020304" pitchFamily="18" charset="0"/>
                <a:cs typeface="Times New Roman" panose="02020603050405020304" pitchFamily="18" charset="0"/>
              </a:rPr>
              <a:t>*</a:t>
            </a:r>
            <a:r>
              <a:rPr lang="en-US" altLang="en-US" sz="2400" dirty="0">
                <a:latin typeface="Times New Roman" panose="02020603050405020304" pitchFamily="18" charset="0"/>
                <a:cs typeface="Times New Roman" panose="02020603050405020304" pitchFamily="18" charset="0"/>
              </a:rPr>
              <a:t>' in some implementations) replaces an arbitrary number of characters, and '</a:t>
            </a:r>
            <a:r>
              <a:rPr lang="en-US" altLang="en-US" sz="2400" b="1" dirty="0">
                <a:latin typeface="Times New Roman" panose="02020603050405020304" pitchFamily="18" charset="0"/>
                <a:cs typeface="Times New Roman" panose="02020603050405020304" pitchFamily="18" charset="0"/>
              </a:rPr>
              <a:t>_</a:t>
            </a:r>
            <a:r>
              <a:rPr lang="en-US" altLang="en-US" sz="2400" dirty="0">
                <a:latin typeface="Times New Roman" panose="02020603050405020304" pitchFamily="18" charset="0"/>
                <a:cs typeface="Times New Roman" panose="02020603050405020304" pitchFamily="18" charset="0"/>
              </a:rPr>
              <a:t>' replaces a single arbitrary character</a:t>
            </a:r>
          </a:p>
          <a:p>
            <a:pPr marL="0" indent="0">
              <a:buNone/>
            </a:pPr>
            <a:r>
              <a:rPr lang="en-US" altLang="en-US" sz="2400" dirty="0" smtClean="0">
                <a:solidFill>
                  <a:schemeClr val="bg1"/>
                </a:solidFill>
                <a:latin typeface="Arial" panose="020B0604020202020204" pitchFamily="34" charset="0"/>
                <a:cs typeface="Arial" panose="020B0604020202020204" pitchFamily="34" charset="0"/>
              </a:rPr>
              <a:t>Manages </a:t>
            </a:r>
            <a:r>
              <a:rPr lang="en-US" altLang="en-US" sz="2400" dirty="0">
                <a:solidFill>
                  <a:schemeClr val="bg1"/>
                </a:solidFill>
                <a:latin typeface="Arial" panose="020B0604020202020204" pitchFamily="34" charset="0"/>
                <a:cs typeface="Arial" panose="020B0604020202020204" pitchFamily="34" charset="0"/>
              </a:rPr>
              <a:t>:  1:1 relationship type between EMPLOYEE and 	   DEPARTMENT. Employee participation is partial. Department participation is not clear from requirements</a:t>
            </a:r>
          </a:p>
          <a:p>
            <a:pPr marL="0" indent="0">
              <a:buNone/>
            </a:pPr>
            <a:endParaRPr lang="en-US" altLang="en-US" sz="2400" dirty="0">
              <a:solidFill>
                <a:srgbClr val="0066FF"/>
              </a:solidFill>
              <a:latin typeface="Arial" panose="020B0604020202020204" pitchFamily="34" charset="0"/>
              <a:cs typeface="Arial" panose="020B0604020202020204" pitchFamily="34" charset="0"/>
            </a:endParaRPr>
          </a:p>
          <a:p>
            <a:r>
              <a:rPr lang="en-US" altLang="en-US" sz="2400" dirty="0" smtClean="0">
                <a:solidFill>
                  <a:schemeClr val="bg1"/>
                </a:solidFill>
                <a:latin typeface="Arial" panose="020B0604020202020204" pitchFamily="34" charset="0"/>
                <a:cs typeface="Arial" panose="020B0604020202020204" pitchFamily="34" charset="0"/>
              </a:rPr>
              <a:t> </a:t>
            </a:r>
            <a:r>
              <a:rPr lang="en-US" altLang="en-US" sz="2400" dirty="0">
                <a:solidFill>
                  <a:schemeClr val="bg1"/>
                </a:solidFill>
                <a:latin typeface="Arial" panose="020B0604020202020204" pitchFamily="34" charset="0"/>
                <a:cs typeface="Arial" panose="020B0604020202020204" pitchFamily="34" charset="0"/>
              </a:rPr>
              <a:t>are the relationship types observed</a:t>
            </a:r>
          </a:p>
          <a:p>
            <a:endParaRPr lang="en-GB"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483709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820862"/>
            <a:ext cx="10515600" cy="506493"/>
          </a:xfrm>
        </p:spPr>
        <p:txBody>
          <a:bodyPr>
            <a:normAutofit fontScale="90000"/>
          </a:bodyPr>
          <a:lstStyle/>
          <a:p>
            <a:r>
              <a:rPr lang="en-US" altLang="en-US" dirty="0" smtClean="0"/>
              <a:t> </a:t>
            </a:r>
            <a:r>
              <a:rPr lang="en-US" altLang="en-US" dirty="0"/>
              <a:t>SUBSTRING COMPARISON (contd.)</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73</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Autofit/>
          </a:bodyPr>
          <a:lstStyle/>
          <a:p>
            <a:endParaRPr lang="en-US" altLang="en-US" dirty="0" smtClean="0"/>
          </a:p>
          <a:p>
            <a:r>
              <a:rPr lang="en-US" altLang="en-US" sz="2400" dirty="0" smtClean="0">
                <a:latin typeface="Times New Roman" panose="02020603050405020304" pitchFamily="18" charset="0"/>
                <a:cs typeface="Times New Roman" panose="02020603050405020304" pitchFamily="18" charset="0"/>
              </a:rPr>
              <a:t>Query </a:t>
            </a:r>
            <a:r>
              <a:rPr lang="en-US" altLang="en-US" sz="2400" dirty="0">
                <a:latin typeface="Times New Roman" panose="02020603050405020304" pitchFamily="18" charset="0"/>
                <a:cs typeface="Times New Roman" panose="02020603050405020304" pitchFamily="18" charset="0"/>
              </a:rPr>
              <a:t>25:  Retrieve all employees whose address is in Houston, Texas. Here, the value of the ADDRESS attribute must contain the substring '</a:t>
            </a:r>
            <a:r>
              <a:rPr lang="en-US" altLang="en-US" sz="2400" dirty="0" err="1">
                <a:latin typeface="Times New Roman" panose="02020603050405020304" pitchFamily="18" charset="0"/>
                <a:cs typeface="Times New Roman" panose="02020603050405020304" pitchFamily="18" charset="0"/>
              </a:rPr>
              <a:t>Houston,TX</a:t>
            </a:r>
            <a:r>
              <a:rPr lang="en-US" altLang="en-US" sz="2400" dirty="0">
                <a:latin typeface="Times New Roman" panose="02020603050405020304" pitchFamily="18" charset="0"/>
                <a:cs typeface="Times New Roman" panose="02020603050405020304" pitchFamily="18" charset="0"/>
              </a:rPr>
              <a:t>‘ in it.</a:t>
            </a:r>
          </a:p>
          <a:p>
            <a:pPr lvl="1">
              <a:buFont typeface="Wingdings" panose="05000000000000000000" pitchFamily="2" charset="2"/>
              <a:buNone/>
            </a:pPr>
            <a:endParaRPr lang="en-US" altLang="en-US" dirty="0" smtClean="0">
              <a:latin typeface="Times New Roman" panose="02020603050405020304" pitchFamily="18" charset="0"/>
              <a:cs typeface="Times New Roman" panose="02020603050405020304" pitchFamily="18" charset="0"/>
            </a:endParaRPr>
          </a:p>
          <a:p>
            <a:pPr lvl="1">
              <a:buFont typeface="Wingdings" panose="05000000000000000000" pitchFamily="2" charset="2"/>
              <a:buNone/>
            </a:pPr>
            <a:r>
              <a:rPr lang="en-US" altLang="en-US" dirty="0" smtClean="0">
                <a:latin typeface="Times New Roman" panose="02020603050405020304" pitchFamily="18" charset="0"/>
                <a:cs typeface="Times New Roman" panose="02020603050405020304" pitchFamily="18" charset="0"/>
              </a:rPr>
              <a:t>Q25</a:t>
            </a:r>
            <a:r>
              <a:rPr lang="en-US" altLang="en-US" dirty="0">
                <a:latin typeface="Times New Roman" panose="02020603050405020304" pitchFamily="18" charset="0"/>
                <a:cs typeface="Times New Roman" panose="02020603050405020304" pitchFamily="18" charset="0"/>
              </a:rPr>
              <a:t>:	SELECT 	FNAME, LNAME</a:t>
            </a:r>
            <a:br>
              <a:rPr lang="en-US" altLang="en-US"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FROM	</a:t>
            </a:r>
            <a:r>
              <a:rPr lang="en-US" altLang="en-US" dirty="0" smtClean="0">
                <a:latin typeface="Times New Roman" panose="02020603050405020304" pitchFamily="18" charset="0"/>
                <a:cs typeface="Times New Roman" panose="02020603050405020304" pitchFamily="18" charset="0"/>
              </a:rPr>
              <a:t>	EMPLOYEE</a:t>
            </a:r>
            <a:r>
              <a:rPr lang="en-US" altLang="en-US" dirty="0">
                <a:latin typeface="Times New Roman" panose="02020603050405020304" pitchFamily="18" charset="0"/>
                <a:cs typeface="Times New Roman" panose="02020603050405020304" pitchFamily="18" charset="0"/>
              </a:rPr>
              <a:t/>
            </a:r>
            <a:br>
              <a:rPr lang="en-US" altLang="en-US"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WHERE	ADDRESS LIKE 						</a:t>
            </a:r>
            <a:r>
              <a:rPr lang="en-US" altLang="en-US" dirty="0" smtClean="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Houston,TX</a:t>
            </a:r>
            <a:r>
              <a:rPr lang="en-US" altLang="en-US" dirty="0">
                <a:latin typeface="Times New Roman" panose="02020603050405020304" pitchFamily="18" charset="0"/>
                <a:cs typeface="Times New Roman" panose="02020603050405020304" pitchFamily="18" charset="0"/>
              </a:rPr>
              <a:t>%'</a:t>
            </a:r>
          </a:p>
          <a:p>
            <a:pPr marL="0" indent="0">
              <a:buNone/>
            </a:pPr>
            <a:r>
              <a:rPr lang="en-US" altLang="en-US" sz="2400" dirty="0" smtClean="0">
                <a:solidFill>
                  <a:schemeClr val="bg1"/>
                </a:solidFill>
                <a:latin typeface="Arial" panose="020B0604020202020204" pitchFamily="34" charset="0"/>
                <a:cs typeface="Arial" panose="020B0604020202020204" pitchFamily="34" charset="0"/>
              </a:rPr>
              <a:t>Manages </a:t>
            </a:r>
            <a:r>
              <a:rPr lang="en-US" altLang="en-US" sz="2400" dirty="0">
                <a:solidFill>
                  <a:schemeClr val="bg1"/>
                </a:solidFill>
                <a:latin typeface="Arial" panose="020B0604020202020204" pitchFamily="34" charset="0"/>
                <a:cs typeface="Arial" panose="020B0604020202020204" pitchFamily="34" charset="0"/>
              </a:rPr>
              <a:t>:  1:1 relationship type between EMPLOYEE and 	   DEPARTMENT. Employee participation is partial. Department participation is not clear from requirements</a:t>
            </a:r>
          </a:p>
          <a:p>
            <a:pPr marL="0" indent="0">
              <a:buNone/>
            </a:pPr>
            <a:endParaRPr lang="en-US" altLang="en-US" sz="2400" dirty="0">
              <a:solidFill>
                <a:srgbClr val="0066FF"/>
              </a:solidFill>
              <a:latin typeface="Arial" panose="020B0604020202020204" pitchFamily="34" charset="0"/>
              <a:cs typeface="Arial" panose="020B0604020202020204" pitchFamily="34" charset="0"/>
            </a:endParaRPr>
          </a:p>
          <a:p>
            <a:r>
              <a:rPr lang="en-US" altLang="en-US" sz="2400" dirty="0" smtClean="0">
                <a:solidFill>
                  <a:schemeClr val="bg1"/>
                </a:solidFill>
                <a:latin typeface="Arial" panose="020B0604020202020204" pitchFamily="34" charset="0"/>
                <a:cs typeface="Arial" panose="020B0604020202020204" pitchFamily="34" charset="0"/>
              </a:rPr>
              <a:t> </a:t>
            </a:r>
            <a:r>
              <a:rPr lang="en-US" altLang="en-US" sz="2400" dirty="0">
                <a:solidFill>
                  <a:schemeClr val="bg1"/>
                </a:solidFill>
                <a:latin typeface="Arial" panose="020B0604020202020204" pitchFamily="34" charset="0"/>
                <a:cs typeface="Arial" panose="020B0604020202020204" pitchFamily="34" charset="0"/>
              </a:rPr>
              <a:t>are the relationship types observed</a:t>
            </a:r>
          </a:p>
          <a:p>
            <a:endParaRPr lang="en-GB"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8690158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820862"/>
            <a:ext cx="10515600" cy="506493"/>
          </a:xfrm>
        </p:spPr>
        <p:txBody>
          <a:bodyPr>
            <a:normAutofit fontScale="90000"/>
          </a:bodyPr>
          <a:lstStyle/>
          <a:p>
            <a:r>
              <a:rPr lang="en-US" altLang="en-US" dirty="0" smtClean="0"/>
              <a:t> </a:t>
            </a:r>
            <a:r>
              <a:rPr lang="en-US" altLang="en-US" dirty="0"/>
              <a:t>SUBSTRING COMPARISON (contd.)</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74</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Autofit/>
          </a:bodyPr>
          <a:lstStyle/>
          <a:p>
            <a:pPr>
              <a:lnSpc>
                <a:spcPct val="80000"/>
              </a:lnSpc>
            </a:pPr>
            <a:endParaRPr lang="en-US" altLang="en-US" sz="2400" dirty="0" smtClean="0"/>
          </a:p>
          <a:p>
            <a:pPr>
              <a:lnSpc>
                <a:spcPct val="80000"/>
              </a:lnSpc>
            </a:pPr>
            <a:r>
              <a:rPr lang="en-US" altLang="en-US" sz="2400" dirty="0" smtClean="0">
                <a:latin typeface="Times New Roman" panose="02020603050405020304" pitchFamily="18" charset="0"/>
                <a:cs typeface="Times New Roman" panose="02020603050405020304" pitchFamily="18" charset="0"/>
              </a:rPr>
              <a:t>Query </a:t>
            </a:r>
            <a:r>
              <a:rPr lang="en-US" altLang="en-US" sz="2400" dirty="0">
                <a:latin typeface="Times New Roman" panose="02020603050405020304" pitchFamily="18" charset="0"/>
                <a:cs typeface="Times New Roman" panose="02020603050405020304" pitchFamily="18" charset="0"/>
              </a:rPr>
              <a:t>26: Retrieve all employees who were born during the 1950s.</a:t>
            </a:r>
          </a:p>
          <a:p>
            <a:pPr lvl="1">
              <a:lnSpc>
                <a:spcPct val="80000"/>
              </a:lnSpc>
            </a:pPr>
            <a:r>
              <a:rPr lang="en-US" altLang="en-US" dirty="0">
                <a:latin typeface="Times New Roman" panose="02020603050405020304" pitchFamily="18" charset="0"/>
                <a:cs typeface="Times New Roman" panose="02020603050405020304" pitchFamily="18" charset="0"/>
              </a:rPr>
              <a:t>Here, '5' must be the 8th character of the string (according to our format for date), so the BDATE value is '_______5_', with each underscore as a place holder for a single arbitrary character.</a:t>
            </a:r>
          </a:p>
          <a:p>
            <a:pPr lvl="1">
              <a:lnSpc>
                <a:spcPct val="80000"/>
              </a:lnSpc>
              <a:buFont typeface="Wingdings" panose="05000000000000000000" pitchFamily="2" charset="2"/>
              <a:buNone/>
            </a:pPr>
            <a:r>
              <a:rPr lang="en-US" altLang="en-US" dirty="0">
                <a:latin typeface="Times New Roman" panose="02020603050405020304" pitchFamily="18" charset="0"/>
                <a:cs typeface="Times New Roman" panose="02020603050405020304" pitchFamily="18" charset="0"/>
              </a:rPr>
              <a:t>Q26:	SELECT 	FNAME, LNAME</a:t>
            </a:r>
            <a:br>
              <a:rPr lang="en-US" altLang="en-US"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FROM	</a:t>
            </a:r>
            <a:r>
              <a:rPr lang="en-US" altLang="en-US" dirty="0" smtClean="0">
                <a:latin typeface="Times New Roman" panose="02020603050405020304" pitchFamily="18" charset="0"/>
                <a:cs typeface="Times New Roman" panose="02020603050405020304" pitchFamily="18" charset="0"/>
              </a:rPr>
              <a:t>EMPLOYEE</a:t>
            </a:r>
            <a:r>
              <a:rPr lang="en-US" altLang="en-US" dirty="0">
                <a:latin typeface="Times New Roman" panose="02020603050405020304" pitchFamily="18" charset="0"/>
                <a:cs typeface="Times New Roman" panose="02020603050405020304" pitchFamily="18" charset="0"/>
              </a:rPr>
              <a:t/>
            </a:r>
            <a:br>
              <a:rPr lang="en-US" altLang="en-US"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WHERE	BDATE LIKE	'_______5_’</a:t>
            </a:r>
            <a:br>
              <a:rPr lang="en-US" altLang="en-US" dirty="0">
                <a:latin typeface="Times New Roman" panose="02020603050405020304" pitchFamily="18" charset="0"/>
                <a:cs typeface="Times New Roman" panose="02020603050405020304" pitchFamily="18" charset="0"/>
              </a:rPr>
            </a:br>
            <a:endParaRPr lang="en-US" altLang="en-US" dirty="0">
              <a:latin typeface="Times New Roman" panose="02020603050405020304" pitchFamily="18" charset="0"/>
              <a:cs typeface="Times New Roman" panose="02020603050405020304" pitchFamily="18" charset="0"/>
            </a:endParaRPr>
          </a:p>
          <a:p>
            <a:pPr>
              <a:lnSpc>
                <a:spcPct val="80000"/>
              </a:lnSpc>
            </a:pPr>
            <a:r>
              <a:rPr lang="en-US" altLang="en-US" sz="2400" dirty="0">
                <a:latin typeface="Times New Roman" panose="02020603050405020304" pitchFamily="18" charset="0"/>
                <a:cs typeface="Times New Roman" panose="02020603050405020304" pitchFamily="18" charset="0"/>
              </a:rPr>
              <a:t>The LIKE operator allows us to get around the fact that each value is considered atomic and indivisible</a:t>
            </a:r>
          </a:p>
          <a:p>
            <a:pPr lvl="1">
              <a:lnSpc>
                <a:spcPct val="80000"/>
              </a:lnSpc>
            </a:pPr>
            <a:r>
              <a:rPr lang="en-US" altLang="en-US" dirty="0">
                <a:latin typeface="Times New Roman" panose="02020603050405020304" pitchFamily="18" charset="0"/>
                <a:cs typeface="Times New Roman" panose="02020603050405020304" pitchFamily="18" charset="0"/>
              </a:rPr>
              <a:t>Hence, in SQL, character string attribute values are not atomic</a:t>
            </a:r>
          </a:p>
          <a:p>
            <a:pPr marL="0" indent="0">
              <a:buNone/>
            </a:pPr>
            <a:r>
              <a:rPr lang="en-US" altLang="en-US" sz="2400" dirty="0" smtClean="0">
                <a:solidFill>
                  <a:schemeClr val="bg1"/>
                </a:solidFill>
                <a:latin typeface="Arial" panose="020B0604020202020204" pitchFamily="34" charset="0"/>
                <a:cs typeface="Arial" panose="020B0604020202020204" pitchFamily="34" charset="0"/>
              </a:rPr>
              <a:t>Manages </a:t>
            </a:r>
            <a:r>
              <a:rPr lang="en-US" altLang="en-US" sz="2400" dirty="0">
                <a:solidFill>
                  <a:schemeClr val="bg1"/>
                </a:solidFill>
                <a:latin typeface="Arial" panose="020B0604020202020204" pitchFamily="34" charset="0"/>
                <a:cs typeface="Arial" panose="020B0604020202020204" pitchFamily="34" charset="0"/>
              </a:rPr>
              <a:t>:  1:1 relationship type between EMPLOYEE and 	   DEPARTMENT. Employee participation is partial. Department participation is not clear from requirements</a:t>
            </a:r>
          </a:p>
          <a:p>
            <a:pPr marL="0" indent="0">
              <a:buNone/>
            </a:pPr>
            <a:endParaRPr lang="en-GB"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063212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820862"/>
            <a:ext cx="10515600" cy="506493"/>
          </a:xfrm>
        </p:spPr>
        <p:txBody>
          <a:bodyPr>
            <a:normAutofit fontScale="90000"/>
          </a:bodyPr>
          <a:lstStyle/>
          <a:p>
            <a:r>
              <a:rPr lang="en-US" altLang="en-US" dirty="0" smtClean="0"/>
              <a:t> </a:t>
            </a:r>
            <a:r>
              <a:rPr lang="en-US" altLang="en-US" dirty="0"/>
              <a:t>ARITHMETIC OPERATIONS</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75</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Autofit/>
          </a:bodyPr>
          <a:lstStyle/>
          <a:p>
            <a:pPr marL="0" indent="0">
              <a:buNone/>
            </a:pPr>
            <a:endParaRPr lang="en-US" altLang="en-US" sz="2400" dirty="0" smtClean="0"/>
          </a:p>
          <a:p>
            <a:pPr marL="0" indent="0">
              <a:buNone/>
            </a:pPr>
            <a:r>
              <a:rPr lang="en-US" altLang="en-US" sz="2400" dirty="0" smtClean="0">
                <a:latin typeface="Times New Roman" panose="02020603050405020304" pitchFamily="18" charset="0"/>
                <a:cs typeface="Times New Roman" panose="02020603050405020304" pitchFamily="18" charset="0"/>
              </a:rPr>
              <a:t>The </a:t>
            </a:r>
            <a:r>
              <a:rPr lang="en-US" altLang="en-US" sz="2400" dirty="0">
                <a:latin typeface="Times New Roman" panose="02020603050405020304" pitchFamily="18" charset="0"/>
                <a:cs typeface="Times New Roman" panose="02020603050405020304" pitchFamily="18" charset="0"/>
              </a:rPr>
              <a:t>standard arithmetic operators '+', '-'. '*', and '/' (for addition, subtraction, multiplication, and division, respectively) can be applied to numeric values in an SQL query result</a:t>
            </a:r>
          </a:p>
          <a:p>
            <a:r>
              <a:rPr lang="en-US" altLang="en-US" sz="2400" dirty="0">
                <a:latin typeface="Times New Roman" panose="02020603050405020304" pitchFamily="18" charset="0"/>
                <a:cs typeface="Times New Roman" panose="02020603050405020304" pitchFamily="18" charset="0"/>
              </a:rPr>
              <a:t>Query 27: Show the effect of giving all employees who work on the '</a:t>
            </a:r>
            <a:r>
              <a:rPr lang="en-US" altLang="en-US" sz="2400" dirty="0" err="1">
                <a:latin typeface="Times New Roman" panose="02020603050405020304" pitchFamily="18" charset="0"/>
                <a:cs typeface="Times New Roman" panose="02020603050405020304" pitchFamily="18" charset="0"/>
              </a:rPr>
              <a:t>ProductX</a:t>
            </a:r>
            <a:r>
              <a:rPr lang="en-US" altLang="en-US" sz="2400" dirty="0">
                <a:latin typeface="Times New Roman" panose="02020603050405020304" pitchFamily="18" charset="0"/>
                <a:cs typeface="Times New Roman" panose="02020603050405020304" pitchFamily="18" charset="0"/>
              </a:rPr>
              <a:t>' project a 10% raise.</a:t>
            </a:r>
          </a:p>
          <a:p>
            <a:pPr lvl="1">
              <a:buFont typeface="Wingdings" panose="05000000000000000000" pitchFamily="2" charset="2"/>
              <a:buNone/>
            </a:pPr>
            <a:r>
              <a:rPr lang="en-US" altLang="en-US" dirty="0">
                <a:latin typeface="Times New Roman" panose="02020603050405020304" pitchFamily="18" charset="0"/>
                <a:cs typeface="Times New Roman" panose="02020603050405020304" pitchFamily="18" charset="0"/>
              </a:rPr>
              <a:t>Q27:	SELECT 	FNAME, LNAME, 1.1*SALARY</a:t>
            </a:r>
            <a:br>
              <a:rPr lang="en-US" altLang="en-US"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FROM		EMPLOYEE, WORKS_ON, </a:t>
            </a:r>
            <a:r>
              <a:rPr lang="en-US" altLang="en-US" dirty="0" smtClean="0">
                <a:latin typeface="Times New Roman" panose="02020603050405020304" pitchFamily="18" charset="0"/>
                <a:cs typeface="Times New Roman" panose="02020603050405020304" pitchFamily="18" charset="0"/>
              </a:rPr>
              <a:t>PROJECT</a:t>
            </a:r>
            <a:r>
              <a:rPr lang="en-US" altLang="en-US" dirty="0">
                <a:latin typeface="Times New Roman" panose="02020603050405020304" pitchFamily="18" charset="0"/>
                <a:cs typeface="Times New Roman" panose="02020603050405020304" pitchFamily="18" charset="0"/>
              </a:rPr>
              <a:t/>
            </a:r>
            <a:br>
              <a:rPr lang="en-US" altLang="en-US"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WHERE	SSN=ESSN AND PNO=PNUMBER 					</a:t>
            </a:r>
            <a:r>
              <a:rPr lang="en-US" altLang="en-US" dirty="0" smtClean="0">
                <a:latin typeface="Times New Roman" panose="02020603050405020304" pitchFamily="18" charset="0"/>
                <a:cs typeface="Times New Roman" panose="02020603050405020304" pitchFamily="18" charset="0"/>
              </a:rPr>
              <a:t>	AND </a:t>
            </a:r>
            <a:r>
              <a:rPr lang="en-US" altLang="en-US" dirty="0">
                <a:latin typeface="Times New Roman" panose="02020603050405020304" pitchFamily="18" charset="0"/>
                <a:cs typeface="Times New Roman" panose="02020603050405020304" pitchFamily="18" charset="0"/>
              </a:rPr>
              <a:t>PNAME='</a:t>
            </a:r>
            <a:r>
              <a:rPr lang="en-US" altLang="en-US" dirty="0" err="1">
                <a:latin typeface="Times New Roman" panose="02020603050405020304" pitchFamily="18" charset="0"/>
                <a:cs typeface="Times New Roman" panose="02020603050405020304" pitchFamily="18" charset="0"/>
              </a:rPr>
              <a:t>ProductX</a:t>
            </a:r>
            <a:r>
              <a:rPr lang="en-US" altLang="en-US" dirty="0">
                <a:latin typeface="Times New Roman" panose="02020603050405020304" pitchFamily="18" charset="0"/>
                <a:cs typeface="Times New Roman" panose="02020603050405020304" pitchFamily="18" charset="0"/>
              </a:rPr>
              <a:t>’</a:t>
            </a:r>
          </a:p>
          <a:p>
            <a:pPr>
              <a:lnSpc>
                <a:spcPct val="80000"/>
              </a:lnSpc>
            </a:pPr>
            <a:r>
              <a:rPr lang="en-US" altLang="en-US" sz="2400" dirty="0" smtClean="0">
                <a:solidFill>
                  <a:schemeClr val="bg1"/>
                </a:solidFill>
                <a:latin typeface="Arial" panose="020B0604020202020204" pitchFamily="34" charset="0"/>
                <a:cs typeface="Arial" panose="020B0604020202020204" pitchFamily="34" charset="0"/>
              </a:rPr>
              <a:t>is </a:t>
            </a:r>
            <a:r>
              <a:rPr lang="en-US" altLang="en-US" sz="2400" dirty="0">
                <a:solidFill>
                  <a:schemeClr val="bg1"/>
                </a:solidFill>
                <a:latin typeface="Arial" panose="020B0604020202020204" pitchFamily="34" charset="0"/>
                <a:cs typeface="Arial" panose="020B0604020202020204" pitchFamily="34" charset="0"/>
              </a:rPr>
              <a:t>not clear from requirements</a:t>
            </a:r>
          </a:p>
          <a:p>
            <a:pPr marL="0" indent="0">
              <a:buNone/>
            </a:pPr>
            <a:endParaRPr lang="en-US" altLang="en-US" sz="2400" dirty="0">
              <a:solidFill>
                <a:srgbClr val="0066FF"/>
              </a:solidFill>
              <a:latin typeface="Arial" panose="020B0604020202020204" pitchFamily="34" charset="0"/>
              <a:cs typeface="Arial" panose="020B0604020202020204" pitchFamily="34" charset="0"/>
            </a:endParaRPr>
          </a:p>
          <a:p>
            <a:r>
              <a:rPr lang="en-US" altLang="en-US" sz="2400" dirty="0" smtClean="0">
                <a:solidFill>
                  <a:schemeClr val="bg1"/>
                </a:solidFill>
                <a:latin typeface="Arial" panose="020B0604020202020204" pitchFamily="34" charset="0"/>
                <a:cs typeface="Arial" panose="020B0604020202020204" pitchFamily="34" charset="0"/>
              </a:rPr>
              <a:t> </a:t>
            </a:r>
            <a:r>
              <a:rPr lang="en-US" altLang="en-US" sz="2400" dirty="0">
                <a:solidFill>
                  <a:schemeClr val="bg1"/>
                </a:solidFill>
                <a:latin typeface="Arial" panose="020B0604020202020204" pitchFamily="34" charset="0"/>
                <a:cs typeface="Arial" panose="020B0604020202020204" pitchFamily="34" charset="0"/>
              </a:rPr>
              <a:t>are the relationship types observed</a:t>
            </a:r>
          </a:p>
          <a:p>
            <a:endParaRPr lang="en-GB"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6179694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820862"/>
            <a:ext cx="10515600" cy="506493"/>
          </a:xfrm>
        </p:spPr>
        <p:txBody>
          <a:bodyPr>
            <a:normAutofit fontScale="90000"/>
          </a:bodyPr>
          <a:lstStyle/>
          <a:p>
            <a:r>
              <a:rPr lang="en-US" altLang="en-US" dirty="0" smtClean="0"/>
              <a:t> </a:t>
            </a:r>
            <a:r>
              <a:rPr lang="en-US" altLang="en-US" dirty="0"/>
              <a:t>ORDER BY</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76</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Autofit/>
          </a:bodyPr>
          <a:lstStyle/>
          <a:p>
            <a:endParaRPr lang="en-US" altLang="en-US" sz="2400" dirty="0">
              <a:solidFill>
                <a:schemeClr val="bg1"/>
              </a:solidFill>
              <a:latin typeface="Arial" panose="020B0604020202020204" pitchFamily="34" charset="0"/>
              <a:cs typeface="Arial" panose="020B0604020202020204" pitchFamily="34" charset="0"/>
            </a:endParaRPr>
          </a:p>
          <a:p>
            <a:r>
              <a:rPr lang="en-US" altLang="en-US" sz="2400" dirty="0" smtClean="0">
                <a:latin typeface="Times New Roman" panose="02020603050405020304" pitchFamily="18" charset="0"/>
                <a:cs typeface="Times New Roman" panose="02020603050405020304" pitchFamily="18" charset="0"/>
              </a:rPr>
              <a:t>The </a:t>
            </a:r>
            <a:r>
              <a:rPr lang="en-US" altLang="en-US" sz="2400" b="1" dirty="0">
                <a:latin typeface="Times New Roman" panose="02020603050405020304" pitchFamily="18" charset="0"/>
                <a:cs typeface="Times New Roman" panose="02020603050405020304" pitchFamily="18" charset="0"/>
              </a:rPr>
              <a:t>ORDER BY</a:t>
            </a:r>
            <a:r>
              <a:rPr lang="en-US" altLang="en-US" sz="2400" dirty="0">
                <a:latin typeface="Times New Roman" panose="02020603050405020304" pitchFamily="18" charset="0"/>
                <a:cs typeface="Times New Roman" panose="02020603050405020304" pitchFamily="18" charset="0"/>
              </a:rPr>
              <a:t> clause is used to sort the tuples in a query result based on the values of some attribute(s)</a:t>
            </a:r>
          </a:p>
          <a:p>
            <a:r>
              <a:rPr lang="en-US" altLang="en-US" sz="2400" dirty="0">
                <a:latin typeface="Times New Roman" panose="02020603050405020304" pitchFamily="18" charset="0"/>
                <a:cs typeface="Times New Roman" panose="02020603050405020304" pitchFamily="18" charset="0"/>
              </a:rPr>
              <a:t>Query 28: Retrieve a list of employees and the projects each works in, ordered by the employee's department, and within each department ordered alphabetically by employee last name.</a:t>
            </a:r>
          </a:p>
          <a:p>
            <a:pPr lvl="1">
              <a:buFont typeface="Wingdings" panose="05000000000000000000" pitchFamily="2" charset="2"/>
              <a:buNone/>
            </a:pPr>
            <a:r>
              <a:rPr lang="en-US" altLang="en-US" dirty="0">
                <a:latin typeface="Times New Roman" panose="02020603050405020304" pitchFamily="18" charset="0"/>
                <a:cs typeface="Times New Roman" panose="02020603050405020304" pitchFamily="18" charset="0"/>
              </a:rPr>
              <a:t>Q28: 	SELECT 	DNAME, LNAME, FNAME, PNAME</a:t>
            </a:r>
            <a:br>
              <a:rPr lang="en-US" altLang="en-US"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FROM 	</a:t>
            </a:r>
            <a:r>
              <a:rPr lang="en-US" altLang="en-US" dirty="0" smtClean="0">
                <a:latin typeface="Times New Roman" panose="02020603050405020304" pitchFamily="18" charset="0"/>
                <a:cs typeface="Times New Roman" panose="02020603050405020304" pitchFamily="18" charset="0"/>
              </a:rPr>
              <a:t>DEPARTMENT</a:t>
            </a:r>
            <a:r>
              <a:rPr lang="en-US" altLang="en-US" dirty="0">
                <a:latin typeface="Times New Roman" panose="02020603050405020304" pitchFamily="18" charset="0"/>
                <a:cs typeface="Times New Roman" panose="02020603050405020304" pitchFamily="18" charset="0"/>
              </a:rPr>
              <a:t>, EMPLOYEE, 					</a:t>
            </a:r>
            <a:r>
              <a:rPr lang="en-US" altLang="en-US" dirty="0" smtClean="0">
                <a:latin typeface="Times New Roman" panose="02020603050405020304" pitchFamily="18" charset="0"/>
                <a:cs typeface="Times New Roman" panose="02020603050405020304" pitchFamily="18" charset="0"/>
              </a:rPr>
              <a:t>		WORKS_ON</a:t>
            </a:r>
            <a:r>
              <a:rPr lang="en-US" altLang="en-US" dirty="0">
                <a:latin typeface="Times New Roman" panose="02020603050405020304" pitchFamily="18" charset="0"/>
                <a:cs typeface="Times New Roman" panose="02020603050405020304" pitchFamily="18" charset="0"/>
              </a:rPr>
              <a:t>, PROJECT</a:t>
            </a:r>
            <a:br>
              <a:rPr lang="en-US" altLang="en-US"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WHERE	DNUMBER=DNO AND SSN=ESSN 					</a:t>
            </a:r>
            <a:r>
              <a:rPr lang="en-US" altLang="en-US" dirty="0" smtClean="0">
                <a:latin typeface="Times New Roman" panose="02020603050405020304" pitchFamily="18" charset="0"/>
                <a:cs typeface="Times New Roman" panose="02020603050405020304" pitchFamily="18" charset="0"/>
              </a:rPr>
              <a:t>	AND </a:t>
            </a:r>
            <a:r>
              <a:rPr lang="en-US" altLang="en-US" dirty="0">
                <a:latin typeface="Times New Roman" panose="02020603050405020304" pitchFamily="18" charset="0"/>
                <a:cs typeface="Times New Roman" panose="02020603050405020304" pitchFamily="18" charset="0"/>
              </a:rPr>
              <a:t>PNO=PNUMBER</a:t>
            </a:r>
            <a:br>
              <a:rPr lang="en-US" altLang="en-US"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ORDER BY	DNAME, LNAME</a:t>
            </a:r>
          </a:p>
          <a:p>
            <a:pPr marL="0" indent="0">
              <a:buNone/>
            </a:pPr>
            <a:r>
              <a:rPr lang="en-US" altLang="en-US" sz="2400" dirty="0" smtClean="0">
                <a:solidFill>
                  <a:schemeClr val="bg1"/>
                </a:solidFill>
                <a:latin typeface="Arial" panose="020B0604020202020204" pitchFamily="34" charset="0"/>
                <a:cs typeface="Arial" panose="020B0604020202020204" pitchFamily="34" charset="0"/>
              </a:rPr>
              <a:t>MENT</a:t>
            </a:r>
            <a:r>
              <a:rPr lang="en-US" altLang="en-US" sz="2400" dirty="0">
                <a:solidFill>
                  <a:schemeClr val="bg1"/>
                </a:solidFill>
                <a:latin typeface="Arial" panose="020B0604020202020204" pitchFamily="34" charset="0"/>
                <a:cs typeface="Arial" panose="020B0604020202020204" pitchFamily="34" charset="0"/>
              </a:rPr>
              <a:t>. Employee participation is partial. Department participation is not clear from requirements</a:t>
            </a:r>
          </a:p>
          <a:p>
            <a:pPr marL="0" indent="0">
              <a:buNone/>
            </a:pPr>
            <a:endParaRPr lang="en-US" altLang="en-US" sz="2400" dirty="0">
              <a:solidFill>
                <a:srgbClr val="0066FF"/>
              </a:solidFill>
              <a:latin typeface="Arial" panose="020B0604020202020204" pitchFamily="34" charset="0"/>
              <a:cs typeface="Arial" panose="020B0604020202020204" pitchFamily="34" charset="0"/>
            </a:endParaRPr>
          </a:p>
          <a:p>
            <a:pPr marL="0" indent="0">
              <a:buNone/>
            </a:pPr>
            <a:endParaRPr lang="en-GB"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2921297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820862"/>
            <a:ext cx="10515600" cy="506493"/>
          </a:xfrm>
        </p:spPr>
        <p:txBody>
          <a:bodyPr>
            <a:normAutofit fontScale="90000"/>
          </a:bodyPr>
          <a:lstStyle/>
          <a:p>
            <a:r>
              <a:rPr lang="en-US" altLang="en-US" dirty="0" smtClean="0"/>
              <a:t> </a:t>
            </a:r>
            <a:r>
              <a:rPr lang="en-US" altLang="en-US" dirty="0"/>
              <a:t>ORDER BY (contd.)</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77</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Autofit/>
          </a:bodyPr>
          <a:lstStyle/>
          <a:p>
            <a:endParaRPr lang="en-US" altLang="en-US" sz="2400" dirty="0" smtClean="0"/>
          </a:p>
          <a:p>
            <a:r>
              <a:rPr lang="en-US" altLang="en-US" sz="2400" dirty="0" smtClean="0">
                <a:latin typeface="Times New Roman" panose="02020603050405020304" pitchFamily="18" charset="0"/>
                <a:cs typeface="Times New Roman" panose="02020603050405020304" pitchFamily="18" charset="0"/>
              </a:rPr>
              <a:t>The </a:t>
            </a:r>
            <a:r>
              <a:rPr lang="en-US" altLang="en-US" sz="2400" dirty="0">
                <a:latin typeface="Times New Roman" panose="02020603050405020304" pitchFamily="18" charset="0"/>
                <a:cs typeface="Times New Roman" panose="02020603050405020304" pitchFamily="18" charset="0"/>
              </a:rPr>
              <a:t>default order is in ascending order of values</a:t>
            </a:r>
          </a:p>
          <a:p>
            <a:r>
              <a:rPr lang="en-US" altLang="en-US" sz="2400" dirty="0">
                <a:latin typeface="Times New Roman" panose="02020603050405020304" pitchFamily="18" charset="0"/>
                <a:cs typeface="Times New Roman" panose="02020603050405020304" pitchFamily="18" charset="0"/>
              </a:rPr>
              <a:t>We can specify the keyword </a:t>
            </a:r>
            <a:r>
              <a:rPr lang="en-US" altLang="en-US" sz="2400" b="1" dirty="0">
                <a:latin typeface="Times New Roman" panose="02020603050405020304" pitchFamily="18" charset="0"/>
                <a:cs typeface="Times New Roman" panose="02020603050405020304" pitchFamily="18" charset="0"/>
              </a:rPr>
              <a:t>DESC</a:t>
            </a:r>
            <a:r>
              <a:rPr lang="en-US" altLang="en-US" sz="2400" dirty="0">
                <a:latin typeface="Times New Roman" panose="02020603050405020304" pitchFamily="18" charset="0"/>
                <a:cs typeface="Times New Roman" panose="02020603050405020304" pitchFamily="18" charset="0"/>
              </a:rPr>
              <a:t> if we want a descending order; the keyword </a:t>
            </a:r>
            <a:r>
              <a:rPr lang="en-US" altLang="en-US" sz="2400" b="1" dirty="0">
                <a:latin typeface="Times New Roman" panose="02020603050405020304" pitchFamily="18" charset="0"/>
                <a:cs typeface="Times New Roman" panose="02020603050405020304" pitchFamily="18" charset="0"/>
              </a:rPr>
              <a:t>ASC</a:t>
            </a:r>
            <a:r>
              <a:rPr lang="en-US" altLang="en-US" sz="2400" dirty="0">
                <a:latin typeface="Times New Roman" panose="02020603050405020304" pitchFamily="18" charset="0"/>
                <a:cs typeface="Times New Roman" panose="02020603050405020304" pitchFamily="18" charset="0"/>
              </a:rPr>
              <a:t> can be used to explicitly specify ascending order, even though it is the default</a:t>
            </a:r>
          </a:p>
          <a:p>
            <a:pPr marL="0" indent="0">
              <a:buNone/>
            </a:pPr>
            <a:r>
              <a:rPr lang="en-US" altLang="en-US" sz="2400" dirty="0" smtClean="0">
                <a:solidFill>
                  <a:schemeClr val="bg1"/>
                </a:solidFill>
                <a:latin typeface="Arial" panose="020B0604020202020204" pitchFamily="34" charset="0"/>
                <a:cs typeface="Arial" panose="020B0604020202020204" pitchFamily="34" charset="0"/>
              </a:rPr>
              <a:t>TMENT. Employee participation is partial. Department participation is not clear from requirements</a:t>
            </a:r>
          </a:p>
          <a:p>
            <a:pPr marL="0" indent="0">
              <a:buNone/>
            </a:pPr>
            <a:endParaRPr lang="en-US" altLang="en-US" sz="2400" dirty="0">
              <a:solidFill>
                <a:srgbClr val="0066FF"/>
              </a:solidFill>
              <a:latin typeface="Arial" panose="020B0604020202020204" pitchFamily="34" charset="0"/>
              <a:cs typeface="Arial" panose="020B0604020202020204" pitchFamily="34" charset="0"/>
            </a:endParaRPr>
          </a:p>
          <a:p>
            <a:r>
              <a:rPr lang="en-US" altLang="en-US" sz="2400" dirty="0" smtClean="0">
                <a:solidFill>
                  <a:schemeClr val="bg1"/>
                </a:solidFill>
                <a:latin typeface="Arial" panose="020B0604020202020204" pitchFamily="34" charset="0"/>
                <a:cs typeface="Arial" panose="020B0604020202020204" pitchFamily="34" charset="0"/>
              </a:rPr>
              <a:t> </a:t>
            </a:r>
            <a:r>
              <a:rPr lang="en-US" altLang="en-US" sz="2400" dirty="0">
                <a:solidFill>
                  <a:schemeClr val="bg1"/>
                </a:solidFill>
                <a:latin typeface="Arial" panose="020B0604020202020204" pitchFamily="34" charset="0"/>
                <a:cs typeface="Arial" panose="020B0604020202020204" pitchFamily="34" charset="0"/>
              </a:rPr>
              <a:t>are the relationship types observed</a:t>
            </a:r>
          </a:p>
          <a:p>
            <a:endParaRPr lang="en-GB"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9518706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820862"/>
            <a:ext cx="10515600" cy="506493"/>
          </a:xfrm>
        </p:spPr>
        <p:txBody>
          <a:bodyPr>
            <a:normAutofit fontScale="90000"/>
          </a:bodyPr>
          <a:lstStyle/>
          <a:p>
            <a:r>
              <a:rPr lang="en-US" altLang="en-US" dirty="0" smtClean="0"/>
              <a:t> </a:t>
            </a:r>
            <a:r>
              <a:rPr lang="en-US" altLang="en-US" dirty="0"/>
              <a:t>Summary of SQL Queries</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78</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Autofit/>
          </a:bodyPr>
          <a:lstStyle/>
          <a:p>
            <a:pPr marL="0" indent="0">
              <a:buNone/>
            </a:pPr>
            <a:endParaRPr lang="en-US" altLang="en-US" sz="2400" dirty="0" smtClean="0"/>
          </a:p>
          <a:p>
            <a:pPr marL="0" indent="0">
              <a:buNone/>
            </a:pPr>
            <a:r>
              <a:rPr lang="en-US" altLang="en-US" sz="2400" dirty="0" smtClean="0">
                <a:latin typeface="Times New Roman" panose="02020603050405020304" pitchFamily="18" charset="0"/>
                <a:cs typeface="Times New Roman" panose="02020603050405020304" pitchFamily="18" charset="0"/>
              </a:rPr>
              <a:t>A </a:t>
            </a:r>
            <a:r>
              <a:rPr lang="en-US" altLang="en-US" sz="2400" dirty="0">
                <a:latin typeface="Times New Roman" panose="02020603050405020304" pitchFamily="18" charset="0"/>
                <a:cs typeface="Times New Roman" panose="02020603050405020304" pitchFamily="18" charset="0"/>
              </a:rPr>
              <a:t>query in SQL can consist of up to six clauses, but only the first two, SELECT and FROM, are mandatory. The clauses are specified in the following order:</a:t>
            </a:r>
            <a:br>
              <a:rPr lang="en-US" altLang="en-US" sz="2400" dirty="0">
                <a:latin typeface="Times New Roman" panose="02020603050405020304" pitchFamily="18" charset="0"/>
                <a:cs typeface="Times New Roman" panose="02020603050405020304" pitchFamily="18" charset="0"/>
              </a:rPr>
            </a:br>
            <a:r>
              <a:rPr lang="en-US" altLang="en-US" sz="2400" dirty="0">
                <a:latin typeface="Times New Roman" panose="02020603050405020304" pitchFamily="18" charset="0"/>
                <a:cs typeface="Times New Roman" panose="02020603050405020304" pitchFamily="18" charset="0"/>
              </a:rPr>
              <a:t/>
            </a:r>
            <a:br>
              <a:rPr lang="en-US" altLang="en-US" sz="2400" dirty="0">
                <a:latin typeface="Times New Roman" panose="02020603050405020304" pitchFamily="18" charset="0"/>
                <a:cs typeface="Times New Roman" panose="02020603050405020304" pitchFamily="18" charset="0"/>
              </a:rPr>
            </a:br>
            <a:r>
              <a:rPr lang="en-US" altLang="en-US" sz="2400" b="1" dirty="0">
                <a:latin typeface="Times New Roman" panose="02020603050405020304" pitchFamily="18" charset="0"/>
                <a:cs typeface="Times New Roman" panose="02020603050405020304" pitchFamily="18" charset="0"/>
              </a:rPr>
              <a:t>SELECT		</a:t>
            </a:r>
            <a:r>
              <a:rPr lang="en-US" altLang="en-US" sz="2400" dirty="0">
                <a:latin typeface="Times New Roman" panose="02020603050405020304" pitchFamily="18" charset="0"/>
                <a:cs typeface="Times New Roman" panose="02020603050405020304" pitchFamily="18" charset="0"/>
              </a:rPr>
              <a:t>&lt;attribute list&gt;</a:t>
            </a:r>
            <a:br>
              <a:rPr lang="en-US" altLang="en-US" sz="2400" dirty="0">
                <a:latin typeface="Times New Roman" panose="02020603050405020304" pitchFamily="18" charset="0"/>
                <a:cs typeface="Times New Roman" panose="02020603050405020304" pitchFamily="18" charset="0"/>
              </a:rPr>
            </a:br>
            <a:r>
              <a:rPr lang="en-US" altLang="en-US" sz="2400" b="1" dirty="0">
                <a:latin typeface="Times New Roman" panose="02020603050405020304" pitchFamily="18" charset="0"/>
                <a:cs typeface="Times New Roman" panose="02020603050405020304" pitchFamily="18" charset="0"/>
              </a:rPr>
              <a:t>FROM</a:t>
            </a:r>
            <a:r>
              <a:rPr lang="en-US" altLang="en-US" sz="2400" dirty="0">
                <a:latin typeface="Times New Roman" panose="02020603050405020304" pitchFamily="18" charset="0"/>
                <a:cs typeface="Times New Roman" panose="02020603050405020304" pitchFamily="18" charset="0"/>
              </a:rPr>
              <a:t>		&lt;table list&gt;</a:t>
            </a:r>
            <a:br>
              <a:rPr lang="en-US" altLang="en-US" sz="2400" dirty="0">
                <a:latin typeface="Times New Roman" panose="02020603050405020304" pitchFamily="18" charset="0"/>
                <a:cs typeface="Times New Roman" panose="02020603050405020304" pitchFamily="18" charset="0"/>
              </a:rPr>
            </a:br>
            <a:r>
              <a:rPr lang="en-US" altLang="en-US" sz="2400" dirty="0">
                <a:latin typeface="Times New Roman" panose="02020603050405020304" pitchFamily="18" charset="0"/>
                <a:cs typeface="Times New Roman" panose="02020603050405020304" pitchFamily="18" charset="0"/>
              </a:rPr>
              <a:t>[</a:t>
            </a:r>
            <a:r>
              <a:rPr lang="en-US" altLang="en-US" sz="2400" b="1" dirty="0">
                <a:latin typeface="Times New Roman" panose="02020603050405020304" pitchFamily="18" charset="0"/>
                <a:cs typeface="Times New Roman" panose="02020603050405020304" pitchFamily="18" charset="0"/>
              </a:rPr>
              <a:t>WHERE</a:t>
            </a:r>
            <a:r>
              <a:rPr lang="en-US" altLang="en-US" sz="2400" dirty="0">
                <a:latin typeface="Times New Roman" panose="02020603050405020304" pitchFamily="18" charset="0"/>
                <a:cs typeface="Times New Roman" panose="02020603050405020304" pitchFamily="18" charset="0"/>
              </a:rPr>
              <a:t>	</a:t>
            </a:r>
            <a:r>
              <a:rPr lang="en-US" altLang="en-US" sz="2400" dirty="0" smtClean="0">
                <a:latin typeface="Times New Roman" panose="02020603050405020304" pitchFamily="18" charset="0"/>
                <a:cs typeface="Times New Roman" panose="02020603050405020304" pitchFamily="18" charset="0"/>
              </a:rPr>
              <a:t>	&lt;</a:t>
            </a:r>
            <a:r>
              <a:rPr lang="en-US" altLang="en-US" sz="2400" dirty="0">
                <a:latin typeface="Times New Roman" panose="02020603050405020304" pitchFamily="18" charset="0"/>
                <a:cs typeface="Times New Roman" panose="02020603050405020304" pitchFamily="18" charset="0"/>
              </a:rPr>
              <a:t>condition&gt;]</a:t>
            </a:r>
            <a:br>
              <a:rPr lang="en-US" altLang="en-US" sz="2400" dirty="0">
                <a:latin typeface="Times New Roman" panose="02020603050405020304" pitchFamily="18" charset="0"/>
                <a:cs typeface="Times New Roman" panose="02020603050405020304" pitchFamily="18" charset="0"/>
              </a:rPr>
            </a:br>
            <a:r>
              <a:rPr lang="en-US" altLang="en-US" sz="2400" dirty="0">
                <a:latin typeface="Times New Roman" panose="02020603050405020304" pitchFamily="18" charset="0"/>
                <a:cs typeface="Times New Roman" panose="02020603050405020304" pitchFamily="18" charset="0"/>
              </a:rPr>
              <a:t>[</a:t>
            </a:r>
            <a:r>
              <a:rPr lang="en-US" altLang="en-US" sz="2400" b="1" dirty="0">
                <a:latin typeface="Times New Roman" panose="02020603050405020304" pitchFamily="18" charset="0"/>
                <a:cs typeface="Times New Roman" panose="02020603050405020304" pitchFamily="18" charset="0"/>
              </a:rPr>
              <a:t>GROUP</a:t>
            </a: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BY</a:t>
            </a:r>
            <a:r>
              <a:rPr lang="en-US" altLang="en-US" sz="2400" dirty="0">
                <a:latin typeface="Times New Roman" panose="02020603050405020304" pitchFamily="18" charset="0"/>
                <a:cs typeface="Times New Roman" panose="02020603050405020304" pitchFamily="18" charset="0"/>
              </a:rPr>
              <a:t> 	</a:t>
            </a:r>
            <a:r>
              <a:rPr lang="en-US" altLang="en-US" sz="2400" dirty="0" smtClean="0">
                <a:latin typeface="Times New Roman" panose="02020603050405020304" pitchFamily="18" charset="0"/>
                <a:cs typeface="Times New Roman" panose="02020603050405020304" pitchFamily="18" charset="0"/>
              </a:rPr>
              <a:t>	&lt;</a:t>
            </a:r>
            <a:r>
              <a:rPr lang="en-US" altLang="en-US" sz="2400" dirty="0">
                <a:latin typeface="Times New Roman" panose="02020603050405020304" pitchFamily="18" charset="0"/>
                <a:cs typeface="Times New Roman" panose="02020603050405020304" pitchFamily="18" charset="0"/>
              </a:rPr>
              <a:t>grouping attribute(s)&gt;]</a:t>
            </a:r>
            <a:br>
              <a:rPr lang="en-US" altLang="en-US" sz="2400" dirty="0">
                <a:latin typeface="Times New Roman" panose="02020603050405020304" pitchFamily="18" charset="0"/>
                <a:cs typeface="Times New Roman" panose="02020603050405020304" pitchFamily="18" charset="0"/>
              </a:rPr>
            </a:br>
            <a:r>
              <a:rPr lang="en-US" altLang="en-US" sz="2400" dirty="0">
                <a:latin typeface="Times New Roman" panose="02020603050405020304" pitchFamily="18" charset="0"/>
                <a:cs typeface="Times New Roman" panose="02020603050405020304" pitchFamily="18" charset="0"/>
              </a:rPr>
              <a:t>[</a:t>
            </a:r>
            <a:r>
              <a:rPr lang="en-US" altLang="en-US" sz="2400" b="1" dirty="0">
                <a:latin typeface="Times New Roman" panose="02020603050405020304" pitchFamily="18" charset="0"/>
                <a:cs typeface="Times New Roman" panose="02020603050405020304" pitchFamily="18" charset="0"/>
              </a:rPr>
              <a:t>HAVING</a:t>
            </a:r>
            <a:r>
              <a:rPr lang="en-US" altLang="en-US" sz="2400" dirty="0">
                <a:latin typeface="Times New Roman" panose="02020603050405020304" pitchFamily="18" charset="0"/>
                <a:cs typeface="Times New Roman" panose="02020603050405020304" pitchFamily="18" charset="0"/>
              </a:rPr>
              <a:t>	</a:t>
            </a:r>
            <a:r>
              <a:rPr lang="en-US" altLang="en-US" sz="2400" dirty="0" smtClean="0">
                <a:latin typeface="Times New Roman" panose="02020603050405020304" pitchFamily="18" charset="0"/>
                <a:cs typeface="Times New Roman" panose="02020603050405020304" pitchFamily="18" charset="0"/>
              </a:rPr>
              <a:t>	&lt;</a:t>
            </a:r>
            <a:r>
              <a:rPr lang="en-US" altLang="en-US" sz="2400" dirty="0">
                <a:latin typeface="Times New Roman" panose="02020603050405020304" pitchFamily="18" charset="0"/>
                <a:cs typeface="Times New Roman" panose="02020603050405020304" pitchFamily="18" charset="0"/>
              </a:rPr>
              <a:t>group condition&gt;]</a:t>
            </a:r>
            <a:br>
              <a:rPr lang="en-US" altLang="en-US" sz="2400" dirty="0">
                <a:latin typeface="Times New Roman" panose="02020603050405020304" pitchFamily="18" charset="0"/>
                <a:cs typeface="Times New Roman" panose="02020603050405020304" pitchFamily="18" charset="0"/>
              </a:rPr>
            </a:br>
            <a:r>
              <a:rPr lang="en-US" altLang="en-US" sz="2400" dirty="0">
                <a:latin typeface="Times New Roman" panose="02020603050405020304" pitchFamily="18" charset="0"/>
                <a:cs typeface="Times New Roman" panose="02020603050405020304" pitchFamily="18" charset="0"/>
              </a:rPr>
              <a:t>[</a:t>
            </a:r>
            <a:r>
              <a:rPr lang="en-US" altLang="en-US" sz="2400" b="1" dirty="0">
                <a:latin typeface="Times New Roman" panose="02020603050405020304" pitchFamily="18" charset="0"/>
                <a:cs typeface="Times New Roman" panose="02020603050405020304" pitchFamily="18" charset="0"/>
              </a:rPr>
              <a:t>ORDER BY</a:t>
            </a:r>
            <a:r>
              <a:rPr lang="en-US" altLang="en-US" sz="2400" dirty="0">
                <a:latin typeface="Times New Roman" panose="02020603050405020304" pitchFamily="18" charset="0"/>
                <a:cs typeface="Times New Roman" panose="02020603050405020304" pitchFamily="18" charset="0"/>
              </a:rPr>
              <a:t> 	</a:t>
            </a:r>
            <a:r>
              <a:rPr lang="en-US" altLang="en-US" sz="2400" dirty="0" smtClean="0">
                <a:latin typeface="Times New Roman" panose="02020603050405020304" pitchFamily="18" charset="0"/>
                <a:cs typeface="Times New Roman" panose="02020603050405020304" pitchFamily="18" charset="0"/>
              </a:rPr>
              <a:t>	&lt;</a:t>
            </a:r>
            <a:r>
              <a:rPr lang="en-US" altLang="en-US" sz="2400" dirty="0">
                <a:latin typeface="Times New Roman" panose="02020603050405020304" pitchFamily="18" charset="0"/>
                <a:cs typeface="Times New Roman" panose="02020603050405020304" pitchFamily="18" charset="0"/>
              </a:rPr>
              <a:t>attribute list&gt;]</a:t>
            </a:r>
          </a:p>
          <a:p>
            <a:pPr marL="0" indent="0">
              <a:buNone/>
            </a:pPr>
            <a:r>
              <a:rPr lang="en-US" altLang="en-US" sz="2400" dirty="0" err="1" smtClean="0">
                <a:solidFill>
                  <a:schemeClr val="bg1"/>
                </a:solidFill>
                <a:latin typeface="Arial" panose="020B0604020202020204" pitchFamily="34" charset="0"/>
                <a:cs typeface="Arial" panose="020B0604020202020204" pitchFamily="34" charset="0"/>
              </a:rPr>
              <a:t>rticipation</a:t>
            </a:r>
            <a:r>
              <a:rPr lang="en-US" altLang="en-US" sz="2400" dirty="0" smtClean="0">
                <a:solidFill>
                  <a:schemeClr val="bg1"/>
                </a:solidFill>
                <a:latin typeface="Arial" panose="020B0604020202020204" pitchFamily="34" charset="0"/>
                <a:cs typeface="Arial" panose="020B0604020202020204" pitchFamily="34" charset="0"/>
              </a:rPr>
              <a:t> </a:t>
            </a:r>
            <a:r>
              <a:rPr lang="en-US" altLang="en-US" sz="2400" dirty="0">
                <a:solidFill>
                  <a:schemeClr val="bg1"/>
                </a:solidFill>
                <a:latin typeface="Arial" panose="020B0604020202020204" pitchFamily="34" charset="0"/>
                <a:cs typeface="Arial" panose="020B0604020202020204" pitchFamily="34" charset="0"/>
              </a:rPr>
              <a:t>is not clear from requirements</a:t>
            </a:r>
          </a:p>
          <a:p>
            <a:pPr marL="0" indent="0">
              <a:buNone/>
            </a:pPr>
            <a:endParaRPr lang="en-US" altLang="en-US" sz="2400" dirty="0">
              <a:solidFill>
                <a:srgbClr val="0066FF"/>
              </a:solidFill>
              <a:latin typeface="Arial" panose="020B0604020202020204" pitchFamily="34" charset="0"/>
              <a:cs typeface="Arial" panose="020B0604020202020204" pitchFamily="34" charset="0"/>
            </a:endParaRPr>
          </a:p>
          <a:p>
            <a:r>
              <a:rPr lang="en-US" altLang="en-US" sz="2400" dirty="0" smtClean="0">
                <a:solidFill>
                  <a:schemeClr val="bg1"/>
                </a:solidFill>
                <a:latin typeface="Arial" panose="020B0604020202020204" pitchFamily="34" charset="0"/>
                <a:cs typeface="Arial" panose="020B0604020202020204" pitchFamily="34" charset="0"/>
              </a:rPr>
              <a:t> </a:t>
            </a:r>
            <a:r>
              <a:rPr lang="en-US" altLang="en-US" sz="2400" dirty="0">
                <a:solidFill>
                  <a:schemeClr val="bg1"/>
                </a:solidFill>
                <a:latin typeface="Arial" panose="020B0604020202020204" pitchFamily="34" charset="0"/>
                <a:cs typeface="Arial" panose="020B0604020202020204" pitchFamily="34" charset="0"/>
              </a:rPr>
              <a:t>are the relationship types observed</a:t>
            </a:r>
          </a:p>
          <a:p>
            <a:endParaRPr lang="en-GB"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502150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820862"/>
            <a:ext cx="10515600" cy="506493"/>
          </a:xfrm>
        </p:spPr>
        <p:txBody>
          <a:bodyPr>
            <a:normAutofit fontScale="90000"/>
          </a:bodyPr>
          <a:lstStyle/>
          <a:p>
            <a:r>
              <a:rPr lang="en-US" altLang="en-US" dirty="0" smtClean="0"/>
              <a:t> </a:t>
            </a:r>
            <a:r>
              <a:rPr lang="en-US" altLang="en-US" dirty="0"/>
              <a:t>Summary of SQL Queries (contd.)</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79</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Autofit/>
          </a:bodyPr>
          <a:lstStyle/>
          <a:p>
            <a:endParaRPr lang="en-US" altLang="en-US" sz="2000" dirty="0" smtClean="0"/>
          </a:p>
          <a:p>
            <a:r>
              <a:rPr lang="en-US" altLang="en-US" sz="2400" dirty="0" smtClean="0">
                <a:latin typeface="Times New Roman" panose="02020603050405020304" pitchFamily="18" charset="0"/>
                <a:cs typeface="Times New Roman" panose="02020603050405020304" pitchFamily="18" charset="0"/>
              </a:rPr>
              <a:t>The </a:t>
            </a:r>
            <a:r>
              <a:rPr lang="en-US" altLang="en-US" sz="2400" dirty="0">
                <a:latin typeface="Times New Roman" panose="02020603050405020304" pitchFamily="18" charset="0"/>
                <a:cs typeface="Times New Roman" panose="02020603050405020304" pitchFamily="18" charset="0"/>
              </a:rPr>
              <a:t>SELECT-clause lists the attributes or functions to be retrieved</a:t>
            </a:r>
          </a:p>
          <a:p>
            <a:r>
              <a:rPr lang="en-US" altLang="en-US" sz="2400" dirty="0">
                <a:latin typeface="Times New Roman" panose="02020603050405020304" pitchFamily="18" charset="0"/>
                <a:cs typeface="Times New Roman" panose="02020603050405020304" pitchFamily="18" charset="0"/>
              </a:rPr>
              <a:t>The FROM-clause specifies all relations (or aliases) needed in the query but not those needed in nested queries</a:t>
            </a:r>
          </a:p>
          <a:p>
            <a:r>
              <a:rPr lang="en-US" altLang="en-US" sz="2400" dirty="0">
                <a:latin typeface="Times New Roman" panose="02020603050405020304" pitchFamily="18" charset="0"/>
                <a:cs typeface="Times New Roman" panose="02020603050405020304" pitchFamily="18" charset="0"/>
              </a:rPr>
              <a:t>The WHERE-clause specifies the conditions for selection and join of tuples from the relations specified in the FROM-clause</a:t>
            </a:r>
          </a:p>
          <a:p>
            <a:r>
              <a:rPr lang="en-US" altLang="en-US" sz="2400" dirty="0">
                <a:latin typeface="Times New Roman" panose="02020603050405020304" pitchFamily="18" charset="0"/>
                <a:cs typeface="Times New Roman" panose="02020603050405020304" pitchFamily="18" charset="0"/>
              </a:rPr>
              <a:t>GROUP BY specifies grouping attributes</a:t>
            </a:r>
          </a:p>
          <a:p>
            <a:r>
              <a:rPr lang="en-US" altLang="en-US" sz="2400" dirty="0">
                <a:latin typeface="Times New Roman" panose="02020603050405020304" pitchFamily="18" charset="0"/>
                <a:cs typeface="Times New Roman" panose="02020603050405020304" pitchFamily="18" charset="0"/>
              </a:rPr>
              <a:t>HAVING specifies a condition for selection of groups</a:t>
            </a:r>
          </a:p>
          <a:p>
            <a:r>
              <a:rPr lang="en-US" altLang="en-US" sz="2400" dirty="0">
                <a:latin typeface="Times New Roman" panose="02020603050405020304" pitchFamily="18" charset="0"/>
                <a:cs typeface="Times New Roman" panose="02020603050405020304" pitchFamily="18" charset="0"/>
              </a:rPr>
              <a:t>ORDER BY specifies an order for displaying the result of a query</a:t>
            </a:r>
          </a:p>
          <a:p>
            <a:pPr lvl="1"/>
            <a:r>
              <a:rPr lang="en-US" altLang="en-US" dirty="0">
                <a:latin typeface="Times New Roman" panose="02020603050405020304" pitchFamily="18" charset="0"/>
                <a:cs typeface="Times New Roman" panose="02020603050405020304" pitchFamily="18" charset="0"/>
              </a:rPr>
              <a:t>A query is evaluated by first applying the WHERE-clause, then GROUP BY and HAVING, and finally the SELECT-clause</a:t>
            </a:r>
          </a:p>
          <a:p>
            <a:pPr marL="0" indent="0">
              <a:buNone/>
            </a:pPr>
            <a:r>
              <a:rPr lang="en-US" altLang="en-US" sz="2400" dirty="0" smtClean="0">
                <a:solidFill>
                  <a:schemeClr val="bg1"/>
                </a:solidFill>
                <a:latin typeface="Arial" panose="020B0604020202020204" pitchFamily="34" charset="0"/>
                <a:cs typeface="Arial" panose="020B0604020202020204" pitchFamily="34" charset="0"/>
              </a:rPr>
              <a:t>ARTMENT. Employee participation is partial. Department participation is not clear from requirements</a:t>
            </a:r>
          </a:p>
        </p:txBody>
      </p:sp>
    </p:spTree>
    <p:extLst>
      <p:ext uri="{BB962C8B-B14F-4D97-AF65-F5344CB8AC3E}">
        <p14:creationId xmlns:p14="http://schemas.microsoft.com/office/powerpoint/2010/main" val="4026772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820862"/>
            <a:ext cx="10515600" cy="506493"/>
          </a:xfrm>
        </p:spPr>
        <p:txBody>
          <a:bodyPr>
            <a:normAutofit fontScale="90000"/>
          </a:bodyPr>
          <a:lstStyle/>
          <a:p>
            <a:r>
              <a:rPr lang="en-US" altLang="en-US" dirty="0"/>
              <a:t>Overview of SQL</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8</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rmAutofit/>
          </a:bodyPr>
          <a:lstStyle/>
          <a:p>
            <a:r>
              <a:rPr lang="en-IN" dirty="0" smtClean="0"/>
              <a:t>A revised and much expanded standard called SQL-92 (also referred to as </a:t>
            </a:r>
            <a:r>
              <a:rPr lang="en-IN" dirty="0" err="1" smtClean="0"/>
              <a:t>SQL2</a:t>
            </a:r>
            <a:r>
              <a:rPr lang="en-IN" dirty="0" smtClean="0"/>
              <a:t>) was subsequently developed. The next standard that is well-recognized is</a:t>
            </a:r>
          </a:p>
          <a:p>
            <a:r>
              <a:rPr lang="en-IN" dirty="0" err="1" smtClean="0"/>
              <a:t>SQL:1999</a:t>
            </a:r>
            <a:r>
              <a:rPr lang="en-IN" dirty="0" smtClean="0"/>
              <a:t>, which started out as </a:t>
            </a:r>
            <a:r>
              <a:rPr lang="en-IN" dirty="0" err="1" smtClean="0"/>
              <a:t>SQL3</a:t>
            </a:r>
            <a:r>
              <a:rPr lang="en-IN" dirty="0" smtClean="0"/>
              <a:t>. </a:t>
            </a:r>
          </a:p>
          <a:p>
            <a:r>
              <a:rPr lang="en-IN" dirty="0" smtClean="0"/>
              <a:t>Additional updates to the standard are </a:t>
            </a:r>
            <a:r>
              <a:rPr lang="en-IN" dirty="0" err="1" smtClean="0"/>
              <a:t>SQL:2003</a:t>
            </a:r>
            <a:r>
              <a:rPr lang="en-IN" dirty="0" smtClean="0"/>
              <a:t> and </a:t>
            </a:r>
            <a:r>
              <a:rPr lang="en-IN" dirty="0" err="1" smtClean="0"/>
              <a:t>SQL:2006</a:t>
            </a:r>
            <a:r>
              <a:rPr lang="en-IN" dirty="0" smtClean="0"/>
              <a:t>, which added XML features </a:t>
            </a:r>
          </a:p>
          <a:p>
            <a:r>
              <a:rPr lang="en-IN" dirty="0" smtClean="0"/>
              <a:t>Among other updates to the language. Another update in 2008 incorporated more object database features into SQL  and a further update is </a:t>
            </a:r>
            <a:r>
              <a:rPr lang="en-IN" dirty="0" err="1" smtClean="0"/>
              <a:t>SQL:2011</a:t>
            </a:r>
            <a:r>
              <a:rPr lang="en-IN" dirty="0" smtClean="0"/>
              <a:t>.</a:t>
            </a:r>
            <a:endParaRPr lang="en-US" altLang="zh-TW" dirty="0" smtClean="0"/>
          </a:p>
          <a:p>
            <a:endParaRPr lang="en-GB" dirty="0"/>
          </a:p>
        </p:txBody>
      </p:sp>
    </p:spTree>
    <p:extLst>
      <p:ext uri="{BB962C8B-B14F-4D97-AF65-F5344CB8AC3E}">
        <p14:creationId xmlns:p14="http://schemas.microsoft.com/office/powerpoint/2010/main" val="418426840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820862"/>
            <a:ext cx="10515600" cy="506493"/>
          </a:xfrm>
        </p:spPr>
        <p:txBody>
          <a:bodyPr>
            <a:normAutofit fontScale="90000"/>
          </a:bodyPr>
          <a:lstStyle/>
          <a:p>
            <a:r>
              <a:rPr lang="en-US" altLang="en-US" dirty="0" smtClean="0"/>
              <a:t> </a:t>
            </a:r>
            <a:r>
              <a:rPr lang="en-US" altLang="en-US" dirty="0"/>
              <a:t>Specifying Updates in SQL</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80</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Autofit/>
          </a:bodyPr>
          <a:lstStyle/>
          <a:p>
            <a:pPr marL="0" indent="0">
              <a:buNone/>
            </a:pPr>
            <a:r>
              <a:rPr lang="en-US" altLang="en-US" sz="2400" dirty="0" err="1" smtClean="0">
                <a:solidFill>
                  <a:schemeClr val="bg1"/>
                </a:solidFill>
                <a:latin typeface="Arial" panose="020B0604020202020204" pitchFamily="34" charset="0"/>
                <a:cs typeface="Arial" panose="020B0604020202020204" pitchFamily="34" charset="0"/>
              </a:rPr>
              <a:t>ments</a:t>
            </a:r>
            <a:endParaRPr lang="en-US" altLang="en-US" sz="2400" dirty="0" smtClean="0">
              <a:solidFill>
                <a:schemeClr val="bg1"/>
              </a:solidFill>
              <a:latin typeface="Arial" panose="020B0604020202020204" pitchFamily="34" charset="0"/>
              <a:cs typeface="Arial" panose="020B0604020202020204" pitchFamily="34" charset="0"/>
            </a:endParaRPr>
          </a:p>
          <a:p>
            <a:pPr marL="0" indent="0">
              <a:buNone/>
            </a:pPr>
            <a:endParaRPr lang="en-US" altLang="en-US" sz="2400" dirty="0">
              <a:solidFill>
                <a:srgbClr val="0066FF"/>
              </a:solidFill>
              <a:latin typeface="Arial" panose="020B0604020202020204" pitchFamily="34" charset="0"/>
              <a:cs typeface="Arial" panose="020B0604020202020204" pitchFamily="34" charset="0"/>
            </a:endParaRPr>
          </a:p>
          <a:p>
            <a:r>
              <a:rPr lang="en-US" altLang="en-US" sz="2400" dirty="0" smtClean="0">
                <a:solidFill>
                  <a:schemeClr val="bg1"/>
                </a:solidFill>
                <a:latin typeface="Arial" panose="020B0604020202020204" pitchFamily="34" charset="0"/>
                <a:cs typeface="Arial" panose="020B0604020202020204" pitchFamily="34" charset="0"/>
              </a:rPr>
              <a:t> </a:t>
            </a:r>
            <a:r>
              <a:rPr lang="en-US" altLang="en-US" sz="2400" dirty="0">
                <a:solidFill>
                  <a:schemeClr val="bg1"/>
                </a:solidFill>
                <a:latin typeface="Arial" panose="020B0604020202020204" pitchFamily="34" charset="0"/>
                <a:cs typeface="Arial" panose="020B0604020202020204" pitchFamily="34" charset="0"/>
              </a:rPr>
              <a:t>are the relationship types observed</a:t>
            </a:r>
          </a:p>
          <a:p>
            <a:pPr marL="342900" lvl="0" indent="-342900" fontAlgn="base">
              <a:lnSpc>
                <a:spcPct val="100000"/>
              </a:lnSpc>
              <a:spcBef>
                <a:spcPct val="20000"/>
              </a:spcBef>
              <a:spcAft>
                <a:spcPct val="0"/>
              </a:spcAft>
              <a:buClr>
                <a:srgbClr val="990033"/>
              </a:buClr>
              <a:buSzPct val="60000"/>
              <a:buFont typeface="Wingdings" panose="05000000000000000000" pitchFamily="2" charset="2"/>
              <a:buChar char="n"/>
            </a:pPr>
            <a:r>
              <a:rPr lang="en-US" altLang="en-US" sz="2400" dirty="0">
                <a:latin typeface="Times New Roman" panose="02020603050405020304" pitchFamily="18" charset="0"/>
                <a:cs typeface="Times New Roman" panose="02020603050405020304" pitchFamily="18" charset="0"/>
              </a:rPr>
              <a:t>There are three SQL commands to modify the database: </a:t>
            </a:r>
            <a:r>
              <a:rPr lang="en-US" altLang="en-US" sz="2400" b="1" dirty="0">
                <a:latin typeface="Times New Roman" panose="02020603050405020304" pitchFamily="18" charset="0"/>
                <a:cs typeface="Times New Roman" panose="02020603050405020304" pitchFamily="18" charset="0"/>
              </a:rPr>
              <a:t>INSERT</a:t>
            </a: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DELETE</a:t>
            </a:r>
            <a:r>
              <a:rPr lang="en-US" altLang="en-US" sz="2400" dirty="0">
                <a:latin typeface="Times New Roman" panose="02020603050405020304" pitchFamily="18" charset="0"/>
                <a:cs typeface="Times New Roman" panose="02020603050405020304" pitchFamily="18" charset="0"/>
              </a:rPr>
              <a:t>, and </a:t>
            </a:r>
            <a:r>
              <a:rPr lang="en-US" altLang="en-US" sz="2400" b="1" dirty="0">
                <a:latin typeface="Times New Roman" panose="02020603050405020304" pitchFamily="18" charset="0"/>
                <a:cs typeface="Times New Roman" panose="02020603050405020304" pitchFamily="18" charset="0"/>
              </a:rPr>
              <a:t>UPDATE</a:t>
            </a:r>
          </a:p>
        </p:txBody>
      </p:sp>
    </p:spTree>
    <p:extLst>
      <p:ext uri="{BB962C8B-B14F-4D97-AF65-F5344CB8AC3E}">
        <p14:creationId xmlns:p14="http://schemas.microsoft.com/office/powerpoint/2010/main" val="118730924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820862"/>
            <a:ext cx="10515600" cy="506493"/>
          </a:xfrm>
        </p:spPr>
        <p:txBody>
          <a:bodyPr>
            <a:normAutofit fontScale="90000"/>
          </a:bodyPr>
          <a:lstStyle/>
          <a:p>
            <a:r>
              <a:rPr lang="en-US" altLang="en-US" dirty="0" smtClean="0"/>
              <a:t> </a:t>
            </a:r>
            <a:r>
              <a:rPr lang="en-US" altLang="en-US" dirty="0"/>
              <a:t>INSERT</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81</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Autofit/>
          </a:bodyPr>
          <a:lstStyle/>
          <a:p>
            <a:endParaRPr lang="en-US" altLang="en-US" sz="2400" dirty="0" smtClean="0"/>
          </a:p>
          <a:p>
            <a:r>
              <a:rPr lang="en-US" altLang="en-US" sz="2400" dirty="0" smtClean="0">
                <a:latin typeface="Times New Roman" panose="02020603050405020304" pitchFamily="18" charset="0"/>
                <a:cs typeface="Times New Roman" panose="02020603050405020304" pitchFamily="18" charset="0"/>
              </a:rPr>
              <a:t>In </a:t>
            </a:r>
            <a:r>
              <a:rPr lang="en-US" altLang="en-US" sz="2400" dirty="0">
                <a:latin typeface="Times New Roman" panose="02020603050405020304" pitchFamily="18" charset="0"/>
                <a:cs typeface="Times New Roman" panose="02020603050405020304" pitchFamily="18" charset="0"/>
              </a:rPr>
              <a:t>its simplest form, it is used to add one or more tuples to a relation</a:t>
            </a:r>
          </a:p>
          <a:p>
            <a:r>
              <a:rPr lang="en-US" altLang="en-US" sz="2400" dirty="0">
                <a:latin typeface="Times New Roman" panose="02020603050405020304" pitchFamily="18" charset="0"/>
                <a:cs typeface="Times New Roman" panose="02020603050405020304" pitchFamily="18" charset="0"/>
              </a:rPr>
              <a:t>Attribute values should be listed in the same order as the attributes were specified in the </a:t>
            </a:r>
            <a:r>
              <a:rPr lang="en-US" altLang="en-US" sz="2400" b="1" dirty="0">
                <a:latin typeface="Times New Roman" panose="02020603050405020304" pitchFamily="18" charset="0"/>
                <a:cs typeface="Times New Roman" panose="02020603050405020304" pitchFamily="18" charset="0"/>
              </a:rPr>
              <a:t>CREATE TABLE</a:t>
            </a:r>
            <a:r>
              <a:rPr lang="en-US" altLang="en-US" sz="2400" dirty="0">
                <a:latin typeface="Times New Roman" panose="02020603050405020304" pitchFamily="18" charset="0"/>
                <a:cs typeface="Times New Roman" panose="02020603050405020304" pitchFamily="18" charset="0"/>
              </a:rPr>
              <a:t> command</a:t>
            </a:r>
          </a:p>
          <a:p>
            <a:pPr marL="0" indent="0">
              <a:buNone/>
            </a:pPr>
            <a:endParaRPr lang="en-US" altLang="en-US" sz="2400" dirty="0" smtClean="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0804598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820862"/>
            <a:ext cx="10515600" cy="506493"/>
          </a:xfrm>
        </p:spPr>
        <p:txBody>
          <a:bodyPr>
            <a:normAutofit fontScale="90000"/>
          </a:bodyPr>
          <a:lstStyle/>
          <a:p>
            <a:r>
              <a:rPr lang="en-US" altLang="en-US" dirty="0" smtClean="0"/>
              <a:t> </a:t>
            </a:r>
            <a:r>
              <a:rPr lang="en-US" altLang="en-US" dirty="0"/>
              <a:t>INSERT (contd.)</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82</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Autofit/>
          </a:bodyPr>
          <a:lstStyle/>
          <a:p>
            <a:pPr>
              <a:lnSpc>
                <a:spcPct val="80000"/>
              </a:lnSpc>
            </a:pPr>
            <a:r>
              <a:rPr lang="en-US" altLang="en-US" sz="2400" dirty="0">
                <a:latin typeface="Times New Roman" panose="02020603050405020304" pitchFamily="18" charset="0"/>
                <a:cs typeface="Times New Roman" panose="02020603050405020304" pitchFamily="18" charset="0"/>
              </a:rPr>
              <a:t>Example:</a:t>
            </a:r>
          </a:p>
          <a:p>
            <a:pPr lvl="1">
              <a:lnSpc>
                <a:spcPct val="80000"/>
              </a:lnSpc>
              <a:buFont typeface="Wingdings" panose="05000000000000000000" pitchFamily="2" charset="2"/>
              <a:buNone/>
            </a:pPr>
            <a:r>
              <a:rPr lang="en-US" altLang="en-US" dirty="0" smtClean="0">
                <a:latin typeface="Times New Roman" panose="02020603050405020304" pitchFamily="18" charset="0"/>
                <a:cs typeface="Times New Roman" panose="02020603050405020304" pitchFamily="18" charset="0"/>
              </a:rPr>
              <a:t>U1:	INSERT </a:t>
            </a:r>
            <a:r>
              <a:rPr lang="en-US" altLang="en-US" dirty="0">
                <a:latin typeface="Times New Roman" panose="02020603050405020304" pitchFamily="18" charset="0"/>
                <a:cs typeface="Times New Roman" panose="02020603050405020304" pitchFamily="18" charset="0"/>
              </a:rPr>
              <a:t>INTO  	EMPLOYEE</a:t>
            </a:r>
            <a:br>
              <a:rPr lang="en-US" altLang="en-US"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	VALUES </a:t>
            </a:r>
            <a:r>
              <a:rPr lang="en-US" altLang="en-US" dirty="0">
                <a:latin typeface="Times New Roman" panose="02020603050405020304" pitchFamily="18" charset="0"/>
                <a:cs typeface="Times New Roman" panose="02020603050405020304" pitchFamily="18" charset="0"/>
              </a:rPr>
              <a:t>('</a:t>
            </a:r>
            <a:r>
              <a:rPr lang="en-US" altLang="en-US" dirty="0" err="1">
                <a:latin typeface="Times New Roman" panose="02020603050405020304" pitchFamily="18" charset="0"/>
                <a:cs typeface="Times New Roman" panose="02020603050405020304" pitchFamily="18" charset="0"/>
              </a:rPr>
              <a:t>Richard','K','Marini</a:t>
            </a:r>
            <a:r>
              <a:rPr lang="en-US" altLang="en-US" dirty="0">
                <a:latin typeface="Times New Roman" panose="02020603050405020304" pitchFamily="18" charset="0"/>
                <a:cs typeface="Times New Roman" panose="02020603050405020304" pitchFamily="18" charset="0"/>
              </a:rPr>
              <a:t>', '653298653', '30-DEC-52',</a:t>
            </a:r>
            <a:br>
              <a:rPr lang="en-US" altLang="en-US"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	'98 </a:t>
            </a:r>
            <a:r>
              <a:rPr lang="en-US" altLang="en-US" dirty="0">
                <a:latin typeface="Times New Roman" panose="02020603050405020304" pitchFamily="18" charset="0"/>
                <a:cs typeface="Times New Roman" panose="02020603050405020304" pitchFamily="18" charset="0"/>
              </a:rPr>
              <a:t>Oak </a:t>
            </a:r>
            <a:r>
              <a:rPr lang="en-US" altLang="en-US" dirty="0" err="1">
                <a:latin typeface="Times New Roman" panose="02020603050405020304" pitchFamily="18" charset="0"/>
                <a:cs typeface="Times New Roman" panose="02020603050405020304" pitchFamily="18" charset="0"/>
              </a:rPr>
              <a:t>Forest,Katy,TX</a:t>
            </a:r>
            <a:r>
              <a:rPr lang="en-US" altLang="en-US" dirty="0">
                <a:latin typeface="Times New Roman" panose="02020603050405020304" pitchFamily="18" charset="0"/>
                <a:cs typeface="Times New Roman" panose="02020603050405020304" pitchFamily="18" charset="0"/>
              </a:rPr>
              <a:t>', 'M', 37000,'987654321', 4 )</a:t>
            </a:r>
            <a:br>
              <a:rPr lang="en-US" altLang="en-US" dirty="0">
                <a:latin typeface="Times New Roman" panose="02020603050405020304" pitchFamily="18" charset="0"/>
                <a:cs typeface="Times New Roman" panose="02020603050405020304" pitchFamily="18" charset="0"/>
              </a:rPr>
            </a:br>
            <a:endParaRPr lang="en-US" altLang="en-US" dirty="0">
              <a:latin typeface="Times New Roman" panose="02020603050405020304" pitchFamily="18" charset="0"/>
              <a:cs typeface="Times New Roman" panose="02020603050405020304" pitchFamily="18" charset="0"/>
            </a:endParaRPr>
          </a:p>
          <a:p>
            <a:pPr>
              <a:lnSpc>
                <a:spcPct val="80000"/>
              </a:lnSpc>
            </a:pPr>
            <a:r>
              <a:rPr lang="en-US" altLang="en-US" sz="2400" dirty="0">
                <a:latin typeface="Times New Roman" panose="02020603050405020304" pitchFamily="18" charset="0"/>
                <a:cs typeface="Times New Roman" panose="02020603050405020304" pitchFamily="18" charset="0"/>
              </a:rPr>
              <a:t>An alternate form of INSERT specifies explicitly the attribute names that correspond to the values in the new tuple</a:t>
            </a:r>
          </a:p>
          <a:p>
            <a:pPr lvl="1">
              <a:lnSpc>
                <a:spcPct val="80000"/>
              </a:lnSpc>
            </a:pPr>
            <a:r>
              <a:rPr lang="en-US" altLang="en-US" dirty="0">
                <a:latin typeface="Times New Roman" panose="02020603050405020304" pitchFamily="18" charset="0"/>
                <a:cs typeface="Times New Roman" panose="02020603050405020304" pitchFamily="18" charset="0"/>
              </a:rPr>
              <a:t>Attributes with NULL values can be left out</a:t>
            </a:r>
          </a:p>
          <a:p>
            <a:pPr>
              <a:lnSpc>
                <a:spcPct val="80000"/>
              </a:lnSpc>
            </a:pPr>
            <a:r>
              <a:rPr lang="en-US" altLang="en-US" sz="2400" dirty="0">
                <a:latin typeface="Times New Roman" panose="02020603050405020304" pitchFamily="18" charset="0"/>
                <a:cs typeface="Times New Roman" panose="02020603050405020304" pitchFamily="18" charset="0"/>
              </a:rPr>
              <a:t>Example: Insert a tuple for a new EMPLOYEE for whom we only know the FNAME, LNAME, and SSN attributes.</a:t>
            </a:r>
          </a:p>
          <a:p>
            <a:pPr lvl="1">
              <a:lnSpc>
                <a:spcPct val="80000"/>
              </a:lnSpc>
              <a:buFont typeface="Wingdings" panose="05000000000000000000" pitchFamily="2" charset="2"/>
              <a:buNone/>
            </a:pPr>
            <a:r>
              <a:rPr lang="en-US" altLang="en-US" dirty="0">
                <a:latin typeface="Times New Roman" panose="02020603050405020304" pitchFamily="18" charset="0"/>
                <a:cs typeface="Times New Roman" panose="02020603050405020304" pitchFamily="18" charset="0"/>
              </a:rPr>
              <a:t>U1A:   INSERT INTO 	EMPLOYEE (FNAME, LNAME, 						SSN)</a:t>
            </a:r>
            <a:br>
              <a:rPr lang="en-US" altLang="en-US"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VALUES ('Richard', 'Marini', '653298653')</a:t>
            </a:r>
          </a:p>
          <a:p>
            <a:pPr marL="0" indent="0">
              <a:buNone/>
            </a:pPr>
            <a:endParaRPr lang="en-US" altLang="en-US" sz="2400" dirty="0" smtClean="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5666837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820862"/>
            <a:ext cx="10515600" cy="506493"/>
          </a:xfrm>
        </p:spPr>
        <p:txBody>
          <a:bodyPr>
            <a:normAutofit fontScale="90000"/>
          </a:bodyPr>
          <a:lstStyle/>
          <a:p>
            <a:r>
              <a:rPr lang="en-US" altLang="en-US" dirty="0" smtClean="0"/>
              <a:t> </a:t>
            </a:r>
            <a:r>
              <a:rPr lang="en-US" altLang="en-US" dirty="0"/>
              <a:t>INSERT (contd.)</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83</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Autofit/>
          </a:bodyPr>
          <a:lstStyle/>
          <a:p>
            <a:endParaRPr lang="en-US" altLang="en-US" dirty="0" smtClean="0"/>
          </a:p>
          <a:p>
            <a:r>
              <a:rPr lang="en-US" altLang="en-US" sz="2400" dirty="0" smtClean="0">
                <a:latin typeface="Times New Roman" panose="02020603050405020304" pitchFamily="18" charset="0"/>
                <a:cs typeface="Times New Roman" panose="02020603050405020304" pitchFamily="18" charset="0"/>
              </a:rPr>
              <a:t>Important </a:t>
            </a:r>
            <a:r>
              <a:rPr lang="en-US" altLang="en-US" sz="2400" dirty="0">
                <a:latin typeface="Times New Roman" panose="02020603050405020304" pitchFamily="18" charset="0"/>
                <a:cs typeface="Times New Roman" panose="02020603050405020304" pitchFamily="18" charset="0"/>
              </a:rPr>
              <a:t>Note: Only the constraints specified in the DDL commands are automatically enforced by the DBMS when updates are applied to the database</a:t>
            </a:r>
          </a:p>
          <a:p>
            <a:pPr lvl="1"/>
            <a:r>
              <a:rPr lang="en-US" altLang="en-US" dirty="0">
                <a:latin typeface="Times New Roman" panose="02020603050405020304" pitchFamily="18" charset="0"/>
                <a:cs typeface="Times New Roman" panose="02020603050405020304" pitchFamily="18" charset="0"/>
              </a:rPr>
              <a:t>Another variation of INSERT allows insertion of </a:t>
            </a:r>
            <a:r>
              <a:rPr lang="en-US" altLang="en-US" i="1" dirty="0">
                <a:latin typeface="Times New Roman" panose="02020603050405020304" pitchFamily="18" charset="0"/>
                <a:cs typeface="Times New Roman" panose="02020603050405020304" pitchFamily="18" charset="0"/>
              </a:rPr>
              <a:t>multiple tuples</a:t>
            </a:r>
            <a:r>
              <a:rPr lang="en-US" altLang="en-US" dirty="0">
                <a:latin typeface="Times New Roman" panose="02020603050405020304" pitchFamily="18" charset="0"/>
                <a:cs typeface="Times New Roman" panose="02020603050405020304" pitchFamily="18" charset="0"/>
              </a:rPr>
              <a:t> resulting from a query into a relation</a:t>
            </a:r>
          </a:p>
          <a:p>
            <a:pPr marL="0" indent="0">
              <a:buNone/>
            </a:pPr>
            <a:endParaRPr lang="en-US" altLang="en-US" sz="2400" dirty="0" smtClean="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9594339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820862"/>
            <a:ext cx="10515600" cy="506493"/>
          </a:xfrm>
        </p:spPr>
        <p:txBody>
          <a:bodyPr>
            <a:normAutofit fontScale="90000"/>
          </a:bodyPr>
          <a:lstStyle/>
          <a:p>
            <a:r>
              <a:rPr lang="en-US" altLang="en-US" dirty="0" smtClean="0"/>
              <a:t> </a:t>
            </a:r>
            <a:r>
              <a:rPr lang="en-US" altLang="en-US" dirty="0"/>
              <a:t>INSERT (contd.)</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84</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Autofit/>
          </a:bodyPr>
          <a:lstStyle/>
          <a:p>
            <a:pPr>
              <a:lnSpc>
                <a:spcPct val="80000"/>
              </a:lnSpc>
            </a:pPr>
            <a:r>
              <a:rPr lang="en-US" altLang="en-US" sz="2400" dirty="0">
                <a:latin typeface="Times New Roman" panose="02020603050405020304" pitchFamily="18" charset="0"/>
                <a:cs typeface="Times New Roman" panose="02020603050405020304" pitchFamily="18" charset="0"/>
              </a:rPr>
              <a:t>Example: Suppose we want to create a temporary table that has the name, number of employees, and total salaries for each department.</a:t>
            </a:r>
          </a:p>
          <a:p>
            <a:pPr lvl="1">
              <a:lnSpc>
                <a:spcPct val="80000"/>
              </a:lnSpc>
            </a:pPr>
            <a:r>
              <a:rPr lang="en-US" altLang="en-US" dirty="0">
                <a:latin typeface="Times New Roman" panose="02020603050405020304" pitchFamily="18" charset="0"/>
                <a:cs typeface="Times New Roman" panose="02020603050405020304" pitchFamily="18" charset="0"/>
              </a:rPr>
              <a:t>A table DEPTS_INFO is created by U3A, and is loaded with the summary information retrieved from the database by the query in U3B.</a:t>
            </a:r>
          </a:p>
          <a:p>
            <a:pPr lvl="1">
              <a:lnSpc>
                <a:spcPct val="80000"/>
              </a:lnSpc>
              <a:buFont typeface="Wingdings" panose="05000000000000000000" pitchFamily="2" charset="2"/>
              <a:buNone/>
            </a:pPr>
            <a:r>
              <a:rPr lang="en-US" altLang="en-US" dirty="0">
                <a:latin typeface="Times New Roman" panose="02020603050405020304" pitchFamily="18" charset="0"/>
                <a:cs typeface="Times New Roman" panose="02020603050405020304" pitchFamily="18" charset="0"/>
              </a:rPr>
              <a:t>U3A:	CREATE TABLE  DEPTS_INFO</a:t>
            </a:r>
            <a:br>
              <a:rPr lang="en-US" altLang="en-US"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(DEPT_NAME		VARCHAR(10),</a:t>
            </a:r>
            <a:br>
              <a:rPr lang="en-US" altLang="en-US"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NO_OF_EMPS		INTEGER,</a:t>
            </a:r>
            <a:br>
              <a:rPr lang="en-US" altLang="en-US"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TOTAL_SAL		INTEGER);</a:t>
            </a:r>
          </a:p>
          <a:p>
            <a:pPr lvl="1">
              <a:lnSpc>
                <a:spcPct val="80000"/>
              </a:lnSpc>
              <a:buFont typeface="Wingdings" panose="05000000000000000000" pitchFamily="2" charset="2"/>
              <a:buNone/>
            </a:pPr>
            <a:endParaRPr lang="en-US" altLang="en-US" dirty="0">
              <a:latin typeface="Times New Roman" panose="02020603050405020304" pitchFamily="18" charset="0"/>
              <a:cs typeface="Times New Roman" panose="02020603050405020304" pitchFamily="18" charset="0"/>
            </a:endParaRPr>
          </a:p>
          <a:p>
            <a:pPr lvl="1">
              <a:lnSpc>
                <a:spcPct val="80000"/>
              </a:lnSpc>
              <a:buFont typeface="Wingdings" panose="05000000000000000000" pitchFamily="2" charset="2"/>
              <a:buNone/>
            </a:pPr>
            <a:r>
              <a:rPr lang="en-US" altLang="en-US" dirty="0">
                <a:latin typeface="Times New Roman" panose="02020603050405020304" pitchFamily="18" charset="0"/>
                <a:cs typeface="Times New Roman" panose="02020603050405020304" pitchFamily="18" charset="0"/>
              </a:rPr>
              <a:t>U3B:	INSERT INTO	DEPTS_INFO (DEPT_NAME, 					</a:t>
            </a:r>
            <a:r>
              <a:rPr lang="en-US" altLang="en-US" dirty="0" smtClean="0">
                <a:latin typeface="Times New Roman" panose="02020603050405020304" pitchFamily="18" charset="0"/>
                <a:cs typeface="Times New Roman" panose="02020603050405020304" pitchFamily="18" charset="0"/>
              </a:rPr>
              <a:t>			NO_OF_EMPS</a:t>
            </a:r>
            <a:r>
              <a:rPr lang="en-US" altLang="en-US" dirty="0">
                <a:latin typeface="Times New Roman" panose="02020603050405020304" pitchFamily="18" charset="0"/>
                <a:cs typeface="Times New Roman" panose="02020603050405020304" pitchFamily="18" charset="0"/>
              </a:rPr>
              <a:t>, TOTAL_SAL)</a:t>
            </a:r>
            <a:br>
              <a:rPr lang="en-US" altLang="en-US"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SELECT	DNAME, COUNT (*), SUM (SALARY)</a:t>
            </a:r>
            <a:br>
              <a:rPr lang="en-US" altLang="en-US"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FROM		DEPARTMENT, EMPLOYEE</a:t>
            </a:r>
            <a:br>
              <a:rPr lang="en-US" altLang="en-US"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WHERE	DNUMBER=DNO</a:t>
            </a:r>
            <a:br>
              <a:rPr lang="en-US" altLang="en-US"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GROUP BY	DNAME ;</a:t>
            </a:r>
          </a:p>
          <a:p>
            <a:pPr marL="0" indent="0">
              <a:buNone/>
            </a:pPr>
            <a:endParaRPr lang="en-US" altLang="en-US" sz="2400" dirty="0" smtClean="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5759528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820862"/>
            <a:ext cx="10515600" cy="506493"/>
          </a:xfrm>
        </p:spPr>
        <p:txBody>
          <a:bodyPr>
            <a:normAutofit fontScale="90000"/>
          </a:bodyPr>
          <a:lstStyle/>
          <a:p>
            <a:r>
              <a:rPr lang="en-US" altLang="en-US" dirty="0" smtClean="0"/>
              <a:t> </a:t>
            </a:r>
            <a:r>
              <a:rPr lang="en-US" altLang="en-US" dirty="0"/>
              <a:t>DELETE</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85</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Autofit/>
          </a:bodyPr>
          <a:lstStyle/>
          <a:p>
            <a:endParaRPr lang="en-US" altLang="en-US" sz="2400" dirty="0" smtClean="0"/>
          </a:p>
          <a:p>
            <a:r>
              <a:rPr lang="en-US" altLang="en-US" sz="2400" dirty="0" smtClean="0">
                <a:latin typeface="Times New Roman" panose="02020603050405020304" pitchFamily="18" charset="0"/>
                <a:cs typeface="Times New Roman" panose="02020603050405020304" pitchFamily="18" charset="0"/>
              </a:rPr>
              <a:t>Removes </a:t>
            </a:r>
            <a:r>
              <a:rPr lang="en-US" altLang="en-US" sz="2400" dirty="0">
                <a:latin typeface="Times New Roman" panose="02020603050405020304" pitchFamily="18" charset="0"/>
                <a:cs typeface="Times New Roman" panose="02020603050405020304" pitchFamily="18" charset="0"/>
              </a:rPr>
              <a:t>tuples from a relation</a:t>
            </a:r>
          </a:p>
          <a:p>
            <a:pPr lvl="1"/>
            <a:r>
              <a:rPr lang="en-US" altLang="en-US" dirty="0">
                <a:latin typeface="Times New Roman" panose="02020603050405020304" pitchFamily="18" charset="0"/>
                <a:cs typeface="Times New Roman" panose="02020603050405020304" pitchFamily="18" charset="0"/>
              </a:rPr>
              <a:t>Includes a WHERE-clause to select the tuples to be deleted</a:t>
            </a:r>
          </a:p>
          <a:p>
            <a:pPr lvl="1"/>
            <a:r>
              <a:rPr lang="en-US" altLang="en-US" dirty="0">
                <a:latin typeface="Times New Roman" panose="02020603050405020304" pitchFamily="18" charset="0"/>
                <a:cs typeface="Times New Roman" panose="02020603050405020304" pitchFamily="18" charset="0"/>
              </a:rPr>
              <a:t>Referential integrity should be enforced</a:t>
            </a:r>
          </a:p>
          <a:p>
            <a:pPr lvl="1"/>
            <a:r>
              <a:rPr lang="en-US" altLang="en-US" dirty="0">
                <a:latin typeface="Times New Roman" panose="02020603050405020304" pitchFamily="18" charset="0"/>
                <a:cs typeface="Times New Roman" panose="02020603050405020304" pitchFamily="18" charset="0"/>
              </a:rPr>
              <a:t>Tuples are deleted from only </a:t>
            </a:r>
            <a:r>
              <a:rPr lang="en-US" altLang="en-US" i="1" dirty="0">
                <a:latin typeface="Times New Roman" panose="02020603050405020304" pitchFamily="18" charset="0"/>
                <a:cs typeface="Times New Roman" panose="02020603050405020304" pitchFamily="18" charset="0"/>
              </a:rPr>
              <a:t>one table</a:t>
            </a:r>
            <a:r>
              <a:rPr lang="en-US" altLang="en-US" dirty="0">
                <a:latin typeface="Times New Roman" panose="02020603050405020304" pitchFamily="18" charset="0"/>
                <a:cs typeface="Times New Roman" panose="02020603050405020304" pitchFamily="18" charset="0"/>
              </a:rPr>
              <a:t> at a time (unless CASCADE is specified on a referential integrity constraint)</a:t>
            </a:r>
          </a:p>
          <a:p>
            <a:pPr lvl="1"/>
            <a:r>
              <a:rPr lang="en-US" altLang="en-US" dirty="0">
                <a:latin typeface="Times New Roman" panose="02020603050405020304" pitchFamily="18" charset="0"/>
                <a:cs typeface="Times New Roman" panose="02020603050405020304" pitchFamily="18" charset="0"/>
              </a:rPr>
              <a:t>A missing WHERE-clause specifies that </a:t>
            </a:r>
            <a:r>
              <a:rPr lang="en-US" altLang="en-US" i="1" dirty="0">
                <a:latin typeface="Times New Roman" panose="02020603050405020304" pitchFamily="18" charset="0"/>
                <a:cs typeface="Times New Roman" panose="02020603050405020304" pitchFamily="18" charset="0"/>
              </a:rPr>
              <a:t>all tuples</a:t>
            </a:r>
            <a:r>
              <a:rPr lang="en-US" altLang="en-US" dirty="0">
                <a:latin typeface="Times New Roman" panose="02020603050405020304" pitchFamily="18" charset="0"/>
                <a:cs typeface="Times New Roman" panose="02020603050405020304" pitchFamily="18" charset="0"/>
              </a:rPr>
              <a:t> in the relation are to be deleted; the table then becomes an empty table</a:t>
            </a:r>
          </a:p>
          <a:p>
            <a:pPr lvl="1"/>
            <a:r>
              <a:rPr lang="en-US" altLang="en-US" dirty="0">
                <a:latin typeface="Times New Roman" panose="02020603050405020304" pitchFamily="18" charset="0"/>
                <a:cs typeface="Times New Roman" panose="02020603050405020304" pitchFamily="18" charset="0"/>
              </a:rPr>
              <a:t>The number of tuples deleted depends on the number of tuples in the relation that satisfy the WHERE-clause</a:t>
            </a:r>
          </a:p>
          <a:p>
            <a:pPr marL="0" indent="0">
              <a:buNone/>
            </a:pPr>
            <a:endParaRPr lang="en-US" altLang="en-US" sz="2400" dirty="0" smtClean="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56427871"/>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820862"/>
            <a:ext cx="10515600" cy="506493"/>
          </a:xfrm>
        </p:spPr>
        <p:txBody>
          <a:bodyPr>
            <a:normAutofit fontScale="90000"/>
          </a:bodyPr>
          <a:lstStyle/>
          <a:p>
            <a:r>
              <a:rPr lang="en-US" altLang="en-US" dirty="0" smtClean="0"/>
              <a:t> </a:t>
            </a:r>
            <a:r>
              <a:rPr lang="en-US" altLang="en-US" dirty="0"/>
              <a:t>DELETE (contd.)</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86</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Autofit/>
          </a:bodyPr>
          <a:lstStyle/>
          <a:p>
            <a:pPr>
              <a:lnSpc>
                <a:spcPct val="80000"/>
              </a:lnSpc>
            </a:pPr>
            <a:r>
              <a:rPr lang="en-US" altLang="en-US" sz="2400" dirty="0">
                <a:latin typeface="Times New Roman" panose="02020603050405020304" pitchFamily="18" charset="0"/>
                <a:cs typeface="Times New Roman" panose="02020603050405020304" pitchFamily="18" charset="0"/>
              </a:rPr>
              <a:t>Examples:</a:t>
            </a:r>
          </a:p>
          <a:p>
            <a:pPr lvl="1">
              <a:lnSpc>
                <a:spcPct val="80000"/>
              </a:lnSpc>
              <a:buFont typeface="Wingdings" panose="05000000000000000000" pitchFamily="2" charset="2"/>
              <a:buNone/>
            </a:pPr>
            <a:r>
              <a:rPr lang="en-US" altLang="en-US" dirty="0">
                <a:latin typeface="Times New Roman" panose="02020603050405020304" pitchFamily="18" charset="0"/>
                <a:cs typeface="Times New Roman" panose="02020603050405020304" pitchFamily="18" charset="0"/>
              </a:rPr>
              <a:t>U4A:	DELETE FROM 	EMPLOYEE</a:t>
            </a:r>
            <a:br>
              <a:rPr lang="en-US" altLang="en-US"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WHERE		LNAME='Brown’</a:t>
            </a:r>
          </a:p>
          <a:p>
            <a:pPr lvl="1">
              <a:lnSpc>
                <a:spcPct val="80000"/>
              </a:lnSpc>
              <a:buFont typeface="Wingdings" panose="05000000000000000000" pitchFamily="2" charset="2"/>
              <a:buNone/>
            </a:pPr>
            <a:endParaRPr lang="en-US" altLang="en-US" dirty="0">
              <a:latin typeface="Times New Roman" panose="02020603050405020304" pitchFamily="18" charset="0"/>
              <a:cs typeface="Times New Roman" panose="02020603050405020304" pitchFamily="18" charset="0"/>
            </a:endParaRPr>
          </a:p>
          <a:p>
            <a:pPr lvl="1">
              <a:lnSpc>
                <a:spcPct val="80000"/>
              </a:lnSpc>
              <a:buFont typeface="Wingdings" panose="05000000000000000000" pitchFamily="2" charset="2"/>
              <a:buNone/>
            </a:pPr>
            <a:r>
              <a:rPr lang="en-US" altLang="en-US" dirty="0">
                <a:latin typeface="Times New Roman" panose="02020603050405020304" pitchFamily="18" charset="0"/>
                <a:cs typeface="Times New Roman" panose="02020603050405020304" pitchFamily="18" charset="0"/>
              </a:rPr>
              <a:t>U4B:	DELETE FROM 	EMPLOYEE</a:t>
            </a:r>
            <a:br>
              <a:rPr lang="en-US" altLang="en-US"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WHERE		SSN='123456789’</a:t>
            </a:r>
          </a:p>
          <a:p>
            <a:pPr lvl="1">
              <a:lnSpc>
                <a:spcPct val="80000"/>
              </a:lnSpc>
              <a:buFont typeface="Wingdings" panose="05000000000000000000" pitchFamily="2" charset="2"/>
              <a:buNone/>
            </a:pPr>
            <a:endParaRPr lang="en-US" altLang="en-US" dirty="0">
              <a:latin typeface="Times New Roman" panose="02020603050405020304" pitchFamily="18" charset="0"/>
              <a:cs typeface="Times New Roman" panose="02020603050405020304" pitchFamily="18" charset="0"/>
            </a:endParaRPr>
          </a:p>
          <a:p>
            <a:pPr lvl="1">
              <a:lnSpc>
                <a:spcPct val="80000"/>
              </a:lnSpc>
              <a:buFont typeface="Wingdings" panose="05000000000000000000" pitchFamily="2" charset="2"/>
              <a:buNone/>
            </a:pPr>
            <a:r>
              <a:rPr lang="en-US" altLang="en-US" dirty="0">
                <a:latin typeface="Times New Roman" panose="02020603050405020304" pitchFamily="18" charset="0"/>
                <a:cs typeface="Times New Roman" panose="02020603050405020304" pitchFamily="18" charset="0"/>
              </a:rPr>
              <a:t>U4C:	DELETE FROM 	EMPLOYEE</a:t>
            </a:r>
            <a:br>
              <a:rPr lang="en-US" altLang="en-US"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WHERE		DNO  IN				  			</a:t>
            </a:r>
            <a:r>
              <a:rPr lang="en-US" altLang="en-US" dirty="0" smtClean="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SELECT	DNUMBER</a:t>
            </a:r>
            <a:br>
              <a:rPr lang="en-US" altLang="en-US"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FROM	DEPARTMENT</a:t>
            </a:r>
            <a:br>
              <a:rPr lang="en-US" altLang="en-US"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WHERE							</a:t>
            </a:r>
            <a:r>
              <a:rPr lang="en-US" altLang="en-US" dirty="0" smtClean="0">
                <a:latin typeface="Times New Roman" panose="02020603050405020304" pitchFamily="18" charset="0"/>
                <a:cs typeface="Times New Roman" panose="02020603050405020304" pitchFamily="18" charset="0"/>
              </a:rPr>
              <a:t>				DNAME</a:t>
            </a:r>
            <a:r>
              <a:rPr lang="en-US" altLang="en-US" dirty="0">
                <a:latin typeface="Times New Roman" panose="02020603050405020304" pitchFamily="18" charset="0"/>
                <a:cs typeface="Times New Roman" panose="02020603050405020304" pitchFamily="18" charset="0"/>
              </a:rPr>
              <a:t>='Research')</a:t>
            </a:r>
          </a:p>
          <a:p>
            <a:pPr lvl="1">
              <a:lnSpc>
                <a:spcPct val="80000"/>
              </a:lnSpc>
              <a:buFont typeface="Wingdings" panose="05000000000000000000" pitchFamily="2" charset="2"/>
              <a:buNone/>
            </a:pPr>
            <a:endParaRPr lang="en-US" altLang="en-US" dirty="0">
              <a:latin typeface="Times New Roman" panose="02020603050405020304" pitchFamily="18" charset="0"/>
              <a:cs typeface="Times New Roman" panose="02020603050405020304" pitchFamily="18" charset="0"/>
            </a:endParaRPr>
          </a:p>
          <a:p>
            <a:pPr lvl="1">
              <a:lnSpc>
                <a:spcPct val="80000"/>
              </a:lnSpc>
              <a:buFont typeface="Wingdings" panose="05000000000000000000" pitchFamily="2" charset="2"/>
              <a:buNone/>
            </a:pPr>
            <a:r>
              <a:rPr lang="en-US" altLang="en-US" dirty="0">
                <a:latin typeface="Times New Roman" panose="02020603050405020304" pitchFamily="18" charset="0"/>
                <a:cs typeface="Times New Roman" panose="02020603050405020304" pitchFamily="18" charset="0"/>
              </a:rPr>
              <a:t>U4D:	DELETE FROM 	EMPLOYEE</a:t>
            </a:r>
          </a:p>
          <a:p>
            <a:pPr marL="0" indent="0">
              <a:buNone/>
            </a:pPr>
            <a:endParaRPr lang="en-US" altLang="en-US" sz="2400" dirty="0" smtClean="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1247427"/>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820862"/>
            <a:ext cx="10515600" cy="506493"/>
          </a:xfrm>
        </p:spPr>
        <p:txBody>
          <a:bodyPr>
            <a:normAutofit fontScale="90000"/>
          </a:bodyPr>
          <a:lstStyle/>
          <a:p>
            <a:r>
              <a:rPr lang="en-US" altLang="en-US" dirty="0" smtClean="0"/>
              <a:t> </a:t>
            </a:r>
            <a:r>
              <a:rPr lang="en-US" altLang="en-US" dirty="0"/>
              <a:t>UPDATE</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87</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Autofit/>
          </a:bodyPr>
          <a:lstStyle/>
          <a:p>
            <a:endParaRPr lang="en-US" altLang="en-US" sz="2400" dirty="0" smtClean="0"/>
          </a:p>
          <a:p>
            <a:r>
              <a:rPr lang="en-US" altLang="en-US" sz="2400" dirty="0" smtClean="0">
                <a:latin typeface="Times New Roman" panose="02020603050405020304" pitchFamily="18" charset="0"/>
                <a:cs typeface="Times New Roman" panose="02020603050405020304" pitchFamily="18" charset="0"/>
              </a:rPr>
              <a:t>Used </a:t>
            </a:r>
            <a:r>
              <a:rPr lang="en-US" altLang="en-US" sz="2400" dirty="0">
                <a:latin typeface="Times New Roman" panose="02020603050405020304" pitchFamily="18" charset="0"/>
                <a:cs typeface="Times New Roman" panose="02020603050405020304" pitchFamily="18" charset="0"/>
              </a:rPr>
              <a:t>to modify attribute values of one or more selected tuples</a:t>
            </a:r>
          </a:p>
          <a:p>
            <a:r>
              <a:rPr lang="en-US" altLang="en-US" sz="2400" dirty="0">
                <a:latin typeface="Times New Roman" panose="02020603050405020304" pitchFamily="18" charset="0"/>
                <a:cs typeface="Times New Roman" panose="02020603050405020304" pitchFamily="18" charset="0"/>
              </a:rPr>
              <a:t>A WHERE-clause selects the tuples to be modified</a:t>
            </a:r>
          </a:p>
          <a:p>
            <a:r>
              <a:rPr lang="en-US" altLang="en-US" sz="2400" dirty="0">
                <a:latin typeface="Times New Roman" panose="02020603050405020304" pitchFamily="18" charset="0"/>
                <a:cs typeface="Times New Roman" panose="02020603050405020304" pitchFamily="18" charset="0"/>
              </a:rPr>
              <a:t>An additional SET-clause specifies the attributes to be modified and their new values</a:t>
            </a:r>
          </a:p>
          <a:p>
            <a:r>
              <a:rPr lang="en-US" altLang="en-US" sz="2400" dirty="0">
                <a:latin typeface="Times New Roman" panose="02020603050405020304" pitchFamily="18" charset="0"/>
                <a:cs typeface="Times New Roman" panose="02020603050405020304" pitchFamily="18" charset="0"/>
              </a:rPr>
              <a:t>Each command modifies tuples </a:t>
            </a:r>
            <a:r>
              <a:rPr lang="en-US" altLang="en-US" sz="2400" i="1" dirty="0">
                <a:latin typeface="Times New Roman" panose="02020603050405020304" pitchFamily="18" charset="0"/>
                <a:cs typeface="Times New Roman" panose="02020603050405020304" pitchFamily="18" charset="0"/>
              </a:rPr>
              <a:t>in the same relation</a:t>
            </a:r>
          </a:p>
          <a:p>
            <a:r>
              <a:rPr lang="en-US" altLang="en-US" sz="2400" dirty="0">
                <a:latin typeface="Times New Roman" panose="02020603050405020304" pitchFamily="18" charset="0"/>
                <a:cs typeface="Times New Roman" panose="02020603050405020304" pitchFamily="18" charset="0"/>
              </a:rPr>
              <a:t>Referential integrity should be enforced</a:t>
            </a:r>
          </a:p>
          <a:p>
            <a:pPr marL="0" indent="0">
              <a:buNone/>
            </a:pPr>
            <a:endParaRPr lang="en-US" altLang="en-US" sz="2400" dirty="0" smtClean="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7679575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820862"/>
            <a:ext cx="10515600" cy="506493"/>
          </a:xfrm>
        </p:spPr>
        <p:txBody>
          <a:bodyPr>
            <a:normAutofit fontScale="90000"/>
          </a:bodyPr>
          <a:lstStyle/>
          <a:p>
            <a:r>
              <a:rPr lang="en-US" altLang="en-US" dirty="0" smtClean="0"/>
              <a:t> </a:t>
            </a:r>
            <a:r>
              <a:rPr lang="en-US" altLang="en-US" dirty="0"/>
              <a:t>UPDATE (contd.)</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88</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Autofit/>
          </a:bodyPr>
          <a:lstStyle/>
          <a:p>
            <a:endParaRPr lang="en-US" altLang="en-US" dirty="0" smtClean="0"/>
          </a:p>
          <a:p>
            <a:r>
              <a:rPr lang="en-US" altLang="en-US" sz="2400" dirty="0" smtClean="0">
                <a:latin typeface="Times New Roman" panose="02020603050405020304" pitchFamily="18" charset="0"/>
                <a:cs typeface="Times New Roman" panose="02020603050405020304" pitchFamily="18" charset="0"/>
              </a:rPr>
              <a:t>Example</a:t>
            </a:r>
            <a:r>
              <a:rPr lang="en-US" altLang="en-US" sz="2400" dirty="0">
                <a:latin typeface="Times New Roman" panose="02020603050405020304" pitchFamily="18" charset="0"/>
                <a:cs typeface="Times New Roman" panose="02020603050405020304" pitchFamily="18" charset="0"/>
              </a:rPr>
              <a:t>: Change the location and controlling department number of project number 10 to 'Bellaire' and 5, respectively.</a:t>
            </a:r>
          </a:p>
          <a:p>
            <a:pPr lvl="1">
              <a:buFont typeface="Wingdings" panose="05000000000000000000" pitchFamily="2" charset="2"/>
              <a:buNone/>
            </a:pPr>
            <a:r>
              <a:rPr lang="en-US" altLang="en-US" dirty="0">
                <a:latin typeface="Times New Roman" panose="02020603050405020304" pitchFamily="18" charset="0"/>
                <a:cs typeface="Times New Roman" panose="02020603050405020304" pitchFamily="18" charset="0"/>
              </a:rPr>
              <a:t>U5:	</a:t>
            </a:r>
            <a:r>
              <a:rPr lang="en-US" altLang="en-US" dirty="0" smtClean="0">
                <a:latin typeface="Times New Roman" panose="02020603050405020304" pitchFamily="18" charset="0"/>
                <a:cs typeface="Times New Roman" panose="02020603050405020304" pitchFamily="18" charset="0"/>
              </a:rPr>
              <a:t>UPDATE </a:t>
            </a:r>
            <a:r>
              <a:rPr lang="en-US" altLang="en-US" dirty="0">
                <a:latin typeface="Times New Roman" panose="02020603050405020304" pitchFamily="18" charset="0"/>
                <a:cs typeface="Times New Roman" panose="02020603050405020304" pitchFamily="18" charset="0"/>
              </a:rPr>
              <a:t>	PROJECT</a:t>
            </a:r>
            <a:br>
              <a:rPr lang="en-US" altLang="en-US"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SET		PLOCATION = 'Bellaire', 					</a:t>
            </a:r>
            <a:r>
              <a:rPr lang="en-US" altLang="en-US" dirty="0" smtClean="0">
                <a:latin typeface="Times New Roman" panose="02020603050405020304" pitchFamily="18" charset="0"/>
                <a:cs typeface="Times New Roman" panose="02020603050405020304" pitchFamily="18" charset="0"/>
              </a:rPr>
              <a:t>			DNUM </a:t>
            </a:r>
            <a:r>
              <a:rPr lang="en-US" altLang="en-US" dirty="0">
                <a:latin typeface="Times New Roman" panose="02020603050405020304" pitchFamily="18" charset="0"/>
                <a:cs typeface="Times New Roman" panose="02020603050405020304" pitchFamily="18" charset="0"/>
              </a:rPr>
              <a:t>= 5</a:t>
            </a:r>
            <a:br>
              <a:rPr lang="en-US" altLang="en-US"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WHERE	PNUMBER=10</a:t>
            </a:r>
            <a:endParaRPr lang="en-US" altLang="en-US" dirty="0" smtClean="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658106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820862"/>
            <a:ext cx="10515600" cy="506493"/>
          </a:xfrm>
        </p:spPr>
        <p:txBody>
          <a:bodyPr>
            <a:normAutofit fontScale="90000"/>
          </a:bodyPr>
          <a:lstStyle/>
          <a:p>
            <a:r>
              <a:rPr lang="en-US" altLang="en-US" dirty="0" smtClean="0"/>
              <a:t> </a:t>
            </a:r>
            <a:r>
              <a:rPr lang="en-US" altLang="en-US" dirty="0"/>
              <a:t>UPDATE (contd.)</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89</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Autofit/>
          </a:bodyPr>
          <a:lstStyle/>
          <a:p>
            <a:pPr>
              <a:lnSpc>
                <a:spcPct val="80000"/>
              </a:lnSpc>
            </a:pPr>
            <a:r>
              <a:rPr lang="en-US" altLang="en-US" sz="2400" dirty="0">
                <a:latin typeface="Times New Roman" panose="02020603050405020304" pitchFamily="18" charset="0"/>
                <a:cs typeface="Times New Roman" panose="02020603050405020304" pitchFamily="18" charset="0"/>
              </a:rPr>
              <a:t>Example: Give all employees in the 'Research' department a 10% raise in salary.</a:t>
            </a:r>
          </a:p>
          <a:p>
            <a:pPr lvl="1">
              <a:lnSpc>
                <a:spcPct val="80000"/>
              </a:lnSpc>
              <a:buFont typeface="Wingdings" panose="05000000000000000000" pitchFamily="2" charset="2"/>
              <a:buNone/>
            </a:pPr>
            <a:r>
              <a:rPr lang="en-US" altLang="en-US" dirty="0">
                <a:latin typeface="Times New Roman" panose="02020603050405020304" pitchFamily="18" charset="0"/>
                <a:cs typeface="Times New Roman" panose="02020603050405020304" pitchFamily="18" charset="0"/>
              </a:rPr>
              <a:t>U6:	UPDATE 	EMPLOYEE</a:t>
            </a:r>
            <a:br>
              <a:rPr lang="en-US" altLang="en-US"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	SET</a:t>
            </a:r>
            <a:r>
              <a:rPr lang="en-US" altLang="en-US" dirty="0">
                <a:latin typeface="Times New Roman" panose="02020603050405020304" pitchFamily="18" charset="0"/>
                <a:cs typeface="Times New Roman" panose="02020603050405020304" pitchFamily="18" charset="0"/>
              </a:rPr>
              <a:t>		SALARY = SALARY *1.1</a:t>
            </a:r>
            <a:br>
              <a:rPr lang="en-US" altLang="en-US"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	WHERE</a:t>
            </a:r>
            <a:r>
              <a:rPr lang="en-US" altLang="en-US" dirty="0">
                <a:latin typeface="Times New Roman" panose="02020603050405020304" pitchFamily="18" charset="0"/>
                <a:cs typeface="Times New Roman" panose="02020603050405020304" pitchFamily="18" charset="0"/>
              </a:rPr>
              <a:t>	DNO  IN (SELECT	DNUMBER</a:t>
            </a:r>
            <a:br>
              <a:rPr lang="en-US" altLang="en-US"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	FROM</a:t>
            </a:r>
            <a:r>
              <a:rPr lang="en-US" altLang="en-US" dirty="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	DEPARTMENT</a:t>
            </a:r>
            <a:r>
              <a:rPr lang="en-US" altLang="en-US" dirty="0">
                <a:latin typeface="Times New Roman" panose="02020603050405020304" pitchFamily="18" charset="0"/>
                <a:cs typeface="Times New Roman" panose="02020603050405020304" pitchFamily="18" charset="0"/>
              </a:rPr>
              <a:t/>
            </a:r>
            <a:br>
              <a:rPr lang="en-US" altLang="en-US"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	WHERE</a:t>
            </a:r>
            <a:r>
              <a:rPr lang="en-US" altLang="en-US" dirty="0">
                <a:latin typeface="Times New Roman" panose="02020603050405020304" pitchFamily="18" charset="0"/>
                <a:cs typeface="Times New Roman" panose="02020603050405020304" pitchFamily="18" charset="0"/>
              </a:rPr>
              <a:t>	DNAME='Research')</a:t>
            </a:r>
            <a:br>
              <a:rPr lang="en-US" altLang="en-US" dirty="0">
                <a:latin typeface="Times New Roman" panose="02020603050405020304" pitchFamily="18" charset="0"/>
                <a:cs typeface="Times New Roman" panose="02020603050405020304" pitchFamily="18" charset="0"/>
              </a:rPr>
            </a:br>
            <a:endParaRPr lang="en-US" altLang="en-US" dirty="0">
              <a:latin typeface="Times New Roman" panose="02020603050405020304" pitchFamily="18" charset="0"/>
              <a:cs typeface="Times New Roman" panose="02020603050405020304" pitchFamily="18" charset="0"/>
            </a:endParaRPr>
          </a:p>
          <a:p>
            <a:pPr>
              <a:lnSpc>
                <a:spcPct val="80000"/>
              </a:lnSpc>
            </a:pPr>
            <a:r>
              <a:rPr lang="en-US" altLang="en-US" sz="2400" dirty="0">
                <a:latin typeface="Times New Roman" panose="02020603050405020304" pitchFamily="18" charset="0"/>
                <a:cs typeface="Times New Roman" panose="02020603050405020304" pitchFamily="18" charset="0"/>
              </a:rPr>
              <a:t>In this request, the modified SALARY value depends on the original SALARY value in each tuple</a:t>
            </a:r>
          </a:p>
          <a:p>
            <a:pPr lvl="1">
              <a:lnSpc>
                <a:spcPct val="80000"/>
              </a:lnSpc>
            </a:pPr>
            <a:r>
              <a:rPr lang="en-US" altLang="en-US" dirty="0">
                <a:latin typeface="Times New Roman" panose="02020603050405020304" pitchFamily="18" charset="0"/>
                <a:cs typeface="Times New Roman" panose="02020603050405020304" pitchFamily="18" charset="0"/>
              </a:rPr>
              <a:t>The reference to the SALARY attribute on the right of = refers to the old SALARY value before modification</a:t>
            </a:r>
          </a:p>
          <a:p>
            <a:pPr lvl="1">
              <a:lnSpc>
                <a:spcPct val="80000"/>
              </a:lnSpc>
            </a:pPr>
            <a:r>
              <a:rPr lang="en-US" altLang="en-US" dirty="0">
                <a:latin typeface="Times New Roman" panose="02020603050405020304" pitchFamily="18" charset="0"/>
                <a:cs typeface="Times New Roman" panose="02020603050405020304" pitchFamily="18" charset="0"/>
              </a:rPr>
              <a:t>The reference to the SALARY attribute on the left of = refers to the new SALARY value after modification</a:t>
            </a:r>
            <a:br>
              <a:rPr lang="en-US" altLang="en-US" dirty="0">
                <a:latin typeface="Times New Roman" panose="02020603050405020304" pitchFamily="18" charset="0"/>
                <a:cs typeface="Times New Roman" panose="02020603050405020304" pitchFamily="18" charset="0"/>
              </a:rPr>
            </a:br>
            <a:endParaRPr lang="en-US" altLang="en-US" dirty="0" smtClean="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58728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820862"/>
            <a:ext cx="10515600" cy="506493"/>
          </a:xfrm>
        </p:spPr>
        <p:txBody>
          <a:bodyPr>
            <a:normAutofit fontScale="90000"/>
          </a:bodyPr>
          <a:lstStyle/>
          <a:p>
            <a:r>
              <a:rPr lang="en-US" altLang="en-US" dirty="0"/>
              <a:t>Overview of SQL</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9</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rmAutofit/>
          </a:bodyPr>
          <a:lstStyle/>
          <a:p>
            <a:pPr>
              <a:buNone/>
            </a:pPr>
            <a:endParaRPr lang="en-IN" dirty="0" smtClean="0"/>
          </a:p>
          <a:p>
            <a:r>
              <a:rPr lang="en-IN" dirty="0" smtClean="0"/>
              <a:t>SQL is a comprehensive database language: It has statements for data definitions, queries, and updates. </a:t>
            </a:r>
          </a:p>
          <a:p>
            <a:r>
              <a:rPr lang="en-IN" dirty="0" smtClean="0"/>
              <a:t>Hence, it is both a </a:t>
            </a:r>
            <a:r>
              <a:rPr lang="en-IN" dirty="0" err="1" smtClean="0"/>
              <a:t>DDL</a:t>
            </a:r>
            <a:r>
              <a:rPr lang="en-IN" dirty="0" smtClean="0"/>
              <a:t> </a:t>
            </a:r>
            <a:r>
              <a:rPr lang="en-IN" i="1" dirty="0" smtClean="0"/>
              <a:t>and a </a:t>
            </a:r>
            <a:r>
              <a:rPr lang="en-IN" i="1" dirty="0" err="1" smtClean="0"/>
              <a:t>DML</a:t>
            </a:r>
            <a:r>
              <a:rPr lang="en-IN" i="1" dirty="0" smtClean="0"/>
              <a:t>. In addition, it has facilities </a:t>
            </a:r>
            <a:r>
              <a:rPr lang="en-IN" dirty="0" smtClean="0"/>
              <a:t>for defining views on the database, for specifying security and authorization, for defining integrity constraints, and for specifying transaction controls</a:t>
            </a:r>
            <a:endParaRPr lang="en-US" altLang="zh-TW" dirty="0" smtClean="0"/>
          </a:p>
          <a:p>
            <a:endParaRPr lang="en-GB" dirty="0"/>
          </a:p>
        </p:txBody>
      </p:sp>
    </p:spTree>
    <p:extLst>
      <p:ext uri="{BB962C8B-B14F-4D97-AF65-F5344CB8AC3E}">
        <p14:creationId xmlns:p14="http://schemas.microsoft.com/office/powerpoint/2010/main" val="4184268405"/>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820862"/>
            <a:ext cx="10515600" cy="506493"/>
          </a:xfrm>
        </p:spPr>
        <p:txBody>
          <a:bodyPr>
            <a:normAutofit fontScale="90000"/>
          </a:bodyPr>
          <a:lstStyle/>
          <a:p>
            <a:r>
              <a:rPr lang="en-US" altLang="en-US" dirty="0" smtClean="0"/>
              <a:t> </a:t>
            </a:r>
            <a:r>
              <a:rPr lang="en-US" altLang="en-US" dirty="0"/>
              <a:t>Recap of SQL Queries</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90</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Autofit/>
          </a:bodyPr>
          <a:lstStyle/>
          <a:p>
            <a:endParaRPr lang="en-US" altLang="en-US" sz="2400" dirty="0" smtClean="0"/>
          </a:p>
          <a:p>
            <a:r>
              <a:rPr lang="en-US" altLang="en-US" sz="2400" dirty="0" smtClean="0">
                <a:latin typeface="Times New Roman" panose="02020603050405020304" pitchFamily="18" charset="0"/>
                <a:cs typeface="Times New Roman" panose="02020603050405020304" pitchFamily="18" charset="0"/>
              </a:rPr>
              <a:t>A </a:t>
            </a:r>
            <a:r>
              <a:rPr lang="en-US" altLang="en-US" sz="2400" dirty="0">
                <a:latin typeface="Times New Roman" panose="02020603050405020304" pitchFamily="18" charset="0"/>
                <a:cs typeface="Times New Roman" panose="02020603050405020304" pitchFamily="18" charset="0"/>
              </a:rPr>
              <a:t>query in SQL can consist of up to six clauses, but only the first two, SELECT and FROM, are mandatory. The clauses are specified in the following order:</a:t>
            </a:r>
            <a:br>
              <a:rPr lang="en-US" altLang="en-US" sz="2400" dirty="0">
                <a:latin typeface="Times New Roman" panose="02020603050405020304" pitchFamily="18" charset="0"/>
                <a:cs typeface="Times New Roman" panose="02020603050405020304" pitchFamily="18" charset="0"/>
              </a:rPr>
            </a:br>
            <a:r>
              <a:rPr lang="en-US" altLang="en-US" sz="2400" dirty="0">
                <a:latin typeface="Times New Roman" panose="02020603050405020304" pitchFamily="18" charset="0"/>
                <a:cs typeface="Times New Roman" panose="02020603050405020304" pitchFamily="18" charset="0"/>
              </a:rPr>
              <a:t/>
            </a:r>
            <a:br>
              <a:rPr lang="en-US" altLang="en-US" sz="2400" dirty="0">
                <a:latin typeface="Times New Roman" panose="02020603050405020304" pitchFamily="18" charset="0"/>
                <a:cs typeface="Times New Roman" panose="02020603050405020304" pitchFamily="18" charset="0"/>
              </a:rPr>
            </a:br>
            <a:r>
              <a:rPr lang="en-US" altLang="en-US" sz="2400" b="1" dirty="0">
                <a:latin typeface="Times New Roman" panose="02020603050405020304" pitchFamily="18" charset="0"/>
                <a:cs typeface="Times New Roman" panose="02020603050405020304" pitchFamily="18" charset="0"/>
              </a:rPr>
              <a:t>SELECT		</a:t>
            </a:r>
            <a:r>
              <a:rPr lang="en-US" altLang="en-US" sz="2400" dirty="0">
                <a:latin typeface="Times New Roman" panose="02020603050405020304" pitchFamily="18" charset="0"/>
                <a:cs typeface="Times New Roman" panose="02020603050405020304" pitchFamily="18" charset="0"/>
              </a:rPr>
              <a:t>&lt;attribute list&gt;</a:t>
            </a:r>
            <a:br>
              <a:rPr lang="en-US" altLang="en-US" sz="2400" dirty="0">
                <a:latin typeface="Times New Roman" panose="02020603050405020304" pitchFamily="18" charset="0"/>
                <a:cs typeface="Times New Roman" panose="02020603050405020304" pitchFamily="18" charset="0"/>
              </a:rPr>
            </a:br>
            <a:r>
              <a:rPr lang="en-US" altLang="en-US" sz="2400" b="1" dirty="0">
                <a:latin typeface="Times New Roman" panose="02020603050405020304" pitchFamily="18" charset="0"/>
                <a:cs typeface="Times New Roman" panose="02020603050405020304" pitchFamily="18" charset="0"/>
              </a:rPr>
              <a:t>FROM</a:t>
            </a:r>
            <a:r>
              <a:rPr lang="en-US" altLang="en-US" sz="2400" dirty="0">
                <a:latin typeface="Times New Roman" panose="02020603050405020304" pitchFamily="18" charset="0"/>
                <a:cs typeface="Times New Roman" panose="02020603050405020304" pitchFamily="18" charset="0"/>
              </a:rPr>
              <a:t>		&lt;table list&gt;</a:t>
            </a:r>
            <a:br>
              <a:rPr lang="en-US" altLang="en-US" sz="2400" dirty="0">
                <a:latin typeface="Times New Roman" panose="02020603050405020304" pitchFamily="18" charset="0"/>
                <a:cs typeface="Times New Roman" panose="02020603050405020304" pitchFamily="18" charset="0"/>
              </a:rPr>
            </a:br>
            <a:r>
              <a:rPr lang="en-US" altLang="en-US" sz="2400" dirty="0">
                <a:latin typeface="Times New Roman" panose="02020603050405020304" pitchFamily="18" charset="0"/>
                <a:cs typeface="Times New Roman" panose="02020603050405020304" pitchFamily="18" charset="0"/>
              </a:rPr>
              <a:t>[</a:t>
            </a:r>
            <a:r>
              <a:rPr lang="en-US" altLang="en-US" sz="2400" b="1" dirty="0">
                <a:latin typeface="Times New Roman" panose="02020603050405020304" pitchFamily="18" charset="0"/>
                <a:cs typeface="Times New Roman" panose="02020603050405020304" pitchFamily="18" charset="0"/>
              </a:rPr>
              <a:t>WHERE</a:t>
            </a:r>
            <a:r>
              <a:rPr lang="en-US" altLang="en-US" sz="2400" dirty="0">
                <a:latin typeface="Times New Roman" panose="02020603050405020304" pitchFamily="18" charset="0"/>
                <a:cs typeface="Times New Roman" panose="02020603050405020304" pitchFamily="18" charset="0"/>
              </a:rPr>
              <a:t>		&lt;condition&gt;]</a:t>
            </a:r>
            <a:br>
              <a:rPr lang="en-US" altLang="en-US" sz="2400" dirty="0">
                <a:latin typeface="Times New Roman" panose="02020603050405020304" pitchFamily="18" charset="0"/>
                <a:cs typeface="Times New Roman" panose="02020603050405020304" pitchFamily="18" charset="0"/>
              </a:rPr>
            </a:br>
            <a:r>
              <a:rPr lang="en-US" altLang="en-US" sz="2400" dirty="0">
                <a:latin typeface="Times New Roman" panose="02020603050405020304" pitchFamily="18" charset="0"/>
                <a:cs typeface="Times New Roman" panose="02020603050405020304" pitchFamily="18" charset="0"/>
              </a:rPr>
              <a:t>[</a:t>
            </a:r>
            <a:r>
              <a:rPr lang="en-US" altLang="en-US" sz="2400" b="1" dirty="0">
                <a:latin typeface="Times New Roman" panose="02020603050405020304" pitchFamily="18" charset="0"/>
                <a:cs typeface="Times New Roman" panose="02020603050405020304" pitchFamily="18" charset="0"/>
              </a:rPr>
              <a:t>GROUP</a:t>
            </a: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BY</a:t>
            </a:r>
            <a:r>
              <a:rPr lang="en-US" altLang="en-US" sz="2400" dirty="0">
                <a:latin typeface="Times New Roman" panose="02020603050405020304" pitchFamily="18" charset="0"/>
                <a:cs typeface="Times New Roman" panose="02020603050405020304" pitchFamily="18" charset="0"/>
              </a:rPr>
              <a:t> 	</a:t>
            </a:r>
            <a:r>
              <a:rPr lang="en-US" altLang="en-US" sz="2400" dirty="0" smtClean="0">
                <a:latin typeface="Times New Roman" panose="02020603050405020304" pitchFamily="18" charset="0"/>
                <a:cs typeface="Times New Roman" panose="02020603050405020304" pitchFamily="18" charset="0"/>
              </a:rPr>
              <a:t>&lt;</a:t>
            </a:r>
            <a:r>
              <a:rPr lang="en-US" altLang="en-US" sz="2400" dirty="0">
                <a:latin typeface="Times New Roman" panose="02020603050405020304" pitchFamily="18" charset="0"/>
                <a:cs typeface="Times New Roman" panose="02020603050405020304" pitchFamily="18" charset="0"/>
              </a:rPr>
              <a:t>grouping attribute(s)&gt;]</a:t>
            </a:r>
            <a:br>
              <a:rPr lang="en-US" altLang="en-US" sz="2400" dirty="0">
                <a:latin typeface="Times New Roman" panose="02020603050405020304" pitchFamily="18" charset="0"/>
                <a:cs typeface="Times New Roman" panose="02020603050405020304" pitchFamily="18" charset="0"/>
              </a:rPr>
            </a:br>
            <a:r>
              <a:rPr lang="en-US" altLang="en-US" sz="2400" dirty="0">
                <a:latin typeface="Times New Roman" panose="02020603050405020304" pitchFamily="18" charset="0"/>
                <a:cs typeface="Times New Roman" panose="02020603050405020304" pitchFamily="18" charset="0"/>
              </a:rPr>
              <a:t>[</a:t>
            </a:r>
            <a:r>
              <a:rPr lang="en-US" altLang="en-US" sz="2400" b="1" dirty="0">
                <a:latin typeface="Times New Roman" panose="02020603050405020304" pitchFamily="18" charset="0"/>
                <a:cs typeface="Times New Roman" panose="02020603050405020304" pitchFamily="18" charset="0"/>
              </a:rPr>
              <a:t>HAVING</a:t>
            </a:r>
            <a:r>
              <a:rPr lang="en-US" altLang="en-US" sz="2400" dirty="0">
                <a:latin typeface="Times New Roman" panose="02020603050405020304" pitchFamily="18" charset="0"/>
                <a:cs typeface="Times New Roman" panose="02020603050405020304" pitchFamily="18" charset="0"/>
              </a:rPr>
              <a:t>		&lt;group condition&gt;]</a:t>
            </a:r>
            <a:br>
              <a:rPr lang="en-US" altLang="en-US" sz="2400" dirty="0">
                <a:latin typeface="Times New Roman" panose="02020603050405020304" pitchFamily="18" charset="0"/>
                <a:cs typeface="Times New Roman" panose="02020603050405020304" pitchFamily="18" charset="0"/>
              </a:rPr>
            </a:br>
            <a:r>
              <a:rPr lang="en-US" altLang="en-US" sz="2400" dirty="0">
                <a:latin typeface="Times New Roman" panose="02020603050405020304" pitchFamily="18" charset="0"/>
                <a:cs typeface="Times New Roman" panose="02020603050405020304" pitchFamily="18" charset="0"/>
              </a:rPr>
              <a:t>[</a:t>
            </a:r>
            <a:r>
              <a:rPr lang="en-US" altLang="en-US" sz="2400" b="1" dirty="0">
                <a:latin typeface="Times New Roman" panose="02020603050405020304" pitchFamily="18" charset="0"/>
                <a:cs typeface="Times New Roman" panose="02020603050405020304" pitchFamily="18" charset="0"/>
              </a:rPr>
              <a:t>ORDER BY</a:t>
            </a:r>
            <a:r>
              <a:rPr lang="en-US" altLang="en-US" sz="2400" dirty="0">
                <a:latin typeface="Times New Roman" panose="02020603050405020304" pitchFamily="18" charset="0"/>
                <a:cs typeface="Times New Roman" panose="02020603050405020304" pitchFamily="18" charset="0"/>
              </a:rPr>
              <a:t> 	</a:t>
            </a:r>
            <a:r>
              <a:rPr lang="en-US" altLang="en-US" sz="2400" dirty="0" smtClean="0">
                <a:latin typeface="Times New Roman" panose="02020603050405020304" pitchFamily="18" charset="0"/>
                <a:cs typeface="Times New Roman" panose="02020603050405020304" pitchFamily="18" charset="0"/>
              </a:rPr>
              <a:t>&lt;</a:t>
            </a:r>
            <a:r>
              <a:rPr lang="en-US" altLang="en-US" sz="2400" dirty="0">
                <a:latin typeface="Times New Roman" panose="02020603050405020304" pitchFamily="18" charset="0"/>
                <a:cs typeface="Times New Roman" panose="02020603050405020304" pitchFamily="18" charset="0"/>
              </a:rPr>
              <a:t>attribute list&gt;]</a:t>
            </a:r>
          </a:p>
          <a:p>
            <a:r>
              <a:rPr lang="en-US" altLang="en-US" sz="2400" dirty="0">
                <a:latin typeface="Times New Roman" panose="02020603050405020304" pitchFamily="18" charset="0"/>
                <a:cs typeface="Times New Roman" panose="02020603050405020304" pitchFamily="18" charset="0"/>
              </a:rPr>
              <a:t>There are three SQL commands to modify the database: </a:t>
            </a:r>
            <a:r>
              <a:rPr lang="en-US" altLang="en-US" sz="2400" b="1" dirty="0">
                <a:latin typeface="Times New Roman" panose="02020603050405020304" pitchFamily="18" charset="0"/>
                <a:cs typeface="Times New Roman" panose="02020603050405020304" pitchFamily="18" charset="0"/>
              </a:rPr>
              <a:t>INSERT</a:t>
            </a: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DELETE</a:t>
            </a:r>
            <a:r>
              <a:rPr lang="en-US" altLang="en-US" sz="2400" dirty="0">
                <a:latin typeface="Times New Roman" panose="02020603050405020304" pitchFamily="18" charset="0"/>
                <a:cs typeface="Times New Roman" panose="02020603050405020304" pitchFamily="18" charset="0"/>
              </a:rPr>
              <a:t>, and </a:t>
            </a:r>
            <a:r>
              <a:rPr lang="en-US" altLang="en-US" sz="2400" b="1" dirty="0">
                <a:latin typeface="Times New Roman" panose="02020603050405020304" pitchFamily="18" charset="0"/>
                <a:cs typeface="Times New Roman" panose="02020603050405020304" pitchFamily="18" charset="0"/>
              </a:rPr>
              <a:t>UPDATE</a:t>
            </a:r>
            <a:endParaRPr lang="en-US" altLang="en-US" sz="2400" dirty="0">
              <a:latin typeface="Times New Roman" panose="02020603050405020304" pitchFamily="18" charset="0"/>
              <a:cs typeface="Times New Roman" panose="02020603050405020304" pitchFamily="18" charset="0"/>
            </a:endParaRPr>
          </a:p>
          <a:p>
            <a:pPr marL="0" indent="0">
              <a:lnSpc>
                <a:spcPct val="80000"/>
              </a:lnSpc>
              <a:buNone/>
            </a:pPr>
            <a:endParaRPr lang="en-US" altLang="en-US" sz="2400" dirty="0" smtClean="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3057232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2" name="Title 1"/>
          <p:cNvSpPr>
            <a:spLocks noGrp="1"/>
          </p:cNvSpPr>
          <p:nvPr>
            <p:ph type="title"/>
          </p:nvPr>
        </p:nvSpPr>
        <p:spPr>
          <a:xfrm>
            <a:off x="838200" y="489816"/>
            <a:ext cx="10515600" cy="1103457"/>
          </a:xfrm>
        </p:spPr>
        <p:txBody>
          <a:bodyPr>
            <a:normAutofit/>
          </a:bodyPr>
          <a:lstStyle/>
          <a:p>
            <a:endParaRPr lang="en-US" dirty="0"/>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91</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14" name="Content Placeholder 13"/>
          <p:cNvSpPr>
            <a:spLocks noGrp="1"/>
          </p:cNvSpPr>
          <p:nvPr>
            <p:ph idx="1"/>
          </p:nvPr>
        </p:nvSpPr>
        <p:spPr/>
        <p:txBody>
          <a:bodyPr/>
          <a:lstStyle/>
          <a:p>
            <a:pPr>
              <a:buNone/>
            </a:pPr>
            <a:endParaRPr lang="en-US" sz="6000" dirty="0" smtClean="0">
              <a:latin typeface="Edwardian Script ITC" pitchFamily="66" charset="0"/>
            </a:endParaRPr>
          </a:p>
          <a:p>
            <a:pPr>
              <a:buNone/>
            </a:pPr>
            <a:endParaRPr lang="en-US" sz="6000" dirty="0" smtClean="0">
              <a:latin typeface="Edwardian Script ITC" pitchFamily="66" charset="0"/>
            </a:endParaRPr>
          </a:p>
          <a:p>
            <a:pPr>
              <a:buNone/>
            </a:pPr>
            <a:r>
              <a:rPr lang="en-US" sz="6000" dirty="0" smtClean="0">
                <a:latin typeface="Edwardian Script ITC" pitchFamily="66" charset="0"/>
              </a:rPr>
              <a:t>				</a:t>
            </a:r>
            <a:r>
              <a:rPr lang="en-US" sz="9000" dirty="0" smtClean="0">
                <a:latin typeface="Edwardian Script ITC" pitchFamily="66" charset="0"/>
              </a:rPr>
              <a:t>Thank YOU</a:t>
            </a:r>
          </a:p>
          <a:p>
            <a:endParaRPr lang="en-IN" dirty="0"/>
          </a:p>
        </p:txBody>
      </p:sp>
    </p:spTree>
    <p:extLst>
      <p:ext uri="{BB962C8B-B14F-4D97-AF65-F5344CB8AC3E}">
        <p14:creationId xmlns:p14="http://schemas.microsoft.com/office/powerpoint/2010/main" val="10839865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14002</TotalTime>
  <Words>5024</Words>
  <Application>Microsoft Office PowerPoint</Application>
  <PresentationFormat>Widescreen</PresentationFormat>
  <Paragraphs>1191</Paragraphs>
  <Slides>91</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91</vt:i4>
      </vt:variant>
    </vt:vector>
  </HeadingPairs>
  <TitlesOfParts>
    <vt:vector size="104" baseType="lpstr">
      <vt:lpstr>ＭＳ Ｐゴシック</vt:lpstr>
      <vt:lpstr>Arial</vt:lpstr>
      <vt:lpstr>Calibri</vt:lpstr>
      <vt:lpstr>Calibri Light</vt:lpstr>
      <vt:lpstr>Comic Sans MS</vt:lpstr>
      <vt:lpstr>Courier New</vt:lpstr>
      <vt:lpstr>Edwardian Script ITC</vt:lpstr>
      <vt:lpstr>Helvetica-Bold</vt:lpstr>
      <vt:lpstr>Playfair Display</vt:lpstr>
      <vt:lpstr>新細明體</vt:lpstr>
      <vt:lpstr>Times New Roman</vt:lpstr>
      <vt:lpstr>Wingdings</vt:lpstr>
      <vt:lpstr>Office Theme</vt:lpstr>
      <vt:lpstr>PowerPoint Presentation</vt:lpstr>
      <vt:lpstr>Overview of SQL</vt:lpstr>
      <vt:lpstr>Overview of SQL</vt:lpstr>
      <vt:lpstr>Overview of SQL</vt:lpstr>
      <vt:lpstr>Overview of SQL</vt:lpstr>
      <vt:lpstr>Overview of SQL</vt:lpstr>
      <vt:lpstr>Overview of SQL</vt:lpstr>
      <vt:lpstr>Overview of SQL</vt:lpstr>
      <vt:lpstr>Overview of SQL</vt:lpstr>
      <vt:lpstr>SQL Data Definition Statements</vt:lpstr>
      <vt:lpstr>Structure of a Database</vt:lpstr>
      <vt:lpstr>Structure of a Table</vt:lpstr>
      <vt:lpstr>SQL Data Definition</vt:lpstr>
      <vt:lpstr>CREATE SCHEMA</vt:lpstr>
      <vt:lpstr>CREATE TABLE</vt:lpstr>
      <vt:lpstr>CREATE TABLE</vt:lpstr>
      <vt:lpstr>CREATE TABLE</vt:lpstr>
      <vt:lpstr>REFERENTIAL INTEGRITY OPTIONS</vt:lpstr>
      <vt:lpstr>REFERENTIAL INTEGRITY OPTIONS (continued)</vt:lpstr>
      <vt:lpstr>DROP TABLE</vt:lpstr>
      <vt:lpstr>ALTER TABLE</vt:lpstr>
      <vt:lpstr>ALTER TABLE</vt:lpstr>
      <vt:lpstr>ALTER TABLE</vt:lpstr>
      <vt:lpstr>ALTER TABLE</vt:lpstr>
      <vt:lpstr>ALTER TABLE</vt:lpstr>
      <vt:lpstr>ALTER TABLE</vt:lpstr>
      <vt:lpstr>INSERT statement </vt:lpstr>
      <vt:lpstr>INSERT statement </vt:lpstr>
      <vt:lpstr>Additional Data Types in SQL2 and SQL-99</vt:lpstr>
      <vt:lpstr>Retrieval Queries in SQL</vt:lpstr>
      <vt:lpstr>Retrieval Queries in SQL (contd.)</vt:lpstr>
      <vt:lpstr>Retrieval Queries in SQL (contd.)</vt:lpstr>
      <vt:lpstr>Relational Database Schema</vt:lpstr>
      <vt:lpstr>Populated Database</vt:lpstr>
      <vt:lpstr>Simple SQL Queries</vt:lpstr>
      <vt:lpstr>Simple SQL Queries (contd.)</vt:lpstr>
      <vt:lpstr>Simple SQL Queries (contd.)</vt:lpstr>
      <vt:lpstr>Simple SQL Queries (contd.)</vt:lpstr>
      <vt:lpstr> Aliases, * and DISTINCT, Empty WHERE-clause</vt:lpstr>
      <vt:lpstr> ALIASES</vt:lpstr>
      <vt:lpstr> ALIASES (contd.)</vt:lpstr>
      <vt:lpstr> UNSPECIFIED WHERE-clause</vt:lpstr>
      <vt:lpstr> UNSPECIFIED WHERE-clause (contd.)</vt:lpstr>
      <vt:lpstr> USE OF *</vt:lpstr>
      <vt:lpstr> USE OF DISTINCT</vt:lpstr>
      <vt:lpstr> SET OPERATIONS</vt:lpstr>
      <vt:lpstr> SET OPERATIONS (contd.) </vt:lpstr>
      <vt:lpstr> NESTING OF QUERIES</vt:lpstr>
      <vt:lpstr> NESTING OF QUERIES (contd.)</vt:lpstr>
      <vt:lpstr> CORRELATED NESTED QUERIES</vt:lpstr>
      <vt:lpstr> CORRELATED NESTED QUERIES (contd.)</vt:lpstr>
      <vt:lpstr> CORRELATED NESTED QUERIES (contd.)</vt:lpstr>
      <vt:lpstr> CORRELATED NESTED QUERIES (contd.)</vt:lpstr>
      <vt:lpstr> CORRELATED NESTED QUERIES (contd.)</vt:lpstr>
      <vt:lpstr> THE EXISTS FUNCTION</vt:lpstr>
      <vt:lpstr> THE EXISTS FUNCTION (contd.)</vt:lpstr>
      <vt:lpstr> THE EXISTS FUNCTION (contd.)</vt:lpstr>
      <vt:lpstr> EXPLICIT SETS</vt:lpstr>
      <vt:lpstr> NULLS IN SQL QUERIES</vt:lpstr>
      <vt:lpstr> Joined Relations Feature in SQL2</vt:lpstr>
      <vt:lpstr> Joined Relations Feature in SQL2 (contd.)</vt:lpstr>
      <vt:lpstr> Joined Relations Feature in SQL2 (contd.)</vt:lpstr>
      <vt:lpstr> Joined Relations Feature in SQL2 (contd.)</vt:lpstr>
      <vt:lpstr> AGGREGATE FUNCTIONS</vt:lpstr>
      <vt:lpstr> AGGREGATE FUNCTIONS (contd.)</vt:lpstr>
      <vt:lpstr> AGGREGATE FUNCTIONS (contd.)</vt:lpstr>
      <vt:lpstr> GROUPING</vt:lpstr>
      <vt:lpstr>GROUPING (contd.)</vt:lpstr>
      <vt:lpstr>GROUPING (contd.)</vt:lpstr>
      <vt:lpstr> THE HAVING-CLAUSE</vt:lpstr>
      <vt:lpstr> THE HAVING-CLAUSE (contd.)</vt:lpstr>
      <vt:lpstr> SUBSTRING COMPARISON</vt:lpstr>
      <vt:lpstr> SUBSTRING COMPARISON (contd.)</vt:lpstr>
      <vt:lpstr> SUBSTRING COMPARISON (contd.)</vt:lpstr>
      <vt:lpstr> ARITHMETIC OPERATIONS</vt:lpstr>
      <vt:lpstr> ORDER BY</vt:lpstr>
      <vt:lpstr> ORDER BY (contd.)</vt:lpstr>
      <vt:lpstr> Summary of SQL Queries</vt:lpstr>
      <vt:lpstr> Summary of SQL Queries (contd.)</vt:lpstr>
      <vt:lpstr> Specifying Updates in SQL</vt:lpstr>
      <vt:lpstr> INSERT</vt:lpstr>
      <vt:lpstr> INSERT (contd.)</vt:lpstr>
      <vt:lpstr> INSERT (contd.)</vt:lpstr>
      <vt:lpstr> INSERT (contd.)</vt:lpstr>
      <vt:lpstr> DELETE</vt:lpstr>
      <vt:lpstr> DELETE (contd.)</vt:lpstr>
      <vt:lpstr> UPDATE</vt:lpstr>
      <vt:lpstr> UPDATE (contd.)</vt:lpstr>
      <vt:lpstr> UPDATE (contd.)</vt:lpstr>
      <vt:lpstr> Recap of SQL Queries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Shobha G</dc:creator>
  <cp:lastModifiedBy>Shobha G</cp:lastModifiedBy>
  <cp:revision>190</cp:revision>
  <dcterms:created xsi:type="dcterms:W3CDTF">2020-07-10T04:48:04Z</dcterms:created>
  <dcterms:modified xsi:type="dcterms:W3CDTF">2021-12-16T11:09:58Z</dcterms:modified>
</cp:coreProperties>
</file>