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59" r:id="rId5"/>
    <p:sldId id="260" r:id="rId6"/>
    <p:sldId id="331" r:id="rId7"/>
    <p:sldId id="332" r:id="rId8"/>
    <p:sldId id="261" r:id="rId9"/>
    <p:sldId id="263" r:id="rId10"/>
    <p:sldId id="264" r:id="rId11"/>
    <p:sldId id="265" r:id="rId12"/>
    <p:sldId id="271" r:id="rId13"/>
    <p:sldId id="272" r:id="rId14"/>
    <p:sldId id="273" r:id="rId15"/>
    <p:sldId id="274" r:id="rId16"/>
    <p:sldId id="275" r:id="rId17"/>
    <p:sldId id="276" r:id="rId18"/>
    <p:sldId id="266" r:id="rId19"/>
    <p:sldId id="267" r:id="rId20"/>
    <p:sldId id="268" r:id="rId21"/>
    <p:sldId id="269" r:id="rId22"/>
    <p:sldId id="270" r:id="rId23"/>
    <p:sldId id="277" r:id="rId24"/>
    <p:sldId id="278" r:id="rId25"/>
    <p:sldId id="279" r:id="rId26"/>
    <p:sldId id="280" r:id="rId27"/>
    <p:sldId id="281" r:id="rId28"/>
    <p:sldId id="358" r:id="rId29"/>
    <p:sldId id="366" r:id="rId30"/>
    <p:sldId id="282" r:id="rId31"/>
    <p:sldId id="283" r:id="rId32"/>
    <p:sldId id="344" r:id="rId33"/>
    <p:sldId id="345" r:id="rId34"/>
    <p:sldId id="346" r:id="rId35"/>
    <p:sldId id="343" r:id="rId36"/>
    <p:sldId id="348" r:id="rId37"/>
    <p:sldId id="347" r:id="rId38"/>
    <p:sldId id="342" r:id="rId39"/>
    <p:sldId id="349" r:id="rId40"/>
    <p:sldId id="341" r:id="rId41"/>
    <p:sldId id="350" r:id="rId42"/>
    <p:sldId id="351" r:id="rId43"/>
    <p:sldId id="284" r:id="rId44"/>
    <p:sldId id="356" r:id="rId45"/>
    <p:sldId id="355" r:id="rId46"/>
    <p:sldId id="354" r:id="rId47"/>
    <p:sldId id="353" r:id="rId48"/>
    <p:sldId id="359" r:id="rId49"/>
    <p:sldId id="360" r:id="rId50"/>
    <p:sldId id="288" r:id="rId51"/>
    <p:sldId id="361" r:id="rId52"/>
    <p:sldId id="362" r:id="rId53"/>
    <p:sldId id="289" r:id="rId54"/>
    <p:sldId id="290" r:id="rId55"/>
    <p:sldId id="296" r:id="rId56"/>
    <p:sldId id="363" r:id="rId57"/>
    <p:sldId id="297" r:id="rId58"/>
    <p:sldId id="364" r:id="rId59"/>
    <p:sldId id="298" r:id="rId60"/>
    <p:sldId id="299" r:id="rId61"/>
    <p:sldId id="300" r:id="rId62"/>
    <p:sldId id="365" r:id="rId63"/>
    <p:sldId id="301" r:id="rId64"/>
    <p:sldId id="302" r:id="rId65"/>
    <p:sldId id="303" r:id="rId66"/>
    <p:sldId id="304" r:id="rId67"/>
    <p:sldId id="305" r:id="rId68"/>
    <p:sldId id="306" r:id="rId69"/>
    <p:sldId id="307" r:id="rId70"/>
    <p:sldId id="308" r:id="rId71"/>
    <p:sldId id="309" r:id="rId72"/>
    <p:sldId id="310"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20-Jan-22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3126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20-Jan-22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156768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20-Jan-22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232817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20-Jan-22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31551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C0D74C-04EF-40BA-9F19-E8F66D5D5B64}" type="datetimeFigureOut">
              <a:rPr lang="en-US" smtClean="0"/>
              <a:pPr/>
              <a:t>20-Jan-22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162063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C0D74C-04EF-40BA-9F19-E8F66D5D5B64}" type="datetimeFigureOut">
              <a:rPr lang="en-US" smtClean="0"/>
              <a:pPr/>
              <a:t>20-Jan-22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915713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C0D74C-04EF-40BA-9F19-E8F66D5D5B64}" type="datetimeFigureOut">
              <a:rPr lang="en-US" smtClean="0"/>
              <a:pPr/>
              <a:t>20-Jan-22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184859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C0D74C-04EF-40BA-9F19-E8F66D5D5B64}" type="datetimeFigureOut">
              <a:rPr lang="en-US" smtClean="0"/>
              <a:pPr/>
              <a:t>20-Jan-22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261103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0D74C-04EF-40BA-9F19-E8F66D5D5B64}" type="datetimeFigureOut">
              <a:rPr lang="en-US" smtClean="0"/>
              <a:pPr/>
              <a:t>20-Jan-22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398978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0D74C-04EF-40BA-9F19-E8F66D5D5B64}" type="datetimeFigureOut">
              <a:rPr lang="en-US" smtClean="0"/>
              <a:pPr/>
              <a:t>20-Jan-22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338166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0D74C-04EF-40BA-9F19-E8F66D5D5B64}" type="datetimeFigureOut">
              <a:rPr lang="en-US" smtClean="0"/>
              <a:pPr/>
              <a:t>20-Jan-22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164649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0D74C-04EF-40BA-9F19-E8F66D5D5B64}" type="datetimeFigureOut">
              <a:rPr lang="en-US" smtClean="0"/>
              <a:pPr/>
              <a:t>20-Jan-22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3BF84-9C12-4E24-9976-A2988F23332E}" type="slidenum">
              <a:rPr lang="en-US" smtClean="0"/>
              <a:pPr/>
              <a:t>‹#›</a:t>
            </a:fld>
            <a:endParaRPr lang="en-US"/>
          </a:p>
        </p:txBody>
      </p:sp>
    </p:spTree>
    <p:extLst>
      <p:ext uri="{BB962C8B-B14F-4D97-AF65-F5344CB8AC3E}">
        <p14:creationId xmlns:p14="http://schemas.microsoft.com/office/powerpoint/2010/main" val="642069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260"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r>
              <a:rPr lang="en-US" sz="1092" b="1" dirty="0" err="1"/>
              <a:t>Improvi</a:t>
            </a:r>
            <a:endParaRPr lang="en-US" sz="1092" dirty="0"/>
          </a:p>
        </p:txBody>
      </p:sp>
      <p:sp>
        <p:nvSpPr>
          <p:cNvPr id="8195" name="object 3"/>
          <p:cNvSpPr>
            <a:spLocks/>
          </p:cNvSpPr>
          <p:nvPr/>
        </p:nvSpPr>
        <p:spPr bwMode="auto">
          <a:xfrm>
            <a:off x="-14974" y="0"/>
            <a:ext cx="5686441" cy="3927659"/>
          </a:xfrm>
          <a:custGeom>
            <a:avLst/>
            <a:gdLst>
              <a:gd name="T0" fmla="*/ 768415866 w 7436484"/>
              <a:gd name="T1" fmla="*/ 0 h 5134610"/>
              <a:gd name="T2" fmla="*/ 0 w 7436484"/>
              <a:gd name="T3" fmla="*/ 0 h 5134610"/>
              <a:gd name="T4" fmla="*/ 0 w 7436484"/>
              <a:gd name="T5" fmla="*/ 534451769 h 5134610"/>
              <a:gd name="T6" fmla="*/ 768415866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8196" name="object 4"/>
          <p:cNvSpPr>
            <a:spLocks noChangeArrowheads="1"/>
          </p:cNvSpPr>
          <p:nvPr/>
        </p:nvSpPr>
        <p:spPr bwMode="auto">
          <a:xfrm>
            <a:off x="286339" y="252217"/>
            <a:ext cx="1119575" cy="1116687"/>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8197" name="object 5"/>
          <p:cNvSpPr>
            <a:spLocks noChangeArrowheads="1"/>
          </p:cNvSpPr>
          <p:nvPr/>
        </p:nvSpPr>
        <p:spPr bwMode="auto">
          <a:xfrm>
            <a:off x="3398623" y="810561"/>
            <a:ext cx="88565" cy="89528"/>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774330" y="247404"/>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82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85E639D2-DF99-4E79-9C98-C54A1FDF2458}" type="slidenum">
              <a:rPr lang="en-US" altLang="en-US" smtClean="0">
                <a:solidFill>
                  <a:srgbClr val="898989"/>
                </a:solidFill>
              </a:rPr>
              <a:pPr/>
              <a:t>1</a:t>
            </a:fld>
            <a:endParaRPr lang="en-US" altLang="en-US" dirty="0" smtClean="0">
              <a:solidFill>
                <a:srgbClr val="898989"/>
              </a:solidFill>
            </a:endParaRPr>
          </a:p>
        </p:txBody>
      </p:sp>
      <p:sp>
        <p:nvSpPr>
          <p:cNvPr id="8202" name="TextBox 4"/>
          <p:cNvSpPr txBox="1">
            <a:spLocks noChangeArrowheads="1"/>
          </p:cNvSpPr>
          <p:nvPr/>
        </p:nvSpPr>
        <p:spPr bwMode="auto">
          <a:xfrm>
            <a:off x="8129141" y="5092479"/>
            <a:ext cx="332133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sz="1600" dirty="0" smtClean="0">
              <a:solidFill>
                <a:srgbClr val="000000"/>
              </a:solidFill>
            </a:endParaRPr>
          </a:p>
          <a:p>
            <a:r>
              <a:rPr lang="en-US" sz="1600" dirty="0" smtClean="0">
                <a:solidFill>
                  <a:srgbClr val="000000"/>
                </a:solidFill>
              </a:rPr>
              <a:t>Original Content: </a:t>
            </a:r>
            <a:r>
              <a:rPr lang="en-US" sz="1600" dirty="0" err="1" smtClean="0">
                <a:solidFill>
                  <a:srgbClr val="000000"/>
                </a:solidFill>
              </a:rPr>
              <a:t>Ramez</a:t>
            </a:r>
            <a:r>
              <a:rPr lang="en-US" sz="1600" dirty="0" smtClean="0">
                <a:solidFill>
                  <a:srgbClr val="000000"/>
                </a:solidFill>
              </a:rPr>
              <a:t> </a:t>
            </a:r>
            <a:r>
              <a:rPr lang="en-US" sz="1600" dirty="0" err="1">
                <a:solidFill>
                  <a:srgbClr val="000000"/>
                </a:solidFill>
              </a:rPr>
              <a:t>Elmasri</a:t>
            </a:r>
            <a:r>
              <a:rPr lang="en-US" sz="1600" dirty="0">
                <a:solidFill>
                  <a:srgbClr val="000000"/>
                </a:solidFill>
              </a:rPr>
              <a:t> and </a:t>
            </a:r>
            <a:r>
              <a:rPr lang="en-US" sz="1600" dirty="0" err="1">
                <a:solidFill>
                  <a:srgbClr val="000000"/>
                </a:solidFill>
              </a:rPr>
              <a:t>Shamkant</a:t>
            </a:r>
            <a:r>
              <a:rPr lang="en-US" sz="1600" dirty="0">
                <a:solidFill>
                  <a:srgbClr val="000000"/>
                </a:solidFill>
              </a:rPr>
              <a:t> B. </a:t>
            </a:r>
            <a:r>
              <a:rPr lang="en-US" sz="1600" dirty="0" err="1">
                <a:solidFill>
                  <a:srgbClr val="000000"/>
                </a:solidFill>
              </a:rPr>
              <a:t>Navathe</a:t>
            </a:r>
            <a:endParaRPr lang="en-US" altLang="en-US" sz="1698" i="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442905" y="1752289"/>
            <a:ext cx="6465370" cy="2554545"/>
          </a:xfrm>
          <a:prstGeom prst="rect">
            <a:avLst/>
          </a:prstGeom>
          <a:noFill/>
        </p:spPr>
        <p:txBody>
          <a:bodyPr wrap="square" rtlCol="0">
            <a:spAutoFit/>
          </a:bodyPr>
          <a:lstStyle/>
          <a:p>
            <a:pPr algn="ctr"/>
            <a:r>
              <a:rPr lang="en-US" sz="4000" b="1" dirty="0" smtClean="0"/>
              <a:t>Unit 4</a:t>
            </a:r>
          </a:p>
          <a:p>
            <a:pPr algn="ctr"/>
            <a:r>
              <a:rPr lang="en-US" sz="4000" dirty="0" smtClean="0"/>
              <a:t>Part-1</a:t>
            </a:r>
          </a:p>
          <a:p>
            <a:pPr algn="ctr"/>
            <a:r>
              <a:rPr lang="en-US" sz="4000" dirty="0" smtClean="0"/>
              <a:t>Transaction Processing Concepts and Theory</a:t>
            </a:r>
            <a:endParaRPr lang="en-US" sz="4000" dirty="0"/>
          </a:p>
        </p:txBody>
      </p:sp>
    </p:spTree>
    <p:extLst>
      <p:ext uri="{BB962C8B-B14F-4D97-AF65-F5344CB8AC3E}">
        <p14:creationId xmlns:p14="http://schemas.microsoft.com/office/powerpoint/2010/main" val="3725721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109078"/>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txBox="1">
            <a:spLocks noChangeArrowheads="1"/>
          </p:cNvSpPr>
          <p:nvPr/>
        </p:nvSpPr>
        <p:spPr>
          <a:xfrm>
            <a:off x="272860" y="722959"/>
            <a:ext cx="11163963" cy="992187"/>
          </a:xfrm>
          <a:prstGeom prst="rect">
            <a:avLst/>
          </a:prstGeom>
        </p:spPr>
        <p:txBody>
          <a:bodyPr vert="horz" lIns="91440" tIns="45720" rIns="91440" bIns="45720" rtlCol="0" anchor="ctr">
            <a:normAutofit/>
          </a:bodyPr>
          <a:lstStyle>
            <a:defPPr>
              <a:defRPr lang="en-US"/>
            </a:defPPr>
            <a:lvl1pPr algn="ctr">
              <a:lnSpc>
                <a:spcPct val="90000"/>
              </a:lnSpc>
              <a:spcBef>
                <a:spcPct val="0"/>
              </a:spcBef>
              <a:buNone/>
              <a:defRPr sz="4400" b="1">
                <a:latin typeface="+mj-lt"/>
                <a:ea typeface="+mj-ea"/>
                <a:cs typeface="+mj-cs"/>
              </a:defRPr>
            </a:lvl1pPr>
          </a:lstStyle>
          <a:p>
            <a:r>
              <a:rPr lang="en-US" sz="2400" dirty="0"/>
              <a:t>Concurrent execution is uncontrolled: </a:t>
            </a:r>
          </a:p>
          <a:p>
            <a:r>
              <a:rPr lang="en-US" sz="2400" dirty="0"/>
              <a:t>(a) The lost update problem. </a:t>
            </a:r>
          </a:p>
        </p:txBody>
      </p:sp>
      <p:pic>
        <p:nvPicPr>
          <p:cNvPr id="16" name="Picture 9" descr="fig17_03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7186" y="1977447"/>
            <a:ext cx="8534400"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4878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txBox="1">
            <a:spLocks noChangeArrowheads="1"/>
          </p:cNvSpPr>
          <p:nvPr/>
        </p:nvSpPr>
        <p:spPr>
          <a:xfrm>
            <a:off x="1846813" y="995946"/>
            <a:ext cx="8552959" cy="992187"/>
          </a:xfrm>
          <a:prstGeom prst="rect">
            <a:avLst/>
          </a:prstGeom>
        </p:spPr>
        <p:txBody>
          <a:bodyPr vert="horz" lIns="91440" tIns="45720" rIns="91440" bIns="45720" rtlCol="0" anchor="ctr">
            <a:normAutofit/>
          </a:bodyPr>
          <a:lstStyle>
            <a:defPPr>
              <a:defRPr lang="en-US"/>
            </a:defPPr>
            <a:lvl1pPr algn="ctr">
              <a:lnSpc>
                <a:spcPct val="90000"/>
              </a:lnSpc>
              <a:spcBef>
                <a:spcPct val="0"/>
              </a:spcBef>
              <a:buNone/>
              <a:defRPr sz="2400" b="1">
                <a:latin typeface="+mj-lt"/>
                <a:ea typeface="+mj-ea"/>
                <a:cs typeface="+mj-cs"/>
              </a:defRPr>
            </a:lvl1pPr>
          </a:lstStyle>
          <a:p>
            <a:r>
              <a:rPr lang="en-US" dirty="0"/>
              <a:t>Concurrent execution is uncontrolled: </a:t>
            </a:r>
          </a:p>
          <a:p>
            <a:r>
              <a:rPr lang="en-US" dirty="0"/>
              <a:t>(b) The temporary update problem.</a:t>
            </a:r>
          </a:p>
        </p:txBody>
      </p:sp>
      <p:pic>
        <p:nvPicPr>
          <p:cNvPr id="16" name="Picture 10" descr="fig17_03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472" y="2158136"/>
            <a:ext cx="8305800"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6108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txBox="1">
            <a:spLocks noChangeArrowheads="1"/>
          </p:cNvSpPr>
          <p:nvPr/>
        </p:nvSpPr>
        <p:spPr>
          <a:xfrm>
            <a:off x="2522405" y="865750"/>
            <a:ext cx="7796213" cy="649152"/>
          </a:xfrm>
          <a:prstGeom prst="rect">
            <a:avLst/>
          </a:prstGeom>
        </p:spPr>
        <p:txBody>
          <a:bodyPr vert="horz" lIns="91440" tIns="45720" rIns="91440" bIns="45720" rtlCol="0" anchor="ctr">
            <a:normAutofit fontScale="92500" lnSpcReduction="10000"/>
          </a:bodyPr>
          <a:lstStyle>
            <a:defPPr>
              <a:defRPr lang="en-US"/>
            </a:defPPr>
            <a:lvl1pPr algn="ctr">
              <a:lnSpc>
                <a:spcPct val="90000"/>
              </a:lnSpc>
              <a:spcBef>
                <a:spcPct val="0"/>
              </a:spcBef>
              <a:buNone/>
              <a:defRPr sz="2400" b="1">
                <a:latin typeface="+mj-lt"/>
                <a:ea typeface="+mj-ea"/>
                <a:cs typeface="+mj-cs"/>
              </a:defRPr>
            </a:lvl1pPr>
          </a:lstStyle>
          <a:p>
            <a:r>
              <a:rPr lang="en-US" dirty="0"/>
              <a:t>Concurrent execution is uncontrolled: </a:t>
            </a:r>
            <a:endParaRPr lang="en-US" dirty="0" smtClean="0"/>
          </a:p>
          <a:p>
            <a:r>
              <a:rPr lang="en-US" dirty="0" smtClean="0"/>
              <a:t>(</a:t>
            </a:r>
            <a:r>
              <a:rPr lang="en-US" dirty="0"/>
              <a:t>c) The incorrect summary problem.</a:t>
            </a:r>
          </a:p>
        </p:txBody>
      </p:sp>
      <p:pic>
        <p:nvPicPr>
          <p:cNvPr id="16" name="Picture 9" descr="fig17_03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5831" y="1752599"/>
            <a:ext cx="7696200" cy="433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9969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5"/>
          <p:cNvSpPr txBox="1">
            <a:spLocks noChangeArrowheads="1"/>
          </p:cNvSpPr>
          <p:nvPr/>
        </p:nvSpPr>
        <p:spPr>
          <a:xfrm>
            <a:off x="510649" y="942303"/>
            <a:ext cx="11035357" cy="47215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nSpc>
                <a:spcPct val="80000"/>
              </a:lnSpc>
              <a:buFont typeface="Wingdings" pitchFamily="2" charset="2"/>
              <a:buNone/>
            </a:pPr>
            <a:r>
              <a:rPr lang="en-US" sz="2400" dirty="0" smtClean="0"/>
              <a:t>(What causes a Transaction to fail)</a:t>
            </a:r>
          </a:p>
          <a:p>
            <a:pPr marL="952500" lvl="1" indent="-495300">
              <a:lnSpc>
                <a:spcPct val="150000"/>
              </a:lnSpc>
              <a:spcBef>
                <a:spcPts val="0"/>
              </a:spcBef>
              <a:buFont typeface="Wingdings" pitchFamily="2" charset="2"/>
              <a:buNone/>
            </a:pPr>
            <a:r>
              <a:rPr lang="en-US" sz="2300" dirty="0" smtClean="0"/>
              <a:t>1. A computer failure (system crash):</a:t>
            </a:r>
          </a:p>
          <a:p>
            <a:pPr marL="1371600" lvl="2" indent="-457200">
              <a:lnSpc>
                <a:spcPct val="150000"/>
              </a:lnSpc>
              <a:spcBef>
                <a:spcPts val="0"/>
              </a:spcBef>
              <a:buFont typeface="Wingdings" pitchFamily="2" charset="2"/>
              <a:buNone/>
            </a:pPr>
            <a:r>
              <a:rPr lang="en-US" dirty="0" smtClean="0"/>
              <a:t>A hardware or software error occurs in the computer system during transaction execution. If the hardware crashes, the contents of the computer’s internal memory may be lost.</a:t>
            </a:r>
          </a:p>
          <a:p>
            <a:pPr marL="1371600" lvl="2" indent="-457200">
              <a:lnSpc>
                <a:spcPct val="150000"/>
              </a:lnSpc>
              <a:spcBef>
                <a:spcPts val="0"/>
              </a:spcBef>
              <a:buFont typeface="Wingdings" pitchFamily="2" charset="2"/>
              <a:buNone/>
            </a:pPr>
            <a:endParaRPr lang="en-US" dirty="0" smtClean="0"/>
          </a:p>
          <a:p>
            <a:pPr marL="952500" lvl="1" indent="-495300">
              <a:lnSpc>
                <a:spcPct val="150000"/>
              </a:lnSpc>
              <a:spcBef>
                <a:spcPts val="0"/>
              </a:spcBef>
              <a:buFont typeface="Wingdings" pitchFamily="2" charset="2"/>
              <a:buNone/>
            </a:pPr>
            <a:r>
              <a:rPr lang="en-US" sz="2300" dirty="0" smtClean="0"/>
              <a:t>2. A transaction or system error:</a:t>
            </a:r>
          </a:p>
          <a:p>
            <a:pPr marL="1371600" lvl="2" indent="-457200">
              <a:lnSpc>
                <a:spcPct val="150000"/>
              </a:lnSpc>
              <a:spcBef>
                <a:spcPts val="0"/>
              </a:spcBef>
              <a:buFont typeface="Wingdings" pitchFamily="2" charset="2"/>
              <a:buNone/>
            </a:pPr>
            <a:r>
              <a:rPr lang="en-US" dirty="0" smtClean="0"/>
              <a:t>Some operation in the transaction may cause it to fail, such as integer overflow or division by zero. Transaction failure may also occur because of erroneous parameter values or because of a logical programming error. In addition, the user may interrupt the transaction during its execution.</a:t>
            </a:r>
          </a:p>
        </p:txBody>
      </p:sp>
      <p:sp>
        <p:nvSpPr>
          <p:cNvPr id="5" name="Rectangle 4"/>
          <p:cNvSpPr/>
          <p:nvPr/>
        </p:nvSpPr>
        <p:spPr>
          <a:xfrm>
            <a:off x="4291346" y="188484"/>
            <a:ext cx="3875964" cy="424732"/>
          </a:xfrm>
          <a:prstGeom prst="rect">
            <a:avLst/>
          </a:prstGeom>
        </p:spPr>
        <p:txBody>
          <a:bodyPr vert="horz" lIns="91440" tIns="45720" rIns="91440" bIns="45720" rtlCol="0" anchor="ctr">
            <a:normAutofit/>
          </a:bodyPr>
          <a:lstStyle/>
          <a:p>
            <a:pPr algn="ctr">
              <a:lnSpc>
                <a:spcPct val="90000"/>
              </a:lnSpc>
              <a:spcBef>
                <a:spcPct val="0"/>
              </a:spcBef>
            </a:pPr>
            <a:r>
              <a:rPr lang="en-US" sz="2400" b="1" dirty="0">
                <a:latin typeface="+mj-lt"/>
                <a:ea typeface="+mj-ea"/>
                <a:cs typeface="+mj-cs"/>
              </a:rPr>
              <a:t>Why recovery is needed: </a:t>
            </a:r>
          </a:p>
        </p:txBody>
      </p:sp>
    </p:spTree>
    <p:extLst>
      <p:ext uri="{BB962C8B-B14F-4D97-AF65-F5344CB8AC3E}">
        <p14:creationId xmlns:p14="http://schemas.microsoft.com/office/powerpoint/2010/main" val="5490248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3"/>
          <p:cNvSpPr txBox="1">
            <a:spLocks noChangeArrowheads="1"/>
          </p:cNvSpPr>
          <p:nvPr/>
        </p:nvSpPr>
        <p:spPr>
          <a:xfrm>
            <a:off x="782109" y="1188258"/>
            <a:ext cx="9822201" cy="4572000"/>
          </a:xfrm>
          <a:prstGeom prst="rect">
            <a:avLst/>
          </a:prstGeom>
        </p:spPr>
        <p:txBody>
          <a:bodyPr vert="horz" lIns="91440" tIns="45720" rIns="91440" bIns="45720" rtlCol="0">
            <a:normAutofit lnSpcReduction="10000"/>
          </a:bodyPr>
          <a:lstStyle>
            <a:defPPr>
              <a:defRPr lang="en-US"/>
            </a:defPPr>
            <a:lvl1pPr marL="533400" indent="-533400">
              <a:lnSpc>
                <a:spcPct val="80000"/>
              </a:lnSpc>
              <a:spcBef>
                <a:spcPts val="1000"/>
              </a:spcBef>
              <a:buFont typeface="Wingdings" pitchFamily="2" charset="2"/>
              <a:buNone/>
              <a:defRPr sz="2400"/>
            </a:lvl1pPr>
            <a:lvl2pPr marL="952500" lvl="1" indent="-495300">
              <a:lnSpc>
                <a:spcPct val="150000"/>
              </a:lnSpc>
              <a:spcBef>
                <a:spcPts val="0"/>
              </a:spcBef>
              <a:buFont typeface="Wingdings" pitchFamily="2" charset="2"/>
              <a:buNone/>
              <a:defRPr sz="2300"/>
            </a:lvl2pPr>
            <a:lvl3pPr marL="1371600" lvl="2" indent="-457200">
              <a:lnSpc>
                <a:spcPct val="150000"/>
              </a:lnSpc>
              <a:spcBef>
                <a:spcPts val="0"/>
              </a:spcBef>
              <a:buFont typeface="Wingdings" pitchFamily="2" charset="2"/>
              <a:buNone/>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r>
              <a:rPr lang="en-US" dirty="0"/>
              <a:t>3. Local errors or exception conditions detected by the transaction:</a:t>
            </a:r>
          </a:p>
          <a:p>
            <a:pPr lvl="2"/>
            <a:r>
              <a:rPr lang="en-US" dirty="0"/>
              <a:t>Certain conditions necessitate cancellation of the transaction. For example, data for the transaction may not be found. A condition, such as insufficient account balance in a banking database, may cause a transaction, such as a fund withdrawal from that account, to be canceled. </a:t>
            </a:r>
          </a:p>
          <a:p>
            <a:pPr lvl="2"/>
            <a:r>
              <a:rPr lang="en-US" dirty="0"/>
              <a:t>A programmed abort in the transaction causes it to fail.</a:t>
            </a:r>
          </a:p>
          <a:p>
            <a:pPr lvl="1"/>
            <a:r>
              <a:rPr lang="en-US" dirty="0"/>
              <a:t>4. Concurrency control enforcement:</a:t>
            </a:r>
          </a:p>
          <a:p>
            <a:pPr lvl="2"/>
            <a:r>
              <a:rPr lang="en-US" dirty="0"/>
              <a:t>The concurrency control method may decide to abort the transaction, to be restarted later, because it violates serializability or because several transactions are in a state of deadlock</a:t>
            </a:r>
          </a:p>
        </p:txBody>
      </p:sp>
      <p:sp>
        <p:nvSpPr>
          <p:cNvPr id="17" name="Rectangle 16"/>
          <p:cNvSpPr/>
          <p:nvPr/>
        </p:nvSpPr>
        <p:spPr>
          <a:xfrm>
            <a:off x="3985147" y="213755"/>
            <a:ext cx="3875964" cy="424732"/>
          </a:xfrm>
          <a:prstGeom prst="rect">
            <a:avLst/>
          </a:prstGeom>
        </p:spPr>
        <p:txBody>
          <a:bodyPr vert="horz" lIns="91440" tIns="45720" rIns="91440" bIns="45720" rtlCol="0" anchor="ctr">
            <a:normAutofit/>
          </a:bodyPr>
          <a:lstStyle/>
          <a:p>
            <a:pPr algn="ctr">
              <a:lnSpc>
                <a:spcPct val="90000"/>
              </a:lnSpc>
              <a:spcBef>
                <a:spcPct val="0"/>
              </a:spcBef>
            </a:pPr>
            <a:r>
              <a:rPr lang="en-US" sz="2400" b="1" dirty="0">
                <a:latin typeface="+mj-lt"/>
                <a:ea typeface="+mj-ea"/>
                <a:cs typeface="+mj-cs"/>
              </a:rPr>
              <a:t>Why recovery is needed: </a:t>
            </a:r>
          </a:p>
        </p:txBody>
      </p:sp>
    </p:spTree>
    <p:extLst>
      <p:ext uri="{BB962C8B-B14F-4D97-AF65-F5344CB8AC3E}">
        <p14:creationId xmlns:p14="http://schemas.microsoft.com/office/powerpoint/2010/main" val="273838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3"/>
          <p:cNvSpPr txBox="1">
            <a:spLocks noChangeArrowheads="1"/>
          </p:cNvSpPr>
          <p:nvPr/>
        </p:nvSpPr>
        <p:spPr>
          <a:xfrm>
            <a:off x="611718" y="1272654"/>
            <a:ext cx="10497560" cy="4572000"/>
          </a:xfrm>
          <a:prstGeom prst="rect">
            <a:avLst/>
          </a:prstGeom>
        </p:spPr>
        <p:txBody>
          <a:bodyPr vert="horz" lIns="91440" tIns="45720" rIns="91440" bIns="45720" rtlCol="0">
            <a:normAutofit/>
          </a:bodyPr>
          <a:lstStyle>
            <a:defPPr>
              <a:defRPr lang="en-US"/>
            </a:defPPr>
            <a:lvl1pPr marL="533400" indent="-533400">
              <a:lnSpc>
                <a:spcPct val="80000"/>
              </a:lnSpc>
              <a:spcBef>
                <a:spcPts val="1000"/>
              </a:spcBef>
              <a:buFont typeface="Wingdings" pitchFamily="2" charset="2"/>
              <a:buNone/>
              <a:defRPr sz="2400"/>
            </a:lvl1pPr>
            <a:lvl2pPr marL="952500" lvl="1" indent="-495300">
              <a:lnSpc>
                <a:spcPct val="150000"/>
              </a:lnSpc>
              <a:spcBef>
                <a:spcPts val="0"/>
              </a:spcBef>
              <a:buFont typeface="Wingdings" pitchFamily="2" charset="2"/>
              <a:buNone/>
              <a:defRPr sz="2300"/>
            </a:lvl2pPr>
            <a:lvl3pPr marL="1371600" lvl="2" indent="-457200">
              <a:lnSpc>
                <a:spcPct val="150000"/>
              </a:lnSpc>
              <a:spcBef>
                <a:spcPts val="0"/>
              </a:spcBef>
              <a:buFont typeface="Wingdings" pitchFamily="2" charset="2"/>
              <a:buNone/>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1"/>
            <a:r>
              <a:rPr lang="en-US" dirty="0"/>
              <a:t>5. Disk failure:</a:t>
            </a:r>
          </a:p>
          <a:p>
            <a:pPr lvl="2"/>
            <a:r>
              <a:rPr lang="en-US" dirty="0"/>
              <a:t>Some disk blocks may lose their data because of a read or write malfunction or because of a disk read/write head crash. This may happen during a read or a write operation of the transaction.</a:t>
            </a:r>
          </a:p>
          <a:p>
            <a:pPr lvl="1"/>
            <a:r>
              <a:rPr lang="en-US" dirty="0"/>
              <a:t>6. Physical problems and catastrophes:</a:t>
            </a:r>
          </a:p>
          <a:p>
            <a:pPr lvl="2"/>
            <a:r>
              <a:rPr lang="en-US" dirty="0"/>
              <a:t>This refers to an endless list of problems that includes power or air-conditioning failure, fire, theft, sabotage, overwriting disks or tapes by mistake, and mounting of a wrong tape by the operator. </a:t>
            </a:r>
          </a:p>
        </p:txBody>
      </p:sp>
      <p:sp>
        <p:nvSpPr>
          <p:cNvPr id="17" name="Rectangle 16"/>
          <p:cNvSpPr/>
          <p:nvPr/>
        </p:nvSpPr>
        <p:spPr>
          <a:xfrm>
            <a:off x="3985147" y="213755"/>
            <a:ext cx="3875964" cy="424732"/>
          </a:xfrm>
          <a:prstGeom prst="rect">
            <a:avLst/>
          </a:prstGeom>
        </p:spPr>
        <p:txBody>
          <a:bodyPr vert="horz" lIns="91440" tIns="45720" rIns="91440" bIns="45720" rtlCol="0" anchor="ctr">
            <a:normAutofit/>
          </a:bodyPr>
          <a:lstStyle/>
          <a:p>
            <a:pPr algn="ctr">
              <a:lnSpc>
                <a:spcPct val="90000"/>
              </a:lnSpc>
              <a:spcBef>
                <a:spcPct val="0"/>
              </a:spcBef>
            </a:pPr>
            <a:r>
              <a:rPr lang="en-US" sz="2400" b="1" dirty="0">
                <a:latin typeface="+mj-lt"/>
                <a:ea typeface="+mj-ea"/>
                <a:cs typeface="+mj-cs"/>
              </a:rPr>
              <a:t>Why recovery is needed: </a:t>
            </a:r>
          </a:p>
        </p:txBody>
      </p:sp>
    </p:spTree>
    <p:extLst>
      <p:ext uri="{BB962C8B-B14F-4D97-AF65-F5344CB8AC3E}">
        <p14:creationId xmlns:p14="http://schemas.microsoft.com/office/powerpoint/2010/main" val="2204576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3316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4"/>
          <p:cNvSpPr txBox="1">
            <a:spLocks noChangeArrowheads="1"/>
          </p:cNvSpPr>
          <p:nvPr/>
        </p:nvSpPr>
        <p:spPr>
          <a:xfrm>
            <a:off x="2825088" y="31503"/>
            <a:ext cx="6141492" cy="7331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Transaction and System Concepts </a:t>
            </a:r>
          </a:p>
        </p:txBody>
      </p:sp>
      <p:sp>
        <p:nvSpPr>
          <p:cNvPr id="17" name="Rectangle 5"/>
          <p:cNvSpPr txBox="1">
            <a:spLocks noChangeArrowheads="1"/>
          </p:cNvSpPr>
          <p:nvPr/>
        </p:nvSpPr>
        <p:spPr>
          <a:xfrm>
            <a:off x="782109" y="1109833"/>
            <a:ext cx="10641067" cy="4881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smtClean="0"/>
              <a:t>A </a:t>
            </a:r>
            <a:r>
              <a:rPr lang="en-US" b="1" smtClean="0"/>
              <a:t>transaction</a:t>
            </a:r>
            <a:r>
              <a:rPr lang="en-US" smtClean="0"/>
              <a:t> is an atomic unit of work that is either completed in its entirety or not done at all. </a:t>
            </a:r>
          </a:p>
          <a:p>
            <a:pPr lvl="1">
              <a:lnSpc>
                <a:spcPct val="80000"/>
              </a:lnSpc>
            </a:pPr>
            <a:r>
              <a:rPr lang="en-US" sz="2800" smtClean="0"/>
              <a:t>For recovery purposes, the system needs to keep track of when the transaction starts, terminates, and commits or aborts.</a:t>
            </a:r>
          </a:p>
          <a:p>
            <a:pPr>
              <a:lnSpc>
                <a:spcPct val="80000"/>
              </a:lnSpc>
            </a:pPr>
            <a:r>
              <a:rPr lang="en-US" b="1" smtClean="0"/>
              <a:t>Transaction</a:t>
            </a:r>
            <a:r>
              <a:rPr lang="en-US" smtClean="0"/>
              <a:t> </a:t>
            </a:r>
            <a:r>
              <a:rPr lang="en-US" b="1" smtClean="0"/>
              <a:t>states</a:t>
            </a:r>
            <a:r>
              <a:rPr lang="en-US" smtClean="0"/>
              <a:t>:</a:t>
            </a:r>
          </a:p>
          <a:p>
            <a:pPr lvl="1">
              <a:lnSpc>
                <a:spcPct val="80000"/>
              </a:lnSpc>
            </a:pPr>
            <a:r>
              <a:rPr lang="en-US" sz="2800" smtClean="0"/>
              <a:t>Active state</a:t>
            </a:r>
          </a:p>
          <a:p>
            <a:pPr lvl="1">
              <a:lnSpc>
                <a:spcPct val="80000"/>
              </a:lnSpc>
            </a:pPr>
            <a:r>
              <a:rPr lang="en-US" sz="2800" smtClean="0"/>
              <a:t>Partially committed state</a:t>
            </a:r>
          </a:p>
          <a:p>
            <a:pPr lvl="1">
              <a:lnSpc>
                <a:spcPct val="80000"/>
              </a:lnSpc>
            </a:pPr>
            <a:r>
              <a:rPr lang="en-US" sz="2800" smtClean="0"/>
              <a:t>Committed state</a:t>
            </a:r>
          </a:p>
          <a:p>
            <a:pPr lvl="1">
              <a:lnSpc>
                <a:spcPct val="80000"/>
              </a:lnSpc>
            </a:pPr>
            <a:r>
              <a:rPr lang="en-US" sz="2800" smtClean="0"/>
              <a:t>Failed state</a:t>
            </a:r>
          </a:p>
          <a:p>
            <a:pPr lvl="1">
              <a:lnSpc>
                <a:spcPct val="80000"/>
              </a:lnSpc>
            </a:pPr>
            <a:r>
              <a:rPr lang="en-US" sz="2800" smtClean="0"/>
              <a:t>Terminated State </a:t>
            </a:r>
            <a:endParaRPr lang="en-US" sz="2800" dirty="0" smtClean="0"/>
          </a:p>
        </p:txBody>
      </p:sp>
    </p:spTree>
    <p:extLst>
      <p:ext uri="{BB962C8B-B14F-4D97-AF65-F5344CB8AC3E}">
        <p14:creationId xmlns:p14="http://schemas.microsoft.com/office/powerpoint/2010/main" val="3584591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5"/>
          <p:cNvSpPr txBox="1">
            <a:spLocks noChangeArrowheads="1"/>
          </p:cNvSpPr>
          <p:nvPr/>
        </p:nvSpPr>
        <p:spPr>
          <a:xfrm>
            <a:off x="824947" y="1272654"/>
            <a:ext cx="10407160" cy="4773304"/>
          </a:xfrm>
          <a:prstGeom prst="rect">
            <a:avLst/>
          </a:prstGeom>
        </p:spPr>
        <p:txBody>
          <a:bodyPr vert="horz" lIns="91440" tIns="45720" rIns="91440" bIns="45720" rtlCol="0">
            <a:normAutofit/>
          </a:bodyPr>
          <a:lstStyle>
            <a:defPPr>
              <a:defRPr lang="en-US"/>
            </a:defPPr>
            <a:lvl1pPr marL="533400" indent="-533400">
              <a:lnSpc>
                <a:spcPct val="80000"/>
              </a:lnSpc>
              <a:spcBef>
                <a:spcPts val="1000"/>
              </a:spcBef>
              <a:buFont typeface="Wingdings" pitchFamily="2" charset="2"/>
              <a:buNone/>
              <a:defRPr sz="2400"/>
            </a:lvl1pPr>
            <a:lvl2pPr marL="952500" lvl="1" indent="-495300">
              <a:lnSpc>
                <a:spcPct val="150000"/>
              </a:lnSpc>
              <a:spcBef>
                <a:spcPts val="0"/>
              </a:spcBef>
              <a:buFont typeface="Wingdings" pitchFamily="2" charset="2"/>
              <a:buNone/>
              <a:defRPr sz="2300"/>
            </a:lvl2pPr>
            <a:lvl3pPr marL="1371600" lvl="2" indent="-457200">
              <a:lnSpc>
                <a:spcPct val="150000"/>
              </a:lnSpc>
              <a:spcBef>
                <a:spcPts val="0"/>
              </a:spcBef>
              <a:buFont typeface="Wingdings" pitchFamily="2" charset="2"/>
              <a:buNone/>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Recovery manager keeps track of the following operations:</a:t>
            </a:r>
          </a:p>
          <a:p>
            <a:pPr lvl="1"/>
            <a:r>
              <a:rPr lang="en-US" b="1" dirty="0" err="1"/>
              <a:t>begin_transaction</a:t>
            </a:r>
            <a:r>
              <a:rPr lang="en-US" dirty="0"/>
              <a:t>: This marks the beginning of transaction execution.</a:t>
            </a:r>
          </a:p>
          <a:p>
            <a:pPr lvl="1"/>
            <a:r>
              <a:rPr lang="en-US" dirty="0"/>
              <a:t>read or write: These specify read or write operations on the database items that are executed as part of a transaction.</a:t>
            </a:r>
          </a:p>
          <a:p>
            <a:pPr lvl="1"/>
            <a:r>
              <a:rPr lang="en-US" b="1" dirty="0" err="1"/>
              <a:t>end_transaction</a:t>
            </a:r>
            <a:r>
              <a:rPr lang="en-US" b="1" dirty="0"/>
              <a:t>: </a:t>
            </a:r>
            <a:r>
              <a:rPr lang="en-US" dirty="0"/>
              <a:t>This specifies that read and write transaction operations have ended and marks the end limit of transaction execution.</a:t>
            </a:r>
          </a:p>
          <a:p>
            <a:pPr lvl="2"/>
            <a:r>
              <a:rPr lang="en-US" dirty="0"/>
              <a:t>At this point it may be necessary to check whether the changes introduced by the transaction can be permanently applied to the database or whether the transaction has to be aborted because it violates concurrency control or for some other reason.</a:t>
            </a:r>
          </a:p>
        </p:txBody>
      </p:sp>
      <p:sp>
        <p:nvSpPr>
          <p:cNvPr id="17" name="Rectangle 4"/>
          <p:cNvSpPr txBox="1">
            <a:spLocks noChangeArrowheads="1"/>
          </p:cNvSpPr>
          <p:nvPr/>
        </p:nvSpPr>
        <p:spPr>
          <a:xfrm>
            <a:off x="2825088" y="31503"/>
            <a:ext cx="6141492" cy="7331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Transaction and System Concepts </a:t>
            </a:r>
          </a:p>
        </p:txBody>
      </p:sp>
    </p:spTree>
    <p:extLst>
      <p:ext uri="{BB962C8B-B14F-4D97-AF65-F5344CB8AC3E}">
        <p14:creationId xmlns:p14="http://schemas.microsoft.com/office/powerpoint/2010/main" val="3927128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36923"/>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4"/>
          <p:cNvSpPr txBox="1">
            <a:spLocks noChangeArrowheads="1"/>
          </p:cNvSpPr>
          <p:nvPr/>
        </p:nvSpPr>
        <p:spPr>
          <a:xfrm>
            <a:off x="2825088" y="31503"/>
            <a:ext cx="6141492" cy="7331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Transaction and System Concepts </a:t>
            </a:r>
          </a:p>
        </p:txBody>
      </p:sp>
      <p:sp>
        <p:nvSpPr>
          <p:cNvPr id="16" name="Rectangle 5"/>
          <p:cNvSpPr txBox="1">
            <a:spLocks noChangeArrowheads="1"/>
          </p:cNvSpPr>
          <p:nvPr/>
        </p:nvSpPr>
        <p:spPr>
          <a:xfrm>
            <a:off x="782109" y="1054288"/>
            <a:ext cx="9358178" cy="50189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Recovery manager keeps track of the following operations (</a:t>
            </a:r>
            <a:r>
              <a:rPr lang="en-US" dirty="0" err="1" smtClean="0"/>
              <a:t>cont</a:t>
            </a:r>
            <a:r>
              <a:rPr lang="en-US" dirty="0" smtClean="0"/>
              <a:t>):</a:t>
            </a:r>
          </a:p>
          <a:p>
            <a:pPr lvl="1"/>
            <a:r>
              <a:rPr lang="en-US" b="1" dirty="0" err="1" smtClean="0"/>
              <a:t>commit_transaction</a:t>
            </a:r>
            <a:r>
              <a:rPr lang="en-US" dirty="0" smtClean="0"/>
              <a:t>: This signals a successful end of the transaction so that any changes (updates) executed by the transaction can be safely committed to the database and will not be undone.</a:t>
            </a:r>
          </a:p>
          <a:p>
            <a:pPr lvl="1"/>
            <a:r>
              <a:rPr lang="en-US" b="1" dirty="0" smtClean="0"/>
              <a:t>rollback</a:t>
            </a:r>
            <a:r>
              <a:rPr lang="en-US" dirty="0" smtClean="0"/>
              <a:t> (or </a:t>
            </a:r>
            <a:r>
              <a:rPr lang="en-US" b="1" dirty="0" smtClean="0"/>
              <a:t>abort</a:t>
            </a:r>
            <a:r>
              <a:rPr lang="en-US" dirty="0" smtClean="0"/>
              <a:t>): This signals that the transaction has ended unsuccessfully, so that any changes or effects that the transaction may have applied to the database must be undone.  </a:t>
            </a:r>
          </a:p>
        </p:txBody>
      </p:sp>
    </p:spTree>
    <p:extLst>
      <p:ext uri="{BB962C8B-B14F-4D97-AF65-F5344CB8AC3E}">
        <p14:creationId xmlns:p14="http://schemas.microsoft.com/office/powerpoint/2010/main" val="36376492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txBox="1">
            <a:spLocks noChangeArrowheads="1"/>
          </p:cNvSpPr>
          <p:nvPr/>
        </p:nvSpPr>
        <p:spPr>
          <a:xfrm>
            <a:off x="824947" y="1259006"/>
            <a:ext cx="9683829" cy="4677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600"/>
              </a:spcBef>
            </a:pPr>
            <a:r>
              <a:rPr lang="en-US" dirty="0" smtClean="0"/>
              <a:t>Recovery techniques use the following operators:</a:t>
            </a:r>
          </a:p>
          <a:p>
            <a:pPr lvl="1">
              <a:lnSpc>
                <a:spcPct val="150000"/>
              </a:lnSpc>
              <a:spcBef>
                <a:spcPts val="600"/>
              </a:spcBef>
            </a:pPr>
            <a:r>
              <a:rPr lang="en-US" b="1" dirty="0" smtClean="0"/>
              <a:t>undo</a:t>
            </a:r>
            <a:r>
              <a:rPr lang="en-US" dirty="0" smtClean="0"/>
              <a:t>: Similar to rollback except that it applies to a single operation rather than to a whole transaction.</a:t>
            </a:r>
          </a:p>
          <a:p>
            <a:pPr lvl="1">
              <a:lnSpc>
                <a:spcPct val="150000"/>
              </a:lnSpc>
              <a:spcBef>
                <a:spcPts val="600"/>
              </a:spcBef>
            </a:pPr>
            <a:r>
              <a:rPr lang="en-US" b="1" dirty="0" smtClean="0"/>
              <a:t>redo</a:t>
            </a:r>
            <a:r>
              <a:rPr lang="en-US" dirty="0" smtClean="0"/>
              <a:t>: This specifies that certain </a:t>
            </a:r>
            <a:r>
              <a:rPr lang="en-US" i="1" dirty="0" smtClean="0"/>
              <a:t>transaction</a:t>
            </a:r>
            <a:r>
              <a:rPr lang="en-US" dirty="0" smtClean="0"/>
              <a:t> </a:t>
            </a:r>
            <a:r>
              <a:rPr lang="en-US" i="1" dirty="0" smtClean="0"/>
              <a:t>operations</a:t>
            </a:r>
            <a:r>
              <a:rPr lang="en-US" dirty="0" smtClean="0"/>
              <a:t> must be </a:t>
            </a:r>
            <a:r>
              <a:rPr lang="en-US" i="1" dirty="0" smtClean="0"/>
              <a:t>redone</a:t>
            </a:r>
            <a:r>
              <a:rPr lang="en-US" dirty="0" smtClean="0"/>
              <a:t> to ensure that all the operations of a committed transaction have been applied successfully to the database. </a:t>
            </a:r>
          </a:p>
        </p:txBody>
      </p:sp>
    </p:spTree>
    <p:extLst>
      <p:ext uri="{BB962C8B-B14F-4D97-AF65-F5344CB8AC3E}">
        <p14:creationId xmlns:p14="http://schemas.microsoft.com/office/powerpoint/2010/main" val="3919564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5"/>
          <p:cNvSpPr txBox="1">
            <a:spLocks noChangeArrowheads="1"/>
          </p:cNvSpPr>
          <p:nvPr/>
        </p:nvSpPr>
        <p:spPr>
          <a:xfrm>
            <a:off x="782109" y="1269851"/>
            <a:ext cx="8755781" cy="457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dirty="0" smtClean="0"/>
              <a:t>1 Introduction to Transaction Processing</a:t>
            </a:r>
          </a:p>
          <a:p>
            <a:pPr>
              <a:buFont typeface="Wingdings" pitchFamily="2" charset="2"/>
              <a:buNone/>
            </a:pPr>
            <a:r>
              <a:rPr lang="en-US" dirty="0" smtClean="0"/>
              <a:t>2 Transaction and System Concepts</a:t>
            </a:r>
          </a:p>
          <a:p>
            <a:pPr>
              <a:buFont typeface="Wingdings" pitchFamily="2" charset="2"/>
              <a:buNone/>
            </a:pPr>
            <a:r>
              <a:rPr lang="en-US" dirty="0" smtClean="0"/>
              <a:t>3 Desirable Properties of Transactions</a:t>
            </a:r>
          </a:p>
          <a:p>
            <a:pPr>
              <a:buFont typeface="Wingdings" pitchFamily="2" charset="2"/>
              <a:buNone/>
            </a:pPr>
            <a:r>
              <a:rPr lang="en-US" dirty="0" smtClean="0"/>
              <a:t>4 Characterizing Schedules based on Recoverability</a:t>
            </a:r>
          </a:p>
          <a:p>
            <a:pPr>
              <a:buFont typeface="Wingdings" pitchFamily="2" charset="2"/>
              <a:buNone/>
            </a:pPr>
            <a:r>
              <a:rPr lang="en-US" dirty="0" smtClean="0"/>
              <a:t>5 Characterizing Schedules based on Serializability</a:t>
            </a:r>
          </a:p>
          <a:p>
            <a:pPr>
              <a:buFont typeface="Wingdings" pitchFamily="2" charset="2"/>
              <a:buNone/>
            </a:pPr>
            <a:r>
              <a:rPr lang="en-US" dirty="0" smtClean="0"/>
              <a:t>6 Transaction Support in SQL</a:t>
            </a:r>
          </a:p>
          <a:p>
            <a:endParaRPr lang="en-US" dirty="0" smtClean="0"/>
          </a:p>
        </p:txBody>
      </p:sp>
      <p:sp>
        <p:nvSpPr>
          <p:cNvPr id="17" name="Rectangle 4"/>
          <p:cNvSpPr txBox="1">
            <a:spLocks noChangeArrowheads="1"/>
          </p:cNvSpPr>
          <p:nvPr/>
        </p:nvSpPr>
        <p:spPr>
          <a:xfrm>
            <a:off x="3643952" y="303655"/>
            <a:ext cx="4285397" cy="419746"/>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t>Chapter Outline</a:t>
            </a:r>
          </a:p>
        </p:txBody>
      </p:sp>
    </p:spTree>
    <p:extLst>
      <p:ext uri="{BB962C8B-B14F-4D97-AF65-F5344CB8AC3E}">
        <p14:creationId xmlns:p14="http://schemas.microsoft.com/office/powerpoint/2010/main" val="4184268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txBox="1">
            <a:spLocks noChangeArrowheads="1"/>
          </p:cNvSpPr>
          <p:nvPr/>
        </p:nvSpPr>
        <p:spPr>
          <a:xfrm>
            <a:off x="2988860" y="117122"/>
            <a:ext cx="5295331" cy="9921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smtClean="0"/>
              <a:t>State transition diagram</a:t>
            </a:r>
            <a:endParaRPr lang="en-US" sz="2800" dirty="0" smtClean="0">
              <a:sym typeface="Symbol" pitchFamily="71" charset="2"/>
            </a:endParaRPr>
          </a:p>
        </p:txBody>
      </p:sp>
      <p:pic>
        <p:nvPicPr>
          <p:cNvPr id="16" name="Picture 7" descr="fig17_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4201" y="1744614"/>
            <a:ext cx="9883701" cy="293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70103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txBox="1">
            <a:spLocks noChangeArrowheads="1"/>
          </p:cNvSpPr>
          <p:nvPr/>
        </p:nvSpPr>
        <p:spPr>
          <a:xfrm>
            <a:off x="611718" y="1133372"/>
            <a:ext cx="9487625" cy="46942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600"/>
              </a:spcBef>
            </a:pPr>
            <a:r>
              <a:rPr lang="en-US" dirty="0" smtClean="0"/>
              <a:t>The System Log</a:t>
            </a:r>
          </a:p>
          <a:p>
            <a:pPr lvl="1">
              <a:lnSpc>
                <a:spcPct val="150000"/>
              </a:lnSpc>
              <a:spcBef>
                <a:spcPts val="600"/>
              </a:spcBef>
            </a:pPr>
            <a:r>
              <a:rPr lang="en-US" b="1" dirty="0" smtClean="0"/>
              <a:t>Log</a:t>
            </a:r>
            <a:r>
              <a:rPr lang="en-US" dirty="0" smtClean="0"/>
              <a:t> or </a:t>
            </a:r>
            <a:r>
              <a:rPr lang="en-US" b="1" dirty="0" smtClean="0"/>
              <a:t>Journal</a:t>
            </a:r>
            <a:r>
              <a:rPr lang="en-US" dirty="0" smtClean="0"/>
              <a:t>: The log keeps track of all transaction operations that affect the values of database items.</a:t>
            </a:r>
          </a:p>
          <a:p>
            <a:pPr lvl="2">
              <a:lnSpc>
                <a:spcPct val="150000"/>
              </a:lnSpc>
              <a:spcBef>
                <a:spcPts val="600"/>
              </a:spcBef>
            </a:pPr>
            <a:r>
              <a:rPr lang="en-US" dirty="0" smtClean="0"/>
              <a:t>This information may be needed to permit recovery from transaction failures.</a:t>
            </a:r>
          </a:p>
          <a:p>
            <a:pPr lvl="2">
              <a:lnSpc>
                <a:spcPct val="150000"/>
              </a:lnSpc>
              <a:spcBef>
                <a:spcPts val="600"/>
              </a:spcBef>
            </a:pPr>
            <a:r>
              <a:rPr lang="en-US" dirty="0" smtClean="0"/>
              <a:t>The log is kept on disk, so it is not affected by any type of failure except for disk or catastrophic failure.</a:t>
            </a:r>
          </a:p>
          <a:p>
            <a:pPr lvl="2">
              <a:lnSpc>
                <a:spcPct val="150000"/>
              </a:lnSpc>
              <a:spcBef>
                <a:spcPts val="600"/>
              </a:spcBef>
            </a:pPr>
            <a:r>
              <a:rPr lang="en-US" dirty="0" smtClean="0"/>
              <a:t>In addition, the log is periodically backed up to archival storage (tape) to guard against such catastrophic failures.  </a:t>
            </a:r>
          </a:p>
        </p:txBody>
      </p:sp>
    </p:spTree>
    <p:extLst>
      <p:ext uri="{BB962C8B-B14F-4D97-AF65-F5344CB8AC3E}">
        <p14:creationId xmlns:p14="http://schemas.microsoft.com/office/powerpoint/2010/main" val="26623815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txBox="1">
            <a:spLocks noChangeArrowheads="1"/>
          </p:cNvSpPr>
          <p:nvPr/>
        </p:nvSpPr>
        <p:spPr>
          <a:xfrm>
            <a:off x="782109" y="1133373"/>
            <a:ext cx="9139813" cy="4735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sz="2400" smtClean="0"/>
              <a:t>The System Log (cont):</a:t>
            </a:r>
          </a:p>
          <a:p>
            <a:pPr lvl="1">
              <a:lnSpc>
                <a:spcPct val="80000"/>
              </a:lnSpc>
            </a:pPr>
            <a:r>
              <a:rPr lang="en-US" sz="2100" smtClean="0"/>
              <a:t>T in the following discussion refers to a unique </a:t>
            </a:r>
            <a:r>
              <a:rPr lang="en-US" sz="2100" b="1" smtClean="0"/>
              <a:t>transaction-id</a:t>
            </a:r>
            <a:r>
              <a:rPr lang="en-US" sz="2100" smtClean="0"/>
              <a:t> that is generated automatically by the system and is used to identify each transaction: </a:t>
            </a:r>
          </a:p>
          <a:p>
            <a:pPr lvl="1">
              <a:lnSpc>
                <a:spcPct val="80000"/>
              </a:lnSpc>
            </a:pPr>
            <a:r>
              <a:rPr lang="en-US" sz="2100" smtClean="0"/>
              <a:t>Types of log record: </a:t>
            </a:r>
          </a:p>
          <a:p>
            <a:pPr lvl="2">
              <a:lnSpc>
                <a:spcPct val="80000"/>
              </a:lnSpc>
            </a:pPr>
            <a:r>
              <a:rPr lang="en-US" smtClean="0"/>
              <a:t>[start_transaction,T]: Records that transaction T has started execution.</a:t>
            </a:r>
          </a:p>
          <a:p>
            <a:pPr lvl="2">
              <a:lnSpc>
                <a:spcPct val="80000"/>
              </a:lnSpc>
            </a:pPr>
            <a:r>
              <a:rPr lang="en-US" smtClean="0"/>
              <a:t>[write_item,T,X,old_value,new_value]: Records that transaction T has changed the value of database item X from old_value to new_value.</a:t>
            </a:r>
          </a:p>
          <a:p>
            <a:pPr lvl="2">
              <a:lnSpc>
                <a:spcPct val="80000"/>
              </a:lnSpc>
            </a:pPr>
            <a:r>
              <a:rPr lang="en-US" smtClean="0"/>
              <a:t>[read_item,T,X]: Records that transaction T  has read the value of database item X.</a:t>
            </a:r>
          </a:p>
          <a:p>
            <a:pPr lvl="2">
              <a:lnSpc>
                <a:spcPct val="80000"/>
              </a:lnSpc>
            </a:pPr>
            <a:r>
              <a:rPr lang="en-US" smtClean="0"/>
              <a:t>[commit,T]: Records that transaction T has completed successfully, and affirms that its effect can be committed (recorded permanently) to the database.</a:t>
            </a:r>
          </a:p>
          <a:p>
            <a:pPr lvl="2">
              <a:lnSpc>
                <a:spcPct val="80000"/>
              </a:lnSpc>
            </a:pPr>
            <a:r>
              <a:rPr lang="en-US" smtClean="0"/>
              <a:t>[abort,T]: Records that transaction T has been aborted. </a:t>
            </a:r>
            <a:endParaRPr lang="en-US" dirty="0" smtClean="0"/>
          </a:p>
        </p:txBody>
      </p:sp>
    </p:spTree>
    <p:extLst>
      <p:ext uri="{BB962C8B-B14F-4D97-AF65-F5344CB8AC3E}">
        <p14:creationId xmlns:p14="http://schemas.microsoft.com/office/powerpoint/2010/main" val="16245190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5"/>
          <p:cNvSpPr txBox="1">
            <a:spLocks noChangeArrowheads="1"/>
          </p:cNvSpPr>
          <p:nvPr/>
        </p:nvSpPr>
        <p:spPr>
          <a:xfrm>
            <a:off x="1040102" y="1133373"/>
            <a:ext cx="8294687" cy="457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System Log (</a:t>
            </a:r>
            <a:r>
              <a:rPr lang="en-US" dirty="0" err="1" smtClean="0"/>
              <a:t>cont</a:t>
            </a:r>
            <a:r>
              <a:rPr lang="en-US" dirty="0" smtClean="0"/>
              <a:t>):</a:t>
            </a:r>
          </a:p>
          <a:p>
            <a:pPr lvl="1"/>
            <a:r>
              <a:rPr lang="en-US" dirty="0" smtClean="0"/>
              <a:t>Protocols for recovery that </a:t>
            </a:r>
            <a:r>
              <a:rPr lang="en-US" i="1" dirty="0" smtClean="0"/>
              <a:t>avoid cascading rollbacks do not require that read operations be written to the system log</a:t>
            </a:r>
            <a:r>
              <a:rPr lang="en-US" dirty="0" smtClean="0"/>
              <a:t>, whereas other protocols require these entries for recovery. </a:t>
            </a:r>
          </a:p>
          <a:p>
            <a:pPr lvl="1"/>
            <a:r>
              <a:rPr lang="en-US" dirty="0" smtClean="0"/>
              <a:t>Strict protocols require simpler write entries that do not include </a:t>
            </a:r>
            <a:r>
              <a:rPr lang="en-US" dirty="0" err="1" smtClean="0"/>
              <a:t>new_value</a:t>
            </a:r>
            <a:endParaRPr lang="en-US" dirty="0" smtClean="0"/>
          </a:p>
        </p:txBody>
      </p:sp>
    </p:spTree>
    <p:extLst>
      <p:ext uri="{BB962C8B-B14F-4D97-AF65-F5344CB8AC3E}">
        <p14:creationId xmlns:p14="http://schemas.microsoft.com/office/powerpoint/2010/main" val="588884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txBox="1">
            <a:spLocks noChangeArrowheads="1"/>
          </p:cNvSpPr>
          <p:nvPr/>
        </p:nvSpPr>
        <p:spPr>
          <a:xfrm>
            <a:off x="782109" y="1133373"/>
            <a:ext cx="10032376" cy="457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nSpc>
                <a:spcPct val="80000"/>
              </a:lnSpc>
              <a:buFont typeface="Wingdings" pitchFamily="2" charset="2"/>
              <a:buNone/>
            </a:pPr>
            <a:r>
              <a:rPr lang="en-US" sz="2400" smtClean="0"/>
              <a:t>Recovery using log records:</a:t>
            </a:r>
          </a:p>
          <a:p>
            <a:pPr marL="533400" indent="-533400">
              <a:lnSpc>
                <a:spcPct val="80000"/>
              </a:lnSpc>
            </a:pPr>
            <a:r>
              <a:rPr lang="en-US" sz="2400" smtClean="0"/>
              <a:t>If the system crashes, we can recover to a consistent database state by examining the log and using one of the techniques described in Chapter 19.</a:t>
            </a:r>
          </a:p>
          <a:p>
            <a:pPr marL="952500" lvl="1" indent="-495300">
              <a:lnSpc>
                <a:spcPct val="80000"/>
              </a:lnSpc>
              <a:buFont typeface="Wingdings" pitchFamily="2" charset="2"/>
              <a:buAutoNum type="arabicPeriod"/>
            </a:pPr>
            <a:r>
              <a:rPr lang="en-US" sz="2100" smtClean="0"/>
              <a:t>Because the log contains a record of every write operation that changes the value of some database item, it is possible to </a:t>
            </a:r>
            <a:r>
              <a:rPr lang="en-US" sz="2100" b="1" smtClean="0"/>
              <a:t>undo</a:t>
            </a:r>
            <a:r>
              <a:rPr lang="en-US" sz="2100" smtClean="0"/>
              <a:t> the effect of these write operations of a transaction T by tracing backward through the log and resetting all items changed by a write operation of T to their old_values.</a:t>
            </a:r>
          </a:p>
          <a:p>
            <a:pPr marL="952500" lvl="1" indent="-495300">
              <a:lnSpc>
                <a:spcPct val="80000"/>
              </a:lnSpc>
              <a:buFont typeface="Wingdings" pitchFamily="2" charset="2"/>
              <a:buAutoNum type="arabicPeriod"/>
            </a:pPr>
            <a:r>
              <a:rPr lang="en-US" sz="2100" smtClean="0"/>
              <a:t>We can also </a:t>
            </a:r>
            <a:r>
              <a:rPr lang="en-US" sz="2100" b="1" smtClean="0"/>
              <a:t>redo</a:t>
            </a:r>
            <a:r>
              <a:rPr lang="en-US" sz="2100" smtClean="0"/>
              <a:t> the effect of the write operations of a transaction T by tracing forward through the log and setting all items changed by a write operation of T (that did not get done permanently) to their new_values.   </a:t>
            </a:r>
            <a:endParaRPr lang="en-US" sz="2100" dirty="0" smtClean="0"/>
          </a:p>
        </p:txBody>
      </p:sp>
    </p:spTree>
    <p:extLst>
      <p:ext uri="{BB962C8B-B14F-4D97-AF65-F5344CB8AC3E}">
        <p14:creationId xmlns:p14="http://schemas.microsoft.com/office/powerpoint/2010/main" val="11540179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a:spLocks noGrp="1" noChangeArrowheads="1"/>
          </p:cNvSpPr>
          <p:nvPr>
            <p:ph idx="1"/>
          </p:nvPr>
        </p:nvSpPr>
        <p:spPr>
          <a:xfrm>
            <a:off x="782109" y="952168"/>
            <a:ext cx="10136100" cy="4875425"/>
          </a:xfrm>
        </p:spPr>
        <p:txBody>
          <a:bodyPr>
            <a:normAutofit/>
          </a:bodyPr>
          <a:lstStyle/>
          <a:p>
            <a:pPr eaLnBrk="1" hangingPunct="1">
              <a:lnSpc>
                <a:spcPct val="80000"/>
              </a:lnSpc>
              <a:buFont typeface="Wingdings" pitchFamily="2" charset="2"/>
              <a:buNone/>
            </a:pPr>
            <a:r>
              <a:rPr lang="en-US" sz="2400" dirty="0" smtClean="0"/>
              <a:t>Commit Point of a Transaction:</a:t>
            </a:r>
          </a:p>
          <a:p>
            <a:pPr eaLnBrk="1" hangingPunct="1">
              <a:lnSpc>
                <a:spcPct val="80000"/>
              </a:lnSpc>
            </a:pPr>
            <a:r>
              <a:rPr lang="en-US" sz="2400" b="1" dirty="0" smtClean="0"/>
              <a:t>Definition a Commit Point: </a:t>
            </a:r>
          </a:p>
          <a:p>
            <a:pPr lvl="1" eaLnBrk="1" hangingPunct="1">
              <a:lnSpc>
                <a:spcPct val="80000"/>
              </a:lnSpc>
            </a:pPr>
            <a:r>
              <a:rPr lang="en-US" sz="2100" dirty="0" smtClean="0"/>
              <a:t>A transaction T reaches its </a:t>
            </a:r>
            <a:r>
              <a:rPr lang="en-US" sz="2100" b="1" dirty="0" smtClean="0"/>
              <a:t>commit point</a:t>
            </a:r>
            <a:r>
              <a:rPr lang="en-US" sz="2100" dirty="0" smtClean="0"/>
              <a:t> when all its operations that access the database have been executed successfully </a:t>
            </a:r>
            <a:r>
              <a:rPr lang="en-US" sz="2100" i="1" dirty="0" smtClean="0"/>
              <a:t>and</a:t>
            </a:r>
            <a:r>
              <a:rPr lang="en-US" sz="2100" dirty="0" smtClean="0"/>
              <a:t> the effect of all the transaction operations on the database has been recorded in the log.</a:t>
            </a:r>
          </a:p>
          <a:p>
            <a:pPr lvl="1" eaLnBrk="1" hangingPunct="1">
              <a:lnSpc>
                <a:spcPct val="80000"/>
              </a:lnSpc>
            </a:pPr>
            <a:r>
              <a:rPr lang="en-US" sz="2100" dirty="0" smtClean="0"/>
              <a:t>Beyond the commit point, the transaction is said to be committed, and its effect is assumed to be permanently recorded in the database.</a:t>
            </a:r>
          </a:p>
          <a:p>
            <a:pPr lvl="1" eaLnBrk="1" hangingPunct="1">
              <a:lnSpc>
                <a:spcPct val="80000"/>
              </a:lnSpc>
            </a:pPr>
            <a:r>
              <a:rPr lang="en-US" sz="2100" dirty="0" smtClean="0"/>
              <a:t>The transaction then writes an entry [</a:t>
            </a:r>
            <a:r>
              <a:rPr lang="en-US" sz="2100" dirty="0" err="1" smtClean="0"/>
              <a:t>commit,T</a:t>
            </a:r>
            <a:r>
              <a:rPr lang="en-US" sz="2100" dirty="0" smtClean="0"/>
              <a:t>] into the log. </a:t>
            </a:r>
          </a:p>
          <a:p>
            <a:pPr eaLnBrk="1" hangingPunct="1">
              <a:lnSpc>
                <a:spcPct val="80000"/>
              </a:lnSpc>
            </a:pPr>
            <a:r>
              <a:rPr lang="en-US" sz="2400" b="1" dirty="0" smtClean="0"/>
              <a:t>Roll Back of transactions:</a:t>
            </a:r>
          </a:p>
          <a:p>
            <a:pPr lvl="1" eaLnBrk="1" hangingPunct="1">
              <a:lnSpc>
                <a:spcPct val="80000"/>
              </a:lnSpc>
            </a:pPr>
            <a:r>
              <a:rPr lang="en-US" sz="2100" dirty="0" smtClean="0"/>
              <a:t>Needed for transactions that have a [</a:t>
            </a:r>
            <a:r>
              <a:rPr lang="en-US" sz="2100" dirty="0" err="1" smtClean="0"/>
              <a:t>start_transaction,T</a:t>
            </a:r>
            <a:r>
              <a:rPr lang="en-US" sz="2100" dirty="0" smtClean="0"/>
              <a:t>] entry into the log but no commit entry [</a:t>
            </a:r>
            <a:r>
              <a:rPr lang="en-US" sz="2100" dirty="0" err="1" smtClean="0"/>
              <a:t>commit,T</a:t>
            </a:r>
            <a:r>
              <a:rPr lang="en-US" sz="2100" dirty="0" smtClean="0"/>
              <a:t>] into the log. </a:t>
            </a:r>
          </a:p>
        </p:txBody>
      </p:sp>
    </p:spTree>
    <p:extLst>
      <p:ext uri="{BB962C8B-B14F-4D97-AF65-F5344CB8AC3E}">
        <p14:creationId xmlns:p14="http://schemas.microsoft.com/office/powerpoint/2010/main" val="35056114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a:spLocks noGrp="1" noChangeArrowheads="1"/>
          </p:cNvSpPr>
          <p:nvPr>
            <p:ph idx="1"/>
          </p:nvPr>
        </p:nvSpPr>
        <p:spPr>
          <a:xfrm>
            <a:off x="611718" y="1020406"/>
            <a:ext cx="9924354" cy="4684357"/>
          </a:xfrm>
        </p:spPr>
        <p:txBody>
          <a:bodyPr>
            <a:normAutofit/>
          </a:bodyPr>
          <a:lstStyle/>
          <a:p>
            <a:pPr eaLnBrk="1" hangingPunct="1">
              <a:lnSpc>
                <a:spcPct val="80000"/>
              </a:lnSpc>
              <a:buFont typeface="Wingdings" pitchFamily="2" charset="2"/>
              <a:buNone/>
            </a:pPr>
            <a:r>
              <a:rPr lang="en-US" sz="2000" dirty="0" smtClean="0"/>
              <a:t>Commit Point of a Transaction (</a:t>
            </a:r>
            <a:r>
              <a:rPr lang="en-US" sz="2000" dirty="0" err="1" smtClean="0"/>
              <a:t>cont</a:t>
            </a:r>
            <a:r>
              <a:rPr lang="en-US" sz="2000" dirty="0" smtClean="0"/>
              <a:t>):</a:t>
            </a:r>
          </a:p>
          <a:p>
            <a:pPr eaLnBrk="1" hangingPunct="1">
              <a:lnSpc>
                <a:spcPct val="80000"/>
              </a:lnSpc>
            </a:pPr>
            <a:r>
              <a:rPr lang="en-US" sz="2000" b="1" dirty="0" smtClean="0"/>
              <a:t>Redoing transactions:</a:t>
            </a:r>
          </a:p>
          <a:p>
            <a:pPr lvl="1" eaLnBrk="1" hangingPunct="1">
              <a:lnSpc>
                <a:spcPct val="80000"/>
              </a:lnSpc>
            </a:pPr>
            <a:r>
              <a:rPr lang="en-US" sz="2000" dirty="0" smtClean="0"/>
              <a:t>Transactions that have written their commit entry in the log must also have recorded all their write operations in the log; otherwise they would not be committed, so their effect on the database can be redone from the log entries. (Notice that the log file must be kept on disk.</a:t>
            </a:r>
          </a:p>
          <a:p>
            <a:pPr lvl="1" eaLnBrk="1" hangingPunct="1">
              <a:lnSpc>
                <a:spcPct val="80000"/>
              </a:lnSpc>
            </a:pPr>
            <a:r>
              <a:rPr lang="en-US" sz="2000" dirty="0" smtClean="0"/>
              <a:t>At the time of a system crash, only the log entries that have been written back to disk are considered in the recovery process because the contents of main memory may be lost.)</a:t>
            </a:r>
          </a:p>
          <a:p>
            <a:pPr eaLnBrk="1" hangingPunct="1">
              <a:lnSpc>
                <a:spcPct val="80000"/>
              </a:lnSpc>
            </a:pPr>
            <a:r>
              <a:rPr lang="en-US" sz="2000" b="1" dirty="0" smtClean="0"/>
              <a:t>Force writing a log:</a:t>
            </a:r>
          </a:p>
          <a:p>
            <a:pPr lvl="1" eaLnBrk="1" hangingPunct="1">
              <a:lnSpc>
                <a:spcPct val="80000"/>
              </a:lnSpc>
            </a:pPr>
            <a:r>
              <a:rPr lang="en-US" sz="2000" dirty="0" smtClean="0"/>
              <a:t>Before a transaction reaches its commit point, any portion of the log that has not been written to the disk yet must now be written to the disk. </a:t>
            </a:r>
          </a:p>
          <a:p>
            <a:pPr lvl="1" eaLnBrk="1" hangingPunct="1">
              <a:lnSpc>
                <a:spcPct val="80000"/>
              </a:lnSpc>
            </a:pPr>
            <a:r>
              <a:rPr lang="en-US" sz="2000" dirty="0" smtClean="0"/>
              <a:t>This process is called force-writing the log file before committing a transaction. </a:t>
            </a:r>
          </a:p>
        </p:txBody>
      </p:sp>
    </p:spTree>
    <p:extLst>
      <p:ext uri="{BB962C8B-B14F-4D97-AF65-F5344CB8AC3E}">
        <p14:creationId xmlns:p14="http://schemas.microsoft.com/office/powerpoint/2010/main" val="982885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7"/>
          <p:cNvSpPr>
            <a:spLocks noGrp="1" noChangeArrowheads="1"/>
          </p:cNvSpPr>
          <p:nvPr>
            <p:ph idx="1"/>
          </p:nvPr>
        </p:nvSpPr>
        <p:spPr>
          <a:xfrm>
            <a:off x="782109" y="1088645"/>
            <a:ext cx="9535598" cy="4684358"/>
          </a:xfrm>
        </p:spPr>
        <p:txBody>
          <a:bodyPr>
            <a:normAutofit/>
          </a:bodyPr>
          <a:lstStyle/>
          <a:p>
            <a:pPr eaLnBrk="1" hangingPunct="1">
              <a:lnSpc>
                <a:spcPct val="90000"/>
              </a:lnSpc>
              <a:buFont typeface="Wingdings" pitchFamily="2" charset="2"/>
              <a:buNone/>
            </a:pPr>
            <a:r>
              <a:rPr lang="en-US" sz="2000" dirty="0" smtClean="0"/>
              <a:t>ACID properties:</a:t>
            </a:r>
          </a:p>
          <a:p>
            <a:pPr eaLnBrk="1" hangingPunct="1">
              <a:lnSpc>
                <a:spcPct val="90000"/>
              </a:lnSpc>
            </a:pPr>
            <a:r>
              <a:rPr lang="en-US" sz="2000" b="1" dirty="0" smtClean="0"/>
              <a:t>Atomicity</a:t>
            </a:r>
            <a:r>
              <a:rPr lang="en-US" sz="2000" dirty="0" smtClean="0"/>
              <a:t>: A transaction is an atomic unit of processing; it is either performed in its entirety or not performed at all.</a:t>
            </a:r>
          </a:p>
          <a:p>
            <a:pPr eaLnBrk="1" hangingPunct="1">
              <a:lnSpc>
                <a:spcPct val="90000"/>
              </a:lnSpc>
            </a:pPr>
            <a:r>
              <a:rPr lang="en-US" sz="2000" b="1" dirty="0" smtClean="0"/>
              <a:t>Consistency preservation</a:t>
            </a:r>
            <a:r>
              <a:rPr lang="en-US" sz="2000" dirty="0" smtClean="0"/>
              <a:t>: A correct execution of the transaction must take the database from one consistent state to another.</a:t>
            </a:r>
          </a:p>
          <a:p>
            <a:pPr eaLnBrk="1" hangingPunct="1">
              <a:lnSpc>
                <a:spcPct val="90000"/>
              </a:lnSpc>
            </a:pPr>
            <a:r>
              <a:rPr lang="en-US" sz="2000" b="1" dirty="0" smtClean="0"/>
              <a:t>Isolation</a:t>
            </a:r>
            <a:r>
              <a:rPr lang="en-US" sz="2000" dirty="0" smtClean="0"/>
              <a:t>: A transaction should not make its updates visible to other transactions until it is committed; this property, when enforced strictly, solves the temporary update problem and makes cascading rollbacks of transactions  unnecessary (see Chapter 21).</a:t>
            </a:r>
          </a:p>
          <a:p>
            <a:pPr eaLnBrk="1" hangingPunct="1">
              <a:lnSpc>
                <a:spcPct val="90000"/>
              </a:lnSpc>
            </a:pPr>
            <a:r>
              <a:rPr lang="en-US" sz="2000" b="1" dirty="0" smtClean="0"/>
              <a:t>Durability or permanency</a:t>
            </a:r>
            <a:r>
              <a:rPr lang="en-US" sz="2000" dirty="0" smtClean="0"/>
              <a:t>: Once a transaction changes the database and the changes are committed, these changes must never be lost because of subsequent failure.</a:t>
            </a:r>
          </a:p>
        </p:txBody>
      </p:sp>
      <p:sp>
        <p:nvSpPr>
          <p:cNvPr id="16" name="Rectangle 6"/>
          <p:cNvSpPr txBox="1">
            <a:spLocks noChangeArrowheads="1"/>
          </p:cNvSpPr>
          <p:nvPr/>
        </p:nvSpPr>
        <p:spPr>
          <a:xfrm>
            <a:off x="3111690" y="146659"/>
            <a:ext cx="6127844" cy="754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t>Desirable Properties of Transactions </a:t>
            </a:r>
          </a:p>
        </p:txBody>
      </p:sp>
    </p:spTree>
    <p:extLst>
      <p:ext uri="{BB962C8B-B14F-4D97-AF65-F5344CB8AC3E}">
        <p14:creationId xmlns:p14="http://schemas.microsoft.com/office/powerpoint/2010/main" val="441203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smtClean="0"/>
              <a:t>Schedule</a:t>
            </a:r>
            <a:endParaRPr lang="en-US" dirty="0"/>
          </a:p>
        </p:txBody>
      </p:sp>
      <p:sp>
        <p:nvSpPr>
          <p:cNvPr id="19"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smtClean="0"/>
              <a:t>Schedule</a:t>
            </a:r>
            <a:endParaRPr lang="en-US" dirty="0"/>
          </a:p>
        </p:txBody>
      </p:sp>
      <p:sp>
        <p:nvSpPr>
          <p:cNvPr id="21"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smtClean="0"/>
              <a:t>Schedules</a:t>
            </a:r>
            <a:endParaRPr lang="en-US" dirty="0"/>
          </a:p>
        </p:txBody>
      </p:sp>
      <p:sp>
        <p:nvSpPr>
          <p:cNvPr id="22" name="Rectangle 5"/>
          <p:cNvSpPr>
            <a:spLocks noGrp="1" noChangeArrowheads="1"/>
          </p:cNvSpPr>
          <p:nvPr>
            <p:ph idx="1"/>
          </p:nvPr>
        </p:nvSpPr>
        <p:spPr>
          <a:xfrm>
            <a:off x="628650" y="1825625"/>
            <a:ext cx="10981459" cy="4351338"/>
          </a:xfrm>
        </p:spPr>
        <p:txBody>
          <a:bodyPr>
            <a:normAutofit/>
          </a:bodyPr>
          <a:lstStyle/>
          <a:p>
            <a:pPr eaLnBrk="1" hangingPunct="1">
              <a:lnSpc>
                <a:spcPct val="80000"/>
              </a:lnSpc>
            </a:pPr>
            <a:r>
              <a:rPr lang="en-US" sz="2100" dirty="0" smtClean="0"/>
              <a:t>Schedules</a:t>
            </a:r>
          </a:p>
          <a:p>
            <a:pPr eaLnBrk="1" hangingPunct="1">
              <a:lnSpc>
                <a:spcPct val="80000"/>
              </a:lnSpc>
            </a:pPr>
            <a:r>
              <a:rPr lang="en-US" sz="2100" dirty="0" smtClean="0"/>
              <a:t>Serial Schedules and Non-serial Schedules</a:t>
            </a:r>
          </a:p>
          <a:p>
            <a:pPr eaLnBrk="1" hangingPunct="1">
              <a:lnSpc>
                <a:spcPct val="80000"/>
              </a:lnSpc>
            </a:pPr>
            <a:r>
              <a:rPr lang="en-US" sz="2100" dirty="0" smtClean="0"/>
              <a:t>Complete Schedules</a:t>
            </a:r>
          </a:p>
          <a:p>
            <a:pPr eaLnBrk="1" hangingPunct="1">
              <a:lnSpc>
                <a:spcPct val="80000"/>
              </a:lnSpc>
            </a:pPr>
            <a:r>
              <a:rPr lang="en-US" sz="2100" dirty="0" smtClean="0"/>
              <a:t> </a:t>
            </a:r>
            <a:r>
              <a:rPr lang="en-US" sz="2100" dirty="0" err="1" smtClean="0"/>
              <a:t>Serializable</a:t>
            </a:r>
            <a:r>
              <a:rPr lang="en-US" sz="2100" dirty="0" smtClean="0"/>
              <a:t> Schedules</a:t>
            </a:r>
          </a:p>
          <a:p>
            <a:pPr eaLnBrk="1" hangingPunct="1">
              <a:lnSpc>
                <a:spcPct val="80000"/>
              </a:lnSpc>
            </a:pPr>
            <a:r>
              <a:rPr lang="en-US" sz="2100" dirty="0" smtClean="0"/>
              <a:t>Classifying Schedules based on Recoverability</a:t>
            </a:r>
          </a:p>
          <a:p>
            <a:pPr lvl="1">
              <a:lnSpc>
                <a:spcPct val="80000"/>
              </a:lnSpc>
            </a:pPr>
            <a:r>
              <a:rPr lang="en-US" sz="1700" dirty="0" smtClean="0"/>
              <a:t>Recoverable and Non Recoverable Schedules</a:t>
            </a:r>
          </a:p>
          <a:p>
            <a:pPr lvl="1">
              <a:lnSpc>
                <a:spcPct val="80000"/>
              </a:lnSpc>
            </a:pPr>
            <a:r>
              <a:rPr lang="en-US" sz="1700" dirty="0" smtClean="0"/>
              <a:t>Cascading roll back schedules</a:t>
            </a:r>
          </a:p>
          <a:p>
            <a:pPr lvl="1">
              <a:lnSpc>
                <a:spcPct val="80000"/>
              </a:lnSpc>
            </a:pPr>
            <a:r>
              <a:rPr lang="en-US" sz="1700" dirty="0" smtClean="0"/>
              <a:t>Cascade less Schedules</a:t>
            </a:r>
          </a:p>
          <a:p>
            <a:pPr lvl="1">
              <a:lnSpc>
                <a:spcPct val="80000"/>
              </a:lnSpc>
            </a:pPr>
            <a:r>
              <a:rPr lang="en-US" sz="1700" dirty="0" smtClean="0"/>
              <a:t>Strict Schedules</a:t>
            </a:r>
          </a:p>
          <a:p>
            <a:pPr>
              <a:lnSpc>
                <a:spcPct val="80000"/>
              </a:lnSpc>
            </a:pPr>
            <a:r>
              <a:rPr lang="en-US" sz="2100" dirty="0" smtClean="0"/>
              <a:t>Classifying Schedules based on </a:t>
            </a:r>
            <a:r>
              <a:rPr lang="en-US" sz="2100" dirty="0" err="1" smtClean="0"/>
              <a:t>Serializability</a:t>
            </a:r>
            <a:endParaRPr lang="en-US" sz="2100" dirty="0" smtClean="0"/>
          </a:p>
          <a:p>
            <a:pPr lvl="1">
              <a:lnSpc>
                <a:spcPct val="80000"/>
              </a:lnSpc>
            </a:pPr>
            <a:r>
              <a:rPr lang="en-US" sz="1700" dirty="0" smtClean="0"/>
              <a:t>Conflict </a:t>
            </a:r>
            <a:r>
              <a:rPr lang="en-US" sz="1700" dirty="0" err="1" smtClean="0"/>
              <a:t>serializable</a:t>
            </a:r>
            <a:endParaRPr lang="en-US" sz="1700" dirty="0" smtClean="0"/>
          </a:p>
          <a:p>
            <a:pPr lvl="1">
              <a:lnSpc>
                <a:spcPct val="80000"/>
              </a:lnSpc>
            </a:pPr>
            <a:r>
              <a:rPr lang="en-US" sz="1700" dirty="0" smtClean="0"/>
              <a:t>Testing for Conflict </a:t>
            </a:r>
            <a:r>
              <a:rPr lang="en-US" sz="1700" dirty="0" err="1" smtClean="0"/>
              <a:t>Serializability</a:t>
            </a:r>
            <a:endParaRPr lang="en-US" sz="1700" dirty="0" smtClean="0"/>
          </a:p>
        </p:txBody>
      </p:sp>
    </p:spTree>
    <p:extLst>
      <p:ext uri="{BB962C8B-B14F-4D97-AF65-F5344CB8AC3E}">
        <p14:creationId xmlns:p14="http://schemas.microsoft.com/office/powerpoint/2010/main" val="35166854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smtClean="0"/>
              <a:t>Schedule Definition </a:t>
            </a:r>
            <a:endParaRPr lang="en-US" dirty="0"/>
          </a:p>
        </p:txBody>
      </p:sp>
      <p:sp>
        <p:nvSpPr>
          <p:cNvPr id="19"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smtClean="0"/>
              <a:t>Schedule Definition </a:t>
            </a:r>
            <a:endParaRPr lang="en-US" dirty="0"/>
          </a:p>
        </p:txBody>
      </p:sp>
      <p:sp>
        <p:nvSpPr>
          <p:cNvPr id="21"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smtClean="0"/>
              <a:t>Schedule Definition </a:t>
            </a:r>
            <a:endParaRPr lang="en-US" dirty="0"/>
          </a:p>
        </p:txBody>
      </p:sp>
      <p:sp>
        <p:nvSpPr>
          <p:cNvPr id="22" name="Rectangle 5"/>
          <p:cNvSpPr>
            <a:spLocks noGrp="1" noChangeArrowheads="1"/>
          </p:cNvSpPr>
          <p:nvPr>
            <p:ph idx="1"/>
          </p:nvPr>
        </p:nvSpPr>
        <p:spPr>
          <a:xfrm>
            <a:off x="628650" y="1825625"/>
            <a:ext cx="10981459" cy="4351338"/>
          </a:xfrm>
        </p:spPr>
        <p:txBody>
          <a:bodyPr>
            <a:normAutofit/>
          </a:bodyPr>
          <a:lstStyle/>
          <a:p>
            <a:pPr eaLnBrk="1" hangingPunct="1">
              <a:lnSpc>
                <a:spcPct val="80000"/>
              </a:lnSpc>
            </a:pPr>
            <a:r>
              <a:rPr lang="en-US" sz="2400" b="1" dirty="0" smtClean="0"/>
              <a:t>Transaction schedule or history</a:t>
            </a:r>
            <a:r>
              <a:rPr lang="en-US" sz="2400" dirty="0" smtClean="0"/>
              <a:t>:</a:t>
            </a:r>
          </a:p>
          <a:p>
            <a:pPr lvl="1" eaLnBrk="1" hangingPunct="1">
              <a:lnSpc>
                <a:spcPct val="80000"/>
              </a:lnSpc>
            </a:pPr>
            <a:r>
              <a:rPr lang="en-US" sz="2100" dirty="0" smtClean="0"/>
              <a:t>When transactions are executing concurrently in an interleaved fashion, the order of execution of operations from the various transactions forms (is known as) a transaction schedule (or history). </a:t>
            </a:r>
          </a:p>
          <a:p>
            <a:pPr eaLnBrk="1" hangingPunct="1">
              <a:lnSpc>
                <a:spcPct val="80000"/>
              </a:lnSpc>
            </a:pPr>
            <a:r>
              <a:rPr lang="en-US" sz="2400" dirty="0" smtClean="0"/>
              <a:t>A </a:t>
            </a:r>
            <a:r>
              <a:rPr lang="en-US" sz="2400" b="1" dirty="0" smtClean="0"/>
              <a:t>schedule</a:t>
            </a:r>
            <a:r>
              <a:rPr lang="en-US" sz="2400" dirty="0" smtClean="0"/>
              <a:t> (or </a:t>
            </a:r>
            <a:r>
              <a:rPr lang="en-US" sz="2400" b="1" dirty="0" smtClean="0"/>
              <a:t>history</a:t>
            </a:r>
            <a:r>
              <a:rPr lang="en-US" sz="2400" dirty="0" smtClean="0"/>
              <a:t>) S of n transactions T1, T2, …, </a:t>
            </a:r>
            <a:r>
              <a:rPr lang="en-US" sz="2400" dirty="0" err="1" smtClean="0"/>
              <a:t>Tn</a:t>
            </a:r>
            <a:r>
              <a:rPr lang="en-US" sz="2400" dirty="0" smtClean="0"/>
              <a:t>:</a:t>
            </a:r>
          </a:p>
          <a:p>
            <a:pPr lvl="1">
              <a:lnSpc>
                <a:spcPct val="80000"/>
              </a:lnSpc>
            </a:pPr>
            <a:r>
              <a:rPr lang="en-US" sz="2100" dirty="0" smtClean="0"/>
              <a:t>It is an ordering of the operations of the transactions subject to the constraint that, for each transaction Ti that participates in S, the operations of Ti in S must appear in the same order in which they occur in Ti.</a:t>
            </a:r>
          </a:p>
          <a:p>
            <a:pPr lvl="1" eaLnBrk="1" hangingPunct="1">
              <a:lnSpc>
                <a:spcPct val="80000"/>
              </a:lnSpc>
            </a:pPr>
            <a:r>
              <a:rPr lang="en-US" sz="2100" dirty="0" smtClean="0"/>
              <a:t>Note, however, that operations from other transactions </a:t>
            </a:r>
            <a:r>
              <a:rPr lang="en-US" sz="2100" dirty="0" err="1" smtClean="0"/>
              <a:t>Tj</a:t>
            </a:r>
            <a:r>
              <a:rPr lang="en-US" sz="2100" dirty="0" smtClean="0"/>
              <a:t> can be interleaved with the operations of Ti in S. </a:t>
            </a:r>
          </a:p>
        </p:txBody>
      </p:sp>
    </p:spTree>
    <p:extLst>
      <p:ext uri="{BB962C8B-B14F-4D97-AF65-F5344CB8AC3E}">
        <p14:creationId xmlns:p14="http://schemas.microsoft.com/office/powerpoint/2010/main" val="3516685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4"/>
          <p:cNvSpPr>
            <a:spLocks noGrp="1" noChangeArrowheads="1"/>
          </p:cNvSpPr>
          <p:nvPr>
            <p:ph type="title"/>
          </p:nvPr>
        </p:nvSpPr>
        <p:spPr>
          <a:xfrm>
            <a:off x="2715904" y="142404"/>
            <a:ext cx="6683989" cy="534348"/>
          </a:xfrm>
        </p:spPr>
        <p:txBody>
          <a:bodyPr>
            <a:normAutofit fontScale="90000"/>
          </a:bodyPr>
          <a:lstStyle/>
          <a:p>
            <a:pPr eaLnBrk="1" hangingPunct="1"/>
            <a:r>
              <a:rPr lang="en-US" sz="3600" b="1" dirty="0" smtClean="0"/>
              <a:t>Introduction to Transaction Processing </a:t>
            </a:r>
          </a:p>
        </p:txBody>
      </p:sp>
      <p:sp>
        <p:nvSpPr>
          <p:cNvPr id="17" name="Rectangle 5"/>
          <p:cNvSpPr txBox="1">
            <a:spLocks noChangeArrowheads="1"/>
          </p:cNvSpPr>
          <p:nvPr/>
        </p:nvSpPr>
        <p:spPr>
          <a:xfrm>
            <a:off x="824947" y="1228300"/>
            <a:ext cx="9651398" cy="39851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b="1" dirty="0" smtClean="0"/>
              <a:t>Single-User System</a:t>
            </a:r>
            <a:r>
              <a:rPr lang="en-US" dirty="0" smtClean="0"/>
              <a:t>:</a:t>
            </a:r>
          </a:p>
          <a:p>
            <a:pPr lvl="1">
              <a:lnSpc>
                <a:spcPct val="80000"/>
              </a:lnSpc>
            </a:pPr>
            <a:r>
              <a:rPr lang="en-US" dirty="0" smtClean="0"/>
              <a:t>At most one user at a time can use the system. </a:t>
            </a:r>
          </a:p>
          <a:p>
            <a:pPr>
              <a:lnSpc>
                <a:spcPct val="80000"/>
              </a:lnSpc>
            </a:pPr>
            <a:r>
              <a:rPr lang="en-US" b="1" dirty="0" smtClean="0"/>
              <a:t>Multiuser System</a:t>
            </a:r>
            <a:r>
              <a:rPr lang="en-US" dirty="0" smtClean="0"/>
              <a:t>:</a:t>
            </a:r>
          </a:p>
          <a:p>
            <a:pPr lvl="1">
              <a:lnSpc>
                <a:spcPct val="80000"/>
              </a:lnSpc>
            </a:pPr>
            <a:r>
              <a:rPr lang="en-US" dirty="0" smtClean="0"/>
              <a:t>Many users can access the system concurrently.</a:t>
            </a:r>
          </a:p>
          <a:p>
            <a:pPr>
              <a:lnSpc>
                <a:spcPct val="80000"/>
              </a:lnSpc>
            </a:pPr>
            <a:r>
              <a:rPr lang="en-US" b="1" dirty="0" smtClean="0"/>
              <a:t>Concurrency</a:t>
            </a:r>
          </a:p>
          <a:p>
            <a:pPr lvl="1">
              <a:lnSpc>
                <a:spcPct val="80000"/>
              </a:lnSpc>
            </a:pPr>
            <a:r>
              <a:rPr lang="en-US" b="1" dirty="0" smtClean="0"/>
              <a:t>Interleaved processing</a:t>
            </a:r>
            <a:r>
              <a:rPr lang="en-US" dirty="0" smtClean="0"/>
              <a:t>:</a:t>
            </a:r>
          </a:p>
          <a:p>
            <a:pPr lvl="2">
              <a:lnSpc>
                <a:spcPct val="80000"/>
              </a:lnSpc>
            </a:pPr>
            <a:r>
              <a:rPr lang="en-US" dirty="0" smtClean="0"/>
              <a:t>Concurrent execution of processes is interleaved in a single CPU</a:t>
            </a:r>
          </a:p>
          <a:p>
            <a:pPr lvl="1">
              <a:lnSpc>
                <a:spcPct val="80000"/>
              </a:lnSpc>
            </a:pPr>
            <a:r>
              <a:rPr lang="en-US" b="1" dirty="0" smtClean="0"/>
              <a:t>Parallel processing</a:t>
            </a:r>
            <a:r>
              <a:rPr lang="en-US" dirty="0" smtClean="0"/>
              <a:t>:</a:t>
            </a:r>
          </a:p>
          <a:p>
            <a:pPr lvl="2">
              <a:lnSpc>
                <a:spcPct val="80000"/>
              </a:lnSpc>
            </a:pPr>
            <a:r>
              <a:rPr lang="en-US" dirty="0" smtClean="0"/>
              <a:t>Processes are concurrently executed in multiple CPUs. </a:t>
            </a:r>
          </a:p>
        </p:txBody>
      </p:sp>
    </p:spTree>
    <p:extLst>
      <p:ext uri="{BB962C8B-B14F-4D97-AF65-F5344CB8AC3E}">
        <p14:creationId xmlns:p14="http://schemas.microsoft.com/office/powerpoint/2010/main" val="22904607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smtClean="0"/>
              <a:t>Types of Schedules in Database </a:t>
            </a:r>
            <a:endParaRPr lang="en-US" dirty="0"/>
          </a:p>
        </p:txBody>
      </p:sp>
      <p:sp>
        <p:nvSpPr>
          <p:cNvPr id="17" name="Content Placeholder 16"/>
          <p:cNvSpPr>
            <a:spLocks noGrp="1"/>
          </p:cNvSpPr>
          <p:nvPr>
            <p:ph idx="1"/>
          </p:nvPr>
        </p:nvSpPr>
        <p:spPr/>
        <p:txBody>
          <a:bodyPr/>
          <a:lstStyle/>
          <a:p>
            <a:endParaRPr lang="en-IN"/>
          </a:p>
        </p:txBody>
      </p:sp>
      <p:pic>
        <p:nvPicPr>
          <p:cNvPr id="32769" name="Picture 1"/>
          <p:cNvPicPr>
            <a:picLocks noChangeAspect="1" noChangeArrowheads="1"/>
          </p:cNvPicPr>
          <p:nvPr/>
        </p:nvPicPr>
        <p:blipFill>
          <a:blip r:embed="rId3" cstate="print"/>
          <a:srcRect/>
          <a:stretch>
            <a:fillRect/>
          </a:stretch>
        </p:blipFill>
        <p:spPr bwMode="auto">
          <a:xfrm>
            <a:off x="845127" y="1745667"/>
            <a:ext cx="10668001" cy="4756439"/>
          </a:xfrm>
          <a:prstGeom prst="rect">
            <a:avLst/>
          </a:prstGeom>
          <a:noFill/>
          <a:ln w="9525">
            <a:noFill/>
            <a:miter lim="800000"/>
            <a:headEnd/>
            <a:tailEnd/>
          </a:ln>
        </p:spPr>
      </p:pic>
    </p:spTree>
    <p:extLst>
      <p:ext uri="{BB962C8B-B14F-4D97-AF65-F5344CB8AC3E}">
        <p14:creationId xmlns:p14="http://schemas.microsoft.com/office/powerpoint/2010/main" val="3516685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smtClean="0"/>
              <a:t>Serial Schedule 1</a:t>
            </a:r>
            <a:endParaRPr lang="en-US" dirty="0"/>
          </a:p>
        </p:txBody>
      </p:sp>
      <p:sp>
        <p:nvSpPr>
          <p:cNvPr id="18" name="Rectangle 3"/>
          <p:cNvSpPr txBox="1">
            <a:spLocks noChangeArrowheads="1"/>
          </p:cNvSpPr>
          <p:nvPr/>
        </p:nvSpPr>
        <p:spPr>
          <a:xfrm>
            <a:off x="689698" y="1814224"/>
            <a:ext cx="7262812" cy="1184275"/>
          </a:xfrm>
          <a:prstGeom prst="rect">
            <a:avLst/>
          </a:prstGeom>
        </p:spPr>
        <p:txBody>
          <a:bodyPr vert="horz" lIns="91440" tIns="45720" rIns="91440" bIns="45720" rtlCol="0">
            <a:normAutofit fontScale="92500" lnSpcReduction="10000"/>
          </a:bodyPr>
          <a:lstStyle/>
          <a:p>
            <a:pPr marL="228600" marR="0" lvl="0" indent="-228600" algn="l" defTabSz="914400" rtl="0" eaLnBrk="1" fontAlgn="auto" latinLnBrk="0" hangingPunct="1">
              <a:lnSpc>
                <a:spcPct val="80000"/>
              </a:lnSpc>
              <a:spcBef>
                <a:spcPts val="1000"/>
              </a:spcBef>
              <a:spcAft>
                <a:spcPts val="0"/>
              </a:spcAft>
              <a:buClrTx/>
              <a:buSzTx/>
              <a:buFont typeface="Arial" panose="020B0604020202020204" pitchFamily="34" charset="0"/>
              <a:buChar char="•"/>
              <a:tabLst>
                <a:tab pos="1947863" algn="l"/>
                <a:tab pos="2684463" algn="l"/>
                <a:tab pos="3594100" algn="l"/>
                <a:tab pos="4286250" algn="l"/>
              </a:tabLst>
              <a:defRPr/>
            </a:pP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Let </a:t>
            </a:r>
            <a:r>
              <a:rPr kumimoji="0" lang="en-US" altLang="en-US" sz="2000" b="0" i="1" u="none" strike="noStrike" kern="1200" cap="none" spc="0" normalizeH="0" baseline="0" noProof="0" smtClean="0">
                <a:ln>
                  <a:noFill/>
                </a:ln>
                <a:solidFill>
                  <a:schemeClr val="tx1"/>
                </a:solidFill>
                <a:effectLst/>
                <a:uLnTx/>
                <a:uFillTx/>
                <a:latin typeface="+mn-lt"/>
                <a:ea typeface="+mn-ea"/>
                <a:cs typeface="+mn-cs"/>
              </a:rPr>
              <a:t>T</a:t>
            </a:r>
            <a:r>
              <a:rPr kumimoji="0" lang="en-US" altLang="en-US" sz="2000" b="0" i="0" u="none" strike="noStrike" kern="1200" cap="none" spc="0" normalizeH="0" baseline="-25000" noProof="0" smtClean="0">
                <a:ln>
                  <a:noFill/>
                </a:ln>
                <a:solidFill>
                  <a:schemeClr val="tx1"/>
                </a:solidFill>
                <a:effectLst/>
                <a:uLnTx/>
                <a:uFillTx/>
                <a:latin typeface="+mn-lt"/>
                <a:ea typeface="+mn-ea"/>
                <a:cs typeface="+mn-cs"/>
              </a:rPr>
              <a:t>1</a:t>
            </a: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 transfer $50 from </a:t>
            </a:r>
            <a:r>
              <a:rPr kumimoji="0" lang="en-US" altLang="en-US" sz="2000" b="0" i="1" u="none" strike="noStrike" kern="1200" cap="none" spc="0" normalizeH="0" baseline="0" noProof="0" smtClean="0">
                <a:ln>
                  <a:noFill/>
                </a:ln>
                <a:solidFill>
                  <a:schemeClr val="tx1"/>
                </a:solidFill>
                <a:effectLst/>
                <a:uLnTx/>
                <a:uFillTx/>
                <a:latin typeface="+mn-lt"/>
                <a:ea typeface="+mn-ea"/>
                <a:cs typeface="+mn-cs"/>
              </a:rPr>
              <a:t>A </a:t>
            </a: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to </a:t>
            </a:r>
            <a:r>
              <a:rPr kumimoji="0" lang="en-US" altLang="en-US" sz="2000" b="0" i="1" u="none" strike="noStrike" kern="1200" cap="none" spc="0" normalizeH="0" baseline="0" noProof="0" smtClean="0">
                <a:ln>
                  <a:noFill/>
                </a:ln>
                <a:solidFill>
                  <a:schemeClr val="tx1"/>
                </a:solidFill>
                <a:effectLst/>
                <a:uLnTx/>
                <a:uFillTx/>
                <a:latin typeface="+mn-lt"/>
                <a:ea typeface="+mn-ea"/>
                <a:cs typeface="+mn-cs"/>
              </a:rPr>
              <a:t>B</a:t>
            </a: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 and </a:t>
            </a:r>
            <a:r>
              <a:rPr kumimoji="0" lang="en-US" altLang="en-US" sz="2000" b="0" i="1" u="none" strike="noStrike" kern="1200" cap="none" spc="0" normalizeH="0" baseline="0" noProof="0" smtClean="0">
                <a:ln>
                  <a:noFill/>
                </a:ln>
                <a:solidFill>
                  <a:schemeClr val="tx1"/>
                </a:solidFill>
                <a:effectLst/>
                <a:uLnTx/>
                <a:uFillTx/>
                <a:latin typeface="+mn-lt"/>
                <a:ea typeface="+mn-ea"/>
                <a:cs typeface="+mn-cs"/>
              </a:rPr>
              <a:t>T</a:t>
            </a:r>
            <a:r>
              <a:rPr kumimoji="0" lang="en-US" altLang="en-US" sz="2000" b="0" i="0" u="none" strike="noStrike" kern="1200" cap="none" spc="0" normalizeH="0" baseline="-25000" noProof="0" smtClean="0">
                <a:ln>
                  <a:noFill/>
                </a:ln>
                <a:solidFill>
                  <a:schemeClr val="tx1"/>
                </a:solidFill>
                <a:effectLst/>
                <a:uLnTx/>
                <a:uFillTx/>
                <a:latin typeface="+mn-lt"/>
                <a:ea typeface="+mn-ea"/>
                <a:cs typeface="+mn-cs"/>
              </a:rPr>
              <a:t>2</a:t>
            </a: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 transfer 10% of the balance from </a:t>
            </a:r>
            <a:r>
              <a:rPr kumimoji="0" lang="en-US" altLang="en-US" sz="2000" b="0" i="1" u="none" strike="noStrike" kern="1200" cap="none" spc="0" normalizeH="0" baseline="0" noProof="0" smtClean="0">
                <a:ln>
                  <a:noFill/>
                </a:ln>
                <a:solidFill>
                  <a:schemeClr val="tx1"/>
                </a:solidFill>
                <a:effectLst/>
                <a:uLnTx/>
                <a:uFillTx/>
                <a:latin typeface="+mn-lt"/>
                <a:ea typeface="+mn-ea"/>
                <a:cs typeface="+mn-cs"/>
              </a:rPr>
              <a:t>A </a:t>
            </a: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to </a:t>
            </a:r>
            <a:r>
              <a:rPr kumimoji="0" lang="en-US" altLang="en-US" sz="2000" b="0" i="1" u="none" strike="noStrike" kern="1200" cap="none" spc="0" normalizeH="0" baseline="0" noProof="0" smtClean="0">
                <a:ln>
                  <a:noFill/>
                </a:ln>
                <a:solidFill>
                  <a:schemeClr val="tx1"/>
                </a:solidFill>
                <a:effectLst/>
                <a:uLnTx/>
                <a:uFillTx/>
                <a:latin typeface="+mn-lt"/>
                <a:ea typeface="+mn-ea"/>
                <a:cs typeface="+mn-cs"/>
              </a:rPr>
              <a:t>B.</a:t>
            </a: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  </a:t>
            </a:r>
          </a:p>
          <a:p>
            <a:pPr marL="228600" marR="0" lvl="0" indent="-228600" algn="l" defTabSz="914400" rtl="0" eaLnBrk="1" fontAlgn="auto" latinLnBrk="0" hangingPunct="1">
              <a:lnSpc>
                <a:spcPct val="80000"/>
              </a:lnSpc>
              <a:spcBef>
                <a:spcPts val="1000"/>
              </a:spcBef>
              <a:spcAft>
                <a:spcPts val="0"/>
              </a:spcAft>
              <a:buClrTx/>
              <a:buSzTx/>
              <a:buFont typeface="Arial" panose="020B0604020202020204" pitchFamily="34" charset="0"/>
              <a:buChar char="•"/>
              <a:tabLst>
                <a:tab pos="1947863" algn="l"/>
                <a:tab pos="2684463" algn="l"/>
                <a:tab pos="3594100" algn="l"/>
                <a:tab pos="4286250" algn="l"/>
              </a:tabLst>
              <a:defRPr/>
            </a:pP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A </a:t>
            </a:r>
            <a:r>
              <a:rPr kumimoji="0" lang="en-US" altLang="en-US" sz="2000" b="0" i="0" u="none" strike="noStrike" kern="1200" cap="none" spc="0" normalizeH="0" baseline="0" noProof="0" smtClean="0">
                <a:ln>
                  <a:noFill/>
                </a:ln>
                <a:solidFill>
                  <a:srgbClr val="000099"/>
                </a:solidFill>
                <a:effectLst/>
                <a:uLnTx/>
                <a:uFillTx/>
                <a:latin typeface="+mn-lt"/>
                <a:ea typeface="+mn-ea"/>
                <a:cs typeface="+mn-cs"/>
              </a:rPr>
              <a:t>serial </a:t>
            </a: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schedule in which </a:t>
            </a:r>
            <a:r>
              <a:rPr kumimoji="0" lang="en-US" altLang="en-US" sz="2000" b="0" i="1" u="none" strike="noStrike" kern="1200" cap="none" spc="0" normalizeH="0" baseline="0" noProof="0" smtClean="0">
                <a:ln>
                  <a:noFill/>
                </a:ln>
                <a:solidFill>
                  <a:schemeClr val="tx1"/>
                </a:solidFill>
                <a:effectLst/>
                <a:uLnTx/>
                <a:uFillTx/>
                <a:latin typeface="+mn-lt"/>
                <a:ea typeface="+mn-ea"/>
                <a:cs typeface="+mn-cs"/>
              </a:rPr>
              <a:t>T</a:t>
            </a:r>
            <a:r>
              <a:rPr kumimoji="0" lang="en-US" altLang="en-US" sz="2000" b="0" i="0" u="none" strike="noStrike" kern="1200" cap="none" spc="0" normalizeH="0" baseline="-25000" noProof="0" smtClean="0">
                <a:ln>
                  <a:noFill/>
                </a:ln>
                <a:solidFill>
                  <a:schemeClr val="tx1"/>
                </a:solidFill>
                <a:effectLst/>
                <a:uLnTx/>
                <a:uFillTx/>
                <a:latin typeface="+mn-lt"/>
                <a:ea typeface="+mn-ea"/>
                <a:cs typeface="+mn-cs"/>
              </a:rPr>
              <a:t>1</a:t>
            </a: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 is followed by </a:t>
            </a:r>
            <a:r>
              <a:rPr kumimoji="0" lang="en-US" altLang="en-US" sz="2000" b="0" i="1" u="none" strike="noStrike" kern="1200" cap="none" spc="0" normalizeH="0" baseline="0" noProof="0" smtClean="0">
                <a:ln>
                  <a:noFill/>
                </a:ln>
                <a:solidFill>
                  <a:schemeClr val="tx1"/>
                </a:solidFill>
                <a:effectLst/>
                <a:uLnTx/>
                <a:uFillTx/>
                <a:latin typeface="+mn-lt"/>
                <a:ea typeface="+mn-ea"/>
                <a:cs typeface="+mn-cs"/>
              </a:rPr>
              <a:t>T</a:t>
            </a:r>
            <a:r>
              <a:rPr kumimoji="0" lang="en-US" altLang="en-US" sz="2000" b="0" i="0" u="none" strike="noStrike" kern="1200" cap="none" spc="0" normalizeH="0" baseline="-25000" noProof="0" smtClean="0">
                <a:ln>
                  <a:noFill/>
                </a:ln>
                <a:solidFill>
                  <a:schemeClr val="tx1"/>
                </a:solidFill>
                <a:effectLst/>
                <a:uLnTx/>
                <a:uFillTx/>
                <a:latin typeface="+mn-lt"/>
                <a:ea typeface="+mn-ea"/>
                <a:cs typeface="+mn-cs"/>
              </a:rPr>
              <a:t>2</a:t>
            </a:r>
            <a:r>
              <a:rPr kumimoji="0" lang="en-US" altLang="en-US" sz="2800" b="0" i="0" u="none" strike="noStrike" kern="1200" cap="none" spc="0" normalizeH="0" baseline="0" noProof="0" smtClean="0">
                <a:ln>
                  <a:noFill/>
                </a:ln>
                <a:solidFill>
                  <a:schemeClr val="tx1"/>
                </a:solidFill>
                <a:effectLst/>
                <a:uLnTx/>
                <a:uFillTx/>
                <a:latin typeface="+mn-lt"/>
                <a:ea typeface="+mn-ea"/>
                <a:cs typeface="+mn-cs"/>
              </a:rPr>
              <a:t> </a:t>
            </a: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a:t>
            </a:r>
          </a:p>
          <a:p>
            <a:pPr marL="228600" marR="0" lvl="0" indent="-228600" algn="l" defTabSz="914400" rtl="0" eaLnBrk="1" fontAlgn="auto" latinLnBrk="0" hangingPunct="1">
              <a:lnSpc>
                <a:spcPct val="80000"/>
              </a:lnSpc>
              <a:spcBef>
                <a:spcPts val="1000"/>
              </a:spcBef>
              <a:spcAft>
                <a:spcPts val="0"/>
              </a:spcAft>
              <a:buClrTx/>
              <a:buSzTx/>
              <a:buFont typeface="Monotype Sorts" pitchFamily="2" charset="2"/>
              <a:buNone/>
              <a:tabLst>
                <a:tab pos="1947863" algn="l"/>
                <a:tab pos="2684463" algn="l"/>
                <a:tab pos="3594100" algn="l"/>
                <a:tab pos="4286250" algn="l"/>
              </a:tabLst>
              <a:defRPr/>
            </a:pPr>
            <a:r>
              <a:rPr kumimoji="0" lang="en-US" altLang="en-US" sz="1400" b="0" i="0" u="none" strike="noStrike" kern="1200" cap="none" spc="0" normalizeH="0" baseline="0" noProof="0" smtClean="0">
                <a:ln>
                  <a:noFill/>
                </a:ln>
                <a:solidFill>
                  <a:schemeClr val="tx1"/>
                </a:solidFill>
                <a:effectLst/>
                <a:uLnTx/>
                <a:uFillTx/>
                <a:latin typeface="+mn-lt"/>
                <a:ea typeface="+mn-ea"/>
                <a:cs typeface="+mn-cs"/>
              </a:rPr>
              <a:t>		</a:t>
            </a:r>
            <a:endParaRPr kumimoji="0" lang="en-US" altLang="en-US" sz="1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9" name="Picture 13"/>
          <p:cNvPicPr>
            <a:picLocks noChangeAspect="1" noChangeArrowheads="1"/>
          </p:cNvPicPr>
          <p:nvPr/>
        </p:nvPicPr>
        <p:blipFill>
          <a:blip r:embed="rId3" cstate="print"/>
          <a:srcRect/>
          <a:stretch>
            <a:fillRect/>
          </a:stretch>
        </p:blipFill>
        <p:spPr bwMode="auto">
          <a:xfrm>
            <a:off x="6494464" y="2074862"/>
            <a:ext cx="3506787" cy="4389437"/>
          </a:xfrm>
          <a:prstGeom prst="rect">
            <a:avLst/>
          </a:prstGeom>
          <a:noFill/>
          <a:ln w="9525">
            <a:noFill/>
            <a:miter lim="800000"/>
            <a:headEnd/>
            <a:tailEnd/>
          </a:ln>
        </p:spPr>
      </p:pic>
    </p:spTree>
    <p:extLst>
      <p:ext uri="{BB962C8B-B14F-4D97-AF65-F5344CB8AC3E}">
        <p14:creationId xmlns:p14="http://schemas.microsoft.com/office/powerpoint/2010/main" val="4311940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4"/>
          <p:cNvSpPr txBox="1">
            <a:spLocks noChangeArrowheads="1"/>
          </p:cNvSpPr>
          <p:nvPr/>
        </p:nvSpPr>
        <p:spPr>
          <a:xfrm>
            <a:off x="782109" y="849437"/>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smtClean="0"/>
              <a:t>Serial Schedule 2</a:t>
            </a:r>
            <a:endParaRPr lang="en-US" dirty="0"/>
          </a:p>
        </p:txBody>
      </p:sp>
      <p:sp>
        <p:nvSpPr>
          <p:cNvPr id="17" name="Text Box 5"/>
          <p:cNvSpPr txBox="1">
            <a:spLocks noChangeArrowheads="1"/>
          </p:cNvSpPr>
          <p:nvPr/>
        </p:nvSpPr>
        <p:spPr bwMode="auto">
          <a:xfrm>
            <a:off x="1111250" y="1573212"/>
            <a:ext cx="7880350" cy="396875"/>
          </a:xfrm>
          <a:prstGeom prst="rect">
            <a:avLst/>
          </a:prstGeom>
          <a:noFill/>
          <a:ln w="9525">
            <a:noFill/>
            <a:miter lim="800000"/>
            <a:headEnd/>
            <a:tailEnd/>
          </a:ln>
        </p:spPr>
        <p:txBody>
          <a:bodyPr>
            <a:spAutoFit/>
          </a:bodyPr>
          <a:lstStyle/>
          <a:p>
            <a:pPr>
              <a:spcBef>
                <a:spcPct val="50000"/>
              </a:spcBef>
              <a:buFontTx/>
              <a:buChar char="•"/>
            </a:pPr>
            <a:r>
              <a:rPr lang="en-US" altLang="en-US" sz="2000"/>
              <a:t> A serial schedule where </a:t>
            </a:r>
            <a:r>
              <a:rPr lang="en-US" altLang="en-US" sz="2000" i="1"/>
              <a:t>T</a:t>
            </a:r>
            <a:r>
              <a:rPr lang="en-US" altLang="en-US" sz="2000" i="1" baseline="-25000"/>
              <a:t>2</a:t>
            </a:r>
            <a:r>
              <a:rPr lang="en-US" altLang="en-US" sz="2000"/>
              <a:t> is followed by </a:t>
            </a:r>
            <a:r>
              <a:rPr kumimoji="1" lang="en-US" altLang="en-US" sz="2000" i="1"/>
              <a:t>T</a:t>
            </a:r>
            <a:r>
              <a:rPr kumimoji="1" lang="en-US" altLang="en-US" sz="2000" baseline="-25000"/>
              <a:t>1</a:t>
            </a:r>
          </a:p>
        </p:txBody>
      </p:sp>
      <p:pic>
        <p:nvPicPr>
          <p:cNvPr id="20" name="Picture 11"/>
          <p:cNvPicPr>
            <a:picLocks noChangeAspect="1" noChangeArrowheads="1"/>
          </p:cNvPicPr>
          <p:nvPr/>
        </p:nvPicPr>
        <p:blipFill>
          <a:blip r:embed="rId3" cstate="print"/>
          <a:srcRect/>
          <a:stretch>
            <a:fillRect/>
          </a:stretch>
        </p:blipFill>
        <p:spPr bwMode="auto">
          <a:xfrm>
            <a:off x="2654300" y="2095500"/>
            <a:ext cx="3827462" cy="4762500"/>
          </a:xfrm>
          <a:prstGeom prst="rect">
            <a:avLst/>
          </a:prstGeom>
          <a:noFill/>
          <a:ln w="9525">
            <a:noFill/>
            <a:miter lim="800000"/>
            <a:headEnd/>
            <a:tailEnd/>
          </a:ln>
        </p:spPr>
      </p:pic>
    </p:spTree>
    <p:extLst>
      <p:ext uri="{BB962C8B-B14F-4D97-AF65-F5344CB8AC3E}">
        <p14:creationId xmlns:p14="http://schemas.microsoft.com/office/powerpoint/2010/main" val="4311940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4"/>
          <p:cNvSpPr txBox="1">
            <a:spLocks noChangeArrowheads="1"/>
          </p:cNvSpPr>
          <p:nvPr/>
        </p:nvSpPr>
        <p:spPr>
          <a:xfrm>
            <a:off x="782109" y="849437"/>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err="1" smtClean="0"/>
              <a:t>Serializable</a:t>
            </a:r>
            <a:r>
              <a:rPr lang="en-US" dirty="0" smtClean="0"/>
              <a:t> Schedule 3</a:t>
            </a:r>
            <a:endParaRPr lang="en-US" dirty="0"/>
          </a:p>
        </p:txBody>
      </p:sp>
      <p:sp>
        <p:nvSpPr>
          <p:cNvPr id="18" name="Rectangle 4"/>
          <p:cNvSpPr txBox="1">
            <a:spLocks noChangeArrowheads="1"/>
          </p:cNvSpPr>
          <p:nvPr/>
        </p:nvSpPr>
        <p:spPr>
          <a:xfrm>
            <a:off x="592715" y="1412443"/>
            <a:ext cx="10186121" cy="1054100"/>
          </a:xfrm>
          <a:prstGeom prst="rect">
            <a:avLst/>
          </a:prstGeom>
          <a:noFill/>
        </p:spPr>
        <p:txBody>
          <a:bodyPr vert="horz" lIns="91440" tIns="45720" rIns="91440" bIns="45720" rtlCol="0">
            <a:normAutofit fontScale="85000" lnSpcReduction="2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tab pos="1947863" algn="l"/>
                <a:tab pos="2684463" algn="l"/>
                <a:tab pos="3594100" algn="l"/>
                <a:tab pos="4286250" algn="l"/>
              </a:tabLst>
              <a:defRPr/>
            </a:pPr>
            <a:r>
              <a:rPr kumimoji="0" lang="en-US" altLang="en-US" sz="2800" b="0" i="0" u="none" strike="noStrike" kern="1200" cap="none" spc="0" normalizeH="0" baseline="0" noProof="0" dirty="0" smtClean="0">
                <a:ln>
                  <a:noFill/>
                </a:ln>
                <a:solidFill>
                  <a:schemeClr val="tx1"/>
                </a:solidFill>
                <a:effectLst/>
                <a:uLnTx/>
                <a:uFillTx/>
                <a:latin typeface="+mn-lt"/>
                <a:ea typeface="+mn-ea"/>
                <a:cs typeface="+mn-cs"/>
              </a:rPr>
              <a:t>Let </a:t>
            </a:r>
            <a:r>
              <a:rPr kumimoji="0" lang="en-US" altLang="en-US" sz="2800" b="0" i="1" u="none" strike="noStrike" kern="1200" cap="none" spc="0" normalizeH="0" baseline="0" noProof="0" dirty="0" err="1" smtClean="0">
                <a:ln>
                  <a:noFill/>
                </a:ln>
                <a:solidFill>
                  <a:schemeClr val="tx1"/>
                </a:solidFill>
                <a:effectLst/>
                <a:uLnTx/>
                <a:uFillTx/>
                <a:latin typeface="+mn-lt"/>
                <a:ea typeface="+mn-ea"/>
                <a:cs typeface="+mn-cs"/>
              </a:rPr>
              <a:t>T</a:t>
            </a:r>
            <a:r>
              <a:rPr kumimoji="0" lang="en-US" altLang="en-US" sz="2800" b="0" i="0" u="none" strike="noStrike" kern="1200" cap="none" spc="0" normalizeH="0" baseline="-25000" noProof="0" dirty="0" err="1" smtClean="0">
                <a:ln>
                  <a:noFill/>
                </a:ln>
                <a:solidFill>
                  <a:schemeClr val="tx1"/>
                </a:solidFill>
                <a:effectLst/>
                <a:uLnTx/>
                <a:uFillTx/>
                <a:latin typeface="+mn-lt"/>
                <a:ea typeface="+mn-ea"/>
                <a:cs typeface="+mn-cs"/>
              </a:rPr>
              <a:t>1</a:t>
            </a:r>
            <a:r>
              <a:rPr kumimoji="0" lang="en-US" altLang="en-US" sz="28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altLang="en-US" sz="2800" b="0" i="1" u="none" strike="noStrike" kern="1200" cap="none" spc="0" normalizeH="0" baseline="0" noProof="0" dirty="0" err="1" smtClean="0">
                <a:ln>
                  <a:noFill/>
                </a:ln>
                <a:solidFill>
                  <a:schemeClr val="tx1"/>
                </a:solidFill>
                <a:effectLst/>
                <a:uLnTx/>
                <a:uFillTx/>
                <a:latin typeface="+mn-lt"/>
                <a:ea typeface="+mn-ea"/>
                <a:cs typeface="+mn-cs"/>
              </a:rPr>
              <a:t>T</a:t>
            </a:r>
            <a:r>
              <a:rPr kumimoji="0" lang="en-US" altLang="en-US" sz="2800" b="0" i="0" u="none" strike="noStrike" kern="1200" cap="none" spc="0" normalizeH="0" baseline="-25000" noProof="0" dirty="0" err="1" smtClean="0">
                <a:ln>
                  <a:noFill/>
                </a:ln>
                <a:solidFill>
                  <a:schemeClr val="tx1"/>
                </a:solidFill>
                <a:effectLst/>
                <a:uLnTx/>
                <a:uFillTx/>
                <a:latin typeface="+mn-lt"/>
                <a:ea typeface="+mn-ea"/>
                <a:cs typeface="+mn-cs"/>
              </a:rPr>
              <a:t>2</a:t>
            </a:r>
            <a:r>
              <a:rPr kumimoji="0" lang="en-US" altLang="en-US" sz="2800" b="0" i="0" u="none" strike="noStrike" kern="1200" cap="none" spc="0" normalizeH="0" baseline="0" noProof="0" dirty="0" smtClean="0">
                <a:ln>
                  <a:noFill/>
                </a:ln>
                <a:solidFill>
                  <a:schemeClr val="tx1"/>
                </a:solidFill>
                <a:effectLst/>
                <a:uLnTx/>
                <a:uFillTx/>
                <a:latin typeface="+mn-lt"/>
                <a:ea typeface="+mn-ea"/>
                <a:cs typeface="+mn-cs"/>
              </a:rPr>
              <a:t> be the transactions defined previously</a:t>
            </a:r>
            <a:r>
              <a:rPr kumimoji="0" lang="en-US" altLang="en-US" sz="2800" b="0" i="1" u="none" strike="noStrike" kern="1200" cap="none" spc="0" normalizeH="0" baseline="0" noProof="0" dirty="0" smtClean="0">
                <a:ln>
                  <a:noFill/>
                </a:ln>
                <a:solidFill>
                  <a:schemeClr val="tx1"/>
                </a:solidFill>
                <a:effectLst/>
                <a:uLnTx/>
                <a:uFillTx/>
                <a:latin typeface="+mn-lt"/>
                <a:ea typeface="+mn-ea"/>
                <a:cs typeface="+mn-cs"/>
              </a:rPr>
              <a:t>.</a:t>
            </a:r>
            <a:r>
              <a:rPr kumimoji="0" lang="en-US" altLang="en-US" sz="2800" b="0" i="0" u="none" strike="noStrike" kern="1200" cap="none" spc="0" normalizeH="0" baseline="0" noProof="0" dirty="0" smtClean="0">
                <a:ln>
                  <a:noFill/>
                </a:ln>
                <a:solidFill>
                  <a:schemeClr val="tx1"/>
                </a:solidFill>
                <a:effectLst/>
                <a:uLnTx/>
                <a:uFillTx/>
                <a:latin typeface="+mn-lt"/>
                <a:ea typeface="+mn-ea"/>
                <a:cs typeface="+mn-cs"/>
              </a:rPr>
              <a:t>  The following schedule is </a:t>
            </a:r>
            <a:r>
              <a:rPr kumimoji="0" lang="en-US" altLang="en-US" sz="2800" b="1" i="0" u="none" strike="noStrike" kern="1200" cap="none" spc="0" normalizeH="0" baseline="0" noProof="0" dirty="0" smtClean="0">
                <a:ln>
                  <a:noFill/>
                </a:ln>
                <a:solidFill>
                  <a:schemeClr val="tx1"/>
                </a:solidFill>
                <a:effectLst/>
                <a:uLnTx/>
                <a:uFillTx/>
                <a:latin typeface="+mn-lt"/>
                <a:ea typeface="+mn-ea"/>
                <a:cs typeface="+mn-cs"/>
              </a:rPr>
              <a:t>not a serial schedule</a:t>
            </a:r>
            <a:r>
              <a:rPr kumimoji="0" lang="en-US" altLang="en-US" sz="2800" b="0" i="0" u="none" strike="noStrike" kern="1200" cap="none" spc="0" normalizeH="0" baseline="0" noProof="0" dirty="0" smtClean="0">
                <a:ln>
                  <a:noFill/>
                </a:ln>
                <a:solidFill>
                  <a:schemeClr val="tx1"/>
                </a:solidFill>
                <a:effectLst/>
                <a:uLnTx/>
                <a:uFillTx/>
                <a:latin typeface="+mn-lt"/>
                <a:ea typeface="+mn-ea"/>
                <a:cs typeface="+mn-cs"/>
              </a:rPr>
              <a:t>, but it is </a:t>
            </a:r>
            <a:r>
              <a:rPr kumimoji="0" lang="en-US" altLang="en-US" sz="2800" b="1" i="1" u="none" strike="noStrike" kern="1200" cap="none" spc="0" normalizeH="0" baseline="0" noProof="0" dirty="0" smtClean="0">
                <a:ln>
                  <a:noFill/>
                </a:ln>
                <a:solidFill>
                  <a:srgbClr val="000099"/>
                </a:solidFill>
                <a:effectLst/>
                <a:uLnTx/>
                <a:uFillTx/>
                <a:latin typeface="+mn-lt"/>
                <a:ea typeface="+mn-ea"/>
                <a:cs typeface="+mn-cs"/>
              </a:rPr>
              <a:t>equivalent</a:t>
            </a:r>
            <a:r>
              <a:rPr kumimoji="0" lang="en-US" altLang="en-US" sz="2800" b="0" i="0" u="none" strike="noStrike" kern="1200" cap="none" spc="0" normalizeH="0" baseline="0" noProof="0" dirty="0" smtClean="0">
                <a:ln>
                  <a:noFill/>
                </a:ln>
                <a:solidFill>
                  <a:srgbClr val="000099"/>
                </a:solidFill>
                <a:effectLst/>
                <a:uLnTx/>
                <a:uFillTx/>
                <a:latin typeface="+mn-lt"/>
                <a:ea typeface="+mn-ea"/>
                <a:cs typeface="+mn-cs"/>
              </a:rPr>
              <a:t> </a:t>
            </a:r>
            <a:r>
              <a:rPr kumimoji="0" lang="en-US" altLang="en-US" sz="2800" b="0" i="0" u="none" strike="noStrike" kern="1200" cap="none" spc="0" normalizeH="0" baseline="0" noProof="0" dirty="0" smtClean="0">
                <a:ln>
                  <a:noFill/>
                </a:ln>
                <a:solidFill>
                  <a:schemeClr val="tx1"/>
                </a:solidFill>
                <a:effectLst/>
                <a:uLnTx/>
                <a:uFillTx/>
                <a:latin typeface="+mn-lt"/>
                <a:ea typeface="+mn-ea"/>
                <a:cs typeface="+mn-cs"/>
              </a:rPr>
              <a:t>to Schedule 1.</a:t>
            </a:r>
          </a:p>
          <a:p>
            <a:pPr marL="228600" marR="0" lvl="0" indent="-228600" algn="l" defTabSz="914400" rtl="0" eaLnBrk="1" fontAlgn="auto" latinLnBrk="0" hangingPunct="1">
              <a:lnSpc>
                <a:spcPct val="90000"/>
              </a:lnSpc>
              <a:spcBef>
                <a:spcPts val="1000"/>
              </a:spcBef>
              <a:spcAft>
                <a:spcPts val="0"/>
              </a:spcAft>
              <a:buClrTx/>
              <a:buSzTx/>
              <a:buFont typeface="Monotype Sorts" pitchFamily="2" charset="2"/>
              <a:buNone/>
              <a:tabLst>
                <a:tab pos="1947863" algn="l"/>
                <a:tab pos="2684463" algn="l"/>
                <a:tab pos="3594100" algn="l"/>
                <a:tab pos="4286250" algn="l"/>
              </a:tabLst>
              <a:defRPr/>
            </a:pPr>
            <a:r>
              <a:rPr kumimoji="0" lang="en-US" altLang="en-US"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altLang="en-US" sz="2800" b="0" i="1" u="none" strike="noStrike" kern="1200" cap="none" spc="0" normalizeH="0" baseline="0" noProof="0" dirty="0" smtClean="0">
              <a:ln>
                <a:noFill/>
              </a:ln>
              <a:solidFill>
                <a:schemeClr val="tx1"/>
              </a:solidFill>
              <a:effectLst/>
              <a:uLnTx/>
              <a:uFillTx/>
              <a:latin typeface="+mn-lt"/>
              <a:ea typeface="+mn-ea"/>
              <a:cs typeface="+mn-cs"/>
            </a:endParaRPr>
          </a:p>
        </p:txBody>
      </p:sp>
      <p:sp>
        <p:nvSpPr>
          <p:cNvPr id="19" name="Rectangle 7"/>
          <p:cNvSpPr>
            <a:spLocks noChangeArrowheads="1"/>
          </p:cNvSpPr>
          <p:nvPr/>
        </p:nvSpPr>
        <p:spPr bwMode="auto">
          <a:xfrm>
            <a:off x="1000125" y="6018213"/>
            <a:ext cx="6724650" cy="390525"/>
          </a:xfrm>
          <a:prstGeom prst="rect">
            <a:avLst/>
          </a:prstGeom>
          <a:noFill/>
          <a:ln w="9525">
            <a:noFill/>
            <a:miter lim="800000"/>
            <a:headEnd/>
            <a:tailEnd/>
          </a:ln>
        </p:spPr>
        <p:txBody>
          <a:bodyPr/>
          <a:lstStyle/>
          <a:p>
            <a:pPr marL="342900" indent="-342900">
              <a:spcBef>
                <a:spcPct val="35000"/>
              </a:spcBef>
              <a:buClr>
                <a:schemeClr val="tx2"/>
              </a:buClr>
              <a:buFont typeface="Monotype Sorts" pitchFamily="2" charset="2"/>
              <a:buNone/>
              <a:tabLst>
                <a:tab pos="1947863" algn="l"/>
                <a:tab pos="2684463" algn="l"/>
                <a:tab pos="3594100" algn="l"/>
                <a:tab pos="4286250" algn="l"/>
              </a:tabLst>
            </a:pPr>
            <a:r>
              <a:rPr kumimoji="1" lang="en-US" altLang="en-US" sz="1800">
                <a:latin typeface="Arial" charset="0"/>
              </a:rPr>
              <a:t>In Schedules 1, 2 and 3, the sum </a:t>
            </a:r>
            <a:r>
              <a:rPr kumimoji="1" lang="en-US" altLang="en-US" sz="1800" b="1">
                <a:latin typeface="Arial" charset="0"/>
              </a:rPr>
              <a:t>A + B is preserved</a:t>
            </a:r>
            <a:r>
              <a:rPr kumimoji="1" lang="en-US" altLang="en-US" sz="1800">
                <a:latin typeface="Arial" charset="0"/>
              </a:rPr>
              <a:t>.</a:t>
            </a:r>
          </a:p>
        </p:txBody>
      </p:sp>
      <p:pic>
        <p:nvPicPr>
          <p:cNvPr id="21" name="Picture 13"/>
          <p:cNvPicPr>
            <a:picLocks noChangeAspect="1" noChangeArrowheads="1"/>
          </p:cNvPicPr>
          <p:nvPr/>
        </p:nvPicPr>
        <p:blipFill>
          <a:blip r:embed="rId3" cstate="print"/>
          <a:srcRect/>
          <a:stretch>
            <a:fillRect/>
          </a:stretch>
        </p:blipFill>
        <p:spPr bwMode="auto">
          <a:xfrm>
            <a:off x="6482785" y="2017574"/>
            <a:ext cx="3273425" cy="4087813"/>
          </a:xfrm>
          <a:prstGeom prst="rect">
            <a:avLst/>
          </a:prstGeom>
          <a:noFill/>
          <a:ln w="9525">
            <a:noFill/>
            <a:miter lim="800000"/>
            <a:headEnd/>
            <a:tailEnd/>
          </a:ln>
        </p:spPr>
      </p:pic>
    </p:spTree>
    <p:extLst>
      <p:ext uri="{BB962C8B-B14F-4D97-AF65-F5344CB8AC3E}">
        <p14:creationId xmlns:p14="http://schemas.microsoft.com/office/powerpoint/2010/main" val="4311940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4"/>
          <p:cNvSpPr txBox="1">
            <a:spLocks noChangeArrowheads="1"/>
          </p:cNvSpPr>
          <p:nvPr/>
        </p:nvSpPr>
        <p:spPr>
          <a:xfrm>
            <a:off x="782109" y="66932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smtClean="0"/>
              <a:t>Schedule 4</a:t>
            </a:r>
            <a:endParaRPr lang="en-US" dirty="0"/>
          </a:p>
        </p:txBody>
      </p:sp>
      <p:sp>
        <p:nvSpPr>
          <p:cNvPr id="15" name="Rectangle 4"/>
          <p:cNvSpPr txBox="1">
            <a:spLocks noChangeArrowheads="1"/>
          </p:cNvSpPr>
          <p:nvPr/>
        </p:nvSpPr>
        <p:spPr>
          <a:xfrm>
            <a:off x="814387" y="1093788"/>
            <a:ext cx="9410267" cy="1184275"/>
          </a:xfrm>
          <a:prstGeom prst="rect">
            <a:avLst/>
          </a:prstGeom>
          <a:noFill/>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tab pos="1947863" algn="l"/>
                <a:tab pos="2684463" algn="l"/>
                <a:tab pos="3594100" algn="l"/>
                <a:tab pos="4286250" algn="l"/>
              </a:tabLst>
              <a:defRPr/>
            </a:pPr>
            <a:r>
              <a:rPr kumimoji="0" lang="en-US" altLang="en-US" sz="2800" b="0" i="0" u="none" strike="noStrike" kern="1200" cap="none" spc="0" normalizeH="0" baseline="0" noProof="0" smtClean="0">
                <a:ln>
                  <a:noFill/>
                </a:ln>
                <a:solidFill>
                  <a:schemeClr val="tx1"/>
                </a:solidFill>
                <a:effectLst/>
                <a:uLnTx/>
                <a:uFillTx/>
                <a:latin typeface="+mn-lt"/>
                <a:ea typeface="+mn-ea"/>
                <a:cs typeface="+mn-cs"/>
              </a:rPr>
              <a:t>The following concurrent schedule </a:t>
            </a:r>
            <a:r>
              <a:rPr kumimoji="0" lang="en-US" altLang="en-US" sz="2800" b="1" i="0" u="none" strike="noStrike" kern="1200" cap="none" spc="0" normalizeH="0" baseline="0" noProof="0" smtClean="0">
                <a:ln>
                  <a:noFill/>
                </a:ln>
                <a:solidFill>
                  <a:schemeClr val="tx1"/>
                </a:solidFill>
                <a:effectLst/>
                <a:uLnTx/>
                <a:uFillTx/>
                <a:latin typeface="+mn-lt"/>
                <a:ea typeface="+mn-ea"/>
                <a:cs typeface="+mn-cs"/>
              </a:rPr>
              <a:t>does not preserve </a:t>
            </a:r>
            <a:r>
              <a:rPr kumimoji="0" lang="en-US" altLang="en-US" sz="2800" b="0" i="0" u="none" strike="noStrike" kern="1200" cap="none" spc="0" normalizeH="0" baseline="0" noProof="0" smtClean="0">
                <a:ln>
                  <a:noFill/>
                </a:ln>
                <a:solidFill>
                  <a:schemeClr val="tx1"/>
                </a:solidFill>
                <a:effectLst/>
                <a:uLnTx/>
                <a:uFillTx/>
                <a:latin typeface="+mn-lt"/>
                <a:ea typeface="+mn-ea"/>
                <a:cs typeface="+mn-cs"/>
              </a:rPr>
              <a:t>the value of </a:t>
            </a:r>
            <a:r>
              <a:rPr kumimoji="0" lang="en-US" altLang="en-US" sz="2800" b="1" i="0" u="none" strike="noStrike" kern="1200" cap="none" spc="0" normalizeH="0" baseline="0" noProof="0" smtClean="0">
                <a:ln>
                  <a:noFill/>
                </a:ln>
                <a:solidFill>
                  <a:schemeClr val="tx1"/>
                </a:solidFill>
                <a:effectLst/>
                <a:uLnTx/>
                <a:uFillTx/>
                <a:latin typeface="+mn-lt"/>
                <a:ea typeface="+mn-ea"/>
                <a:cs typeface="+mn-cs"/>
              </a:rPr>
              <a:t>(</a:t>
            </a:r>
            <a:r>
              <a:rPr kumimoji="0" lang="en-US" altLang="en-US" sz="2800" b="1" i="1" u="none" strike="noStrike" kern="1200" cap="none" spc="0" normalizeH="0" baseline="0" noProof="0" smtClean="0">
                <a:ln>
                  <a:noFill/>
                </a:ln>
                <a:solidFill>
                  <a:schemeClr val="tx1"/>
                </a:solidFill>
                <a:effectLst/>
                <a:uLnTx/>
                <a:uFillTx/>
                <a:latin typeface="+mn-lt"/>
                <a:ea typeface="+mn-ea"/>
                <a:cs typeface="+mn-cs"/>
              </a:rPr>
              <a:t>A </a:t>
            </a:r>
            <a:r>
              <a:rPr kumimoji="0" lang="en-US" altLang="en-US" sz="2800" b="1" i="0" u="none" strike="noStrike" kern="1200" cap="none" spc="0" normalizeH="0" baseline="0" noProof="0" smtClean="0">
                <a:ln>
                  <a:noFill/>
                </a:ln>
                <a:solidFill>
                  <a:schemeClr val="tx1"/>
                </a:solidFill>
                <a:effectLst/>
                <a:uLnTx/>
                <a:uFillTx/>
                <a:latin typeface="+mn-lt"/>
                <a:ea typeface="+mn-ea"/>
                <a:cs typeface="+mn-cs"/>
              </a:rPr>
              <a:t>+ </a:t>
            </a:r>
            <a:r>
              <a:rPr kumimoji="0" lang="en-US" altLang="en-US" sz="2800" b="1" i="1" u="none" strike="noStrike" kern="1200" cap="none" spc="0" normalizeH="0" baseline="0" noProof="0" smtClean="0">
                <a:ln>
                  <a:noFill/>
                </a:ln>
                <a:solidFill>
                  <a:schemeClr val="tx1"/>
                </a:solidFill>
                <a:effectLst/>
                <a:uLnTx/>
                <a:uFillTx/>
                <a:latin typeface="+mn-lt"/>
                <a:ea typeface="+mn-ea"/>
                <a:cs typeface="+mn-cs"/>
              </a:rPr>
              <a:t>B</a:t>
            </a:r>
            <a:r>
              <a:rPr kumimoji="0" lang="en-US" altLang="en-US" sz="2800" b="1" i="0" u="none" strike="noStrike" kern="1200" cap="none" spc="0" normalizeH="0" baseline="0" noProof="0" smtClean="0">
                <a:ln>
                  <a:noFill/>
                </a:ln>
                <a:solidFill>
                  <a:schemeClr val="tx1"/>
                </a:solidFill>
                <a:effectLst/>
                <a:uLnTx/>
                <a:uFillTx/>
                <a:latin typeface="+mn-lt"/>
                <a:ea typeface="+mn-ea"/>
                <a:cs typeface="+mn-cs"/>
              </a:rPr>
              <a:t> </a:t>
            </a:r>
            <a:r>
              <a:rPr kumimoji="0" lang="en-US" altLang="en-US" sz="2800" b="1" i="1" u="none" strike="noStrike" kern="1200" cap="none" spc="0" normalizeH="0" baseline="0" noProof="0" smtClean="0">
                <a:ln>
                  <a:noFill/>
                </a:ln>
                <a:solidFill>
                  <a:schemeClr val="tx1"/>
                </a:solidFill>
                <a:effectLst/>
                <a:uLnTx/>
                <a:uFillTx/>
                <a:latin typeface="+mn-lt"/>
                <a:ea typeface="+mn-ea"/>
                <a:cs typeface="+mn-cs"/>
              </a:rPr>
              <a:t>)</a:t>
            </a:r>
            <a:r>
              <a:rPr kumimoji="0" lang="en-US" altLang="en-US" sz="2800" b="0" i="0" u="none" strike="noStrike" kern="1200" cap="none" spc="0" normalizeH="0" baseline="0" noProof="0" smtClean="0">
                <a:ln>
                  <a:noFill/>
                </a:ln>
                <a:solidFill>
                  <a:schemeClr val="tx1"/>
                </a:solidFill>
                <a:effectLst/>
                <a:uLnTx/>
                <a:uFillTx/>
                <a:latin typeface="+mn-lt"/>
                <a:ea typeface="+mn-ea"/>
                <a:cs typeface="+mn-cs"/>
              </a:rPr>
              <a:t>.			</a:t>
            </a:r>
            <a:endParaRPr kumimoji="0" lang="en-US" altLang="en-US" sz="2800" b="0" i="1"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7" name="Picture 15"/>
          <p:cNvPicPr>
            <a:picLocks noChangeAspect="1" noChangeArrowheads="1"/>
          </p:cNvPicPr>
          <p:nvPr/>
        </p:nvPicPr>
        <p:blipFill>
          <a:blip r:embed="rId3" cstate="print"/>
          <a:srcRect/>
          <a:stretch>
            <a:fillRect/>
          </a:stretch>
        </p:blipFill>
        <p:spPr bwMode="auto">
          <a:xfrm>
            <a:off x="2760663" y="2098675"/>
            <a:ext cx="4785107" cy="4270375"/>
          </a:xfrm>
          <a:prstGeom prst="rect">
            <a:avLst/>
          </a:prstGeom>
          <a:noFill/>
          <a:ln w="9525">
            <a:noFill/>
            <a:miter lim="800000"/>
            <a:headEnd/>
            <a:tailEnd/>
          </a:ln>
        </p:spPr>
      </p:pic>
    </p:spTree>
    <p:extLst>
      <p:ext uri="{BB962C8B-B14F-4D97-AF65-F5344CB8AC3E}">
        <p14:creationId xmlns:p14="http://schemas.microsoft.com/office/powerpoint/2010/main" val="4311940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smtClean="0"/>
              <a:t>Notations used for describing the schedules</a:t>
            </a:r>
            <a:endParaRPr lang="en-US" dirty="0"/>
          </a:p>
        </p:txBody>
      </p:sp>
      <p:sp>
        <p:nvSpPr>
          <p:cNvPr id="17" name="Content Placeholder 16"/>
          <p:cNvSpPr>
            <a:spLocks noGrp="1"/>
          </p:cNvSpPr>
          <p:nvPr>
            <p:ph idx="1"/>
          </p:nvPr>
        </p:nvSpPr>
        <p:spPr>
          <a:xfrm>
            <a:off x="838200" y="1620982"/>
            <a:ext cx="10515600" cy="4555981"/>
          </a:xfrm>
        </p:spPr>
        <p:txBody>
          <a:bodyPr>
            <a:normAutofit/>
          </a:bodyPr>
          <a:lstStyle/>
          <a:p>
            <a:r>
              <a:rPr lang="en-IN" dirty="0" smtClean="0"/>
              <a:t>For the purpose of recovery and concurrency control, we are mainly interested in the </a:t>
            </a:r>
            <a:r>
              <a:rPr lang="en-IN" b="1" dirty="0" err="1" smtClean="0"/>
              <a:t>read_item</a:t>
            </a:r>
            <a:r>
              <a:rPr lang="en-IN" b="1" dirty="0" smtClean="0"/>
              <a:t> and </a:t>
            </a:r>
            <a:r>
              <a:rPr lang="en-IN" b="1" dirty="0" err="1" smtClean="0"/>
              <a:t>write_item</a:t>
            </a:r>
            <a:r>
              <a:rPr lang="en-IN" b="1" dirty="0" smtClean="0"/>
              <a:t> </a:t>
            </a:r>
            <a:r>
              <a:rPr lang="en-IN" dirty="0" smtClean="0"/>
              <a:t>operations of the transactions, as well as </a:t>
            </a:r>
            <a:r>
              <a:rPr lang="en-IN" b="1" dirty="0" smtClean="0"/>
              <a:t>the commit and abort operations</a:t>
            </a:r>
            <a:r>
              <a:rPr lang="en-IN" dirty="0" smtClean="0"/>
              <a:t>.</a:t>
            </a:r>
          </a:p>
          <a:p>
            <a:r>
              <a:rPr lang="en-IN" dirty="0" smtClean="0"/>
              <a:t> A shorthand notation for describing a schedule uses the symbols </a:t>
            </a:r>
            <a:r>
              <a:rPr lang="en-IN" i="1" dirty="0" smtClean="0"/>
              <a:t>b, r, w, e, c, and a for the operations </a:t>
            </a:r>
            <a:r>
              <a:rPr lang="en-IN" i="1" dirty="0" err="1" smtClean="0"/>
              <a:t>begin_transaction</a:t>
            </a:r>
            <a:r>
              <a:rPr lang="en-IN" i="1" dirty="0" smtClean="0"/>
              <a:t>, </a:t>
            </a:r>
            <a:r>
              <a:rPr lang="en-IN" i="1" dirty="0" err="1" smtClean="0"/>
              <a:t>read_item</a:t>
            </a:r>
            <a:r>
              <a:rPr lang="en-IN" i="1" dirty="0" smtClean="0"/>
              <a:t>, </a:t>
            </a:r>
            <a:r>
              <a:rPr lang="en-IN" i="1" dirty="0" err="1" smtClean="0"/>
              <a:t>write_item</a:t>
            </a:r>
            <a:r>
              <a:rPr lang="en-IN" i="1" dirty="0" smtClean="0"/>
              <a:t>, </a:t>
            </a:r>
            <a:r>
              <a:rPr lang="en-IN" dirty="0" err="1" smtClean="0"/>
              <a:t>end_transaction</a:t>
            </a:r>
            <a:r>
              <a:rPr lang="en-IN" dirty="0" smtClean="0"/>
              <a:t>, commit, and abort, respectively, and appends as a </a:t>
            </a:r>
            <a:r>
              <a:rPr lang="en-IN" i="1" dirty="0" smtClean="0"/>
              <a:t>subscript the </a:t>
            </a:r>
            <a:r>
              <a:rPr lang="en-IN" dirty="0" smtClean="0"/>
              <a:t>transaction id (transaction number) to each operation in the schedule.</a:t>
            </a:r>
            <a:endParaRPr lang="en-IN" dirty="0"/>
          </a:p>
        </p:txBody>
      </p:sp>
    </p:spTree>
    <p:extLst>
      <p:ext uri="{BB962C8B-B14F-4D97-AF65-F5344CB8AC3E}">
        <p14:creationId xmlns:p14="http://schemas.microsoft.com/office/powerpoint/2010/main" val="4311940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smtClean="0"/>
              <a:t>Example – Shorthand notation for Schedule</a:t>
            </a:r>
            <a:endParaRPr lang="en-US" dirty="0"/>
          </a:p>
        </p:txBody>
      </p:sp>
      <p:sp>
        <p:nvSpPr>
          <p:cNvPr id="20" name="Rectangle 19"/>
          <p:cNvSpPr/>
          <p:nvPr/>
        </p:nvSpPr>
        <p:spPr>
          <a:xfrm>
            <a:off x="1731818" y="1637207"/>
            <a:ext cx="8201891" cy="523220"/>
          </a:xfrm>
          <a:prstGeom prst="rect">
            <a:avLst/>
          </a:prstGeom>
        </p:spPr>
        <p:txBody>
          <a:bodyPr wrap="square">
            <a:spAutoFit/>
          </a:bodyPr>
          <a:lstStyle/>
          <a:p>
            <a:r>
              <a:rPr lang="en-IN" sz="2800" i="1" dirty="0" smtClean="0"/>
              <a:t>Sa: </a:t>
            </a:r>
            <a:r>
              <a:rPr lang="en-IN" sz="2800" i="1" dirty="0" err="1" smtClean="0"/>
              <a:t>r1</a:t>
            </a:r>
            <a:r>
              <a:rPr lang="en-IN" sz="2800" i="1" dirty="0" smtClean="0"/>
              <a:t>(X); </a:t>
            </a:r>
            <a:r>
              <a:rPr lang="en-IN" sz="2800" i="1" dirty="0" err="1" smtClean="0"/>
              <a:t>r2</a:t>
            </a:r>
            <a:r>
              <a:rPr lang="en-IN" sz="2800" i="1" dirty="0" smtClean="0"/>
              <a:t>(X); </a:t>
            </a:r>
            <a:r>
              <a:rPr lang="en-IN" sz="2800" i="1" dirty="0" err="1" smtClean="0"/>
              <a:t>w1</a:t>
            </a:r>
            <a:r>
              <a:rPr lang="en-IN" sz="2800" i="1" dirty="0" smtClean="0"/>
              <a:t>(X); </a:t>
            </a:r>
            <a:r>
              <a:rPr lang="en-IN" sz="2800" i="1" dirty="0" err="1" smtClean="0"/>
              <a:t>r1</a:t>
            </a:r>
            <a:r>
              <a:rPr lang="en-IN" sz="2800" i="1" dirty="0" smtClean="0"/>
              <a:t>(Y); </a:t>
            </a:r>
            <a:r>
              <a:rPr lang="en-IN" sz="2800" i="1" dirty="0" err="1" smtClean="0"/>
              <a:t>w2</a:t>
            </a:r>
            <a:r>
              <a:rPr lang="en-IN" sz="2800" i="1" dirty="0" smtClean="0"/>
              <a:t>(X); </a:t>
            </a:r>
            <a:r>
              <a:rPr lang="en-IN" sz="2800" i="1" dirty="0" err="1" smtClean="0"/>
              <a:t>w1</a:t>
            </a:r>
            <a:r>
              <a:rPr lang="en-IN" sz="2800" i="1" dirty="0" smtClean="0"/>
              <a:t>(Y);</a:t>
            </a:r>
            <a:r>
              <a:rPr lang="en-IN" sz="2800" i="1" dirty="0" err="1" smtClean="0"/>
              <a:t>a1</a:t>
            </a:r>
            <a:r>
              <a:rPr lang="en-IN" sz="2800" i="1" dirty="0" smtClean="0"/>
              <a:t>;</a:t>
            </a:r>
            <a:endParaRPr lang="en-IN" sz="2800" dirty="0"/>
          </a:p>
        </p:txBody>
      </p:sp>
      <p:pic>
        <p:nvPicPr>
          <p:cNvPr id="21" name="Picture 9" descr="fig17_03a"/>
          <p:cNvPicPr>
            <a:picLocks noGrp="1" noChangeAspect="1" noChangeArrowheads="1"/>
          </p:cNvPicPr>
          <p:nvPr>
            <p:ph idx="1"/>
          </p:nvPr>
        </p:nvPicPr>
        <p:blipFill>
          <a:blip r:embed="rId3" cstate="print"/>
          <a:srcRect/>
          <a:stretch>
            <a:fillRect/>
          </a:stretch>
        </p:blipFill>
        <p:spPr bwMode="auto">
          <a:xfrm>
            <a:off x="1039745" y="2157413"/>
            <a:ext cx="10112510" cy="4429125"/>
          </a:xfrm>
          <a:prstGeom prst="rect">
            <a:avLst/>
          </a:prstGeom>
          <a:noFill/>
        </p:spPr>
      </p:pic>
    </p:spTree>
    <p:extLst>
      <p:ext uri="{BB962C8B-B14F-4D97-AF65-F5344CB8AC3E}">
        <p14:creationId xmlns:p14="http://schemas.microsoft.com/office/powerpoint/2010/main" val="4311940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smtClean="0"/>
              <a:t>Example – Shorthand notation for Schedule</a:t>
            </a:r>
            <a:endParaRPr lang="en-US" dirty="0"/>
          </a:p>
        </p:txBody>
      </p:sp>
      <p:sp>
        <p:nvSpPr>
          <p:cNvPr id="17" name="Content Placeholder 16"/>
          <p:cNvSpPr>
            <a:spLocks noGrp="1"/>
          </p:cNvSpPr>
          <p:nvPr>
            <p:ph idx="1"/>
          </p:nvPr>
        </p:nvSpPr>
        <p:spPr/>
        <p:txBody>
          <a:bodyPr/>
          <a:lstStyle/>
          <a:p>
            <a:r>
              <a:rPr lang="pt-BR" i="1" dirty="0" smtClean="0"/>
              <a:t>Sb: r1(X); w1(X); r2(X); w2(X); r1(Y); a1;</a:t>
            </a:r>
            <a:endParaRPr lang="en-IN" dirty="0"/>
          </a:p>
        </p:txBody>
      </p:sp>
      <p:pic>
        <p:nvPicPr>
          <p:cNvPr id="18" name="Picture 10" descr="fig17_03b"/>
          <p:cNvPicPr>
            <a:picLocks noChangeAspect="1" noChangeArrowheads="1"/>
          </p:cNvPicPr>
          <p:nvPr/>
        </p:nvPicPr>
        <p:blipFill>
          <a:blip r:embed="rId3" cstate="print"/>
          <a:srcRect/>
          <a:stretch>
            <a:fillRect/>
          </a:stretch>
        </p:blipFill>
        <p:spPr bwMode="auto">
          <a:xfrm>
            <a:off x="1461655" y="2348346"/>
            <a:ext cx="8305800" cy="3570288"/>
          </a:xfrm>
          <a:prstGeom prst="rect">
            <a:avLst/>
          </a:prstGeom>
          <a:noFill/>
        </p:spPr>
      </p:pic>
    </p:spTree>
    <p:extLst>
      <p:ext uri="{BB962C8B-B14F-4D97-AF65-F5344CB8AC3E}">
        <p14:creationId xmlns:p14="http://schemas.microsoft.com/office/powerpoint/2010/main" val="4311940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a:t>Characterizing Schedules based on Recoverability</a:t>
            </a:r>
          </a:p>
        </p:txBody>
      </p:sp>
      <p:sp>
        <p:nvSpPr>
          <p:cNvPr id="18" name="Rectangle 5"/>
          <p:cNvSpPr>
            <a:spLocks noGrp="1" noChangeArrowheads="1"/>
          </p:cNvSpPr>
          <p:nvPr>
            <p:ph idx="1"/>
          </p:nvPr>
        </p:nvSpPr>
        <p:spPr/>
        <p:txBody>
          <a:bodyPr>
            <a:normAutofit/>
          </a:bodyPr>
          <a:lstStyle/>
          <a:p>
            <a:pPr eaLnBrk="1" hangingPunct="1">
              <a:lnSpc>
                <a:spcPct val="80000"/>
              </a:lnSpc>
              <a:buFont typeface="Wingdings" pitchFamily="2" charset="2"/>
              <a:buNone/>
            </a:pPr>
            <a:r>
              <a:rPr lang="en-US" dirty="0" smtClean="0"/>
              <a:t>Schedules classified on recoverability:</a:t>
            </a:r>
          </a:p>
          <a:p>
            <a:pPr eaLnBrk="1" hangingPunct="1">
              <a:lnSpc>
                <a:spcPct val="80000"/>
              </a:lnSpc>
            </a:pPr>
            <a:r>
              <a:rPr lang="en-US" b="1" dirty="0" smtClean="0"/>
              <a:t>Recoverable schedule</a:t>
            </a:r>
            <a:r>
              <a:rPr lang="en-US" dirty="0" smtClean="0"/>
              <a:t>:</a:t>
            </a:r>
          </a:p>
          <a:p>
            <a:pPr lvl="1" eaLnBrk="1" hangingPunct="1">
              <a:lnSpc>
                <a:spcPct val="80000"/>
              </a:lnSpc>
            </a:pPr>
            <a:r>
              <a:rPr lang="en-US" sz="2800" dirty="0" smtClean="0"/>
              <a:t>Schedule where no transaction needs to be rolled back once the transaction is committed. </a:t>
            </a:r>
          </a:p>
          <a:p>
            <a:pPr marL="720725" indent="-277813"/>
            <a:r>
              <a:rPr lang="en-IN" i="1" dirty="0" smtClean="0"/>
              <a:t>This ensures that the durability property of </a:t>
            </a:r>
            <a:r>
              <a:rPr lang="en-IN" dirty="0" smtClean="0"/>
              <a:t>transactions is not violated.</a:t>
            </a:r>
            <a:endParaRPr lang="en-US" sz="7200" dirty="0" smtClean="0"/>
          </a:p>
          <a:p>
            <a:pPr marL="720725" indent="-277813"/>
            <a:r>
              <a:rPr lang="en-IN" dirty="0" smtClean="0"/>
              <a:t>A schedule where a committed transaction may have to be rolled back during recovery is called </a:t>
            </a:r>
            <a:r>
              <a:rPr lang="en-IN" b="1" dirty="0" smtClean="0"/>
              <a:t>non-recoverable </a:t>
            </a:r>
            <a:r>
              <a:rPr lang="en-IN" dirty="0" smtClean="0"/>
              <a:t>and hence should not be permitted by the DBMS.</a:t>
            </a:r>
            <a:endParaRPr lang="en-US" sz="7200" dirty="0" smtClean="0"/>
          </a:p>
          <a:p>
            <a:pPr eaLnBrk="1" hangingPunct="1">
              <a:lnSpc>
                <a:spcPct val="80000"/>
              </a:lnSpc>
              <a:buNone/>
            </a:pPr>
            <a:endParaRPr lang="en-US" sz="2800" dirty="0" smtClean="0"/>
          </a:p>
        </p:txBody>
      </p:sp>
    </p:spTree>
    <p:extLst>
      <p:ext uri="{BB962C8B-B14F-4D97-AF65-F5344CB8AC3E}">
        <p14:creationId xmlns:p14="http://schemas.microsoft.com/office/powerpoint/2010/main" val="4311940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a:t>Characterizing Schedules based on Recoverability</a:t>
            </a:r>
          </a:p>
        </p:txBody>
      </p:sp>
      <p:sp>
        <p:nvSpPr>
          <p:cNvPr id="17" name="Content Placeholder 16"/>
          <p:cNvSpPr>
            <a:spLocks noGrp="1"/>
          </p:cNvSpPr>
          <p:nvPr>
            <p:ph idx="1"/>
          </p:nvPr>
        </p:nvSpPr>
        <p:spPr>
          <a:xfrm>
            <a:off x="838200" y="1700930"/>
            <a:ext cx="10515600" cy="4351338"/>
          </a:xfrm>
        </p:spPr>
        <p:txBody>
          <a:bodyPr>
            <a:normAutofit/>
          </a:bodyPr>
          <a:lstStyle/>
          <a:p>
            <a:pPr marL="228600" lvl="1">
              <a:lnSpc>
                <a:spcPct val="80000"/>
              </a:lnSpc>
              <a:spcBef>
                <a:spcPts val="1000"/>
              </a:spcBef>
            </a:pPr>
            <a:r>
              <a:rPr lang="en-US" sz="2800" b="1" dirty="0" smtClean="0"/>
              <a:t>Recoverable schedule</a:t>
            </a:r>
            <a:r>
              <a:rPr lang="en-US" sz="2800" dirty="0" smtClean="0"/>
              <a:t>:</a:t>
            </a:r>
          </a:p>
          <a:p>
            <a:pPr marL="685800" lvl="2">
              <a:lnSpc>
                <a:spcPct val="80000"/>
              </a:lnSpc>
              <a:spcBef>
                <a:spcPts val="1000"/>
              </a:spcBef>
            </a:pPr>
            <a:r>
              <a:rPr lang="en-US" sz="2800" dirty="0" smtClean="0"/>
              <a:t>A schedule S is recoverable if no transaction T in S commits until all transactions T’ that have written an item that T reads have committed.</a:t>
            </a:r>
          </a:p>
          <a:p>
            <a:pPr marL="685800" lvl="2">
              <a:lnSpc>
                <a:spcPct val="80000"/>
              </a:lnSpc>
              <a:spcBef>
                <a:spcPts val="1000"/>
              </a:spcBef>
            </a:pPr>
            <a:r>
              <a:rPr lang="en-IN" sz="2800" dirty="0" smtClean="0"/>
              <a:t>In other words, if some transaction </a:t>
            </a:r>
            <a:r>
              <a:rPr lang="en-IN" sz="2800" dirty="0" err="1" smtClean="0"/>
              <a:t>T</a:t>
            </a:r>
            <a:r>
              <a:rPr lang="en-IN" sz="2800" baseline="-25000" dirty="0" err="1" smtClean="0"/>
              <a:t>j</a:t>
            </a:r>
            <a:r>
              <a:rPr lang="en-IN" sz="2800" dirty="0" smtClean="0"/>
              <a:t> is reading value updated or written by some other transaction T</a:t>
            </a:r>
            <a:r>
              <a:rPr lang="en-IN" sz="2800" baseline="-25000" dirty="0" smtClean="0"/>
              <a:t>i</a:t>
            </a:r>
            <a:r>
              <a:rPr lang="en-IN" sz="2800" dirty="0" smtClean="0"/>
              <a:t>, then the commit of </a:t>
            </a:r>
            <a:r>
              <a:rPr lang="en-IN" sz="2800" dirty="0" err="1" smtClean="0"/>
              <a:t>T</a:t>
            </a:r>
            <a:r>
              <a:rPr lang="en-IN" sz="2800" baseline="-25000" dirty="0" err="1" smtClean="0"/>
              <a:t>j</a:t>
            </a:r>
            <a:r>
              <a:rPr lang="en-IN" sz="2800" dirty="0" smtClean="0"/>
              <a:t> must occur after the commit of T</a:t>
            </a:r>
            <a:r>
              <a:rPr lang="en-IN" sz="2800" baseline="-25000" dirty="0" smtClean="0"/>
              <a:t>i</a:t>
            </a:r>
            <a:r>
              <a:rPr lang="en-IN" sz="2800" dirty="0" smtClean="0"/>
              <a:t>.</a:t>
            </a:r>
          </a:p>
          <a:p>
            <a:pPr marL="685800" lvl="2">
              <a:lnSpc>
                <a:spcPct val="80000"/>
              </a:lnSpc>
              <a:spcBef>
                <a:spcPts val="1000"/>
              </a:spcBef>
            </a:pPr>
            <a:r>
              <a:rPr lang="en-IN" sz="2800" dirty="0" err="1" smtClean="0"/>
              <a:t>S1</a:t>
            </a:r>
            <a:r>
              <a:rPr lang="en-IN" sz="2800" dirty="0" smtClean="0"/>
              <a:t>: </a:t>
            </a:r>
            <a:r>
              <a:rPr lang="en-IN" sz="2800" dirty="0" err="1" smtClean="0"/>
              <a:t>R1</a:t>
            </a:r>
            <a:r>
              <a:rPr lang="en-IN" sz="2800" dirty="0" smtClean="0"/>
              <a:t>(x), </a:t>
            </a:r>
            <a:r>
              <a:rPr lang="en-IN" sz="2800" b="1" dirty="0" err="1" smtClean="0"/>
              <a:t>W1</a:t>
            </a:r>
            <a:r>
              <a:rPr lang="en-IN" sz="2800" b="1" dirty="0" smtClean="0"/>
              <a:t>(x)</a:t>
            </a:r>
            <a:r>
              <a:rPr lang="en-IN" sz="2800" dirty="0" smtClean="0"/>
              <a:t>, </a:t>
            </a:r>
            <a:r>
              <a:rPr lang="en-IN" sz="2800" dirty="0" err="1" smtClean="0"/>
              <a:t>R2</a:t>
            </a:r>
            <a:r>
              <a:rPr lang="en-IN" sz="2800" dirty="0" smtClean="0"/>
              <a:t>(x), </a:t>
            </a:r>
            <a:r>
              <a:rPr lang="en-IN" sz="2800" dirty="0" err="1" smtClean="0"/>
              <a:t>R1</a:t>
            </a:r>
            <a:r>
              <a:rPr lang="en-IN" sz="2800" dirty="0" smtClean="0"/>
              <a:t>(y), </a:t>
            </a:r>
            <a:r>
              <a:rPr lang="en-IN" sz="2800" dirty="0" err="1" smtClean="0"/>
              <a:t>R2</a:t>
            </a:r>
            <a:r>
              <a:rPr lang="en-IN" sz="2800" dirty="0" smtClean="0"/>
              <a:t>(y), </a:t>
            </a:r>
            <a:r>
              <a:rPr lang="en-IN" sz="2800" b="1" dirty="0" err="1" smtClean="0"/>
              <a:t>W2</a:t>
            </a:r>
            <a:r>
              <a:rPr lang="en-IN" sz="2800" b="1" dirty="0" smtClean="0"/>
              <a:t>(x)</a:t>
            </a:r>
            <a:r>
              <a:rPr lang="en-IN" sz="2800" dirty="0" smtClean="0"/>
              <a:t>, </a:t>
            </a:r>
            <a:r>
              <a:rPr lang="en-IN" sz="2800" dirty="0" err="1" smtClean="0"/>
              <a:t>W1</a:t>
            </a:r>
            <a:r>
              <a:rPr lang="en-IN" sz="2800" dirty="0" smtClean="0"/>
              <a:t>(y), </a:t>
            </a:r>
            <a:r>
              <a:rPr lang="en-IN" sz="2800" b="1" dirty="0" err="1" smtClean="0"/>
              <a:t>C1</a:t>
            </a:r>
            <a:r>
              <a:rPr lang="en-IN" sz="2800" dirty="0" smtClean="0"/>
              <a:t>, </a:t>
            </a:r>
            <a:r>
              <a:rPr lang="en-IN" sz="2800" b="1" dirty="0" err="1" smtClean="0"/>
              <a:t>C2</a:t>
            </a:r>
            <a:r>
              <a:rPr lang="en-IN" sz="2800" dirty="0" smtClean="0"/>
              <a:t>; (R)</a:t>
            </a:r>
          </a:p>
          <a:p>
            <a:pPr marL="685800" lvl="2">
              <a:lnSpc>
                <a:spcPct val="80000"/>
              </a:lnSpc>
              <a:spcBef>
                <a:spcPts val="1000"/>
              </a:spcBef>
            </a:pPr>
            <a:r>
              <a:rPr lang="pt-BR" sz="2800" i="1" dirty="0" smtClean="0"/>
              <a:t>Sc: r1(X); w1(X); r2(X); r1(Y); w2(X); c2; a1; (NR)</a:t>
            </a:r>
          </a:p>
          <a:p>
            <a:pPr marL="685800" lvl="2">
              <a:lnSpc>
                <a:spcPct val="80000"/>
              </a:lnSpc>
              <a:spcBef>
                <a:spcPts val="1000"/>
              </a:spcBef>
              <a:buNone/>
            </a:pPr>
            <a:endParaRPr lang="en-IN" sz="2800" i="1" dirty="0" smtClean="0"/>
          </a:p>
          <a:p>
            <a:pPr marL="685800" lvl="2">
              <a:lnSpc>
                <a:spcPct val="80000"/>
              </a:lnSpc>
              <a:spcBef>
                <a:spcPts val="1000"/>
              </a:spcBef>
            </a:pPr>
            <a:endParaRPr lang="en-US" sz="2800" dirty="0" smtClean="0"/>
          </a:p>
          <a:p>
            <a:pPr>
              <a:lnSpc>
                <a:spcPct val="80000"/>
              </a:lnSpc>
              <a:buNone/>
            </a:pPr>
            <a:endParaRPr lang="en-US" b="1" dirty="0" smtClean="0"/>
          </a:p>
        </p:txBody>
      </p:sp>
    </p:spTree>
    <p:extLst>
      <p:ext uri="{BB962C8B-B14F-4D97-AF65-F5344CB8AC3E}">
        <p14:creationId xmlns:p14="http://schemas.microsoft.com/office/powerpoint/2010/main" val="4311940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5"/>
          <p:cNvSpPr txBox="1">
            <a:spLocks noChangeArrowheads="1"/>
          </p:cNvSpPr>
          <p:nvPr/>
        </p:nvSpPr>
        <p:spPr>
          <a:xfrm>
            <a:off x="782109" y="999698"/>
            <a:ext cx="9849497" cy="457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sz="2400" dirty="0" smtClean="0"/>
              <a:t>A </a:t>
            </a:r>
            <a:r>
              <a:rPr lang="en-US" sz="2400" b="1" dirty="0" smtClean="0"/>
              <a:t>Transaction</a:t>
            </a:r>
            <a:r>
              <a:rPr lang="en-US" sz="2400" dirty="0" smtClean="0"/>
              <a:t>:</a:t>
            </a:r>
          </a:p>
          <a:p>
            <a:pPr lvl="1">
              <a:lnSpc>
                <a:spcPct val="80000"/>
              </a:lnSpc>
            </a:pPr>
            <a:r>
              <a:rPr lang="en-US" sz="2100" dirty="0" smtClean="0"/>
              <a:t>Logical unit of database processing that includes one or more access operations (read -retrieval, write - insert or update, delete).</a:t>
            </a:r>
          </a:p>
          <a:p>
            <a:pPr>
              <a:lnSpc>
                <a:spcPct val="80000"/>
              </a:lnSpc>
            </a:pPr>
            <a:r>
              <a:rPr lang="en-US" sz="2400" dirty="0" smtClean="0"/>
              <a:t>A transaction (set of operations) may be stand-alone specified in a high level language like SQL submitted interactively, or may be embedded within a program.</a:t>
            </a:r>
          </a:p>
          <a:p>
            <a:pPr>
              <a:lnSpc>
                <a:spcPct val="80000"/>
              </a:lnSpc>
            </a:pPr>
            <a:endParaRPr lang="en-US" sz="2400" dirty="0" smtClean="0"/>
          </a:p>
          <a:p>
            <a:pPr>
              <a:lnSpc>
                <a:spcPct val="80000"/>
              </a:lnSpc>
            </a:pPr>
            <a:r>
              <a:rPr lang="en-US" sz="2400" b="1" dirty="0" smtClean="0"/>
              <a:t>Transaction boundaries</a:t>
            </a:r>
            <a:r>
              <a:rPr lang="en-US" sz="2400" dirty="0" smtClean="0"/>
              <a:t>:</a:t>
            </a:r>
          </a:p>
          <a:p>
            <a:pPr lvl="1">
              <a:lnSpc>
                <a:spcPct val="80000"/>
              </a:lnSpc>
            </a:pPr>
            <a:r>
              <a:rPr lang="en-US" sz="2100" dirty="0" smtClean="0"/>
              <a:t>Begin and End transaction.</a:t>
            </a:r>
          </a:p>
          <a:p>
            <a:pPr lvl="1">
              <a:lnSpc>
                <a:spcPct val="80000"/>
              </a:lnSpc>
            </a:pPr>
            <a:endParaRPr lang="en-US" sz="2100" dirty="0" smtClean="0"/>
          </a:p>
          <a:p>
            <a:pPr>
              <a:lnSpc>
                <a:spcPct val="80000"/>
              </a:lnSpc>
            </a:pPr>
            <a:r>
              <a:rPr lang="en-US" sz="2400" dirty="0" smtClean="0"/>
              <a:t>An </a:t>
            </a:r>
            <a:r>
              <a:rPr lang="en-US" sz="2400" b="1" dirty="0" smtClean="0"/>
              <a:t>application program</a:t>
            </a:r>
            <a:r>
              <a:rPr lang="en-US" sz="2400" dirty="0" smtClean="0"/>
              <a:t> may contain several transactions separated by the Begin and End transaction boundaries.</a:t>
            </a:r>
          </a:p>
        </p:txBody>
      </p:sp>
      <p:sp>
        <p:nvSpPr>
          <p:cNvPr id="17" name="Rectangle 4"/>
          <p:cNvSpPr txBox="1">
            <a:spLocks noChangeArrowheads="1"/>
          </p:cNvSpPr>
          <p:nvPr/>
        </p:nvSpPr>
        <p:spPr>
          <a:xfrm>
            <a:off x="2715904" y="142404"/>
            <a:ext cx="6683989" cy="534348"/>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t>Introduction to Transaction Processing </a:t>
            </a:r>
          </a:p>
        </p:txBody>
      </p:sp>
    </p:spTree>
    <p:extLst>
      <p:ext uri="{BB962C8B-B14F-4D97-AF65-F5344CB8AC3E}">
        <p14:creationId xmlns:p14="http://schemas.microsoft.com/office/powerpoint/2010/main" val="20843400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a:t>Characterizing Schedules based on Recoverability</a:t>
            </a:r>
          </a:p>
        </p:txBody>
      </p:sp>
      <p:sp>
        <p:nvSpPr>
          <p:cNvPr id="17" name="Content Placeholder 16"/>
          <p:cNvSpPr>
            <a:spLocks noGrp="1"/>
          </p:cNvSpPr>
          <p:nvPr>
            <p:ph idx="1"/>
          </p:nvPr>
        </p:nvSpPr>
        <p:spPr/>
        <p:txBody>
          <a:bodyPr/>
          <a:lstStyle/>
          <a:p>
            <a:pPr marL="685800" lvl="2">
              <a:lnSpc>
                <a:spcPct val="80000"/>
              </a:lnSpc>
              <a:spcBef>
                <a:spcPts val="1000"/>
              </a:spcBef>
            </a:pPr>
            <a:r>
              <a:rPr lang="pl-PL" sz="2800" i="1" dirty="0" smtClean="0"/>
              <a:t>Sd: r1(X); w1(X); r2(X); r1(Y); w2(X); w1(Y); c1; c2;</a:t>
            </a:r>
            <a:r>
              <a:rPr lang="en-US" sz="2800" i="1" dirty="0" smtClean="0"/>
              <a:t> (R)</a:t>
            </a:r>
            <a:endParaRPr lang="pt-BR" sz="2800" i="1" dirty="0" smtClean="0"/>
          </a:p>
          <a:p>
            <a:pPr marL="685800" lvl="2">
              <a:lnSpc>
                <a:spcPct val="80000"/>
              </a:lnSpc>
              <a:spcBef>
                <a:spcPts val="1000"/>
              </a:spcBef>
            </a:pPr>
            <a:r>
              <a:rPr lang="pt-BR" sz="2800" i="1" dirty="0" smtClean="0"/>
              <a:t>Se: r1(X); w1(X); r2(X); r1(Y); w2(X); w1(Y); a1; a2; (R but cascading Rollback)</a:t>
            </a:r>
          </a:p>
          <a:p>
            <a:pPr marL="685800" lvl="2">
              <a:lnSpc>
                <a:spcPct val="80000"/>
              </a:lnSpc>
              <a:spcBef>
                <a:spcPts val="1000"/>
              </a:spcBef>
            </a:pPr>
            <a:r>
              <a:rPr lang="en-IN" sz="2800" i="1" dirty="0" smtClean="0"/>
              <a:t>Sa′: </a:t>
            </a:r>
            <a:r>
              <a:rPr lang="en-IN" sz="2800" i="1" dirty="0" err="1" smtClean="0"/>
              <a:t>r1</a:t>
            </a:r>
            <a:r>
              <a:rPr lang="en-IN" sz="2800" i="1" dirty="0" smtClean="0"/>
              <a:t>(X); </a:t>
            </a:r>
            <a:r>
              <a:rPr lang="en-IN" sz="2800" i="1" dirty="0" err="1" smtClean="0"/>
              <a:t>r2</a:t>
            </a:r>
            <a:r>
              <a:rPr lang="en-IN" sz="2800" i="1" dirty="0" smtClean="0"/>
              <a:t>(X); </a:t>
            </a:r>
            <a:r>
              <a:rPr lang="en-IN" sz="2800" i="1" dirty="0" err="1" smtClean="0"/>
              <a:t>w1</a:t>
            </a:r>
            <a:r>
              <a:rPr lang="en-IN" sz="2800" i="1" dirty="0" smtClean="0"/>
              <a:t>(X); </a:t>
            </a:r>
            <a:r>
              <a:rPr lang="en-IN" sz="2800" i="1" dirty="0" err="1" smtClean="0"/>
              <a:t>r1</a:t>
            </a:r>
            <a:r>
              <a:rPr lang="en-IN" sz="2800" i="1" dirty="0" smtClean="0"/>
              <a:t>(Y); </a:t>
            </a:r>
            <a:r>
              <a:rPr lang="en-IN" sz="2800" i="1" dirty="0" err="1" smtClean="0"/>
              <a:t>w2</a:t>
            </a:r>
            <a:r>
              <a:rPr lang="en-IN" sz="2800" i="1" dirty="0" smtClean="0"/>
              <a:t>(X); </a:t>
            </a:r>
            <a:r>
              <a:rPr lang="en-IN" sz="2800" i="1" dirty="0" err="1" smtClean="0"/>
              <a:t>c2</a:t>
            </a:r>
            <a:r>
              <a:rPr lang="en-IN" sz="2800" i="1" dirty="0" smtClean="0"/>
              <a:t>; </a:t>
            </a:r>
            <a:r>
              <a:rPr lang="en-IN" sz="2800" i="1" dirty="0" err="1" smtClean="0"/>
              <a:t>w1</a:t>
            </a:r>
            <a:r>
              <a:rPr lang="en-IN" sz="2800" i="1" dirty="0" smtClean="0"/>
              <a:t>(Y); </a:t>
            </a:r>
            <a:r>
              <a:rPr lang="en-IN" sz="2800" i="1" dirty="0" err="1" smtClean="0"/>
              <a:t>c1</a:t>
            </a:r>
            <a:r>
              <a:rPr lang="en-IN" sz="2800" i="1" dirty="0" smtClean="0"/>
              <a:t>; (R)</a:t>
            </a:r>
          </a:p>
          <a:p>
            <a:pPr marL="685800" lvl="2">
              <a:lnSpc>
                <a:spcPct val="80000"/>
              </a:lnSpc>
              <a:spcBef>
                <a:spcPts val="1000"/>
              </a:spcBef>
            </a:pPr>
            <a:r>
              <a:rPr lang="pt-BR" sz="2800" i="1" dirty="0" smtClean="0"/>
              <a:t>Sb: r1(X); w1(X); r2(X); w2(X); r1(Y); a1; </a:t>
            </a:r>
          </a:p>
          <a:p>
            <a:pPr marL="685800" lvl="2">
              <a:lnSpc>
                <a:spcPct val="80000"/>
              </a:lnSpc>
              <a:spcBef>
                <a:spcPts val="1000"/>
              </a:spcBef>
              <a:buNone/>
            </a:pPr>
            <a:endParaRPr lang="en-IN" sz="2800" dirty="0" smtClean="0"/>
          </a:p>
        </p:txBody>
      </p:sp>
      <p:pic>
        <p:nvPicPr>
          <p:cNvPr id="31745" name="Picture 1"/>
          <p:cNvPicPr>
            <a:picLocks noChangeAspect="1" noChangeArrowheads="1"/>
          </p:cNvPicPr>
          <p:nvPr/>
        </p:nvPicPr>
        <p:blipFill>
          <a:blip r:embed="rId3" cstate="print"/>
          <a:srcRect/>
          <a:stretch>
            <a:fillRect/>
          </a:stretch>
        </p:blipFill>
        <p:spPr bwMode="auto">
          <a:xfrm>
            <a:off x="1959429" y="4281715"/>
            <a:ext cx="8476342" cy="2293256"/>
          </a:xfrm>
          <a:prstGeom prst="rect">
            <a:avLst/>
          </a:prstGeom>
          <a:noFill/>
          <a:ln w="9525">
            <a:noFill/>
            <a:miter lim="800000"/>
            <a:headEnd/>
            <a:tailEnd/>
          </a:ln>
        </p:spPr>
      </p:pic>
    </p:spTree>
    <p:extLst>
      <p:ext uri="{BB962C8B-B14F-4D97-AF65-F5344CB8AC3E}">
        <p14:creationId xmlns:p14="http://schemas.microsoft.com/office/powerpoint/2010/main" val="4311940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a:t>Characterizing Schedules based on Recoverability</a:t>
            </a:r>
          </a:p>
        </p:txBody>
      </p:sp>
      <p:sp>
        <p:nvSpPr>
          <p:cNvPr id="17" name="Content Placeholder 16"/>
          <p:cNvSpPr>
            <a:spLocks noGrp="1"/>
          </p:cNvSpPr>
          <p:nvPr>
            <p:ph idx="1"/>
          </p:nvPr>
        </p:nvSpPr>
        <p:spPr/>
        <p:txBody>
          <a:bodyPr>
            <a:normAutofit/>
          </a:bodyPr>
          <a:lstStyle/>
          <a:p>
            <a:r>
              <a:rPr lang="en-IN" dirty="0" smtClean="0"/>
              <a:t>Because cascading rollback can be time-consuming—since numerous transactions can be rolled back it is important to characterize the schedules where this phenomenon is guaranteed not to occur.</a:t>
            </a:r>
          </a:p>
          <a:p>
            <a:r>
              <a:rPr lang="en-US" b="1" dirty="0" err="1" smtClean="0"/>
              <a:t>Cascadeless</a:t>
            </a:r>
            <a:r>
              <a:rPr lang="en-US" b="1" dirty="0" smtClean="0"/>
              <a:t> schedule</a:t>
            </a:r>
            <a:r>
              <a:rPr lang="en-US" dirty="0" smtClean="0"/>
              <a:t>:</a:t>
            </a:r>
            <a:endParaRPr lang="en-IN" dirty="0" smtClean="0"/>
          </a:p>
          <a:p>
            <a:pPr lvl="1"/>
            <a:r>
              <a:rPr lang="en-IN" dirty="0" smtClean="0"/>
              <a:t>A schedule is said to be </a:t>
            </a:r>
            <a:r>
              <a:rPr lang="en-IN" b="1" dirty="0" err="1" smtClean="0"/>
              <a:t>cascadeless</a:t>
            </a:r>
            <a:r>
              <a:rPr lang="en-IN" b="1" dirty="0" smtClean="0"/>
              <a:t>, or to avoid cascading rollback, if every transaction in the schedule </a:t>
            </a:r>
            <a:r>
              <a:rPr lang="en-IN" dirty="0" smtClean="0"/>
              <a:t>reads only items that were written by committed transactions.</a:t>
            </a:r>
          </a:p>
          <a:p>
            <a:pPr lvl="1"/>
            <a:r>
              <a:rPr lang="en-IN" dirty="0" smtClean="0"/>
              <a:t>To satisfy this criterion, the </a:t>
            </a:r>
            <a:r>
              <a:rPr lang="en-IN" i="1" dirty="0" err="1" smtClean="0"/>
              <a:t>r</a:t>
            </a:r>
            <a:r>
              <a:rPr lang="en-IN" sz="1600" i="1" dirty="0" err="1" smtClean="0"/>
              <a:t>2</a:t>
            </a:r>
            <a:r>
              <a:rPr lang="en-IN" i="1" dirty="0" smtClean="0"/>
              <a:t>(X) command </a:t>
            </a:r>
            <a:r>
              <a:rPr lang="en-IN" dirty="0" smtClean="0"/>
              <a:t>in schedules </a:t>
            </a:r>
            <a:r>
              <a:rPr lang="en-IN" i="1" dirty="0" err="1" smtClean="0"/>
              <a:t>S</a:t>
            </a:r>
            <a:r>
              <a:rPr lang="en-IN" sz="2000" i="1" dirty="0" err="1" smtClean="0"/>
              <a:t>d</a:t>
            </a:r>
            <a:r>
              <a:rPr lang="en-IN" sz="2000" i="1" dirty="0" smtClean="0"/>
              <a:t> </a:t>
            </a:r>
            <a:r>
              <a:rPr lang="en-IN" i="1" dirty="0" smtClean="0"/>
              <a:t>and S</a:t>
            </a:r>
            <a:r>
              <a:rPr lang="en-IN" sz="2000" i="1" dirty="0" smtClean="0"/>
              <a:t>e </a:t>
            </a:r>
            <a:r>
              <a:rPr lang="en-IN" i="1" dirty="0" smtClean="0"/>
              <a:t>must be postponed until after </a:t>
            </a:r>
            <a:r>
              <a:rPr lang="en-IN" i="1" dirty="0" err="1" smtClean="0"/>
              <a:t>T</a:t>
            </a:r>
            <a:r>
              <a:rPr lang="en-IN" sz="2000" i="1" dirty="0" err="1" smtClean="0"/>
              <a:t>1</a:t>
            </a:r>
            <a:r>
              <a:rPr lang="en-IN" sz="2000" i="1" dirty="0" smtClean="0"/>
              <a:t> </a:t>
            </a:r>
            <a:r>
              <a:rPr lang="en-IN" i="1" dirty="0" smtClean="0"/>
              <a:t>has committed (or </a:t>
            </a:r>
            <a:r>
              <a:rPr lang="en-IN" dirty="0" smtClean="0"/>
              <a:t>aborted), thus delaying </a:t>
            </a:r>
            <a:r>
              <a:rPr lang="en-IN" i="1" dirty="0" err="1" smtClean="0"/>
              <a:t>T</a:t>
            </a:r>
            <a:r>
              <a:rPr lang="en-IN" sz="2000" i="1" dirty="0" err="1" smtClean="0"/>
              <a:t>2</a:t>
            </a:r>
            <a:r>
              <a:rPr lang="en-IN" sz="2000" i="1" dirty="0" smtClean="0"/>
              <a:t> </a:t>
            </a:r>
            <a:r>
              <a:rPr lang="en-IN" i="1" dirty="0" smtClean="0"/>
              <a:t>but ensuring no cascading rollback if </a:t>
            </a:r>
            <a:r>
              <a:rPr lang="en-IN" i="1" dirty="0" err="1" smtClean="0"/>
              <a:t>T</a:t>
            </a:r>
            <a:r>
              <a:rPr lang="en-IN" sz="2000" i="1" dirty="0" err="1" smtClean="0"/>
              <a:t>1</a:t>
            </a:r>
            <a:r>
              <a:rPr lang="en-IN" sz="2000" i="1" dirty="0" smtClean="0"/>
              <a:t> </a:t>
            </a:r>
            <a:r>
              <a:rPr lang="en-IN" i="1" dirty="0" smtClean="0"/>
              <a:t>aborts.</a:t>
            </a:r>
          </a:p>
          <a:p>
            <a:pPr lvl="1"/>
            <a:r>
              <a:rPr lang="pl-PL" i="1" dirty="0" smtClean="0"/>
              <a:t>Sf : w1(X, 5); w2(X, 8); a1;</a:t>
            </a:r>
            <a:r>
              <a:rPr lang="en-US" i="1" dirty="0" smtClean="0"/>
              <a:t> (</a:t>
            </a:r>
            <a:r>
              <a:rPr lang="en-US" i="1" dirty="0" err="1" smtClean="0"/>
              <a:t>Cascadeless</a:t>
            </a:r>
            <a:r>
              <a:rPr lang="en-US" i="1" dirty="0" smtClean="0"/>
              <a:t>)</a:t>
            </a:r>
            <a:endParaRPr lang="en-IN" dirty="0" smtClean="0"/>
          </a:p>
          <a:p>
            <a:endParaRPr lang="en-IN" dirty="0"/>
          </a:p>
        </p:txBody>
      </p:sp>
    </p:spTree>
    <p:extLst>
      <p:ext uri="{BB962C8B-B14F-4D97-AF65-F5344CB8AC3E}">
        <p14:creationId xmlns:p14="http://schemas.microsoft.com/office/powerpoint/2010/main" val="4311940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a:t>Characterizing Schedules based on Recoverability</a:t>
            </a:r>
          </a:p>
        </p:txBody>
      </p:sp>
      <p:sp>
        <p:nvSpPr>
          <p:cNvPr id="17" name="Content Placeholder 16"/>
          <p:cNvSpPr>
            <a:spLocks noGrp="1"/>
          </p:cNvSpPr>
          <p:nvPr>
            <p:ph idx="1"/>
          </p:nvPr>
        </p:nvSpPr>
        <p:spPr/>
        <p:txBody>
          <a:bodyPr>
            <a:normAutofit fontScale="92500" lnSpcReduction="10000"/>
          </a:bodyPr>
          <a:lstStyle/>
          <a:p>
            <a:pPr>
              <a:buNone/>
            </a:pPr>
            <a:r>
              <a:rPr lang="en-US" sz="3200" dirty="0" smtClean="0"/>
              <a:t>Schedules classified on recoverability (contd.):</a:t>
            </a:r>
          </a:p>
          <a:p>
            <a:r>
              <a:rPr lang="en-US" sz="3200" b="1" dirty="0" smtClean="0"/>
              <a:t>Cascaded rollback Schedules</a:t>
            </a:r>
            <a:r>
              <a:rPr lang="en-US" sz="3200" dirty="0" smtClean="0"/>
              <a:t>:</a:t>
            </a:r>
          </a:p>
          <a:p>
            <a:pPr lvl="1"/>
            <a:r>
              <a:rPr lang="en-US" sz="3000" dirty="0" smtClean="0"/>
              <a:t>A schedule in which uncommitted transactions that read an item from a failed transaction must be rolled back. </a:t>
            </a:r>
          </a:p>
          <a:p>
            <a:pPr lvl="1"/>
            <a:r>
              <a:rPr lang="pt-BR" sz="3200" i="1" dirty="0" smtClean="0"/>
              <a:t>Se: r1(X); w1(X); r2(X); r1(Y); w2(X); w1(Y); a1; a2; (R but cascading Rollback)</a:t>
            </a:r>
            <a:endParaRPr lang="en-US" sz="3000" dirty="0" smtClean="0"/>
          </a:p>
          <a:p>
            <a:r>
              <a:rPr lang="en-US" sz="3200" b="1" dirty="0" smtClean="0"/>
              <a:t>Strict Schedules:</a:t>
            </a:r>
          </a:p>
          <a:p>
            <a:pPr lvl="1"/>
            <a:r>
              <a:rPr lang="en-US" dirty="0" smtClean="0"/>
              <a:t>A schedule in which a transaction can neither read or write an item X until the last transaction that wrote X has committed. </a:t>
            </a:r>
          </a:p>
          <a:p>
            <a:pPr lvl="1"/>
            <a:r>
              <a:rPr lang="en-US" dirty="0" smtClean="0"/>
              <a:t>The schedule </a:t>
            </a:r>
            <a:r>
              <a:rPr lang="en-IN" i="1" dirty="0" err="1" smtClean="0"/>
              <a:t>S</a:t>
            </a:r>
            <a:r>
              <a:rPr lang="en-IN" sz="2000" i="1" dirty="0" err="1" smtClean="0"/>
              <a:t>f</a:t>
            </a:r>
            <a:r>
              <a:rPr lang="en-IN" sz="2000" i="1" dirty="0" smtClean="0"/>
              <a:t> </a:t>
            </a:r>
            <a:r>
              <a:rPr lang="en-IN" i="1" dirty="0" smtClean="0"/>
              <a:t>is </a:t>
            </a:r>
            <a:r>
              <a:rPr lang="en-IN" i="1" dirty="0" err="1" smtClean="0"/>
              <a:t>cascadeless</a:t>
            </a:r>
            <a:r>
              <a:rPr lang="en-IN" i="1" dirty="0" smtClean="0"/>
              <a:t>, but it is not </a:t>
            </a:r>
            <a:r>
              <a:rPr lang="en-IN" dirty="0" smtClean="0"/>
              <a:t>a strict schedule, since it permits </a:t>
            </a:r>
            <a:r>
              <a:rPr lang="en-IN" i="1" dirty="0" err="1" smtClean="0"/>
              <a:t>T</a:t>
            </a:r>
            <a:r>
              <a:rPr lang="en-IN" sz="2000" i="1" dirty="0" err="1" smtClean="0"/>
              <a:t>2</a:t>
            </a:r>
            <a:r>
              <a:rPr lang="en-IN" sz="2000" i="1" dirty="0" smtClean="0"/>
              <a:t> </a:t>
            </a:r>
            <a:r>
              <a:rPr lang="en-IN" i="1" dirty="0" smtClean="0"/>
              <a:t>to write item X even though the transaction </a:t>
            </a:r>
            <a:r>
              <a:rPr lang="en-IN" i="1" dirty="0" err="1" smtClean="0"/>
              <a:t>T</a:t>
            </a:r>
            <a:r>
              <a:rPr lang="en-IN" sz="2000" i="1" dirty="0" err="1" smtClean="0"/>
              <a:t>1</a:t>
            </a:r>
            <a:r>
              <a:rPr lang="en-IN" sz="2000" i="1" dirty="0" smtClean="0"/>
              <a:t> </a:t>
            </a:r>
            <a:r>
              <a:rPr lang="en-IN" dirty="0" smtClean="0"/>
              <a:t>that last wrote </a:t>
            </a:r>
            <a:r>
              <a:rPr lang="en-IN" i="1" dirty="0" smtClean="0"/>
              <a:t>X had not yet committed</a:t>
            </a:r>
            <a:endParaRPr lang="en-US" dirty="0" smtClean="0"/>
          </a:p>
        </p:txBody>
      </p:sp>
    </p:spTree>
    <p:extLst>
      <p:ext uri="{BB962C8B-B14F-4D97-AF65-F5344CB8AC3E}">
        <p14:creationId xmlns:p14="http://schemas.microsoft.com/office/powerpoint/2010/main" val="4311940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a:t>Characterizing Schedules based on Recoverability</a:t>
            </a:r>
          </a:p>
        </p:txBody>
      </p:sp>
      <p:sp>
        <p:nvSpPr>
          <p:cNvPr id="18" name="Content Placeholder 17"/>
          <p:cNvSpPr>
            <a:spLocks noGrp="1"/>
          </p:cNvSpPr>
          <p:nvPr>
            <p:ph idx="1"/>
          </p:nvPr>
        </p:nvSpPr>
        <p:spPr/>
        <p:txBody>
          <a:bodyPr/>
          <a:lstStyle/>
          <a:p>
            <a:r>
              <a:rPr lang="en-US" dirty="0" err="1" smtClean="0"/>
              <a:t>r1</a:t>
            </a:r>
            <a:r>
              <a:rPr lang="en-US" dirty="0" smtClean="0"/>
              <a:t>(a);</a:t>
            </a:r>
            <a:r>
              <a:rPr lang="en-US" dirty="0" err="1" smtClean="0"/>
              <a:t>w1</a:t>
            </a:r>
            <a:r>
              <a:rPr lang="en-US" dirty="0" smtClean="0"/>
              <a:t>(a);</a:t>
            </a:r>
            <a:r>
              <a:rPr lang="en-US" dirty="0" err="1" smtClean="0"/>
              <a:t>w2</a:t>
            </a:r>
            <a:r>
              <a:rPr lang="en-US" dirty="0" smtClean="0"/>
              <a:t>(a);</a:t>
            </a:r>
            <a:r>
              <a:rPr lang="en-US" dirty="0" err="1" smtClean="0"/>
              <a:t>c1;r2</a:t>
            </a:r>
            <a:r>
              <a:rPr lang="en-US" dirty="0" smtClean="0"/>
              <a:t>(a);</a:t>
            </a:r>
            <a:r>
              <a:rPr lang="en-US" dirty="0" err="1" smtClean="0"/>
              <a:t>c2</a:t>
            </a:r>
            <a:r>
              <a:rPr lang="en-US" dirty="0" smtClean="0"/>
              <a:t>;</a:t>
            </a:r>
          </a:p>
          <a:p>
            <a:endParaRPr lang="en-IN" dirty="0"/>
          </a:p>
        </p:txBody>
      </p:sp>
      <p:pic>
        <p:nvPicPr>
          <p:cNvPr id="19" name="Picture 3"/>
          <p:cNvPicPr>
            <a:picLocks noChangeAspect="1" noChangeArrowheads="1"/>
          </p:cNvPicPr>
          <p:nvPr/>
        </p:nvPicPr>
        <p:blipFill>
          <a:blip r:embed="rId3" cstate="print"/>
          <a:srcRect/>
          <a:stretch>
            <a:fillRect/>
          </a:stretch>
        </p:blipFill>
        <p:spPr bwMode="auto">
          <a:xfrm>
            <a:off x="1669144" y="2266012"/>
            <a:ext cx="8636982" cy="4221874"/>
          </a:xfrm>
          <a:prstGeom prst="rect">
            <a:avLst/>
          </a:prstGeom>
          <a:noFill/>
          <a:ln w="9525">
            <a:noFill/>
            <a:miter lim="800000"/>
            <a:headEnd/>
            <a:tailEnd/>
          </a:ln>
        </p:spPr>
      </p:pic>
    </p:spTree>
    <p:extLst>
      <p:ext uri="{BB962C8B-B14F-4D97-AF65-F5344CB8AC3E}">
        <p14:creationId xmlns:p14="http://schemas.microsoft.com/office/powerpoint/2010/main" val="28511652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a:t>Characterizing Schedules based on Recoverability</a:t>
            </a:r>
          </a:p>
        </p:txBody>
      </p:sp>
      <p:sp>
        <p:nvSpPr>
          <p:cNvPr id="17" name="Content Placeholder 16"/>
          <p:cNvSpPr>
            <a:spLocks noGrp="1"/>
          </p:cNvSpPr>
          <p:nvPr>
            <p:ph idx="1"/>
          </p:nvPr>
        </p:nvSpPr>
        <p:spPr>
          <a:xfrm>
            <a:off x="796636" y="1590098"/>
            <a:ext cx="10515600" cy="4351338"/>
          </a:xfrm>
        </p:spPr>
        <p:txBody>
          <a:bodyPr/>
          <a:lstStyle/>
          <a:p>
            <a:r>
              <a:rPr lang="en-IN" dirty="0" smtClean="0"/>
              <a:t>This schedule is </a:t>
            </a:r>
            <a:r>
              <a:rPr lang="en-IN" dirty="0" err="1" smtClean="0"/>
              <a:t>cascadeless</a:t>
            </a:r>
            <a:r>
              <a:rPr lang="en-IN" dirty="0" smtClean="0"/>
              <a:t>. Since the updated value of </a:t>
            </a:r>
            <a:r>
              <a:rPr lang="en-IN" b="1" dirty="0" smtClean="0"/>
              <a:t>A</a:t>
            </a:r>
            <a:r>
              <a:rPr lang="en-IN" dirty="0" smtClean="0"/>
              <a:t> is read by </a:t>
            </a:r>
            <a:r>
              <a:rPr lang="en-IN" dirty="0" err="1" smtClean="0"/>
              <a:t>T</a:t>
            </a:r>
            <a:r>
              <a:rPr lang="en-IN" baseline="-25000" dirty="0" err="1" smtClean="0"/>
              <a:t>2</a:t>
            </a:r>
            <a:r>
              <a:rPr lang="en-IN" dirty="0" smtClean="0"/>
              <a:t> only after the updating transaction i.e. </a:t>
            </a:r>
            <a:r>
              <a:rPr lang="en-IN" dirty="0" err="1" smtClean="0"/>
              <a:t>T</a:t>
            </a:r>
            <a:r>
              <a:rPr lang="en-IN" baseline="-25000" dirty="0" err="1" smtClean="0"/>
              <a:t>1</a:t>
            </a:r>
            <a:r>
              <a:rPr lang="en-IN" dirty="0" smtClean="0"/>
              <a:t> commits.</a:t>
            </a:r>
            <a:endParaRPr lang="en-IN" dirty="0"/>
          </a:p>
        </p:txBody>
      </p:sp>
      <p:pic>
        <p:nvPicPr>
          <p:cNvPr id="19" name="Picture 3"/>
          <p:cNvPicPr>
            <a:picLocks noChangeAspect="1" noChangeArrowheads="1"/>
          </p:cNvPicPr>
          <p:nvPr/>
        </p:nvPicPr>
        <p:blipFill>
          <a:blip r:embed="rId3" cstate="print"/>
          <a:srcRect/>
          <a:stretch>
            <a:fillRect/>
          </a:stretch>
        </p:blipFill>
        <p:spPr bwMode="auto">
          <a:xfrm>
            <a:off x="1654629" y="2484385"/>
            <a:ext cx="8563428" cy="4177672"/>
          </a:xfrm>
          <a:prstGeom prst="rect">
            <a:avLst/>
          </a:prstGeom>
          <a:noFill/>
          <a:ln w="9525">
            <a:noFill/>
            <a:miter lim="800000"/>
            <a:headEnd/>
            <a:tailEnd/>
          </a:ln>
        </p:spPr>
      </p:pic>
    </p:spTree>
    <p:extLst>
      <p:ext uri="{BB962C8B-B14F-4D97-AF65-F5344CB8AC3E}">
        <p14:creationId xmlns:p14="http://schemas.microsoft.com/office/powerpoint/2010/main" val="28511652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a:t>Characterizing Schedules based on Recoverability</a:t>
            </a:r>
          </a:p>
        </p:txBody>
      </p:sp>
      <p:sp>
        <p:nvSpPr>
          <p:cNvPr id="17" name="Content Placeholder 16"/>
          <p:cNvSpPr>
            <a:spLocks noGrp="1"/>
          </p:cNvSpPr>
          <p:nvPr>
            <p:ph idx="1"/>
          </p:nvPr>
        </p:nvSpPr>
        <p:spPr/>
        <p:txBody>
          <a:bodyPr/>
          <a:lstStyle/>
          <a:p>
            <a:r>
              <a:rPr lang="en-US" dirty="0" err="1" smtClean="0"/>
              <a:t>r1</a:t>
            </a:r>
            <a:r>
              <a:rPr lang="en-US" dirty="0" smtClean="0"/>
              <a:t>(a);</a:t>
            </a:r>
            <a:r>
              <a:rPr lang="en-US" dirty="0" err="1" smtClean="0"/>
              <a:t>r2</a:t>
            </a:r>
            <a:r>
              <a:rPr lang="en-US" dirty="0" smtClean="0"/>
              <a:t>(a);</a:t>
            </a:r>
            <a:r>
              <a:rPr lang="en-US" dirty="0" err="1" smtClean="0"/>
              <a:t>w1</a:t>
            </a:r>
            <a:r>
              <a:rPr lang="en-US" dirty="0" smtClean="0"/>
              <a:t>(a);</a:t>
            </a:r>
            <a:r>
              <a:rPr lang="en-US" dirty="0" err="1" smtClean="0"/>
              <a:t>c1;w2</a:t>
            </a:r>
            <a:r>
              <a:rPr lang="en-US" dirty="0" smtClean="0"/>
              <a:t>(a);</a:t>
            </a:r>
            <a:r>
              <a:rPr lang="en-US" dirty="0" err="1" smtClean="0"/>
              <a:t>r2</a:t>
            </a:r>
            <a:r>
              <a:rPr lang="en-US" dirty="0" smtClean="0"/>
              <a:t>(a);</a:t>
            </a:r>
            <a:r>
              <a:rPr lang="en-US" dirty="0" err="1" smtClean="0"/>
              <a:t>c2</a:t>
            </a:r>
            <a:endParaRPr lang="en-IN" dirty="0"/>
          </a:p>
        </p:txBody>
      </p:sp>
      <p:pic>
        <p:nvPicPr>
          <p:cNvPr id="19" name="Picture 2"/>
          <p:cNvPicPr>
            <a:picLocks noChangeAspect="1" noChangeArrowheads="1"/>
          </p:cNvPicPr>
          <p:nvPr/>
        </p:nvPicPr>
        <p:blipFill>
          <a:blip r:embed="rId3" cstate="print"/>
          <a:srcRect/>
          <a:stretch>
            <a:fillRect/>
          </a:stretch>
        </p:blipFill>
        <p:spPr bwMode="auto">
          <a:xfrm>
            <a:off x="1378857" y="2399425"/>
            <a:ext cx="9483107" cy="4088461"/>
          </a:xfrm>
          <a:prstGeom prst="rect">
            <a:avLst/>
          </a:prstGeom>
          <a:noFill/>
          <a:ln w="9525">
            <a:noFill/>
            <a:miter lim="800000"/>
            <a:headEnd/>
            <a:tailEnd/>
          </a:ln>
        </p:spPr>
      </p:pic>
    </p:spTree>
    <p:extLst>
      <p:ext uri="{BB962C8B-B14F-4D97-AF65-F5344CB8AC3E}">
        <p14:creationId xmlns:p14="http://schemas.microsoft.com/office/powerpoint/2010/main" val="28511652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a:t>Characterizing Schedules based on Recoverability</a:t>
            </a:r>
          </a:p>
        </p:txBody>
      </p:sp>
      <p:sp>
        <p:nvSpPr>
          <p:cNvPr id="17" name="Content Placeholder 16"/>
          <p:cNvSpPr>
            <a:spLocks noGrp="1"/>
          </p:cNvSpPr>
          <p:nvPr>
            <p:ph idx="1"/>
          </p:nvPr>
        </p:nvSpPr>
        <p:spPr>
          <a:xfrm>
            <a:off x="838200" y="1631655"/>
            <a:ext cx="10515600" cy="4351338"/>
          </a:xfrm>
        </p:spPr>
        <p:txBody>
          <a:bodyPr/>
          <a:lstStyle/>
          <a:p>
            <a:r>
              <a:rPr lang="en-IN" dirty="0" smtClean="0"/>
              <a:t>This is a strict schedule since </a:t>
            </a:r>
            <a:r>
              <a:rPr lang="en-IN" dirty="0" err="1" smtClean="0"/>
              <a:t>T</a:t>
            </a:r>
            <a:r>
              <a:rPr lang="en-IN" baseline="-25000" dirty="0" err="1" smtClean="0"/>
              <a:t>2</a:t>
            </a:r>
            <a:r>
              <a:rPr lang="en-IN" dirty="0" smtClean="0"/>
              <a:t> reads and writes A which is written by </a:t>
            </a:r>
            <a:r>
              <a:rPr lang="en-IN" dirty="0" err="1" smtClean="0"/>
              <a:t>T</a:t>
            </a:r>
            <a:r>
              <a:rPr lang="en-IN" baseline="-25000" dirty="0" err="1" smtClean="0"/>
              <a:t>1</a:t>
            </a:r>
            <a:r>
              <a:rPr lang="en-IN" dirty="0" smtClean="0"/>
              <a:t> only after the commit of </a:t>
            </a:r>
            <a:r>
              <a:rPr lang="en-IN" dirty="0" err="1" smtClean="0"/>
              <a:t>T</a:t>
            </a:r>
            <a:r>
              <a:rPr lang="en-IN" baseline="-25000" dirty="0" err="1" smtClean="0"/>
              <a:t>1</a:t>
            </a:r>
            <a:r>
              <a:rPr lang="en-IN" dirty="0" smtClean="0"/>
              <a:t>.</a:t>
            </a:r>
            <a:endParaRPr lang="en-US" altLang="en-US" dirty="0" smtClean="0">
              <a:solidFill>
                <a:schemeClr val="tx2"/>
              </a:solidFill>
            </a:endParaRPr>
          </a:p>
          <a:p>
            <a:endParaRPr lang="en-IN" dirty="0"/>
          </a:p>
        </p:txBody>
      </p:sp>
      <p:pic>
        <p:nvPicPr>
          <p:cNvPr id="18" name="Picture 2"/>
          <p:cNvPicPr>
            <a:picLocks noChangeAspect="1" noChangeArrowheads="1"/>
          </p:cNvPicPr>
          <p:nvPr/>
        </p:nvPicPr>
        <p:blipFill>
          <a:blip r:embed="rId3" cstate="print"/>
          <a:srcRect/>
          <a:stretch>
            <a:fillRect/>
          </a:stretch>
        </p:blipFill>
        <p:spPr bwMode="auto">
          <a:xfrm>
            <a:off x="2017487" y="2460842"/>
            <a:ext cx="8955313" cy="4133850"/>
          </a:xfrm>
          <a:prstGeom prst="rect">
            <a:avLst/>
          </a:prstGeom>
          <a:noFill/>
          <a:ln w="9525">
            <a:noFill/>
            <a:miter lim="800000"/>
            <a:headEnd/>
            <a:tailEnd/>
          </a:ln>
        </p:spPr>
      </p:pic>
    </p:spTree>
    <p:extLst>
      <p:ext uri="{BB962C8B-B14F-4D97-AF65-F5344CB8AC3E}">
        <p14:creationId xmlns:p14="http://schemas.microsoft.com/office/powerpoint/2010/main" val="285116524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a:spLocks noGrp="1" noChangeArrowheads="1"/>
          </p:cNvSpPr>
          <p:nvPr>
            <p:ph idx="1"/>
          </p:nvPr>
        </p:nvSpPr>
        <p:spPr>
          <a:xfrm>
            <a:off x="614795" y="1430443"/>
            <a:ext cx="11341677" cy="4351338"/>
          </a:xfrm>
        </p:spPr>
        <p:txBody>
          <a:bodyPr>
            <a:normAutofit/>
          </a:bodyPr>
          <a:lstStyle/>
          <a:p>
            <a:r>
              <a:rPr lang="en-IN" dirty="0" smtClean="0"/>
              <a:t>It is important to note that any strict schedule is also </a:t>
            </a:r>
            <a:r>
              <a:rPr lang="en-IN" dirty="0" err="1" smtClean="0"/>
              <a:t>cascadeless</a:t>
            </a:r>
            <a:r>
              <a:rPr lang="en-IN" dirty="0" smtClean="0"/>
              <a:t>, and any </a:t>
            </a:r>
            <a:r>
              <a:rPr lang="en-IN" dirty="0" err="1" smtClean="0"/>
              <a:t>cascadeless</a:t>
            </a:r>
            <a:r>
              <a:rPr lang="en-IN" dirty="0" smtClean="0"/>
              <a:t> schedule is also recoverable.</a:t>
            </a:r>
          </a:p>
          <a:p>
            <a:r>
              <a:rPr lang="en-IN" dirty="0" smtClean="0"/>
              <a:t>The </a:t>
            </a:r>
            <a:r>
              <a:rPr lang="en-IN" dirty="0" err="1" smtClean="0"/>
              <a:t>cascadeless</a:t>
            </a:r>
            <a:r>
              <a:rPr lang="en-IN" dirty="0" smtClean="0"/>
              <a:t> schedules will be a subset of the recoverable schedules, and the strict schedules will be a subset of the </a:t>
            </a:r>
            <a:r>
              <a:rPr lang="en-IN" dirty="0" err="1" smtClean="0"/>
              <a:t>cascadeless</a:t>
            </a:r>
            <a:r>
              <a:rPr lang="en-IN" dirty="0" smtClean="0"/>
              <a:t> schedules. Thus, all strict schedules are </a:t>
            </a:r>
            <a:r>
              <a:rPr lang="en-IN" dirty="0" err="1" smtClean="0"/>
              <a:t>cascadeless</a:t>
            </a:r>
            <a:r>
              <a:rPr lang="en-IN" dirty="0" smtClean="0"/>
              <a:t>, and all </a:t>
            </a:r>
            <a:r>
              <a:rPr lang="en-IN" dirty="0" err="1" smtClean="0"/>
              <a:t>cascadeless</a:t>
            </a:r>
            <a:r>
              <a:rPr lang="en-IN" dirty="0" smtClean="0"/>
              <a:t> schedules are recoverable.</a:t>
            </a:r>
          </a:p>
          <a:p>
            <a:endParaRPr lang="en-US" dirty="0" smtClean="0"/>
          </a:p>
        </p:txBody>
      </p:sp>
      <p:sp>
        <p:nvSpPr>
          <p:cNvPr id="16" name="Rectangle 4"/>
          <p:cNvSpPr txBox="1">
            <a:spLocks noChangeArrowheads="1"/>
          </p:cNvSpPr>
          <p:nvPr/>
        </p:nvSpPr>
        <p:spPr>
          <a:xfrm>
            <a:off x="782109" y="75642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a:t>Characterizing Schedules based on Recoverability</a:t>
            </a:r>
          </a:p>
        </p:txBody>
      </p:sp>
      <p:pic>
        <p:nvPicPr>
          <p:cNvPr id="18" name="Picture 2"/>
          <p:cNvPicPr>
            <a:picLocks noChangeAspect="1" noChangeArrowheads="1"/>
          </p:cNvPicPr>
          <p:nvPr/>
        </p:nvPicPr>
        <p:blipFill>
          <a:blip r:embed="rId3" cstate="print"/>
          <a:srcRect/>
          <a:stretch>
            <a:fillRect/>
          </a:stretch>
        </p:blipFill>
        <p:spPr bwMode="auto">
          <a:xfrm>
            <a:off x="3923091" y="3790560"/>
            <a:ext cx="5636491" cy="2844833"/>
          </a:xfrm>
          <a:prstGeom prst="rect">
            <a:avLst/>
          </a:prstGeom>
          <a:noFill/>
          <a:ln w="9525">
            <a:noFill/>
            <a:miter lim="800000"/>
            <a:headEnd/>
            <a:tailEnd/>
          </a:ln>
        </p:spPr>
      </p:pic>
    </p:spTree>
    <p:extLst>
      <p:ext uri="{BB962C8B-B14F-4D97-AF65-F5344CB8AC3E}">
        <p14:creationId xmlns:p14="http://schemas.microsoft.com/office/powerpoint/2010/main" val="28511652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a:spLocks noGrp="1" noChangeArrowheads="1"/>
          </p:cNvSpPr>
          <p:nvPr>
            <p:ph idx="1"/>
          </p:nvPr>
        </p:nvSpPr>
        <p:spPr>
          <a:xfrm>
            <a:off x="628649" y="1825625"/>
            <a:ext cx="10634437" cy="4351338"/>
          </a:xfrm>
        </p:spPr>
        <p:txBody>
          <a:bodyPr>
            <a:normAutofit/>
          </a:bodyPr>
          <a:lstStyle/>
          <a:p>
            <a:pPr eaLnBrk="1" hangingPunct="1"/>
            <a:r>
              <a:rPr lang="en-US" dirty="0" smtClean="0"/>
              <a:t>Serial schedule:</a:t>
            </a:r>
          </a:p>
          <a:p>
            <a:pPr lvl="1" eaLnBrk="1" hangingPunct="1"/>
            <a:r>
              <a:rPr lang="en-US" sz="2800" dirty="0" smtClean="0"/>
              <a:t>A schedule S is serial if, for every transaction T participating in the schedule, all the operations of T are executed consecutively in the schedule.  Otherwise, the schedule is called </a:t>
            </a:r>
            <a:r>
              <a:rPr lang="en-US" sz="2800" dirty="0" err="1" smtClean="0"/>
              <a:t>nonserial</a:t>
            </a:r>
            <a:r>
              <a:rPr lang="en-US" sz="2800" dirty="0" smtClean="0"/>
              <a:t> schedule.</a:t>
            </a:r>
          </a:p>
          <a:p>
            <a:pPr lvl="1"/>
            <a:r>
              <a:rPr lang="en-IN" sz="2800" dirty="0" smtClean="0"/>
              <a:t>Therefore, in a serial schedule, only one transaction at a time is active—the commit (or abort) of the active transaction initiates execution of the next transaction. No interleaving occurs in a serial schedule.</a:t>
            </a:r>
          </a:p>
          <a:p>
            <a:pPr eaLnBrk="1" hangingPunct="1">
              <a:buNone/>
            </a:pPr>
            <a:endParaRPr lang="en-US" dirty="0" smtClean="0"/>
          </a:p>
        </p:txBody>
      </p:sp>
      <p:sp>
        <p:nvSpPr>
          <p:cNvPr id="16"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a:t>Characterizing Schedules based on </a:t>
            </a:r>
            <a:r>
              <a:rPr lang="en-US" dirty="0" err="1" smtClean="0"/>
              <a:t>Serializability</a:t>
            </a:r>
            <a:endParaRPr lang="en-US" dirty="0"/>
          </a:p>
        </p:txBody>
      </p:sp>
    </p:spTree>
    <p:extLst>
      <p:ext uri="{BB962C8B-B14F-4D97-AF65-F5344CB8AC3E}">
        <p14:creationId xmlns:p14="http://schemas.microsoft.com/office/powerpoint/2010/main" val="4386895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a:spLocks noGrp="1" noChangeArrowheads="1"/>
          </p:cNvSpPr>
          <p:nvPr>
            <p:ph idx="1"/>
          </p:nvPr>
        </p:nvSpPr>
        <p:spPr>
          <a:xfrm>
            <a:off x="628649" y="1596571"/>
            <a:ext cx="10634437" cy="4580392"/>
          </a:xfrm>
        </p:spPr>
        <p:txBody>
          <a:bodyPr>
            <a:normAutofit lnSpcReduction="10000"/>
          </a:bodyPr>
          <a:lstStyle/>
          <a:p>
            <a:pPr marL="261938" lvl="1" indent="-261938"/>
            <a:r>
              <a:rPr lang="en-US" sz="2800" dirty="0" smtClean="0"/>
              <a:t>Problems with Serial Schedules</a:t>
            </a:r>
            <a:endParaRPr lang="en-IN" sz="2800" dirty="0" smtClean="0"/>
          </a:p>
          <a:p>
            <a:pPr lvl="1"/>
            <a:r>
              <a:rPr lang="en-IN" dirty="0" smtClean="0"/>
              <a:t>The problem with serial schedules is that they limit concurrency by prohibiting interleaving of operations. In a serial schedule, if a transaction waits for an I/O operation to complete, we cannot switch the CPU processor to another transaction, thus wasting valuable CPU processing time. </a:t>
            </a:r>
          </a:p>
          <a:p>
            <a:pPr lvl="1"/>
            <a:r>
              <a:rPr lang="en-IN" dirty="0" smtClean="0"/>
              <a:t>Additionally, if some transaction </a:t>
            </a:r>
            <a:r>
              <a:rPr lang="en-IN" i="1" dirty="0" smtClean="0"/>
              <a:t>T is </a:t>
            </a:r>
            <a:r>
              <a:rPr lang="en-IN" dirty="0" smtClean="0"/>
              <a:t>long, the other transactions must wait for </a:t>
            </a:r>
            <a:r>
              <a:rPr lang="en-IN" i="1" dirty="0" smtClean="0"/>
              <a:t>T to complete all its operations before </a:t>
            </a:r>
            <a:r>
              <a:rPr lang="en-IN" dirty="0" smtClean="0"/>
              <a:t>starting. </a:t>
            </a:r>
          </a:p>
          <a:p>
            <a:pPr lvl="1"/>
            <a:r>
              <a:rPr lang="en-IN" dirty="0" smtClean="0"/>
              <a:t>Hence, serial schedules are </a:t>
            </a:r>
            <a:r>
              <a:rPr lang="en-IN" i="1" dirty="0" smtClean="0"/>
              <a:t>unacceptable in practice. However, if we can </a:t>
            </a:r>
            <a:r>
              <a:rPr lang="en-IN" dirty="0" smtClean="0"/>
              <a:t>determine which other schedules are </a:t>
            </a:r>
            <a:r>
              <a:rPr lang="en-IN" i="1" dirty="0" smtClean="0"/>
              <a:t>equivalent to a serial schedule, we can allow </a:t>
            </a:r>
            <a:r>
              <a:rPr lang="en-IN" dirty="0" smtClean="0"/>
              <a:t>these schedules to occur.</a:t>
            </a:r>
            <a:endParaRPr lang="en-US" dirty="0" smtClean="0"/>
          </a:p>
          <a:p>
            <a:r>
              <a:rPr lang="en-US" dirty="0" err="1" smtClean="0"/>
              <a:t>Serializable</a:t>
            </a:r>
            <a:r>
              <a:rPr lang="en-US" dirty="0" smtClean="0"/>
              <a:t> schedule:</a:t>
            </a:r>
          </a:p>
          <a:p>
            <a:pPr lvl="1"/>
            <a:r>
              <a:rPr lang="en-US" dirty="0" smtClean="0"/>
              <a:t>A schedule S is </a:t>
            </a:r>
            <a:r>
              <a:rPr lang="en-US" dirty="0" err="1" smtClean="0"/>
              <a:t>serializable</a:t>
            </a:r>
            <a:r>
              <a:rPr lang="en-US" dirty="0" smtClean="0"/>
              <a:t> if it is equivalent to some serial schedule of the same n transactions</a:t>
            </a:r>
          </a:p>
        </p:txBody>
      </p:sp>
      <p:sp>
        <p:nvSpPr>
          <p:cNvPr id="16"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a:t>Characterizing Schedules based on </a:t>
            </a:r>
            <a:r>
              <a:rPr lang="en-US" dirty="0" err="1" smtClean="0"/>
              <a:t>Serializability</a:t>
            </a:r>
            <a:endParaRPr lang="en-US" dirty="0"/>
          </a:p>
        </p:txBody>
      </p:sp>
    </p:spTree>
    <p:extLst>
      <p:ext uri="{BB962C8B-B14F-4D97-AF65-F5344CB8AC3E}">
        <p14:creationId xmlns:p14="http://schemas.microsoft.com/office/powerpoint/2010/main" val="438689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txBox="1">
            <a:spLocks noChangeArrowheads="1"/>
          </p:cNvSpPr>
          <p:nvPr/>
        </p:nvSpPr>
        <p:spPr>
          <a:xfrm>
            <a:off x="824947" y="1133373"/>
            <a:ext cx="10106909" cy="457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None/>
            </a:pPr>
            <a:r>
              <a:rPr lang="en-US" sz="2400" b="1" dirty="0" smtClean="0"/>
              <a:t>SIMPLE MODEL OF A DATABASE (for purposes of discussing transactions):</a:t>
            </a:r>
          </a:p>
          <a:p>
            <a:r>
              <a:rPr lang="en-US" sz="2400" b="1" dirty="0" smtClean="0"/>
              <a:t>A database</a:t>
            </a:r>
            <a:r>
              <a:rPr lang="en-US" sz="2400" dirty="0" smtClean="0"/>
              <a:t> is a collection of named data items</a:t>
            </a:r>
          </a:p>
          <a:p>
            <a:r>
              <a:rPr lang="en-US" sz="2400" b="1" dirty="0" smtClean="0"/>
              <a:t>Granularity</a:t>
            </a:r>
            <a:r>
              <a:rPr lang="en-US" sz="2400" dirty="0" smtClean="0"/>
              <a:t> of data - a field, a record , or a whole disk block (Concepts are independent of granularity)</a:t>
            </a:r>
          </a:p>
          <a:p>
            <a:r>
              <a:rPr lang="en-US" sz="2400" dirty="0" smtClean="0"/>
              <a:t>Basic operations are </a:t>
            </a:r>
            <a:r>
              <a:rPr lang="en-US" sz="2400" b="1" dirty="0" smtClean="0"/>
              <a:t>read</a:t>
            </a:r>
            <a:r>
              <a:rPr lang="en-US" sz="2400" dirty="0" smtClean="0"/>
              <a:t> and </a:t>
            </a:r>
            <a:r>
              <a:rPr lang="en-US" sz="2400" b="1" dirty="0" smtClean="0"/>
              <a:t>write</a:t>
            </a:r>
          </a:p>
          <a:p>
            <a:pPr lvl="1"/>
            <a:r>
              <a:rPr lang="en-US" b="1" dirty="0" err="1" smtClean="0"/>
              <a:t>read_item</a:t>
            </a:r>
            <a:r>
              <a:rPr lang="en-US" b="1" dirty="0" smtClean="0"/>
              <a:t>(X</a:t>
            </a:r>
            <a:r>
              <a:rPr lang="en-US" dirty="0" smtClean="0"/>
              <a:t>): Reads a database item named X into a program variable. To simplify our notation, we assume that the program variable is also named X.</a:t>
            </a:r>
          </a:p>
          <a:p>
            <a:pPr lvl="1"/>
            <a:r>
              <a:rPr lang="en-US" b="1" dirty="0" err="1" smtClean="0"/>
              <a:t>write_item</a:t>
            </a:r>
            <a:r>
              <a:rPr lang="en-US" b="1" dirty="0" smtClean="0"/>
              <a:t>(X</a:t>
            </a:r>
            <a:r>
              <a:rPr lang="en-US" dirty="0" smtClean="0"/>
              <a:t>): Writes the value of program variable X into the database item named X.</a:t>
            </a:r>
          </a:p>
        </p:txBody>
      </p:sp>
      <p:sp>
        <p:nvSpPr>
          <p:cNvPr id="16" name="Rectangle 4"/>
          <p:cNvSpPr txBox="1">
            <a:spLocks noChangeArrowheads="1"/>
          </p:cNvSpPr>
          <p:nvPr/>
        </p:nvSpPr>
        <p:spPr>
          <a:xfrm>
            <a:off x="2715904" y="142404"/>
            <a:ext cx="6683989" cy="534348"/>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t>Introduction to Transaction Processing </a:t>
            </a:r>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a:spLocks noGrp="1" noChangeArrowheads="1"/>
          </p:cNvSpPr>
          <p:nvPr>
            <p:ph idx="1"/>
          </p:nvPr>
        </p:nvSpPr>
        <p:spPr>
          <a:xfrm>
            <a:off x="628649" y="1825625"/>
            <a:ext cx="10185835" cy="4351338"/>
          </a:xfrm>
        </p:spPr>
        <p:txBody>
          <a:bodyPr>
            <a:normAutofit lnSpcReduction="10000"/>
          </a:bodyPr>
          <a:lstStyle/>
          <a:p>
            <a:pPr eaLnBrk="1" hangingPunct="1"/>
            <a:r>
              <a:rPr lang="en-US" dirty="0" smtClean="0"/>
              <a:t>Result equivalent:</a:t>
            </a:r>
          </a:p>
          <a:p>
            <a:pPr lvl="1" eaLnBrk="1" hangingPunct="1"/>
            <a:r>
              <a:rPr lang="en-US" dirty="0" smtClean="0"/>
              <a:t>Two schedules are called result equivalent if they produce the same final state of the database.</a:t>
            </a:r>
          </a:p>
          <a:p>
            <a:pPr eaLnBrk="1" hangingPunct="1"/>
            <a:r>
              <a:rPr lang="en-US" dirty="0" smtClean="0"/>
              <a:t>Conflict equivalent:</a:t>
            </a:r>
          </a:p>
          <a:p>
            <a:pPr lvl="1" eaLnBrk="1" hangingPunct="1"/>
            <a:r>
              <a:rPr lang="en-US" dirty="0" smtClean="0"/>
              <a:t>Two schedules are said to be conflict equivalent if the order of any two conflicting operations is the same in both schedules.</a:t>
            </a:r>
          </a:p>
          <a:p>
            <a:pPr eaLnBrk="1" hangingPunct="1"/>
            <a:r>
              <a:rPr lang="en-US" dirty="0" smtClean="0"/>
              <a:t>Conflict </a:t>
            </a:r>
            <a:r>
              <a:rPr lang="en-US" dirty="0" err="1" smtClean="0"/>
              <a:t>serializable</a:t>
            </a:r>
            <a:r>
              <a:rPr lang="en-US" dirty="0" smtClean="0"/>
              <a:t>:</a:t>
            </a:r>
          </a:p>
          <a:p>
            <a:pPr lvl="1" eaLnBrk="1" hangingPunct="1"/>
            <a:r>
              <a:rPr lang="en-US" dirty="0" smtClean="0"/>
              <a:t>A schedule S is said to be conflict </a:t>
            </a:r>
            <a:r>
              <a:rPr lang="en-US" dirty="0" err="1" smtClean="0"/>
              <a:t>serializable</a:t>
            </a:r>
            <a:r>
              <a:rPr lang="en-US" dirty="0" smtClean="0"/>
              <a:t> if it is conflict equivalent to some serial schedule S’.</a:t>
            </a:r>
          </a:p>
          <a:p>
            <a:pPr lvl="1"/>
            <a:r>
              <a:rPr lang="en-IN" dirty="0" smtClean="0"/>
              <a:t>In such a case, we can reorder the </a:t>
            </a:r>
            <a:r>
              <a:rPr lang="en-IN" i="1" dirty="0" err="1" smtClean="0"/>
              <a:t>nonconflicting</a:t>
            </a:r>
            <a:r>
              <a:rPr lang="en-IN" i="1" dirty="0" smtClean="0"/>
              <a:t> operations in S until we form the </a:t>
            </a:r>
            <a:r>
              <a:rPr lang="en-IN" dirty="0" smtClean="0"/>
              <a:t>equivalent serial schedule </a:t>
            </a:r>
            <a:r>
              <a:rPr lang="en-IN" i="1" dirty="0" smtClean="0"/>
              <a:t>S′.</a:t>
            </a:r>
            <a:endParaRPr lang="en-US" dirty="0" smtClean="0"/>
          </a:p>
        </p:txBody>
      </p:sp>
      <p:sp>
        <p:nvSpPr>
          <p:cNvPr id="16"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IN" dirty="0" smtClean="0"/>
              <a:t>Concept of </a:t>
            </a:r>
            <a:r>
              <a:rPr lang="en-IN" i="1" dirty="0" smtClean="0"/>
              <a:t>equivalence of schedules</a:t>
            </a:r>
            <a:endParaRPr lang="en-US" dirty="0"/>
          </a:p>
        </p:txBody>
      </p:sp>
    </p:spTree>
    <p:extLst>
      <p:ext uri="{BB962C8B-B14F-4D97-AF65-F5344CB8AC3E}">
        <p14:creationId xmlns:p14="http://schemas.microsoft.com/office/powerpoint/2010/main" val="93818111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a:spLocks noGrp="1" noChangeArrowheads="1"/>
          </p:cNvSpPr>
          <p:nvPr>
            <p:ph idx="1"/>
          </p:nvPr>
        </p:nvSpPr>
        <p:spPr>
          <a:xfrm>
            <a:off x="628649" y="1669144"/>
            <a:ext cx="10185835" cy="4847770"/>
          </a:xfrm>
        </p:spPr>
        <p:txBody>
          <a:bodyPr>
            <a:normAutofit/>
          </a:bodyPr>
          <a:lstStyle/>
          <a:p>
            <a:r>
              <a:rPr lang="en-IN" dirty="0" smtClean="0"/>
              <a:t>Two operations in a schedule are said to </a:t>
            </a:r>
            <a:r>
              <a:rPr lang="en-IN" b="1" dirty="0" smtClean="0"/>
              <a:t>conflict if they satisfy all three of the following conditions: </a:t>
            </a:r>
          </a:p>
          <a:p>
            <a:pPr>
              <a:buNone/>
            </a:pPr>
            <a:r>
              <a:rPr lang="en-IN" dirty="0" smtClean="0"/>
              <a:t>(1) they belong to </a:t>
            </a:r>
            <a:r>
              <a:rPr lang="en-IN" i="1" dirty="0" smtClean="0"/>
              <a:t>different transactions; </a:t>
            </a:r>
          </a:p>
          <a:p>
            <a:pPr>
              <a:buNone/>
            </a:pPr>
            <a:r>
              <a:rPr lang="en-IN" dirty="0" smtClean="0"/>
              <a:t>(2)</a:t>
            </a:r>
            <a:r>
              <a:rPr lang="en-IN" i="1" dirty="0" smtClean="0"/>
              <a:t> they access the same item X; and </a:t>
            </a:r>
          </a:p>
          <a:p>
            <a:pPr>
              <a:buNone/>
            </a:pPr>
            <a:r>
              <a:rPr lang="en-IN" dirty="0" smtClean="0"/>
              <a:t>(3) </a:t>
            </a:r>
            <a:r>
              <a:rPr lang="en-IN" i="1" dirty="0" smtClean="0"/>
              <a:t>at least one of the operations </a:t>
            </a:r>
            <a:r>
              <a:rPr lang="en-IN" dirty="0" smtClean="0"/>
              <a:t>is a </a:t>
            </a:r>
            <a:r>
              <a:rPr lang="en-IN" dirty="0" err="1" smtClean="0"/>
              <a:t>write_item</a:t>
            </a:r>
            <a:r>
              <a:rPr lang="en-IN" dirty="0" smtClean="0"/>
              <a:t>(</a:t>
            </a:r>
            <a:r>
              <a:rPr lang="en-IN" i="1" dirty="0" smtClean="0"/>
              <a:t>X). </a:t>
            </a:r>
          </a:p>
        </p:txBody>
      </p:sp>
      <p:sp>
        <p:nvSpPr>
          <p:cNvPr id="16"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IN" b="1" dirty="0" smtClean="0"/>
              <a:t>Conflicting Operations in a Schedule</a:t>
            </a:r>
            <a:endParaRPr lang="en-US" dirty="0"/>
          </a:p>
        </p:txBody>
      </p:sp>
    </p:spTree>
    <p:extLst>
      <p:ext uri="{BB962C8B-B14F-4D97-AF65-F5344CB8AC3E}">
        <p14:creationId xmlns:p14="http://schemas.microsoft.com/office/powerpoint/2010/main" val="9381811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a:spLocks noGrp="1" noChangeArrowheads="1"/>
          </p:cNvSpPr>
          <p:nvPr>
            <p:ph idx="1"/>
          </p:nvPr>
        </p:nvSpPr>
        <p:spPr>
          <a:xfrm>
            <a:off x="628649" y="1669144"/>
            <a:ext cx="10185835" cy="4847770"/>
          </a:xfrm>
        </p:spPr>
        <p:txBody>
          <a:bodyPr>
            <a:normAutofit lnSpcReduction="10000"/>
          </a:bodyPr>
          <a:lstStyle/>
          <a:p>
            <a:r>
              <a:rPr lang="en-IN" dirty="0" smtClean="0"/>
              <a:t>For example, in a schedule S, (Examples of Conflicting Operations)</a:t>
            </a:r>
          </a:p>
          <a:p>
            <a:pPr lvl="1"/>
            <a:r>
              <a:rPr lang="en-IN" i="1" dirty="0" smtClean="0"/>
              <a:t>the operations </a:t>
            </a:r>
            <a:r>
              <a:rPr lang="en-IN" i="1" dirty="0" err="1" smtClean="0"/>
              <a:t>r1</a:t>
            </a:r>
            <a:r>
              <a:rPr lang="en-IN" i="1" dirty="0" smtClean="0"/>
              <a:t>(X) and </a:t>
            </a:r>
            <a:r>
              <a:rPr lang="en-IN" i="1" dirty="0" err="1" smtClean="0"/>
              <a:t>w2</a:t>
            </a:r>
            <a:r>
              <a:rPr lang="en-IN" i="1" dirty="0" smtClean="0"/>
              <a:t>(X) </a:t>
            </a:r>
            <a:r>
              <a:rPr lang="en-IN" dirty="0" smtClean="0"/>
              <a:t>conflict, </a:t>
            </a:r>
          </a:p>
          <a:p>
            <a:pPr lvl="1"/>
            <a:r>
              <a:rPr lang="en-IN" dirty="0" smtClean="0"/>
              <a:t>the operations </a:t>
            </a:r>
            <a:r>
              <a:rPr lang="en-IN" i="1" dirty="0" err="1" smtClean="0"/>
              <a:t>r2</a:t>
            </a:r>
            <a:r>
              <a:rPr lang="en-IN" i="1" dirty="0" smtClean="0"/>
              <a:t>(X) and </a:t>
            </a:r>
            <a:r>
              <a:rPr lang="en-IN" i="1" dirty="0" err="1" smtClean="0"/>
              <a:t>w1</a:t>
            </a:r>
            <a:r>
              <a:rPr lang="en-IN" i="1" dirty="0" smtClean="0"/>
              <a:t>(X), </a:t>
            </a:r>
            <a:r>
              <a:rPr lang="en-IN" b="1" i="1" dirty="0" smtClean="0"/>
              <a:t>(Read-Write conflict) </a:t>
            </a:r>
          </a:p>
          <a:p>
            <a:pPr lvl="1"/>
            <a:r>
              <a:rPr lang="en-IN" i="1" dirty="0" smtClean="0"/>
              <a:t> the operations </a:t>
            </a:r>
            <a:r>
              <a:rPr lang="en-IN" i="1" dirty="0" err="1" smtClean="0"/>
              <a:t>w1</a:t>
            </a:r>
            <a:r>
              <a:rPr lang="en-IN" i="1" dirty="0" smtClean="0"/>
              <a:t>(X) and </a:t>
            </a:r>
            <a:r>
              <a:rPr lang="en-IN" i="1" dirty="0" err="1" smtClean="0"/>
              <a:t>w2</a:t>
            </a:r>
            <a:r>
              <a:rPr lang="en-IN" i="1" dirty="0" smtClean="0"/>
              <a:t>(X). </a:t>
            </a:r>
            <a:r>
              <a:rPr lang="en-IN" b="1" i="1" dirty="0" smtClean="0"/>
              <a:t>(Write-Write conflict)</a:t>
            </a:r>
          </a:p>
          <a:p>
            <a:r>
              <a:rPr lang="en-IN" dirty="0" smtClean="0"/>
              <a:t>However, the examples of non-conflicting operations</a:t>
            </a:r>
          </a:p>
          <a:p>
            <a:pPr lvl="1"/>
            <a:r>
              <a:rPr lang="en-IN" i="1" dirty="0" err="1" smtClean="0"/>
              <a:t>r1</a:t>
            </a:r>
            <a:r>
              <a:rPr lang="en-IN" i="1" dirty="0" smtClean="0"/>
              <a:t>(X) and </a:t>
            </a:r>
            <a:r>
              <a:rPr lang="en-IN" i="1" dirty="0" err="1" smtClean="0"/>
              <a:t>r2</a:t>
            </a:r>
            <a:r>
              <a:rPr lang="en-IN" i="1" dirty="0" smtClean="0"/>
              <a:t>(X) do not conflict, since they are both read </a:t>
            </a:r>
            <a:r>
              <a:rPr lang="en-IN" dirty="0" smtClean="0"/>
              <a:t>operations; </a:t>
            </a:r>
          </a:p>
          <a:p>
            <a:pPr lvl="1"/>
            <a:r>
              <a:rPr lang="en-IN" dirty="0" smtClean="0"/>
              <a:t>the operations </a:t>
            </a:r>
            <a:r>
              <a:rPr lang="en-IN" i="1" dirty="0" err="1" smtClean="0"/>
              <a:t>w2</a:t>
            </a:r>
            <a:r>
              <a:rPr lang="en-IN" i="1" dirty="0" smtClean="0"/>
              <a:t>(X) and </a:t>
            </a:r>
            <a:r>
              <a:rPr lang="en-IN" i="1" dirty="0" err="1" smtClean="0"/>
              <a:t>w1</a:t>
            </a:r>
            <a:r>
              <a:rPr lang="en-IN" i="1" dirty="0" smtClean="0"/>
              <a:t>(Y) do not conflict because they operate on </a:t>
            </a:r>
            <a:r>
              <a:rPr lang="en-IN" dirty="0" smtClean="0"/>
              <a:t>distinct data items </a:t>
            </a:r>
            <a:r>
              <a:rPr lang="en-IN" i="1" dirty="0" smtClean="0"/>
              <a:t>X and Y; and </a:t>
            </a:r>
          </a:p>
          <a:p>
            <a:pPr lvl="1"/>
            <a:r>
              <a:rPr lang="en-IN" i="1" dirty="0" smtClean="0"/>
              <a:t>the operations </a:t>
            </a:r>
            <a:r>
              <a:rPr lang="en-IN" i="1" dirty="0" err="1" smtClean="0"/>
              <a:t>r1</a:t>
            </a:r>
            <a:r>
              <a:rPr lang="en-IN" i="1" dirty="0" smtClean="0"/>
              <a:t>(X) and </a:t>
            </a:r>
            <a:r>
              <a:rPr lang="en-IN" i="1" dirty="0" err="1" smtClean="0"/>
              <a:t>w1</a:t>
            </a:r>
            <a:r>
              <a:rPr lang="en-IN" i="1" dirty="0" smtClean="0"/>
              <a:t>(X) do not conflict </a:t>
            </a:r>
            <a:r>
              <a:rPr lang="en-IN" dirty="0" smtClean="0"/>
              <a:t>because they belong to the same transaction.</a:t>
            </a:r>
          </a:p>
          <a:p>
            <a:r>
              <a:rPr lang="en-IN" b="1" dirty="0" smtClean="0"/>
              <a:t>Intuitively, two operations are conflicting if changing their order can result in a different outcome.</a:t>
            </a:r>
            <a:endParaRPr lang="en-US" b="1" dirty="0" smtClean="0"/>
          </a:p>
        </p:txBody>
      </p:sp>
      <p:sp>
        <p:nvSpPr>
          <p:cNvPr id="16"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IN" b="1" dirty="0" smtClean="0"/>
              <a:t>Conflicting Operations in a Schedule</a:t>
            </a:r>
            <a:endParaRPr lang="en-US" dirty="0"/>
          </a:p>
        </p:txBody>
      </p:sp>
    </p:spTree>
    <p:extLst>
      <p:ext uri="{BB962C8B-B14F-4D97-AF65-F5344CB8AC3E}">
        <p14:creationId xmlns:p14="http://schemas.microsoft.com/office/powerpoint/2010/main" val="9381811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a:spLocks noGrp="1" noChangeArrowheads="1"/>
          </p:cNvSpPr>
          <p:nvPr>
            <p:ph idx="1"/>
          </p:nvPr>
        </p:nvSpPr>
        <p:spPr>
          <a:xfrm>
            <a:off x="628649" y="1825625"/>
            <a:ext cx="10480629" cy="4351338"/>
          </a:xfrm>
        </p:spPr>
        <p:txBody>
          <a:bodyPr>
            <a:normAutofit lnSpcReduction="10000"/>
          </a:bodyPr>
          <a:lstStyle/>
          <a:p>
            <a:pPr eaLnBrk="1" hangingPunct="1"/>
            <a:r>
              <a:rPr lang="en-US" dirty="0" smtClean="0"/>
              <a:t>Being </a:t>
            </a:r>
            <a:r>
              <a:rPr lang="en-US" dirty="0" err="1" smtClean="0"/>
              <a:t>serializable</a:t>
            </a:r>
            <a:r>
              <a:rPr lang="en-US" dirty="0" smtClean="0"/>
              <a:t> is </a:t>
            </a:r>
            <a:r>
              <a:rPr lang="en-US" u="sng" dirty="0" smtClean="0"/>
              <a:t>not</a:t>
            </a:r>
            <a:r>
              <a:rPr lang="en-US" dirty="0" smtClean="0"/>
              <a:t> the same as being serial</a:t>
            </a:r>
          </a:p>
          <a:p>
            <a:pPr eaLnBrk="1" hangingPunct="1"/>
            <a:r>
              <a:rPr lang="en-US" dirty="0" smtClean="0"/>
              <a:t>Being </a:t>
            </a:r>
            <a:r>
              <a:rPr lang="en-US" dirty="0" err="1" smtClean="0"/>
              <a:t>serializable</a:t>
            </a:r>
            <a:r>
              <a:rPr lang="en-US" dirty="0" smtClean="0"/>
              <a:t> implies that the schedule is a </a:t>
            </a:r>
            <a:r>
              <a:rPr lang="en-US" u="sng" dirty="0" smtClean="0"/>
              <a:t>correct</a:t>
            </a:r>
            <a:r>
              <a:rPr lang="en-US" dirty="0" smtClean="0"/>
              <a:t> schedule.</a:t>
            </a:r>
          </a:p>
          <a:p>
            <a:pPr lvl="1" eaLnBrk="1" hangingPunct="1"/>
            <a:r>
              <a:rPr lang="en-US" dirty="0" smtClean="0"/>
              <a:t>It will leave the database in a consistent state. </a:t>
            </a:r>
          </a:p>
          <a:p>
            <a:pPr lvl="1" eaLnBrk="1" hangingPunct="1"/>
            <a:r>
              <a:rPr lang="en-US" dirty="0" smtClean="0"/>
              <a:t>The interleaving is appropriate and will result in a state as if the transactions were serially executed, yet will achieve efficiency due to concurrent execution. </a:t>
            </a:r>
            <a:endParaRPr lang="en-US" dirty="0"/>
          </a:p>
          <a:p>
            <a:r>
              <a:rPr lang="en-US" dirty="0"/>
              <a:t>Serializability is hard to check.</a:t>
            </a:r>
          </a:p>
          <a:p>
            <a:pPr lvl="1"/>
            <a:r>
              <a:rPr lang="en-US" dirty="0"/>
              <a:t>Interleaving of operations occurs in an operating system through some scheduler</a:t>
            </a:r>
          </a:p>
          <a:p>
            <a:pPr lvl="1"/>
            <a:r>
              <a:rPr lang="en-US" dirty="0"/>
              <a:t>Difficult to determine beforehand how the operations in a schedule will be interleaved.</a:t>
            </a:r>
          </a:p>
          <a:p>
            <a:pPr marL="457200" lvl="1" indent="0" eaLnBrk="1" hangingPunct="1">
              <a:buNone/>
            </a:pPr>
            <a:endParaRPr lang="en-US" dirty="0" smtClean="0"/>
          </a:p>
        </p:txBody>
      </p:sp>
      <p:sp>
        <p:nvSpPr>
          <p:cNvPr id="16"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err="1" smtClean="0"/>
              <a:t>Serializable</a:t>
            </a:r>
            <a:r>
              <a:rPr lang="en-US" dirty="0" smtClean="0"/>
              <a:t> </a:t>
            </a:r>
            <a:r>
              <a:rPr lang="en-US" dirty="0"/>
              <a:t>Schedules </a:t>
            </a:r>
          </a:p>
        </p:txBody>
      </p:sp>
    </p:spTree>
    <p:extLst>
      <p:ext uri="{BB962C8B-B14F-4D97-AF65-F5344CB8AC3E}">
        <p14:creationId xmlns:p14="http://schemas.microsoft.com/office/powerpoint/2010/main" val="11119738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err="1" smtClean="0"/>
              <a:t>Serializable</a:t>
            </a:r>
            <a:r>
              <a:rPr lang="en-US" dirty="0" smtClean="0"/>
              <a:t> Schedules </a:t>
            </a:r>
            <a:br>
              <a:rPr lang="en-US" dirty="0" smtClean="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a:spLocks noGrp="1" noChangeArrowheads="1"/>
          </p:cNvSpPr>
          <p:nvPr>
            <p:ph idx="1"/>
          </p:nvPr>
        </p:nvSpPr>
        <p:spPr>
          <a:xfrm>
            <a:off x="628650" y="1825625"/>
            <a:ext cx="10685344" cy="4351338"/>
          </a:xfrm>
        </p:spPr>
        <p:txBody>
          <a:bodyPr/>
          <a:lstStyle/>
          <a:p>
            <a:pPr eaLnBrk="1" hangingPunct="1">
              <a:lnSpc>
                <a:spcPct val="80000"/>
              </a:lnSpc>
              <a:buFont typeface="Wingdings" pitchFamily="2" charset="2"/>
              <a:buNone/>
            </a:pPr>
            <a:r>
              <a:rPr lang="en-US" dirty="0" smtClean="0"/>
              <a:t>Practical approach:</a:t>
            </a:r>
          </a:p>
          <a:p>
            <a:pPr eaLnBrk="1" hangingPunct="1">
              <a:lnSpc>
                <a:spcPct val="80000"/>
              </a:lnSpc>
            </a:pPr>
            <a:r>
              <a:rPr lang="en-US" dirty="0" smtClean="0"/>
              <a:t>Come up with methods (protocols) to ensure serializability. </a:t>
            </a:r>
          </a:p>
          <a:p>
            <a:pPr eaLnBrk="1" hangingPunct="1">
              <a:lnSpc>
                <a:spcPct val="80000"/>
              </a:lnSpc>
            </a:pPr>
            <a:r>
              <a:rPr lang="en-US" dirty="0" smtClean="0"/>
              <a:t>It’s not possible to determine when a schedule begins and when it ends.</a:t>
            </a:r>
          </a:p>
          <a:p>
            <a:pPr lvl="1" eaLnBrk="1" hangingPunct="1">
              <a:lnSpc>
                <a:spcPct val="80000"/>
              </a:lnSpc>
            </a:pPr>
            <a:r>
              <a:rPr lang="en-US" dirty="0" smtClean="0"/>
              <a:t>Hence, we reduce the problem of checking the whole schedule to checking only a </a:t>
            </a:r>
            <a:r>
              <a:rPr lang="en-US" b="1" dirty="0" smtClean="0"/>
              <a:t>committed</a:t>
            </a:r>
            <a:r>
              <a:rPr lang="en-US" dirty="0" smtClean="0"/>
              <a:t> </a:t>
            </a:r>
            <a:r>
              <a:rPr lang="en-US" b="1" dirty="0" smtClean="0"/>
              <a:t>project</a:t>
            </a:r>
            <a:r>
              <a:rPr lang="en-US" dirty="0" smtClean="0"/>
              <a:t> of the schedule (i.e. operations from only the committed transactions.)</a:t>
            </a:r>
          </a:p>
          <a:p>
            <a:pPr eaLnBrk="1" hangingPunct="1">
              <a:lnSpc>
                <a:spcPct val="80000"/>
              </a:lnSpc>
            </a:pPr>
            <a:r>
              <a:rPr lang="en-US" dirty="0" smtClean="0"/>
              <a:t>Current approach used in most DBMSs: </a:t>
            </a:r>
          </a:p>
          <a:p>
            <a:pPr lvl="1" eaLnBrk="1" hangingPunct="1">
              <a:lnSpc>
                <a:spcPct val="80000"/>
              </a:lnSpc>
            </a:pPr>
            <a:r>
              <a:rPr lang="en-US" dirty="0" smtClean="0"/>
              <a:t>Use of locks with two phase locking</a:t>
            </a:r>
          </a:p>
        </p:txBody>
      </p:sp>
      <p:sp>
        <p:nvSpPr>
          <p:cNvPr id="16" name="Rectangle 4"/>
          <p:cNvSpPr txBox="1">
            <a:spLocks noChangeArrowheads="1"/>
          </p:cNvSpPr>
          <p:nvPr/>
        </p:nvSpPr>
        <p:spPr>
          <a:xfrm>
            <a:off x="782109" y="97413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endParaRPr lang="en-US" dirty="0"/>
          </a:p>
        </p:txBody>
      </p:sp>
    </p:spTree>
    <p:extLst>
      <p:ext uri="{BB962C8B-B14F-4D97-AF65-F5344CB8AC3E}">
        <p14:creationId xmlns:p14="http://schemas.microsoft.com/office/powerpoint/2010/main" val="65948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a:spLocks noGrp="1" noChangeArrowheads="1"/>
          </p:cNvSpPr>
          <p:nvPr>
            <p:ph idx="1"/>
          </p:nvPr>
        </p:nvSpPr>
        <p:spPr>
          <a:xfrm>
            <a:off x="628649" y="1538515"/>
            <a:ext cx="10373180" cy="4398262"/>
          </a:xfrm>
        </p:spPr>
        <p:txBody>
          <a:bodyPr>
            <a:normAutofit fontScale="85000" lnSpcReduction="20000"/>
          </a:bodyPr>
          <a:lstStyle/>
          <a:p>
            <a:pPr eaLnBrk="1" hangingPunct="1">
              <a:buFont typeface="Wingdings" pitchFamily="2" charset="2"/>
              <a:buNone/>
            </a:pPr>
            <a:r>
              <a:rPr lang="en-US" b="1" dirty="0" smtClean="0"/>
              <a:t>Testing for conflict serializability: Algorithm : </a:t>
            </a:r>
          </a:p>
          <a:p>
            <a:r>
              <a:rPr lang="en-IN" dirty="0" smtClean="0"/>
              <a:t>The algorithm looks at only the </a:t>
            </a:r>
            <a:r>
              <a:rPr lang="en-IN" sz="2400" dirty="0" err="1" smtClean="0"/>
              <a:t>read_item</a:t>
            </a:r>
            <a:r>
              <a:rPr lang="en-IN" sz="2400" dirty="0" smtClean="0"/>
              <a:t> </a:t>
            </a:r>
            <a:r>
              <a:rPr lang="en-IN" dirty="0" smtClean="0"/>
              <a:t>and </a:t>
            </a:r>
            <a:r>
              <a:rPr lang="en-IN" sz="2400" dirty="0" err="1" smtClean="0"/>
              <a:t>write_item</a:t>
            </a:r>
            <a:r>
              <a:rPr lang="en-IN" sz="2400" dirty="0" smtClean="0"/>
              <a:t> </a:t>
            </a:r>
            <a:r>
              <a:rPr lang="en-IN" dirty="0" smtClean="0"/>
              <a:t>operations in a schedule</a:t>
            </a:r>
          </a:p>
          <a:p>
            <a:r>
              <a:rPr lang="en-IN" dirty="0" smtClean="0"/>
              <a:t>to construct a </a:t>
            </a:r>
            <a:r>
              <a:rPr lang="en-IN" b="1" dirty="0" smtClean="0"/>
              <a:t>precedence graph (or serialization graph), which is a directed graph</a:t>
            </a:r>
          </a:p>
          <a:p>
            <a:r>
              <a:rPr lang="en-IN" i="1" dirty="0" smtClean="0"/>
              <a:t>G = (N, E) that consists of a set of nodes N = {</a:t>
            </a:r>
            <a:r>
              <a:rPr lang="en-IN" i="1" dirty="0" err="1" smtClean="0"/>
              <a:t>T</a:t>
            </a:r>
            <a:r>
              <a:rPr lang="en-IN" sz="2000" i="1" dirty="0" err="1" smtClean="0"/>
              <a:t>1</a:t>
            </a:r>
            <a:r>
              <a:rPr lang="en-IN" i="1" dirty="0" smtClean="0"/>
              <a:t>, </a:t>
            </a:r>
            <a:r>
              <a:rPr lang="en-IN" i="1" dirty="0" err="1" smtClean="0"/>
              <a:t>T</a:t>
            </a:r>
            <a:r>
              <a:rPr lang="en-IN" sz="2000" i="1" dirty="0" err="1" smtClean="0"/>
              <a:t>2</a:t>
            </a:r>
            <a:r>
              <a:rPr lang="en-IN" i="1" dirty="0" smtClean="0"/>
              <a:t>, … , </a:t>
            </a:r>
            <a:r>
              <a:rPr lang="en-IN" i="1" dirty="0" err="1" smtClean="0"/>
              <a:t>T</a:t>
            </a:r>
            <a:r>
              <a:rPr lang="en-IN" sz="2000" i="1" dirty="0" err="1" smtClean="0"/>
              <a:t>n</a:t>
            </a:r>
            <a:r>
              <a:rPr lang="en-IN" sz="2000" i="1" dirty="0" smtClean="0"/>
              <a:t> </a:t>
            </a:r>
            <a:r>
              <a:rPr lang="en-IN" i="1" dirty="0" smtClean="0"/>
              <a:t>} and a set of directed </a:t>
            </a:r>
            <a:r>
              <a:rPr lang="en-IN" dirty="0" smtClean="0"/>
              <a:t>    edges </a:t>
            </a:r>
            <a:r>
              <a:rPr lang="en-IN" i="1" dirty="0" smtClean="0"/>
              <a:t>E = {</a:t>
            </a:r>
            <a:r>
              <a:rPr lang="en-IN" i="1" dirty="0" err="1" smtClean="0"/>
              <a:t>e</a:t>
            </a:r>
            <a:r>
              <a:rPr lang="en-IN" sz="2000" i="1" dirty="0" err="1" smtClean="0"/>
              <a:t>1</a:t>
            </a:r>
            <a:r>
              <a:rPr lang="en-IN" i="1" dirty="0" smtClean="0"/>
              <a:t>, </a:t>
            </a:r>
            <a:r>
              <a:rPr lang="en-IN" i="1" dirty="0" err="1" smtClean="0"/>
              <a:t>e</a:t>
            </a:r>
            <a:r>
              <a:rPr lang="en-IN" sz="2000" i="1" dirty="0" err="1" smtClean="0"/>
              <a:t>2</a:t>
            </a:r>
            <a:r>
              <a:rPr lang="en-IN" i="1" dirty="0" smtClean="0"/>
              <a:t>, … , </a:t>
            </a:r>
            <a:r>
              <a:rPr lang="en-IN" i="1" dirty="0" err="1" smtClean="0"/>
              <a:t>e</a:t>
            </a:r>
            <a:r>
              <a:rPr lang="en-IN" sz="2000" i="1" dirty="0" err="1" smtClean="0"/>
              <a:t>m</a:t>
            </a:r>
            <a:r>
              <a:rPr lang="en-IN" sz="2000" i="1" dirty="0" smtClean="0"/>
              <a:t> </a:t>
            </a:r>
            <a:r>
              <a:rPr lang="en-IN" i="1" dirty="0" smtClean="0"/>
              <a:t>}. </a:t>
            </a:r>
          </a:p>
          <a:p>
            <a:r>
              <a:rPr lang="en-IN" i="1" dirty="0" smtClean="0"/>
              <a:t>There is one node in the graph for each transaction T</a:t>
            </a:r>
            <a:r>
              <a:rPr lang="en-IN" sz="2000" i="1" dirty="0" smtClean="0"/>
              <a:t>i </a:t>
            </a:r>
            <a:r>
              <a:rPr lang="en-IN" i="1" dirty="0" smtClean="0"/>
              <a:t>in </a:t>
            </a:r>
            <a:r>
              <a:rPr lang="en-IN" dirty="0" smtClean="0"/>
              <a:t>the schedule. Each edge </a:t>
            </a:r>
            <a:r>
              <a:rPr lang="en-IN" i="1" dirty="0" err="1" smtClean="0"/>
              <a:t>e</a:t>
            </a:r>
            <a:r>
              <a:rPr lang="en-IN" sz="2000" i="1" dirty="0" err="1" smtClean="0"/>
              <a:t>i</a:t>
            </a:r>
            <a:r>
              <a:rPr lang="en-IN" sz="2000" i="1" dirty="0" smtClean="0"/>
              <a:t> </a:t>
            </a:r>
            <a:r>
              <a:rPr lang="en-IN" i="1" dirty="0" smtClean="0"/>
              <a:t>in the graph is of the form (</a:t>
            </a:r>
            <a:r>
              <a:rPr lang="en-IN" i="1" dirty="0" err="1" smtClean="0"/>
              <a:t>T</a:t>
            </a:r>
            <a:r>
              <a:rPr lang="en-IN" sz="2000" i="1" dirty="0" err="1" smtClean="0"/>
              <a:t>j</a:t>
            </a:r>
            <a:r>
              <a:rPr lang="en-IN" sz="2000" i="1" dirty="0" smtClean="0"/>
              <a:t> </a:t>
            </a:r>
            <a:r>
              <a:rPr lang="en-IN" i="1" dirty="0" smtClean="0"/>
              <a:t>→ </a:t>
            </a:r>
            <a:r>
              <a:rPr lang="en-IN" i="1" dirty="0" err="1" smtClean="0"/>
              <a:t>T</a:t>
            </a:r>
            <a:r>
              <a:rPr lang="en-IN" sz="2000" i="1" dirty="0" err="1" smtClean="0"/>
              <a:t>k</a:t>
            </a:r>
            <a:r>
              <a:rPr lang="en-IN" sz="2000" i="1" dirty="0" smtClean="0"/>
              <a:t> </a:t>
            </a:r>
            <a:r>
              <a:rPr lang="en-IN" i="1" dirty="0" smtClean="0"/>
              <a:t>), 1 ≤ j ≤ n, 1 ≤ k ≤ n, </a:t>
            </a:r>
            <a:r>
              <a:rPr lang="en-IN" dirty="0" smtClean="0"/>
              <a:t>where </a:t>
            </a:r>
            <a:r>
              <a:rPr lang="en-IN" i="1" dirty="0" err="1" smtClean="0"/>
              <a:t>T</a:t>
            </a:r>
            <a:r>
              <a:rPr lang="en-IN" sz="2000" i="1" dirty="0" err="1" smtClean="0"/>
              <a:t>j</a:t>
            </a:r>
            <a:r>
              <a:rPr lang="en-IN" sz="2000" i="1" dirty="0" smtClean="0"/>
              <a:t> </a:t>
            </a:r>
            <a:r>
              <a:rPr lang="en-IN" i="1" dirty="0" smtClean="0"/>
              <a:t>is the </a:t>
            </a:r>
            <a:r>
              <a:rPr lang="en-IN" b="1" i="1" dirty="0" smtClean="0"/>
              <a:t>starting node of </a:t>
            </a:r>
            <a:r>
              <a:rPr lang="en-IN" b="1" i="1" dirty="0" err="1" smtClean="0"/>
              <a:t>e</a:t>
            </a:r>
            <a:r>
              <a:rPr lang="en-IN" sz="2000" b="1" i="1" dirty="0" err="1" smtClean="0"/>
              <a:t>i</a:t>
            </a:r>
            <a:r>
              <a:rPr lang="en-IN" sz="2000" b="1" i="1" dirty="0" smtClean="0"/>
              <a:t> </a:t>
            </a:r>
            <a:r>
              <a:rPr lang="en-IN" b="1" i="1" dirty="0" smtClean="0"/>
              <a:t>and </a:t>
            </a:r>
            <a:r>
              <a:rPr lang="en-IN" b="1" i="1" dirty="0" err="1" smtClean="0"/>
              <a:t>T</a:t>
            </a:r>
            <a:r>
              <a:rPr lang="en-IN" sz="2000" b="1" i="1" dirty="0" err="1" smtClean="0"/>
              <a:t>k</a:t>
            </a:r>
            <a:r>
              <a:rPr lang="en-IN" sz="2000" b="1" i="1" dirty="0" smtClean="0"/>
              <a:t> </a:t>
            </a:r>
            <a:r>
              <a:rPr lang="en-IN" b="1" i="1" dirty="0" smtClean="0"/>
              <a:t>is the ending node of </a:t>
            </a:r>
            <a:r>
              <a:rPr lang="en-IN" b="1" i="1" dirty="0" err="1" smtClean="0"/>
              <a:t>ei</a:t>
            </a:r>
            <a:r>
              <a:rPr lang="en-IN" b="1" i="1" dirty="0" smtClean="0"/>
              <a:t>. </a:t>
            </a:r>
          </a:p>
          <a:p>
            <a:r>
              <a:rPr lang="en-IN" b="1" i="1" dirty="0" smtClean="0"/>
              <a:t>Such an edge </a:t>
            </a:r>
            <a:r>
              <a:rPr lang="en-IN" dirty="0" smtClean="0"/>
              <a:t>from node </a:t>
            </a:r>
            <a:r>
              <a:rPr lang="en-IN" i="1" dirty="0" err="1" smtClean="0"/>
              <a:t>T</a:t>
            </a:r>
            <a:r>
              <a:rPr lang="en-IN" sz="2000" i="1" dirty="0" err="1" smtClean="0"/>
              <a:t>j</a:t>
            </a:r>
            <a:r>
              <a:rPr lang="en-IN" sz="2000" i="1" dirty="0" smtClean="0"/>
              <a:t> </a:t>
            </a:r>
            <a:r>
              <a:rPr lang="en-IN" i="1" dirty="0" smtClean="0"/>
              <a:t>to node </a:t>
            </a:r>
            <a:r>
              <a:rPr lang="en-IN" i="1" dirty="0" err="1" smtClean="0"/>
              <a:t>T</a:t>
            </a:r>
            <a:r>
              <a:rPr lang="en-IN" sz="2000" i="1" dirty="0" err="1" smtClean="0"/>
              <a:t>k</a:t>
            </a:r>
            <a:r>
              <a:rPr lang="en-IN" sz="2000" i="1" dirty="0" smtClean="0"/>
              <a:t> </a:t>
            </a:r>
            <a:r>
              <a:rPr lang="en-IN" i="1" dirty="0" smtClean="0"/>
              <a:t>is created by the algorithm if a pair of conflicting operations </a:t>
            </a:r>
            <a:r>
              <a:rPr lang="en-IN" dirty="0" smtClean="0"/>
              <a:t>exist in </a:t>
            </a:r>
            <a:r>
              <a:rPr lang="en-IN" i="1" dirty="0" err="1" smtClean="0"/>
              <a:t>T</a:t>
            </a:r>
            <a:r>
              <a:rPr lang="en-IN" sz="2000" i="1" dirty="0" err="1" smtClean="0"/>
              <a:t>j</a:t>
            </a:r>
            <a:r>
              <a:rPr lang="en-IN" sz="2000" i="1" dirty="0" smtClean="0"/>
              <a:t> </a:t>
            </a:r>
            <a:r>
              <a:rPr lang="en-IN" i="1" dirty="0" smtClean="0"/>
              <a:t>and </a:t>
            </a:r>
            <a:r>
              <a:rPr lang="en-IN" i="1" dirty="0" err="1" smtClean="0"/>
              <a:t>T</a:t>
            </a:r>
            <a:r>
              <a:rPr lang="en-IN" sz="2000" i="1" dirty="0" err="1" smtClean="0"/>
              <a:t>k</a:t>
            </a:r>
            <a:r>
              <a:rPr lang="en-IN" sz="2000" i="1" dirty="0" smtClean="0"/>
              <a:t> </a:t>
            </a:r>
            <a:r>
              <a:rPr lang="en-IN" i="1" dirty="0" smtClean="0"/>
              <a:t>and </a:t>
            </a:r>
          </a:p>
          <a:p>
            <a:r>
              <a:rPr lang="en-IN" i="1" dirty="0" smtClean="0"/>
              <a:t>the conflicting operation in </a:t>
            </a:r>
            <a:r>
              <a:rPr lang="en-IN" i="1" dirty="0" err="1" smtClean="0"/>
              <a:t>T</a:t>
            </a:r>
            <a:r>
              <a:rPr lang="en-IN" sz="2000" i="1" dirty="0" err="1" smtClean="0"/>
              <a:t>j</a:t>
            </a:r>
            <a:r>
              <a:rPr lang="en-IN" sz="2000" i="1" dirty="0" smtClean="0"/>
              <a:t> </a:t>
            </a:r>
            <a:r>
              <a:rPr lang="en-IN" i="1" dirty="0" smtClean="0"/>
              <a:t>appears in the schedule before </a:t>
            </a:r>
            <a:r>
              <a:rPr lang="en-IN" dirty="0" smtClean="0"/>
              <a:t>the </a:t>
            </a:r>
            <a:r>
              <a:rPr lang="en-IN" i="1" dirty="0" smtClean="0"/>
              <a:t>conflicting operation in T</a:t>
            </a:r>
            <a:r>
              <a:rPr lang="en-IN" sz="2000" i="1" dirty="0" smtClean="0"/>
              <a:t>k</a:t>
            </a:r>
            <a:r>
              <a:rPr lang="en-IN" i="1" dirty="0" smtClean="0"/>
              <a:t>.</a:t>
            </a:r>
            <a:endParaRPr lang="en-US" dirty="0" smtClean="0"/>
          </a:p>
        </p:txBody>
      </p:sp>
      <p:sp>
        <p:nvSpPr>
          <p:cNvPr id="16" name="Rectangle 4"/>
          <p:cNvSpPr txBox="1">
            <a:spLocks noChangeArrowheads="1"/>
          </p:cNvSpPr>
          <p:nvPr/>
        </p:nvSpPr>
        <p:spPr>
          <a:xfrm>
            <a:off x="782109" y="85130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dirty="0" smtClean="0"/>
              <a:t>Conflict </a:t>
            </a:r>
            <a:r>
              <a:rPr lang="en-US" dirty="0" err="1" smtClean="0"/>
              <a:t>Serializability</a:t>
            </a:r>
            <a:endParaRPr lang="en-US" dirty="0"/>
          </a:p>
        </p:txBody>
      </p:sp>
    </p:spTree>
    <p:extLst>
      <p:ext uri="{BB962C8B-B14F-4D97-AF65-F5344CB8AC3E}">
        <p14:creationId xmlns:p14="http://schemas.microsoft.com/office/powerpoint/2010/main" val="38967049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a:spLocks noGrp="1" noChangeArrowheads="1"/>
          </p:cNvSpPr>
          <p:nvPr>
            <p:ph idx="1"/>
          </p:nvPr>
        </p:nvSpPr>
        <p:spPr>
          <a:xfrm>
            <a:off x="628648" y="1538514"/>
            <a:ext cx="11171465" cy="4775199"/>
          </a:xfrm>
        </p:spPr>
        <p:txBody>
          <a:bodyPr>
            <a:normAutofit fontScale="70000" lnSpcReduction="20000"/>
          </a:bodyPr>
          <a:lstStyle/>
          <a:p>
            <a:pPr eaLnBrk="1" hangingPunct="1">
              <a:buFont typeface="Wingdings" pitchFamily="2" charset="2"/>
              <a:buNone/>
            </a:pPr>
            <a:r>
              <a:rPr lang="en-US" b="1" dirty="0" smtClean="0"/>
              <a:t>Testing for conflict serializability: Algorithm : </a:t>
            </a:r>
          </a:p>
          <a:p>
            <a:pPr marL="339725" indent="-339725">
              <a:buAutoNum type="arabicPeriod"/>
            </a:pPr>
            <a:r>
              <a:rPr lang="en-IN" dirty="0" smtClean="0"/>
              <a:t>For each transaction </a:t>
            </a:r>
            <a:r>
              <a:rPr lang="en-IN" i="1" dirty="0" smtClean="0"/>
              <a:t>T</a:t>
            </a:r>
            <a:r>
              <a:rPr lang="en-IN" sz="2000" i="1" dirty="0" smtClean="0"/>
              <a:t>i </a:t>
            </a:r>
            <a:r>
              <a:rPr lang="en-IN" i="1" dirty="0" smtClean="0"/>
              <a:t>participating in schedule S, create a node </a:t>
            </a:r>
            <a:r>
              <a:rPr lang="en-IN" i="1" dirty="0" err="1" smtClean="0"/>
              <a:t>labeled</a:t>
            </a:r>
            <a:r>
              <a:rPr lang="en-IN" i="1" dirty="0" smtClean="0"/>
              <a:t> T</a:t>
            </a:r>
            <a:r>
              <a:rPr lang="en-IN" sz="2000" i="1" dirty="0" smtClean="0"/>
              <a:t>i </a:t>
            </a:r>
            <a:r>
              <a:rPr lang="en-IN" i="1" dirty="0" smtClean="0"/>
              <a:t>in the precedence graph.</a:t>
            </a:r>
          </a:p>
          <a:p>
            <a:pPr marL="514350" indent="-514350">
              <a:buNone/>
            </a:pPr>
            <a:endParaRPr lang="en-IN" i="1" dirty="0" smtClean="0"/>
          </a:p>
          <a:p>
            <a:pPr>
              <a:buNone/>
            </a:pPr>
            <a:r>
              <a:rPr lang="en-IN" sz="2400" dirty="0" smtClean="0"/>
              <a:t>2. </a:t>
            </a:r>
            <a:r>
              <a:rPr lang="en-IN" dirty="0" smtClean="0"/>
              <a:t>For each case in </a:t>
            </a:r>
            <a:r>
              <a:rPr lang="en-IN" i="1" dirty="0" smtClean="0"/>
              <a:t>S where </a:t>
            </a:r>
            <a:r>
              <a:rPr lang="en-IN" i="1" dirty="0" err="1" smtClean="0"/>
              <a:t>T</a:t>
            </a:r>
            <a:r>
              <a:rPr lang="en-IN" sz="2000" i="1" dirty="0" err="1" smtClean="0"/>
              <a:t>j</a:t>
            </a:r>
            <a:r>
              <a:rPr lang="en-IN" sz="2000" i="1" dirty="0" smtClean="0"/>
              <a:t> </a:t>
            </a:r>
            <a:r>
              <a:rPr lang="en-IN" i="1" dirty="0" smtClean="0"/>
              <a:t>executes a </a:t>
            </a:r>
            <a:r>
              <a:rPr lang="en-IN" sz="2400" i="1" dirty="0" err="1" smtClean="0"/>
              <a:t>read_item</a:t>
            </a:r>
            <a:r>
              <a:rPr lang="en-IN" i="1" dirty="0" smtClean="0"/>
              <a:t>(X) after T</a:t>
            </a:r>
            <a:r>
              <a:rPr lang="en-IN" sz="2000" i="1" dirty="0" smtClean="0"/>
              <a:t>i </a:t>
            </a:r>
            <a:r>
              <a:rPr lang="en-IN" i="1" dirty="0" smtClean="0"/>
              <a:t>executes a  </a:t>
            </a:r>
            <a:r>
              <a:rPr lang="en-IN" i="1" dirty="0" err="1" smtClean="0"/>
              <a:t>w</a:t>
            </a:r>
            <a:r>
              <a:rPr lang="en-IN" sz="2400" dirty="0" err="1" smtClean="0"/>
              <a:t>rite_item</a:t>
            </a:r>
            <a:r>
              <a:rPr lang="en-IN" dirty="0" smtClean="0"/>
              <a:t>(</a:t>
            </a:r>
            <a:r>
              <a:rPr lang="en-IN" i="1" dirty="0" smtClean="0"/>
              <a:t>X), create an edge (T</a:t>
            </a:r>
            <a:r>
              <a:rPr lang="en-IN" sz="2000" i="1" dirty="0" smtClean="0"/>
              <a:t>i </a:t>
            </a:r>
            <a:r>
              <a:rPr lang="en-IN" i="1" dirty="0" smtClean="0"/>
              <a:t>→ </a:t>
            </a:r>
            <a:r>
              <a:rPr lang="en-IN" i="1" dirty="0" err="1" smtClean="0"/>
              <a:t>T</a:t>
            </a:r>
            <a:r>
              <a:rPr lang="en-IN" sz="2000" i="1" dirty="0" err="1" smtClean="0"/>
              <a:t>j</a:t>
            </a:r>
            <a:r>
              <a:rPr lang="en-IN" i="1" dirty="0" smtClean="0"/>
              <a:t>) in the precedence graph.</a:t>
            </a:r>
          </a:p>
          <a:p>
            <a:pPr>
              <a:buNone/>
            </a:pPr>
            <a:endParaRPr lang="en-IN" i="1" dirty="0" smtClean="0"/>
          </a:p>
          <a:p>
            <a:pPr>
              <a:buNone/>
            </a:pPr>
            <a:r>
              <a:rPr lang="en-IN" sz="2400" dirty="0" smtClean="0"/>
              <a:t>3. </a:t>
            </a:r>
            <a:r>
              <a:rPr lang="en-IN" dirty="0" smtClean="0"/>
              <a:t>For each case in </a:t>
            </a:r>
            <a:r>
              <a:rPr lang="en-IN" i="1" dirty="0" smtClean="0"/>
              <a:t>S where </a:t>
            </a:r>
            <a:r>
              <a:rPr lang="en-IN" i="1" dirty="0" err="1" smtClean="0"/>
              <a:t>T</a:t>
            </a:r>
            <a:r>
              <a:rPr lang="en-IN" sz="2000" i="1" dirty="0" err="1" smtClean="0"/>
              <a:t>j</a:t>
            </a:r>
            <a:r>
              <a:rPr lang="en-IN" sz="2000" i="1" dirty="0" smtClean="0"/>
              <a:t> </a:t>
            </a:r>
            <a:r>
              <a:rPr lang="en-IN" i="1" dirty="0" smtClean="0"/>
              <a:t>executes a </a:t>
            </a:r>
            <a:r>
              <a:rPr lang="en-IN" sz="2400" i="1" dirty="0" err="1" smtClean="0"/>
              <a:t>write_item</a:t>
            </a:r>
            <a:r>
              <a:rPr lang="en-IN" i="1" dirty="0" smtClean="0"/>
              <a:t>(X) after T</a:t>
            </a:r>
            <a:r>
              <a:rPr lang="en-IN" sz="2000" i="1" dirty="0" smtClean="0"/>
              <a:t>i </a:t>
            </a:r>
            <a:r>
              <a:rPr lang="en-IN" i="1" dirty="0" smtClean="0"/>
              <a:t>executes a </a:t>
            </a:r>
            <a:r>
              <a:rPr lang="en-IN" sz="2400" dirty="0" err="1" smtClean="0"/>
              <a:t>read_item</a:t>
            </a:r>
            <a:r>
              <a:rPr lang="en-IN" dirty="0" smtClean="0"/>
              <a:t>(</a:t>
            </a:r>
            <a:r>
              <a:rPr lang="en-IN" i="1" dirty="0" smtClean="0"/>
              <a:t>X), create an edge (T</a:t>
            </a:r>
            <a:r>
              <a:rPr lang="en-IN" sz="2000" i="1" dirty="0" smtClean="0"/>
              <a:t>i </a:t>
            </a:r>
            <a:r>
              <a:rPr lang="en-IN" i="1" dirty="0" smtClean="0"/>
              <a:t>→ </a:t>
            </a:r>
            <a:r>
              <a:rPr lang="en-IN" i="1" dirty="0" err="1" smtClean="0"/>
              <a:t>T</a:t>
            </a:r>
            <a:r>
              <a:rPr lang="en-IN" sz="2000" i="1" dirty="0" err="1" smtClean="0"/>
              <a:t>j</a:t>
            </a:r>
            <a:r>
              <a:rPr lang="en-IN" i="1" dirty="0" smtClean="0"/>
              <a:t>) in the precedence graph.</a:t>
            </a:r>
          </a:p>
          <a:p>
            <a:pPr>
              <a:buNone/>
            </a:pPr>
            <a:endParaRPr lang="en-IN" i="1" dirty="0" smtClean="0"/>
          </a:p>
          <a:p>
            <a:pPr>
              <a:buNone/>
            </a:pPr>
            <a:r>
              <a:rPr lang="en-IN" sz="2400" dirty="0" smtClean="0"/>
              <a:t>4. </a:t>
            </a:r>
            <a:r>
              <a:rPr lang="en-IN" dirty="0" smtClean="0"/>
              <a:t>For each case in </a:t>
            </a:r>
            <a:r>
              <a:rPr lang="en-IN" i="1" dirty="0" smtClean="0"/>
              <a:t>S where </a:t>
            </a:r>
            <a:r>
              <a:rPr lang="en-IN" i="1" dirty="0" err="1" smtClean="0"/>
              <a:t>T</a:t>
            </a:r>
            <a:r>
              <a:rPr lang="en-IN" sz="2000" i="1" dirty="0" err="1" smtClean="0"/>
              <a:t>j</a:t>
            </a:r>
            <a:r>
              <a:rPr lang="en-IN" sz="2000" i="1" dirty="0" smtClean="0"/>
              <a:t> </a:t>
            </a:r>
            <a:r>
              <a:rPr lang="en-IN" i="1" dirty="0" smtClean="0"/>
              <a:t>executes a </a:t>
            </a:r>
            <a:r>
              <a:rPr lang="en-IN" sz="2400" i="1" dirty="0" err="1" smtClean="0"/>
              <a:t>write_item</a:t>
            </a:r>
            <a:r>
              <a:rPr lang="en-IN" i="1" dirty="0" smtClean="0"/>
              <a:t>(X) after T</a:t>
            </a:r>
            <a:r>
              <a:rPr lang="en-IN" sz="2000" i="1" dirty="0" smtClean="0"/>
              <a:t>i </a:t>
            </a:r>
            <a:r>
              <a:rPr lang="en-IN" i="1" dirty="0" smtClean="0"/>
              <a:t>executes a </a:t>
            </a:r>
            <a:r>
              <a:rPr lang="en-IN" sz="2400" dirty="0" err="1" smtClean="0"/>
              <a:t>write_item</a:t>
            </a:r>
            <a:r>
              <a:rPr lang="en-IN" dirty="0" smtClean="0"/>
              <a:t>(</a:t>
            </a:r>
            <a:r>
              <a:rPr lang="en-IN" i="1" dirty="0" smtClean="0"/>
              <a:t>X), create an edge (T</a:t>
            </a:r>
            <a:r>
              <a:rPr lang="en-IN" sz="2000" i="1" dirty="0" smtClean="0"/>
              <a:t>i </a:t>
            </a:r>
            <a:r>
              <a:rPr lang="en-IN" i="1" dirty="0" smtClean="0"/>
              <a:t>→ </a:t>
            </a:r>
            <a:r>
              <a:rPr lang="en-IN" i="1" dirty="0" err="1" smtClean="0"/>
              <a:t>T</a:t>
            </a:r>
            <a:r>
              <a:rPr lang="en-IN" sz="2000" i="1" dirty="0" err="1" smtClean="0"/>
              <a:t>j</a:t>
            </a:r>
            <a:r>
              <a:rPr lang="en-IN" i="1" dirty="0" smtClean="0"/>
              <a:t>) in the precedence graph.</a:t>
            </a:r>
          </a:p>
          <a:p>
            <a:pPr>
              <a:buNone/>
            </a:pPr>
            <a:endParaRPr lang="en-IN" i="1" dirty="0" smtClean="0"/>
          </a:p>
          <a:p>
            <a:pPr>
              <a:buNone/>
            </a:pPr>
            <a:r>
              <a:rPr lang="en-IN" sz="2400" dirty="0" smtClean="0"/>
              <a:t>5. </a:t>
            </a:r>
            <a:r>
              <a:rPr lang="en-IN" dirty="0" smtClean="0"/>
              <a:t>The schedule </a:t>
            </a:r>
            <a:r>
              <a:rPr lang="en-IN" i="1" dirty="0" smtClean="0"/>
              <a:t>S is </a:t>
            </a:r>
            <a:r>
              <a:rPr lang="en-IN" i="1" dirty="0" err="1" smtClean="0"/>
              <a:t>serializable</a:t>
            </a:r>
            <a:r>
              <a:rPr lang="en-IN" i="1" dirty="0" smtClean="0"/>
              <a:t> if and only if the precedence graph has no </a:t>
            </a:r>
            <a:r>
              <a:rPr lang="en-IN" dirty="0" smtClean="0"/>
              <a:t>cycles.</a:t>
            </a:r>
          </a:p>
          <a:p>
            <a:pPr>
              <a:buNone/>
            </a:pPr>
            <a:endParaRPr lang="en-IN" dirty="0" smtClean="0"/>
          </a:p>
          <a:p>
            <a:pPr>
              <a:buNone/>
            </a:pPr>
            <a:r>
              <a:rPr lang="en-US" dirty="0" smtClean="0"/>
              <a:t>6. Topological Sorting is used to determine the equivalent serial Schedule from the precedence graph </a:t>
            </a:r>
          </a:p>
        </p:txBody>
      </p:sp>
      <p:sp>
        <p:nvSpPr>
          <p:cNvPr id="16" name="Rectangle 4"/>
          <p:cNvSpPr txBox="1">
            <a:spLocks noChangeArrowheads="1"/>
          </p:cNvSpPr>
          <p:nvPr/>
        </p:nvSpPr>
        <p:spPr>
          <a:xfrm>
            <a:off x="782109" y="85130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b="1" dirty="0" smtClean="0"/>
              <a:t>Testing for conflict </a:t>
            </a:r>
            <a:r>
              <a:rPr lang="en-US" b="1" dirty="0" err="1" smtClean="0"/>
              <a:t>serializability</a:t>
            </a:r>
            <a:r>
              <a:rPr lang="en-US" b="1" dirty="0" smtClean="0"/>
              <a:t>: Algorithm</a:t>
            </a:r>
            <a:endParaRPr lang="en-US" dirty="0"/>
          </a:p>
        </p:txBody>
      </p:sp>
    </p:spTree>
    <p:extLst>
      <p:ext uri="{BB962C8B-B14F-4D97-AF65-F5344CB8AC3E}">
        <p14:creationId xmlns:p14="http://schemas.microsoft.com/office/powerpoint/2010/main" val="38967049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txBox="1">
            <a:spLocks noChangeArrowheads="1"/>
          </p:cNvSpPr>
          <p:nvPr/>
        </p:nvSpPr>
        <p:spPr>
          <a:xfrm>
            <a:off x="2975212" y="365128"/>
            <a:ext cx="6182436" cy="357832"/>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smtClean="0"/>
              <a:t>Constructing the Precedence Graphs</a:t>
            </a:r>
          </a:p>
        </p:txBody>
      </p:sp>
      <p:sp>
        <p:nvSpPr>
          <p:cNvPr id="19" name="Rectangle 4"/>
          <p:cNvSpPr txBox="1">
            <a:spLocks noChangeArrowheads="1"/>
          </p:cNvSpPr>
          <p:nvPr/>
        </p:nvSpPr>
        <p:spPr>
          <a:xfrm>
            <a:off x="782109" y="851302"/>
            <a:ext cx="8349558" cy="609007"/>
          </a:xfrm>
          <a:prstGeom prst="rect">
            <a:avLst/>
          </a:prstGeom>
        </p:spPr>
        <p:txBody>
          <a:bodyPr vert="horz" lIns="91440" tIns="45720" rIns="91440" bIns="45720" rtlCol="0" anchor="ctr">
            <a:normAutofit/>
          </a:bodyPr>
          <a:lstStyle>
            <a:defPPr>
              <a:defRPr lang="en-US"/>
            </a:defPPr>
            <a:lvl1pPr>
              <a:lnSpc>
                <a:spcPct val="90000"/>
              </a:lnSpc>
              <a:spcBef>
                <a:spcPct val="0"/>
              </a:spcBef>
              <a:buNone/>
              <a:defRPr sz="3200">
                <a:latin typeface="+mj-lt"/>
                <a:ea typeface="+mj-ea"/>
                <a:cs typeface="+mj-cs"/>
              </a:defRPr>
            </a:lvl1pPr>
          </a:lstStyle>
          <a:p>
            <a:r>
              <a:rPr lang="en-US" b="1" dirty="0" smtClean="0"/>
              <a:t>Example Schedules</a:t>
            </a:r>
            <a:endParaRPr lang="en-US" dirty="0"/>
          </a:p>
        </p:txBody>
      </p:sp>
      <p:pic>
        <p:nvPicPr>
          <p:cNvPr id="19459" name="Picture 3"/>
          <p:cNvPicPr>
            <a:picLocks noChangeAspect="1" noChangeArrowheads="1"/>
          </p:cNvPicPr>
          <p:nvPr/>
        </p:nvPicPr>
        <p:blipFill>
          <a:blip r:embed="rId3" cstate="print"/>
          <a:srcRect/>
          <a:stretch>
            <a:fillRect/>
          </a:stretch>
        </p:blipFill>
        <p:spPr bwMode="auto">
          <a:xfrm>
            <a:off x="682171" y="1364343"/>
            <a:ext cx="10319658" cy="5239657"/>
          </a:xfrm>
          <a:prstGeom prst="rect">
            <a:avLst/>
          </a:prstGeom>
          <a:noFill/>
          <a:ln w="9525">
            <a:noFill/>
            <a:miter lim="800000"/>
            <a:headEnd/>
            <a:tailEnd/>
          </a:ln>
        </p:spPr>
      </p:pic>
    </p:spTree>
    <p:extLst>
      <p:ext uri="{BB962C8B-B14F-4D97-AF65-F5344CB8AC3E}">
        <p14:creationId xmlns:p14="http://schemas.microsoft.com/office/powerpoint/2010/main" val="13544023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txBox="1">
            <a:spLocks noChangeArrowheads="1"/>
          </p:cNvSpPr>
          <p:nvPr/>
        </p:nvSpPr>
        <p:spPr>
          <a:xfrm>
            <a:off x="2975212" y="365128"/>
            <a:ext cx="6182436" cy="357832"/>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smtClean="0"/>
              <a:t>Constructing the Precedence Graphs</a:t>
            </a:r>
          </a:p>
        </p:txBody>
      </p:sp>
      <p:sp>
        <p:nvSpPr>
          <p:cNvPr id="16" name="Rectangle 10"/>
          <p:cNvSpPr>
            <a:spLocks noGrp="1" noChangeArrowheads="1"/>
          </p:cNvSpPr>
          <p:nvPr>
            <p:ph idx="1"/>
          </p:nvPr>
        </p:nvSpPr>
        <p:spPr>
          <a:xfrm>
            <a:off x="824947" y="1008624"/>
            <a:ext cx="8332701" cy="1911997"/>
          </a:xfrm>
          <a:noFill/>
        </p:spPr>
        <p:txBody>
          <a:bodyPr/>
          <a:lstStyle/>
          <a:p>
            <a:pPr eaLnBrk="1" hangingPunct="1">
              <a:lnSpc>
                <a:spcPct val="80000"/>
              </a:lnSpc>
            </a:pPr>
            <a:r>
              <a:rPr lang="en-US" sz="1600" dirty="0" smtClean="0"/>
              <a:t>Constructing the precedence graphs for schedules A and D from Figure 17.5 to test for conflict serializability.</a:t>
            </a:r>
          </a:p>
          <a:p>
            <a:pPr lvl="1" eaLnBrk="1" hangingPunct="1">
              <a:lnSpc>
                <a:spcPct val="80000"/>
              </a:lnSpc>
            </a:pPr>
            <a:r>
              <a:rPr lang="en-US" sz="1500" dirty="0" smtClean="0"/>
              <a:t>(a) Precedence graph for serial schedule A.</a:t>
            </a:r>
          </a:p>
          <a:p>
            <a:pPr lvl="1" eaLnBrk="1" hangingPunct="1">
              <a:lnSpc>
                <a:spcPct val="80000"/>
              </a:lnSpc>
            </a:pPr>
            <a:r>
              <a:rPr lang="en-US" sz="1500" dirty="0" smtClean="0"/>
              <a:t>(b) Precedence graph for serial schedule B.</a:t>
            </a:r>
          </a:p>
          <a:p>
            <a:pPr lvl="1" eaLnBrk="1" hangingPunct="1">
              <a:lnSpc>
                <a:spcPct val="80000"/>
              </a:lnSpc>
            </a:pPr>
            <a:r>
              <a:rPr lang="en-US" sz="1500" dirty="0" smtClean="0"/>
              <a:t>(c) Precedence graph for schedule C (not </a:t>
            </a:r>
            <a:r>
              <a:rPr lang="en-US" sz="1500" dirty="0" err="1" smtClean="0"/>
              <a:t>serializable</a:t>
            </a:r>
            <a:r>
              <a:rPr lang="en-US" sz="1500" dirty="0" smtClean="0"/>
              <a:t>). </a:t>
            </a:r>
          </a:p>
          <a:p>
            <a:pPr lvl="1" eaLnBrk="1" hangingPunct="1">
              <a:lnSpc>
                <a:spcPct val="80000"/>
              </a:lnSpc>
            </a:pPr>
            <a:r>
              <a:rPr lang="en-US" sz="1500" dirty="0" smtClean="0"/>
              <a:t>(d) Precedence graph for schedule D (</a:t>
            </a:r>
            <a:r>
              <a:rPr lang="en-US" sz="1500" dirty="0" err="1" smtClean="0"/>
              <a:t>serializable</a:t>
            </a:r>
            <a:r>
              <a:rPr lang="en-US" sz="1500" dirty="0" smtClean="0"/>
              <a:t>, equivalent to schedule A).</a:t>
            </a:r>
          </a:p>
        </p:txBody>
      </p:sp>
      <p:pic>
        <p:nvPicPr>
          <p:cNvPr id="17"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12157" y="2671574"/>
            <a:ext cx="7620000" cy="358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44023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23196"/>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4" name="Rectangle 3"/>
          <p:cNvSpPr/>
          <p:nvPr/>
        </p:nvSpPr>
        <p:spPr>
          <a:xfrm>
            <a:off x="3594001" y="208248"/>
            <a:ext cx="4021357" cy="369332"/>
          </a:xfrm>
          <a:prstGeom prst="rect">
            <a:avLst/>
          </a:prstGeom>
        </p:spPr>
        <p:txBody>
          <a:bodyPr wrap="none">
            <a:spAutoFit/>
          </a:bodyPr>
          <a:lstStyle/>
          <a:p>
            <a:r>
              <a:rPr lang="en-US" dirty="0"/>
              <a:t>Another example of serializability Testing</a:t>
            </a:r>
            <a:endParaRPr lang="en-IN" dirty="0"/>
          </a:p>
        </p:txBody>
      </p:sp>
      <p:pic>
        <p:nvPicPr>
          <p:cNvPr id="16" name="Picture 9" descr="fig17_08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8199" y="2333767"/>
            <a:ext cx="10488609" cy="2129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59862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4"/>
          <p:cNvSpPr txBox="1">
            <a:spLocks noChangeArrowheads="1"/>
          </p:cNvSpPr>
          <p:nvPr/>
        </p:nvSpPr>
        <p:spPr>
          <a:xfrm>
            <a:off x="2715904" y="142404"/>
            <a:ext cx="6683989" cy="534348"/>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t>Introduction to Transaction Processing </a:t>
            </a:r>
          </a:p>
        </p:txBody>
      </p:sp>
      <p:sp>
        <p:nvSpPr>
          <p:cNvPr id="18" name="Rectangle 5"/>
          <p:cNvSpPr txBox="1">
            <a:spLocks noChangeArrowheads="1"/>
          </p:cNvSpPr>
          <p:nvPr/>
        </p:nvSpPr>
        <p:spPr>
          <a:xfrm>
            <a:off x="824947" y="1189670"/>
            <a:ext cx="10134205" cy="44594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itchFamily="2" charset="2"/>
              <a:buNone/>
            </a:pPr>
            <a:r>
              <a:rPr lang="en-US" sz="2400" b="1" dirty="0" smtClean="0"/>
              <a:t>READ AND WRITE OPERATIONS</a:t>
            </a:r>
            <a:r>
              <a:rPr lang="en-US" sz="2400" dirty="0" smtClean="0"/>
              <a:t>:</a:t>
            </a:r>
          </a:p>
          <a:p>
            <a:pPr>
              <a:lnSpc>
                <a:spcPct val="80000"/>
              </a:lnSpc>
            </a:pPr>
            <a:r>
              <a:rPr lang="en-US" sz="2400" dirty="0" smtClean="0"/>
              <a:t>Basic unit of data transfer from the disk to the computer main memory is one block. In general, a data item (what is read or written) will be the field of some record in the database, although it may be a larger unit such as a record or even a whole block.</a:t>
            </a:r>
          </a:p>
          <a:p>
            <a:pPr>
              <a:lnSpc>
                <a:spcPct val="80000"/>
              </a:lnSpc>
            </a:pPr>
            <a:r>
              <a:rPr lang="en-US" sz="2400" dirty="0" err="1" smtClean="0"/>
              <a:t>read_item</a:t>
            </a:r>
            <a:r>
              <a:rPr lang="en-US" sz="2400" dirty="0" smtClean="0"/>
              <a:t>(X) command includes the following steps:</a:t>
            </a:r>
          </a:p>
          <a:p>
            <a:pPr lvl="1">
              <a:lnSpc>
                <a:spcPct val="80000"/>
              </a:lnSpc>
            </a:pPr>
            <a:r>
              <a:rPr lang="en-US" sz="2100" dirty="0" smtClean="0"/>
              <a:t>Find the address of the disk block that contains item X.</a:t>
            </a:r>
          </a:p>
          <a:p>
            <a:pPr lvl="1">
              <a:lnSpc>
                <a:spcPct val="80000"/>
              </a:lnSpc>
            </a:pPr>
            <a:r>
              <a:rPr lang="en-US" sz="2100" dirty="0" smtClean="0"/>
              <a:t>Copy that disk block into a buffer in main memory (if that disk block is not already in some main memory buffer).</a:t>
            </a:r>
          </a:p>
          <a:p>
            <a:pPr lvl="1">
              <a:lnSpc>
                <a:spcPct val="80000"/>
              </a:lnSpc>
            </a:pPr>
            <a:r>
              <a:rPr lang="en-US" sz="2100" dirty="0" smtClean="0"/>
              <a:t>Copy item X from the buffer to the program variable named X.   </a:t>
            </a:r>
          </a:p>
        </p:txBody>
      </p:sp>
    </p:spTree>
    <p:extLst>
      <p:ext uri="{BB962C8B-B14F-4D97-AF65-F5344CB8AC3E}">
        <p14:creationId xmlns:p14="http://schemas.microsoft.com/office/powerpoint/2010/main" val="35767381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5" name="Picture 9" descr="fig17_08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7290" y="1716932"/>
            <a:ext cx="9547195" cy="399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73539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15" name="Picture 9" descr="fig17_08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1863" y="1643839"/>
            <a:ext cx="9662621" cy="391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54713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pic>
        <p:nvPicPr>
          <p:cNvPr id="86018" name="Picture 2"/>
          <p:cNvPicPr>
            <a:picLocks noChangeAspect="1" noChangeArrowheads="1"/>
          </p:cNvPicPr>
          <p:nvPr/>
        </p:nvPicPr>
        <p:blipFill>
          <a:blip r:embed="rId3" cstate="print"/>
          <a:srcRect/>
          <a:stretch>
            <a:fillRect/>
          </a:stretch>
        </p:blipFill>
        <p:spPr bwMode="auto">
          <a:xfrm>
            <a:off x="957943" y="1019174"/>
            <a:ext cx="9347200" cy="5280026"/>
          </a:xfrm>
          <a:prstGeom prst="rect">
            <a:avLst/>
          </a:prstGeom>
          <a:noFill/>
          <a:ln w="9525">
            <a:noFill/>
            <a:miter lim="800000"/>
            <a:headEnd/>
            <a:tailEnd/>
          </a:ln>
        </p:spPr>
      </p:pic>
    </p:spTree>
    <p:extLst>
      <p:ext uri="{BB962C8B-B14F-4D97-AF65-F5344CB8AC3E}">
        <p14:creationId xmlns:p14="http://schemas.microsoft.com/office/powerpoint/2010/main" val="34154713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a:spLocks noGrp="1" noChangeArrowheads="1"/>
          </p:cNvSpPr>
          <p:nvPr>
            <p:ph idx="1"/>
          </p:nvPr>
        </p:nvSpPr>
        <p:spPr>
          <a:xfrm>
            <a:off x="611718" y="1129589"/>
            <a:ext cx="8720066" cy="4351338"/>
          </a:xfrm>
        </p:spPr>
        <p:txBody>
          <a:bodyPr/>
          <a:lstStyle/>
          <a:p>
            <a:pPr eaLnBrk="1" hangingPunct="1">
              <a:buFont typeface="Wingdings" pitchFamily="2" charset="2"/>
              <a:buNone/>
            </a:pPr>
            <a:r>
              <a:rPr lang="en-US" b="1" dirty="0" smtClean="0"/>
              <a:t>Other Types of Equivalence of Schedules </a:t>
            </a:r>
          </a:p>
          <a:p>
            <a:pPr eaLnBrk="1" hangingPunct="1"/>
            <a:r>
              <a:rPr lang="en-US" dirty="0" smtClean="0"/>
              <a:t>Under special </a:t>
            </a:r>
            <a:r>
              <a:rPr lang="en-US" b="1" dirty="0" smtClean="0"/>
              <a:t>semantic</a:t>
            </a:r>
            <a:r>
              <a:rPr lang="en-US" dirty="0" smtClean="0"/>
              <a:t> </a:t>
            </a:r>
            <a:r>
              <a:rPr lang="en-US" b="1" dirty="0" smtClean="0"/>
              <a:t>constraints</a:t>
            </a:r>
            <a:r>
              <a:rPr lang="en-US" dirty="0" smtClean="0"/>
              <a:t>, schedules that are otherwise not conflict </a:t>
            </a:r>
            <a:r>
              <a:rPr lang="en-US" dirty="0" err="1" smtClean="0"/>
              <a:t>serializable</a:t>
            </a:r>
            <a:r>
              <a:rPr lang="en-US" dirty="0" smtClean="0"/>
              <a:t> may work correctly.</a:t>
            </a:r>
          </a:p>
          <a:p>
            <a:pPr lvl="1" eaLnBrk="1" hangingPunct="1"/>
            <a:r>
              <a:rPr lang="en-US" dirty="0" smtClean="0"/>
              <a:t>Using commutative operations of addition and subtraction (which can be done in any order) certain non-</a:t>
            </a:r>
            <a:r>
              <a:rPr lang="en-US" dirty="0" err="1" smtClean="0"/>
              <a:t>serializable</a:t>
            </a:r>
            <a:r>
              <a:rPr lang="en-US" dirty="0" smtClean="0"/>
              <a:t> transactions may work correctly </a:t>
            </a:r>
          </a:p>
        </p:txBody>
      </p:sp>
    </p:spTree>
    <p:extLst>
      <p:ext uri="{BB962C8B-B14F-4D97-AF65-F5344CB8AC3E}">
        <p14:creationId xmlns:p14="http://schemas.microsoft.com/office/powerpoint/2010/main" val="7414371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a:spLocks noGrp="1" noChangeArrowheads="1"/>
          </p:cNvSpPr>
          <p:nvPr>
            <p:ph idx="1"/>
          </p:nvPr>
        </p:nvSpPr>
        <p:spPr>
          <a:xfrm>
            <a:off x="824947" y="1258145"/>
            <a:ext cx="9642886" cy="4392028"/>
          </a:xfrm>
        </p:spPr>
        <p:txBody>
          <a:bodyPr/>
          <a:lstStyle/>
          <a:p>
            <a:pPr eaLnBrk="1" hangingPunct="1">
              <a:lnSpc>
                <a:spcPct val="80000"/>
              </a:lnSpc>
              <a:buFont typeface="Wingdings" pitchFamily="2" charset="2"/>
              <a:buNone/>
            </a:pPr>
            <a:r>
              <a:rPr lang="en-US" sz="2400" dirty="0" smtClean="0"/>
              <a:t>Other Types of Equivalence of Schedules (contd.)</a:t>
            </a:r>
          </a:p>
          <a:p>
            <a:pPr eaLnBrk="1" hangingPunct="1">
              <a:lnSpc>
                <a:spcPct val="80000"/>
              </a:lnSpc>
            </a:pPr>
            <a:r>
              <a:rPr lang="en-US" sz="2400" dirty="0" smtClean="0"/>
              <a:t>Example: bank credit / debit transactions on a given item are </a:t>
            </a:r>
            <a:r>
              <a:rPr lang="en-US" sz="2400" b="1" dirty="0" smtClean="0"/>
              <a:t>separable</a:t>
            </a:r>
            <a:r>
              <a:rPr lang="en-US" sz="2400" dirty="0" smtClean="0"/>
              <a:t> and </a:t>
            </a:r>
            <a:r>
              <a:rPr lang="en-US" sz="2400" b="1" dirty="0" smtClean="0"/>
              <a:t>commutative</a:t>
            </a:r>
            <a:r>
              <a:rPr lang="en-US" sz="2400" dirty="0" smtClean="0"/>
              <a:t>.</a:t>
            </a:r>
          </a:p>
          <a:p>
            <a:pPr lvl="1" eaLnBrk="1" hangingPunct="1">
              <a:lnSpc>
                <a:spcPct val="80000"/>
              </a:lnSpc>
            </a:pPr>
            <a:r>
              <a:rPr lang="en-US" sz="2100" dirty="0" smtClean="0"/>
              <a:t>Consider the following schedule S for the two transactions:</a:t>
            </a:r>
          </a:p>
          <a:p>
            <a:pPr lvl="1" eaLnBrk="1" hangingPunct="1">
              <a:lnSpc>
                <a:spcPct val="80000"/>
              </a:lnSpc>
            </a:pPr>
            <a:r>
              <a:rPr lang="en-US" sz="2100" dirty="0" err="1" smtClean="0"/>
              <a:t>Sh</a:t>
            </a:r>
            <a:r>
              <a:rPr lang="en-US" sz="2100" dirty="0" smtClean="0"/>
              <a:t> : r1(X); w1(X); r2(Y); w2(Y); r1(Y); w1(Y); r2(X); w2(X);</a:t>
            </a:r>
          </a:p>
          <a:p>
            <a:pPr lvl="1" eaLnBrk="1" hangingPunct="1">
              <a:lnSpc>
                <a:spcPct val="80000"/>
              </a:lnSpc>
            </a:pPr>
            <a:r>
              <a:rPr lang="en-US" sz="2100" dirty="0" smtClean="0"/>
              <a:t>Using conflict serializability, it is </a:t>
            </a:r>
            <a:r>
              <a:rPr lang="en-US" sz="2100" b="1" dirty="0" smtClean="0"/>
              <a:t>not </a:t>
            </a:r>
            <a:r>
              <a:rPr lang="en-US" sz="2100" b="1" dirty="0" err="1" smtClean="0"/>
              <a:t>serializable</a:t>
            </a:r>
            <a:r>
              <a:rPr lang="en-US" sz="2100" dirty="0" smtClean="0"/>
              <a:t>.</a:t>
            </a:r>
          </a:p>
          <a:p>
            <a:pPr lvl="1" eaLnBrk="1" hangingPunct="1">
              <a:lnSpc>
                <a:spcPct val="80000"/>
              </a:lnSpc>
            </a:pPr>
            <a:r>
              <a:rPr lang="en-US" sz="2100" dirty="0" smtClean="0"/>
              <a:t>However, if it came from a (</a:t>
            </a:r>
            <a:r>
              <a:rPr lang="en-US" sz="2100" dirty="0" err="1" smtClean="0"/>
              <a:t>read,update</a:t>
            </a:r>
            <a:r>
              <a:rPr lang="en-US" sz="2100" dirty="0" smtClean="0"/>
              <a:t>, write) sequence as follows: </a:t>
            </a:r>
          </a:p>
          <a:p>
            <a:pPr lvl="2" eaLnBrk="1" hangingPunct="1">
              <a:lnSpc>
                <a:spcPct val="80000"/>
              </a:lnSpc>
            </a:pPr>
            <a:r>
              <a:rPr lang="en-US" sz="2000" dirty="0" smtClean="0"/>
              <a:t>r1(X); X := X – 10; w1(X); r2(Y); Y := Y – 20;r1(Y); </a:t>
            </a:r>
          </a:p>
          <a:p>
            <a:pPr lvl="2" eaLnBrk="1" hangingPunct="1">
              <a:lnSpc>
                <a:spcPct val="80000"/>
              </a:lnSpc>
            </a:pPr>
            <a:r>
              <a:rPr lang="en-US" sz="2000" dirty="0" smtClean="0"/>
              <a:t>Y := Y + 10; w1(Y); r2(X); X := X + 20; (X);</a:t>
            </a:r>
          </a:p>
          <a:p>
            <a:pPr lvl="1" eaLnBrk="1" hangingPunct="1">
              <a:lnSpc>
                <a:spcPct val="80000"/>
              </a:lnSpc>
            </a:pPr>
            <a:r>
              <a:rPr lang="en-US" sz="2100" dirty="0" smtClean="0"/>
              <a:t>Sequence explanation: debit, debit, credit, credit.</a:t>
            </a:r>
          </a:p>
          <a:p>
            <a:pPr lvl="1" eaLnBrk="1" hangingPunct="1">
              <a:lnSpc>
                <a:spcPct val="80000"/>
              </a:lnSpc>
            </a:pPr>
            <a:r>
              <a:rPr lang="en-US" sz="2100" dirty="0" smtClean="0"/>
              <a:t>It is a </a:t>
            </a:r>
            <a:r>
              <a:rPr lang="en-US" sz="2100" i="1" dirty="0" smtClean="0"/>
              <a:t>correct schedule </a:t>
            </a:r>
            <a:r>
              <a:rPr lang="en-US" sz="2100" i="1" u="sng" dirty="0" smtClean="0"/>
              <a:t>for the given semantics</a:t>
            </a:r>
          </a:p>
        </p:txBody>
      </p:sp>
    </p:spTree>
    <p:extLst>
      <p:ext uri="{BB962C8B-B14F-4D97-AF65-F5344CB8AC3E}">
        <p14:creationId xmlns:p14="http://schemas.microsoft.com/office/powerpoint/2010/main" val="13008623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a:spLocks noGrp="1" noChangeArrowheads="1"/>
          </p:cNvSpPr>
          <p:nvPr>
            <p:ph idx="1"/>
          </p:nvPr>
        </p:nvSpPr>
        <p:spPr>
          <a:xfrm>
            <a:off x="782109" y="1258144"/>
            <a:ext cx="10272578" cy="4446619"/>
          </a:xfrm>
        </p:spPr>
        <p:txBody>
          <a:bodyPr/>
          <a:lstStyle/>
          <a:p>
            <a:pPr eaLnBrk="1" hangingPunct="1">
              <a:lnSpc>
                <a:spcPct val="80000"/>
              </a:lnSpc>
            </a:pPr>
            <a:r>
              <a:rPr lang="en-US" dirty="0" smtClean="0"/>
              <a:t>A </a:t>
            </a:r>
            <a:r>
              <a:rPr lang="en-US" b="1" dirty="0" smtClean="0"/>
              <a:t>single</a:t>
            </a:r>
            <a:r>
              <a:rPr lang="en-US" dirty="0" smtClean="0"/>
              <a:t> SQL statement is always considered to  be </a:t>
            </a:r>
            <a:r>
              <a:rPr lang="en-US" b="1" dirty="0" smtClean="0"/>
              <a:t>atomic</a:t>
            </a:r>
            <a:r>
              <a:rPr lang="en-US" dirty="0" smtClean="0"/>
              <a:t>.  </a:t>
            </a:r>
          </a:p>
          <a:p>
            <a:pPr lvl="1" eaLnBrk="1" hangingPunct="1">
              <a:lnSpc>
                <a:spcPct val="80000"/>
              </a:lnSpc>
            </a:pPr>
            <a:r>
              <a:rPr lang="en-US" dirty="0" smtClean="0"/>
              <a:t>Either the statement completes execution without error or it fails and leaves the database unchanged.  </a:t>
            </a:r>
          </a:p>
          <a:p>
            <a:pPr eaLnBrk="1" hangingPunct="1">
              <a:lnSpc>
                <a:spcPct val="80000"/>
              </a:lnSpc>
            </a:pPr>
            <a:r>
              <a:rPr lang="en-US" dirty="0" smtClean="0"/>
              <a:t>With SQL, there is </a:t>
            </a:r>
            <a:r>
              <a:rPr lang="en-US" u="sng" dirty="0" smtClean="0"/>
              <a:t>no explicit Begin</a:t>
            </a:r>
            <a:r>
              <a:rPr lang="en-US" dirty="0" smtClean="0"/>
              <a:t> Transaction statement.</a:t>
            </a:r>
          </a:p>
          <a:p>
            <a:pPr lvl="1" eaLnBrk="1" hangingPunct="1">
              <a:lnSpc>
                <a:spcPct val="80000"/>
              </a:lnSpc>
            </a:pPr>
            <a:r>
              <a:rPr lang="en-US" dirty="0" smtClean="0"/>
              <a:t>Transaction   initiation is done implicitly when particular SQL statements are   encountered.</a:t>
            </a:r>
          </a:p>
          <a:p>
            <a:pPr eaLnBrk="1" hangingPunct="1">
              <a:lnSpc>
                <a:spcPct val="80000"/>
              </a:lnSpc>
            </a:pPr>
            <a:r>
              <a:rPr lang="en-US" dirty="0" smtClean="0"/>
              <a:t>Every transaction </a:t>
            </a:r>
            <a:r>
              <a:rPr lang="en-US" u="sng" dirty="0" smtClean="0"/>
              <a:t>must have an explicit end</a:t>
            </a:r>
            <a:r>
              <a:rPr lang="en-US" dirty="0" smtClean="0"/>
              <a:t> statement,  which is either a COMMIT or ROLLBACK. </a:t>
            </a:r>
          </a:p>
        </p:txBody>
      </p:sp>
      <p:sp>
        <p:nvSpPr>
          <p:cNvPr id="16" name="Rectangle 4"/>
          <p:cNvSpPr txBox="1">
            <a:spLocks noChangeArrowheads="1"/>
          </p:cNvSpPr>
          <p:nvPr/>
        </p:nvSpPr>
        <p:spPr>
          <a:xfrm>
            <a:off x="2988860" y="273396"/>
            <a:ext cx="5690262" cy="47935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Transaction Support in SQL2</a:t>
            </a:r>
          </a:p>
        </p:txBody>
      </p:sp>
    </p:spTree>
    <p:extLst>
      <p:ext uri="{BB962C8B-B14F-4D97-AF65-F5344CB8AC3E}">
        <p14:creationId xmlns:p14="http://schemas.microsoft.com/office/powerpoint/2010/main" val="8497342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4"/>
          <p:cNvSpPr txBox="1">
            <a:spLocks noChangeArrowheads="1"/>
          </p:cNvSpPr>
          <p:nvPr/>
        </p:nvSpPr>
        <p:spPr>
          <a:xfrm>
            <a:off x="2988860" y="273396"/>
            <a:ext cx="5690262" cy="47935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Transaction Support in SQL2</a:t>
            </a:r>
          </a:p>
        </p:txBody>
      </p:sp>
      <p:sp>
        <p:nvSpPr>
          <p:cNvPr id="16" name="Rectangle 5"/>
          <p:cNvSpPr>
            <a:spLocks noGrp="1" noChangeArrowheads="1"/>
          </p:cNvSpPr>
          <p:nvPr>
            <p:ph idx="1"/>
          </p:nvPr>
        </p:nvSpPr>
        <p:spPr>
          <a:xfrm>
            <a:off x="808550" y="1258144"/>
            <a:ext cx="9495510" cy="4569449"/>
          </a:xfrm>
        </p:spPr>
        <p:txBody>
          <a:bodyPr/>
          <a:lstStyle/>
          <a:p>
            <a:pPr eaLnBrk="1" hangingPunct="1">
              <a:buFont typeface="Wingdings" pitchFamily="2" charset="2"/>
              <a:buNone/>
            </a:pPr>
            <a:r>
              <a:rPr lang="en-US" dirty="0" smtClean="0"/>
              <a:t>Characteristics specified by a SET TRANSACTION statement in SQL2:</a:t>
            </a:r>
          </a:p>
          <a:p>
            <a:pPr eaLnBrk="1" hangingPunct="1"/>
            <a:r>
              <a:rPr lang="en-US" b="1" dirty="0" smtClean="0"/>
              <a:t>Access mode</a:t>
            </a:r>
            <a:r>
              <a:rPr lang="en-US" dirty="0" smtClean="0"/>
              <a:t>: </a:t>
            </a:r>
          </a:p>
          <a:p>
            <a:pPr lvl="1" eaLnBrk="1" hangingPunct="1"/>
            <a:r>
              <a:rPr lang="en-US" dirty="0" smtClean="0"/>
              <a:t>READ ONLY or READ WRITE.  </a:t>
            </a:r>
          </a:p>
          <a:p>
            <a:pPr lvl="2" eaLnBrk="1" hangingPunct="1"/>
            <a:r>
              <a:rPr lang="en-US" dirty="0" smtClean="0"/>
              <a:t>The default is READ WRITE unless the isolation level of READ UNCOMITTED is specified, in which case READ ONLY is assumed.</a:t>
            </a:r>
          </a:p>
          <a:p>
            <a:pPr eaLnBrk="1" hangingPunct="1"/>
            <a:r>
              <a:rPr lang="en-US" b="1" dirty="0" smtClean="0"/>
              <a:t>Diagnostic size</a:t>
            </a:r>
            <a:r>
              <a:rPr lang="en-US" dirty="0" smtClean="0"/>
              <a:t> n,  specifies an integer value n, indicating   the number of conditions that can be held simultaneously in the diagnostic  area.  </a:t>
            </a:r>
          </a:p>
        </p:txBody>
      </p:sp>
    </p:spTree>
    <p:extLst>
      <p:ext uri="{BB962C8B-B14F-4D97-AF65-F5344CB8AC3E}">
        <p14:creationId xmlns:p14="http://schemas.microsoft.com/office/powerpoint/2010/main" val="29522586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a:spLocks noGrp="1" noChangeArrowheads="1"/>
          </p:cNvSpPr>
          <p:nvPr>
            <p:ph idx="1"/>
          </p:nvPr>
        </p:nvSpPr>
        <p:spPr>
          <a:xfrm>
            <a:off x="1040101" y="1258144"/>
            <a:ext cx="9550561" cy="4596745"/>
          </a:xfrm>
        </p:spPr>
        <p:txBody>
          <a:bodyPr/>
          <a:lstStyle/>
          <a:p>
            <a:pPr eaLnBrk="1" hangingPunct="1">
              <a:lnSpc>
                <a:spcPct val="80000"/>
              </a:lnSpc>
              <a:buFont typeface="Wingdings" pitchFamily="2" charset="2"/>
              <a:buNone/>
            </a:pPr>
            <a:r>
              <a:rPr lang="en-US" dirty="0" smtClean="0"/>
              <a:t>Characteristics specified by a SET TRANSACTION statement in SQL2 (contd.):</a:t>
            </a:r>
          </a:p>
          <a:p>
            <a:pPr eaLnBrk="1" hangingPunct="1">
              <a:lnSpc>
                <a:spcPct val="80000"/>
              </a:lnSpc>
            </a:pPr>
            <a:r>
              <a:rPr lang="en-US" b="1" dirty="0" smtClean="0"/>
              <a:t>Isolation level</a:t>
            </a:r>
            <a:r>
              <a:rPr lang="en-US" dirty="0" smtClean="0"/>
              <a:t> &lt;isolation&gt;, where &lt;isolation&gt; can be READ UNCOMMITTED, READ COMMITTED, REPEATABLE READ or SERIALIZABLE.   The default is SERIALIZABLE. </a:t>
            </a:r>
          </a:p>
          <a:p>
            <a:pPr lvl="1" eaLnBrk="1" hangingPunct="1">
              <a:lnSpc>
                <a:spcPct val="80000"/>
              </a:lnSpc>
            </a:pPr>
            <a:r>
              <a:rPr lang="en-US" sz="2800" dirty="0" smtClean="0"/>
              <a:t>With SERIALIZABLE: the interleaved execution of transactions  will adhere to our notion of serializability. </a:t>
            </a:r>
          </a:p>
          <a:p>
            <a:pPr lvl="1" eaLnBrk="1" hangingPunct="1">
              <a:lnSpc>
                <a:spcPct val="80000"/>
              </a:lnSpc>
            </a:pPr>
            <a:r>
              <a:rPr lang="en-US" sz="2800" dirty="0" smtClean="0"/>
              <a:t>However, if any transaction executes at a lower level, then serializability may be violated. </a:t>
            </a:r>
          </a:p>
        </p:txBody>
      </p:sp>
      <p:sp>
        <p:nvSpPr>
          <p:cNvPr id="16" name="Rectangle 4"/>
          <p:cNvSpPr txBox="1">
            <a:spLocks noChangeArrowheads="1"/>
          </p:cNvSpPr>
          <p:nvPr/>
        </p:nvSpPr>
        <p:spPr>
          <a:xfrm>
            <a:off x="2988860" y="273396"/>
            <a:ext cx="5690262" cy="47935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Transaction Support in SQL2</a:t>
            </a:r>
          </a:p>
        </p:txBody>
      </p:sp>
    </p:spTree>
    <p:extLst>
      <p:ext uri="{BB962C8B-B14F-4D97-AF65-F5344CB8AC3E}">
        <p14:creationId xmlns:p14="http://schemas.microsoft.com/office/powerpoint/2010/main" val="324038431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a:spLocks noGrp="1" noChangeArrowheads="1"/>
          </p:cNvSpPr>
          <p:nvPr>
            <p:ph idx="1"/>
          </p:nvPr>
        </p:nvSpPr>
        <p:spPr>
          <a:xfrm>
            <a:off x="824947" y="1258144"/>
            <a:ext cx="9989538" cy="4583097"/>
          </a:xfrm>
        </p:spPr>
        <p:txBody>
          <a:bodyPr/>
          <a:lstStyle/>
          <a:p>
            <a:pPr eaLnBrk="1" hangingPunct="1">
              <a:lnSpc>
                <a:spcPct val="80000"/>
              </a:lnSpc>
              <a:buFont typeface="Wingdings" pitchFamily="2" charset="2"/>
              <a:buNone/>
            </a:pPr>
            <a:r>
              <a:rPr lang="en-US" sz="2400" dirty="0" smtClean="0"/>
              <a:t>Potential problem with lower isolation levels:</a:t>
            </a:r>
          </a:p>
          <a:p>
            <a:pPr eaLnBrk="1" hangingPunct="1">
              <a:lnSpc>
                <a:spcPct val="80000"/>
              </a:lnSpc>
            </a:pPr>
            <a:r>
              <a:rPr lang="en-US" sz="2400" b="1" dirty="0" smtClean="0"/>
              <a:t>Dirty Read</a:t>
            </a:r>
            <a:r>
              <a:rPr lang="en-US" sz="2400" dirty="0" smtClean="0"/>
              <a:t>: </a:t>
            </a:r>
          </a:p>
          <a:p>
            <a:pPr lvl="1" eaLnBrk="1" hangingPunct="1">
              <a:lnSpc>
                <a:spcPct val="80000"/>
              </a:lnSpc>
            </a:pPr>
            <a:r>
              <a:rPr lang="en-US" sz="2100" dirty="0" smtClean="0"/>
              <a:t>Reading a value that was written by a transaction which failed.</a:t>
            </a:r>
          </a:p>
          <a:p>
            <a:pPr eaLnBrk="1" hangingPunct="1">
              <a:lnSpc>
                <a:spcPct val="80000"/>
              </a:lnSpc>
            </a:pPr>
            <a:r>
              <a:rPr lang="en-US" sz="2400" b="1" dirty="0" err="1" smtClean="0"/>
              <a:t>Nonrepeatable</a:t>
            </a:r>
            <a:r>
              <a:rPr lang="en-US" sz="2400" b="1" dirty="0" smtClean="0"/>
              <a:t> Read</a:t>
            </a:r>
            <a:r>
              <a:rPr lang="en-US" sz="2400" dirty="0" smtClean="0"/>
              <a:t>: </a:t>
            </a:r>
          </a:p>
          <a:p>
            <a:pPr lvl="1" eaLnBrk="1" hangingPunct="1">
              <a:lnSpc>
                <a:spcPct val="80000"/>
              </a:lnSpc>
            </a:pPr>
            <a:r>
              <a:rPr lang="en-US" sz="2100" dirty="0" smtClean="0"/>
              <a:t>Allowing another transaction to write a new value between multiple reads of one transaction. </a:t>
            </a:r>
          </a:p>
          <a:p>
            <a:pPr lvl="1" eaLnBrk="1" hangingPunct="1">
              <a:lnSpc>
                <a:spcPct val="80000"/>
              </a:lnSpc>
            </a:pPr>
            <a:r>
              <a:rPr lang="en-US" sz="2100" dirty="0" smtClean="0"/>
              <a:t>A transaction T1 may read a given value from a table. If another transaction T2 later updates that value and T1 reads that value again, T1 will see a different value.  </a:t>
            </a:r>
          </a:p>
          <a:p>
            <a:pPr lvl="2" eaLnBrk="1" hangingPunct="1">
              <a:lnSpc>
                <a:spcPct val="80000"/>
              </a:lnSpc>
            </a:pPr>
            <a:r>
              <a:rPr lang="en-US" sz="2000" dirty="0" smtClean="0"/>
              <a:t>Consider that T1 reads the employee salary for Smith. Next, T2 updates the salary for Smith.  If T1 reads Smith's salary again, then it will see a different value for Smith's salary. </a:t>
            </a:r>
          </a:p>
        </p:txBody>
      </p:sp>
      <p:sp>
        <p:nvSpPr>
          <p:cNvPr id="16" name="Rectangle 4"/>
          <p:cNvSpPr txBox="1">
            <a:spLocks noChangeArrowheads="1"/>
          </p:cNvSpPr>
          <p:nvPr/>
        </p:nvSpPr>
        <p:spPr>
          <a:xfrm>
            <a:off x="2988860" y="273396"/>
            <a:ext cx="5690262" cy="47935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Transaction Support in SQL2</a:t>
            </a:r>
          </a:p>
        </p:txBody>
      </p:sp>
    </p:spTree>
    <p:extLst>
      <p:ext uri="{BB962C8B-B14F-4D97-AF65-F5344CB8AC3E}">
        <p14:creationId xmlns:p14="http://schemas.microsoft.com/office/powerpoint/2010/main" val="2324167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a:spLocks noGrp="1" noChangeArrowheads="1"/>
          </p:cNvSpPr>
          <p:nvPr>
            <p:ph idx="1"/>
          </p:nvPr>
        </p:nvSpPr>
        <p:spPr>
          <a:xfrm>
            <a:off x="611717" y="1258144"/>
            <a:ext cx="10202767" cy="4446619"/>
          </a:xfrm>
        </p:spPr>
        <p:txBody>
          <a:bodyPr/>
          <a:lstStyle/>
          <a:p>
            <a:pPr eaLnBrk="1" hangingPunct="1">
              <a:lnSpc>
                <a:spcPct val="90000"/>
              </a:lnSpc>
            </a:pPr>
            <a:r>
              <a:rPr lang="en-US" dirty="0" smtClean="0"/>
              <a:t>Potential problem with lower isolation levels (contd.):</a:t>
            </a:r>
          </a:p>
          <a:p>
            <a:pPr lvl="1" eaLnBrk="1" hangingPunct="1">
              <a:lnSpc>
                <a:spcPct val="90000"/>
              </a:lnSpc>
            </a:pPr>
            <a:r>
              <a:rPr lang="en-US" sz="2800" dirty="0" smtClean="0"/>
              <a:t>Phantoms:</a:t>
            </a:r>
          </a:p>
          <a:p>
            <a:pPr lvl="2" eaLnBrk="1" hangingPunct="1">
              <a:lnSpc>
                <a:spcPct val="90000"/>
              </a:lnSpc>
            </a:pPr>
            <a:r>
              <a:rPr lang="en-US" dirty="0" smtClean="0"/>
              <a:t>New rows being read using the same read with a condition. </a:t>
            </a:r>
          </a:p>
          <a:p>
            <a:pPr lvl="3" eaLnBrk="1" hangingPunct="1">
              <a:lnSpc>
                <a:spcPct val="90000"/>
              </a:lnSpc>
            </a:pPr>
            <a:r>
              <a:rPr lang="en-US" dirty="0" smtClean="0"/>
              <a:t>A transaction T1  may read a set of rows from a table, perhaps based on some condition specified in the SQL WHERE clause.</a:t>
            </a:r>
          </a:p>
          <a:p>
            <a:pPr lvl="3" eaLnBrk="1" hangingPunct="1">
              <a:lnSpc>
                <a:spcPct val="90000"/>
              </a:lnSpc>
            </a:pPr>
            <a:r>
              <a:rPr lang="en-US" dirty="0" smtClean="0"/>
              <a:t>Now suppose that a transaction T2 inserts a new row that also satisfies the WHERE clause condition of T1, into the table used by T1. </a:t>
            </a:r>
          </a:p>
          <a:p>
            <a:pPr lvl="3" eaLnBrk="1" hangingPunct="1">
              <a:lnSpc>
                <a:spcPct val="90000"/>
              </a:lnSpc>
            </a:pPr>
            <a:r>
              <a:rPr lang="en-US" dirty="0" smtClean="0"/>
              <a:t>If T1 is repeated, then T1 will see a row that previously did not exist, called a phantom. </a:t>
            </a:r>
          </a:p>
        </p:txBody>
      </p:sp>
      <p:sp>
        <p:nvSpPr>
          <p:cNvPr id="16" name="Rectangle 4"/>
          <p:cNvSpPr txBox="1">
            <a:spLocks noChangeArrowheads="1"/>
          </p:cNvSpPr>
          <p:nvPr/>
        </p:nvSpPr>
        <p:spPr>
          <a:xfrm>
            <a:off x="2988860" y="273396"/>
            <a:ext cx="5690262" cy="47935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Transaction Support in SQL2</a:t>
            </a:r>
          </a:p>
        </p:txBody>
      </p:sp>
    </p:spTree>
    <p:extLst>
      <p:ext uri="{BB962C8B-B14F-4D97-AF65-F5344CB8AC3E}">
        <p14:creationId xmlns:p14="http://schemas.microsoft.com/office/powerpoint/2010/main" val="20295515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6" name="Rectangle 4"/>
          <p:cNvSpPr txBox="1">
            <a:spLocks noChangeArrowheads="1"/>
          </p:cNvSpPr>
          <p:nvPr/>
        </p:nvSpPr>
        <p:spPr>
          <a:xfrm>
            <a:off x="2715904" y="142404"/>
            <a:ext cx="6683989" cy="534348"/>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t>Introduction to Transaction Processing </a:t>
            </a:r>
          </a:p>
        </p:txBody>
      </p:sp>
      <p:sp>
        <p:nvSpPr>
          <p:cNvPr id="17" name="Rectangle 5"/>
          <p:cNvSpPr txBox="1">
            <a:spLocks noChangeArrowheads="1"/>
          </p:cNvSpPr>
          <p:nvPr/>
        </p:nvSpPr>
        <p:spPr>
          <a:xfrm>
            <a:off x="824947" y="1310794"/>
            <a:ext cx="10161501" cy="35614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itchFamily="2" charset="2"/>
              <a:buNone/>
            </a:pPr>
            <a:r>
              <a:rPr lang="en-US" sz="2400" dirty="0" smtClean="0"/>
              <a:t>READ AND WRITE OPERATIONS (contd.):</a:t>
            </a:r>
          </a:p>
          <a:p>
            <a:pPr>
              <a:lnSpc>
                <a:spcPct val="80000"/>
              </a:lnSpc>
              <a:buFont typeface="Wingdings" pitchFamily="2" charset="2"/>
              <a:buNone/>
            </a:pPr>
            <a:endParaRPr lang="en-US" sz="2400" dirty="0" smtClean="0"/>
          </a:p>
          <a:p>
            <a:pPr>
              <a:lnSpc>
                <a:spcPct val="80000"/>
              </a:lnSpc>
            </a:pPr>
            <a:r>
              <a:rPr lang="en-US" sz="2400" b="1" dirty="0" err="1" smtClean="0"/>
              <a:t>write_item</a:t>
            </a:r>
            <a:r>
              <a:rPr lang="en-US" sz="2400" b="1" dirty="0" smtClean="0"/>
              <a:t>(X</a:t>
            </a:r>
            <a:r>
              <a:rPr lang="en-US" sz="2400" dirty="0" smtClean="0"/>
              <a:t>) command includes the following steps:</a:t>
            </a:r>
          </a:p>
          <a:p>
            <a:pPr lvl="1">
              <a:lnSpc>
                <a:spcPct val="80000"/>
              </a:lnSpc>
            </a:pPr>
            <a:r>
              <a:rPr lang="en-US" sz="2100" dirty="0" smtClean="0"/>
              <a:t>Find the address of the disk block that contains item X.</a:t>
            </a:r>
          </a:p>
          <a:p>
            <a:pPr lvl="1">
              <a:lnSpc>
                <a:spcPct val="80000"/>
              </a:lnSpc>
            </a:pPr>
            <a:r>
              <a:rPr lang="en-US" sz="2100" dirty="0" smtClean="0"/>
              <a:t>Copy that disk block into a buffer in main memory (if that disk block is not already in some main memory buffer).</a:t>
            </a:r>
          </a:p>
          <a:p>
            <a:pPr lvl="1">
              <a:lnSpc>
                <a:spcPct val="80000"/>
              </a:lnSpc>
            </a:pPr>
            <a:r>
              <a:rPr lang="en-US" sz="2100" dirty="0" smtClean="0"/>
              <a:t>Copy item X from the program variable named X into its correct location in the buffer.</a:t>
            </a:r>
          </a:p>
          <a:p>
            <a:pPr lvl="1">
              <a:lnSpc>
                <a:spcPct val="80000"/>
              </a:lnSpc>
            </a:pPr>
            <a:r>
              <a:rPr lang="en-US" sz="2100" dirty="0" smtClean="0"/>
              <a:t>Store the updated block from the buffer back to disk (either immediately or at some later point in time). </a:t>
            </a:r>
          </a:p>
        </p:txBody>
      </p:sp>
    </p:spTree>
    <p:extLst>
      <p:ext uri="{BB962C8B-B14F-4D97-AF65-F5344CB8AC3E}">
        <p14:creationId xmlns:p14="http://schemas.microsoft.com/office/powerpoint/2010/main" val="38563021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a:spLocks noGrp="1" noChangeArrowheads="1"/>
          </p:cNvSpPr>
          <p:nvPr>
            <p:ph idx="1"/>
          </p:nvPr>
        </p:nvSpPr>
        <p:spPr>
          <a:xfrm>
            <a:off x="782109" y="1129589"/>
            <a:ext cx="8184470" cy="4752595"/>
          </a:xfrm>
        </p:spPr>
        <p:txBody>
          <a:bodyPr>
            <a:normAutofit/>
          </a:bodyPr>
          <a:lstStyle/>
          <a:p>
            <a:pPr eaLnBrk="1" hangingPunct="1">
              <a:lnSpc>
                <a:spcPct val="80000"/>
              </a:lnSpc>
            </a:pPr>
            <a:r>
              <a:rPr lang="en-US" sz="1800" dirty="0" smtClean="0"/>
              <a:t>Sample SQL transaction:</a:t>
            </a:r>
          </a:p>
          <a:p>
            <a:pPr lvl="1" eaLnBrk="1" hangingPunct="1">
              <a:lnSpc>
                <a:spcPct val="80000"/>
              </a:lnSpc>
              <a:buFont typeface="Wingdings" pitchFamily="2" charset="2"/>
              <a:buNone/>
            </a:pPr>
            <a:r>
              <a:rPr lang="en-US" sz="1700" dirty="0" smtClean="0"/>
              <a:t> EXEC SQL whenever </a:t>
            </a:r>
            <a:r>
              <a:rPr lang="en-US" sz="1700" dirty="0" err="1" smtClean="0"/>
              <a:t>sqlerror</a:t>
            </a:r>
            <a:r>
              <a:rPr lang="en-US" sz="1700" dirty="0" smtClean="0"/>
              <a:t> go to UNDO;  </a:t>
            </a:r>
          </a:p>
          <a:p>
            <a:pPr lvl="1" eaLnBrk="1" hangingPunct="1">
              <a:lnSpc>
                <a:spcPct val="80000"/>
              </a:lnSpc>
              <a:buFont typeface="Wingdings" pitchFamily="2" charset="2"/>
              <a:buNone/>
            </a:pPr>
            <a:r>
              <a:rPr lang="en-US" sz="1700" dirty="0" smtClean="0"/>
              <a:t> EXEC SQL SET TRANSACTION </a:t>
            </a:r>
          </a:p>
          <a:p>
            <a:pPr lvl="1" eaLnBrk="1" hangingPunct="1">
              <a:lnSpc>
                <a:spcPct val="80000"/>
              </a:lnSpc>
              <a:buFont typeface="Wingdings" pitchFamily="2" charset="2"/>
              <a:buNone/>
            </a:pPr>
            <a:r>
              <a:rPr lang="en-US" sz="1700" dirty="0" smtClean="0"/>
              <a:t>              READ WRITE </a:t>
            </a:r>
          </a:p>
          <a:p>
            <a:pPr lvl="1" eaLnBrk="1" hangingPunct="1">
              <a:lnSpc>
                <a:spcPct val="80000"/>
              </a:lnSpc>
              <a:buFont typeface="Wingdings" pitchFamily="2" charset="2"/>
              <a:buNone/>
            </a:pPr>
            <a:r>
              <a:rPr lang="en-US" sz="1700" dirty="0" smtClean="0"/>
              <a:t>              DIAGNOSTICS SIZE 5 </a:t>
            </a:r>
          </a:p>
          <a:p>
            <a:pPr lvl="1" eaLnBrk="1" hangingPunct="1">
              <a:lnSpc>
                <a:spcPct val="80000"/>
              </a:lnSpc>
              <a:buFont typeface="Wingdings" pitchFamily="2" charset="2"/>
              <a:buNone/>
            </a:pPr>
            <a:r>
              <a:rPr lang="en-US" sz="1700" dirty="0" smtClean="0"/>
              <a:t>              ISOLATION LEVEL SERIALIZABLE;</a:t>
            </a:r>
          </a:p>
          <a:p>
            <a:pPr lvl="1" eaLnBrk="1" hangingPunct="1">
              <a:lnSpc>
                <a:spcPct val="80000"/>
              </a:lnSpc>
              <a:buFont typeface="Wingdings" pitchFamily="2" charset="2"/>
              <a:buNone/>
            </a:pPr>
            <a:r>
              <a:rPr lang="en-US" sz="1700" dirty="0" smtClean="0"/>
              <a:t> EXEC SQL INSERT </a:t>
            </a:r>
          </a:p>
          <a:p>
            <a:pPr lvl="1" eaLnBrk="1" hangingPunct="1">
              <a:lnSpc>
                <a:spcPct val="80000"/>
              </a:lnSpc>
              <a:buFont typeface="Wingdings" pitchFamily="2" charset="2"/>
              <a:buNone/>
            </a:pPr>
            <a:r>
              <a:rPr lang="en-US" sz="1700" dirty="0" smtClean="0"/>
              <a:t>             INTO EMPLOYEE (FNAME, LNAME, SSN, DNO, SALARY) </a:t>
            </a:r>
          </a:p>
          <a:p>
            <a:pPr lvl="1" eaLnBrk="1" hangingPunct="1">
              <a:lnSpc>
                <a:spcPct val="80000"/>
              </a:lnSpc>
              <a:buFont typeface="Wingdings" pitchFamily="2" charset="2"/>
              <a:buNone/>
            </a:pPr>
            <a:r>
              <a:rPr lang="en-US" sz="1700" dirty="0" smtClean="0"/>
              <a:t>             VALUES ('Robert','Smith','991004321',2,35000); </a:t>
            </a:r>
          </a:p>
          <a:p>
            <a:pPr lvl="1" eaLnBrk="1" hangingPunct="1">
              <a:lnSpc>
                <a:spcPct val="80000"/>
              </a:lnSpc>
              <a:buFont typeface="Wingdings" pitchFamily="2" charset="2"/>
              <a:buNone/>
            </a:pPr>
            <a:r>
              <a:rPr lang="en-US" sz="1700" dirty="0" smtClean="0"/>
              <a:t>EXEC SQL UPDATE EMPLOYEE  </a:t>
            </a:r>
          </a:p>
          <a:p>
            <a:pPr lvl="1" eaLnBrk="1" hangingPunct="1">
              <a:lnSpc>
                <a:spcPct val="80000"/>
              </a:lnSpc>
              <a:buFont typeface="Wingdings" pitchFamily="2" charset="2"/>
              <a:buNone/>
            </a:pPr>
            <a:r>
              <a:rPr lang="en-US" sz="1700" dirty="0" smtClean="0"/>
              <a:t>             SET SALARY = SALARY * 1.1 </a:t>
            </a:r>
          </a:p>
          <a:p>
            <a:pPr lvl="1" eaLnBrk="1" hangingPunct="1">
              <a:lnSpc>
                <a:spcPct val="80000"/>
              </a:lnSpc>
              <a:buFont typeface="Wingdings" pitchFamily="2" charset="2"/>
              <a:buNone/>
            </a:pPr>
            <a:r>
              <a:rPr lang="en-US" sz="1700" dirty="0" smtClean="0"/>
              <a:t>             WHERE DNO = 2;   </a:t>
            </a:r>
          </a:p>
          <a:p>
            <a:pPr lvl="1" eaLnBrk="1" hangingPunct="1">
              <a:lnSpc>
                <a:spcPct val="80000"/>
              </a:lnSpc>
              <a:buFont typeface="Wingdings" pitchFamily="2" charset="2"/>
              <a:buNone/>
            </a:pPr>
            <a:r>
              <a:rPr lang="en-US" sz="1700" dirty="0" smtClean="0"/>
              <a:t>EXEC SQL COMMIT;  </a:t>
            </a:r>
          </a:p>
          <a:p>
            <a:pPr lvl="1" eaLnBrk="1" hangingPunct="1">
              <a:lnSpc>
                <a:spcPct val="80000"/>
              </a:lnSpc>
              <a:buFont typeface="Wingdings" pitchFamily="2" charset="2"/>
              <a:buNone/>
            </a:pPr>
            <a:r>
              <a:rPr lang="en-US" sz="1700" dirty="0" smtClean="0"/>
              <a:t>             GOTO  THE_END;   </a:t>
            </a:r>
          </a:p>
          <a:p>
            <a:pPr lvl="1" eaLnBrk="1" hangingPunct="1">
              <a:lnSpc>
                <a:spcPct val="80000"/>
              </a:lnSpc>
              <a:buFont typeface="Wingdings" pitchFamily="2" charset="2"/>
              <a:buNone/>
            </a:pPr>
            <a:r>
              <a:rPr lang="en-US" sz="1700" dirty="0" smtClean="0"/>
              <a:t> UNDO: EXEC SQL ROLLBACK;   </a:t>
            </a:r>
          </a:p>
          <a:p>
            <a:pPr lvl="1" eaLnBrk="1" hangingPunct="1">
              <a:lnSpc>
                <a:spcPct val="80000"/>
              </a:lnSpc>
              <a:buFont typeface="Wingdings" pitchFamily="2" charset="2"/>
              <a:buNone/>
            </a:pPr>
            <a:r>
              <a:rPr lang="en-US" sz="1700" dirty="0" smtClean="0"/>
              <a:t> THE_END:  ... </a:t>
            </a:r>
          </a:p>
        </p:txBody>
      </p:sp>
      <p:sp>
        <p:nvSpPr>
          <p:cNvPr id="16" name="Rectangle 4"/>
          <p:cNvSpPr txBox="1">
            <a:spLocks noChangeArrowheads="1"/>
          </p:cNvSpPr>
          <p:nvPr/>
        </p:nvSpPr>
        <p:spPr>
          <a:xfrm>
            <a:off x="2988860" y="273396"/>
            <a:ext cx="5690262" cy="47935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Transaction Support in SQL2</a:t>
            </a:r>
          </a:p>
        </p:txBody>
      </p:sp>
    </p:spTree>
    <p:extLst>
      <p:ext uri="{BB962C8B-B14F-4D97-AF65-F5344CB8AC3E}">
        <p14:creationId xmlns:p14="http://schemas.microsoft.com/office/powerpoint/2010/main" val="6705627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96"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a:spLocks noGrp="1" noChangeArrowheads="1"/>
          </p:cNvSpPr>
          <p:nvPr>
            <p:ph idx="1"/>
          </p:nvPr>
        </p:nvSpPr>
        <p:spPr>
          <a:xfrm>
            <a:off x="611719" y="1258145"/>
            <a:ext cx="8204736" cy="4119073"/>
          </a:xfrm>
        </p:spPr>
        <p:txBody>
          <a:bodyPr/>
          <a:lstStyle/>
          <a:p>
            <a:pPr eaLnBrk="1" hangingPunct="1">
              <a:lnSpc>
                <a:spcPct val="80000"/>
              </a:lnSpc>
            </a:pPr>
            <a:r>
              <a:rPr lang="en-US" sz="2000" dirty="0" smtClean="0"/>
              <a:t>Possible violation of </a:t>
            </a:r>
            <a:r>
              <a:rPr lang="en-US" sz="2000" dirty="0" err="1" smtClean="0"/>
              <a:t>serializabilty</a:t>
            </a:r>
            <a:r>
              <a:rPr lang="en-US" sz="2000" dirty="0" smtClean="0"/>
              <a:t>:</a:t>
            </a:r>
          </a:p>
          <a:p>
            <a:pPr eaLnBrk="1" hangingPunct="1">
              <a:lnSpc>
                <a:spcPct val="80000"/>
              </a:lnSpc>
              <a:buFont typeface="Wingdings" pitchFamily="2" charset="2"/>
              <a:buNone/>
            </a:pPr>
            <a:r>
              <a:rPr lang="en-US" sz="2000" dirty="0" smtClean="0"/>
              <a:t>					Type of Violation </a:t>
            </a:r>
          </a:p>
          <a:p>
            <a:pPr eaLnBrk="1" hangingPunct="1">
              <a:lnSpc>
                <a:spcPct val="80000"/>
              </a:lnSpc>
              <a:buFont typeface="Wingdings" pitchFamily="2" charset="2"/>
              <a:buNone/>
            </a:pPr>
            <a:r>
              <a:rPr lang="en-US" sz="2000" dirty="0" smtClean="0"/>
              <a:t>Isolation                              Dirty       </a:t>
            </a:r>
            <a:r>
              <a:rPr lang="en-US" sz="2000" dirty="0" err="1" smtClean="0"/>
              <a:t>nonrepeatable</a:t>
            </a:r>
            <a:r>
              <a:rPr lang="en-US" sz="2000" dirty="0" smtClean="0"/>
              <a:t>         </a:t>
            </a:r>
          </a:p>
          <a:p>
            <a:pPr eaLnBrk="1" hangingPunct="1">
              <a:lnSpc>
                <a:spcPct val="80000"/>
              </a:lnSpc>
              <a:buFont typeface="Wingdings" pitchFamily="2" charset="2"/>
              <a:buNone/>
            </a:pPr>
            <a:r>
              <a:rPr lang="en-US" sz="2000" dirty="0" smtClean="0"/>
              <a:t>   level                                   read              </a:t>
            </a:r>
            <a:r>
              <a:rPr lang="en-US" sz="2000" dirty="0" err="1" smtClean="0"/>
              <a:t>read</a:t>
            </a:r>
            <a:r>
              <a:rPr lang="en-US" sz="2000" dirty="0" smtClean="0"/>
              <a:t>                     phantom   </a:t>
            </a:r>
          </a:p>
          <a:p>
            <a:pPr eaLnBrk="1" hangingPunct="1">
              <a:lnSpc>
                <a:spcPct val="80000"/>
              </a:lnSpc>
              <a:buFont typeface="Wingdings" pitchFamily="2" charset="2"/>
              <a:buNone/>
            </a:pPr>
            <a:r>
              <a:rPr lang="en-US" sz="2000" dirty="0" smtClean="0"/>
              <a:t>_______________________________________________________</a:t>
            </a:r>
          </a:p>
          <a:p>
            <a:pPr eaLnBrk="1" hangingPunct="1">
              <a:lnSpc>
                <a:spcPct val="80000"/>
              </a:lnSpc>
              <a:buFont typeface="Wingdings" pitchFamily="2" charset="2"/>
              <a:buNone/>
            </a:pPr>
            <a:r>
              <a:rPr lang="en-US" sz="2000" dirty="0" smtClean="0"/>
              <a:t>READ UNCOMMITTED           yes                </a:t>
            </a:r>
            <a:r>
              <a:rPr lang="en-US" sz="2000" dirty="0" err="1" smtClean="0"/>
              <a:t>yes</a:t>
            </a:r>
            <a:r>
              <a:rPr lang="en-US" sz="2000" dirty="0" smtClean="0"/>
              <a:t>                            </a:t>
            </a:r>
            <a:r>
              <a:rPr lang="en-US" sz="2000" dirty="0" err="1" smtClean="0"/>
              <a:t>yes</a:t>
            </a:r>
            <a:r>
              <a:rPr lang="en-US" sz="2000" dirty="0" smtClean="0"/>
              <a:t>   </a:t>
            </a:r>
          </a:p>
          <a:p>
            <a:pPr eaLnBrk="1" hangingPunct="1">
              <a:lnSpc>
                <a:spcPct val="80000"/>
              </a:lnSpc>
              <a:buFont typeface="Wingdings" pitchFamily="2" charset="2"/>
              <a:buNone/>
            </a:pPr>
            <a:r>
              <a:rPr lang="en-US" sz="2000" dirty="0" smtClean="0"/>
              <a:t>READ COMMITTED                 no                 yes                            </a:t>
            </a:r>
            <a:r>
              <a:rPr lang="en-US" sz="2000" dirty="0" err="1" smtClean="0"/>
              <a:t>yes</a:t>
            </a:r>
            <a:r>
              <a:rPr lang="en-US" sz="2000" dirty="0" smtClean="0"/>
              <a:t>    </a:t>
            </a:r>
          </a:p>
          <a:p>
            <a:pPr eaLnBrk="1" hangingPunct="1">
              <a:lnSpc>
                <a:spcPct val="80000"/>
              </a:lnSpc>
              <a:buFont typeface="Wingdings" pitchFamily="2" charset="2"/>
              <a:buNone/>
            </a:pPr>
            <a:r>
              <a:rPr lang="en-US" sz="2000" dirty="0" smtClean="0"/>
              <a:t>REPEATABLE READ                no                  </a:t>
            </a:r>
            <a:r>
              <a:rPr lang="en-US" sz="2000" dirty="0" err="1" smtClean="0"/>
              <a:t>no</a:t>
            </a:r>
            <a:r>
              <a:rPr lang="en-US" sz="2000" dirty="0" smtClean="0"/>
              <a:t>                             yes   </a:t>
            </a:r>
          </a:p>
          <a:p>
            <a:pPr eaLnBrk="1" hangingPunct="1">
              <a:lnSpc>
                <a:spcPct val="80000"/>
              </a:lnSpc>
              <a:buFont typeface="Wingdings" pitchFamily="2" charset="2"/>
              <a:buNone/>
            </a:pPr>
            <a:r>
              <a:rPr lang="en-US" sz="2000" dirty="0" smtClean="0"/>
              <a:t>SERIALIZABLE                          no                 </a:t>
            </a:r>
            <a:r>
              <a:rPr lang="en-US" sz="2000" dirty="0" err="1" smtClean="0"/>
              <a:t>no</a:t>
            </a:r>
            <a:r>
              <a:rPr lang="en-US" sz="2000" dirty="0" smtClean="0"/>
              <a:t>                              </a:t>
            </a:r>
            <a:r>
              <a:rPr lang="en-US" sz="2000" dirty="0" err="1" smtClean="0"/>
              <a:t>no</a:t>
            </a:r>
            <a:r>
              <a:rPr lang="en-US" sz="2000" dirty="0" smtClean="0"/>
              <a:t> </a:t>
            </a:r>
          </a:p>
          <a:p>
            <a:pPr eaLnBrk="1" hangingPunct="1">
              <a:lnSpc>
                <a:spcPct val="80000"/>
              </a:lnSpc>
            </a:pPr>
            <a:endParaRPr lang="en-US" sz="2000" dirty="0" smtClean="0"/>
          </a:p>
        </p:txBody>
      </p:sp>
      <p:sp>
        <p:nvSpPr>
          <p:cNvPr id="16" name="Rectangle 4"/>
          <p:cNvSpPr txBox="1">
            <a:spLocks noChangeArrowheads="1"/>
          </p:cNvSpPr>
          <p:nvPr/>
        </p:nvSpPr>
        <p:spPr>
          <a:xfrm>
            <a:off x="2988860" y="273396"/>
            <a:ext cx="5690262" cy="47935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Transaction Support in SQL2</a:t>
            </a:r>
          </a:p>
        </p:txBody>
      </p:sp>
    </p:spTree>
    <p:extLst>
      <p:ext uri="{BB962C8B-B14F-4D97-AF65-F5344CB8AC3E}">
        <p14:creationId xmlns:p14="http://schemas.microsoft.com/office/powerpoint/2010/main" val="360269678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14"/>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2"/>
          <p:cNvSpPr txBox="1">
            <a:spLocks noChangeArrowheads="1"/>
          </p:cNvSpPr>
          <p:nvPr/>
        </p:nvSpPr>
        <p:spPr>
          <a:xfrm>
            <a:off x="3166280" y="365127"/>
            <a:ext cx="5349069" cy="43158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Summary</a:t>
            </a:r>
          </a:p>
        </p:txBody>
      </p:sp>
      <p:sp>
        <p:nvSpPr>
          <p:cNvPr id="16" name="Rectangle 3"/>
          <p:cNvSpPr>
            <a:spLocks noGrp="1" noChangeArrowheads="1"/>
          </p:cNvSpPr>
          <p:nvPr>
            <p:ph idx="1"/>
          </p:nvPr>
        </p:nvSpPr>
        <p:spPr>
          <a:xfrm>
            <a:off x="628649" y="1129589"/>
            <a:ext cx="7886700" cy="4351338"/>
          </a:xfrm>
        </p:spPr>
        <p:txBody>
          <a:bodyPr/>
          <a:lstStyle/>
          <a:p>
            <a:pPr eaLnBrk="1" hangingPunct="1"/>
            <a:r>
              <a:rPr lang="en-US" dirty="0" smtClean="0"/>
              <a:t>Transaction and System Concepts</a:t>
            </a:r>
          </a:p>
          <a:p>
            <a:pPr eaLnBrk="1" hangingPunct="1"/>
            <a:r>
              <a:rPr lang="en-US" dirty="0" smtClean="0"/>
              <a:t>Desirable Properties of Transactions</a:t>
            </a:r>
          </a:p>
          <a:p>
            <a:pPr eaLnBrk="1" hangingPunct="1"/>
            <a:r>
              <a:rPr lang="en-US" dirty="0" smtClean="0"/>
              <a:t>Characterizing Schedules based on Recoverability</a:t>
            </a:r>
          </a:p>
          <a:p>
            <a:pPr eaLnBrk="1" hangingPunct="1"/>
            <a:r>
              <a:rPr lang="en-US" dirty="0" smtClean="0"/>
              <a:t>Characterizing Schedules based on Serializability</a:t>
            </a:r>
          </a:p>
          <a:p>
            <a:pPr eaLnBrk="1" hangingPunct="1"/>
            <a:r>
              <a:rPr lang="en-US" dirty="0" smtClean="0"/>
              <a:t>Transaction Support in SQL</a:t>
            </a:r>
          </a:p>
          <a:p>
            <a:pPr eaLnBrk="1" hangingPunct="1"/>
            <a:endParaRPr lang="en-US" dirty="0" smtClean="0"/>
          </a:p>
        </p:txBody>
      </p:sp>
    </p:spTree>
    <p:extLst>
      <p:ext uri="{BB962C8B-B14F-4D97-AF65-F5344CB8AC3E}">
        <p14:creationId xmlns:p14="http://schemas.microsoft.com/office/powerpoint/2010/main" val="1971367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4814"/>
            <a:ext cx="12194996" cy="6858000"/>
          </a:xfrm>
          <a:prstGeom prst="rect">
            <a:avLst/>
          </a:prstGeom>
        </p:spPr>
        <p:txBody>
          <a:bodyPr vert="horz" lIns="91440" tIns="45720" rIns="91440" bIns="45720" rtlCol="0" anchor="ctr">
            <a:normAutofit fontScale="97500"/>
          </a:bodyPr>
          <a:lstStyle/>
          <a:p>
            <a:pPr>
              <a:lnSpc>
                <a:spcPct val="90000"/>
              </a:lnSpc>
              <a:spcBef>
                <a:spcPct val="0"/>
              </a:spcBef>
            </a:pPr>
            <a:endParaRPr lang="en-US" altLang="en-US" sz="3600" b="1" dirty="0">
              <a:solidFill>
                <a:schemeClr val="tx1"/>
              </a:solidFill>
              <a:latin typeface="+mj-lt"/>
              <a:ea typeface="+mj-ea"/>
              <a:cs typeface="+mj-cs"/>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txBox="1">
            <a:spLocks noChangeArrowheads="1"/>
          </p:cNvSpPr>
          <p:nvPr/>
        </p:nvSpPr>
        <p:spPr>
          <a:xfrm>
            <a:off x="3480179" y="128265"/>
            <a:ext cx="4667464" cy="529298"/>
          </a:xfrm>
          <a:prstGeom prst="rect">
            <a:avLst/>
          </a:prstGeom>
        </p:spPr>
        <p:txBody>
          <a:bodyPr vert="horz" lIns="91440" tIns="45720" rIns="91440" bIns="45720" rtlCol="0" anchor="ctr">
            <a:normAutofit fontScale="97500" lnSpcReduction="10000"/>
          </a:bodyPr>
          <a:lstStyle>
            <a:defPPr>
              <a:defRPr lang="en-US"/>
            </a:defPPr>
            <a:lvl1pPr>
              <a:lnSpc>
                <a:spcPct val="90000"/>
              </a:lnSpc>
              <a:spcBef>
                <a:spcPct val="0"/>
              </a:spcBef>
              <a:buNone/>
              <a:defRPr sz="3600" b="1">
                <a:latin typeface="+mj-lt"/>
                <a:ea typeface="+mj-ea"/>
                <a:cs typeface="+mj-cs"/>
              </a:defRPr>
            </a:lvl1pPr>
          </a:lstStyle>
          <a:p>
            <a:r>
              <a:rPr lang="en-US" dirty="0"/>
              <a:t>Two sample transactions</a:t>
            </a:r>
          </a:p>
        </p:txBody>
      </p:sp>
      <p:pic>
        <p:nvPicPr>
          <p:cNvPr id="17" name="Picture 3"/>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1267290" y="1185460"/>
            <a:ext cx="9773749" cy="4321026"/>
          </a:xfrm>
        </p:spPr>
      </p:pic>
    </p:spTree>
    <p:extLst>
      <p:ext uri="{BB962C8B-B14F-4D97-AF65-F5344CB8AC3E}">
        <p14:creationId xmlns:p14="http://schemas.microsoft.com/office/powerpoint/2010/main" val="2688095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490"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endParaRPr lang="en-US" altLang="en-US" sz="1092" dirty="0">
              <a:solidFill>
                <a:schemeClr val="tx2"/>
              </a:solidFill>
            </a:endParaRPr>
          </a:p>
        </p:txBody>
      </p:sp>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5" name="Rectangle 5"/>
          <p:cNvSpPr txBox="1">
            <a:spLocks noChangeArrowheads="1"/>
          </p:cNvSpPr>
          <p:nvPr/>
        </p:nvSpPr>
        <p:spPr>
          <a:xfrm>
            <a:off x="609793" y="1095233"/>
            <a:ext cx="10574772" cy="4200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sz="2000" b="1" dirty="0" smtClean="0"/>
              <a:t>The Lost Update Problem</a:t>
            </a:r>
          </a:p>
          <a:p>
            <a:pPr lvl="1">
              <a:lnSpc>
                <a:spcPct val="80000"/>
              </a:lnSpc>
            </a:pPr>
            <a:r>
              <a:rPr lang="en-US" sz="1900" dirty="0" smtClean="0"/>
              <a:t>This occurs when two transactions that access the same database items have their operations interleaved in a way that makes the value of some database item incorrect. </a:t>
            </a:r>
          </a:p>
          <a:p>
            <a:pPr lvl="1">
              <a:lnSpc>
                <a:spcPct val="80000"/>
              </a:lnSpc>
            </a:pPr>
            <a:endParaRPr lang="en-US" sz="1900" dirty="0" smtClean="0"/>
          </a:p>
          <a:p>
            <a:pPr>
              <a:lnSpc>
                <a:spcPct val="80000"/>
              </a:lnSpc>
            </a:pPr>
            <a:r>
              <a:rPr lang="en-US" sz="2000" b="1" dirty="0" smtClean="0"/>
              <a:t>The Temporary Update (or Dirty Read) Problem </a:t>
            </a:r>
          </a:p>
          <a:p>
            <a:pPr lvl="1">
              <a:lnSpc>
                <a:spcPct val="80000"/>
              </a:lnSpc>
            </a:pPr>
            <a:r>
              <a:rPr lang="en-US" sz="1900" dirty="0" smtClean="0"/>
              <a:t>This occurs when one transaction updates a database item and then the transaction fails for some reason </a:t>
            </a:r>
          </a:p>
          <a:p>
            <a:pPr lvl="1">
              <a:lnSpc>
                <a:spcPct val="80000"/>
              </a:lnSpc>
            </a:pPr>
            <a:r>
              <a:rPr lang="en-US" sz="1900" dirty="0" smtClean="0"/>
              <a:t>The updated item is accessed by another transaction before it is changed back to its original value.</a:t>
            </a:r>
          </a:p>
          <a:p>
            <a:pPr marL="457200" lvl="1" indent="0">
              <a:lnSpc>
                <a:spcPct val="80000"/>
              </a:lnSpc>
              <a:buNone/>
            </a:pPr>
            <a:r>
              <a:rPr lang="en-US" sz="1900" dirty="0" smtClean="0"/>
              <a:t> </a:t>
            </a:r>
          </a:p>
          <a:p>
            <a:pPr>
              <a:lnSpc>
                <a:spcPct val="80000"/>
              </a:lnSpc>
            </a:pPr>
            <a:r>
              <a:rPr lang="en-US" sz="2000" b="1" dirty="0" smtClean="0"/>
              <a:t>The Incorrect Summary Problem</a:t>
            </a:r>
          </a:p>
          <a:p>
            <a:pPr lvl="1">
              <a:lnSpc>
                <a:spcPct val="80000"/>
              </a:lnSpc>
            </a:pPr>
            <a:r>
              <a:rPr lang="en-US" sz="1900" dirty="0" smtClean="0"/>
              <a:t>If one transaction is calculating an aggregate summary function on a number of records while other transactions are updating some of these records, the aggregate function may calculate some values before they are updated and others after they are updated. </a:t>
            </a:r>
          </a:p>
          <a:p>
            <a:pPr lvl="1">
              <a:lnSpc>
                <a:spcPct val="80000"/>
              </a:lnSpc>
            </a:pPr>
            <a:endParaRPr lang="en-US" sz="1900" dirty="0" smtClean="0"/>
          </a:p>
        </p:txBody>
      </p:sp>
      <p:sp>
        <p:nvSpPr>
          <p:cNvPr id="5" name="Rectangle 4"/>
          <p:cNvSpPr/>
          <p:nvPr/>
        </p:nvSpPr>
        <p:spPr>
          <a:xfrm>
            <a:off x="2654073" y="142545"/>
            <a:ext cx="6831870" cy="590931"/>
          </a:xfrm>
          <a:prstGeom prst="rect">
            <a:avLst/>
          </a:prstGeom>
        </p:spPr>
        <p:txBody>
          <a:bodyPr vert="horz" lIns="91440" tIns="45720" rIns="91440" bIns="45720" rtlCol="0" anchor="ctr">
            <a:normAutofit fontScale="97500"/>
          </a:bodyPr>
          <a:lstStyle/>
          <a:p>
            <a:pPr>
              <a:lnSpc>
                <a:spcPct val="90000"/>
              </a:lnSpc>
              <a:spcBef>
                <a:spcPct val="0"/>
              </a:spcBef>
            </a:pPr>
            <a:r>
              <a:rPr lang="en-US" sz="3600" b="1" dirty="0">
                <a:latin typeface="+mj-lt"/>
                <a:ea typeface="+mj-ea"/>
                <a:cs typeface="+mj-cs"/>
              </a:rPr>
              <a:t>Why Concurrency Control is needed:</a:t>
            </a:r>
          </a:p>
        </p:txBody>
      </p:sp>
    </p:spTree>
    <p:extLst>
      <p:ext uri="{BB962C8B-B14F-4D97-AF65-F5344CB8AC3E}">
        <p14:creationId xmlns:p14="http://schemas.microsoft.com/office/powerpoint/2010/main" val="2211221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1830</TotalTime>
  <Words>5531</Words>
  <Application>Microsoft Office PowerPoint</Application>
  <PresentationFormat>Widescreen</PresentationFormat>
  <Paragraphs>744</Paragraphs>
  <Slides>72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72</vt:i4>
      </vt:variant>
    </vt:vector>
  </HeadingPairs>
  <TitlesOfParts>
    <vt:vector size="83" baseType="lpstr">
      <vt:lpstr>ＭＳ Ｐゴシック</vt:lpstr>
      <vt:lpstr>Arial</vt:lpstr>
      <vt:lpstr>Calibri</vt:lpstr>
      <vt:lpstr>Calibri Light</vt:lpstr>
      <vt:lpstr>Helvetica-Bold</vt:lpstr>
      <vt:lpstr>Monotype Sorts</vt:lpstr>
      <vt:lpstr>Playfair Display</vt:lpstr>
      <vt:lpstr>Symbol</vt:lpstr>
      <vt:lpstr>Times New Roman</vt:lpstr>
      <vt:lpstr>Wingdings</vt:lpstr>
      <vt:lpstr>Office Theme</vt:lpstr>
      <vt:lpstr>PowerPoint Presentation</vt:lpstr>
      <vt:lpstr>    </vt:lpstr>
      <vt:lpstr>Introduction to Transaction Processing </vt:lpstr>
      <vt:lpstr>    </vt:lpstr>
      <vt:lpstr>    </vt:lpstr>
      <vt:lpstr>    </vt:lpstr>
      <vt:lpstr>    </vt:lpstr>
      <vt:lpstr>PowerPoint Presentation</vt:lpstr>
      <vt:lpstr>PowerPoint Presentation</vt:lpstr>
      <vt:lpstr>    </vt:lpstr>
      <vt:lpstr>    </vt:lpstr>
      <vt:lpstr>    </vt:lpstr>
      <vt:lpstr>PowerPoint Presentation</vt:lpstr>
      <vt:lpstr>PowerPoint Presentation</vt:lpstr>
      <vt:lpstr>    </vt:lpstr>
      <vt:lpstr>PowerPoint Presentation</vt:lpstr>
      <vt:lpstr>    </vt:lpstr>
      <vt:lpstr>    </vt:lpstr>
      <vt:lpstr>    </vt:lpstr>
      <vt:lpstr>    </vt:lpstr>
      <vt:lpstr>    </vt:lpstr>
      <vt:lpstr>    </vt:lpstr>
      <vt:lpstr>    </vt:lpstr>
      <vt:lpstr>    </vt:lpstr>
      <vt:lpstr>PowerPoint Presentation</vt:lpstr>
      <vt:lpstr>    </vt:lpstr>
      <vt:lpstr>  </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Serializable Schedules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Shobha G</dc:creator>
  <cp:lastModifiedBy>Dr. Shobha G</cp:lastModifiedBy>
  <cp:revision>36</cp:revision>
  <dcterms:created xsi:type="dcterms:W3CDTF">2020-07-10T04:48:04Z</dcterms:created>
  <dcterms:modified xsi:type="dcterms:W3CDTF">2022-01-20T05:36:38Z</dcterms:modified>
</cp:coreProperties>
</file>