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62" r:id="rId4"/>
    <p:sldId id="302" r:id="rId5"/>
    <p:sldId id="301" r:id="rId6"/>
    <p:sldId id="300" r:id="rId7"/>
    <p:sldId id="299" r:id="rId8"/>
    <p:sldId id="298" r:id="rId9"/>
    <p:sldId id="312" r:id="rId10"/>
    <p:sldId id="297" r:id="rId11"/>
    <p:sldId id="310" r:id="rId12"/>
    <p:sldId id="313" r:id="rId13"/>
    <p:sldId id="314" r:id="rId14"/>
    <p:sldId id="309" r:id="rId15"/>
    <p:sldId id="308" r:id="rId16"/>
    <p:sldId id="307" r:id="rId17"/>
    <p:sldId id="306" r:id="rId18"/>
    <p:sldId id="305" r:id="rId19"/>
    <p:sldId id="304" r:id="rId20"/>
    <p:sldId id="315" r:id="rId21"/>
    <p:sldId id="319" r:id="rId22"/>
    <p:sldId id="318" r:id="rId23"/>
    <p:sldId id="317" r:id="rId24"/>
    <p:sldId id="316" r:id="rId25"/>
    <p:sldId id="325" r:id="rId26"/>
    <p:sldId id="324" r:id="rId27"/>
    <p:sldId id="323" r:id="rId28"/>
    <p:sldId id="322" r:id="rId29"/>
    <p:sldId id="321" r:id="rId30"/>
    <p:sldId id="320" r:id="rId31"/>
    <p:sldId id="259" r:id="rId32"/>
    <p:sldId id="328" r:id="rId33"/>
    <p:sldId id="327" r:id="rId34"/>
    <p:sldId id="326" r:id="rId35"/>
    <p:sldId id="332" r:id="rId36"/>
    <p:sldId id="331" r:id="rId37"/>
    <p:sldId id="330" r:id="rId38"/>
    <p:sldId id="334" r:id="rId39"/>
    <p:sldId id="333" r:id="rId40"/>
    <p:sldId id="33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2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30T18:43:57.8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14287 7867 0,'18'0'94,"0"0"-94,70-35 15,53-36 1,0 53-1,-88 1-15,106-18 16,-71 35 0,18-18-1,-88 18 1,17-18 0,-18 18-1,19 0-15,-1 0 31,0 0 16,124-53-31,-53 53 0,-89 0 30</inkml:trace>
  <inkml:trace contextRef="#ctx0" brushRef="#br0" timeOffset="763.65">14464 7814 0,'18'0'79,"34"0"-79,125-18 15,87-52 1,-34 17-1,34 18 1,-228 35-16,105-18 16,-124 18-1</inkml:trace>
  <inkml:trace contextRef="#ctx0" brushRef="#br0" timeOffset="2324.73">20990 7514 0,'0'18'63,"0"-1"-16,18-17-47,0 0 15,17 36 1,0-36 0,0 35-1,1-35-15,34 18 16,-17 17-1,0-17-15,88 34 16,0 1 0,36-17-1,-36-19 1,-106-17 0,71 18-16,-18 0 15,-53-18 1,-17 0-1</inkml:trace>
  <inkml:trace contextRef="#ctx0" brushRef="#br0" timeOffset="3553.91">21096 7497 0,'18'0'78,"-1"0"-63,1 0 1,53 17 0,-19 1-1,-34-18-15,88 0 16,17 35-1,1 0 1,-1-17 0,71 70-1,-35-35 1,-124-53-16,18 18 16,18 17-1,-18-35 1,-18 0 15,-17 0 32,-1 0-63,19 18 31</inkml:trace>
  <inkml:trace contextRef="#ctx0" brushRef="#br0" timeOffset="7641.82">14658 10989 0,'0'-18'63,"18"36"-48,-1 0-15,1-18 0,35 53 16,17 35-1,18-18 1,-70-52-16,35 17 16,53 53-1,-36-35 1,-34-17 0,-1-1-1,-17-17 1,35 17-1,17 18 1,36 17 15,-36-34-15,-34 16 0,-19-52-16,19 53 15,34 18 1,1-36-1,-18-17 1,-18 17 0,18 0-1,-35-35-15,34 18 16,-34 0-16,35-1 16,-18 1-1,1-18 1,-19 0-16,18 18 15,1 17 17,52 0-17,0 18 17,-35-53-17,-35 18-15</inkml:trace>
  <inkml:trace contextRef="#ctx0" brushRef="#br0" timeOffset="9033.84">16175 13935 0,'17'-18'31,"-17"0"0,36 18-15,-36 89-1,0-72-15,0 71 16,17 1 0,-17 34-1,18 18 1,-18-17 0,0-107-16,0 54 15,0-36-15,0 18 16,0-35-16,0 70 15,0-70 1,0 70-16,0-35 16,0 17 15,0 18-31,0-52 31,0-19-31,0 36 16,0 0-1,0-18-15,0 54 16,0-72-16,18 54 16,-1-36-1</inkml:trace>
  <inkml:trace contextRef="#ctx0" brushRef="#br0" timeOffset="10654.65">16140 14005 0,'0'18'94,"-18"0"-94,18-1 16,0 18-1,-18 18 1,18 36 0,0-72-16,0 36 31,0 18-15,-17-1-1,-1-52-15,0 35 16,18 0-1,0 0 1,0-36-16,0 19 16,0-19-16,0 18 15,0 54 1,0-54-16,0 53 16,0 89-1,0-160-15,36 71 16,-19 18-1,-17-71 1,0-17-16,36 88 16,-19-18-1,1 18 1,-1-35 15</inkml:trace>
  <inkml:trace contextRef="#ctx0" brushRef="#br0" timeOffset="12133.6">14605 10989 0,'18'0'141,"17"18"-141,18 17 15,17 35 1,1-17 0,-1 18 15,-52-53-31,53 35 15,-1-1 1,1 1 0,-1 0-1,-52-53 1,-18 18-16,18 0 16,-1-1-1,54 18 1,17 36-1,-53-53-15,18-1 16,53 71 0,-35-52-1,-1 17 1,-17 0 15,18 17-15,-54-52-1,1-1-15,0 1 16</inkml:trace>
  <inkml:trace contextRef="#ctx0" brushRef="#br0" timeOffset="13668.91">21043 10072 0,'18'-18'156,"-1"1"-156,1-1 0,35-17 16,-35-1-16,87-17 16,19 0-1,-1-17 1,1 35-1,-106 35-15,34-36 16,37 19 0,34-36-1,-52 35 1,-18 18 0,17-17-1</inkml:trace>
  <inkml:trace contextRef="#ctx0" brushRef="#br0" timeOffset="14497.17">20973 10195 0,'0'18'110,"35"-36"-110,88-17 15,-52 0-15,70-36 16,88 1 0,-35-1-1,-70-17 1,-1 35 0,-17 18-1,-35 17 16,-18-17-15,-18 17 0,18 18-1,-36-18 1</inkml:trace>
  <inkml:trace contextRef="#ctx0" brushRef="#br0" timeOffset="15882.06">14993 9772 0,'-18'0'62,"18"18"-46,36 34 0,34 1-1,18-17 1,106-1-1,-158-17 1,87 17 0,54 18-1,-19 17 1,-140-52-16,105 17 16,-105-17-16,123 35 15,0-18 1,-35 0-1,-71-17 1,-17 0 0</inkml:trace>
  <inkml:trace contextRef="#ctx0" brushRef="#br0" timeOffset="16989.5">15240 9719 0,'18'0'157,"-1"18"-157,1-18 15,0 17-15,70 19 0,0 16 16,35-16 15,1 34-15,-18-34-1,-71-36 1,18 35 0,-35-35-1,34 18 1,54 34-1,18-34 1,17 17 0,-71 1-1,54 17 1,-89-53-16,124 88 16,35-18-1,-71-34 16,-105-19-15</inkml:trace>
  <inkml:trace contextRef="#ctx0" brushRef="#br0" timeOffset="19923.75">22260 6385 0,'18'0'31,"0"0"16,-18 18-47,17 52 15,-17-34 1,0 17 0,35-18-1</inkml:trace>
  <inkml:trace contextRef="#ctx0" brushRef="#br0" timeOffset="21338.03">22154 6191 0,'-17'0'125,"-1"0"-110,1 0-15,-36 53 16,0-18 0,35 1-1,0 17 1,18-18-1,-17 18 1,17-18 0,0-17-1,0 35 1,17 0 0,1-1-1,35 19 1,-53-53-16,71 52 15,-1-17 1,1 0 0,-36-35-16,0 17 15,0-35-15,-17 0 16,17 0 0,36 0-1,52 0 1,71 0-1,-123 0 1,52 0-16,-87 0 16,-19 0 15,-17-35-15,0-18-1,0-53 1,-70-18-1,52 72 1,-17-19 0,35 53-16,-18-52 15,-17 17 1,-18 0 0,18 18-1,-18-1 1,35 19-1,-35-1-15,-53-52 16,36 34 0,35 36 15,17 0 16,-35 0-32,-53 53 1,-17 0 0,105-53-1,1 0-15,-1 18 16</inkml:trace>
  <inkml:trace contextRef="#ctx0" brushRef="#br0" timeOffset="22951.83">23142 9596 0,'-17'-18'46,"17"0"-46,-18 18 16,0-17 0,18-1-1,0-35 1,0 18 15,36 17-15,-19 1 93,1 17-109,-1 0 16,54 17-1,-53 1 1,-1-1 0,-17 19 15,18-36-31,-18 17 16,0 1 15,18-18-16,-18 18 1,0 17 0,0-17 15,0-1-15,0 1-16,0 17 31,-18-17-16,-53 17 1,-17 36 0,71-54-1,-1 1 48,18-1-48,0 1 1,18-18 0,140 0-1,89-18 1,-17-34 0,-1 16-1,-141 1 1,-53 17-1</inkml:trace>
  <inkml:trace contextRef="#ctx0" brushRef="#br0" timeOffset="24648.33">23442 9172 0,'-18'0'16,"-17"0"-1,18-17 1,-1 17 0,0 0 46,1 0-46,-1 0-16,-53 0 15,36 0-15,-35 0 16,52 0-16,-70 0 16,35 0-1,35 35 17,-17 0-17,0 0 1,-1 1-1,19 17 1,-1-36 0,-17 36-1,17 35 1,18-52 0,0 34-1,0 1 1,0-36-1,-17-17-15,17 35 16,0 17 0,0 1-1,0 17 17,17-35-17,36 0 1,-18-36-1,1 36 1,-19-35-16,19 35 16,-19-36-1,1 1 1,-1 0 0,1-1-1,70 19 1,0-19-1,-52-17 1,17 0 0,17 0 15,71-35-15,0 0-1,-70 17 1,-53 0-1,-1 1 1,1-18 0,0 17-16,17-17 15,18-1 1,-18-34 0,-17 17-1,17 35 1,-35-35-1,0 0 1,0-17 0,-18 17-1,1 18 1,-19-1 0,36 19-1,-17-36 1,-36-35-1,53 52 1,-35-17-16,17 1 16,-17 16-16,-18-34 15,17 34 1,19 19 0,-18 17-1,17-18-15,-53 18 16,54 0-1</inkml:trace>
  <inkml:trace contextRef="#ctx0" brushRef="#br0" timeOffset="27157.89">17286 14270 0,'18'0'47,"-1"0"-31,1-18-1,17 1 1,18-1 0,53-53-1,0 18 1,53 1 0,-106 52-1,-36 0 16,18 0-15,1 0-16,-1 17 16,-17 1 15,-18 35-15,-18 17-1,0-34 1,-52 34 15,17-35-15,0 1-1,53-19 1,35-34 78,1-1-94,-19 18 0,18 0 15,54 0-15,-19 0 32,-52 0-32,52 0 15,-17 35 1,-35 1-1,-36 17 17,18-18-32,-53 18 0,18-36 15,0 19-15,-106 87 16,0-70 0,35-35-1,71-18 1</inkml:trace>
  <inkml:trace contextRef="#ctx0" brushRef="#br0" timeOffset="28910.28">17515 13511 0,'-17'0'78,"-19"36"-78,-16 34 0,16-17 16,-34 35-16,52-70 0,-52 70 15,-1-35 1,18 53 0,53-18-1,0-35 16,0 0-15,0-18 0,0 0-1,0 54 1,0 17 0,0-54-16,35 90 15,1-1 1,17-88-1,-36 17 1,36-17 0,35 53-1,-17-18 1,-18-35 0,-36-53-1,19 53 1,-1-35-16,18 34 15,35-16 1,36 17 0,-89-18-1,71-35 1,-18 0 0,53-53-1,-18-35 1,-87 88-16,70-88 15,-54 35 1,-16 17 0,-1-34-1,-35-1 1,18 1 0,-1-36-1,19 35 16,-36-34-15,0 16 0,0-34-1,0 70-15,0-71 16,0 1 0,0 17-1,-18 89 1,0-1-1,18-17 1,-70-54 0,-1 19-1,18 17 1,36 18 0,-36-18-1,0 0 16,0 18-15,18 17 0,-54-53-1,72 71 1,-1 0 0,-35-17-1,-17-19 1,-54 36-1,89 0-15,-53 0 16,70 0 0,0 0-1,-34 18 17,52 0-17,-71-1 16,53-17-15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F66BA-5C8F-43A2-9A92-A700B9C470A5}" type="datetimeFigureOut">
              <a:rPr lang="en-IN" smtClean="0"/>
              <a:pPr/>
              <a:t>30-11-2020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A4F18-5AB3-422F-8E78-0011EC1212E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7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3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1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9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3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D74C-04EF-40BA-9F19-E8F66D5D5B64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6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customXml" Target="../ink/ink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975" y="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092" b="1" dirty="0" err="1"/>
              <a:t>Improvi</a:t>
            </a:r>
            <a:endParaRPr lang="en-US" sz="1092" dirty="0"/>
          </a:p>
        </p:txBody>
      </p:sp>
      <p:sp>
        <p:nvSpPr>
          <p:cNvPr id="8195" name="object 3"/>
          <p:cNvSpPr>
            <a:spLocks/>
          </p:cNvSpPr>
          <p:nvPr/>
        </p:nvSpPr>
        <p:spPr bwMode="auto">
          <a:xfrm>
            <a:off x="-14974" y="0"/>
            <a:ext cx="5686441" cy="3927659"/>
          </a:xfrm>
          <a:custGeom>
            <a:avLst/>
            <a:gdLst>
              <a:gd name="T0" fmla="*/ 768415866 w 7436484"/>
              <a:gd name="T1" fmla="*/ 0 h 5134610"/>
              <a:gd name="T2" fmla="*/ 0 w 7436484"/>
              <a:gd name="T3" fmla="*/ 0 h 5134610"/>
              <a:gd name="T4" fmla="*/ 0 w 7436484"/>
              <a:gd name="T5" fmla="*/ 534451769 h 5134610"/>
              <a:gd name="T6" fmla="*/ 768415866 w 7436484"/>
              <a:gd name="T7" fmla="*/ 0 h 51346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36484" h="513461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196" name="object 4"/>
          <p:cNvSpPr>
            <a:spLocks noChangeArrowheads="1"/>
          </p:cNvSpPr>
          <p:nvPr/>
        </p:nvSpPr>
        <p:spPr bwMode="auto">
          <a:xfrm>
            <a:off x="286339" y="252217"/>
            <a:ext cx="1119575" cy="111668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8197" name="object 5"/>
          <p:cNvSpPr>
            <a:spLocks noChangeArrowheads="1"/>
          </p:cNvSpPr>
          <p:nvPr/>
        </p:nvSpPr>
        <p:spPr bwMode="auto">
          <a:xfrm>
            <a:off x="3398623" y="810561"/>
            <a:ext cx="88565" cy="89528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6" name="object 6"/>
          <p:cNvSpPr txBox="1"/>
          <p:nvPr/>
        </p:nvSpPr>
        <p:spPr>
          <a:xfrm>
            <a:off x="1521433" y="437049"/>
            <a:ext cx="2310387" cy="739134"/>
          </a:xfrm>
          <a:prstGeom prst="rect">
            <a:avLst/>
          </a:prstGeom>
        </p:spPr>
        <p:txBody>
          <a:bodyPr lIns="0" tIns="8086" rIns="0" bIns="0">
            <a:spAutoFit/>
          </a:bodyPr>
          <a:lstStyle/>
          <a:p>
            <a:pPr marL="7701">
              <a:lnSpc>
                <a:spcPts val="2847"/>
              </a:lnSpc>
              <a:spcBef>
                <a:spcPts val="64"/>
              </a:spcBef>
              <a:defRPr/>
            </a:pPr>
            <a:r>
              <a:rPr lang="en-IN" sz="2577" b="1" spc="-21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RV College of </a:t>
            </a:r>
          </a:p>
          <a:p>
            <a:pPr marL="7701">
              <a:lnSpc>
                <a:spcPts val="2847"/>
              </a:lnSpc>
              <a:spcBef>
                <a:spcPts val="64"/>
              </a:spcBef>
              <a:defRPr/>
            </a:pPr>
            <a:r>
              <a:rPr lang="en-IN" sz="2577" b="1" spc="-21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Engineering</a:t>
            </a:r>
            <a:endParaRPr sz="2577" dirty="0">
              <a:latin typeface="Helvetica-Bold"/>
              <a:ea typeface="ＭＳ Ｐゴシック" charset="0"/>
              <a:cs typeface="Helvetica-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4330" y="247404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82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85E639D2-DF99-4E79-9C98-C54A1FDF2458}" type="slidenum">
              <a:rPr lang="en-US" altLang="en-US" smtClean="0">
                <a:solidFill>
                  <a:srgbClr val="898989"/>
                </a:solidFill>
              </a:rPr>
              <a:pPr/>
              <a:t>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202" name="TextBox 4"/>
          <p:cNvSpPr txBox="1">
            <a:spLocks noChangeArrowheads="1"/>
          </p:cNvSpPr>
          <p:nvPr/>
        </p:nvSpPr>
        <p:spPr bwMode="auto">
          <a:xfrm>
            <a:off x="6591256" y="4704542"/>
            <a:ext cx="4417654" cy="1691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</a:rPr>
              <a:t>Original Content:                                                        </a:t>
            </a:r>
            <a:r>
              <a:rPr lang="en-US" sz="1600" dirty="0" err="1">
                <a:solidFill>
                  <a:srgbClr val="000000"/>
                </a:solidFill>
              </a:rPr>
              <a:t>Ramez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Elmasri</a:t>
            </a:r>
            <a:r>
              <a:rPr lang="en-US" sz="1600" dirty="0">
                <a:solidFill>
                  <a:srgbClr val="000000"/>
                </a:solidFill>
              </a:rPr>
              <a:t> and </a:t>
            </a:r>
            <a:r>
              <a:rPr lang="en-US" sz="1600" dirty="0" err="1">
                <a:solidFill>
                  <a:srgbClr val="000000"/>
                </a:solidFill>
              </a:rPr>
              <a:t>Shamkant</a:t>
            </a:r>
            <a:r>
              <a:rPr lang="en-US" sz="1600" dirty="0">
                <a:solidFill>
                  <a:srgbClr val="000000"/>
                </a:solidFill>
              </a:rPr>
              <a:t> B. </a:t>
            </a:r>
            <a:r>
              <a:rPr lang="en-US" sz="1600" dirty="0" err="1">
                <a:solidFill>
                  <a:srgbClr val="000000"/>
                </a:solidFill>
              </a:rPr>
              <a:t>Navathe</a:t>
            </a:r>
            <a:endParaRPr lang="en-US" alt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698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98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Poonam </a:t>
            </a:r>
            <a:r>
              <a:rPr lang="en-US" altLang="en-US" sz="1698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Ghuli</a:t>
            </a:r>
            <a:endParaRPr lang="en-US" altLang="en-US" sz="1698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98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Professor, Department of  </a:t>
            </a:r>
            <a:r>
              <a:rPr lang="en-US" altLang="en-US" sz="1698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endParaRPr lang="en-US" altLang="en-US" sz="1698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98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RV College of Engineering, </a:t>
            </a:r>
            <a:r>
              <a:rPr lang="en-US" altLang="en-US" sz="1698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Bengaluru</a:t>
            </a:r>
            <a:r>
              <a:rPr lang="en-US" altLang="en-US" sz="1698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- 59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21527" y="2286000"/>
            <a:ext cx="74953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                    Unit 1</a:t>
            </a:r>
          </a:p>
          <a:p>
            <a:r>
              <a:rPr lang="en-US" sz="4000" dirty="0"/>
              <a:t>Data Modeling using Entity Relationship (E-R) Diagram</a:t>
            </a:r>
          </a:p>
        </p:txBody>
      </p:sp>
    </p:spTree>
    <p:extLst>
      <p:ext uri="{BB962C8B-B14F-4D97-AF65-F5344CB8AC3E}">
        <p14:creationId xmlns:p14="http://schemas.microsoft.com/office/powerpoint/2010/main" val="372572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71493"/>
          </a:xfrm>
        </p:spPr>
        <p:txBody>
          <a:bodyPr>
            <a:normAutofit fontScale="90000"/>
          </a:bodyPr>
          <a:lstStyle/>
          <a:p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Stored Attributes vs. Derived Attributes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NULL values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838200" y="226898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ea typeface="新細明體" charset="-120"/>
              </a:rPr>
              <a:t>An derived attribute is derived from a stored attribute</a:t>
            </a:r>
          </a:p>
          <a:p>
            <a:pPr lvl="1"/>
            <a:r>
              <a:rPr lang="en-US" altLang="zh-TW" sz="3000" dirty="0">
                <a:ea typeface="新細明體" charset="-120"/>
              </a:rPr>
              <a:t>Ex. We can derive a man’s age from his birthday.</a:t>
            </a:r>
          </a:p>
          <a:p>
            <a:r>
              <a:rPr lang="en-US" sz="3200" dirty="0"/>
              <a:t>Null Values - Its meaning includes</a:t>
            </a:r>
          </a:p>
          <a:p>
            <a:pPr lvl="1"/>
            <a:r>
              <a:rPr lang="en-US" sz="3000" dirty="0"/>
              <a:t>An attribute value is not applicable</a:t>
            </a:r>
          </a:p>
          <a:p>
            <a:pPr lvl="1"/>
            <a:r>
              <a:rPr lang="en-US" sz="3000" dirty="0"/>
              <a:t>An attribute value is unknown</a:t>
            </a:r>
          </a:p>
          <a:p>
            <a:pPr lvl="2"/>
            <a:r>
              <a:rPr lang="en-US" sz="2800" dirty="0"/>
              <a:t>The value exists but is missing</a:t>
            </a:r>
          </a:p>
          <a:p>
            <a:pPr lvl="2"/>
            <a:r>
              <a:rPr lang="en-US" sz="2800" dirty="0"/>
              <a:t>The value is unknown whether it exists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Types and Key Attributes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ighlight>
                  <a:srgbClr val="FFFF00"/>
                </a:highlight>
              </a:rPr>
              <a:t>Entities with the same basic attributes are grouped or typed into an entity type. </a:t>
            </a:r>
          </a:p>
          <a:p>
            <a:pPr lvl="1"/>
            <a:r>
              <a:rPr lang="en-US" sz="3000" dirty="0"/>
              <a:t>For example, the entity type EMPLOYEE and PROJECT.</a:t>
            </a:r>
          </a:p>
          <a:p>
            <a:r>
              <a:rPr lang="en-US" sz="3200" dirty="0"/>
              <a:t>An attribute of an entity type for which each entity must have a unique value is called a key attribute of the entity type. </a:t>
            </a:r>
          </a:p>
          <a:p>
            <a:pPr lvl="1"/>
            <a:r>
              <a:rPr lang="en-US" sz="3000" dirty="0"/>
              <a:t>For example, </a:t>
            </a:r>
            <a:r>
              <a:rPr lang="en-US" sz="3000" dirty="0" err="1"/>
              <a:t>SSN</a:t>
            </a:r>
            <a:r>
              <a:rPr lang="en-US" sz="3000" dirty="0"/>
              <a:t> of EMPLOYEE.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Types and Key Attributes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key attribute may be composite. </a:t>
            </a:r>
          </a:p>
          <a:p>
            <a:pPr lvl="1"/>
            <a:r>
              <a:rPr lang="en-US" sz="2800" dirty="0" err="1"/>
              <a:t>VehicleTagNumber</a:t>
            </a:r>
            <a:r>
              <a:rPr lang="en-US" sz="2800" dirty="0"/>
              <a:t> is a key of the CAR entity type with components (Number, State).</a:t>
            </a:r>
          </a:p>
          <a:p>
            <a:r>
              <a:rPr lang="en-US" dirty="0"/>
              <a:t>An entity type may have more than one key. </a:t>
            </a:r>
          </a:p>
          <a:p>
            <a:pPr lvl="1"/>
            <a:r>
              <a:rPr lang="en-US" sz="2800" dirty="0"/>
              <a:t>The CAR entity type may have two keys:</a:t>
            </a:r>
          </a:p>
          <a:p>
            <a:pPr lvl="2"/>
            <a:r>
              <a:rPr lang="en-US" dirty="0" err="1"/>
              <a:t>VehicleIdentificationNumber</a:t>
            </a:r>
            <a:r>
              <a:rPr lang="en-US" dirty="0"/>
              <a:t> (popularly called VIN)</a:t>
            </a:r>
          </a:p>
          <a:p>
            <a:pPr lvl="2"/>
            <a:r>
              <a:rPr lang="en-US" dirty="0" err="1"/>
              <a:t>VehicleTagNumber</a:t>
            </a:r>
            <a:r>
              <a:rPr lang="en-US" dirty="0"/>
              <a:t> (Number, State), aka license plate number.</a:t>
            </a:r>
          </a:p>
          <a:p>
            <a:r>
              <a:rPr lang="en-US" dirty="0"/>
              <a:t>Each key is </a:t>
            </a:r>
            <a:r>
              <a:rPr lang="en-US" u="sng" dirty="0"/>
              <a:t>underlined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an Entity Type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ER diagrams, an entity type is displayed in a rectangular box</a:t>
            </a:r>
          </a:p>
          <a:p>
            <a:r>
              <a:rPr lang="en-US" sz="2400" dirty="0"/>
              <a:t>Attributes are displayed in ovals</a:t>
            </a:r>
          </a:p>
          <a:p>
            <a:pPr lvl="1"/>
            <a:r>
              <a:rPr lang="en-US" sz="2200" dirty="0"/>
              <a:t>Each attribute is connected to its entity type</a:t>
            </a:r>
          </a:p>
          <a:p>
            <a:pPr lvl="1"/>
            <a:r>
              <a:rPr lang="en-US" sz="2200" dirty="0"/>
              <a:t>Components of a composite attribute are connected to the oval representing the composite attribute</a:t>
            </a:r>
          </a:p>
          <a:p>
            <a:pPr lvl="1"/>
            <a:r>
              <a:rPr lang="en-US" sz="2200" dirty="0"/>
              <a:t>Derived attributes are denoted by dotted ovals</a:t>
            </a:r>
          </a:p>
          <a:p>
            <a:pPr lvl="1"/>
            <a:r>
              <a:rPr lang="en-US" sz="2200" dirty="0"/>
              <a:t>Each key attribute is underlined</a:t>
            </a:r>
          </a:p>
          <a:p>
            <a:pPr lvl="1"/>
            <a:r>
              <a:rPr lang="en-US" sz="2200" dirty="0" err="1">
                <a:highlight>
                  <a:srgbClr val="FFFF00"/>
                </a:highlight>
              </a:rPr>
              <a:t>Multivalued</a:t>
            </a:r>
            <a:r>
              <a:rPr lang="en-US" sz="2200" dirty="0">
                <a:highlight>
                  <a:srgbClr val="FFFF00"/>
                </a:highlight>
              </a:rPr>
              <a:t> attributes displayed in double ovals</a:t>
            </a:r>
          </a:p>
          <a:p>
            <a:r>
              <a:rPr lang="en-US" sz="2400" dirty="0"/>
              <a:t>See CAR example on next slide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Entity Type CAR with two keys and a corresponding Entity Set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14" name="Picture 4" descr="fig03_0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0764" y="1825624"/>
            <a:ext cx="8866909" cy="4616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Set Value Sets (Domains) of Attributes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Each entity type will have a collection of entities stored in the database</a:t>
            </a:r>
          </a:p>
          <a:p>
            <a:pPr lvl="1"/>
            <a:r>
              <a:rPr lang="en-US" sz="2200" dirty="0"/>
              <a:t>Called the </a:t>
            </a:r>
            <a:r>
              <a:rPr lang="en-US" sz="2200" b="1" dirty="0"/>
              <a:t>entity set </a:t>
            </a:r>
            <a:r>
              <a:rPr lang="en-US" sz="2200" dirty="0"/>
              <a:t>(also called the </a:t>
            </a:r>
            <a:r>
              <a:rPr lang="en-US" sz="2200" b="1" dirty="0"/>
              <a:t>extension</a:t>
            </a:r>
            <a:r>
              <a:rPr lang="en-US" sz="2200" dirty="0"/>
              <a:t> of the entity type)</a:t>
            </a:r>
          </a:p>
          <a:p>
            <a:pPr lvl="1"/>
            <a:r>
              <a:rPr lang="en-US" sz="2200" dirty="0"/>
              <a:t>An entity type describes the </a:t>
            </a:r>
            <a:r>
              <a:rPr lang="en-US" sz="2200" b="1" dirty="0"/>
              <a:t>schema</a:t>
            </a:r>
            <a:r>
              <a:rPr lang="en-US" sz="2200" dirty="0"/>
              <a:t> or </a:t>
            </a:r>
            <a:r>
              <a:rPr lang="en-US" sz="2200" b="1" dirty="0"/>
              <a:t>intension</a:t>
            </a:r>
            <a:r>
              <a:rPr lang="en-US" sz="2200" dirty="0"/>
              <a:t> for a set of entities</a:t>
            </a:r>
          </a:p>
          <a:p>
            <a:r>
              <a:rPr lang="en-US" sz="2400" dirty="0"/>
              <a:t>Previous slide shows three CAR entity instances in the entity set for CAR</a:t>
            </a:r>
          </a:p>
          <a:p>
            <a:r>
              <a:rPr lang="en-US" sz="2400" dirty="0"/>
              <a:t>Same name (CAR) used to refer to both the entity type and the entity set</a:t>
            </a:r>
          </a:p>
          <a:p>
            <a:r>
              <a:rPr lang="en-US" sz="2400" dirty="0"/>
              <a:t>Entity set is the current </a:t>
            </a:r>
            <a:r>
              <a:rPr lang="en-US" sz="2400" i="1" dirty="0"/>
              <a:t>state</a:t>
            </a:r>
            <a:r>
              <a:rPr lang="en-US" sz="2400" dirty="0"/>
              <a:t> of the entities of that type that are stored in the database</a:t>
            </a:r>
          </a:p>
          <a:p>
            <a:r>
              <a:rPr lang="en-US" altLang="zh-TW" dirty="0">
                <a:ea typeface="新細明體" charset="-120"/>
              </a:rPr>
              <a:t>Each simple attribute is associated with a </a:t>
            </a:r>
            <a:r>
              <a:rPr lang="en-US" altLang="zh-TW" b="1" dirty="0">
                <a:ea typeface="新細明體" charset="-120"/>
              </a:rPr>
              <a:t>value set</a:t>
            </a:r>
            <a:r>
              <a:rPr lang="en-US" altLang="zh-TW" dirty="0">
                <a:ea typeface="新細明體" charset="-120"/>
              </a:rPr>
              <a:t> (or </a:t>
            </a:r>
            <a:r>
              <a:rPr lang="en-US" altLang="zh-TW" b="1" dirty="0">
                <a:ea typeface="新細明體" charset="-120"/>
              </a:rPr>
              <a:t>domain</a:t>
            </a:r>
            <a:r>
              <a:rPr lang="en-US" altLang="zh-TW" dirty="0">
                <a:ea typeface="新細明體" charset="-120"/>
              </a:rPr>
              <a:t> of values)</a:t>
            </a:r>
          </a:p>
          <a:p>
            <a:pPr lvl="1"/>
            <a:r>
              <a:rPr lang="en-US" altLang="zh-TW" dirty="0">
                <a:ea typeface="新細明體" charset="-120"/>
              </a:rPr>
              <a:t>Ex. The </a:t>
            </a:r>
            <a:r>
              <a:rPr lang="en-US" altLang="zh-TW" b="1" dirty="0">
                <a:ea typeface="新細明體" charset="-120"/>
              </a:rPr>
              <a:t>Age</a:t>
            </a:r>
            <a:r>
              <a:rPr lang="en-US" altLang="zh-TW" dirty="0">
                <a:ea typeface="新細明體" charset="-120"/>
              </a:rPr>
              <a:t> attribute of </a:t>
            </a:r>
            <a:r>
              <a:rPr lang="en-US" altLang="zh-TW" b="1" dirty="0">
                <a:ea typeface="新細明體" charset="-120"/>
              </a:rPr>
              <a:t>EMPLOYEE</a:t>
            </a:r>
            <a:r>
              <a:rPr lang="en-US" altLang="zh-TW" dirty="0">
                <a:ea typeface="新細明體" charset="-120"/>
              </a:rPr>
              <a:t> to be the set of integer numbers between 16 to 70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838200" y="628370"/>
            <a:ext cx="10515600" cy="1325563"/>
          </a:xfrm>
        </p:spPr>
        <p:txBody>
          <a:bodyPr/>
          <a:lstStyle/>
          <a:p>
            <a:r>
              <a:rPr lang="en-US" dirty="0"/>
              <a:t>Initial Design of Entity Types for the </a:t>
            </a:r>
            <a:r>
              <a:rPr lang="en-US" sz="3200" dirty="0"/>
              <a:t>COMPANY </a:t>
            </a:r>
            <a:r>
              <a:rPr lang="en-US" dirty="0"/>
              <a:t>Database Schema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the requirements, we can identify four initial entity types in the COMPANY database:</a:t>
            </a:r>
          </a:p>
          <a:p>
            <a:pPr lvl="1"/>
            <a:r>
              <a:rPr lang="en-US" dirty="0"/>
              <a:t>DEPARTMENT</a:t>
            </a:r>
          </a:p>
          <a:p>
            <a:pPr lvl="1"/>
            <a:r>
              <a:rPr lang="en-US" dirty="0"/>
              <a:t>PROJECT</a:t>
            </a:r>
          </a:p>
          <a:p>
            <a:pPr lvl="1"/>
            <a:r>
              <a:rPr lang="en-US" dirty="0"/>
              <a:t>EMPLOYEE</a:t>
            </a:r>
          </a:p>
          <a:p>
            <a:pPr lvl="1"/>
            <a:r>
              <a:rPr lang="en-US" dirty="0"/>
              <a:t>DEPENDENT</a:t>
            </a:r>
          </a:p>
          <a:p>
            <a:r>
              <a:rPr lang="en-US" dirty="0"/>
              <a:t>Their initial design is shown on the following slide</a:t>
            </a:r>
          </a:p>
          <a:p>
            <a:r>
              <a:rPr lang="en-US" dirty="0"/>
              <a:t>The initial attributes shown are derived from the requirements description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 Design of Entity Types:</a:t>
            </a:r>
            <a:br>
              <a:rPr lang="en-US" dirty="0"/>
            </a:br>
            <a:r>
              <a:rPr lang="en-US" dirty="0"/>
              <a:t>EMPLOYEE, DEPARTMENT, PROJECT, DEPENDENT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1927" y="1884218"/>
            <a:ext cx="9213273" cy="49737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the Initial Design by Introducing </a:t>
            </a:r>
            <a:r>
              <a:rPr lang="en-US" b="1" dirty="0"/>
              <a:t>Relationships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initial design is typically not complete</a:t>
            </a:r>
          </a:p>
          <a:p>
            <a:r>
              <a:rPr lang="en-US" dirty="0"/>
              <a:t>Some aspects in the requirements will be represented as </a:t>
            </a:r>
            <a:r>
              <a:rPr lang="en-US" b="1" dirty="0"/>
              <a:t>relationships</a:t>
            </a:r>
            <a:endParaRPr lang="en-US" dirty="0"/>
          </a:p>
          <a:p>
            <a:r>
              <a:rPr lang="en-US" dirty="0"/>
              <a:t>ER model has three main concepts:</a:t>
            </a:r>
          </a:p>
          <a:p>
            <a:pPr lvl="1"/>
            <a:r>
              <a:rPr lang="en-US" dirty="0"/>
              <a:t>Entities (and their entity types and entity sets)</a:t>
            </a:r>
          </a:p>
          <a:p>
            <a:pPr lvl="1"/>
            <a:r>
              <a:rPr lang="en-US" dirty="0"/>
              <a:t>Attributes (simple, composite, </a:t>
            </a:r>
            <a:r>
              <a:rPr lang="en-US" dirty="0" err="1"/>
              <a:t>multivalued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Relationships (and their relationship types and relationship sets)</a:t>
            </a:r>
          </a:p>
          <a:p>
            <a:r>
              <a:rPr lang="en-US" dirty="0"/>
              <a:t>We introduce relationship concepts next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and Relationship Types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b="1" dirty="0"/>
              <a:t>relationship</a:t>
            </a:r>
            <a:r>
              <a:rPr lang="en-US" sz="2400" dirty="0"/>
              <a:t> relates two or more distinct entities with a specific meaning.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For example, EMPLOYEE John Smith </a:t>
            </a:r>
            <a:r>
              <a:rPr lang="en-US" sz="2100" i="1" dirty="0"/>
              <a:t>works on</a:t>
            </a:r>
            <a:r>
              <a:rPr lang="en-US" sz="2100" dirty="0"/>
              <a:t> the </a:t>
            </a:r>
            <a:r>
              <a:rPr lang="en-US" sz="2100" dirty="0" err="1"/>
              <a:t>ProductX</a:t>
            </a:r>
            <a:r>
              <a:rPr lang="en-US" sz="2100" dirty="0"/>
              <a:t> PROJECT, or EMPLOYEE Franklin Wong </a:t>
            </a:r>
            <a:r>
              <a:rPr lang="en-US" sz="2100" i="1" dirty="0"/>
              <a:t>manages</a:t>
            </a:r>
            <a:r>
              <a:rPr lang="en-US" sz="2100" dirty="0"/>
              <a:t> the Research DEPARTMENT.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Relationships of the same type are grouped or typed into a </a:t>
            </a:r>
            <a:r>
              <a:rPr lang="en-US" sz="2400" b="1" dirty="0"/>
              <a:t>relationship type</a:t>
            </a:r>
            <a:r>
              <a:rPr lang="en-US" sz="24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For example, the </a:t>
            </a:r>
            <a:r>
              <a:rPr lang="en-US" sz="2100" dirty="0" err="1"/>
              <a:t>WORKS_ON</a:t>
            </a:r>
            <a:r>
              <a:rPr lang="en-US" sz="2100" dirty="0"/>
              <a:t> relationship type in which </a:t>
            </a:r>
            <a:r>
              <a:rPr lang="en-US" sz="2100" dirty="0" err="1"/>
              <a:t>EMPLOYEEs</a:t>
            </a:r>
            <a:r>
              <a:rPr lang="en-US" sz="2100" dirty="0"/>
              <a:t> and </a:t>
            </a:r>
            <a:r>
              <a:rPr lang="en-US" sz="2100" dirty="0" err="1"/>
              <a:t>PROJECTs</a:t>
            </a:r>
            <a:r>
              <a:rPr lang="en-US" sz="2100" dirty="0"/>
              <a:t> participate, or the MANAGES relationship type in which </a:t>
            </a:r>
            <a:r>
              <a:rPr lang="en-US" sz="2100" dirty="0" err="1"/>
              <a:t>EMPLOYEEs</a:t>
            </a:r>
            <a:r>
              <a:rPr lang="en-US" sz="2100" dirty="0"/>
              <a:t> and </a:t>
            </a:r>
            <a:r>
              <a:rPr lang="en-US" sz="2100" dirty="0" err="1"/>
              <a:t>DEPARTMENTs</a:t>
            </a:r>
            <a:r>
              <a:rPr lang="en-US" sz="2100" dirty="0"/>
              <a:t> participate.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highlight>
                  <a:srgbClr val="FFFF00"/>
                </a:highlight>
              </a:rPr>
              <a:t>The degree of a relationship type is the number of participating entity types. </a:t>
            </a:r>
          </a:p>
          <a:p>
            <a:pPr lvl="1">
              <a:lnSpc>
                <a:spcPct val="80000"/>
              </a:lnSpc>
            </a:pPr>
            <a:r>
              <a:rPr lang="en-US" sz="2100" dirty="0">
                <a:highlight>
                  <a:srgbClr val="FFFF00"/>
                </a:highlight>
              </a:rPr>
              <a:t>Both MANAGES and </a:t>
            </a:r>
            <a:r>
              <a:rPr lang="en-US" sz="2100" dirty="0" err="1">
                <a:highlight>
                  <a:srgbClr val="FFFF00"/>
                </a:highlight>
              </a:rPr>
              <a:t>WORKS_ON</a:t>
            </a:r>
            <a:r>
              <a:rPr lang="en-US" sz="2100" dirty="0">
                <a:highlight>
                  <a:srgbClr val="FFFF00"/>
                </a:highlight>
              </a:rPr>
              <a:t> are </a:t>
            </a:r>
            <a:r>
              <a:rPr lang="en-US" sz="2100" i="1" dirty="0">
                <a:highlight>
                  <a:srgbClr val="FFFF00"/>
                </a:highlight>
              </a:rPr>
              <a:t>binary</a:t>
            </a:r>
            <a:r>
              <a:rPr lang="en-US" sz="2100" dirty="0">
                <a:highlight>
                  <a:srgbClr val="FFFF00"/>
                </a:highlight>
              </a:rPr>
              <a:t> relationships.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0"/>
            <a:ext cx="10515600" cy="1316182"/>
          </a:xfrm>
        </p:spPr>
        <p:txBody>
          <a:bodyPr>
            <a:normAutofit fontScale="90000"/>
          </a:bodyPr>
          <a:lstStyle/>
          <a:p>
            <a:r>
              <a:rPr lang="en-US" dirty="0"/>
              <a:t>		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Contents</a:t>
            </a:r>
            <a:endParaRPr lang="en-IN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838200" y="1520814"/>
            <a:ext cx="10515600" cy="5337185"/>
          </a:xfrm>
        </p:spPr>
        <p:txBody>
          <a:bodyPr>
            <a:normAutofit/>
          </a:bodyPr>
          <a:lstStyle/>
          <a:p>
            <a:r>
              <a:rPr lang="en-US" dirty="0"/>
              <a:t>Conceptual Data Model for Database Design</a:t>
            </a:r>
          </a:p>
          <a:p>
            <a:r>
              <a:rPr lang="en-US" dirty="0"/>
              <a:t>ER Model Concepts</a:t>
            </a:r>
          </a:p>
          <a:p>
            <a:pPr lvl="1"/>
            <a:r>
              <a:rPr lang="en-US" dirty="0"/>
              <a:t>Entities and Attributes</a:t>
            </a:r>
          </a:p>
          <a:p>
            <a:pPr lvl="1"/>
            <a:r>
              <a:rPr lang="en-US" dirty="0"/>
              <a:t>Entity Types, Value Sets, and Key Attributes</a:t>
            </a:r>
          </a:p>
          <a:p>
            <a:pPr lvl="1"/>
            <a:r>
              <a:rPr lang="en-US" dirty="0"/>
              <a:t>Relationships and Relationship Types</a:t>
            </a:r>
          </a:p>
          <a:p>
            <a:pPr lvl="1"/>
            <a:r>
              <a:rPr lang="en-US" dirty="0"/>
              <a:t>Weak Entity Types</a:t>
            </a:r>
          </a:p>
          <a:p>
            <a:pPr lvl="1"/>
            <a:r>
              <a:rPr lang="en-US" dirty="0"/>
              <a:t>Roles and Attributes in Relationship Types</a:t>
            </a:r>
          </a:p>
          <a:p>
            <a:r>
              <a:rPr lang="en-US" dirty="0"/>
              <a:t>ER Diagrams - Notation</a:t>
            </a: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184268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838200" y="8639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Instances of the </a:t>
            </a:r>
            <a:r>
              <a:rPr lang="en-US" dirty="0" err="1"/>
              <a:t>WORKS_FOR</a:t>
            </a:r>
            <a:r>
              <a:rPr lang="en-US" dirty="0"/>
              <a:t> N:1 Relationship between EMPLOYEE and DEPARTMENT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665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7236" y="2244436"/>
            <a:ext cx="8991600" cy="4500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32948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Instances of the M:N  </a:t>
            </a:r>
            <a:r>
              <a:rPr lang="en-US" dirty="0" err="1"/>
              <a:t>WORKS_ON</a:t>
            </a:r>
            <a:r>
              <a:rPr lang="en-US" dirty="0"/>
              <a:t> Relationship between EMPLOYEE and PROJECT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675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6509" y="2105891"/>
            <a:ext cx="7966364" cy="4516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838200" y="420545"/>
            <a:ext cx="10515600" cy="1325563"/>
          </a:xfrm>
        </p:spPr>
        <p:txBody>
          <a:bodyPr/>
          <a:lstStyle/>
          <a:p>
            <a:r>
              <a:rPr lang="en-US" dirty="0"/>
              <a:t>Relationship Type vs. Relationship Set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 Type:</a:t>
            </a:r>
          </a:p>
          <a:p>
            <a:pPr lvl="1"/>
            <a:r>
              <a:rPr lang="en-US" dirty="0"/>
              <a:t>Is the schema description of a relationship</a:t>
            </a:r>
          </a:p>
          <a:p>
            <a:pPr lvl="1"/>
            <a:r>
              <a:rPr lang="en-US" dirty="0"/>
              <a:t>Identifies the relationship name and the participating entity types</a:t>
            </a:r>
          </a:p>
          <a:p>
            <a:pPr lvl="1"/>
            <a:r>
              <a:rPr lang="en-US" dirty="0"/>
              <a:t>Also identifies certain relationship constraints</a:t>
            </a:r>
          </a:p>
          <a:p>
            <a:r>
              <a:rPr lang="en-US" dirty="0"/>
              <a:t>Relationship Set:</a:t>
            </a:r>
          </a:p>
          <a:p>
            <a:pPr lvl="1"/>
            <a:r>
              <a:rPr lang="en-US" dirty="0"/>
              <a:t>The current set of relationship instances represented in the database</a:t>
            </a:r>
          </a:p>
          <a:p>
            <a:pPr lvl="1"/>
            <a:r>
              <a:rPr lang="en-US" dirty="0"/>
              <a:t>The current </a:t>
            </a:r>
            <a:r>
              <a:rPr lang="en-US" i="1" dirty="0"/>
              <a:t>state</a:t>
            </a:r>
            <a:r>
              <a:rPr lang="en-US" dirty="0"/>
              <a:t> of a relationship type</a:t>
            </a:r>
          </a:p>
          <a:p>
            <a:r>
              <a:rPr lang="en-US" dirty="0"/>
              <a:t>In ER diagrams, we represent the </a:t>
            </a:r>
            <a:r>
              <a:rPr lang="en-US" i="1" dirty="0"/>
              <a:t>relationship type </a:t>
            </a:r>
            <a:r>
              <a:rPr lang="en-US" dirty="0"/>
              <a:t>as follows:</a:t>
            </a:r>
          </a:p>
          <a:p>
            <a:pPr lvl="1"/>
            <a:r>
              <a:rPr lang="en-US" dirty="0"/>
              <a:t>Diamond-shaped box is used to display a relationship type</a:t>
            </a:r>
          </a:p>
          <a:p>
            <a:pPr lvl="1"/>
            <a:r>
              <a:rPr lang="en-US" dirty="0"/>
              <a:t>Connected to the participating entity types via straight lines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838200" y="692727"/>
            <a:ext cx="10515600" cy="1219641"/>
          </a:xfrm>
        </p:spPr>
        <p:txBody>
          <a:bodyPr>
            <a:normAutofit fontScale="90000"/>
          </a:bodyPr>
          <a:lstStyle/>
          <a:p>
            <a:r>
              <a:rPr lang="en-US" dirty="0"/>
              <a:t>Refining the COMPANY Database Schema by Introducing Relationships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By examining the requirements, six relationship types are identified</a:t>
            </a:r>
          </a:p>
          <a:p>
            <a:r>
              <a:rPr lang="en-US" sz="2400" dirty="0"/>
              <a:t>All are </a:t>
            </a:r>
            <a:r>
              <a:rPr lang="en-US" sz="2400" i="1" dirty="0"/>
              <a:t>binary</a:t>
            </a:r>
            <a:r>
              <a:rPr lang="en-US" sz="2400" dirty="0"/>
              <a:t> relationships (degree 2)</a:t>
            </a:r>
          </a:p>
          <a:p>
            <a:r>
              <a:rPr lang="en-US" sz="2400" dirty="0"/>
              <a:t>Listed below with their participating entity types:</a:t>
            </a:r>
          </a:p>
          <a:p>
            <a:pPr lvl="1"/>
            <a:r>
              <a:rPr lang="en-US" sz="2200" dirty="0" err="1"/>
              <a:t>WORKS_FOR</a:t>
            </a:r>
            <a:r>
              <a:rPr lang="en-US" sz="2200" dirty="0"/>
              <a:t> (between EMPLOYEE, DEPARTMENT)</a:t>
            </a:r>
          </a:p>
          <a:p>
            <a:pPr lvl="1"/>
            <a:r>
              <a:rPr lang="en-US" sz="2200" dirty="0"/>
              <a:t>MANAGES (also between EMPLOYEE, DEPARTMENT)</a:t>
            </a:r>
          </a:p>
          <a:p>
            <a:pPr lvl="1"/>
            <a:r>
              <a:rPr lang="en-US" sz="2200" dirty="0"/>
              <a:t>CONTROLS (between DEPARTMENT, PROJECT)</a:t>
            </a:r>
          </a:p>
          <a:p>
            <a:pPr lvl="1"/>
            <a:r>
              <a:rPr lang="en-US" sz="2200" dirty="0" err="1"/>
              <a:t>WORKS_ON</a:t>
            </a:r>
            <a:r>
              <a:rPr lang="en-US" sz="2200" dirty="0"/>
              <a:t> (between EMPLOYEE, PROJECT)</a:t>
            </a:r>
          </a:p>
          <a:p>
            <a:pPr lvl="1"/>
            <a:r>
              <a:rPr lang="en-US" sz="2200" dirty="0"/>
              <a:t>SUPERVISION (between EMPLOYEE (as subordinate), EMPLOYEE (as supervisor))</a:t>
            </a:r>
          </a:p>
          <a:p>
            <a:pPr lvl="1"/>
            <a:r>
              <a:rPr lang="en-US" sz="2200" dirty="0" err="1"/>
              <a:t>DEPENDENTS_OF</a:t>
            </a:r>
            <a:r>
              <a:rPr lang="en-US" sz="2200" dirty="0"/>
              <a:t> (between EMPLOYEE, DEPENDENT)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Relationship Types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In the refined design, some attributes from the initial entity types are refined into relationships:</a:t>
            </a:r>
          </a:p>
          <a:p>
            <a:pPr lvl="1"/>
            <a:r>
              <a:rPr lang="en-US" sz="2200" dirty="0"/>
              <a:t>Manager of DEPARTMENT -&gt; MANAGES</a:t>
            </a:r>
          </a:p>
          <a:p>
            <a:pPr lvl="1"/>
            <a:r>
              <a:rPr lang="en-US" sz="2200" dirty="0" err="1"/>
              <a:t>Works_on</a:t>
            </a:r>
            <a:r>
              <a:rPr lang="en-US" sz="2200" dirty="0"/>
              <a:t> of EMPLOYEE -&gt; </a:t>
            </a:r>
            <a:r>
              <a:rPr lang="en-US" sz="2200" dirty="0" err="1"/>
              <a:t>WORKS_ON</a:t>
            </a:r>
            <a:endParaRPr lang="en-US" sz="2200" dirty="0"/>
          </a:p>
          <a:p>
            <a:pPr lvl="1"/>
            <a:r>
              <a:rPr lang="en-US" sz="2200" dirty="0"/>
              <a:t>Department of EMPLOYEE -&gt; </a:t>
            </a:r>
            <a:r>
              <a:rPr lang="en-US" sz="2200" dirty="0" err="1"/>
              <a:t>WORKS_FOR</a:t>
            </a:r>
            <a:endParaRPr lang="en-US" sz="2200" dirty="0"/>
          </a:p>
          <a:p>
            <a:pPr lvl="1"/>
            <a:r>
              <a:rPr lang="en-US" sz="2200" dirty="0"/>
              <a:t>etc</a:t>
            </a:r>
          </a:p>
          <a:p>
            <a:r>
              <a:rPr lang="en-US" sz="2400" dirty="0"/>
              <a:t>In general, more than one relationship type can exist between the same participating entity types </a:t>
            </a:r>
          </a:p>
          <a:p>
            <a:pPr lvl="1"/>
            <a:r>
              <a:rPr lang="en-US" sz="2200" dirty="0"/>
              <a:t>MANAGES and </a:t>
            </a:r>
            <a:r>
              <a:rPr lang="en-US" sz="2200" dirty="0" err="1"/>
              <a:t>WORKS_FOR</a:t>
            </a:r>
            <a:r>
              <a:rPr lang="en-US" sz="2200" dirty="0"/>
              <a:t> are distinct relationship types between EMPLOYEE and DEPARTMENT</a:t>
            </a:r>
          </a:p>
          <a:p>
            <a:pPr lvl="1"/>
            <a:r>
              <a:rPr lang="en-US" sz="2200" dirty="0"/>
              <a:t>Different meanings and different relationship instances.</a:t>
            </a:r>
          </a:p>
          <a:p>
            <a:r>
              <a:rPr lang="en-US" sz="2400" dirty="0"/>
              <a:t>Each entity type that participates in a relationship type plays a particular </a:t>
            </a:r>
            <a:r>
              <a:rPr lang="en-US" sz="2400" b="1" dirty="0"/>
              <a:t>role</a:t>
            </a:r>
            <a:r>
              <a:rPr lang="en-US" sz="2400" dirty="0"/>
              <a:t> in the relationship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 Type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A relationship type where the same entity type participates more than once in the relationship in </a:t>
            </a:r>
            <a:r>
              <a:rPr lang="en-US" sz="2400" b="1" dirty="0">
                <a:highlight>
                  <a:srgbClr val="FFFF00"/>
                </a:highlight>
              </a:rPr>
              <a:t>distinct roles is called recursive relationship</a:t>
            </a:r>
          </a:p>
          <a:p>
            <a:r>
              <a:rPr lang="en-US" sz="2400" dirty="0"/>
              <a:t>Example: </a:t>
            </a:r>
            <a:r>
              <a:rPr lang="en-US" sz="2400" dirty="0">
                <a:highlight>
                  <a:srgbClr val="FFFF00"/>
                </a:highlight>
              </a:rPr>
              <a:t>the SUPERVISION relationship</a:t>
            </a:r>
          </a:p>
          <a:p>
            <a:r>
              <a:rPr lang="en-US" sz="2400" dirty="0"/>
              <a:t>EMPLOYEE participates twice in two distinct roles:</a:t>
            </a:r>
          </a:p>
          <a:p>
            <a:pPr lvl="1"/>
            <a:r>
              <a:rPr lang="en-US" sz="2200" dirty="0"/>
              <a:t>supervisor (or </a:t>
            </a:r>
            <a:r>
              <a:rPr lang="en-US" sz="2200" dirty="0">
                <a:highlight>
                  <a:srgbClr val="FFFF00"/>
                </a:highlight>
              </a:rPr>
              <a:t>boss</a:t>
            </a:r>
            <a:r>
              <a:rPr lang="en-US" sz="2200" dirty="0"/>
              <a:t>) role</a:t>
            </a:r>
          </a:p>
          <a:p>
            <a:pPr lvl="1"/>
            <a:r>
              <a:rPr lang="en-US" sz="2200" dirty="0"/>
              <a:t>supervisee (or </a:t>
            </a:r>
            <a:r>
              <a:rPr lang="en-US" sz="2200" dirty="0">
                <a:highlight>
                  <a:srgbClr val="FFFF00"/>
                </a:highlight>
              </a:rPr>
              <a:t>subordinate</a:t>
            </a:r>
            <a:r>
              <a:rPr lang="en-US" sz="2200" dirty="0"/>
              <a:t>) role</a:t>
            </a:r>
          </a:p>
          <a:p>
            <a:r>
              <a:rPr lang="en-US" sz="2400" dirty="0"/>
              <a:t>Each relationship instance relates two distinct EMPLOYEE entities:</a:t>
            </a:r>
          </a:p>
          <a:p>
            <a:pPr lvl="1"/>
            <a:r>
              <a:rPr lang="en-US" sz="2200" dirty="0"/>
              <a:t>One employee in </a:t>
            </a:r>
            <a:r>
              <a:rPr lang="en-US" sz="2200" i="1" dirty="0"/>
              <a:t>supervisor</a:t>
            </a:r>
            <a:r>
              <a:rPr lang="en-US" sz="2200" dirty="0"/>
              <a:t> role</a:t>
            </a:r>
          </a:p>
          <a:p>
            <a:pPr lvl="1"/>
            <a:r>
              <a:rPr lang="en-US" sz="2200" dirty="0"/>
              <a:t>One employee in </a:t>
            </a:r>
            <a:r>
              <a:rPr lang="en-US" sz="2200" i="1" dirty="0"/>
              <a:t>supervisee</a:t>
            </a:r>
            <a:r>
              <a:rPr lang="en-US" sz="2200" dirty="0"/>
              <a:t> role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a Recursive Relationship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In a recursive relationship type.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Both participations are same entity type in different roles.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For example, SUPERVISION relationships between EMPLOYEE (in role of supervisor or boss) and (another) EMPLOYEE (in role of subordinate or worker).</a:t>
            </a:r>
          </a:p>
          <a:p>
            <a:pPr>
              <a:lnSpc>
                <a:spcPct val="80000"/>
              </a:lnSpc>
            </a:pPr>
            <a:r>
              <a:rPr lang="en-US" dirty="0"/>
              <a:t>In following figure, first role participation labeled with 1 and second role participation labeled with 2.</a:t>
            </a:r>
          </a:p>
          <a:p>
            <a:pPr>
              <a:lnSpc>
                <a:spcPct val="80000"/>
              </a:lnSpc>
            </a:pPr>
            <a:r>
              <a:rPr lang="en-US" dirty="0"/>
              <a:t>In ER diagram, need to display role names to distinguish participations.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Recursive Relationship Supervision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14" name="Picture 50" descr="fig03_1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9896" y="1825625"/>
            <a:ext cx="737220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en-US" sz="2800" b="1" dirty="0"/>
              <a:t>Recursive Relationship Type is: </a:t>
            </a:r>
            <a:r>
              <a:rPr lang="en-US" sz="2400" b="1" dirty="0"/>
              <a:t>SUPERVISION</a:t>
            </a:r>
            <a:br>
              <a:rPr lang="en-US" sz="2400" b="1" dirty="0"/>
            </a:br>
            <a:r>
              <a:rPr lang="en-US" sz="2800" b="1" dirty="0"/>
              <a:t>(participation role names are shown)</a:t>
            </a:r>
            <a:endParaRPr lang="en-US" sz="2400" b="1" dirty="0"/>
          </a:p>
        </p:txBody>
      </p:sp>
      <p:pic>
        <p:nvPicPr>
          <p:cNvPr id="686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2109" y="1551709"/>
            <a:ext cx="9573491" cy="50153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Entity Types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838200" y="1465395"/>
            <a:ext cx="10515600" cy="486613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An entity that does not have a key attribute</a:t>
            </a:r>
          </a:p>
          <a:p>
            <a:r>
              <a:rPr lang="en-US" sz="2000" dirty="0"/>
              <a:t>A weak entity must participate in an identifying relationship type with an owner or identifying entity type</a:t>
            </a:r>
          </a:p>
          <a:p>
            <a:r>
              <a:rPr lang="en-US" sz="2000" dirty="0"/>
              <a:t>Entities are identified by the combination of:</a:t>
            </a:r>
          </a:p>
          <a:p>
            <a:pPr lvl="1"/>
            <a:r>
              <a:rPr lang="en-US" sz="2000" dirty="0"/>
              <a:t>A partial key of the weak entity type</a:t>
            </a:r>
          </a:p>
          <a:p>
            <a:pPr lvl="1"/>
            <a:r>
              <a:rPr lang="en-US" sz="2000" dirty="0"/>
              <a:t>The particular entity they are related to in the identifying entity type</a:t>
            </a:r>
          </a:p>
          <a:p>
            <a:r>
              <a:rPr lang="en-US" sz="2000" b="1" dirty="0"/>
              <a:t>Example: </a:t>
            </a:r>
          </a:p>
          <a:p>
            <a:pPr lvl="1"/>
            <a:r>
              <a:rPr lang="en-US" sz="2000" dirty="0"/>
              <a:t>A DEPENDENT entity is identified by the dependent’s first name, </a:t>
            </a:r>
            <a:r>
              <a:rPr lang="en-US" sz="2000" i="1" dirty="0"/>
              <a:t>and</a:t>
            </a:r>
            <a:r>
              <a:rPr lang="en-US" sz="2000" dirty="0"/>
              <a:t> the specific EMPLOYEE with whom the dependent is related</a:t>
            </a:r>
          </a:p>
          <a:p>
            <a:pPr lvl="1"/>
            <a:r>
              <a:rPr lang="en-US" sz="2000" dirty="0"/>
              <a:t>Name of DEPENDENT is the </a:t>
            </a:r>
            <a:r>
              <a:rPr lang="en-US" sz="2000" i="1" dirty="0"/>
              <a:t>partial key</a:t>
            </a:r>
          </a:p>
          <a:p>
            <a:pPr lvl="1"/>
            <a:r>
              <a:rPr lang="en-US" sz="2000" dirty="0"/>
              <a:t>DEPENDENT is a </a:t>
            </a:r>
            <a:r>
              <a:rPr lang="en-US" sz="2000" i="1" dirty="0"/>
              <a:t>weak entity type</a:t>
            </a:r>
          </a:p>
          <a:p>
            <a:pPr lvl="1"/>
            <a:r>
              <a:rPr lang="en-US" sz="2000" dirty="0"/>
              <a:t>EMPLOYEE is its identifying entity type via the identifying relationship type </a:t>
            </a:r>
            <a:r>
              <a:rPr lang="en-US" sz="2000" dirty="0" err="1"/>
              <a:t>DEPENDENT_OF</a:t>
            </a:r>
            <a:endParaRPr lang="en-US" sz="2000" dirty="0"/>
          </a:p>
          <a:p>
            <a:r>
              <a:rPr lang="en-US" sz="2600" dirty="0">
                <a:highlight>
                  <a:srgbClr val="FFFF00"/>
                </a:highlight>
              </a:rPr>
              <a:t>A weak entity type and its identifying relationship are distinguished by surrounding their boxes and diamonds with double lines</a:t>
            </a:r>
          </a:p>
          <a:p>
            <a:r>
              <a:rPr lang="en-US" sz="2600" dirty="0">
                <a:highlight>
                  <a:srgbClr val="FFFF00"/>
                </a:highlight>
              </a:rPr>
              <a:t>The partial key attribute is underlined with a dashed or dotted line</a:t>
            </a:r>
          </a:p>
          <a:p>
            <a:pPr lvl="1">
              <a:buNone/>
            </a:pP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Database Design Process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838200" y="1662545"/>
            <a:ext cx="10515600" cy="4514418"/>
          </a:xfrm>
        </p:spPr>
        <p:txBody>
          <a:bodyPr>
            <a:normAutofit/>
          </a:bodyPr>
          <a:lstStyle/>
          <a:p>
            <a:r>
              <a:rPr lang="en-US" dirty="0"/>
              <a:t>Two main activities:</a:t>
            </a:r>
          </a:p>
          <a:p>
            <a:pPr lvl="1"/>
            <a:r>
              <a:rPr lang="en-US" dirty="0"/>
              <a:t>Database design</a:t>
            </a:r>
          </a:p>
          <a:p>
            <a:pPr lvl="1"/>
            <a:r>
              <a:rPr lang="en-US" dirty="0"/>
              <a:t>Applications design</a:t>
            </a:r>
          </a:p>
          <a:p>
            <a:r>
              <a:rPr lang="en-US" dirty="0"/>
              <a:t>Focus in this chapter on database design</a:t>
            </a:r>
          </a:p>
          <a:p>
            <a:pPr lvl="1"/>
            <a:r>
              <a:rPr lang="en-US" dirty="0"/>
              <a:t>To design the conceptual schema for a database application</a:t>
            </a:r>
          </a:p>
          <a:p>
            <a:r>
              <a:rPr lang="en-US" dirty="0"/>
              <a:t>Applications design focuses on the programs and interfaces that access the database</a:t>
            </a:r>
          </a:p>
          <a:p>
            <a:pPr lvl="1"/>
            <a:r>
              <a:rPr lang="en-US" dirty="0"/>
              <a:t>Generally considered part of software engineering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Relationships 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Constraints on Relationship Types</a:t>
            </a:r>
          </a:p>
          <a:p>
            <a:pPr lvl="1"/>
            <a:r>
              <a:rPr lang="en-US" sz="2200" dirty="0"/>
              <a:t>Cardinality Ratio (specifies </a:t>
            </a:r>
            <a:r>
              <a:rPr lang="en-US" sz="2200" b="1" i="1" dirty="0"/>
              <a:t>maximum</a:t>
            </a:r>
            <a:r>
              <a:rPr lang="en-US" sz="2200" dirty="0"/>
              <a:t> participation) </a:t>
            </a:r>
          </a:p>
          <a:p>
            <a:pPr lvl="2"/>
            <a:r>
              <a:rPr lang="en-US" dirty="0"/>
              <a:t>One-to-one (1:1)</a:t>
            </a:r>
          </a:p>
          <a:p>
            <a:pPr lvl="2"/>
            <a:r>
              <a:rPr lang="en-US" dirty="0"/>
              <a:t>One-to-many (</a:t>
            </a:r>
            <a:r>
              <a:rPr lang="en-US" dirty="0" err="1"/>
              <a:t>1:N</a:t>
            </a:r>
            <a:r>
              <a:rPr lang="en-US" dirty="0"/>
              <a:t>) or Many-to-one (N:1)</a:t>
            </a:r>
          </a:p>
          <a:p>
            <a:pPr lvl="2"/>
            <a:r>
              <a:rPr lang="en-US" dirty="0"/>
              <a:t>Many-to-many (M:N)</a:t>
            </a:r>
          </a:p>
          <a:p>
            <a:pPr lvl="1"/>
            <a:r>
              <a:rPr lang="en-US" sz="2200" dirty="0"/>
              <a:t>Existence Dependency Constraint (specifies </a:t>
            </a:r>
            <a:r>
              <a:rPr lang="en-US" sz="2200" b="1" i="1" dirty="0"/>
              <a:t>minimum</a:t>
            </a:r>
            <a:r>
              <a:rPr lang="en-US" sz="2200" dirty="0"/>
              <a:t> participation) (also called participation constraint)</a:t>
            </a:r>
          </a:p>
          <a:p>
            <a:pPr lvl="2"/>
            <a:r>
              <a:rPr lang="en-US" dirty="0"/>
              <a:t>zero (optional participation, not existence-dependent)</a:t>
            </a:r>
          </a:p>
          <a:p>
            <a:pPr lvl="2"/>
            <a:r>
              <a:rPr lang="en-US" dirty="0"/>
              <a:t>one or more (mandatory participation, existence-dependent)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Many-to-One (N:1) Relationship</a:t>
            </a:r>
            <a:br>
              <a:rPr lang="en-US" dirty="0"/>
            </a:br>
            <a:endParaRPr 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14" name="Picture 30" descr="fig03_09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6387" y="1825625"/>
            <a:ext cx="729922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4340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Many-to-Many (M:N) Relationship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13" name="Picture 1062" descr="fig03_1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4938" y="1825625"/>
            <a:ext cx="632212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4340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Attributes of Relationship Types</a:t>
            </a:r>
            <a:br>
              <a:rPr lang="en-US" dirty="0"/>
            </a:b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 relationship type can have attributes:</a:t>
            </a:r>
          </a:p>
          <a:p>
            <a:pPr lvl="1"/>
            <a:r>
              <a:rPr lang="en-US" sz="2200" dirty="0"/>
              <a:t>For example, </a:t>
            </a:r>
            <a:r>
              <a:rPr lang="en-US" sz="2200" dirty="0" err="1"/>
              <a:t>HoursPerWeek</a:t>
            </a:r>
            <a:r>
              <a:rPr lang="en-US" sz="2200" dirty="0"/>
              <a:t> of </a:t>
            </a:r>
            <a:r>
              <a:rPr lang="en-US" sz="2200" dirty="0" err="1"/>
              <a:t>WORKS_ON</a:t>
            </a:r>
            <a:endParaRPr lang="en-US" sz="2200" dirty="0"/>
          </a:p>
          <a:p>
            <a:pPr lvl="2"/>
            <a:r>
              <a:rPr lang="en-US" dirty="0"/>
              <a:t>Its value for each relationship instance describes the number of hours per week that an EMPLOYEE works on a PROJECT.</a:t>
            </a:r>
          </a:p>
          <a:p>
            <a:pPr lvl="2"/>
            <a:r>
              <a:rPr lang="en-US" dirty="0"/>
              <a:t>A value of </a:t>
            </a:r>
            <a:r>
              <a:rPr lang="en-US" dirty="0" err="1"/>
              <a:t>HoursPerWeek</a:t>
            </a:r>
            <a:r>
              <a:rPr lang="en-US" dirty="0"/>
              <a:t> depends on a particular (employee, project) combination</a:t>
            </a:r>
          </a:p>
          <a:p>
            <a:pPr lvl="1"/>
            <a:r>
              <a:rPr lang="en-US" sz="2200" dirty="0"/>
              <a:t>Most relationship attributes are used with M:N relationships</a:t>
            </a:r>
          </a:p>
          <a:p>
            <a:pPr lvl="2"/>
            <a:r>
              <a:rPr lang="en-US" dirty="0">
                <a:highlight>
                  <a:srgbClr val="00FF00"/>
                </a:highlight>
              </a:rPr>
              <a:t>For M:N relationships, some attributes are determined by the combination of participating entities, not by a single entity. Such attributes must be specified as relationship attributes</a:t>
            </a:r>
          </a:p>
          <a:p>
            <a:pPr lvl="2"/>
            <a:r>
              <a:rPr lang="en-US" dirty="0">
                <a:highlight>
                  <a:srgbClr val="00FF00"/>
                </a:highlight>
              </a:rPr>
              <a:t>In 1:1 relationships, they can be transferred to one of the participating entities</a:t>
            </a:r>
          </a:p>
          <a:p>
            <a:pPr lvl="2"/>
            <a:r>
              <a:rPr lang="en-US" dirty="0">
                <a:highlight>
                  <a:srgbClr val="00FF00"/>
                </a:highlight>
              </a:rPr>
              <a:t>In </a:t>
            </a:r>
            <a:r>
              <a:rPr lang="en-US" dirty="0" err="1">
                <a:highlight>
                  <a:srgbClr val="00FF00"/>
                </a:highlight>
              </a:rPr>
              <a:t>1:N</a:t>
            </a:r>
            <a:r>
              <a:rPr lang="en-US" dirty="0">
                <a:highlight>
                  <a:srgbClr val="00FF00"/>
                </a:highlight>
              </a:rPr>
              <a:t> relationships, they can be transferred to the entity type on the N-side of the relationship</a:t>
            </a:r>
          </a:p>
          <a:p>
            <a:pPr lvl="2"/>
            <a:r>
              <a:rPr lang="en-US" dirty="0"/>
              <a:t>The decision as to where a relationship attribute should be placed is determined subjectively by the schema designers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084340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Example Attribute of a Relationship Type: </a:t>
            </a:r>
            <a:br>
              <a:rPr lang="en-US" dirty="0"/>
            </a:br>
            <a:r>
              <a:rPr lang="en-US" dirty="0"/>
              <a:t>Hours of </a:t>
            </a:r>
            <a:r>
              <a:rPr lang="en-US" dirty="0" err="1"/>
              <a:t>WORKS_ON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13" name="Picture 4" descr="fig03_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1" y="1801091"/>
            <a:ext cx="9975272" cy="4675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BB3A9B-E878-4573-9753-C883A3BCA40C}"/>
                  </a:ext>
                </a:extLst>
              </p14:cNvPr>
              <p14:cNvContentPartPr/>
              <p14:nvPr/>
            </p14:nvContentPartPr>
            <p14:xfrm>
              <a:off x="5143320" y="2209680"/>
              <a:ext cx="3537360" cy="3461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BB3A9B-E878-4573-9753-C883A3BCA4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33960" y="2200320"/>
                <a:ext cx="3556080" cy="348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4340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Notation for Constraints on Relationships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Cardinality ratio (of a binary relationship): 1:1, </a:t>
            </a:r>
            <a:r>
              <a:rPr lang="en-US" sz="2400" dirty="0" err="1"/>
              <a:t>1:N</a:t>
            </a:r>
            <a:r>
              <a:rPr lang="en-US" sz="2400" dirty="0"/>
              <a:t>, N:1, or M:N</a:t>
            </a:r>
          </a:p>
          <a:p>
            <a:pPr lvl="1"/>
            <a:r>
              <a:rPr lang="en-US" sz="2200" dirty="0"/>
              <a:t>Shown by placing appropriate numbers on the relationship edges.</a:t>
            </a:r>
          </a:p>
          <a:p>
            <a:r>
              <a:rPr lang="en-US" sz="2400" dirty="0">
                <a:highlight>
                  <a:srgbClr val="FFFF00"/>
                </a:highlight>
              </a:rPr>
              <a:t>Participation constraint (on each participating entity type): </a:t>
            </a:r>
            <a:r>
              <a:rPr lang="en-US" sz="2400" b="1" dirty="0">
                <a:highlight>
                  <a:srgbClr val="FFFF00"/>
                </a:highlight>
              </a:rPr>
              <a:t>total</a:t>
            </a:r>
            <a:r>
              <a:rPr lang="en-US" sz="2400" dirty="0">
                <a:highlight>
                  <a:srgbClr val="FFFF00"/>
                </a:highlight>
              </a:rPr>
              <a:t> (called existence dependency) or </a:t>
            </a:r>
            <a:r>
              <a:rPr lang="en-US" sz="2400" b="1" dirty="0">
                <a:highlight>
                  <a:srgbClr val="FFFF00"/>
                </a:highlight>
              </a:rPr>
              <a:t>partial</a:t>
            </a:r>
            <a:r>
              <a:rPr lang="en-US" sz="2400" dirty="0">
                <a:highlight>
                  <a:srgbClr val="FFFF00"/>
                </a:highlight>
              </a:rPr>
              <a:t>.</a:t>
            </a:r>
          </a:p>
          <a:p>
            <a:pPr lvl="1"/>
            <a:r>
              <a:rPr lang="en-US" sz="2200" dirty="0"/>
              <a:t>Total shown by double line, partial by single line.</a:t>
            </a:r>
          </a:p>
          <a:p>
            <a:r>
              <a:rPr lang="en-US" sz="2400" dirty="0"/>
              <a:t>NOTE: These are easy to specify for Binary Relationship Types.</a:t>
            </a:r>
          </a:p>
          <a:p>
            <a:r>
              <a:rPr lang="en-US" sz="2400" dirty="0">
                <a:highlight>
                  <a:srgbClr val="FFFF00"/>
                </a:highlight>
              </a:rPr>
              <a:t>Structural Constraints = Cardinality Ratio Constraints + Participation Constraints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084340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Alternative (min, max) Notation for Relationship Structural Constraints</a:t>
            </a:r>
            <a:br>
              <a:rPr lang="en-US" dirty="0"/>
            </a:b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Specified on each participation of an entity type E in a relationship type R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Specifies that each entity e in E participates in at least </a:t>
            </a:r>
            <a:r>
              <a:rPr lang="en-US" sz="1800" i="1" dirty="0"/>
              <a:t>min</a:t>
            </a:r>
            <a:r>
              <a:rPr lang="en-US" sz="1800" dirty="0"/>
              <a:t> and at most </a:t>
            </a:r>
            <a:r>
              <a:rPr lang="en-US" sz="1800" i="1" dirty="0"/>
              <a:t>max</a:t>
            </a:r>
            <a:r>
              <a:rPr lang="en-US" sz="1800" dirty="0"/>
              <a:t> relationship instances in R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Default (no constraint): min</a:t>
            </a:r>
            <a:r>
              <a:rPr lang="en-US" sz="1800" dirty="0">
                <a:sym typeface="Symbol" pitchFamily="18" charset="2"/>
              </a:rPr>
              <a:t>=0, max=n (signifying no limit)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sym typeface="Symbol" pitchFamily="18" charset="2"/>
              </a:rPr>
              <a:t>Must have </a:t>
            </a:r>
            <a:r>
              <a:rPr lang="en-US" sz="1800" dirty="0" err="1">
                <a:sym typeface="Symbol" pitchFamily="18" charset="2"/>
              </a:rPr>
              <a:t>minmax</a:t>
            </a:r>
            <a:r>
              <a:rPr lang="en-US" sz="1800" dirty="0">
                <a:sym typeface="Symbol" pitchFamily="18" charset="2"/>
              </a:rPr>
              <a:t>, min0, max 1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ym typeface="Symbol" pitchFamily="18" charset="2"/>
              </a:rPr>
              <a:t>min=0 implies partial participation; min&gt;0 implies total participation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sym typeface="Symbol" pitchFamily="18" charset="2"/>
              </a:rPr>
              <a:t>Derived from the knowledge of mini-world constraints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sym typeface="Symbol" pitchFamily="18" charset="2"/>
              </a:rPr>
              <a:t>Examples: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ym typeface="Symbol" pitchFamily="18" charset="2"/>
              </a:rPr>
              <a:t>A department has exactly one manager and an employee can manage at most one department.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sym typeface="Symbol" pitchFamily="18" charset="2"/>
              </a:rPr>
              <a:t>Specify (1,1) for participation of DEPARTMENT in MANAGES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sym typeface="Symbol" pitchFamily="18" charset="2"/>
              </a:rPr>
              <a:t>Specify (0,1) for participation of EMPLOYEE in MANAGES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ym typeface="Symbol" pitchFamily="18" charset="2"/>
              </a:rPr>
              <a:t>An employee can work for exactly one department but a department can have any number of employees.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sym typeface="Symbol" pitchFamily="18" charset="2"/>
              </a:rPr>
              <a:t>Specify (1,1) for participation of EMPLOYEE in WORKS_FOR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sym typeface="Symbol" pitchFamily="18" charset="2"/>
              </a:rPr>
              <a:t>Specify (1,n) for participation of DEPARTMENT in WORKS_FOR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084340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(</a:t>
            </a:r>
            <a:r>
              <a:rPr lang="en-US" dirty="0" err="1"/>
              <a:t>min,max</a:t>
            </a:r>
            <a:r>
              <a:rPr lang="en-US" dirty="0"/>
              <a:t>) Notation for Relationship Constraints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the </a:t>
            </a:r>
            <a:r>
              <a:rPr lang="en-US" dirty="0" err="1"/>
              <a:t>min,max</a:t>
            </a:r>
            <a:r>
              <a:rPr lang="en-US" dirty="0"/>
              <a:t> numbers next to the entity type and looking away from</a:t>
            </a:r>
            <a:r>
              <a:rPr lang="en-US" b="1" dirty="0"/>
              <a:t> </a:t>
            </a:r>
            <a:r>
              <a:rPr lang="en-US" dirty="0"/>
              <a:t>the entity type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14" name="Picture 27" descr="Slide3-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842657"/>
            <a:ext cx="9712036" cy="3228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4340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Summary of Notation for ER Diagrams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696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5346" y="1551709"/>
            <a:ext cx="9961418" cy="50569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4340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COMPANY ER Schema Diagram Using (min, max) Notation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13" name="Picture 4" descr="fig03_1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3782" y="1825624"/>
            <a:ext cx="10390909" cy="503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434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Database Design Process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3782" y="1662113"/>
            <a:ext cx="9601200" cy="49742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462525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6000" dirty="0">
              <a:latin typeface="Algerian" pitchFamily="82" charset="0"/>
            </a:endParaRPr>
          </a:p>
          <a:p>
            <a:pPr>
              <a:buNone/>
            </a:pPr>
            <a:endParaRPr lang="en-US" sz="6000" dirty="0">
              <a:latin typeface="Algerian" pitchFamily="82" charset="0"/>
            </a:endParaRPr>
          </a:p>
          <a:p>
            <a:pPr>
              <a:buNone/>
            </a:pPr>
            <a:r>
              <a:rPr lang="en-US" sz="6000" dirty="0">
                <a:latin typeface="Algerian" pitchFamily="82" charset="0"/>
              </a:rPr>
              <a:t>				</a:t>
            </a:r>
            <a:r>
              <a:rPr lang="en-US" sz="8000" dirty="0">
                <a:latin typeface="Edwardian Script ITC" pitchFamily="66" charset="0"/>
              </a:rPr>
              <a:t>Thank YOU</a:t>
            </a: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08434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Entity-Relationship (ER) Model Concepts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A popular </a:t>
            </a:r>
            <a:r>
              <a:rPr lang="en-US" sz="2400" dirty="0">
                <a:highlight>
                  <a:srgbClr val="FFFF00"/>
                </a:highlight>
              </a:rPr>
              <a:t>high-level conceptual data model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Entities and Attributes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Entities are specific objects or things in the mini-world that are represented in the database.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For example the EMPLOYEE John Smith, the Research DEPARTMENT, the </a:t>
            </a:r>
            <a:r>
              <a:rPr lang="en-US" dirty="0" err="1"/>
              <a:t>ProductX</a:t>
            </a:r>
            <a:r>
              <a:rPr lang="en-US" dirty="0"/>
              <a:t> PROJECT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Attributes are properties used to describe an entity.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For example an EMPLOYEE entity may have the attributes Name, </a:t>
            </a:r>
            <a:r>
              <a:rPr lang="en-US" dirty="0" err="1"/>
              <a:t>SSN</a:t>
            </a:r>
            <a:r>
              <a:rPr lang="en-US" dirty="0"/>
              <a:t>, Address, Gender, </a:t>
            </a:r>
            <a:r>
              <a:rPr lang="en-US" dirty="0" err="1"/>
              <a:t>BirthDate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sz="2200" dirty="0"/>
              <a:t>A specific entity will have a value for each of its attributes.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For example a specific employee entity may have Name='John Smith', </a:t>
            </a:r>
            <a:r>
              <a:rPr lang="en-US" dirty="0" err="1"/>
              <a:t>SSN</a:t>
            </a:r>
            <a:r>
              <a:rPr lang="en-US" dirty="0"/>
              <a:t>='123456789', Address ='731, </a:t>
            </a:r>
            <a:r>
              <a:rPr lang="en-US" dirty="0" err="1"/>
              <a:t>Fondren</a:t>
            </a:r>
            <a:r>
              <a:rPr lang="en-US" dirty="0"/>
              <a:t>, Houston, TX', Gender='M', </a:t>
            </a:r>
            <a:r>
              <a:rPr lang="en-US" dirty="0" err="1"/>
              <a:t>BirthDate</a:t>
            </a:r>
            <a:r>
              <a:rPr lang="en-US" dirty="0"/>
              <a:t>='09-JAN-55‘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Each attribute has a </a:t>
            </a:r>
            <a:r>
              <a:rPr lang="en-US" sz="2200" i="1" dirty="0"/>
              <a:t>value set</a:t>
            </a:r>
            <a:r>
              <a:rPr lang="en-US" sz="2200" dirty="0"/>
              <a:t> (or data type) associated with it – e.g. integer, string, </a:t>
            </a:r>
            <a:r>
              <a:rPr lang="en-US" sz="2200" dirty="0" err="1"/>
              <a:t>subrange</a:t>
            </a:r>
            <a:r>
              <a:rPr lang="en-US" sz="2200" dirty="0"/>
              <a:t>, enumerated type, …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Attributes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Simple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Each entity has a single atomic value for the attribute. For example, </a:t>
            </a:r>
            <a:r>
              <a:rPr lang="en-US" sz="2100" dirty="0" err="1"/>
              <a:t>SSN</a:t>
            </a:r>
            <a:r>
              <a:rPr lang="en-US" sz="2100" dirty="0"/>
              <a:t> or Gender.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highlight>
                  <a:srgbClr val="FFFF00"/>
                </a:highlight>
              </a:rPr>
              <a:t>Composite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The attribute may be composed of several components. For example: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highlight>
                  <a:srgbClr val="FFFF00"/>
                </a:highlight>
              </a:rPr>
              <a:t>Address(Apt#, House#, Street, City, State, </a:t>
            </a:r>
            <a:r>
              <a:rPr lang="en-US" sz="1900" dirty="0" err="1">
                <a:highlight>
                  <a:srgbClr val="FFFF00"/>
                </a:highlight>
              </a:rPr>
              <a:t>ZipCode</a:t>
            </a:r>
            <a:r>
              <a:rPr lang="en-US" sz="1900" dirty="0">
                <a:highlight>
                  <a:srgbClr val="FFFF00"/>
                </a:highlight>
              </a:rPr>
              <a:t>, Country</a:t>
            </a:r>
            <a:r>
              <a:rPr lang="en-US" sz="1900" dirty="0"/>
              <a:t>), or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highlight>
                  <a:srgbClr val="FFFF00"/>
                </a:highlight>
              </a:rPr>
              <a:t>Name(</a:t>
            </a:r>
            <a:r>
              <a:rPr lang="en-US" sz="1900" dirty="0" err="1">
                <a:highlight>
                  <a:srgbClr val="FFFF00"/>
                </a:highlight>
              </a:rPr>
              <a:t>FirstName</a:t>
            </a:r>
            <a:r>
              <a:rPr lang="en-US" sz="1900" dirty="0">
                <a:highlight>
                  <a:srgbClr val="FFFF00"/>
                </a:highlight>
              </a:rPr>
              <a:t>, </a:t>
            </a:r>
            <a:r>
              <a:rPr lang="en-US" sz="1900" dirty="0" err="1">
                <a:highlight>
                  <a:srgbClr val="FFFF00"/>
                </a:highlight>
              </a:rPr>
              <a:t>MiddleName</a:t>
            </a:r>
            <a:r>
              <a:rPr lang="en-US" sz="1900" dirty="0">
                <a:highlight>
                  <a:srgbClr val="FFFF00"/>
                </a:highlight>
              </a:rPr>
              <a:t>, </a:t>
            </a:r>
            <a:r>
              <a:rPr lang="en-US" sz="1900" dirty="0" err="1">
                <a:highlight>
                  <a:srgbClr val="FFFF00"/>
                </a:highlight>
              </a:rPr>
              <a:t>LastName</a:t>
            </a:r>
            <a:r>
              <a:rPr lang="en-US" sz="1900" dirty="0"/>
              <a:t>).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Composition may form a hierarchy where some components are themselves composite.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Multi-valued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An entity may have multiple values for that attribute. For example, Color of a CAR or </a:t>
            </a:r>
            <a:r>
              <a:rPr lang="en-US" sz="2100" dirty="0" err="1"/>
              <a:t>PreviousDegrees</a:t>
            </a:r>
            <a:r>
              <a:rPr lang="en-US" sz="2100" dirty="0"/>
              <a:t> of a STUDENT.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Denoted as {Color} or {</a:t>
            </a:r>
            <a:r>
              <a:rPr lang="en-US" dirty="0" err="1"/>
              <a:t>PreviousDegrees</a:t>
            </a:r>
            <a:r>
              <a:rPr lang="en-US" dirty="0"/>
              <a:t>}.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Composite Attribute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14" name="Picture 4" descr="fig03_0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4512" y="2248694"/>
            <a:ext cx="85629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Attributes (cont.)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general, composite and multi-valued attributes may be nested arbitrarily to any number of levels, although this is rare.</a:t>
            </a:r>
          </a:p>
          <a:p>
            <a:pPr lvl="1"/>
            <a:r>
              <a:rPr lang="en-US" sz="2200" dirty="0"/>
              <a:t>For example, </a:t>
            </a:r>
            <a:r>
              <a:rPr lang="en-US" sz="2200" dirty="0" err="1"/>
              <a:t>PreviousDegrees</a:t>
            </a:r>
            <a:r>
              <a:rPr lang="en-US" sz="2200" dirty="0"/>
              <a:t> of a STUDENT is a composite multi-valued attribute denoted by {</a:t>
            </a:r>
            <a:r>
              <a:rPr lang="en-US" sz="2200" dirty="0" err="1"/>
              <a:t>PreviousDegrees</a:t>
            </a:r>
            <a:r>
              <a:rPr lang="en-US" sz="2200" dirty="0"/>
              <a:t> (College, Year, Degree, Field)}</a:t>
            </a:r>
          </a:p>
          <a:p>
            <a:pPr lvl="1"/>
            <a:r>
              <a:rPr lang="en-US" sz="2200" dirty="0"/>
              <a:t>Multiple </a:t>
            </a:r>
            <a:r>
              <a:rPr lang="en-US" sz="2200" dirty="0" err="1"/>
              <a:t>PreviousDegrees</a:t>
            </a:r>
            <a:r>
              <a:rPr lang="en-US" sz="2200" dirty="0"/>
              <a:t> values can exist</a:t>
            </a:r>
          </a:p>
          <a:p>
            <a:pPr lvl="1"/>
            <a:r>
              <a:rPr lang="en-US" sz="2200" dirty="0"/>
              <a:t>Each has four subcomponent attributes:</a:t>
            </a:r>
          </a:p>
          <a:p>
            <a:pPr lvl="2"/>
            <a:r>
              <a:rPr lang="en-US" dirty="0"/>
              <a:t>College, Year, Degree, Field</a:t>
            </a:r>
          </a:p>
          <a:p>
            <a:r>
              <a:rPr lang="en-US" altLang="zh-TW" sz="2400" dirty="0">
                <a:highlight>
                  <a:srgbClr val="FFFF00"/>
                </a:highlight>
                <a:ea typeface="新細明體" charset="-120"/>
              </a:rPr>
              <a:t>Complex Attributes</a:t>
            </a:r>
          </a:p>
          <a:p>
            <a:pPr lvl="1"/>
            <a:r>
              <a:rPr lang="en-US" altLang="zh-TW" sz="2200" dirty="0">
                <a:highlight>
                  <a:srgbClr val="FFFF00"/>
                </a:highlight>
                <a:ea typeface="新細明體" charset="-120"/>
              </a:rPr>
              <a:t>Nested composite and </a:t>
            </a:r>
            <a:r>
              <a:rPr lang="en-US" altLang="zh-TW" sz="2200" dirty="0" err="1">
                <a:highlight>
                  <a:srgbClr val="FFFF00"/>
                </a:highlight>
                <a:ea typeface="新細明體" charset="-120"/>
              </a:rPr>
              <a:t>multivalued</a:t>
            </a:r>
            <a:r>
              <a:rPr lang="en-US" altLang="zh-TW" sz="2200" dirty="0">
                <a:highlight>
                  <a:srgbClr val="FFFF00"/>
                </a:highlight>
                <a:ea typeface="新細明體" charset="-120"/>
              </a:rPr>
              <a:t> attributes</a:t>
            </a:r>
          </a:p>
          <a:p>
            <a:pPr lvl="2"/>
            <a:r>
              <a:rPr lang="en-US" altLang="zh-TW" dirty="0">
                <a:highlight>
                  <a:srgbClr val="FFFF00"/>
                </a:highlight>
                <a:ea typeface="新細明體" charset="-120"/>
              </a:rPr>
              <a:t>Ex. A person has more than one residence and each residence can have a single address and multiple phones </a:t>
            </a:r>
          </a:p>
          <a:p>
            <a:pPr lvl="2"/>
            <a:endParaRPr lang="en-US" altLang="zh-TW" dirty="0">
              <a:ea typeface="新細明體" charset="-120"/>
            </a:endParaRP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1854" y="3394364"/>
            <a:ext cx="5056909" cy="17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Attributes (cont.)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052" name="AutoShape 4" descr="How multivated attribute is defined in ER module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8196" y="1622280"/>
            <a:ext cx="4947804" cy="504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1589</TotalTime>
  <Words>2727</Words>
  <Application>Microsoft Office PowerPoint</Application>
  <PresentationFormat>Widescreen</PresentationFormat>
  <Paragraphs>404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Algerian</vt:lpstr>
      <vt:lpstr>Arial</vt:lpstr>
      <vt:lpstr>Calibri</vt:lpstr>
      <vt:lpstr>Calibri Light</vt:lpstr>
      <vt:lpstr>Edwardian Script ITC</vt:lpstr>
      <vt:lpstr>Helvetica-Bold</vt:lpstr>
      <vt:lpstr>Playfair Display</vt:lpstr>
      <vt:lpstr>Times New Roman</vt:lpstr>
      <vt:lpstr>Office Theme</vt:lpstr>
      <vt:lpstr>PowerPoint Presentation</vt:lpstr>
      <vt:lpstr>    Contents</vt:lpstr>
      <vt:lpstr>Overview of Database Design Process</vt:lpstr>
      <vt:lpstr>Overview of Database Design Process</vt:lpstr>
      <vt:lpstr>Entity-Relationship (ER) Model Concepts</vt:lpstr>
      <vt:lpstr>Types of Attributes</vt:lpstr>
      <vt:lpstr>Example of a Composite Attribute</vt:lpstr>
      <vt:lpstr>Types of Attributes (cont.)</vt:lpstr>
      <vt:lpstr>Types of Attributes (cont.)</vt:lpstr>
      <vt:lpstr> Stored Attributes vs. Derived Attributes NULL values</vt:lpstr>
      <vt:lpstr>Entity Types and Key Attributes</vt:lpstr>
      <vt:lpstr>Entity Types and Key Attributes</vt:lpstr>
      <vt:lpstr>Displaying an Entity Type</vt:lpstr>
      <vt:lpstr> Entity Type CAR with two keys and a corresponding Entity Set</vt:lpstr>
      <vt:lpstr>Entity Set Value Sets (Domains) of Attributes</vt:lpstr>
      <vt:lpstr>Initial Design of Entity Types for the COMPANY Database Schema</vt:lpstr>
      <vt:lpstr>Initial Design of Entity Types: EMPLOYEE, DEPARTMENT, PROJECT, DEPENDENT</vt:lpstr>
      <vt:lpstr>Refining the Initial Design by Introducing Relationships</vt:lpstr>
      <vt:lpstr>Relationships and Relationship Types</vt:lpstr>
      <vt:lpstr>Relationship Instances of the WORKS_FOR N:1 Relationship between EMPLOYEE and DEPARTMENT</vt:lpstr>
      <vt:lpstr>Relationship Instances of the M:N  WORKS_ON Relationship between EMPLOYEE and PROJECT</vt:lpstr>
      <vt:lpstr>Relationship Type vs. Relationship Set</vt:lpstr>
      <vt:lpstr>Refining the COMPANY Database Schema by Introducing Relationships</vt:lpstr>
      <vt:lpstr>Discussion on Relationship Types</vt:lpstr>
      <vt:lpstr>Recursive Relationship Type</vt:lpstr>
      <vt:lpstr>Displaying a Recursive Relationship</vt:lpstr>
      <vt:lpstr>A Recursive Relationship Supervision</vt:lpstr>
      <vt:lpstr>Recursive Relationship Type is: SUPERVISION (participation role names are shown)</vt:lpstr>
      <vt:lpstr>Weak Entity Types</vt:lpstr>
      <vt:lpstr>Constraints on Relationships </vt:lpstr>
      <vt:lpstr> Many-to-One (N:1) Relationship </vt:lpstr>
      <vt:lpstr>  Many-to-Many (M:N) Relationship  </vt:lpstr>
      <vt:lpstr> Attributes of Relationship Types </vt:lpstr>
      <vt:lpstr>    Example Attribute of a Relationship Type:  Hours of WORKS_ON   </vt:lpstr>
      <vt:lpstr>  Notation for Constraints on Relationships  </vt:lpstr>
      <vt:lpstr>  Alternative (min, max) Notation for Relationship Structural Constraints </vt:lpstr>
      <vt:lpstr>   The (min,max) Notation for Relationship Constraints  </vt:lpstr>
      <vt:lpstr>  Summary of Notation for ER Diagrams  </vt:lpstr>
      <vt:lpstr>   COMPANY ER Schema Diagram Using (min, max) Notation  </vt:lpstr>
      <vt:lpstr>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Shobha G</dc:creator>
  <cp:lastModifiedBy>Kirti Nandan</cp:lastModifiedBy>
  <cp:revision>26</cp:revision>
  <dcterms:created xsi:type="dcterms:W3CDTF">2020-07-10T04:48:04Z</dcterms:created>
  <dcterms:modified xsi:type="dcterms:W3CDTF">2020-12-01T08:07:54Z</dcterms:modified>
</cp:coreProperties>
</file>