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Pinyon Script"/>
      <p:regular r:id="rId42"/>
    </p:embeddedFont>
    <p:embeddedFont>
      <p:font typeface="Playfair Display"/>
      <p:regular r:id="rId43"/>
      <p:bold r:id="rId44"/>
      <p:italic r:id="rId45"/>
      <p:boldItalic r:id="rId46"/>
    </p:embeddedFont>
    <p:embeddedFont>
      <p:font typeface="Helvetica Neue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j364z8UKlVLwb8dHqx1Phzmjy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inyonScript-regular.fntdata"/><Relationship Id="rId41" Type="http://schemas.openxmlformats.org/officeDocument/2006/relationships/slide" Target="slides/slide36.xml"/><Relationship Id="rId44" Type="http://schemas.openxmlformats.org/officeDocument/2006/relationships/font" Target="fonts/PlayfairDisplay-bold.fntdata"/><Relationship Id="rId43" Type="http://schemas.openxmlformats.org/officeDocument/2006/relationships/font" Target="fonts/PlayfairDisplay-regular.fntdata"/><Relationship Id="rId46" Type="http://schemas.openxmlformats.org/officeDocument/2006/relationships/font" Target="fonts/PlayfairDisplay-boldItalic.fntdata"/><Relationship Id="rId45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bold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1225" y="76200"/>
            <a:ext cx="12191100" cy="6858000"/>
          </a:xfrm>
          <a:prstGeom prst="rect">
            <a:avLst/>
          </a:prstGeom>
          <a:solidFill>
            <a:schemeClr val="lt1">
              <a:alpha val="98823"/>
            </a:schemeClr>
          </a:solidFill>
          <a:ln cap="flat" cmpd="sng" w="76200">
            <a:solidFill>
              <a:srgbClr val="0058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</a:t>
            </a:r>
            <a:endParaRPr b="0" i="0" sz="10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14974" y="0"/>
            <a:ext cx="5686441" cy="3927659"/>
          </a:xfrm>
          <a:custGeom>
            <a:rect b="b" l="l" r="r" t="t"/>
            <a:pathLst>
              <a:path extrusionOk="0" h="5134610" w="7436484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86339" y="252217"/>
            <a:ext cx="1119575" cy="11166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92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398623" y="810561"/>
            <a:ext cx="88565" cy="895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92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75">
            <a:spAutoFit/>
          </a:bodyPr>
          <a:lstStyle/>
          <a:p>
            <a:pPr indent="0" lvl="0" marL="7701" marR="0" rtl="0" algn="l">
              <a:lnSpc>
                <a:spcPct val="1104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0477"/>
              </a:lnSpc>
              <a:spcBef>
                <a:spcPts val="64"/>
              </a:spcBef>
              <a:spcAft>
                <a:spcPts val="0"/>
              </a:spcAft>
              <a:buNone/>
            </a:pPr>
            <a:r>
              <a:rPr b="1" lang="en-US" sz="25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257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270159" y="4940079"/>
            <a:ext cx="4417654" cy="169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 Content:                                                        Ramez Elmasri and Shamkant B. Navathe</a:t>
            </a:r>
            <a:endParaRPr b="0" i="1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98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98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Poonam Ghuli</a:t>
            </a:r>
            <a:endParaRPr b="0" i="1" sz="1698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98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Professor, Department of  CSE</a:t>
            </a:r>
            <a:endParaRPr b="0" i="1" sz="1698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98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College of Engineering, Bengaluru - 59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831820" y="2286000"/>
            <a:ext cx="59425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1 (Introduction to Database Systems)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>
            <p:ph type="title"/>
          </p:nvPr>
        </p:nvSpPr>
        <p:spPr>
          <a:xfrm>
            <a:off x="838200" y="5590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Database</a:t>
            </a:r>
            <a:br>
              <a:rPr lang="en-US"/>
            </a:br>
            <a:r>
              <a:rPr lang="en-US"/>
              <a:t>(with a Conceptual Data Model)</a:t>
            </a:r>
            <a:endParaRPr/>
          </a:p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Some mini-world </a:t>
            </a:r>
            <a:r>
              <a:rPr b="1" i="1" lang="en-US"/>
              <a:t>relationships</a:t>
            </a:r>
            <a:r>
              <a:rPr b="1"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SECTIONs </a:t>
            </a:r>
            <a:r>
              <a:rPr i="1" lang="en-US"/>
              <a:t>are of specific</a:t>
            </a:r>
            <a:r>
              <a:rPr lang="en-US"/>
              <a:t> COURSEs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STUDENTs belong to SECTIONs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COURSEs </a:t>
            </a:r>
            <a:r>
              <a:rPr i="1" lang="en-US"/>
              <a:t>have  prerequisite</a:t>
            </a:r>
            <a:r>
              <a:rPr lang="en-US"/>
              <a:t> COURSEs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INSTRUCTORs </a:t>
            </a:r>
            <a:r>
              <a:rPr i="1" lang="en-US"/>
              <a:t>teach</a:t>
            </a:r>
            <a:r>
              <a:rPr lang="en-US"/>
              <a:t>  SECTIONs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COURSEs </a:t>
            </a:r>
            <a:r>
              <a:rPr i="1" lang="en-US"/>
              <a:t>are offered by</a:t>
            </a:r>
            <a:r>
              <a:rPr lang="en-US"/>
              <a:t>  DEPARTMENTs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STUDENTs </a:t>
            </a:r>
            <a:r>
              <a:rPr i="1" lang="en-US"/>
              <a:t>major in</a:t>
            </a:r>
            <a:r>
              <a:rPr lang="en-US"/>
              <a:t>  DEPARTMENTs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6" name="Google Shape;2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38" name="Google Shape;238;p10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239" name="Google Shape;239;p10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Main </a:t>
            </a:r>
            <a:r>
              <a:rPr lang="en-US">
                <a:highlight>
                  <a:srgbClr val="FFFF00"/>
                </a:highlight>
              </a:rPr>
              <a:t>Characteristics of the Database Approach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Self-describing nature </a:t>
            </a:r>
            <a:r>
              <a:rPr b="1" lang="en-US" sz="2400"/>
              <a:t>of a database system: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DBMS </a:t>
            </a:r>
            <a:r>
              <a:rPr b="1" lang="en-US" sz="2200"/>
              <a:t>catalog</a:t>
            </a:r>
            <a:r>
              <a:rPr lang="en-US" sz="2200"/>
              <a:t> stores the description of a particular database (e.g. data structures, types, and constraints)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description is called </a:t>
            </a:r>
            <a:r>
              <a:rPr b="1" lang="en-US" sz="2200"/>
              <a:t>meta-data</a:t>
            </a:r>
            <a:r>
              <a:rPr lang="en-US" sz="22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This allows the DBMS software to work with different database applications such as University DB, Banking DB or Company DB.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Insulation between programs and data: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Called </a:t>
            </a:r>
            <a:r>
              <a:rPr b="1" lang="en-US" sz="2200">
                <a:highlight>
                  <a:srgbClr val="FFFF00"/>
                </a:highlight>
              </a:rPr>
              <a:t>program-data independence</a:t>
            </a:r>
            <a:r>
              <a:rPr lang="en-US" sz="22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Allows changing data structures and storage organization without having to change the DBMS access programs.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53" name="Google Shape;253;p11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254" name="Google Shape;254;p11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Main Characteristics of the Database Approach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Data Abstraction: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 characteristic that allows program-data independence and program-operation independence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Program-operation independence</a:t>
            </a:r>
            <a:endParaRPr/>
          </a:p>
          <a:p>
            <a:pPr indent="-228600" lvl="3" marL="1600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application programs can operate on the data by invoking operations through their names and arguments, regardless of how the operations are implemented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highlight>
                  <a:srgbClr val="FFFF00"/>
                </a:highlight>
              </a:rPr>
              <a:t>A </a:t>
            </a:r>
            <a:r>
              <a:rPr b="1" lang="en-US" sz="2200">
                <a:highlight>
                  <a:srgbClr val="FFFF00"/>
                </a:highlight>
              </a:rPr>
              <a:t>data model</a:t>
            </a:r>
            <a:r>
              <a:rPr lang="en-US" sz="2200">
                <a:highlight>
                  <a:srgbClr val="FFFF00"/>
                </a:highlight>
              </a:rPr>
              <a:t> is used to hide storage details</a:t>
            </a:r>
            <a:r>
              <a:rPr lang="en-US" sz="2200"/>
              <a:t> and </a:t>
            </a:r>
            <a:r>
              <a:rPr lang="en-US" sz="2200">
                <a:highlight>
                  <a:srgbClr val="FFFF00"/>
                </a:highlight>
              </a:rPr>
              <a:t>present</a:t>
            </a:r>
            <a:r>
              <a:rPr lang="en-US" sz="2200"/>
              <a:t> the users with </a:t>
            </a:r>
            <a:r>
              <a:rPr lang="en-US" sz="2200">
                <a:highlight>
                  <a:srgbClr val="FFFF00"/>
                </a:highlight>
              </a:rPr>
              <a:t>a conceptual view  </a:t>
            </a:r>
            <a:r>
              <a:rPr lang="en-US" sz="2200"/>
              <a:t>of the database.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highlight>
                  <a:srgbClr val="FFFF00"/>
                </a:highlight>
              </a:rPr>
              <a:t>Relational model hides how the data is stored and how the operations are implemented</a:t>
            </a:r>
            <a:r>
              <a:rPr lang="en-US" sz="2200"/>
              <a:t>. DB is represented in terms of entities, attributes and relationships among entities that is understood by most users.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highlight>
                  <a:srgbClr val="FFFF00"/>
                </a:highlight>
              </a:rPr>
              <a:t>Programs refer to the data model constructs rather than data storage details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Support of multiple views of the data</a:t>
            </a:r>
            <a:r>
              <a:rPr b="1" lang="en-US" sz="2400"/>
              <a:t>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Each user may see a different view of the database, which describes </a:t>
            </a:r>
            <a:r>
              <a:rPr b="1" lang="en-US" sz="2200"/>
              <a:t>only</a:t>
            </a:r>
            <a:r>
              <a:rPr lang="en-US" sz="2200"/>
              <a:t> the data of interest to that user.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68" name="Google Shape;268;p12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269" name="Google Shape;269;p12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Main Characteristics of the Database Approach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DBMS must enforce following </a:t>
            </a:r>
            <a:r>
              <a:rPr lang="en-US" sz="2200">
                <a:highlight>
                  <a:srgbClr val="FFFF00"/>
                </a:highlight>
              </a:rPr>
              <a:t>transaction properties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highlight>
                  <a:srgbClr val="FFFF00"/>
                </a:highlight>
              </a:rPr>
              <a:t>Isolation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Each transaction appears to execute in isolation from other transactions.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highlight>
                  <a:srgbClr val="FFFF00"/>
                </a:highlight>
              </a:rPr>
              <a:t>Atomicity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Either all the database operations in a transaction are executed or none are.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1" lang="en-US" sz="2200">
                <a:highlight>
                  <a:srgbClr val="FFFF00"/>
                </a:highlight>
              </a:rPr>
              <a:t>Concurrency control</a:t>
            </a:r>
            <a:r>
              <a:rPr lang="en-US" sz="2200"/>
              <a:t> within the DBMS guarantees that each </a:t>
            </a:r>
            <a:r>
              <a:rPr b="1" lang="en-US" sz="2200"/>
              <a:t>transaction</a:t>
            </a:r>
            <a:r>
              <a:rPr lang="en-US" sz="2200"/>
              <a:t> is correctly executed or aborted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1" lang="en-US" sz="2200">
                <a:highlight>
                  <a:srgbClr val="FFFF00"/>
                </a:highlight>
              </a:rPr>
              <a:t>Recovery</a:t>
            </a:r>
            <a:r>
              <a:rPr lang="en-US" sz="2200">
                <a:highlight>
                  <a:srgbClr val="FFFF00"/>
                </a:highlight>
              </a:rPr>
              <a:t> subsystem </a:t>
            </a:r>
            <a:r>
              <a:rPr lang="en-US" sz="2200"/>
              <a:t>ensures each completed transaction has its effect permanently recorded in the database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highlight>
                  <a:srgbClr val="FFFF00"/>
                </a:highlight>
              </a:rPr>
              <a:t>OLTP</a:t>
            </a:r>
            <a:r>
              <a:rPr lang="en-US" sz="2200"/>
              <a:t> (Online Transaction Processing) is a major part of database applications. This allows hundreds of concurrent transactions to execute per second.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84" name="Google Shape;284;p13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285" name="Google Shape;285;p13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Database Users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97" name="Google Shape;2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Users may be divided into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Those who actually use and control the database content, and those who design, develop and maintain database applications (called “</a:t>
            </a:r>
            <a:r>
              <a:rPr lang="en-US">
                <a:highlight>
                  <a:srgbClr val="FFFF00"/>
                </a:highlight>
              </a:rPr>
              <a:t>Actors on the Scene</a:t>
            </a:r>
            <a:r>
              <a:rPr lang="en-US"/>
              <a:t>”), 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Those who design and develop the DBMS software and related tools, and the computer systems operators (called “</a:t>
            </a:r>
            <a:r>
              <a:rPr lang="en-US">
                <a:highlight>
                  <a:srgbClr val="FFFF00"/>
                </a:highlight>
              </a:rPr>
              <a:t>Workers Behind the Scene</a:t>
            </a:r>
            <a:r>
              <a:rPr lang="en-US"/>
              <a:t>”).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99" name="Google Shape;299;p14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00" name="Google Shape;300;p14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Database Users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838200" y="1343891"/>
            <a:ext cx="10515600" cy="483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Actors on the scene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highlight>
                  <a:srgbClr val="FFFF00"/>
                </a:highlight>
              </a:rPr>
              <a:t>Database Administrators</a:t>
            </a:r>
            <a:r>
              <a:rPr b="1" lang="en-US"/>
              <a:t>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highlight>
                  <a:srgbClr val="FFFF00"/>
                </a:highlight>
              </a:rPr>
              <a:t>Responsible for authorizing access to the database</a:t>
            </a:r>
            <a:r>
              <a:rPr lang="en-US"/>
              <a:t>, for coordinating and monitoring its use, acquiring software and hardware resources, controlling its use and monitoring efficiency of operations.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highlight>
                  <a:srgbClr val="FFFF00"/>
                </a:highlight>
              </a:rPr>
              <a:t>Database Designers: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Responsible to </a:t>
            </a:r>
            <a:r>
              <a:rPr lang="en-US">
                <a:highlight>
                  <a:srgbClr val="FFFF00"/>
                </a:highlight>
              </a:rPr>
              <a:t>define the content, the structure, the constraints, and functions or transactions against the database</a:t>
            </a:r>
            <a:r>
              <a:rPr lang="en-US"/>
              <a:t>. They must communicate with the end-users and understand their needs.</a:t>
            </a:r>
            <a:endParaRPr/>
          </a:p>
          <a:p>
            <a:pPr indent="-228600" lvl="0" marL="7143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System Analysts and Application Programmers (Software Engineers)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Familiar with the full range of capabilities provided by the DBMS to accomplish their tasks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314" name="Google Shape;314;p15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15" name="Google Shape;315;p15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Categories of End-users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27" name="Google Shape;3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End-users</a:t>
            </a:r>
            <a:r>
              <a:rPr b="1" lang="en-US"/>
              <a:t>: </a:t>
            </a:r>
            <a:r>
              <a:rPr lang="en-US"/>
              <a:t>They use the data for queries, reports and some of them update the database content. End-users can be categorized into: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Casual</a:t>
            </a:r>
            <a:r>
              <a:rPr lang="en-US"/>
              <a:t>: access database occasionally when needed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Naïve</a:t>
            </a:r>
            <a:r>
              <a:rPr lang="en-US">
                <a:highlight>
                  <a:srgbClr val="FFFF00"/>
                </a:highlight>
              </a:rPr>
              <a:t> </a:t>
            </a:r>
            <a:r>
              <a:rPr lang="en-US"/>
              <a:t>or </a:t>
            </a:r>
            <a:r>
              <a:rPr lang="en-US">
                <a:highlight>
                  <a:srgbClr val="FFFF00"/>
                </a:highlight>
              </a:rPr>
              <a:t>Parametric:</a:t>
            </a:r>
            <a:r>
              <a:rPr lang="en-US"/>
              <a:t> they make up a large section of the end-user population.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use previously well-defined functions in the form of  “canned transactions” against the database.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Examples are</a:t>
            </a:r>
            <a:r>
              <a:rPr lang="en-US">
                <a:highlight>
                  <a:srgbClr val="FFFF00"/>
                </a:highlight>
              </a:rPr>
              <a:t> bank-tellers </a:t>
            </a:r>
            <a:r>
              <a:rPr lang="en-US"/>
              <a:t>or reservation clerks who do this activity for an entire shift of operations.</a:t>
            </a:r>
            <a:endParaRPr/>
          </a:p>
          <a:p>
            <a:pPr indent="-228600" lvl="1" marL="11572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highlight>
                  <a:srgbClr val="FFFF00"/>
                </a:highlight>
              </a:rPr>
              <a:t>Sophisticated: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These include </a:t>
            </a:r>
            <a:r>
              <a:rPr lang="en-US" sz="1600">
                <a:highlight>
                  <a:srgbClr val="FFFF00"/>
                </a:highlight>
              </a:rPr>
              <a:t>business analysts, scientists, engineers</a:t>
            </a:r>
            <a:r>
              <a:rPr lang="en-US" sz="1600"/>
              <a:t>, others thoroughly familiar with the system capabilities.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Many use tools in the form of software packages that work closely with the stored database.</a:t>
            </a:r>
            <a:endParaRPr/>
          </a:p>
          <a:p>
            <a:pPr indent="-263525" lvl="1" marL="11636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highlight>
                  <a:srgbClr val="FFFF00"/>
                </a:highlight>
              </a:rPr>
              <a:t>Stand-alone: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Mostly maintain personal databases using ready-to-use packaged applications.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An example is a tax program user that creates its own internal database.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Another example is a user that maintains an address book</a:t>
            </a:r>
            <a:endParaRPr/>
          </a:p>
          <a:p>
            <a:pPr indent="-134619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329" name="Google Shape;329;p16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30" name="Google Shape;330;p16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>
                <a:highlight>
                  <a:srgbClr val="FFFF00"/>
                </a:highlight>
              </a:rPr>
              <a:t>Workers behind the Scene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DBMS System Designers and Implementers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Design and implement the DBMS modules and interfaces as a software package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highlight>
                  <a:srgbClr val="FFFF00"/>
                </a:highlight>
              </a:rPr>
              <a:t>Tool Developers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Design and implement tools – the software packages that facilitate database modeling and design, database system design, and improved performance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highlight>
                  <a:srgbClr val="FFFF00"/>
                </a:highlight>
              </a:rPr>
              <a:t>Operators and Maintenance Personnel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Responsible for the actual running and maintenance of the hardware and software environment for the database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344" name="Google Shape;344;p17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45" name="Google Shape;345;p17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highlight>
                  <a:srgbClr val="FFFF00"/>
                </a:highlight>
              </a:rPr>
              <a:t>Data Models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52" name="Google Shape;352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Data Abstraction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Suppression of details of data organization and storage and the highlighting of the essential features for an improved understanding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Data Model: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highlight>
                  <a:srgbClr val="FFFF00"/>
                </a:highlight>
              </a:rPr>
              <a:t>A collection of concepts to describe the </a:t>
            </a:r>
            <a:r>
              <a:rPr b="1" i="1" lang="en-US" sz="2200">
                <a:highlight>
                  <a:srgbClr val="FFFF00"/>
                </a:highlight>
              </a:rPr>
              <a:t>structure</a:t>
            </a:r>
            <a:r>
              <a:rPr lang="en-US" sz="2200">
                <a:highlight>
                  <a:srgbClr val="FFFF00"/>
                </a:highlight>
              </a:rPr>
              <a:t> of a database, the </a:t>
            </a:r>
            <a:r>
              <a:rPr b="1" i="1" lang="en-US" sz="2200">
                <a:highlight>
                  <a:srgbClr val="FFFF00"/>
                </a:highlight>
              </a:rPr>
              <a:t>operations </a:t>
            </a:r>
            <a:r>
              <a:rPr lang="en-US" sz="2200">
                <a:highlight>
                  <a:srgbClr val="FFFF00"/>
                </a:highlight>
              </a:rPr>
              <a:t>for manipulating these structures, and certain </a:t>
            </a:r>
            <a:r>
              <a:rPr b="1" i="1" lang="en-US" sz="2200">
                <a:highlight>
                  <a:srgbClr val="FFFF00"/>
                </a:highlight>
              </a:rPr>
              <a:t>constraints</a:t>
            </a:r>
            <a:r>
              <a:rPr lang="en-US" sz="2200">
                <a:highlight>
                  <a:srgbClr val="FFFF00"/>
                </a:highlight>
              </a:rPr>
              <a:t> that the database should obey.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It provides necessary means to achieve data abstraction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Data Model Structure and Constraints: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Constructs are used to define the database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>
                <a:highlight>
                  <a:srgbClr val="FFFF00"/>
                </a:highlight>
              </a:rPr>
              <a:t>Constructs typically include </a:t>
            </a:r>
            <a:r>
              <a:rPr b="1" i="1" lang="en-US" sz="2200">
                <a:highlight>
                  <a:srgbClr val="FFFF00"/>
                </a:highlight>
              </a:rPr>
              <a:t>elements </a:t>
            </a:r>
            <a:r>
              <a:rPr lang="en-US" sz="2200">
                <a:highlight>
                  <a:srgbClr val="FFFF00"/>
                </a:highlight>
              </a:rPr>
              <a:t>(and their </a:t>
            </a:r>
            <a:r>
              <a:rPr b="1" i="1" lang="en-US" sz="2200">
                <a:highlight>
                  <a:srgbClr val="FFFF00"/>
                </a:highlight>
              </a:rPr>
              <a:t>data types</a:t>
            </a:r>
            <a:r>
              <a:rPr lang="en-US" sz="2200">
                <a:highlight>
                  <a:srgbClr val="FFFF00"/>
                </a:highlight>
              </a:rPr>
              <a:t>) as well as groups of elements (e.g. </a:t>
            </a:r>
            <a:r>
              <a:rPr b="1" i="1" lang="en-US" sz="2200">
                <a:highlight>
                  <a:srgbClr val="FFFF00"/>
                </a:highlight>
              </a:rPr>
              <a:t>entity, record, table</a:t>
            </a:r>
            <a:r>
              <a:rPr lang="en-US" sz="2200">
                <a:highlight>
                  <a:srgbClr val="FFFF00"/>
                </a:highlight>
              </a:rPr>
              <a:t>), and </a:t>
            </a:r>
            <a:r>
              <a:rPr b="1" i="1" lang="en-US" sz="2200">
                <a:highlight>
                  <a:srgbClr val="FFFF00"/>
                </a:highlight>
              </a:rPr>
              <a:t>relationships</a:t>
            </a:r>
            <a:r>
              <a:rPr lang="en-US" sz="2200">
                <a:highlight>
                  <a:srgbClr val="FFFF00"/>
                </a:highlight>
              </a:rPr>
              <a:t> among such groups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Constraints specify some restrictions on valid data; these constraints must be enforced at all times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 Data Models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Data Model Operations: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operations are used for specifying database </a:t>
            </a:r>
            <a:r>
              <a:rPr i="1" lang="en-US"/>
              <a:t>retrievals</a:t>
            </a:r>
            <a:r>
              <a:rPr lang="en-US"/>
              <a:t> and </a:t>
            </a:r>
            <a:r>
              <a:rPr i="1" lang="en-US"/>
              <a:t>updates</a:t>
            </a:r>
            <a:r>
              <a:rPr lang="en-US"/>
              <a:t> by referring to the constructs of the data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Operations on the data model may include </a:t>
            </a:r>
            <a:r>
              <a:rPr b="1" i="1" lang="en-US"/>
              <a:t>basic model operations </a:t>
            </a:r>
            <a:r>
              <a:rPr lang="en-US"/>
              <a:t>(e.g. generic insert, delete, update) and</a:t>
            </a:r>
            <a:r>
              <a:rPr b="1" i="1" lang="en-US"/>
              <a:t> user-defined operations </a:t>
            </a:r>
            <a:r>
              <a:rPr lang="en-US"/>
              <a:t>(e.g. compute_student_gpa, update_inventory)</a:t>
            </a:r>
            <a:endParaRPr b="1"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366" name="Google Shape;366;p19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67" name="Google Shape;367;p19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810491" y="0"/>
            <a:ext cx="10515600" cy="131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</a:t>
            </a:r>
            <a:br>
              <a:rPr lang="en-US"/>
            </a:br>
            <a:br>
              <a:rPr lang="en-US"/>
            </a:br>
            <a:r>
              <a:rPr lang="en-US"/>
              <a:t>Contents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1520814"/>
            <a:ext cx="10515600" cy="5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Definitions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DBMS Functionality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a Database (UNIVERSITY)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Characteristics of the Database Approach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Schemas and Instances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Three-schema Architecture and Data Independence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Database Languages and Interfaces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Database System Environment.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110" name="Google Shape;110;p2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111" name="Google Shape;111;p2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>
                <a:highlight>
                  <a:srgbClr val="FFFF00"/>
                </a:highlight>
              </a:rPr>
              <a:t>Categories of Data Models</a:t>
            </a:r>
            <a:br>
              <a:rPr lang="en-US"/>
            </a:br>
            <a:endParaRPr/>
          </a:p>
        </p:txBody>
      </p:sp>
      <p:sp>
        <p:nvSpPr>
          <p:cNvPr id="379" name="Google Shape;37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Conceptual (high-level, semantic)</a:t>
            </a:r>
            <a:r>
              <a:rPr b="1" lang="en-US" sz="2400"/>
              <a:t>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Provide concepts that are close to the way many users perceive data.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(Also called </a:t>
            </a:r>
            <a:r>
              <a:rPr b="1" i="1" lang="en-US"/>
              <a:t>entity-based</a:t>
            </a:r>
            <a:r>
              <a:rPr i="1" lang="en-US"/>
              <a:t> </a:t>
            </a:r>
            <a:r>
              <a:rPr lang="en-US"/>
              <a:t>or</a:t>
            </a:r>
            <a:r>
              <a:rPr i="1" lang="en-US"/>
              <a:t> </a:t>
            </a:r>
            <a:r>
              <a:rPr b="1" i="1" lang="en-US"/>
              <a:t>object-based</a:t>
            </a:r>
            <a:r>
              <a:rPr lang="en-US"/>
              <a:t> data models.)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Physical (low-level, internal</a:t>
            </a:r>
            <a:r>
              <a:rPr b="1" lang="en-US" sz="2400"/>
              <a:t>)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Provide concepts that describe details of how data is stored in the computer. These are usually specified in an ad-hoc manner through DBMS design and administration manuals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highlight>
                  <a:srgbClr val="FFFF00"/>
                </a:highlight>
              </a:rPr>
              <a:t>Implementation (representational)</a:t>
            </a:r>
            <a:r>
              <a:rPr b="1" lang="en-US" sz="2400"/>
              <a:t> data models: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Provide concepts that fall between the above two, used by many commercial DBMS implementations (e.g. relational data models used in many commercial systems).</a:t>
            </a:r>
            <a:endParaRPr/>
          </a:p>
        </p:txBody>
      </p:sp>
      <p:sp>
        <p:nvSpPr>
          <p:cNvPr id="380" name="Google Shape;3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381" name="Google Shape;381;p20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82" name="Google Shape;382;p20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Database Schema</a:t>
            </a:r>
            <a:br>
              <a:rPr lang="en-US"/>
            </a:br>
            <a:endParaRPr/>
          </a:p>
        </p:txBody>
      </p:sp>
      <p:sp>
        <p:nvSpPr>
          <p:cNvPr id="394" name="Google Shape;39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Schema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description</a:t>
            </a:r>
            <a:r>
              <a:rPr lang="en-US"/>
              <a:t> of a database.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Includes descriptions of the database structure, data types, and the constraints on the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 Diagram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</a:t>
            </a:r>
            <a:r>
              <a:rPr b="1" i="1" lang="en-US"/>
              <a:t>illustrative</a:t>
            </a:r>
            <a:r>
              <a:rPr lang="en-US"/>
              <a:t> display of (most aspects of) a database schema.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Schema Construct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b="1" i="1" lang="en-US"/>
              <a:t>component</a:t>
            </a:r>
            <a:r>
              <a:rPr lang="en-US"/>
              <a:t> of the schema or an object within the schema, e.g., STUDENT, COURSE.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397" name="Google Shape;397;p21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398" name="Google Shape;398;p21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Example of a Database Schema</a:t>
            </a:r>
            <a:br>
              <a:rPr lang="en-US"/>
            </a:br>
            <a:endParaRPr/>
          </a:p>
        </p:txBody>
      </p:sp>
      <p:sp>
        <p:nvSpPr>
          <p:cNvPr id="410" name="Google Shape;4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412" name="Google Shape;412;p22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413" name="Google Shape;413;p22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fig02_01" id="415" name="Google Shape;4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1825625"/>
            <a:ext cx="844077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 State</a:t>
            </a:r>
            <a:endParaRPr/>
          </a:p>
        </p:txBody>
      </p:sp>
      <p:sp>
        <p:nvSpPr>
          <p:cNvPr id="426" name="Google Shape;4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428" name="Google Shape;428;p23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429" name="Google Shape;429;p23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31" name="Google Shape;43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actual data stored in a database at a </a:t>
            </a:r>
            <a:r>
              <a:rPr b="1" i="1" lang="en-US"/>
              <a:t>particular moment in time</a:t>
            </a:r>
            <a:r>
              <a:rPr lang="en-US"/>
              <a:t>. This includes the collection of all the data in the database.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called database instance (or occurrence or snapshot).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term </a:t>
            </a:r>
            <a:r>
              <a:rPr i="1" lang="en-US"/>
              <a:t>instance </a:t>
            </a:r>
            <a:r>
              <a:rPr lang="en-US"/>
              <a:t> is also applied to individual database components, e.g. </a:t>
            </a:r>
            <a:r>
              <a:rPr i="1" lang="en-US"/>
              <a:t>record instance, table instance, entity instance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Refers to the </a:t>
            </a:r>
            <a:r>
              <a:rPr b="1" i="1" lang="en-US"/>
              <a:t>content</a:t>
            </a:r>
            <a:r>
              <a:rPr lang="en-US"/>
              <a:t> of a database at a moment in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 Database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Refers to the database state when it is initially loaded into the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state that satisfies the structure and constraints of the database.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DB Schema v/s DB State</a:t>
            </a:r>
            <a:endParaRPr/>
          </a:p>
        </p:txBody>
      </p:sp>
      <p:sp>
        <p:nvSpPr>
          <p:cNvPr id="442" name="Google Shape;44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444" name="Google Shape;444;p24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445" name="Google Shape;445;p24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47" name="Google Shape;44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Distinction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database schema</a:t>
            </a:r>
            <a:r>
              <a:rPr lang="en-US"/>
              <a:t> changes very infrequently.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b="1" i="1" lang="en-US"/>
              <a:t>database state</a:t>
            </a:r>
            <a:r>
              <a:rPr lang="en-US"/>
              <a:t> changes every time the database is updated.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highlight>
                  <a:srgbClr val="FFFF00"/>
                </a:highlight>
              </a:rPr>
              <a:t>Schema</a:t>
            </a:r>
            <a:r>
              <a:rPr lang="en-US">
                <a:highlight>
                  <a:srgbClr val="FFFF00"/>
                </a:highlight>
              </a:rPr>
              <a:t> is also called </a:t>
            </a:r>
            <a:r>
              <a:rPr b="1" lang="en-US">
                <a:highlight>
                  <a:srgbClr val="FFFF00"/>
                </a:highlight>
              </a:rPr>
              <a:t>intension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highlight>
                  <a:srgbClr val="FFFF00"/>
                </a:highlight>
              </a:rPr>
              <a:t>State</a:t>
            </a:r>
            <a:r>
              <a:rPr lang="en-US">
                <a:highlight>
                  <a:srgbClr val="FFFF00"/>
                </a:highlight>
              </a:rPr>
              <a:t> is also called </a:t>
            </a:r>
            <a:r>
              <a:rPr b="1" lang="en-US">
                <a:highlight>
                  <a:srgbClr val="FFFF00"/>
                </a:highlight>
              </a:rPr>
              <a:t>extension</a:t>
            </a:r>
            <a:r>
              <a:rPr lang="en-US">
                <a:highlight>
                  <a:srgbClr val="FFFF00"/>
                </a:highlight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>
                <a:highlight>
                  <a:srgbClr val="00FFFF"/>
                </a:highlight>
              </a:rPr>
              <a:t>Three-Schema Architecture</a:t>
            </a:r>
            <a:endParaRPr/>
          </a:p>
        </p:txBody>
      </p:sp>
      <p:sp>
        <p:nvSpPr>
          <p:cNvPr id="458" name="Google Shape;4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460" name="Google Shape;460;p25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461" name="Google Shape;461;p25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63" name="Google Shape;46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Proposed to support DBMS characteristics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Program-data independence.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Support of </a:t>
            </a:r>
            <a:r>
              <a:rPr b="1" lang="en-US"/>
              <a:t>multiple views</a:t>
            </a:r>
            <a:r>
              <a:rPr lang="en-US"/>
              <a:t> of the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Its goal is to separate the user applications and the physical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explicitly used in commercial DBMS products, but has been useful in explaining database system organization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 The Three-Schema Architecture</a:t>
            </a:r>
            <a:endParaRPr/>
          </a:p>
        </p:txBody>
      </p:sp>
      <p:sp>
        <p:nvSpPr>
          <p:cNvPr id="474" name="Google Shape;4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476" name="Google Shape;476;p26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477" name="Google Shape;477;p26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6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Defines DBMS schemas at </a:t>
            </a:r>
            <a:r>
              <a:rPr b="1" i="1" lang="en-US" sz="2400"/>
              <a:t>three</a:t>
            </a:r>
            <a:r>
              <a:rPr lang="en-US" sz="2400"/>
              <a:t> levels: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highlight>
                  <a:srgbClr val="00FFFF"/>
                </a:highlight>
              </a:rPr>
              <a:t>Internal schema</a:t>
            </a:r>
            <a:r>
              <a:rPr lang="en-US" sz="2200"/>
              <a:t> at the internal level to describe physical storage structures and access paths (e.g indexes).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Typically uses a </a:t>
            </a:r>
            <a:r>
              <a:rPr b="1" lang="en-US"/>
              <a:t>physical</a:t>
            </a:r>
            <a:r>
              <a:rPr lang="en-US"/>
              <a:t> data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highlight>
                  <a:srgbClr val="00FFFF"/>
                </a:highlight>
              </a:rPr>
              <a:t>Conceptual schema</a:t>
            </a:r>
            <a:r>
              <a:rPr lang="en-US" sz="2200">
                <a:highlight>
                  <a:srgbClr val="00FFFF"/>
                </a:highlight>
              </a:rPr>
              <a:t> </a:t>
            </a:r>
            <a:r>
              <a:rPr lang="en-US" sz="2200"/>
              <a:t>at the conceptual level to describe the structure and constraints for the whole database for a community of users. It describes entities, data types, relationships, user operations and constraints.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Uses a </a:t>
            </a:r>
            <a:r>
              <a:rPr b="1" lang="en-US"/>
              <a:t>conceptual</a:t>
            </a:r>
            <a:r>
              <a:rPr lang="en-US"/>
              <a:t> or an </a:t>
            </a:r>
            <a:r>
              <a:rPr b="1" lang="en-US"/>
              <a:t>implementation</a:t>
            </a:r>
            <a:r>
              <a:rPr lang="en-US"/>
              <a:t> data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highlight>
                  <a:srgbClr val="00FFFF"/>
                </a:highlight>
              </a:rPr>
              <a:t>External schemas</a:t>
            </a:r>
            <a:r>
              <a:rPr lang="en-US" sz="2200">
                <a:highlight>
                  <a:srgbClr val="00FFFF"/>
                </a:highlight>
              </a:rPr>
              <a:t> </a:t>
            </a:r>
            <a:r>
              <a:rPr lang="en-US" sz="2200"/>
              <a:t>at the external level (or view level) to describe the various user views.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Usually uses the same data model as the conceptual schema.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The Three-Schema Architecture</a:t>
            </a:r>
            <a:endParaRPr/>
          </a:p>
        </p:txBody>
      </p:sp>
      <p:sp>
        <p:nvSpPr>
          <p:cNvPr id="490" name="Google Shape;49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492" name="Google Shape;492;p27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493" name="Google Shape;493;p27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fig02_02" id="495" name="Google Shape;495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6941" y="1797915"/>
            <a:ext cx="679811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8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>
                <a:highlight>
                  <a:srgbClr val="00FFFF"/>
                </a:highlight>
              </a:rPr>
              <a:t>Data Independence</a:t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508" name="Google Shape;508;p28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509" name="Google Shape;509;p28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highlight>
                  <a:srgbClr val="00FFFF"/>
                </a:highlight>
              </a:rPr>
              <a:t>Logical Data Independence</a:t>
            </a:r>
            <a:r>
              <a:rPr b="1" lang="en-US"/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capacity to </a:t>
            </a:r>
            <a:r>
              <a:rPr lang="en-US">
                <a:highlight>
                  <a:srgbClr val="00FFFF"/>
                </a:highlight>
              </a:rPr>
              <a:t>change the conceptual schema without having to change the external schemas </a:t>
            </a:r>
            <a:r>
              <a:rPr lang="en-US"/>
              <a:t>and their associated application programs.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highlight>
                  <a:srgbClr val="00FFFF"/>
                </a:highlight>
              </a:rPr>
              <a:t>Physical Data Independence: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capacity </a:t>
            </a:r>
            <a:r>
              <a:rPr lang="en-US">
                <a:highlight>
                  <a:srgbClr val="00FFFF"/>
                </a:highlight>
              </a:rPr>
              <a:t>to change the internal schema without having to change the conceptual schema.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the internal schema may be changed when certain file structures are reorganized or new indexes are created to improve database performance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Data Independence</a:t>
            </a:r>
            <a:endParaRPr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524" name="Google Shape;524;p29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525" name="Google Shape;525;p29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27" name="Google Shape;52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00FFFF"/>
                </a:highlight>
              </a:rPr>
              <a:t>When a schema at a lower level is changed, only the </a:t>
            </a:r>
            <a:r>
              <a:rPr b="1" lang="en-US">
                <a:highlight>
                  <a:srgbClr val="00FFFF"/>
                </a:highlight>
              </a:rPr>
              <a:t>mappings</a:t>
            </a:r>
            <a:r>
              <a:rPr lang="en-US">
                <a:highlight>
                  <a:srgbClr val="00FFFF"/>
                </a:highlight>
              </a:rPr>
              <a:t> between this schema and higher-level schemas need to be changed in a DBMS that fully supports data independence.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higher-level schemas themselves are </a:t>
            </a:r>
            <a:r>
              <a:rPr b="1" lang="en-US"/>
              <a:t>unchanged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Hence, the application programs need not be changed since they refer to the external schemas.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Definitions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collection of related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Known facts that can be recorded and have an implicit meaning.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Mini-world: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part of the real world about which data is stored in a database. For example, student grades and transcripts at a university.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 Management System (DBMS):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software package/ system to facilitate the creation and maintenance of a computerized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 System: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DBMS software together with the data itself.  Sometimes, the applications are also included.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126" name="Google Shape;126;p3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127" name="Google Shape;127;p3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0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DBMS Languages</a:t>
            </a:r>
            <a:endParaRPr/>
          </a:p>
        </p:txBody>
      </p:sp>
      <p:sp>
        <p:nvSpPr>
          <p:cNvPr id="538" name="Google Shape;53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540" name="Google Shape;540;p30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541" name="Google Shape;541;p30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43" name="Google Shape;54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Definition Language (DDL)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Manipulation Language (DML)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High-Level or Non-procedural Languages: These include the relational language SQL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May be used in a standalone way or may be embedded in a programming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Low Level or Procedural Languages: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These must be embedded in a programming language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DBMS Languages</a:t>
            </a:r>
            <a:endParaRPr/>
          </a:p>
        </p:txBody>
      </p:sp>
      <p:sp>
        <p:nvSpPr>
          <p:cNvPr id="554" name="Google Shape;5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1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556" name="Google Shape;556;p31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557" name="Google Shape;557;p31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9" name="Google Shape;55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highlight>
                  <a:srgbClr val="FFFF00"/>
                </a:highlight>
              </a:rPr>
              <a:t>Data Definition Language (DDL):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rgbClr val="FFFF00"/>
                </a:highlight>
              </a:rPr>
              <a:t>Used by the DBA and database designers to specify the conceptual schema of a database.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rgbClr val="FFFF00"/>
                </a:highlight>
              </a:rPr>
              <a:t>In many DBMSs, the DDL is also used to define internal and external schemas (views).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rgbClr val="FFFF00"/>
                </a:highlight>
              </a:rPr>
              <a:t>In some DBMSs, separate </a:t>
            </a:r>
            <a:r>
              <a:rPr b="1" lang="en-US">
                <a:highlight>
                  <a:srgbClr val="FFFF00"/>
                </a:highlight>
              </a:rPr>
              <a:t>storage definition language (SDL) </a:t>
            </a:r>
            <a:r>
              <a:rPr lang="en-US">
                <a:highlight>
                  <a:srgbClr val="FFFF00"/>
                </a:highlight>
              </a:rPr>
              <a:t>and</a:t>
            </a:r>
            <a:r>
              <a:rPr b="1" lang="en-US">
                <a:highlight>
                  <a:srgbClr val="FFFF00"/>
                </a:highlight>
              </a:rPr>
              <a:t> view definition language (VDL)</a:t>
            </a:r>
            <a:r>
              <a:rPr lang="en-US">
                <a:highlight>
                  <a:srgbClr val="FFFF00"/>
                </a:highlight>
              </a:rPr>
              <a:t> are used to define internal and external schemas.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highlight>
                  <a:srgbClr val="FFFF00"/>
                </a:highlight>
              </a:rPr>
              <a:t>SDL is typically realized via DBMS commands provided to the DBA and database designers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DBMS Languages</a:t>
            </a:r>
            <a:endParaRPr/>
          </a:p>
        </p:txBody>
      </p:sp>
      <p:sp>
        <p:nvSpPr>
          <p:cNvPr id="570" name="Google Shape;57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572" name="Google Shape;572;p32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573" name="Google Shape;573;p32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75" name="Google Shape;57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Data Manipulation Language (DML):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to specify database retrievals and updates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DML commands (data sublanguage) can be </a:t>
            </a:r>
            <a:r>
              <a:rPr i="1" lang="en-US"/>
              <a:t>embedded</a:t>
            </a:r>
            <a:r>
              <a:rPr lang="en-US"/>
              <a:t> in a general-purpose programming language (host language), such as COBOL, C, C++, or Java.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library of functions can also be provided to access the DBMS from a programming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Alternatively, stand-alone DML commands can be applied directly (called a </a:t>
            </a:r>
            <a:r>
              <a:rPr i="1" lang="en-US"/>
              <a:t>query language</a:t>
            </a:r>
            <a:r>
              <a:rPr lang="en-US"/>
              <a:t>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Types of DML</a:t>
            </a:r>
            <a:endParaRPr/>
          </a:p>
        </p:txBody>
      </p:sp>
      <p:sp>
        <p:nvSpPr>
          <p:cNvPr id="586" name="Google Shape;58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3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588" name="Google Shape;588;p33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589" name="Google Shape;589;p33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91" name="Google Shape;59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High Level or Non-procedural Language: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the SQL relational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“set”-oriented and specify what data to retrieve rather than how to retrieve it. Many records can be retrieved in one DML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called </a:t>
            </a:r>
            <a:r>
              <a:rPr b="1" lang="en-US"/>
              <a:t>declarative</a:t>
            </a:r>
            <a:r>
              <a:rPr lang="en-US"/>
              <a:t> languages.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Low Level or Procedural Language: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Retrieve data one record-at-a-time;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Constructs such as looping are needed to retrieve multiple records, along with positioning pointers.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4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4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4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34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r>
              <a:rPr lang="en-US"/>
              <a:t>DBMS Languages</a:t>
            </a:r>
            <a:endParaRPr/>
          </a:p>
        </p:txBody>
      </p:sp>
      <p:sp>
        <p:nvSpPr>
          <p:cNvPr id="602" name="Google Shape;60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4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604" name="Google Shape;604;p34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605" name="Google Shape;605;p34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4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Database Languages in DBMS" id="607" name="Google Shape;607;p3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5130" y="1825625"/>
            <a:ext cx="70617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5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5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35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5"/>
          <p:cNvSpPr txBox="1"/>
          <p:nvPr>
            <p:ph type="title"/>
          </p:nvPr>
        </p:nvSpPr>
        <p:spPr>
          <a:xfrm>
            <a:off x="838200" y="489816"/>
            <a:ext cx="10515600" cy="1103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DBMS Component Modules</a:t>
            </a:r>
            <a:endParaRPr/>
          </a:p>
        </p:txBody>
      </p:sp>
      <p:sp>
        <p:nvSpPr>
          <p:cNvPr id="618" name="Google Shape;61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620" name="Google Shape;620;p35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621" name="Google Shape;621;p35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fig02_03" id="623" name="Google Shape;623;p3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399" y="1524000"/>
            <a:ext cx="8866909" cy="505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6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6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6"/>
          <p:cNvSpPr txBox="1"/>
          <p:nvPr>
            <p:ph type="title"/>
          </p:nvPr>
        </p:nvSpPr>
        <p:spPr>
          <a:xfrm>
            <a:off x="838200" y="489816"/>
            <a:ext cx="10515600" cy="1103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6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636" name="Google Shape;636;p36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637" name="Google Shape;637;p36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6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9" name="Google Shape;639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>
                <a:latin typeface="Pinyon Script"/>
                <a:ea typeface="Pinyon Script"/>
                <a:cs typeface="Pinyon Script"/>
                <a:sym typeface="Pinyon Script"/>
              </a:rPr>
              <a:t>				</a:t>
            </a:r>
            <a:r>
              <a:rPr lang="en-US" sz="9000"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Problems with traditional approach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Inconsistency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Redundancy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Loss of flexibility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files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Problem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142" name="Google Shape;142;p4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143" name="Google Shape;143;p4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Databases and Database Applications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Traditional Applications: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Numeric and Textual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Recent Applications: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Multimedia Databases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Geographic Information Systems (GIS)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Warehouses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Real-time and Active Databases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Many other applications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158" name="Google Shape;158;p5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159" name="Google Shape;159;p5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Typical DBMS Functionality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38200" y="1834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highlight>
                  <a:srgbClr val="FFFF00"/>
                </a:highlight>
              </a:rPr>
              <a:t>Define</a:t>
            </a:r>
            <a:r>
              <a:rPr lang="en-US" sz="2400"/>
              <a:t> a particular database in terms of its data types, structures, and constraints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highlight>
                  <a:srgbClr val="FFFF00"/>
                </a:highlight>
              </a:rPr>
              <a:t>Construct</a:t>
            </a:r>
            <a:r>
              <a:rPr lang="en-US" sz="2400">
                <a:highlight>
                  <a:srgbClr val="FFFF00"/>
                </a:highlight>
              </a:rPr>
              <a:t> or Load </a:t>
            </a:r>
            <a:r>
              <a:rPr lang="en-US" sz="2400"/>
              <a:t>the initial database contents on a secondary storage medium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highlight>
                  <a:srgbClr val="FFFF00"/>
                </a:highlight>
              </a:rPr>
              <a:t>Manipulating</a:t>
            </a:r>
            <a:r>
              <a:rPr lang="en-US" sz="2400"/>
              <a:t> the database: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Retrieval: Querying, generating reports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Modification: Insertions, deletions and updates to its content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Accessing the database through Web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>
                <a:highlight>
                  <a:srgbClr val="FFFF00"/>
                </a:highlight>
              </a:rPr>
              <a:t>Processing</a:t>
            </a:r>
            <a:r>
              <a:rPr lang="en-US" sz="2400">
                <a:highlight>
                  <a:srgbClr val="FFFF00"/>
                </a:highlight>
              </a:rPr>
              <a:t> and </a:t>
            </a:r>
            <a:r>
              <a:rPr i="1" lang="en-US" sz="2400">
                <a:highlight>
                  <a:srgbClr val="FFFF00"/>
                </a:highlight>
              </a:rPr>
              <a:t>Sharing</a:t>
            </a:r>
            <a:r>
              <a:rPr lang="en-US" sz="2400">
                <a:highlight>
                  <a:srgbClr val="FFFF00"/>
                </a:highlight>
              </a:rPr>
              <a:t> </a:t>
            </a:r>
            <a:r>
              <a:rPr lang="en-US" sz="2400"/>
              <a:t>by a set of concurrent users and application programs – yet, keeping all data valid and consistent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82109" y="1857937"/>
            <a:ext cx="9705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174" name="Google Shape;174;p6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175" name="Google Shape;175;p6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Typical DBMS Functionality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features: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rgbClr val="FFFF00"/>
                </a:highlight>
              </a:rPr>
              <a:t>Protection or Security </a:t>
            </a:r>
            <a:r>
              <a:rPr lang="en-US"/>
              <a:t>measures to prevent unauthorized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highlight>
                  <a:srgbClr val="FFFF00"/>
                </a:highlight>
              </a:rPr>
              <a:t>Presentation and Visualization of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Maintaining the database and associated programs over the lifetime of the database application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Called database, software, and system maintenance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190" name="Google Shape;190;p7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191" name="Google Shape;191;p7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Simplified database system environment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05" name="Google Shape;205;p8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206" name="Google Shape;206;p8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08" name="Google Shape;208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3260" l="0" r="0" t="-3260"/>
          <a:stretch/>
        </p:blipFill>
        <p:spPr>
          <a:xfrm>
            <a:off x="1745675" y="1510150"/>
            <a:ext cx="7924500" cy="46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609793" y="182906"/>
            <a:ext cx="430309" cy="430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1812157" y="438011"/>
            <a:ext cx="34656" cy="34656"/>
          </a:xfrm>
          <a:custGeom>
            <a:rect b="b" l="l" r="r" t="t"/>
            <a:pathLst>
              <a:path extrusionOk="0" h="56515" w="56514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extrusionOk="0" h="56515" w="56514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821783" y="445713"/>
            <a:ext cx="15403" cy="19253"/>
          </a:xfrm>
          <a:custGeom>
            <a:rect b="b" l="l" r="r" t="t"/>
            <a:pathLst>
              <a:path extrusionOk="0" h="31750" w="2540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extrusionOk="0" h="31750" w="2540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extrusionOk="0" h="31750" w="2540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375">
            <a:spAutoFit/>
          </a:bodyPr>
          <a:lstStyle/>
          <a:p>
            <a:pPr indent="0" lvl="0" marL="7701" marR="0" rtl="0" algn="l">
              <a:lnSpc>
                <a:spcPct val="1115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/>
          </a:p>
          <a:p>
            <a:pPr indent="0" lvl="0" marL="7701" marR="0" rtl="0" algn="l">
              <a:lnSpc>
                <a:spcPct val="111546"/>
              </a:lnSpc>
              <a:spcBef>
                <a:spcPts val="82"/>
              </a:spcBef>
              <a:spcAft>
                <a:spcPts val="0"/>
              </a:spcAft>
              <a:buNone/>
            </a:pPr>
            <a:r>
              <a:rPr b="1" lang="en-US" sz="97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b="1" sz="97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611718" y="722959"/>
            <a:ext cx="11235221" cy="0"/>
          </a:xfrm>
          <a:custGeom>
            <a:rect b="b" l="l" r="r" t="t"/>
            <a:pathLst>
              <a:path extrusionOk="0" h="120000"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cap="flat" cmpd="sng" w="15700">
            <a:solidFill>
              <a:srgbClr val="5E6DB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Database</a:t>
            </a:r>
            <a:br>
              <a:rPr lang="en-US"/>
            </a:br>
            <a:r>
              <a:rPr lang="en-US"/>
              <a:t>(with a Conceptual Data Model)</a:t>
            </a:r>
            <a:endParaRPr/>
          </a:p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Mini-world for the 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 of a UNIVERSITY environment.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Some mini-world </a:t>
            </a:r>
            <a:r>
              <a:rPr b="1" i="1" lang="en-US"/>
              <a:t>entities</a:t>
            </a:r>
            <a:r>
              <a:rPr b="1"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STUDENTs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COURSEs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SECTIONs (of COURSEs)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(academic) DEPARTMENTs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ensity-Based Clustering | SpringerLink" id="222" name="Google Shape;222;p9"/>
          <p:cNvSpPr/>
          <p:nvPr/>
        </p:nvSpPr>
        <p:spPr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clusions image" id="223" name="Google Shape;223;p9"/>
          <p:cNvSpPr/>
          <p:nvPr/>
        </p:nvSpPr>
        <p:spPr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00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19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819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2020-07-10T04:48:04Z</dcterms:created>
  <dc:creator>Dr. Shobha G</dc:creator>
</cp:coreProperties>
</file>