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6" r:id="rId11"/>
    <p:sldId id="337" r:id="rId12"/>
    <p:sldId id="338" r:id="rId13"/>
    <p:sldId id="334" r:id="rId14"/>
    <p:sldId id="335" r:id="rId15"/>
    <p:sldId id="339" r:id="rId16"/>
    <p:sldId id="302" r:id="rId17"/>
    <p:sldId id="303" r:id="rId18"/>
    <p:sldId id="304" r:id="rId19"/>
    <p:sldId id="305" r:id="rId20"/>
    <p:sldId id="306" r:id="rId21"/>
    <p:sldId id="340" r:id="rId22"/>
    <p:sldId id="341" r:id="rId23"/>
    <p:sldId id="342" r:id="rId24"/>
    <p:sldId id="343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46" r:id="rId33"/>
    <p:sldId id="344" r:id="rId34"/>
    <p:sldId id="345" r:id="rId35"/>
    <p:sldId id="315" r:id="rId36"/>
    <p:sldId id="316" r:id="rId37"/>
    <p:sldId id="347" r:id="rId38"/>
    <p:sldId id="348" r:id="rId39"/>
    <p:sldId id="317" r:id="rId40"/>
    <p:sldId id="318" r:id="rId41"/>
    <p:sldId id="320" r:id="rId42"/>
    <p:sldId id="321" r:id="rId43"/>
    <p:sldId id="322" r:id="rId44"/>
    <p:sldId id="323" r:id="rId45"/>
    <p:sldId id="349" r:id="rId46"/>
    <p:sldId id="350" r:id="rId47"/>
    <p:sldId id="351" r:id="rId48"/>
    <p:sldId id="324" r:id="rId49"/>
    <p:sldId id="352" r:id="rId50"/>
    <p:sldId id="353" r:id="rId51"/>
    <p:sldId id="354" r:id="rId52"/>
    <p:sldId id="325" r:id="rId53"/>
    <p:sldId id="355" r:id="rId54"/>
    <p:sldId id="356" r:id="rId55"/>
    <p:sldId id="357" r:id="rId56"/>
    <p:sldId id="358" r:id="rId57"/>
    <p:sldId id="359" r:id="rId58"/>
    <p:sldId id="360" r:id="rId59"/>
    <p:sldId id="29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04-10-2020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8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85DE75-43C6-423D-B264-BE03A2F7BE5E}" type="slidenum">
              <a:rPr lang="zh-TW" altLang="en-CA" sz="1200">
                <a:latin typeface="Tahoma" panose="020B0604030504040204" pitchFamily="34" charset="0"/>
              </a:rPr>
              <a:pPr eaLnBrk="1" hangingPunct="1"/>
              <a:t>58</a:t>
            </a:fld>
            <a:endParaRPr lang="zh-TW" altLang="en-CA" sz="120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0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7256304" y="4981643"/>
            <a:ext cx="4417654" cy="169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>
                <a:solidFill>
                  <a:srgbClr val="000000"/>
                </a:solidFill>
              </a:rPr>
              <a:t>Ramez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Elmasri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Shamkant</a:t>
            </a:r>
            <a:r>
              <a:rPr lang="en-US" sz="1600" dirty="0">
                <a:solidFill>
                  <a:srgbClr val="000000"/>
                </a:solidFill>
              </a:rPr>
              <a:t> B. </a:t>
            </a:r>
            <a:r>
              <a:rPr lang="en-US" sz="1600" dirty="0" err="1">
                <a:solidFill>
                  <a:srgbClr val="000000"/>
                </a:solidFill>
              </a:rPr>
              <a:t>Navathe</a:t>
            </a:r>
            <a:endParaRPr lang="en-US" alt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Pratiba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Department of 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1820" y="2286000"/>
            <a:ext cx="5942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Unit 2 (</a:t>
            </a:r>
            <a:r>
              <a:rPr lang="en-IN" sz="4000" b="1" dirty="0"/>
              <a:t>Refining the ER Design for the COMPANY Database and Relational Model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7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52715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notation for ER Diagrams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Manages 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838200" y="1300350"/>
          <a:ext cx="10515600" cy="539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Bitmap Image" r:id="rId4" imgW="5009524" imgH="7535327" progId="PBrush">
                  <p:embed/>
                </p:oleObj>
              </mc:Choice>
              <mc:Fallback>
                <p:oleObj name="Bitmap Image" r:id="rId4" imgW="5009524" imgH="7535327" progId="PBrush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00350"/>
                        <a:ext cx="10515600" cy="5394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27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for Company Database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Manages 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425256"/>
            <a:ext cx="10271176" cy="493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5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with Structural Constraints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Manages :  1:1 relationship type between EMPLOYEE and 	   DEPARTMENT. Employee participation is partial. Department participation is not clear from requirements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graphicFrame>
        <p:nvGraphicFramePr>
          <p:cNvPr id="16" name="Object 1029" descr="Pink tissue paper"/>
          <p:cNvGraphicFramePr>
            <a:graphicFrameLocks noChangeAspect="1"/>
          </p:cNvGraphicFramePr>
          <p:nvPr/>
        </p:nvGraphicFramePr>
        <p:xfrm>
          <a:off x="228599" y="1425256"/>
          <a:ext cx="11618339" cy="529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Bitmap Image" r:id="rId4" imgW="3561905" imgH="4828571" progId="PBrush">
                  <p:embed/>
                </p:oleObj>
              </mc:Choice>
              <mc:Fallback>
                <p:oleObj name="Bitmap Image" r:id="rId4" imgW="3561905" imgH="4828571" progId="PBrush">
                  <p:embed/>
                  <p:pic>
                    <p:nvPicPr>
                      <p:cNvPr id="0" name="Picture 51" descr="Pink tissue paper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1425256"/>
                        <a:ext cx="11618339" cy="5296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58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dirty="0"/>
              <a:t>Ternary relationship types. </a:t>
            </a:r>
            <a:br>
              <a:rPr lang="en-US" altLang="en-US" dirty="0"/>
            </a:br>
            <a:r>
              <a:rPr lang="en-US" altLang="en-US" dirty="0"/>
              <a:t>(a) The SUPPLY relationship.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7302" y="2212505"/>
            <a:ext cx="7772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1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Mapping the </a:t>
            </a:r>
            <a:r>
              <a:rPr lang="en-US" altLang="en-US" i="1" dirty="0"/>
              <a:t>n</a:t>
            </a:r>
            <a:r>
              <a:rPr lang="en-US" altLang="en-US" dirty="0"/>
              <a:t>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 SUPPLY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0937" y="1988133"/>
            <a:ext cx="61896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5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 of Mapping Constructs and Constraints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en-US" sz="7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Correspondence between ER and Relational Models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b="1" dirty="0">
                <a:solidFill>
                  <a:schemeClr val="tx2"/>
                </a:solidFill>
              </a:rPr>
              <a:t>ER Model				Relational Model</a:t>
            </a:r>
            <a:endParaRPr lang="en-US" altLang="en-US" sz="6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Entity type				“Entity” relation</a:t>
            </a:r>
          </a:p>
          <a:p>
            <a:r>
              <a:rPr lang="en-US" altLang="en-US" sz="6000" dirty="0">
                <a:highlight>
                  <a:srgbClr val="FFFF00"/>
                </a:highlight>
                <a:latin typeface="Times New Roman" panose="02020603050405020304" pitchFamily="18" charset="0"/>
              </a:rPr>
              <a:t>1:1 or 1:N relationship type		Foreign key (or “relationship” relation)</a:t>
            </a:r>
          </a:p>
          <a:p>
            <a:r>
              <a:rPr lang="en-US" altLang="en-US" sz="6000" dirty="0">
                <a:highlight>
                  <a:srgbClr val="FFFF00"/>
                </a:highlight>
                <a:latin typeface="Times New Roman" panose="02020603050405020304" pitchFamily="18" charset="0"/>
              </a:rPr>
              <a:t>M:N relationship type		“Relationship” relation and two foreign keys</a:t>
            </a:r>
          </a:p>
          <a:p>
            <a:r>
              <a:rPr lang="en-US" altLang="en-US" sz="60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n</a:t>
            </a:r>
            <a:r>
              <a:rPr lang="en-US" altLang="en-US" sz="6000" dirty="0">
                <a:highlight>
                  <a:srgbClr val="FFFF00"/>
                </a:highlight>
                <a:latin typeface="Times New Roman" panose="02020603050405020304" pitchFamily="18" charset="0"/>
              </a:rPr>
              <a:t>-</a:t>
            </a:r>
            <a:r>
              <a:rPr lang="en-US" altLang="en-US" sz="60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ary</a:t>
            </a:r>
            <a:r>
              <a:rPr lang="en-US" altLang="en-US" sz="6000" dirty="0">
                <a:highlight>
                  <a:srgbClr val="FFFF00"/>
                </a:highlight>
                <a:latin typeface="Times New Roman" panose="02020603050405020304" pitchFamily="18" charset="0"/>
              </a:rPr>
              <a:t> relationship type		“Relationship” relation and n foreign keys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Simple attribute			Attribute</a:t>
            </a:r>
          </a:p>
          <a:p>
            <a:r>
              <a:rPr lang="en-US" altLang="en-US" sz="60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Composite attribute			Set of simple component attributes</a:t>
            </a:r>
          </a:p>
          <a:p>
            <a:r>
              <a:rPr lang="en-US" altLang="en-US" sz="60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Multivalued attribute		Relation and foreign key</a:t>
            </a:r>
          </a:p>
          <a:p>
            <a:r>
              <a:rPr lang="en-US" altLang="en-US" sz="60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Value set				Domain</a:t>
            </a:r>
          </a:p>
          <a:p>
            <a:r>
              <a:rPr lang="en-US" altLang="en-US" sz="6000" dirty="0">
                <a:solidFill>
                  <a:schemeClr val="tx2"/>
                </a:solidFill>
                <a:latin typeface="Times New Roman" panose="02020603050405020304" pitchFamily="18" charset="0"/>
              </a:rPr>
              <a:t>Key attribute				Primary (or secondary) key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73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DEPARTMENT. Employee participation is partial. Department participation is not clea</a:t>
            </a: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Relational Model Concepts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Characteristics of Relations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Relational Integrity Constraints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3.1	Key Constraints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3.2	Entity Integrity Constraints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3.3	Referential Integrity Constraints</a:t>
            </a:r>
          </a:p>
          <a:p>
            <a:pPr marL="1885950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lain" startAt="4"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Operations on Relations</a:t>
            </a:r>
          </a:p>
          <a:p>
            <a:pPr marL="1885950" lvl="3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lain" startAt="4"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73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Relational Model Concepts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7500" lnSpcReduction="2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BASIS OF THE MODEL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The relational Model of Data is based on the concept of a</a:t>
            </a:r>
            <a:r>
              <a:rPr lang="en-US" altLang="en-US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Relation.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is a mathematical concept based on the ideas of sets.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The strength of the relational approach to data management comes from the formal foundation provided by the theory of relations.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66FF"/>
                </a:solidFill>
                <a:latin typeface="Times New Roman" panose="02020603050405020304" pitchFamily="18" charset="0"/>
              </a:rPr>
              <a:t>The model was first proposed by Dr. E.F. </a:t>
            </a:r>
            <a:r>
              <a:rPr lang="en-US" altLang="en-US" sz="25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Codd</a:t>
            </a:r>
            <a:r>
              <a:rPr lang="en-US" altLang="en-US" sz="2500" dirty="0">
                <a:solidFill>
                  <a:srgbClr val="0066FF"/>
                </a:solidFill>
                <a:latin typeface="Times New Roman" panose="02020603050405020304" pitchFamily="18" charset="0"/>
              </a:rPr>
              <a:t> of IBM Research in 1970 in the following paper: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66FF"/>
                </a:solidFill>
                <a:latin typeface="Times New Roman" panose="02020603050405020304" pitchFamily="18" charset="0"/>
              </a:rPr>
              <a:t>"A Relational Model for Large Shared Data Banks," Communications of the ACM, June 1970.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5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500" dirty="0">
                <a:solidFill>
                  <a:srgbClr val="0066FF"/>
                </a:solidFill>
                <a:latin typeface="Times New Roman" panose="02020603050405020304" pitchFamily="18" charset="0"/>
              </a:rPr>
              <a:t>The above paper caused a major revolution in the field of database management and earned Dr. </a:t>
            </a:r>
            <a:r>
              <a:rPr lang="en-US" altLang="en-US" sz="25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Codd</a:t>
            </a:r>
            <a:r>
              <a:rPr lang="en-US" altLang="en-US" sz="2500" dirty="0">
                <a:solidFill>
                  <a:srgbClr val="0066FF"/>
                </a:solidFill>
                <a:latin typeface="Times New Roman" panose="02020603050405020304" pitchFamily="18" charset="0"/>
              </a:rPr>
              <a:t> the coveted ACM Turing Award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0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INFORMAL DEFINITIONS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20000"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RELATION:  </a:t>
            </a: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table of values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may be thought of as a 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set of rows.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may alternately be thought of as a</a:t>
            </a:r>
            <a:r>
              <a:rPr lang="en-US" altLang="en-US" sz="2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set of columns.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Each row of the relation may be given an identifier.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66FF"/>
                </a:solidFill>
                <a:latin typeface="Times New Roman" panose="02020603050405020304" pitchFamily="18" charset="0"/>
              </a:rPr>
              <a:t>Each column typically is called by its column name or column header or attribute name.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45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7500" lnSpcReduction="20000"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3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Relation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may be defined in multiple ways.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 The </a:t>
            </a:r>
            <a:r>
              <a:rPr lang="en-US" altLang="en-US" sz="3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Schema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of a Relation: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	R (A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.....A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 Relation R is defined over </a:t>
            </a:r>
            <a:r>
              <a:rPr lang="en-US" altLang="en-US" sz="3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attributes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2,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.....A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   For Example -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	CUSTOMER (</a:t>
            </a:r>
            <a:r>
              <a:rPr lang="en-US" altLang="en-US" sz="3100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-id, </a:t>
            </a:r>
            <a:r>
              <a:rPr lang="en-US" altLang="en-US" sz="3100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3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-name, Address, Phone#)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aseline="-25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 Here, CUSTOMER is a relation defined over the four attributes </a:t>
            </a:r>
            <a:r>
              <a:rPr lang="en-US" altLang="en-US" sz="31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-id, </a:t>
            </a:r>
            <a:r>
              <a:rPr lang="en-US" altLang="en-US" sz="31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-name, Address, Phone#,  each of which has a domain or a set of valid values.  For example, the </a:t>
            </a:r>
            <a:r>
              <a:rPr lang="en-US" altLang="en-US" sz="3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domain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31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3100" dirty="0">
                <a:solidFill>
                  <a:srgbClr val="0066FF"/>
                </a:solidFill>
                <a:latin typeface="Times New Roman" panose="02020603050405020304" pitchFamily="18" charset="0"/>
              </a:rPr>
              <a:t>-id is 6 digit numbers.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42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ER Diagram for Company Database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The following are the binary relationship types observed: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1. Manages :  1:1 relationship type between EMPLOYEE    and 	   DEPARTMENT. Employee participation is partial. Department participation is not clear from requirements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2. WORKS-FOR : 1:N relationship type between DEPARTMENT and EMPLOYEE. Both participation are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3. SUPERVISION : 1:N relationship between employee and employee. Both participants are determined to be partial.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4. WORKS-ON : M:N relationship type with attributes Hours. Both participants are determined to be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5. CONTROLS : 1:1 relationship type between DEPARTMENT and PROJECT. The participation of the project  is total and department is partial.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6. DEPENDENTS-OF : 1:N relationship type between EMPLOYEE and DEPENDENT . The participation of employee is partial and dependent is total.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6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pPr marL="442913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A </a:t>
            </a:r>
            <a:r>
              <a:rPr lang="en-US" altLang="en-US" sz="2400" b="1" dirty="0">
                <a:solidFill>
                  <a:schemeClr val="bg1"/>
                </a:solidFill>
              </a:rPr>
              <a:t>tuple</a:t>
            </a:r>
            <a:r>
              <a:rPr lang="en-US" altLang="en-US" sz="2400" dirty="0">
                <a:solidFill>
                  <a:schemeClr val="bg1"/>
                </a:solidFill>
              </a:rPr>
              <a:t> is an ordered set of values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Each value is derived from an appropriate domain.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A </a:t>
            </a:r>
            <a:r>
              <a:rPr lang="en-US" altLang="en-US" sz="5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tuple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is an ordered set of values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Each value is derived from an appropriate domain.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Each row in the CUSTOMER table may be called as a tuple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in the table and would consist of four values.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1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&lt;632895, "John Smith", "101 Main St. Atlanta, GA  30332", 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"(404) 894-2000"&gt; is a triple belonging to the CUSTOMER 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relation.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Each row in the CUSTOMER table may be called as a tuple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in the table and would consist of four values.</a:t>
            </a:r>
          </a:p>
          <a:p>
            <a:pPr lvl="2"/>
            <a:endParaRPr lang="en-US" altLang="en-US" sz="2400" dirty="0">
              <a:solidFill>
                <a:schemeClr val="bg1"/>
              </a:solidFill>
            </a:endParaRP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&lt;632895, "John Smith", "101 Main St. Atlanta, GA  30332", 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"(404) 894-2000"&gt; is a triple belonging to the CUSTOMER 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relation.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08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 - DOMAIN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 marL="442913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51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51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domain has a logical definition: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Example: “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USA_phone_numbers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are the set of 10 digit phone numbers valid in 	the U.S.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8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domain also has a data-type or a format defined for it.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USA_phone_numbers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have a format: (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ddd-dddd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each d is a 	decimal digit.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Dates have various formats such as year, month, date formatted as 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	as 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mm,yyyy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8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name designates the role played by a domain in a relation: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interpret the meaning of the data elements corresponding to that attribute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Example: The domain Date may be used to define two attributes named “Invoice-	date” and “Payment-date” with different meanings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3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 - STATE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endParaRPr lang="en-US" altLang="en-US" dirty="0"/>
          </a:p>
          <a:p>
            <a:endParaRPr lang="en-US" alt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96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state</a:t>
            </a: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subset of the Cartesian product of the domains of its attributes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domain contains the set of all possible values the attribute can take.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96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attribute </a:t>
            </a:r>
            <a:r>
              <a:rPr lang="en-US" altLang="en-US" sz="96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 is defined over the domain of character strings of maximum length 25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96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96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altLang="en-US" sz="96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-name) is varchar(25)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endParaRPr lang="en-US" altLang="en-US" sz="96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these strings play in the CUSTOMER relation is that of the </a:t>
            </a:r>
            <a:r>
              <a:rPr lang="en-US" altLang="en-US" sz="9600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a customer</a:t>
            </a:r>
            <a:r>
              <a:rPr lang="en-US" altLang="en-US" sz="96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Each value is derived from an appropriate domain.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in the CUSTOMER table may be called as a tuple</a:t>
            </a:r>
          </a:p>
          <a:p>
            <a:pPr lvl="2"/>
            <a:r>
              <a:rPr lang="en-US" alt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the table and would consist of four values.</a:t>
            </a:r>
          </a:p>
          <a:p>
            <a:pPr lvl="2"/>
            <a:endParaRPr lang="en-US" altLang="en-US" sz="2400" dirty="0">
              <a:solidFill>
                <a:schemeClr val="bg1"/>
              </a:solidFill>
            </a:endParaRP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&lt;632895, "John Smith", "101 Main St. Atlanta, GA  30332", 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"(404) 894-2000"&gt; is a triple belonging to the CUSTOMER 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relation.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537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 - STATE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7500" lnSpcReduction="2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mith</a:t>
            </a:r>
            <a:r>
              <a:rPr lang="en-US" altLang="en-US" sz="2400" dirty="0">
                <a:solidFill>
                  <a:schemeClr val="bg1"/>
                </a:solidFill>
              </a:rPr>
              <a:t>", "101 Main St. Atlanta, GA  30332", </a:t>
            </a:r>
          </a:p>
          <a:p>
            <a:pPr lvl="2"/>
            <a:r>
              <a:rPr lang="en-US" altLang="en-US" sz="2400" dirty="0">
                <a:solidFill>
                  <a:schemeClr val="bg1"/>
                </a:solidFill>
              </a:rPr>
              <a:t>  "(404) 894-2000"&gt; is a triple belonging to the CUSTOMER 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Formally,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Given R(A1, A2, .........., An)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	r(R)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  <a:sym typeface="Symbol" panose="05050102010706020507" pitchFamily="18" charset="2"/>
              </a:rPr>
              <a:t>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(A1) X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(A2) X ....X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(An)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R(A1, A2, …, An) is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schema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 is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name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A1, A2, …, An are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attributes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the relation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r(R):  a specific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state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(or "value" or “population”) of relation R – this is a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set of tuples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(rows)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r(R) = {t1, t2, …, tm} where each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ti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an n-tuple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ti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= &lt;v1, v2, …,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vn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&gt; where each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vj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element-of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dom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Aj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)</a:t>
            </a:r>
          </a:p>
          <a:p>
            <a:pPr lvl="2"/>
            <a:endParaRPr lang="en-US" altLang="en-US" sz="2400" dirty="0">
              <a:solidFill>
                <a:schemeClr val="bg1"/>
              </a:solidFill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12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FORMAL DEFINITIONS - STATE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7500" lnSpcReduction="2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mith</a:t>
            </a:r>
            <a:r>
              <a:rPr lang="en-US" altLang="en-US" sz="2400" dirty="0">
                <a:solidFill>
                  <a:schemeClr val="bg1"/>
                </a:solidFill>
              </a:rPr>
              <a:t>", "101 Main St. Atlanta, GA  30332", </a:t>
            </a:r>
          </a:p>
          <a:p>
            <a:pPr lvl="2"/>
            <a:endParaRPr lang="en-US" altLang="en-US" sz="2400" dirty="0">
              <a:solidFill>
                <a:schemeClr val="bg1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R(A1, A2) be a relation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= {0,1}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 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 =  {</a:t>
            </a:r>
            <a:r>
              <a:rPr lang="en-US" altLang="en-US" sz="4400" kern="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Then: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X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 is all possible combinations: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{&lt;0,a&gt; , &lt;0,b&gt; , &lt;0,c&gt;, &lt;1,a&gt;, &lt;1,b&gt;, &lt;1,c&gt; }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None/>
            </a:pPr>
            <a:endParaRPr lang="en-US" altLang="en-US" sz="4400" kern="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state r(R) 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 X </a:t>
            </a:r>
            <a:r>
              <a:rPr lang="en-US" altLang="en-US" sz="4400" kern="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(A2)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r(R) could be {&lt;0,a&gt; , &lt;0,b&gt; , &lt;1,c&gt; 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one possible state (or “population” or “extension”) of the relation R, defined over A1 and A2.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44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2-tuples: &lt;0,a&gt; , &lt;0,b&gt; , &lt;1,c&gt;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15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The attributes and tuples of a relation STUDENT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07" y="1988133"/>
            <a:ext cx="9660194" cy="402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027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A relation may be regarded as a set of tuples (rows).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Columns in a table are also called as attributes of the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 relation.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 The relation is formed over the </a:t>
            </a:r>
            <a:r>
              <a:rPr lang="en-US" altLang="en-US" sz="6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cartesian</a:t>
            </a: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 product of the sets; each set has values from a domain; that domain is used in a specific role which is conveyed by the attribute name.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 For example, attribute </a:t>
            </a:r>
            <a:r>
              <a:rPr lang="en-US" altLang="en-US" sz="6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Cust</a:t>
            </a:r>
            <a:r>
              <a:rPr lang="en-US" altLang="en-US" sz="6000" dirty="0">
                <a:solidFill>
                  <a:srgbClr val="0066FF"/>
                </a:solidFill>
                <a:latin typeface="Times New Roman" panose="02020603050405020304" pitchFamily="18" charset="0"/>
              </a:rPr>
              <a:t>-name is defined over the domain of strings of 25 characters.  The role these strings play in the CUSTOMER relation is that of the name of customers.</a:t>
            </a:r>
            <a:endParaRPr lang="en-US" altLang="en-US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1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86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Formally,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	Given R(A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.........., 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r(R) </a:t>
            </a:r>
            <a:r>
              <a:rPr lang="en-US" altLang="en-US" sz="9600" u="sng" dirty="0">
                <a:solidFill>
                  <a:srgbClr val="0066FF"/>
                </a:solidFill>
                <a:latin typeface="Times New Roman" panose="02020603050405020304" pitchFamily="18" charset="0"/>
              </a:rPr>
              <a:t>subset-of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96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1) X </a:t>
            </a:r>
            <a:r>
              <a:rPr lang="en-US" altLang="en-US" sz="9600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) X ....X </a:t>
            </a:r>
            <a:r>
              <a:rPr lang="en-US" altLang="en-US" sz="96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(A</a:t>
            </a:r>
            <a:r>
              <a:rPr lang="en-US" altLang="en-US" sz="96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R:  schema of the relation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r of R:  a specific "value" or population of R.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  R is also called the </a:t>
            </a:r>
            <a:r>
              <a:rPr lang="en-US" altLang="en-US" sz="9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intension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 of a relation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   r is also called the </a:t>
            </a:r>
            <a:r>
              <a:rPr lang="en-US" altLang="en-US" sz="96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extension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 of a relation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Let S1 = {0,1}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Let  S2 =  {</a:t>
            </a:r>
            <a:r>
              <a:rPr lang="en-US" altLang="en-US" sz="96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a,b,c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}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Let R </a:t>
            </a:r>
            <a:r>
              <a:rPr lang="en-US" altLang="en-US" sz="9600" u="sng" dirty="0">
                <a:solidFill>
                  <a:srgbClr val="0066FF"/>
                </a:solidFill>
                <a:latin typeface="Times New Roman" panose="02020603050405020304" pitchFamily="18" charset="0"/>
              </a:rPr>
              <a:t>subset-of</a:t>
            </a: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 S1 X S2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6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9600" dirty="0">
                <a:solidFill>
                  <a:srgbClr val="0066FF"/>
                </a:solidFill>
                <a:latin typeface="Times New Roman" panose="02020603050405020304" pitchFamily="18" charset="0"/>
              </a:rPr>
              <a:t>for example: r(R) = {&lt;0.a&gt; , &lt;0,b&gt; , &lt;1,c&gt; }</a:t>
            </a:r>
            <a:endParaRPr lang="en-US" altLang="en-US" sz="96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732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br>
              <a:rPr lang="en-US" altLang="en-US" sz="2800" b="1" u="sng" dirty="0">
                <a:solidFill>
                  <a:srgbClr val="FFFF00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DEFINITION SUMMARY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endParaRPr lang="en-US" altLang="en-US" sz="2800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40000" lnSpcReduction="20000"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1:1 relationship type between EMPLOYEE and 	   DE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spcBef>
                <a:spcPts val="576"/>
              </a:spcBef>
            </a:pPr>
            <a:r>
              <a:rPr lang="en-US" altLang="en-US" sz="5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		</a:t>
            </a:r>
            <a:r>
              <a:rPr lang="en-US" sz="6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Terms</a:t>
            </a: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6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Terms</a:t>
            </a: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25700" lvl="6" indent="0" fontAlgn="base">
              <a:spcBef>
                <a:spcPts val="576"/>
              </a:spcBef>
              <a:buNone/>
            </a:pP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en-US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partial. Dep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Header		Attribute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All possible Column Values	Domain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Row				Tuple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Table Definition		Schema of a Relation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60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Populated Table		State of the Relation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51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sz="51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sz="2400" dirty="0">
              <a:solidFill>
                <a:srgbClr val="333399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2400" dirty="0">
                <a:solidFill>
                  <a:srgbClr val="333399"/>
                </a:solidFill>
                <a:latin typeface="Arial" charset="0"/>
              </a:rPr>
              <a:t>		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sz="2400" dirty="0">
              <a:solidFill>
                <a:srgbClr val="333399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endParaRPr lang="en-US" sz="2400" dirty="0">
              <a:solidFill>
                <a:srgbClr val="333399"/>
              </a:solidFill>
              <a:latin typeface="Arial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2400" dirty="0">
                <a:solidFill>
                  <a:srgbClr val="333399"/>
                </a:solidFill>
                <a:latin typeface="Arial" charset="0"/>
              </a:rPr>
              <a:t>						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sz="2400" dirty="0">
                <a:solidFill>
                  <a:srgbClr val="333399"/>
                </a:solidFill>
                <a:latin typeface="Arial" charset="0"/>
              </a:rPr>
              <a:t>		</a:t>
            </a:r>
          </a:p>
          <a:p>
            <a:pPr fontAlgn="base"/>
            <a:endParaRPr lang="en-US" sz="2400" dirty="0"/>
          </a:p>
          <a:p>
            <a:pPr lvl="6" fontAlgn="base"/>
            <a:r>
              <a:rPr lang="en-US" altLang="en-US" dirty="0" err="1">
                <a:solidFill>
                  <a:schemeClr val="bg1"/>
                </a:solidFill>
              </a:rPr>
              <a:t>rved</a:t>
            </a:r>
            <a:endParaRPr lang="en-US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443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lvl="2" algn="ctr"/>
            <a:r>
              <a:rPr lang="en-US" altLang="en-US" sz="2800" b="1" dirty="0">
                <a:solidFill>
                  <a:schemeClr val="tx1"/>
                </a:solidFill>
              </a:rPr>
              <a:t>2 Characteristics of Relations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Ordering of tuples in a relation r(R)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: The tuples are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not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considered to be ordered, even though they appear to be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in the tabular form.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Ordering of attributes in a relation schema R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(and of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values within each tuple):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We will consider the attributes in R(A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A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) and the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values in t=&lt;v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v</a:t>
            </a:r>
            <a:r>
              <a:rPr lang="en-US" altLang="en-US" sz="28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</a:t>
            </a:r>
            <a:r>
              <a:rPr lang="en-US" altLang="en-US" sz="28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&gt; to be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ordered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(However, a more general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alternative definition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of relation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does not require this ordering).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Values in a tuple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: All values are considered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atomic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 (indivisible). A special </a:t>
            </a:r>
            <a:r>
              <a:rPr lang="en-US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null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 value is used to represent values that are unknown or inapplicable to certain tuples.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:  1:1 relationship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81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1: Mapping of Regular Entity Types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regular (strong) entity type E in the ER schema, create a relation R that includes all the simple attributes of E.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Choose one of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key attributes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E as the primary key for R.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If the chosen key of E is composite, the set of simple attributes that form it will together form the primary key of R.</a:t>
            </a:r>
            <a:endParaRPr lang="en-US" altLang="en-US" sz="22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We create the relations EMPLOYEE, DEPARTMENT, and PROJECT in the relational schema corresponding to the regular entities in the ER diagram.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SSN, DNUMBER, and PNUMBER are the primary keys for the relations EMPLOYEE, DEPARTMENT, and PROJECT as shown.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4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Relation STUDENT with different order of tuples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271252"/>
            <a:ext cx="10381191" cy="287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80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1153355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dirty="0"/>
            </a:br>
            <a:r>
              <a:rPr lang="en-US" altLang="en-US" dirty="0"/>
              <a:t>Two identical tuples when order of attributes and values is not part of the definition of a relation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18330"/>
            <a:ext cx="10388241" cy="36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10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55000" lnSpcReduction="20000"/>
          </a:bodyPr>
          <a:lstStyle/>
          <a:p>
            <a:pPr lvl="2"/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</a:t>
            </a:r>
            <a:r>
              <a:rPr lang="en-US" altLang="en-US" u="sng" dirty="0" err="1">
                <a:solidFill>
                  <a:schemeClr val="bg1"/>
                </a:solidFill>
              </a:rPr>
              <a:t>Notation</a:t>
            </a:r>
            <a:r>
              <a:rPr lang="en-US" altLang="en-US" u="sng" dirty="0">
                <a:solidFill>
                  <a:schemeClr val="bg1"/>
                </a:solidFill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u="sng" dirty="0">
                <a:solidFill>
                  <a:srgbClr val="0066FF"/>
                </a:solidFill>
                <a:latin typeface="Times New Roman" panose="02020603050405020304" pitchFamily="18" charset="0"/>
              </a:rPr>
              <a:t>Notation: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100" u="sng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-	We refer to </a:t>
            </a:r>
            <a:r>
              <a:rPr lang="en-US" altLang="en-US" sz="51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component values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of a tuple t by t[A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] =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(the value of attribute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for tuple t).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	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    Similarly, t[A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] refers to the </a:t>
            </a:r>
            <a:r>
              <a:rPr lang="en-US" altLang="en-US" sz="51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subtuple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 of t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containing the values of attributes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, ..., A</a:t>
            </a:r>
            <a:r>
              <a:rPr lang="en-US" altLang="en-US" sz="51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sz="5100" dirty="0">
                <a:solidFill>
                  <a:srgbClr val="0066FF"/>
                </a:solidFill>
                <a:latin typeface="Times New Roman" panose="02020603050405020304" pitchFamily="18" charset="0"/>
              </a:rPr>
              <a:t>, respectively.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en-US" u="sng" dirty="0">
              <a:solidFill>
                <a:schemeClr val="bg1"/>
              </a:solidFill>
            </a:endParaRP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-	We refer to </a:t>
            </a:r>
            <a:r>
              <a:rPr lang="en-US" altLang="en-US" b="1" dirty="0">
                <a:solidFill>
                  <a:schemeClr val="bg1"/>
                </a:solidFill>
              </a:rPr>
              <a:t>component values</a:t>
            </a:r>
            <a:r>
              <a:rPr lang="en-US" altLang="en-US" dirty="0">
                <a:solidFill>
                  <a:schemeClr val="bg1"/>
                </a:solidFill>
              </a:rPr>
              <a:t> of a tuple t by t[A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] = 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v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 (the value of attribute A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 for tuple t).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     Similarly, t[A</a:t>
            </a:r>
            <a:r>
              <a:rPr lang="en-US" altLang="en-US" baseline="-25000" dirty="0">
                <a:solidFill>
                  <a:schemeClr val="bg1"/>
                </a:solidFill>
              </a:rPr>
              <a:t>u</a:t>
            </a:r>
            <a:r>
              <a:rPr lang="en-US" altLang="en-US" dirty="0">
                <a:solidFill>
                  <a:schemeClr val="bg1"/>
                </a:solidFill>
              </a:rPr>
              <a:t>, A</a:t>
            </a:r>
            <a:r>
              <a:rPr lang="en-US" altLang="en-US" baseline="-25000" dirty="0">
                <a:solidFill>
                  <a:schemeClr val="bg1"/>
                </a:solidFill>
              </a:rPr>
              <a:t>v</a:t>
            </a:r>
            <a:r>
              <a:rPr lang="en-US" altLang="en-US" dirty="0">
                <a:solidFill>
                  <a:schemeClr val="bg1"/>
                </a:solidFill>
              </a:rPr>
              <a:t>, ..., A</a:t>
            </a:r>
            <a:r>
              <a:rPr lang="en-US" altLang="en-US" baseline="-25000" dirty="0">
                <a:solidFill>
                  <a:schemeClr val="bg1"/>
                </a:solidFill>
              </a:rPr>
              <a:t>w</a:t>
            </a:r>
            <a:r>
              <a:rPr lang="en-US" altLang="en-US" dirty="0">
                <a:solidFill>
                  <a:schemeClr val="bg1"/>
                </a:solidFill>
              </a:rPr>
              <a:t>] refers to the </a:t>
            </a:r>
            <a:r>
              <a:rPr lang="en-US" altLang="en-US" dirty="0" err="1">
                <a:solidFill>
                  <a:schemeClr val="bg1"/>
                </a:solidFill>
              </a:rPr>
              <a:t>subtuple</a:t>
            </a:r>
            <a:r>
              <a:rPr lang="en-US" altLang="en-US" dirty="0">
                <a:solidFill>
                  <a:schemeClr val="bg1"/>
                </a:solidFill>
              </a:rPr>
              <a:t> of t 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containing the values of attributes A</a:t>
            </a:r>
            <a:r>
              <a:rPr lang="en-US" altLang="en-US" baseline="-25000" dirty="0">
                <a:solidFill>
                  <a:schemeClr val="bg1"/>
                </a:solidFill>
              </a:rPr>
              <a:t>u</a:t>
            </a:r>
            <a:r>
              <a:rPr lang="en-US" altLang="en-US" dirty="0">
                <a:solidFill>
                  <a:schemeClr val="bg1"/>
                </a:solidFill>
              </a:rPr>
              <a:t>, A</a:t>
            </a:r>
            <a:r>
              <a:rPr lang="en-US" altLang="en-US" baseline="-25000" dirty="0">
                <a:solidFill>
                  <a:schemeClr val="bg1"/>
                </a:solidFill>
              </a:rPr>
              <a:t>v</a:t>
            </a:r>
            <a:r>
              <a:rPr lang="en-US" altLang="en-US" dirty="0">
                <a:solidFill>
                  <a:schemeClr val="bg1"/>
                </a:solidFill>
              </a:rPr>
              <a:t>, ..., A</a:t>
            </a:r>
            <a:r>
              <a:rPr lang="en-US" altLang="en-US" baseline="-25000" dirty="0">
                <a:solidFill>
                  <a:schemeClr val="bg1"/>
                </a:solidFill>
              </a:rPr>
              <a:t>w</a:t>
            </a:r>
            <a:r>
              <a:rPr lang="en-US" altLang="en-US" dirty="0">
                <a:solidFill>
                  <a:schemeClr val="bg1"/>
                </a:solidFill>
              </a:rPr>
              <a:t>, respectively.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</a:t>
            </a: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ipation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3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892963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Characteristics Of Relations (cont.)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rtial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Values in a tuple: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All values are considered atomic (indivisible).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Each value in a tuple must be from the domain of the attribute for that column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If tuple t = &lt;v1, v2, …, </a:t>
            </a:r>
            <a:r>
              <a:rPr lang="en-US" altLang="en-US" sz="2400" kern="0" dirty="0" err="1">
                <a:solidFill>
                  <a:srgbClr val="333399"/>
                </a:solidFill>
                <a:latin typeface="Arial"/>
              </a:rPr>
              <a:t>vn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&gt; is a tuple (row) in the relation state r of R(A1, A2, …, An)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Then each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vi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must be a value from </a:t>
            </a:r>
            <a:r>
              <a:rPr lang="en-US" altLang="en-US" sz="2400" i="1" kern="0" dirty="0" err="1">
                <a:solidFill>
                  <a:srgbClr val="333399"/>
                </a:solidFill>
                <a:latin typeface="Arial"/>
              </a:rPr>
              <a:t>dom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(Ai)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endParaRPr lang="en-US" altLang="en-US" sz="24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special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null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value is used to represent values that are unknown or inapplicable to certain tuples </a:t>
            </a:r>
            <a:r>
              <a:rPr lang="en-US" altLang="en-US" dirty="0" err="1">
                <a:solidFill>
                  <a:schemeClr val="bg1"/>
                </a:solidFill>
              </a:rPr>
              <a:t>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79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779082"/>
          </a:xfrm>
        </p:spPr>
        <p:txBody>
          <a:bodyPr>
            <a:norm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Characteristics Of Relations (cont.)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rtial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Notation: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We refer to </a:t>
            </a:r>
            <a:r>
              <a:rPr lang="en-US" altLang="en-US" sz="2200" b="1" kern="0" dirty="0">
                <a:solidFill>
                  <a:srgbClr val="800000"/>
                </a:solidFill>
                <a:latin typeface="Arial"/>
              </a:rPr>
              <a:t>component values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a tuple t by: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t[Ai] or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t.Ai</a:t>
            </a:r>
            <a:endParaRPr lang="en-US" altLang="en-US" kern="0" dirty="0">
              <a:solidFill>
                <a:srgbClr val="333399"/>
              </a:solidFill>
              <a:latin typeface="Arial"/>
            </a:endParaRP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is the value vi of attribute Ai for tuple 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Similarly, t[Au, Av, ..., Aw] refers to the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subtuple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t containing the values of attributes Au, Av, ..., Aw, respectively in 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example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STUDENT relation, t=&lt;‘Barbara Benson’, ‘533-69-1238’, ‘839-8461’, ‘7384 Fontana Lane’, NULL, 19, 3.25&gt;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t[Name]=&lt;‘Barbara Benson’&gt;, t[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Ssn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Gpa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Age]=&lt;‘533-69-1238’, 3.25, 19&gt;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>
                <a:solidFill>
                  <a:schemeClr val="bg1"/>
                </a:solidFill>
              </a:rPr>
              <a:t>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707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22960"/>
            <a:ext cx="10515600" cy="60439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Relational Integrity Constraints</a:t>
            </a:r>
            <a:b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25000" lnSpcReduction="20000"/>
          </a:bodyPr>
          <a:lstStyle/>
          <a:p>
            <a:pPr lvl="2"/>
            <a:r>
              <a:rPr lang="en-US" altLang="en-US" sz="6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</a:t>
            </a:r>
            <a:r>
              <a:rPr lang="en-US" altLang="en-US" sz="6200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US" altLang="en-US" sz="6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80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</a:t>
            </a:r>
            <a:r>
              <a:rPr lang="en-US" altLang="en-US" sz="80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altLang="en-US" sz="80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must hold on </a:t>
            </a:r>
            <a:r>
              <a:rPr lang="en-US" altLang="en-US" sz="8000" b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80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valid relation states.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80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</a:t>
            </a:r>
            <a:r>
              <a:rPr lang="en-US" altLang="en-US" sz="8000" i="1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types</a:t>
            </a:r>
            <a:r>
              <a:rPr lang="en-US" altLang="en-US" sz="8000" kern="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constraints in the relational model: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80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80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80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altLang="en-US" sz="80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altLang="en-US" sz="80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8000" b="1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</a:t>
            </a:r>
            <a:r>
              <a:rPr lang="en-US" altLang="en-US" sz="8000" kern="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Key Constraints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0" b="1" u="sng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altLang="en-US" sz="8000" u="sng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R: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set of attributes SK of R such that no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tuples </a:t>
            </a:r>
            <a:r>
              <a:rPr lang="en-US" altLang="en-US" sz="80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any valid relation instance r(R)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will have the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value for SK.  That is, for any distinct tuples t</a:t>
            </a:r>
            <a:r>
              <a:rPr lang="en-US" altLang="en-US" sz="8000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altLang="en-US" sz="8000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r(R), t</a:t>
            </a:r>
            <a:r>
              <a:rPr lang="en-US" altLang="en-US" sz="8000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[SK] </a:t>
            </a:r>
            <a:r>
              <a:rPr lang="en-US" altLang="en-US" sz="8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en-US" sz="8000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8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[SK].</a:t>
            </a:r>
          </a:p>
          <a:p>
            <a:pPr lvl="2"/>
            <a:endParaRPr lang="en-US" altLang="en-US" sz="80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-	We refer to </a:t>
            </a:r>
            <a:r>
              <a:rPr lang="en-US" altLang="en-US" b="1" dirty="0">
                <a:solidFill>
                  <a:schemeClr val="bg1"/>
                </a:solidFill>
              </a:rPr>
              <a:t>component values</a:t>
            </a:r>
            <a:r>
              <a:rPr lang="en-US" altLang="en-US" dirty="0">
                <a:solidFill>
                  <a:schemeClr val="bg1"/>
                </a:solidFill>
              </a:rPr>
              <a:t> of a tuple t by t[A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] = 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v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 (the value of attribute A</a:t>
            </a:r>
            <a:r>
              <a:rPr lang="en-US" altLang="en-US" baseline="-25000" dirty="0">
                <a:solidFill>
                  <a:schemeClr val="bg1"/>
                </a:solidFill>
              </a:rPr>
              <a:t>i</a:t>
            </a:r>
            <a:r>
              <a:rPr lang="en-US" altLang="en-US" dirty="0">
                <a:solidFill>
                  <a:schemeClr val="bg1"/>
                </a:solidFill>
              </a:rPr>
              <a:t> for tuple t).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	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     Similarly, t[A</a:t>
            </a:r>
            <a:r>
              <a:rPr lang="en-US" altLang="en-US" baseline="-25000" dirty="0">
                <a:solidFill>
                  <a:schemeClr val="bg1"/>
                </a:solidFill>
              </a:rPr>
              <a:t>u</a:t>
            </a:r>
            <a:r>
              <a:rPr lang="en-US" altLang="en-US" dirty="0">
                <a:solidFill>
                  <a:schemeClr val="bg1"/>
                </a:solidFill>
              </a:rPr>
              <a:t>, A</a:t>
            </a:r>
            <a:r>
              <a:rPr lang="en-US" altLang="en-US" baseline="-25000" dirty="0">
                <a:solidFill>
                  <a:schemeClr val="bg1"/>
                </a:solidFill>
              </a:rPr>
              <a:t>v</a:t>
            </a:r>
            <a:r>
              <a:rPr lang="en-US" altLang="en-US" dirty="0">
                <a:solidFill>
                  <a:schemeClr val="bg1"/>
                </a:solidFill>
              </a:rPr>
              <a:t>, ..., A</a:t>
            </a:r>
            <a:r>
              <a:rPr lang="en-US" altLang="en-US" baseline="-25000" dirty="0">
                <a:solidFill>
                  <a:schemeClr val="bg1"/>
                </a:solidFill>
              </a:rPr>
              <a:t>w</a:t>
            </a:r>
            <a:r>
              <a:rPr lang="en-US" altLang="en-US" dirty="0">
                <a:solidFill>
                  <a:schemeClr val="bg1"/>
                </a:solidFill>
              </a:rPr>
              <a:t>] refers to the </a:t>
            </a:r>
            <a:r>
              <a:rPr lang="en-US" altLang="en-US" dirty="0" err="1">
                <a:solidFill>
                  <a:schemeClr val="bg1"/>
                </a:solidFill>
              </a:rPr>
              <a:t>subtuple</a:t>
            </a:r>
            <a:r>
              <a:rPr lang="en-US" altLang="en-US" dirty="0">
                <a:solidFill>
                  <a:schemeClr val="bg1"/>
                </a:solidFill>
              </a:rPr>
              <a:t> of t </a:t>
            </a:r>
          </a:p>
          <a:p>
            <a:pPr lvl="2"/>
            <a:r>
              <a:rPr lang="en-US" altLang="en-US" dirty="0">
                <a:solidFill>
                  <a:schemeClr val="bg1"/>
                </a:solidFill>
              </a:rPr>
              <a:t>containing the values of attributes A</a:t>
            </a:r>
            <a:r>
              <a:rPr lang="en-US" altLang="en-US" baseline="-25000" dirty="0">
                <a:solidFill>
                  <a:schemeClr val="bg1"/>
                </a:solidFill>
              </a:rPr>
              <a:t>u</a:t>
            </a:r>
            <a:r>
              <a:rPr lang="en-US" altLang="en-US" dirty="0">
                <a:solidFill>
                  <a:schemeClr val="bg1"/>
                </a:solidFill>
              </a:rPr>
              <a:t>, A</a:t>
            </a:r>
            <a:r>
              <a:rPr lang="en-US" altLang="en-US" baseline="-25000" dirty="0">
                <a:solidFill>
                  <a:schemeClr val="bg1"/>
                </a:solidFill>
              </a:rPr>
              <a:t>v</a:t>
            </a:r>
            <a:r>
              <a:rPr lang="en-US" altLang="en-US" dirty="0">
                <a:solidFill>
                  <a:schemeClr val="bg1"/>
                </a:solidFill>
              </a:rPr>
              <a:t>, ..., A</a:t>
            </a:r>
            <a:r>
              <a:rPr lang="en-US" altLang="en-US" baseline="-25000" dirty="0">
                <a:solidFill>
                  <a:schemeClr val="bg1"/>
                </a:solidFill>
              </a:rPr>
              <a:t>w</a:t>
            </a:r>
            <a:r>
              <a:rPr lang="en-US" altLang="en-US" dirty="0">
                <a:solidFill>
                  <a:schemeClr val="bg1"/>
                </a:solidFill>
              </a:rPr>
              <a:t>, respectively.</a:t>
            </a: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chemeClr val="bg1"/>
              </a:solidFill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</a:t>
            </a: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ipation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21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362381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Key Constraints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 err="1">
                <a:solidFill>
                  <a:srgbClr val="333399"/>
                </a:solidFill>
                <a:latin typeface="Arial"/>
              </a:rPr>
              <a:t>Superkey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 (SK) of R: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Is a set of attributes SK of R with the following condition: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No two tuples in any valid relation state r(R) will have the same value for SK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That is, for any distinct tuples t1 and t2 in r(R), t1[SK] </a:t>
            </a:r>
            <a:r>
              <a:rPr lang="en-US" altLang="en-US" kern="0" dirty="0">
                <a:solidFill>
                  <a:srgbClr val="333399"/>
                </a:solidFill>
                <a:latin typeface="Arial"/>
                <a:sym typeface="Symbol" panose="05050102010706020507" pitchFamily="18" charset="2"/>
              </a:rPr>
              <a:t>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t2[SK]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condition must hold in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any valid state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r(R)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Key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of R: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 "minimal"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endParaRPr lang="en-US" altLang="en-US" sz="2200" kern="0" dirty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That is, a key is a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K such that removal of any attribute from K results in a set of attributes that is not a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(does not possess the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uniqueness property)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03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60285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Key Constraints (continued)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between EMPLOYEE and 	   DE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Example: Consider the CAR relation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CAR(State,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Reg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#,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Make, Model, Year)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 has two keys: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Key1 = {State, 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Reg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#}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Key2 = {</a:t>
            </a:r>
            <a:r>
              <a:rPr lang="en-US" altLang="en-US" kern="0" dirty="0" err="1">
                <a:solidFill>
                  <a:srgbClr val="333399"/>
                </a:solidFill>
                <a:latin typeface="Arial"/>
              </a:rPr>
              <a:t>SerialNo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Both are also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superkeys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CAR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{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Make} is a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but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not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a key.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In general: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Any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 </a:t>
            </a:r>
            <a:r>
              <a:rPr lang="en-US" altLang="en-US" sz="2200" i="1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(but not vice versa)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Any set of attributes that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includes a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 </a:t>
            </a:r>
            <a:r>
              <a:rPr lang="en-US" altLang="en-US" sz="2200" i="1" kern="0" dirty="0" err="1">
                <a:solidFill>
                  <a:srgbClr val="800000"/>
                </a:solidFill>
                <a:latin typeface="Arial"/>
              </a:rPr>
              <a:t>superkey</a:t>
            </a:r>
            <a:endParaRPr lang="en-US" altLang="en-US" sz="2200" i="1" kern="0" dirty="0">
              <a:solidFill>
                <a:srgbClr val="800000"/>
              </a:solidFill>
              <a:latin typeface="Arial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minimal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superkey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is also a key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386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460285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Key Constraints (continued)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between EMPLOYEE and 	   DE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If a relation has several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candidate keys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, one is chosen arbitrarily to be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primary key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The primary key attributes are </a:t>
            </a:r>
            <a:r>
              <a:rPr lang="en-US" altLang="en-US" sz="2200" u="sng" kern="0" dirty="0">
                <a:solidFill>
                  <a:srgbClr val="800000"/>
                </a:solidFill>
                <a:latin typeface="Arial"/>
              </a:rPr>
              <a:t>underlined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.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Example: Consider the CAR relation schema: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CAR(State,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Reg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#, </a:t>
            </a:r>
            <a:r>
              <a:rPr lang="en-US" altLang="en-US" sz="2200" u="sng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, Make, Model, Year)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We chose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SerialNo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as the primary key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primary key value is used to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uniquely identify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each tuple in a relation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Provides the tuple identity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Also used to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reference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tuple from another tuple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General rule: Choose as primary key the smallest of the candidate keys (in terms of size)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Not always applicable – choice is sometimes subjective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39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8929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/>
              <a:t>CAR relation with 2 candidate keys License Number and Engine Serial Number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18330"/>
            <a:ext cx="10587806" cy="36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81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2: Mapping of Weak Entity Types</a:t>
            </a:r>
            <a:endParaRPr lang="en-US" altLang="en-US" sz="2000" b="1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For each weak entity type W in the ER schema with owner entity type E, </a:t>
            </a:r>
            <a:r>
              <a:rPr lang="en-US" altLang="en-US" sz="2000" i="1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create</a:t>
            </a: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 a relation R &amp; include all simple attributes (or simple components of composite attributes) of W as attributes of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Also, include as foreign key attributes of R the </a:t>
            </a:r>
            <a:r>
              <a:rPr lang="en-US" altLang="en-US" sz="2000" i="1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primary key</a:t>
            </a: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 attribute(s) of the relation(s) that correspond to the </a:t>
            </a:r>
            <a:r>
              <a:rPr lang="en-US" altLang="en-US" sz="2000" i="1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owner entity</a:t>
            </a: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 type(s).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The primary key of R is the </a:t>
            </a:r>
            <a:r>
              <a:rPr lang="en-US" altLang="en-US" sz="2000" i="1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combination of the primary key(s) of the owner(s) and the partial key of the weak entity type</a:t>
            </a:r>
            <a:r>
              <a:rPr lang="en-US" altLang="en-US" sz="2000" kern="0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</a:rPr>
              <a:t> W, if any.</a:t>
            </a:r>
            <a:endParaRPr lang="en-US" altLang="en-US" sz="2000" b="1" kern="0" dirty="0">
              <a:solidFill>
                <a:srgbClr val="800000"/>
              </a:solidFill>
              <a:highlight>
                <a:srgbClr val="FFFF00"/>
              </a:highlight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Create the relation DEPENDENT in this step to correspond to the weak entity type DEPENDENT.</a:t>
            </a:r>
            <a:endParaRPr lang="en-US" altLang="en-US" sz="20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Include the primary key SSN of the EMPLOYEE relation as a foreign key attribute of DEPENDENT (renamed to ESSN).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 of the DEPENDENT relation is the combination {ESSN, DEPENDENT_NAME} because DEPENDENT_NAME is the partial key of DEPENDENT</a:t>
            </a:r>
            <a:endParaRPr lang="en-US" altLang="en-US" sz="2400" b="1" kern="0" dirty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1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722960"/>
            <a:ext cx="10515600" cy="604396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dirty="0"/>
              <a:t>Relational Database Schema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Relational Database Schema: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set S of relation schemas that belong to the same database.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S is the name of the whole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database schema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S = {R1, R2, ..., Rn}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R1, R2, …, Rn are the names of the individual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relation schemas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within the database 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Following slide shows a COMPANY database schema with 6 relation schemas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392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892962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/>
              <a:t>Schema diagram for the company relational DB</a:t>
            </a: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90" y="1824037"/>
            <a:ext cx="73818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94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66872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One possible relational DB state corresponding to the COMPANY DB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ENT. Employee participation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73" y="1587488"/>
            <a:ext cx="9323566" cy="490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635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66872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Entity Integrity</a:t>
            </a: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Entity Integrity: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The </a:t>
            </a:r>
            <a:r>
              <a:rPr lang="en-US" altLang="en-US" i="1" kern="0" dirty="0">
                <a:solidFill>
                  <a:srgbClr val="800000"/>
                </a:solidFill>
                <a:latin typeface="Arial"/>
              </a:rPr>
              <a:t>primary key attributes</a:t>
            </a: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 PK of each relation schema R in S cannot have null values in any tuple of r(R).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This is because primary key values are used to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identify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the individual tuples.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t[PK] </a:t>
            </a:r>
            <a:r>
              <a:rPr lang="en-US" altLang="en-US" kern="0" dirty="0">
                <a:solidFill>
                  <a:srgbClr val="333399"/>
                </a:solidFill>
                <a:latin typeface="Arial"/>
                <a:sym typeface="Symbol" panose="05050102010706020507" pitchFamily="18" charset="2"/>
              </a:rPr>
              <a:t>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null for any tuple t in r(R)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PK has several attributes, null is not allowed in any of these attributes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Note: Other attributes of R may be constrained  to disallow null values, even though they are not members of the primary key.</a:t>
            </a:r>
          </a:p>
          <a:p>
            <a:pPr marL="0" indent="0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ticipation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618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Referential Integrity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lationship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between EMPLOYEE and 	   DE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A constraint involving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two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relations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previous constraints involve a single relation.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Used to specify a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relationship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among tuples in two relations: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referencing relation 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and the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referenced relation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.</a:t>
            </a:r>
          </a:p>
          <a:p>
            <a:pPr marL="0" indent="0" algn="just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83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Referential Integrity(cont.)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Tuples in the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referencing relation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R1 have attributes FK (called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foreign key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attributes) that reference the primary key attributes PK of the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referenced relation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R2.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A tuple t1 in R1 is said to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reference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a tuple t2 in R2 if t1[FK] = t2[PK].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A referential integrity constraint can be displayed in a relational database schema as a directed arc from R1.FK to R2. </a:t>
            </a:r>
          </a:p>
          <a:p>
            <a:pPr algn="just"/>
            <a:r>
              <a:rPr lang="en-US" altLang="en-US" dirty="0">
                <a:solidFill>
                  <a:schemeClr val="bg1"/>
                </a:solidFill>
              </a:rPr>
              <a:t> relationship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445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4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Referential Integrity(or Foreign Key)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Statement of the constraint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The value in the foreign key column (or columns) FK of the </a:t>
            </a:r>
            <a:r>
              <a:rPr lang="en-US" altLang="en-US" sz="2600" kern="0" dirty="0" err="1">
                <a:solidFill>
                  <a:srgbClr val="800000"/>
                </a:solidFill>
                <a:latin typeface="Arial"/>
              </a:rPr>
              <a:t>the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referencing relation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R1 can be </a:t>
            </a:r>
            <a:r>
              <a:rPr lang="en-US" altLang="en-US" sz="2600" b="1" kern="0" dirty="0">
                <a:solidFill>
                  <a:srgbClr val="800000"/>
                </a:solidFill>
                <a:latin typeface="Arial"/>
              </a:rPr>
              <a:t>either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(1) a value of an existing primary key value of a corresponding primary key PK in the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referenced relation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R2, </a:t>
            </a:r>
            <a:r>
              <a:rPr lang="en-US" altLang="en-US" sz="2400" u="sng" kern="0" dirty="0">
                <a:solidFill>
                  <a:srgbClr val="333399"/>
                </a:solidFill>
                <a:latin typeface="Arial"/>
              </a:rPr>
              <a:t>or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(2) a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null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.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case (2), the FK in R1 should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not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be a part of its own primary key.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27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1109428"/>
            <a:ext cx="10515600" cy="217928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Displaying a relational database schema and its constraints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Each relation schema can be displayed as a row of attribute names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name of the relation is written above the attribute names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primary key attribute (or attributes) will be underlined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 foreign key (referential integrity) constraints is displayed as a directed arc (arrow) from the foreign key attributes to the referenced table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Can also point the 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the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primary key of the referenced relation for clarity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Next slide shows the COMPANY 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relational schema diagram</a:t>
            </a: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artial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8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653977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 displayed on the COMPANY relational </a:t>
            </a:r>
            <a:b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schema diagram</a:t>
            </a:r>
            <a:br>
              <a:rPr lang="en-US" altLang="en-US" dirty="0"/>
            </a:b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partial. Department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chemeClr val="bg1"/>
                </a:solidFill>
              </a:rPr>
              <a:t> are the relationship types observed</a:t>
            </a:r>
          </a:p>
          <a:p>
            <a:endParaRPr lang="en-GB" dirty="0"/>
          </a:p>
        </p:txBody>
      </p:sp>
      <p:pic>
        <p:nvPicPr>
          <p:cNvPr id="15" name="Picture 5" descr="fig05_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9531096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183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Other Types of Constraints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Semantic Integrity Constraints: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based on application semantics and cannot be expressed by the model per se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Example: “the max. no. of hours per employee for all projects he or she works on is 56 </a:t>
            </a:r>
            <a:r>
              <a:rPr lang="en-US" altLang="en-US" sz="2600" kern="0" dirty="0" err="1">
                <a:solidFill>
                  <a:srgbClr val="800000"/>
                </a:solidFill>
                <a:latin typeface="Arial"/>
              </a:rPr>
              <a:t>hrs</a:t>
            </a: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 per week”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A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constraint specification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language may have to be used to express these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SQL-99 allows triggers and </a:t>
            </a:r>
            <a:r>
              <a:rPr lang="en-US" altLang="en-US" b="1" kern="0" dirty="0">
                <a:solidFill>
                  <a:srgbClr val="333399"/>
                </a:solidFill>
                <a:latin typeface="Arial"/>
              </a:rPr>
              <a:t>ASSERTIONS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to express for some of these</a:t>
            </a: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3: Mapping of Binary 1:1 Relation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binary 1:1 relationship type R in the ER schema, identify the relations S and T that correspond to the entity types participating in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There are three possible approaches:</a:t>
            </a:r>
            <a:endParaRPr lang="en-US" altLang="en-US" sz="1800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Foreign Key approach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Choose one of the relations-S, say-and include as a foreign key in S the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primary key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of T. It is better to choose an entity type with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total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participation in R in the role of S.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lvl="3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b="1" kern="0" dirty="0">
                <a:solidFill>
                  <a:srgbClr val="800000"/>
                </a:solidFill>
                <a:latin typeface="Arial"/>
              </a:rPr>
              <a:t>Example:</a:t>
            </a: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 1:1 relation MANAGES is mapped by choosing the participating entity type DEPARTMENT to serve in the role of S, because its participation in the MANAGES relationship type is total.</a:t>
            </a:r>
            <a:endParaRPr lang="en-US" altLang="en-US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Merged relation option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An alternate mapping is possible by merging the two entity types and the relationship into a single relation. This may be appropriate when both participations are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total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.</a:t>
            </a:r>
            <a:endParaRPr lang="en-US" altLang="en-US" sz="1800" i="1" kern="0" dirty="0">
              <a:solidFill>
                <a:srgbClr val="333399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Cross-reference or relationship relation option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: The third alternative is to set up a third relation R for the purpose of cross-referencing the </a:t>
            </a:r>
            <a:r>
              <a:rPr lang="en-US" altLang="en-US" sz="1800" i="1" kern="0" dirty="0">
                <a:solidFill>
                  <a:srgbClr val="333399"/>
                </a:solidFill>
                <a:latin typeface="Arial"/>
              </a:rPr>
              <a:t>primary keys</a:t>
            </a:r>
            <a:r>
              <a:rPr lang="en-US" altLang="en-US" sz="1800" kern="0" dirty="0">
                <a:solidFill>
                  <a:srgbClr val="333399"/>
                </a:solidFill>
                <a:latin typeface="Arial"/>
              </a:rPr>
              <a:t> of the two relations S and T representing the entity types.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9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Populated Database State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Each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relation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will have many tuples in its current relation state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The </a:t>
            </a:r>
            <a:r>
              <a:rPr lang="en-US" altLang="en-US" sz="2400" i="1" kern="0" dirty="0">
                <a:solidFill>
                  <a:srgbClr val="333399"/>
                </a:solidFill>
                <a:latin typeface="Arial"/>
              </a:rPr>
              <a:t>relational database state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is a union of all the individual relation states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Whenever the database is changed, a new state arises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Basic operations for changing the database: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INSERT a new tuple in a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DELETE an existing tuple from a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MODIFY an attribute of an existing tuple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Next slide shows an example state for the COMPANY database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317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Populated database state for COMPANY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  <p:pic>
        <p:nvPicPr>
          <p:cNvPr id="14" name="Picture 9" descr="fig05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653796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5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1"/>
            <a:ext cx="10515600" cy="653977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Update Operations on Relations</a:t>
            </a:r>
            <a:br>
              <a:rPr lang="en-US" altLang="en-US" sz="2800" b="1" dirty="0">
                <a:solidFill>
                  <a:srgbClr val="000000"/>
                </a:solidFill>
              </a:rPr>
            </a:br>
            <a:br>
              <a:rPr lang="en-US" altLang="en-US" dirty="0"/>
            </a:b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77500" lnSpcReduction="20000"/>
          </a:bodyPr>
          <a:lstStyle/>
          <a:p>
            <a:pPr lvl="3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INSERT a tuple.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INSERT a tuple.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DELETE a tuple.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MODIFY a tuple.</a:t>
            </a:r>
          </a:p>
          <a:p>
            <a:pPr lvl="3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 a tuple.</a:t>
            </a:r>
          </a:p>
          <a:p>
            <a:pPr lvl="3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MODIFY a tuple.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Integrity constraints should not be violated 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by the update operations.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Several update operations may have to be grouped 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together.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Updates may </a:t>
            </a:r>
            <a:r>
              <a:rPr lang="en-US" altLang="en-US" sz="28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propagate</a:t>
            </a: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cause other updates 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 This may be necessary to maintain 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constraints.</a:t>
            </a:r>
          </a:p>
          <a:p>
            <a:pPr marL="0" indent="0" algn="just">
              <a:buNone/>
            </a:pPr>
            <a:r>
              <a:rPr lang="en-US" alt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artial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participation 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solidFill>
                  <a:schemeClr val="bg1"/>
                </a:solidFill>
              </a:rPr>
              <a:t> are the relationship types </a:t>
            </a:r>
            <a:r>
              <a:rPr lang="en-US" altLang="en-US" dirty="0" err="1">
                <a:solidFill>
                  <a:schemeClr val="bg1"/>
                </a:solidFill>
              </a:rPr>
              <a:t>obser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52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Update Operations on Relations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92500"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In case of integrity violation, several actions can be taken: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Cancel the operation that causes the violation (RESTRICT or REJECT option)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Perform the operation but inform the user of the violation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Trigger additional updates so the violation is corrected (CASCADE option, SET NULL option)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600" kern="0" dirty="0">
                <a:solidFill>
                  <a:srgbClr val="800000"/>
                </a:solidFill>
                <a:latin typeface="Arial"/>
              </a:rPr>
              <a:t>Execute a user-specified error-correction routine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515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Possible violations for each operation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1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INSERT may violate any of the constraints: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Domain constraint: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one of the attribute values provided for the new tuple is not of the specified attribute domain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Key constraint: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the value of a key attribute in the new tuple already exists in another tuple in the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Referential integrity: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a foreign key value in the new tuple references a primary key value that does not exist in the referenced relation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Entity integrity: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if the primary key value is null in the new tuple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00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Possible violations for each operation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DELETE may violate only referential integrity: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If the primary key value of the tuple being deleted is referenced from other tuples in the database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Can be remedied by several actions: RESTRICT, CASCADE, SET NULL (see Chapter 8 for more details)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RESTRICT option: reject the deletion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CASCADE option: propagate the deletion by deleting the tuples that are referencing primary key that is being deleted.</a:t>
            </a:r>
          </a:p>
          <a:p>
            <a:pPr lvl="3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800000"/>
                </a:solidFill>
                <a:latin typeface="Arial"/>
              </a:rPr>
              <a:t>SET NULL option: set the foreign keys of the referencing tuples to NULL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One of the above options must be specified during database design for each foreign key constraint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03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Possible violations for each operation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UPDATE may violate domain constraint and NOT NULL constraint on an attribute being modified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Any of the other constraints may also be violated, depending on the attribute being updated: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the primary key (PK):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Similar to a DELETE followed by an INSERT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Need to specify similar options to DELETE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a foreign key (FK):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May violate referential integrity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Updating an ordinary attribute (neither PK nor FK):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Can only violate domain constraints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63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67072"/>
            <a:ext cx="10515600" cy="583776"/>
          </a:xfrm>
        </p:spPr>
        <p:txBody>
          <a:bodyPr>
            <a:normAutofit fontScale="90000"/>
          </a:bodyPr>
          <a:lstStyle/>
          <a:p>
            <a:pPr algn="ctr">
              <a:spcBef>
                <a:spcPct val="50000"/>
              </a:spcBef>
            </a:pPr>
            <a:br>
              <a:rPr lang="en-US" altLang="en-US" b="1" u="sng" dirty="0">
                <a:solidFill>
                  <a:srgbClr val="FFFF00"/>
                </a:solidFill>
              </a:rPr>
            </a:br>
            <a:br>
              <a:rPr lang="en-US" altLang="en-US" b="1" u="sng" dirty="0">
                <a:solidFill>
                  <a:srgbClr val="FFFF00"/>
                </a:solidFill>
              </a:rPr>
            </a:br>
            <a:r>
              <a:rPr lang="en-US" altLang="en-US" dirty="0"/>
              <a:t>Possible violations for each operation</a:t>
            </a:r>
            <a:br>
              <a:rPr lang="en-US" altLang="en-US" b="1" dirty="0">
                <a:solidFill>
                  <a:srgbClr val="000000"/>
                </a:solidFill>
              </a:rPr>
            </a:br>
            <a:br>
              <a:rPr lang="en-US" altLang="en-US" b="1" u="sng" dirty="0">
                <a:solidFill>
                  <a:srgbClr val="000000"/>
                </a:solidFill>
              </a:rPr>
            </a:br>
            <a:endParaRPr lang="en-US" alt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 fontScale="85000" lnSpcReduction="20000"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Presented Relational Model Concepts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Definitions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Characteristics of relations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Discussed Relational Model Constraints and Relational Database Schemas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Domain constraints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Key constraints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Entity integrity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Referential integrity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Described the Relational Update Operations and Dealing with Constraint Violations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6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US" alt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participation is not clear fro</a:t>
            </a:r>
            <a:endParaRPr lang="en-US" altLang="en-US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tionship</a:t>
            </a:r>
            <a:r>
              <a:rPr lang="en-US" altLang="en-US" dirty="0">
                <a:solidFill>
                  <a:schemeClr val="bg1"/>
                </a:solidFill>
              </a:rPr>
              <a:t> types observed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347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In-Class Exercise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0576"/>
            <a:ext cx="10515600" cy="4616387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(Taken from Exercise 5.15)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STUDENT(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Name, Major,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Bdate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COURSE(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Cname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Dept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ENROLL(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Grade)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rgbClr val="333399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TEXT(</a:t>
            </a:r>
            <a:r>
              <a:rPr lang="en-US" altLang="en-US" sz="2000" u="sng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333399"/>
                </a:solidFill>
                <a:latin typeface="Times New Roman" panose="02020603050405020304" pitchFamily="18" charset="0"/>
              </a:rPr>
              <a:t>Book_Title</a:t>
            </a:r>
            <a:r>
              <a:rPr lang="en-US" altLang="en-US" sz="2000" dirty="0">
                <a:solidFill>
                  <a:srgbClr val="333399"/>
                </a:solidFill>
                <a:latin typeface="Times New Roman" panose="02020603050405020304" pitchFamily="18" charset="0"/>
              </a:rPr>
              <a:t>, Publisher, Author)</a:t>
            </a:r>
          </a:p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028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>
              <a:latin typeface="Edwardian Script ITC" pitchFamily="66" charset="0"/>
            </a:endParaRPr>
          </a:p>
          <a:p>
            <a:pPr>
              <a:buNone/>
            </a:pPr>
            <a:endParaRPr lang="en-US" sz="6000" dirty="0">
              <a:latin typeface="Edwardian Script ITC" pitchFamily="66" charset="0"/>
            </a:endParaRPr>
          </a:p>
          <a:p>
            <a:pPr>
              <a:buNone/>
            </a:pPr>
            <a:r>
              <a:rPr lang="en-US" sz="6000" dirty="0">
                <a:latin typeface="Edwardian Script ITC" pitchFamily="66" charset="0"/>
              </a:rPr>
              <a:t>				</a:t>
            </a:r>
            <a:r>
              <a:rPr lang="en-US" sz="9000" dirty="0">
                <a:latin typeface="Edwardian Script ITC" pitchFamily="66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4: Mapping of Binary 1:N Relationship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regular binary 1:N relationship type R, identify the relation S that represent the participating entity type at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N-side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the relationship type.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as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foreign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in S the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primary key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of the relation T.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any simple attributes of the 1:N relation type as attributes of S.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An alternative is use cross-reference like Step 3.</a:t>
            </a:r>
            <a:endParaRPr lang="en-US" altLang="en-US" sz="2200" i="1" kern="0" dirty="0">
              <a:solidFill>
                <a:srgbClr val="800000"/>
              </a:solidFill>
              <a:latin typeface="Arial"/>
            </a:endParaRP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Create a new relationship R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 whose attributes are the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keys of S and T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, and whose primary key is the same as the </a:t>
            </a:r>
            <a:r>
              <a:rPr lang="en-US" altLang="en-US" i="1" kern="0" dirty="0">
                <a:solidFill>
                  <a:srgbClr val="333399"/>
                </a:solidFill>
                <a:latin typeface="Arial"/>
              </a:rPr>
              <a:t>key of S</a:t>
            </a: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.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1:N relationship types WORKS_FOR, CONTROLS, and SUPERVISION in the figure.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WORKS_FOR we include the primary key DNUMBER of the DEPARTMENT relation as foreign key in the EMPLOYEE relation and call it DNO.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17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5: Mapping of Binary M:N Relationship Types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100" kern="0" dirty="0">
                <a:solidFill>
                  <a:srgbClr val="800000"/>
                </a:solidFill>
                <a:latin typeface="Arial"/>
              </a:rPr>
              <a:t>For each regular binary M:N relationship type R,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create a new relation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S to represent R.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Include as foreign key attributes in S the primary keys of the relations that represent the participating entity types; </a:t>
            </a:r>
            <a:r>
              <a:rPr lang="en-US" altLang="en-US" sz="2000" i="1" kern="0" dirty="0">
                <a:solidFill>
                  <a:srgbClr val="800000"/>
                </a:solidFill>
                <a:latin typeface="Arial"/>
              </a:rPr>
              <a:t>their combination will form the primary key</a:t>
            </a: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 of S.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Also include any simple attributes of the M:N relationship type (or simple components of composite attributes) as attributes of S.</a:t>
            </a:r>
            <a:endParaRPr lang="en-US" altLang="en-US" sz="2000" b="1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M:N relationship type WORKS_ON from the ER  diagram is mapped by creating a relation WORKS_ON in the relational database schema.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keys of the PROJECT and EMPLOYEE relations are included as foreign keys in WORKS_ON and renamed PNO and ESSN, respectively. 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Attribute HOURS in WORKS_ON represents the HOURS attribute of the relation type. The primary key of the WORKS_ON relation is the combination of the foreign key attributes {ESSN, PNO}.</a:t>
            </a:r>
            <a:endParaRPr lang="en-US" altLang="en-US" sz="1300" kern="0" dirty="0">
              <a:solidFill>
                <a:srgbClr val="800000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b="1" kern="0" dirty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11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6: Mapping of Multivalued Attributes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highlight>
                  <a:srgbClr val="00FFFF"/>
                </a:highlight>
                <a:latin typeface="Arial"/>
              </a:rPr>
              <a:t>For each multivalued attribute A, </a:t>
            </a:r>
            <a:r>
              <a:rPr lang="en-US" altLang="en-US" sz="2200" i="1" kern="0" dirty="0">
                <a:solidFill>
                  <a:srgbClr val="800000"/>
                </a:solidFill>
                <a:highlight>
                  <a:srgbClr val="00FFFF"/>
                </a:highlight>
                <a:latin typeface="Arial"/>
              </a:rPr>
              <a:t>create a new relation R</a:t>
            </a:r>
            <a:r>
              <a:rPr lang="en-US" altLang="en-US" sz="2200" kern="0" dirty="0">
                <a:solidFill>
                  <a:srgbClr val="800000"/>
                </a:solidFill>
                <a:highlight>
                  <a:srgbClr val="00FFFF"/>
                </a:highlight>
                <a:latin typeface="Arial"/>
              </a:rPr>
              <a:t>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highlight>
                  <a:srgbClr val="00FFFF"/>
                </a:highlight>
                <a:latin typeface="Arial"/>
              </a:rPr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highlight>
                  <a:srgbClr val="00FFFF"/>
                </a:highlight>
                <a:latin typeface="Arial"/>
              </a:rPr>
              <a:t>The primary key of R is the combination of A and K. If the multivalued attribute is composite, we include its simple components.</a:t>
            </a:r>
            <a:endParaRPr lang="en-US" altLang="en-US" sz="2200" b="1" kern="0" dirty="0">
              <a:solidFill>
                <a:srgbClr val="800000"/>
              </a:solidFill>
              <a:highlight>
                <a:srgbClr val="00FFFF"/>
              </a:highlight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relation DEPT_LOCATIONS is created. </a:t>
            </a:r>
            <a:endParaRPr lang="en-US" altLang="en-US" sz="2000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attribute DLOCATION represents the multivalued attribute LOCATIONS of DEPARTMENT, while DNUMBER-as foreign key-represents the primary key of the DEPARTMENT relation.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kern="0" dirty="0">
                <a:solidFill>
                  <a:srgbClr val="800000"/>
                </a:solidFill>
                <a:latin typeface="Arial"/>
              </a:rPr>
              <a:t>The primary key of R is the combination of {DNUMBER, DLOCATION}.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b="1" kern="0" dirty="0">
              <a:solidFill>
                <a:srgbClr val="333399"/>
              </a:solidFill>
              <a:latin typeface="Arial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35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820862"/>
            <a:ext cx="10515600" cy="50649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ER-to-Relational Mapping Algorithm (cont.)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5265174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Step 7: Mapping of N-</a:t>
            </a:r>
            <a:r>
              <a:rPr lang="en-US" altLang="en-US" sz="2400" b="1" kern="0" dirty="0" err="1">
                <a:solidFill>
                  <a:srgbClr val="333399"/>
                </a:solidFill>
                <a:latin typeface="Arial"/>
              </a:rPr>
              <a:t>ary</a:t>
            </a: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 Relationship Types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For each n-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ary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relationship type R, where n&gt;2, </a:t>
            </a:r>
            <a:r>
              <a:rPr lang="en-US" altLang="en-US" sz="2200" i="1" kern="0" dirty="0">
                <a:solidFill>
                  <a:srgbClr val="800000"/>
                </a:solidFill>
                <a:latin typeface="Arial"/>
              </a:rPr>
              <a:t>create a new relationship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S to represent R.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Include as foreign key attributes in S the primary keys of the relations that represent the participating entity types. 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kern="0" dirty="0">
                <a:solidFill>
                  <a:srgbClr val="333399"/>
                </a:solidFill>
                <a:latin typeface="Arial"/>
              </a:rPr>
              <a:t>The primary key of S is usually a combination of all the foreign keys. </a:t>
            </a:r>
            <a:endParaRPr lang="en-US" altLang="en-US" b="1" kern="0" dirty="0">
              <a:solidFill>
                <a:srgbClr val="333399"/>
              </a:solidFill>
              <a:latin typeface="Arial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Also include any simple attributes of the n-</a:t>
            </a:r>
            <a:r>
              <a:rPr lang="en-US" altLang="en-US" sz="2200" kern="0" dirty="0" err="1">
                <a:solidFill>
                  <a:srgbClr val="800000"/>
                </a:solidFill>
                <a:latin typeface="Arial"/>
              </a:rPr>
              <a:t>ary</a:t>
            </a: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 relationship type (or simple components of composite attributes) as attributes of S.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b="1" kern="0" dirty="0">
                <a:solidFill>
                  <a:srgbClr val="333399"/>
                </a:solidFill>
                <a:latin typeface="Arial"/>
              </a:rPr>
              <a:t>Example:</a:t>
            </a:r>
            <a:r>
              <a:rPr lang="en-US" altLang="en-US" sz="2400" kern="0" dirty="0">
                <a:solidFill>
                  <a:srgbClr val="333399"/>
                </a:solidFill>
                <a:latin typeface="Arial"/>
              </a:rPr>
              <a:t> The relationship type SUPPY in the ER on the next slide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200" kern="0" dirty="0">
                <a:solidFill>
                  <a:srgbClr val="800000"/>
                </a:solidFill>
                <a:latin typeface="Arial"/>
              </a:rPr>
              <a:t>This can be mapped to the relation SUPPLY shown in the relational schema, whose primary key is the combination of the three foreign keys {SNAME, PARTNO, PROJNAME}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6000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28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6697</Words>
  <Application>Microsoft Office PowerPoint</Application>
  <PresentationFormat>Widescreen</PresentationFormat>
  <Paragraphs>898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Edwardian Script ITC</vt:lpstr>
      <vt:lpstr>Helvetica-Bold</vt:lpstr>
      <vt:lpstr>Playfair Display</vt:lpstr>
      <vt:lpstr>Tahoma</vt:lpstr>
      <vt:lpstr>Times New Roman</vt:lpstr>
      <vt:lpstr>Wingdings</vt:lpstr>
      <vt:lpstr>Office Theme</vt:lpstr>
      <vt:lpstr>Bitmap Image</vt:lpstr>
      <vt:lpstr>PowerPoint Presentation</vt:lpstr>
      <vt:lpstr>Refining ER Diagram for Company Database</vt:lpstr>
      <vt:lpstr>ER-to-Relational Mapping Algorithm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ER-to-Relational Mapping Algorithm (cont.)</vt:lpstr>
      <vt:lpstr>Summary of notation for ER Diagrams</vt:lpstr>
      <vt:lpstr>ER Diagram for Company Database</vt:lpstr>
      <vt:lpstr>ER Diagram with Structural Constraints</vt:lpstr>
      <vt:lpstr> Ternary relationship types.  (a) The SUPPLY relationship. </vt:lpstr>
      <vt:lpstr>Mapping the n-ary relationship type SUPPLY </vt:lpstr>
      <vt:lpstr>Summary of Mapping Constructs and Constraints</vt:lpstr>
      <vt:lpstr>Relational Data Model</vt:lpstr>
      <vt:lpstr>1. Relational Model Concepts</vt:lpstr>
      <vt:lpstr>INFORMAL DEFINITIONS</vt:lpstr>
      <vt:lpstr>FORMAL DEFINITIONS</vt:lpstr>
      <vt:lpstr>FORMAL DEFINITIONS</vt:lpstr>
      <vt:lpstr>FORMAL DEFINITIONS - DOMAIN</vt:lpstr>
      <vt:lpstr>FORMAL DEFINITIONS - STATE</vt:lpstr>
      <vt:lpstr>FORMAL DEFINITIONS - STATE</vt:lpstr>
      <vt:lpstr>FORMAL DEFINITIONS - STATE</vt:lpstr>
      <vt:lpstr>The attributes and tuples of a relation STUDENT</vt:lpstr>
      <vt:lpstr>PowerPoint Presentation</vt:lpstr>
      <vt:lpstr>PowerPoint Presentation</vt:lpstr>
      <vt:lpstr> DEFINITION SUMMARY </vt:lpstr>
      <vt:lpstr>2 Characteristics of Relations</vt:lpstr>
      <vt:lpstr>Relation STUDENT with different order of tuples</vt:lpstr>
      <vt:lpstr> Two identical tuples when order of attributes and values is not part of the definition of a relation </vt:lpstr>
      <vt:lpstr>PowerPoint Presentation</vt:lpstr>
      <vt:lpstr>Characteristics Of Relations (cont.)</vt:lpstr>
      <vt:lpstr>Characteristics Of Relations (cont.)</vt:lpstr>
      <vt:lpstr> 3 Relational Integrity Constraints </vt:lpstr>
      <vt:lpstr>Key Constraints</vt:lpstr>
      <vt:lpstr>Key Constraints (continued)</vt:lpstr>
      <vt:lpstr>Key Constraints (continued)</vt:lpstr>
      <vt:lpstr>CAR relation with 2 candidate keys License Number and Engine Serial Number</vt:lpstr>
      <vt:lpstr>Relational Database Schema</vt:lpstr>
      <vt:lpstr>Schema diagram for the company relational DB</vt:lpstr>
      <vt:lpstr>One possible relational DB state corresponding to the COMPANY DB</vt:lpstr>
      <vt:lpstr> 3.2 Entity Integrity </vt:lpstr>
      <vt:lpstr>  3.3 Referential Integrity  </vt:lpstr>
      <vt:lpstr>  3.3 Referential Integrity(cont.)  </vt:lpstr>
      <vt:lpstr>  3.3 Referential Integrity(or Foreign Key)  </vt:lpstr>
      <vt:lpstr>  Displaying a relational database schema and its constraints  </vt:lpstr>
      <vt:lpstr>   Referential integrity constraints displayed on the COMPANY relational  DB schema diagram   </vt:lpstr>
      <vt:lpstr>  Other Types of Constraints  </vt:lpstr>
      <vt:lpstr>  Populated Database State  </vt:lpstr>
      <vt:lpstr>  Populated database state for COMPANY  </vt:lpstr>
      <vt:lpstr>    4 Update Operations on Relations    </vt:lpstr>
      <vt:lpstr>  Update Operations on Relations  </vt:lpstr>
      <vt:lpstr>  Possible violations for each operation  </vt:lpstr>
      <vt:lpstr>  Possible violations for each operation  </vt:lpstr>
      <vt:lpstr>  Possible violations for each operation  </vt:lpstr>
      <vt:lpstr>  Possible violations for each operation  </vt:lpstr>
      <vt:lpstr>In-Class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Kirti Nandan</cp:lastModifiedBy>
  <cp:revision>115</cp:revision>
  <dcterms:created xsi:type="dcterms:W3CDTF">2020-07-10T04:48:04Z</dcterms:created>
  <dcterms:modified xsi:type="dcterms:W3CDTF">2020-10-04T13:41:27Z</dcterms:modified>
</cp:coreProperties>
</file>