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58" r:id="rId3"/>
    <p:sldId id="327" r:id="rId4"/>
    <p:sldId id="328" r:id="rId5"/>
    <p:sldId id="329" r:id="rId6"/>
    <p:sldId id="330" r:id="rId7"/>
    <p:sldId id="331" r:id="rId8"/>
    <p:sldId id="332" r:id="rId9"/>
    <p:sldId id="334" r:id="rId10"/>
    <p:sldId id="333"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379" r:id="rId56"/>
    <p:sldId id="380" r:id="rId57"/>
    <p:sldId id="381" r:id="rId58"/>
    <p:sldId id="382" r:id="rId59"/>
    <p:sldId id="383" r:id="rId60"/>
    <p:sldId id="384" r:id="rId61"/>
    <p:sldId id="385" r:id="rId62"/>
    <p:sldId id="386" r:id="rId63"/>
    <p:sldId id="387" r:id="rId64"/>
    <p:sldId id="29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71" autoAdjust="0"/>
  </p:normalViewPr>
  <p:slideViewPr>
    <p:cSldViewPr snapToGrid="0">
      <p:cViewPr varScale="1">
        <p:scale>
          <a:sx n="65" d="100"/>
          <a:sy n="65" d="100"/>
        </p:scale>
        <p:origin x="-85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F66BA-5C8F-43A2-9A92-A700B9C470A5}" type="datetimeFigureOut">
              <a:rPr lang="en-IN" smtClean="0"/>
              <a:pPr/>
              <a:t>14-08-2020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A4F18-5AB3-422F-8E78-0011EC1212E9}" type="slidenum">
              <a:rPr lang="en-IN" smtClean="0"/>
              <a:pPr/>
              <a:t>‹#›</a:t>
            </a:fld>
            <a:endParaRPr lang="en-IN"/>
          </a:p>
        </p:txBody>
      </p:sp>
    </p:spTree>
    <p:extLst>
      <p:ext uri="{BB962C8B-B14F-4D97-AF65-F5344CB8AC3E}">
        <p14:creationId xmlns:p14="http://schemas.microsoft.com/office/powerpoint/2010/main" xmlns="" val="342738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6A4F18-5AB3-422F-8E78-0011EC1212E9}" type="slidenum">
              <a:rPr lang="en-IN" smtClean="0"/>
              <a:pPr/>
              <a:t>18</a:t>
            </a:fld>
            <a:endParaRPr lang="en-IN"/>
          </a:p>
        </p:txBody>
      </p:sp>
    </p:spTree>
    <p:extLst>
      <p:ext uri="{BB962C8B-B14F-4D97-AF65-F5344CB8AC3E}">
        <p14:creationId xmlns:p14="http://schemas.microsoft.com/office/powerpoint/2010/main" xmlns="" val="361028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3126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15676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232817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31551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0D74C-04EF-40BA-9F19-E8F66D5D5B64}"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162063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0D74C-04EF-40BA-9F19-E8F66D5D5B64}"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91571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0D74C-04EF-40BA-9F19-E8F66D5D5B64}" type="datetimeFigureOut">
              <a:rPr lang="en-US" smtClean="0"/>
              <a:pPr/>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184859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0D74C-04EF-40BA-9F19-E8F66D5D5B64}" type="datetimeFigureOut">
              <a:rPr lang="en-US" smtClean="0"/>
              <a:pPr/>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261103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0D74C-04EF-40BA-9F19-E8F66D5D5B64}" type="datetimeFigureOut">
              <a:rPr lang="en-US" smtClean="0"/>
              <a:pPr/>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39897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338166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16464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D74C-04EF-40BA-9F19-E8F66D5D5B64}" type="datetimeFigureOut">
              <a:rPr lang="en-US" smtClean="0"/>
              <a:pPr/>
              <a:t>8/14/2020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3BF84-9C12-4E24-9976-A2988F23332E}" type="slidenum">
              <a:rPr lang="en-US" smtClean="0"/>
              <a:pPr/>
              <a:t>‹#›</a:t>
            </a:fld>
            <a:endParaRPr lang="en-US"/>
          </a:p>
        </p:txBody>
      </p:sp>
    </p:spTree>
    <p:extLst>
      <p:ext uri="{BB962C8B-B14F-4D97-AF65-F5344CB8AC3E}">
        <p14:creationId xmlns:p14="http://schemas.microsoft.com/office/powerpoint/2010/main" xmlns="" val="64206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bs.org/empires/islam/innoalgebra.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5"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r>
              <a:rPr lang="en-US" sz="1092" b="1" dirty="0" err="1"/>
              <a:t>Improvi</a:t>
            </a:r>
            <a:endParaRPr lang="en-US" sz="1092" dirty="0"/>
          </a:p>
        </p:txBody>
      </p:sp>
      <p:sp>
        <p:nvSpPr>
          <p:cNvPr id="8195" name="object 3"/>
          <p:cNvSpPr>
            <a:spLocks/>
          </p:cNvSpPr>
          <p:nvPr/>
        </p:nvSpPr>
        <p:spPr bwMode="auto">
          <a:xfrm>
            <a:off x="-14974" y="0"/>
            <a:ext cx="5686441" cy="3927659"/>
          </a:xfrm>
          <a:custGeom>
            <a:avLst/>
            <a:gdLst>
              <a:gd name="T0" fmla="*/ 768415866 w 7436484"/>
              <a:gd name="T1" fmla="*/ 0 h 5134610"/>
              <a:gd name="T2" fmla="*/ 0 w 7436484"/>
              <a:gd name="T3" fmla="*/ 0 h 5134610"/>
              <a:gd name="T4" fmla="*/ 0 w 7436484"/>
              <a:gd name="T5" fmla="*/ 534451769 h 5134610"/>
              <a:gd name="T6" fmla="*/ 76841586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0"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5E639D2-DF99-4E79-9C98-C54A1FDF2458}" type="slidenum">
              <a:rPr lang="en-US" altLang="en-US" smtClean="0">
                <a:solidFill>
                  <a:srgbClr val="898989"/>
                </a:solidFill>
              </a:rPr>
              <a:pPr/>
              <a:t>1</a:t>
            </a:fld>
            <a:endParaRPr lang="en-US" altLang="en-US" smtClean="0">
              <a:solidFill>
                <a:srgbClr val="898989"/>
              </a:solidFill>
            </a:endParaRPr>
          </a:p>
        </p:txBody>
      </p:sp>
      <p:sp>
        <p:nvSpPr>
          <p:cNvPr id="8202" name="TextBox 4"/>
          <p:cNvSpPr txBox="1">
            <a:spLocks noChangeArrowheads="1"/>
          </p:cNvSpPr>
          <p:nvPr/>
        </p:nvSpPr>
        <p:spPr bwMode="auto">
          <a:xfrm>
            <a:off x="6801786" y="4664776"/>
            <a:ext cx="4417654" cy="1691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sz="1600" dirty="0" smtClean="0">
                <a:solidFill>
                  <a:srgbClr val="000000"/>
                </a:solidFill>
              </a:rPr>
              <a:t>Original Content:                                                        </a:t>
            </a:r>
            <a:r>
              <a:rPr lang="en-US" sz="1600" dirty="0" err="1" smtClean="0">
                <a:solidFill>
                  <a:srgbClr val="000000"/>
                </a:solidFill>
              </a:rPr>
              <a:t>Ramez</a:t>
            </a:r>
            <a:r>
              <a:rPr lang="en-US" sz="1600" dirty="0" smtClean="0">
                <a:solidFill>
                  <a:srgbClr val="000000"/>
                </a:solidFill>
              </a:rPr>
              <a:t> </a:t>
            </a:r>
            <a:r>
              <a:rPr lang="en-US" sz="1600" dirty="0" err="1" smtClean="0">
                <a:solidFill>
                  <a:srgbClr val="000000"/>
                </a:solidFill>
              </a:rPr>
              <a:t>Elmasri</a:t>
            </a:r>
            <a:r>
              <a:rPr lang="en-US" sz="1600" dirty="0" smtClean="0">
                <a:solidFill>
                  <a:srgbClr val="000000"/>
                </a:solidFill>
              </a:rPr>
              <a:t> and </a:t>
            </a:r>
            <a:r>
              <a:rPr lang="en-US" sz="1600" dirty="0" err="1" smtClean="0">
                <a:solidFill>
                  <a:srgbClr val="000000"/>
                </a:solidFill>
              </a:rPr>
              <a:t>Shamkant</a:t>
            </a:r>
            <a:r>
              <a:rPr lang="en-US" sz="1600" dirty="0" smtClean="0">
                <a:solidFill>
                  <a:srgbClr val="000000"/>
                </a:solidFill>
              </a:rPr>
              <a:t> B. </a:t>
            </a:r>
            <a:r>
              <a:rPr lang="en-US" sz="1600" dirty="0" err="1" smtClean="0">
                <a:solidFill>
                  <a:srgbClr val="000000"/>
                </a:solidFill>
              </a:rPr>
              <a:t>Navathe</a:t>
            </a:r>
            <a:endParaRPr lang="en-US" altLang="en-US" sz="2400" i="1" dirty="0" smtClean="0">
              <a:solidFill>
                <a:srgbClr val="FF0000"/>
              </a:solidFill>
              <a:latin typeface="Times New Roman" panose="02020603050405020304" pitchFamily="18" charset="0"/>
              <a:cs typeface="Times New Roman" panose="02020603050405020304" pitchFamily="18" charset="0"/>
            </a:endParaRPr>
          </a:p>
          <a:p>
            <a:endParaRPr lang="en-US" altLang="en-US" sz="1698" i="1" dirty="0" smtClean="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Dr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err="1" smtClean="0">
                <a:solidFill>
                  <a:srgbClr val="FF0000"/>
                </a:solidFill>
                <a:latin typeface="Times New Roman" panose="02020603050405020304" pitchFamily="18" charset="0"/>
                <a:cs typeface="Times New Roman" panose="02020603050405020304" pitchFamily="18" charset="0"/>
              </a:rPr>
              <a:t>Pratiba</a:t>
            </a:r>
            <a:r>
              <a:rPr lang="en-US" altLang="en-US" sz="1698" i="1" dirty="0" smtClean="0">
                <a:solidFill>
                  <a:srgbClr val="FF0000"/>
                </a:solidFill>
                <a:latin typeface="Times New Roman" panose="02020603050405020304" pitchFamily="18" charset="0"/>
                <a:cs typeface="Times New Roman" panose="02020603050405020304" pitchFamily="18" charset="0"/>
              </a:rPr>
              <a:t> D</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Assistant Professor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Department of  </a:t>
            </a:r>
            <a:r>
              <a:rPr lang="en-US" altLang="en-US" sz="1698" i="1" dirty="0" err="1" smtClean="0">
                <a:solidFill>
                  <a:srgbClr val="FF0000"/>
                </a:solidFill>
                <a:latin typeface="Times New Roman" panose="02020603050405020304" pitchFamily="18" charset="0"/>
                <a:cs typeface="Times New Roman" panose="02020603050405020304" pitchFamily="18" charset="0"/>
              </a:rPr>
              <a:t>CSE</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a:solidFill>
                  <a:srgbClr val="FF0000"/>
                </a:solidFill>
                <a:latin typeface="Times New Roman" panose="02020603050405020304" pitchFamily="18" charset="0"/>
                <a:cs typeface="Times New Roman" panose="02020603050405020304" pitchFamily="18" charset="0"/>
              </a:rPr>
              <a:t>RV College of Engineering, </a:t>
            </a:r>
            <a:r>
              <a:rPr lang="en-US" altLang="en-US" sz="1698" i="1" dirty="0" err="1">
                <a:solidFill>
                  <a:srgbClr val="FF0000"/>
                </a:solidFill>
                <a:latin typeface="Times New Roman" panose="02020603050405020304" pitchFamily="18" charset="0"/>
                <a:cs typeface="Times New Roman" panose="02020603050405020304" pitchFamily="18" charset="0"/>
              </a:rPr>
              <a:t>Bengaluru</a:t>
            </a:r>
            <a:r>
              <a:rPr lang="en-US" altLang="en-US" sz="1698" i="1" dirty="0">
                <a:solidFill>
                  <a:srgbClr val="FF0000"/>
                </a:solidFill>
                <a:latin typeface="Times New Roman" panose="02020603050405020304" pitchFamily="18" charset="0"/>
                <a:cs typeface="Times New Roman" panose="02020603050405020304" pitchFamily="18" charset="0"/>
              </a:rPr>
              <a:t> - 59</a:t>
            </a:r>
          </a:p>
        </p:txBody>
      </p:sp>
      <p:sp>
        <p:nvSpPr>
          <p:cNvPr id="3" name="TextBox 2"/>
          <p:cNvSpPr txBox="1"/>
          <p:nvPr/>
        </p:nvSpPr>
        <p:spPr>
          <a:xfrm>
            <a:off x="3831820" y="2286000"/>
            <a:ext cx="5942510" cy="707886"/>
          </a:xfrm>
          <a:prstGeom prst="rect">
            <a:avLst/>
          </a:prstGeom>
          <a:noFill/>
        </p:spPr>
        <p:txBody>
          <a:bodyPr wrap="square" rtlCol="0">
            <a:spAutoFit/>
          </a:bodyPr>
          <a:lstStyle/>
          <a:p>
            <a:r>
              <a:rPr lang="en-US" sz="4000" dirty="0" smtClean="0"/>
              <a:t>Unit 2 (</a:t>
            </a:r>
            <a:r>
              <a:rPr lang="en-IN" sz="4000" b="1" dirty="0" smtClean="0"/>
              <a:t>Relational Algebra</a:t>
            </a:r>
            <a:r>
              <a:rPr lang="en-US" sz="4000" dirty="0" smtClean="0"/>
              <a:t>)</a:t>
            </a:r>
            <a:endParaRPr lang="en-US" sz="4000" dirty="0"/>
          </a:p>
        </p:txBody>
      </p:sp>
    </p:spTree>
    <p:extLst>
      <p:ext uri="{BB962C8B-B14F-4D97-AF65-F5344CB8AC3E}">
        <p14:creationId xmlns:p14="http://schemas.microsoft.com/office/powerpoint/2010/main" xmlns="" val="372572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SELECT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419100" indent="-343535">
              <a:lnSpc>
                <a:spcPct val="100000"/>
              </a:lnSpc>
              <a:spcBef>
                <a:spcPts val="100"/>
              </a:spcBef>
              <a:buClr>
                <a:srgbClr val="9A0033"/>
              </a:buClr>
              <a:buSzPct val="58333"/>
              <a:buFont typeface="Wingdings"/>
              <a:buChar char=""/>
              <a:tabLst>
                <a:tab pos="418465" algn="l"/>
                <a:tab pos="419100" algn="l"/>
              </a:tabLst>
            </a:pPr>
            <a:r>
              <a:rPr lang="en-IN" sz="2400" dirty="0">
                <a:solidFill>
                  <a:srgbClr val="33339A"/>
                </a:solidFill>
                <a:latin typeface="Arial"/>
                <a:cs typeface="Arial"/>
              </a:rPr>
              <a:t>SELECT Operation</a:t>
            </a:r>
            <a:r>
              <a:rPr lang="en-IN" sz="2400" spc="-10" dirty="0">
                <a:solidFill>
                  <a:srgbClr val="33339A"/>
                </a:solidFill>
                <a:latin typeface="Arial"/>
                <a:cs typeface="Arial"/>
              </a:rPr>
              <a:t> </a:t>
            </a:r>
            <a:r>
              <a:rPr lang="en-IN" sz="2400" dirty="0">
                <a:solidFill>
                  <a:srgbClr val="33339A"/>
                </a:solidFill>
                <a:latin typeface="Arial"/>
                <a:cs typeface="Arial"/>
              </a:rPr>
              <a:t>Properties</a:t>
            </a:r>
            <a:endParaRPr lang="en-IN" sz="2400" dirty="0">
              <a:latin typeface="Arial"/>
              <a:cs typeface="Arial"/>
            </a:endParaRPr>
          </a:p>
          <a:p>
            <a:pPr marL="818515" marR="106680" lvl="1" indent="-285750">
              <a:lnSpc>
                <a:spcPct val="78600"/>
              </a:lnSpc>
              <a:spcBef>
                <a:spcPts val="560"/>
              </a:spcBef>
              <a:buClr>
                <a:srgbClr val="33339A"/>
              </a:buClr>
              <a:buSzPct val="57142"/>
              <a:buFont typeface="Wingdings"/>
              <a:buChar char=""/>
              <a:tabLst>
                <a:tab pos="818515" algn="l"/>
                <a:tab pos="819150" algn="l"/>
              </a:tabLst>
            </a:pPr>
            <a:r>
              <a:rPr lang="en-IN" sz="2100" spc="-5" dirty="0">
                <a:solidFill>
                  <a:srgbClr val="800000"/>
                </a:solidFill>
                <a:latin typeface="Arial"/>
                <a:cs typeface="Arial"/>
              </a:rPr>
              <a:t>The SELECT operation </a:t>
            </a:r>
            <a:r>
              <a:rPr lang="en-IN" sz="2100" dirty="0">
                <a:solidFill>
                  <a:srgbClr val="800000"/>
                </a:solidFill>
                <a:latin typeface="Symbol"/>
                <a:cs typeface="Symbol"/>
              </a:rPr>
              <a:t></a:t>
            </a:r>
            <a:r>
              <a:rPr lang="en-IN" sz="2100" dirty="0">
                <a:solidFill>
                  <a:srgbClr val="800000"/>
                </a:solidFill>
                <a:latin typeface="Times New Roman"/>
                <a:cs typeface="Times New Roman"/>
              </a:rPr>
              <a:t> </a:t>
            </a:r>
            <a:r>
              <a:rPr lang="en-IN" sz="2100" spc="-15" baseline="-19841" dirty="0">
                <a:solidFill>
                  <a:srgbClr val="800000"/>
                </a:solidFill>
                <a:latin typeface="Arial"/>
                <a:cs typeface="Arial"/>
              </a:rPr>
              <a:t>&lt;selection </a:t>
            </a:r>
            <a:r>
              <a:rPr lang="en-IN" sz="2100" spc="-7" baseline="-19841" dirty="0">
                <a:solidFill>
                  <a:srgbClr val="800000"/>
                </a:solidFill>
                <a:latin typeface="Arial"/>
                <a:cs typeface="Arial"/>
              </a:rPr>
              <a:t>condition&gt;</a:t>
            </a:r>
            <a:r>
              <a:rPr lang="en-IN" sz="2100" spc="-5" dirty="0">
                <a:solidFill>
                  <a:srgbClr val="800000"/>
                </a:solidFill>
                <a:latin typeface="Arial"/>
                <a:cs typeface="Arial"/>
              </a:rPr>
              <a:t>(R) produces </a:t>
            </a:r>
            <a:r>
              <a:rPr lang="en-IN" sz="2100" dirty="0">
                <a:solidFill>
                  <a:srgbClr val="800000"/>
                </a:solidFill>
                <a:latin typeface="Arial"/>
                <a:cs typeface="Arial"/>
              </a:rPr>
              <a:t>a </a:t>
            </a:r>
            <a:r>
              <a:rPr lang="en-IN" sz="2100" spc="-5" dirty="0">
                <a:solidFill>
                  <a:srgbClr val="800000"/>
                </a:solidFill>
                <a:latin typeface="Arial"/>
                <a:cs typeface="Arial"/>
              </a:rPr>
              <a:t>relation  </a:t>
            </a:r>
            <a:r>
              <a:rPr lang="en-IN" sz="2100" dirty="0">
                <a:solidFill>
                  <a:srgbClr val="800000"/>
                </a:solidFill>
                <a:latin typeface="Arial"/>
                <a:cs typeface="Arial"/>
              </a:rPr>
              <a:t>S that </a:t>
            </a:r>
            <a:r>
              <a:rPr lang="en-IN" sz="2100" spc="-5" dirty="0">
                <a:solidFill>
                  <a:srgbClr val="800000"/>
                </a:solidFill>
                <a:latin typeface="Arial"/>
                <a:cs typeface="Arial"/>
              </a:rPr>
              <a:t>has </a:t>
            </a:r>
            <a:r>
              <a:rPr lang="en-IN" sz="2100" dirty="0">
                <a:solidFill>
                  <a:srgbClr val="800000"/>
                </a:solidFill>
                <a:latin typeface="Arial"/>
                <a:cs typeface="Arial"/>
              </a:rPr>
              <a:t>the </a:t>
            </a:r>
            <a:r>
              <a:rPr lang="en-IN" sz="2100" spc="-5" dirty="0">
                <a:solidFill>
                  <a:srgbClr val="800000"/>
                </a:solidFill>
                <a:latin typeface="Arial"/>
                <a:cs typeface="Arial"/>
              </a:rPr>
              <a:t>same schema (same attributes) as</a:t>
            </a:r>
            <a:r>
              <a:rPr lang="en-IN" sz="2100" spc="-35" dirty="0">
                <a:solidFill>
                  <a:srgbClr val="800000"/>
                </a:solidFill>
                <a:latin typeface="Arial"/>
                <a:cs typeface="Arial"/>
              </a:rPr>
              <a:t> </a:t>
            </a:r>
            <a:r>
              <a:rPr lang="en-IN" sz="2100" dirty="0">
                <a:solidFill>
                  <a:srgbClr val="800000"/>
                </a:solidFill>
                <a:latin typeface="Arial"/>
                <a:cs typeface="Arial"/>
              </a:rPr>
              <a:t>R</a:t>
            </a:r>
            <a:endParaRPr lang="en-IN" sz="2100" dirty="0">
              <a:latin typeface="Arial"/>
              <a:cs typeface="Arial"/>
            </a:endParaRPr>
          </a:p>
          <a:p>
            <a:pPr marL="819150" lvl="1" indent="-285750">
              <a:lnSpc>
                <a:spcPct val="100000"/>
              </a:lnSpc>
              <a:spcBef>
                <a:spcPts val="50"/>
              </a:spcBef>
              <a:buClr>
                <a:srgbClr val="33339A"/>
              </a:buClr>
              <a:buSzPct val="57142"/>
              <a:buFont typeface="Wingdings"/>
              <a:buChar char=""/>
              <a:tabLst>
                <a:tab pos="818515" algn="l"/>
                <a:tab pos="819150" algn="l"/>
              </a:tabLst>
            </a:pPr>
            <a:r>
              <a:rPr lang="en-IN" sz="2100" spc="-5" dirty="0">
                <a:solidFill>
                  <a:srgbClr val="800000"/>
                </a:solidFill>
                <a:latin typeface="Arial"/>
                <a:cs typeface="Arial"/>
              </a:rPr>
              <a:t>SELECT </a:t>
            </a:r>
            <a:r>
              <a:rPr lang="en-IN" sz="2100" dirty="0">
                <a:solidFill>
                  <a:srgbClr val="800000"/>
                </a:solidFill>
                <a:latin typeface="Symbol"/>
                <a:cs typeface="Symbol"/>
              </a:rPr>
              <a:t></a:t>
            </a:r>
            <a:r>
              <a:rPr lang="en-IN" sz="2100" dirty="0">
                <a:solidFill>
                  <a:srgbClr val="800000"/>
                </a:solidFill>
                <a:latin typeface="Times New Roman"/>
                <a:cs typeface="Times New Roman"/>
              </a:rPr>
              <a:t> </a:t>
            </a:r>
            <a:r>
              <a:rPr lang="en-IN" sz="2100" spc="-5" dirty="0">
                <a:solidFill>
                  <a:srgbClr val="800000"/>
                </a:solidFill>
                <a:latin typeface="Arial"/>
                <a:cs typeface="Arial"/>
              </a:rPr>
              <a:t>is</a:t>
            </a:r>
            <a:r>
              <a:rPr lang="en-IN" sz="2100" spc="45" dirty="0">
                <a:solidFill>
                  <a:srgbClr val="800000"/>
                </a:solidFill>
                <a:latin typeface="Arial"/>
                <a:cs typeface="Arial"/>
              </a:rPr>
              <a:t> </a:t>
            </a:r>
            <a:r>
              <a:rPr lang="en-IN" sz="2100" spc="-5" dirty="0">
                <a:solidFill>
                  <a:srgbClr val="800000"/>
                </a:solidFill>
                <a:latin typeface="Arial"/>
                <a:cs typeface="Arial"/>
              </a:rPr>
              <a:t>commutative:</a:t>
            </a:r>
            <a:endParaRPr lang="en-IN" sz="2100" dirty="0">
              <a:latin typeface="Arial"/>
              <a:cs typeface="Arial"/>
            </a:endParaRPr>
          </a:p>
          <a:p>
            <a:pPr marL="1219200" lvl="2" indent="-229235">
              <a:lnSpc>
                <a:spcPts val="2135"/>
              </a:lnSpc>
              <a:spcBef>
                <a:spcPts val="490"/>
              </a:spcBef>
              <a:buClr>
                <a:srgbClr val="9A0033"/>
              </a:buClr>
              <a:buSzPct val="50000"/>
              <a:buFont typeface="Wingdings"/>
              <a:buChar char=""/>
              <a:tabLst>
                <a:tab pos="1218565" algn="l"/>
                <a:tab pos="1219200" algn="l"/>
              </a:tabLst>
            </a:pPr>
            <a:r>
              <a:rPr lang="en-IN" sz="3000" spc="-7" baseline="13888" dirty="0">
                <a:solidFill>
                  <a:srgbClr val="33339A"/>
                </a:solidFill>
                <a:latin typeface="Symbol"/>
                <a:cs typeface="Symbol"/>
              </a:rPr>
              <a:t></a:t>
            </a:r>
            <a:r>
              <a:rPr lang="en-IN" sz="3000" spc="-7" baseline="13888" dirty="0">
                <a:solidFill>
                  <a:srgbClr val="33339A"/>
                </a:solidFill>
                <a:latin typeface="Times New Roman"/>
                <a:cs typeface="Times New Roman"/>
              </a:rPr>
              <a:t> </a:t>
            </a:r>
            <a:r>
              <a:rPr lang="en-IN" sz="1400" spc="-10" dirty="0">
                <a:solidFill>
                  <a:srgbClr val="33339A"/>
                </a:solidFill>
                <a:latin typeface="Arial"/>
                <a:cs typeface="Arial"/>
              </a:rPr>
              <a:t>&lt;condition1&gt;</a:t>
            </a:r>
            <a:r>
              <a:rPr lang="en-IN" sz="3000" spc="-15" baseline="13888" dirty="0">
                <a:solidFill>
                  <a:srgbClr val="33339A"/>
                </a:solidFill>
                <a:latin typeface="Arial"/>
                <a:cs typeface="Arial"/>
              </a:rPr>
              <a:t>(</a:t>
            </a:r>
            <a:r>
              <a:rPr lang="en-IN" sz="3000" spc="-15" baseline="13888" dirty="0">
                <a:solidFill>
                  <a:srgbClr val="33339A"/>
                </a:solidFill>
                <a:latin typeface="Symbol"/>
                <a:cs typeface="Symbol"/>
              </a:rPr>
              <a:t></a:t>
            </a:r>
            <a:r>
              <a:rPr lang="en-IN" sz="3000" spc="-15" baseline="13888" dirty="0">
                <a:solidFill>
                  <a:srgbClr val="33339A"/>
                </a:solidFill>
                <a:latin typeface="Times New Roman"/>
                <a:cs typeface="Times New Roman"/>
              </a:rPr>
              <a:t> </a:t>
            </a:r>
            <a:r>
              <a:rPr lang="en-IN" sz="1400" spc="-5" dirty="0">
                <a:solidFill>
                  <a:srgbClr val="33339A"/>
                </a:solidFill>
                <a:latin typeface="Arial"/>
                <a:cs typeface="Arial"/>
              </a:rPr>
              <a:t>&lt; </a:t>
            </a:r>
            <a:r>
              <a:rPr lang="en-IN" sz="1400" spc="-10" dirty="0">
                <a:solidFill>
                  <a:srgbClr val="33339A"/>
                </a:solidFill>
                <a:latin typeface="Arial"/>
                <a:cs typeface="Arial"/>
              </a:rPr>
              <a:t>condition2&gt; </a:t>
            </a:r>
            <a:r>
              <a:rPr lang="en-IN" sz="3000" spc="-7" baseline="13888" dirty="0">
                <a:solidFill>
                  <a:srgbClr val="33339A"/>
                </a:solidFill>
                <a:latin typeface="Arial"/>
                <a:cs typeface="Arial"/>
              </a:rPr>
              <a:t>(R)) = </a:t>
            </a:r>
            <a:r>
              <a:rPr lang="en-IN" sz="3000" spc="-7" baseline="13888" dirty="0">
                <a:solidFill>
                  <a:srgbClr val="33339A"/>
                </a:solidFill>
                <a:latin typeface="Symbol"/>
                <a:cs typeface="Symbol"/>
              </a:rPr>
              <a:t></a:t>
            </a:r>
            <a:r>
              <a:rPr lang="en-IN" sz="3000" spc="-7" baseline="13888" dirty="0">
                <a:solidFill>
                  <a:srgbClr val="33339A"/>
                </a:solidFill>
                <a:latin typeface="Times New Roman"/>
                <a:cs typeface="Times New Roman"/>
              </a:rPr>
              <a:t> </a:t>
            </a:r>
            <a:r>
              <a:rPr lang="en-IN" sz="1400" spc="-10" dirty="0">
                <a:solidFill>
                  <a:srgbClr val="33339A"/>
                </a:solidFill>
                <a:latin typeface="Arial"/>
                <a:cs typeface="Arial"/>
              </a:rPr>
              <a:t>&lt;condition2&gt; </a:t>
            </a:r>
            <a:r>
              <a:rPr lang="en-IN" sz="3000" spc="-15" baseline="13888" dirty="0">
                <a:solidFill>
                  <a:srgbClr val="33339A"/>
                </a:solidFill>
                <a:latin typeface="Arial"/>
                <a:cs typeface="Arial"/>
              </a:rPr>
              <a:t>(</a:t>
            </a:r>
            <a:r>
              <a:rPr lang="en-IN" sz="3000" spc="-15" baseline="13888" dirty="0">
                <a:solidFill>
                  <a:srgbClr val="33339A"/>
                </a:solidFill>
                <a:latin typeface="Symbol"/>
                <a:cs typeface="Symbol"/>
              </a:rPr>
              <a:t></a:t>
            </a:r>
            <a:r>
              <a:rPr lang="en-IN" sz="3000" spc="-15" baseline="13888" dirty="0">
                <a:solidFill>
                  <a:srgbClr val="33339A"/>
                </a:solidFill>
                <a:latin typeface="Times New Roman"/>
                <a:cs typeface="Times New Roman"/>
              </a:rPr>
              <a:t> </a:t>
            </a:r>
            <a:r>
              <a:rPr lang="en-IN" sz="1400" spc="-5" dirty="0">
                <a:solidFill>
                  <a:srgbClr val="33339A"/>
                </a:solidFill>
                <a:latin typeface="Arial"/>
                <a:cs typeface="Arial"/>
              </a:rPr>
              <a:t>&lt; </a:t>
            </a:r>
            <a:r>
              <a:rPr lang="en-IN" sz="1400" spc="-10" dirty="0">
                <a:solidFill>
                  <a:srgbClr val="33339A"/>
                </a:solidFill>
                <a:latin typeface="Arial"/>
                <a:cs typeface="Arial"/>
              </a:rPr>
              <a:t>condition1&gt;</a:t>
            </a:r>
            <a:r>
              <a:rPr lang="en-IN" sz="1400" spc="10" dirty="0">
                <a:solidFill>
                  <a:srgbClr val="33339A"/>
                </a:solidFill>
                <a:latin typeface="Arial"/>
                <a:cs typeface="Arial"/>
              </a:rPr>
              <a:t> </a:t>
            </a:r>
            <a:r>
              <a:rPr lang="en-IN" sz="3000" spc="-15" baseline="13888" dirty="0">
                <a:solidFill>
                  <a:srgbClr val="33339A"/>
                </a:solidFill>
                <a:latin typeface="Arial"/>
                <a:cs typeface="Arial"/>
              </a:rPr>
              <a:t>(R))</a:t>
            </a:r>
            <a:endParaRPr lang="en-IN" sz="3000" baseline="13888" dirty="0">
              <a:latin typeface="Arial"/>
              <a:cs typeface="Arial"/>
            </a:endParaRPr>
          </a:p>
          <a:p>
            <a:pPr marL="818515" marR="390525" lvl="1" indent="-285750">
              <a:lnSpc>
                <a:spcPts val="2020"/>
              </a:lnSpc>
              <a:spcBef>
                <a:spcPts val="220"/>
              </a:spcBef>
              <a:buClr>
                <a:srgbClr val="33339A"/>
              </a:buClr>
              <a:buSzPct val="57142"/>
              <a:buFont typeface="Wingdings"/>
              <a:buChar char=""/>
              <a:tabLst>
                <a:tab pos="818515" algn="l"/>
                <a:tab pos="819150" algn="l"/>
              </a:tabLst>
            </a:pPr>
            <a:r>
              <a:rPr lang="en-IN" sz="2100" spc="-5" dirty="0">
                <a:solidFill>
                  <a:srgbClr val="800000"/>
                </a:solidFill>
                <a:latin typeface="Arial"/>
                <a:cs typeface="Arial"/>
              </a:rPr>
              <a:t>Because of commutativity property, </a:t>
            </a:r>
            <a:r>
              <a:rPr lang="en-IN" sz="2100" dirty="0">
                <a:solidFill>
                  <a:srgbClr val="800000"/>
                </a:solidFill>
                <a:latin typeface="Arial"/>
                <a:cs typeface="Arial"/>
              </a:rPr>
              <a:t>a </a:t>
            </a:r>
            <a:r>
              <a:rPr lang="en-IN" sz="2100" spc="-5" dirty="0">
                <a:solidFill>
                  <a:srgbClr val="800000"/>
                </a:solidFill>
                <a:latin typeface="Arial"/>
                <a:cs typeface="Arial"/>
              </a:rPr>
              <a:t>cascade (sequence) of  SELECT operations may be applied in any</a:t>
            </a:r>
            <a:r>
              <a:rPr lang="en-IN" sz="2100" spc="-25" dirty="0">
                <a:solidFill>
                  <a:srgbClr val="800000"/>
                </a:solidFill>
                <a:latin typeface="Arial"/>
                <a:cs typeface="Arial"/>
              </a:rPr>
              <a:t> </a:t>
            </a:r>
            <a:r>
              <a:rPr lang="en-IN" sz="2100" spc="-5" dirty="0">
                <a:solidFill>
                  <a:srgbClr val="800000"/>
                </a:solidFill>
                <a:latin typeface="Arial"/>
                <a:cs typeface="Arial"/>
              </a:rPr>
              <a:t>order:</a:t>
            </a:r>
            <a:endParaRPr lang="en-IN" sz="2100" dirty="0">
              <a:latin typeface="Arial"/>
              <a:cs typeface="Arial"/>
            </a:endParaRPr>
          </a:p>
          <a:p>
            <a:pPr marL="1219200" lvl="2" indent="-229235">
              <a:lnSpc>
                <a:spcPts val="2135"/>
              </a:lnSpc>
              <a:spcBef>
                <a:spcPts val="550"/>
              </a:spcBef>
              <a:buClr>
                <a:srgbClr val="9A0033"/>
              </a:buClr>
              <a:buSzPct val="50000"/>
              <a:buFont typeface="Wingdings"/>
              <a:buChar char=""/>
              <a:tabLst>
                <a:tab pos="1218565" algn="l"/>
                <a:tab pos="1219200" algn="l"/>
              </a:tabLst>
            </a:pPr>
            <a:r>
              <a:rPr lang="en-IN" sz="3000" baseline="13888" dirty="0">
                <a:solidFill>
                  <a:srgbClr val="33339A"/>
                </a:solidFill>
                <a:latin typeface="Symbol"/>
                <a:cs typeface="Symbol"/>
              </a:rPr>
              <a:t></a:t>
            </a:r>
            <a:r>
              <a:rPr lang="en-IN" sz="1300" dirty="0">
                <a:solidFill>
                  <a:srgbClr val="33339A"/>
                </a:solidFill>
                <a:latin typeface="Arial"/>
                <a:cs typeface="Arial"/>
              </a:rPr>
              <a:t>&lt;cond1&gt;</a:t>
            </a:r>
            <a:r>
              <a:rPr lang="en-IN" sz="3000" baseline="13888" dirty="0">
                <a:solidFill>
                  <a:srgbClr val="33339A"/>
                </a:solidFill>
                <a:latin typeface="Arial"/>
                <a:cs typeface="Arial"/>
              </a:rPr>
              <a:t>(</a:t>
            </a:r>
            <a:r>
              <a:rPr lang="en-IN" sz="3000" baseline="13888" dirty="0">
                <a:solidFill>
                  <a:srgbClr val="33339A"/>
                </a:solidFill>
                <a:latin typeface="Symbol"/>
                <a:cs typeface="Symbol"/>
              </a:rPr>
              <a:t></a:t>
            </a:r>
            <a:r>
              <a:rPr lang="en-IN" sz="1300" dirty="0">
                <a:solidFill>
                  <a:srgbClr val="33339A"/>
                </a:solidFill>
                <a:latin typeface="Arial"/>
                <a:cs typeface="Arial"/>
              </a:rPr>
              <a:t>&lt;cond2&gt;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&lt;cond3&gt; </a:t>
            </a:r>
            <a:r>
              <a:rPr lang="en-IN" sz="3000" spc="-7" baseline="13888" dirty="0">
                <a:solidFill>
                  <a:srgbClr val="33339A"/>
                </a:solidFill>
                <a:latin typeface="Arial"/>
                <a:cs typeface="Arial"/>
              </a:rPr>
              <a:t>(R)) = </a:t>
            </a:r>
            <a:r>
              <a:rPr lang="en-IN" sz="3000" baseline="13888" dirty="0">
                <a:solidFill>
                  <a:srgbClr val="33339A"/>
                </a:solidFill>
                <a:latin typeface="Symbol"/>
                <a:cs typeface="Symbol"/>
              </a:rPr>
              <a:t></a:t>
            </a:r>
            <a:r>
              <a:rPr lang="en-IN" sz="1300" dirty="0">
                <a:solidFill>
                  <a:srgbClr val="33339A"/>
                </a:solidFill>
                <a:latin typeface="Arial"/>
                <a:cs typeface="Arial"/>
              </a:rPr>
              <a:t>&lt;cond2&gt;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&lt;cond3&gt;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&lt;cond1&gt; </a:t>
            </a:r>
            <a:r>
              <a:rPr lang="en-IN" sz="3000" spc="-7" baseline="13888" dirty="0">
                <a:solidFill>
                  <a:srgbClr val="33339A"/>
                </a:solidFill>
                <a:latin typeface="Arial"/>
                <a:cs typeface="Arial"/>
              </a:rPr>
              <a:t>(</a:t>
            </a:r>
            <a:r>
              <a:rPr lang="en-IN" sz="3000" spc="397" baseline="13888" dirty="0">
                <a:solidFill>
                  <a:srgbClr val="33339A"/>
                </a:solidFill>
                <a:latin typeface="Arial"/>
                <a:cs typeface="Arial"/>
              </a:rPr>
              <a:t> </a:t>
            </a:r>
            <a:r>
              <a:rPr lang="en-IN" sz="3000" spc="-15" baseline="13888" dirty="0">
                <a:solidFill>
                  <a:srgbClr val="33339A"/>
                </a:solidFill>
                <a:latin typeface="Arial"/>
                <a:cs typeface="Arial"/>
              </a:rPr>
              <a:t>R)))</a:t>
            </a:r>
            <a:endParaRPr lang="en-IN" sz="3000" baseline="13888" dirty="0">
              <a:latin typeface="Arial"/>
              <a:cs typeface="Arial"/>
            </a:endParaRPr>
          </a:p>
          <a:p>
            <a:pPr marL="818515" marR="185420" lvl="1" indent="-285750">
              <a:lnSpc>
                <a:spcPts val="2030"/>
              </a:lnSpc>
              <a:spcBef>
                <a:spcPts val="215"/>
              </a:spcBef>
              <a:buClr>
                <a:srgbClr val="33339A"/>
              </a:buClr>
              <a:buSzPct val="57142"/>
              <a:buFont typeface="Wingdings"/>
              <a:buChar char=""/>
              <a:tabLst>
                <a:tab pos="818515" algn="l"/>
                <a:tab pos="819150" algn="l"/>
              </a:tabLst>
            </a:pPr>
            <a:r>
              <a:rPr lang="en-IN" sz="2100" dirty="0">
                <a:solidFill>
                  <a:srgbClr val="800000"/>
                </a:solidFill>
                <a:latin typeface="Arial"/>
                <a:cs typeface="Arial"/>
              </a:rPr>
              <a:t>A </a:t>
            </a:r>
            <a:r>
              <a:rPr lang="en-IN" sz="2100" spc="-5" dirty="0">
                <a:solidFill>
                  <a:srgbClr val="800000"/>
                </a:solidFill>
                <a:latin typeface="Arial"/>
                <a:cs typeface="Arial"/>
              </a:rPr>
              <a:t>cascade of SELECT operations may be replaced by </a:t>
            </a:r>
            <a:r>
              <a:rPr lang="en-IN" sz="2100" dirty="0">
                <a:solidFill>
                  <a:srgbClr val="800000"/>
                </a:solidFill>
                <a:latin typeface="Arial"/>
                <a:cs typeface="Arial"/>
              </a:rPr>
              <a:t>a </a:t>
            </a:r>
            <a:r>
              <a:rPr lang="en-IN" sz="2100" spc="-5" dirty="0">
                <a:solidFill>
                  <a:srgbClr val="800000"/>
                </a:solidFill>
                <a:latin typeface="Arial"/>
                <a:cs typeface="Arial"/>
              </a:rPr>
              <a:t>single  selection with </a:t>
            </a:r>
            <a:r>
              <a:rPr lang="en-IN" sz="2100" dirty="0">
                <a:solidFill>
                  <a:srgbClr val="800000"/>
                </a:solidFill>
                <a:latin typeface="Arial"/>
                <a:cs typeface="Arial"/>
              </a:rPr>
              <a:t>a </a:t>
            </a:r>
            <a:r>
              <a:rPr lang="en-IN" sz="2100" spc="-5" dirty="0">
                <a:solidFill>
                  <a:srgbClr val="800000"/>
                </a:solidFill>
                <a:latin typeface="Arial"/>
                <a:cs typeface="Arial"/>
              </a:rPr>
              <a:t>conjunction of all the</a:t>
            </a:r>
            <a:r>
              <a:rPr lang="en-IN" sz="2100" spc="-30" dirty="0">
                <a:solidFill>
                  <a:srgbClr val="800000"/>
                </a:solidFill>
                <a:latin typeface="Arial"/>
                <a:cs typeface="Arial"/>
              </a:rPr>
              <a:t> </a:t>
            </a:r>
            <a:r>
              <a:rPr lang="en-IN" sz="2100" spc="-5" dirty="0">
                <a:solidFill>
                  <a:srgbClr val="800000"/>
                </a:solidFill>
                <a:latin typeface="Arial"/>
                <a:cs typeface="Arial"/>
              </a:rPr>
              <a:t>conditions:</a:t>
            </a:r>
            <a:endParaRPr lang="en-IN" sz="2100" dirty="0">
              <a:latin typeface="Arial"/>
              <a:cs typeface="Arial"/>
            </a:endParaRPr>
          </a:p>
          <a:p>
            <a:pPr marL="1219200" lvl="2" indent="-229235">
              <a:lnSpc>
                <a:spcPts val="2140"/>
              </a:lnSpc>
              <a:spcBef>
                <a:spcPts val="545"/>
              </a:spcBef>
              <a:buClr>
                <a:srgbClr val="9A0033"/>
              </a:buClr>
              <a:buSzPct val="50000"/>
              <a:buFont typeface="Wingdings"/>
              <a:buChar char=""/>
              <a:tabLst>
                <a:tab pos="1218565" algn="l"/>
                <a:tab pos="1219200" algn="l"/>
              </a:tabLst>
            </a:pPr>
            <a:r>
              <a:rPr lang="en-IN" sz="3000" baseline="13888" dirty="0">
                <a:solidFill>
                  <a:srgbClr val="33339A"/>
                </a:solidFill>
                <a:latin typeface="Symbol"/>
                <a:cs typeface="Symbol"/>
              </a:rPr>
              <a:t></a:t>
            </a:r>
            <a:r>
              <a:rPr lang="en-IN" sz="1300" dirty="0">
                <a:solidFill>
                  <a:srgbClr val="33339A"/>
                </a:solidFill>
                <a:latin typeface="Arial"/>
                <a:cs typeface="Arial"/>
              </a:rPr>
              <a:t>&lt;cond1&gt;</a:t>
            </a:r>
            <a:r>
              <a:rPr lang="en-IN" sz="3000" baseline="13888" dirty="0">
                <a:solidFill>
                  <a:srgbClr val="33339A"/>
                </a:solidFill>
                <a:latin typeface="Arial"/>
                <a:cs typeface="Arial"/>
              </a:rPr>
              <a:t>(</a:t>
            </a:r>
            <a:r>
              <a:rPr lang="en-IN" sz="3000" baseline="13888" dirty="0">
                <a:solidFill>
                  <a:srgbClr val="33339A"/>
                </a:solidFill>
                <a:latin typeface="Symbol"/>
                <a:cs typeface="Symbol"/>
              </a:rPr>
              <a:t></a:t>
            </a:r>
            <a:r>
              <a:rPr lang="en-IN" sz="1300" dirty="0">
                <a:solidFill>
                  <a:srgbClr val="33339A"/>
                </a:solidFill>
                <a:latin typeface="Arial"/>
                <a:cs typeface="Arial"/>
              </a:rPr>
              <a:t>&lt; cond2&gt;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&lt;cond3&gt;</a:t>
            </a:r>
            <a:r>
              <a:rPr lang="en-IN" sz="3000" spc="-7" baseline="13888" dirty="0">
                <a:solidFill>
                  <a:srgbClr val="33339A"/>
                </a:solidFill>
                <a:latin typeface="Arial"/>
                <a:cs typeface="Arial"/>
              </a:rPr>
              <a:t>(R)) = </a:t>
            </a:r>
            <a:r>
              <a:rPr lang="en-IN" sz="3000" spc="-7" baseline="13888" dirty="0">
                <a:solidFill>
                  <a:srgbClr val="33339A"/>
                </a:solidFill>
                <a:latin typeface="Symbol"/>
                <a:cs typeface="Symbol"/>
              </a:rPr>
              <a:t></a:t>
            </a:r>
            <a:r>
              <a:rPr lang="en-IN" sz="3000" spc="-7" baseline="13888" dirty="0">
                <a:solidFill>
                  <a:srgbClr val="33339A"/>
                </a:solidFill>
                <a:latin typeface="Times New Roman"/>
                <a:cs typeface="Times New Roman"/>
              </a:rPr>
              <a:t> </a:t>
            </a:r>
            <a:r>
              <a:rPr lang="en-IN" sz="1300" dirty="0">
                <a:solidFill>
                  <a:srgbClr val="33339A"/>
                </a:solidFill>
                <a:latin typeface="Arial"/>
                <a:cs typeface="Arial"/>
              </a:rPr>
              <a:t>&lt;cond1&gt; AND &lt; cond2&gt; AND &lt;</a:t>
            </a:r>
            <a:r>
              <a:rPr lang="en-IN" sz="1300" spc="20" dirty="0">
                <a:solidFill>
                  <a:srgbClr val="33339A"/>
                </a:solidFill>
                <a:latin typeface="Arial"/>
                <a:cs typeface="Arial"/>
              </a:rPr>
              <a:t> </a:t>
            </a:r>
            <a:r>
              <a:rPr lang="en-IN" sz="1300" spc="-5" dirty="0">
                <a:solidFill>
                  <a:srgbClr val="33339A"/>
                </a:solidFill>
                <a:latin typeface="Arial"/>
                <a:cs typeface="Arial"/>
              </a:rPr>
              <a:t>cond3&gt;</a:t>
            </a:r>
            <a:r>
              <a:rPr lang="en-IN" sz="3000" spc="-7" baseline="13888" dirty="0">
                <a:solidFill>
                  <a:srgbClr val="33339A"/>
                </a:solidFill>
                <a:latin typeface="Arial"/>
                <a:cs typeface="Arial"/>
              </a:rPr>
              <a:t>(R)))</a:t>
            </a:r>
            <a:endParaRPr lang="en-IN" sz="3000" baseline="13888" dirty="0">
              <a:latin typeface="Arial"/>
              <a:cs typeface="Arial"/>
            </a:endParaRPr>
          </a:p>
          <a:p>
            <a:pPr marL="818515" marR="187325" lvl="1" indent="-285750">
              <a:lnSpc>
                <a:spcPct val="80000"/>
              </a:lnSpc>
              <a:spcBef>
                <a:spcPts val="265"/>
              </a:spcBef>
              <a:buClr>
                <a:srgbClr val="33339A"/>
              </a:buClr>
              <a:buSzPct val="54545"/>
              <a:buFont typeface="Wingdings"/>
              <a:buChar char=""/>
              <a:tabLst>
                <a:tab pos="818515" algn="l"/>
                <a:tab pos="819150" algn="l"/>
              </a:tabLst>
            </a:pPr>
            <a:r>
              <a:rPr lang="en-IN" sz="2200" dirty="0">
                <a:solidFill>
                  <a:srgbClr val="800000"/>
                </a:solidFill>
                <a:latin typeface="Arial"/>
                <a:cs typeface="Arial"/>
              </a:rPr>
              <a:t>The </a:t>
            </a:r>
            <a:r>
              <a:rPr lang="en-IN" sz="2200" spc="-5" dirty="0">
                <a:solidFill>
                  <a:srgbClr val="800000"/>
                </a:solidFill>
                <a:latin typeface="Arial"/>
                <a:cs typeface="Arial"/>
              </a:rPr>
              <a:t>number of </a:t>
            </a:r>
            <a:r>
              <a:rPr lang="en-IN" sz="2200" dirty="0">
                <a:solidFill>
                  <a:srgbClr val="800000"/>
                </a:solidFill>
                <a:latin typeface="Arial"/>
                <a:cs typeface="Arial"/>
              </a:rPr>
              <a:t>tuples </a:t>
            </a:r>
            <a:r>
              <a:rPr lang="en-IN" sz="2200" spc="-5" dirty="0">
                <a:solidFill>
                  <a:srgbClr val="800000"/>
                </a:solidFill>
                <a:latin typeface="Arial"/>
                <a:cs typeface="Arial"/>
              </a:rPr>
              <a:t>in </a:t>
            </a:r>
            <a:r>
              <a:rPr lang="en-IN" sz="2200" dirty="0">
                <a:solidFill>
                  <a:srgbClr val="800000"/>
                </a:solidFill>
                <a:latin typeface="Arial"/>
                <a:cs typeface="Arial"/>
              </a:rPr>
              <a:t>the result </a:t>
            </a:r>
            <a:r>
              <a:rPr lang="en-IN" sz="2200" spc="-5" dirty="0">
                <a:solidFill>
                  <a:srgbClr val="800000"/>
                </a:solidFill>
                <a:latin typeface="Arial"/>
                <a:cs typeface="Arial"/>
              </a:rPr>
              <a:t>of </a:t>
            </a:r>
            <a:r>
              <a:rPr lang="en-IN" sz="2200" dirty="0">
                <a:solidFill>
                  <a:srgbClr val="800000"/>
                </a:solidFill>
                <a:latin typeface="Arial"/>
                <a:cs typeface="Arial"/>
              </a:rPr>
              <a:t>a SELECT </a:t>
            </a:r>
            <a:r>
              <a:rPr lang="en-IN" sz="2200" spc="-5" dirty="0">
                <a:solidFill>
                  <a:srgbClr val="800000"/>
                </a:solidFill>
                <a:latin typeface="Arial"/>
                <a:cs typeface="Arial"/>
              </a:rPr>
              <a:t>is less </a:t>
            </a:r>
            <a:r>
              <a:rPr lang="en-IN" sz="2200" dirty="0">
                <a:solidFill>
                  <a:srgbClr val="800000"/>
                </a:solidFill>
                <a:latin typeface="Arial"/>
                <a:cs typeface="Arial"/>
              </a:rPr>
              <a:t>than  (or equal to) the number of tuples </a:t>
            </a:r>
            <a:r>
              <a:rPr lang="en-IN" sz="2200" spc="-5" dirty="0">
                <a:solidFill>
                  <a:srgbClr val="800000"/>
                </a:solidFill>
                <a:latin typeface="Arial"/>
                <a:cs typeface="Arial"/>
              </a:rPr>
              <a:t>in </a:t>
            </a:r>
            <a:r>
              <a:rPr lang="en-IN" sz="2200" dirty="0">
                <a:solidFill>
                  <a:srgbClr val="800000"/>
                </a:solidFill>
                <a:latin typeface="Arial"/>
                <a:cs typeface="Arial"/>
              </a:rPr>
              <a:t>the </a:t>
            </a:r>
            <a:r>
              <a:rPr lang="en-IN" sz="2200" spc="-5" dirty="0">
                <a:solidFill>
                  <a:srgbClr val="800000"/>
                </a:solidFill>
                <a:latin typeface="Arial"/>
                <a:cs typeface="Arial"/>
              </a:rPr>
              <a:t>input </a:t>
            </a:r>
            <a:r>
              <a:rPr lang="en-IN" sz="2200" dirty="0">
                <a:solidFill>
                  <a:srgbClr val="800000"/>
                </a:solidFill>
                <a:latin typeface="Arial"/>
                <a:cs typeface="Arial"/>
              </a:rPr>
              <a:t>relation</a:t>
            </a:r>
            <a:r>
              <a:rPr lang="en-IN" sz="2200" spc="-25" dirty="0">
                <a:solidFill>
                  <a:srgbClr val="800000"/>
                </a:solidFill>
                <a:latin typeface="Arial"/>
                <a:cs typeface="Arial"/>
              </a:rPr>
              <a:t> </a:t>
            </a:r>
            <a:r>
              <a:rPr lang="en-IN" sz="2200" dirty="0">
                <a:solidFill>
                  <a:srgbClr val="800000"/>
                </a:solidFill>
                <a:latin typeface="Arial"/>
                <a:cs typeface="Arial"/>
              </a:rPr>
              <a:t>R</a:t>
            </a:r>
            <a:endParaRPr lang="en-IN" sz="22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xmlns="" val="1844013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3"/>
            <a:ext cx="10515600" cy="779080"/>
          </a:xfrm>
        </p:spPr>
        <p:txBody>
          <a:bodyPr>
            <a:normAutofit fontScale="90000"/>
          </a:bodyPr>
          <a:lstStyle/>
          <a:p>
            <a:r>
              <a:rPr lang="en-IN" spc="-5" dirty="0"/>
              <a:t>The </a:t>
            </a:r>
            <a:r>
              <a:rPr lang="en-IN" spc="-10" dirty="0"/>
              <a:t>following </a:t>
            </a:r>
            <a:r>
              <a:rPr lang="en-IN" spc="-5" dirty="0"/>
              <a:t>query </a:t>
            </a:r>
            <a:r>
              <a:rPr lang="en-IN" spc="-10" dirty="0"/>
              <a:t>results </a:t>
            </a:r>
            <a:r>
              <a:rPr lang="en-IN" spc="-5" dirty="0"/>
              <a:t>refer to </a:t>
            </a:r>
            <a:r>
              <a:rPr lang="en-IN" spc="-10" dirty="0"/>
              <a:t>this  database state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3289438" y="1425257"/>
            <a:ext cx="4293985" cy="531844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4256542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PROJECT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68300" indent="-343535">
              <a:lnSpc>
                <a:spcPct val="100000"/>
              </a:lnSpc>
              <a:spcBef>
                <a:spcPts val="400"/>
              </a:spcBef>
              <a:buClr>
                <a:srgbClr val="9A0033"/>
              </a:buClr>
              <a:buSzPct val="60714"/>
              <a:buFont typeface="Wingdings"/>
              <a:buChar char=""/>
              <a:tabLst>
                <a:tab pos="367665" algn="l"/>
                <a:tab pos="368935" algn="l"/>
              </a:tabLst>
            </a:pPr>
            <a:r>
              <a:rPr lang="en-IN" dirty="0">
                <a:solidFill>
                  <a:srgbClr val="33339A"/>
                </a:solidFill>
                <a:latin typeface="Arial"/>
                <a:cs typeface="Arial"/>
              </a:rPr>
              <a:t>PROJECT Operation </a:t>
            </a:r>
            <a:r>
              <a:rPr lang="en-IN" spc="-5" dirty="0">
                <a:solidFill>
                  <a:srgbClr val="33339A"/>
                </a:solidFill>
                <a:latin typeface="Arial"/>
                <a:cs typeface="Arial"/>
              </a:rPr>
              <a:t>is denoted by </a:t>
            </a:r>
            <a:r>
              <a:rPr lang="en-IN" dirty="0">
                <a:solidFill>
                  <a:srgbClr val="33339A"/>
                </a:solidFill>
                <a:latin typeface="Symbol"/>
                <a:cs typeface="Symbol"/>
              </a:rPr>
              <a:t></a:t>
            </a:r>
            <a:r>
              <a:rPr lang="en-IN" spc="-10" dirty="0">
                <a:solidFill>
                  <a:srgbClr val="33339A"/>
                </a:solidFill>
                <a:latin typeface="Times New Roman"/>
                <a:cs typeface="Times New Roman"/>
              </a:rPr>
              <a:t> </a:t>
            </a:r>
            <a:r>
              <a:rPr lang="en-IN" dirty="0">
                <a:solidFill>
                  <a:srgbClr val="33339A"/>
                </a:solidFill>
                <a:latin typeface="Arial"/>
                <a:cs typeface="Arial"/>
              </a:rPr>
              <a:t>(pi)</a:t>
            </a:r>
            <a:endParaRPr lang="en-IN" dirty="0">
              <a:latin typeface="Arial"/>
              <a:cs typeface="Arial"/>
            </a:endParaRPr>
          </a:p>
          <a:p>
            <a:pPr marL="368300" marR="17780" indent="-343535">
              <a:lnSpc>
                <a:spcPts val="3020"/>
              </a:lnSpc>
              <a:spcBef>
                <a:spcPts val="680"/>
              </a:spcBef>
              <a:buClr>
                <a:srgbClr val="9A0033"/>
              </a:buClr>
              <a:buSzPct val="60714"/>
              <a:buFont typeface="Wingdings"/>
              <a:buChar char=""/>
              <a:tabLst>
                <a:tab pos="367665" algn="l"/>
                <a:tab pos="368935" algn="l"/>
              </a:tabLst>
            </a:pPr>
            <a:r>
              <a:rPr lang="en-IN" dirty="0">
                <a:solidFill>
                  <a:srgbClr val="33339A"/>
                </a:solidFill>
                <a:latin typeface="Arial"/>
                <a:cs typeface="Arial"/>
              </a:rPr>
              <a:t>This operation keeps certain </a:t>
            </a:r>
            <a:r>
              <a:rPr lang="en-IN" i="1" dirty="0">
                <a:solidFill>
                  <a:srgbClr val="33339A"/>
                </a:solidFill>
                <a:latin typeface="Arial"/>
                <a:cs typeface="Arial"/>
              </a:rPr>
              <a:t>columns </a:t>
            </a:r>
            <a:r>
              <a:rPr lang="en-IN" dirty="0">
                <a:solidFill>
                  <a:srgbClr val="33339A"/>
                </a:solidFill>
                <a:latin typeface="Arial"/>
                <a:cs typeface="Arial"/>
              </a:rPr>
              <a:t>(attributes)  from a relation and discards the other</a:t>
            </a:r>
            <a:r>
              <a:rPr lang="en-IN" spc="-45" dirty="0">
                <a:solidFill>
                  <a:srgbClr val="33339A"/>
                </a:solidFill>
                <a:latin typeface="Arial"/>
                <a:cs typeface="Arial"/>
              </a:rPr>
              <a:t> </a:t>
            </a:r>
            <a:r>
              <a:rPr lang="en-IN" dirty="0">
                <a:solidFill>
                  <a:srgbClr val="33339A"/>
                </a:solidFill>
                <a:latin typeface="Arial"/>
                <a:cs typeface="Arial"/>
              </a:rPr>
              <a:t>columns.</a:t>
            </a:r>
            <a:endParaRPr lang="en-IN" dirty="0">
              <a:latin typeface="Arial"/>
              <a:cs typeface="Arial"/>
            </a:endParaRPr>
          </a:p>
          <a:p>
            <a:pPr marL="768350" lvl="1" indent="-285750">
              <a:lnSpc>
                <a:spcPct val="100000"/>
              </a:lnSpc>
              <a:spcBef>
                <a:spcPts val="290"/>
              </a:spcBef>
              <a:buClr>
                <a:srgbClr val="33339A"/>
              </a:buClr>
              <a:buSzPct val="53846"/>
              <a:buFont typeface="Wingdings"/>
              <a:buChar char=""/>
              <a:tabLst>
                <a:tab pos="767715" algn="l"/>
                <a:tab pos="768350" algn="l"/>
              </a:tabLst>
            </a:pPr>
            <a:r>
              <a:rPr lang="en-IN" sz="2600" spc="-5" dirty="0">
                <a:solidFill>
                  <a:srgbClr val="800000"/>
                </a:solidFill>
                <a:latin typeface="Arial"/>
                <a:cs typeface="Arial"/>
              </a:rPr>
              <a:t>PROJECT creates a vertical</a:t>
            </a:r>
            <a:r>
              <a:rPr lang="en-IN" sz="2600" spc="20" dirty="0">
                <a:solidFill>
                  <a:srgbClr val="800000"/>
                </a:solidFill>
                <a:latin typeface="Arial"/>
                <a:cs typeface="Arial"/>
              </a:rPr>
              <a:t> </a:t>
            </a:r>
            <a:r>
              <a:rPr lang="en-IN" sz="2600" spc="-5" dirty="0">
                <a:solidFill>
                  <a:srgbClr val="800000"/>
                </a:solidFill>
                <a:latin typeface="Arial"/>
                <a:cs typeface="Arial"/>
              </a:rPr>
              <a:t>partitioning</a:t>
            </a:r>
            <a:endParaRPr lang="en-IN" sz="2600" dirty="0">
              <a:latin typeface="Arial"/>
              <a:cs typeface="Arial"/>
            </a:endParaRPr>
          </a:p>
          <a:p>
            <a:pPr marL="1167765" marR="263525" lvl="2">
              <a:lnSpc>
                <a:spcPts val="2590"/>
              </a:lnSpc>
              <a:spcBef>
                <a:spcPts val="600"/>
              </a:spcBef>
              <a:buClr>
                <a:srgbClr val="9A0033"/>
              </a:buClr>
              <a:buSzPct val="50000"/>
              <a:buFont typeface="Wingdings"/>
              <a:buChar char=""/>
              <a:tabLst>
                <a:tab pos="1168400" algn="l"/>
              </a:tabLst>
            </a:pPr>
            <a:r>
              <a:rPr lang="en-IN" sz="2400" dirty="0">
                <a:solidFill>
                  <a:srgbClr val="33339A"/>
                </a:solidFill>
                <a:latin typeface="Arial"/>
                <a:cs typeface="Arial"/>
              </a:rPr>
              <a:t>The </a:t>
            </a:r>
            <a:r>
              <a:rPr lang="en-IN" sz="2400" spc="-5" dirty="0">
                <a:solidFill>
                  <a:srgbClr val="33339A"/>
                </a:solidFill>
                <a:latin typeface="Arial"/>
                <a:cs typeface="Arial"/>
              </a:rPr>
              <a:t>list of </a:t>
            </a:r>
            <a:r>
              <a:rPr lang="en-IN" sz="2400" dirty="0">
                <a:solidFill>
                  <a:srgbClr val="33339A"/>
                </a:solidFill>
                <a:latin typeface="Arial"/>
                <a:cs typeface="Arial"/>
              </a:rPr>
              <a:t>specified columns (attributes) </a:t>
            </a:r>
            <a:r>
              <a:rPr lang="en-IN" sz="2400" spc="-5" dirty="0">
                <a:solidFill>
                  <a:srgbClr val="33339A"/>
                </a:solidFill>
                <a:latin typeface="Arial"/>
                <a:cs typeface="Arial"/>
              </a:rPr>
              <a:t>is </a:t>
            </a:r>
            <a:r>
              <a:rPr lang="en-IN" sz="2400" dirty="0">
                <a:solidFill>
                  <a:srgbClr val="33339A"/>
                </a:solidFill>
                <a:latin typeface="Arial"/>
                <a:cs typeface="Arial"/>
              </a:rPr>
              <a:t>kept</a:t>
            </a:r>
            <a:r>
              <a:rPr lang="en-IN" sz="2400" spc="-105" dirty="0">
                <a:solidFill>
                  <a:srgbClr val="33339A"/>
                </a:solidFill>
                <a:latin typeface="Arial"/>
                <a:cs typeface="Arial"/>
              </a:rPr>
              <a:t> </a:t>
            </a:r>
            <a:r>
              <a:rPr lang="en-IN" sz="2400" spc="-5" dirty="0">
                <a:solidFill>
                  <a:srgbClr val="33339A"/>
                </a:solidFill>
                <a:latin typeface="Arial"/>
                <a:cs typeface="Arial"/>
              </a:rPr>
              <a:t>in  </a:t>
            </a:r>
            <a:r>
              <a:rPr lang="en-IN" sz="2400" dirty="0">
                <a:solidFill>
                  <a:srgbClr val="33339A"/>
                </a:solidFill>
                <a:latin typeface="Arial"/>
                <a:cs typeface="Arial"/>
              </a:rPr>
              <a:t>each</a:t>
            </a:r>
            <a:r>
              <a:rPr lang="en-IN" sz="2400" spc="-10" dirty="0">
                <a:solidFill>
                  <a:srgbClr val="33339A"/>
                </a:solidFill>
                <a:latin typeface="Arial"/>
                <a:cs typeface="Arial"/>
              </a:rPr>
              <a:t> </a:t>
            </a:r>
            <a:r>
              <a:rPr lang="en-IN" sz="2400" dirty="0">
                <a:solidFill>
                  <a:srgbClr val="33339A"/>
                </a:solidFill>
                <a:latin typeface="Arial"/>
                <a:cs typeface="Arial"/>
              </a:rPr>
              <a:t>tuple</a:t>
            </a:r>
            <a:endParaRPr lang="en-IN" sz="2400" dirty="0">
              <a:latin typeface="Arial"/>
              <a:cs typeface="Arial"/>
            </a:endParaRPr>
          </a:p>
          <a:p>
            <a:pPr marL="1168400" lvl="2" indent="-229235">
              <a:lnSpc>
                <a:spcPct val="100000"/>
              </a:lnSpc>
              <a:spcBef>
                <a:spcPts val="245"/>
              </a:spcBef>
              <a:buClr>
                <a:srgbClr val="9A0033"/>
              </a:buClr>
              <a:buSzPct val="50000"/>
              <a:buFont typeface="Wingdings"/>
              <a:buChar char=""/>
              <a:tabLst>
                <a:tab pos="1168400" algn="l"/>
              </a:tabLst>
            </a:pPr>
            <a:r>
              <a:rPr lang="en-IN" sz="2400" dirty="0">
                <a:solidFill>
                  <a:srgbClr val="33339A"/>
                </a:solidFill>
                <a:latin typeface="Arial"/>
                <a:cs typeface="Arial"/>
              </a:rPr>
              <a:t>The other attributes </a:t>
            </a:r>
            <a:r>
              <a:rPr lang="en-IN" sz="2400" spc="-5" dirty="0">
                <a:solidFill>
                  <a:srgbClr val="33339A"/>
                </a:solidFill>
                <a:latin typeface="Arial"/>
                <a:cs typeface="Arial"/>
              </a:rPr>
              <a:t>in </a:t>
            </a:r>
            <a:r>
              <a:rPr lang="en-IN" sz="2400" dirty="0">
                <a:solidFill>
                  <a:srgbClr val="33339A"/>
                </a:solidFill>
                <a:latin typeface="Arial"/>
                <a:cs typeface="Arial"/>
              </a:rPr>
              <a:t>each tuple </a:t>
            </a:r>
            <a:r>
              <a:rPr lang="en-IN" sz="2400" spc="-5" dirty="0">
                <a:solidFill>
                  <a:srgbClr val="33339A"/>
                </a:solidFill>
                <a:latin typeface="Arial"/>
                <a:cs typeface="Arial"/>
              </a:rPr>
              <a:t>are</a:t>
            </a:r>
            <a:r>
              <a:rPr lang="en-IN" sz="2400" spc="-45" dirty="0">
                <a:solidFill>
                  <a:srgbClr val="33339A"/>
                </a:solidFill>
                <a:latin typeface="Arial"/>
                <a:cs typeface="Arial"/>
              </a:rPr>
              <a:t> </a:t>
            </a:r>
            <a:r>
              <a:rPr lang="en-IN" sz="2400" dirty="0">
                <a:solidFill>
                  <a:srgbClr val="33339A"/>
                </a:solidFill>
                <a:latin typeface="Arial"/>
                <a:cs typeface="Arial"/>
              </a:rPr>
              <a:t>discarded</a:t>
            </a:r>
            <a:endParaRPr lang="en-IN" sz="2400" dirty="0">
              <a:latin typeface="Arial"/>
              <a:cs typeface="Arial"/>
            </a:endParaRPr>
          </a:p>
          <a:p>
            <a:pPr marL="368300" marR="399415" indent="-343535">
              <a:lnSpc>
                <a:spcPts val="3030"/>
              </a:lnSpc>
              <a:spcBef>
                <a:spcPts val="715"/>
              </a:spcBef>
              <a:buClr>
                <a:srgbClr val="9A0033"/>
              </a:buClr>
              <a:buSzPct val="60714"/>
              <a:buFont typeface="Wingdings"/>
              <a:buChar char=""/>
              <a:tabLst>
                <a:tab pos="367665" algn="l"/>
                <a:tab pos="368935" algn="l"/>
              </a:tabLst>
            </a:pPr>
            <a:r>
              <a:rPr lang="en-IN" dirty="0">
                <a:solidFill>
                  <a:srgbClr val="33339A"/>
                </a:solidFill>
                <a:latin typeface="Arial"/>
                <a:cs typeface="Arial"/>
              </a:rPr>
              <a:t>Example: To list each employee’s first and</a:t>
            </a:r>
            <a:r>
              <a:rPr lang="en-IN" spc="-65" dirty="0">
                <a:solidFill>
                  <a:srgbClr val="33339A"/>
                </a:solidFill>
                <a:latin typeface="Arial"/>
                <a:cs typeface="Arial"/>
              </a:rPr>
              <a:t> </a:t>
            </a:r>
            <a:r>
              <a:rPr lang="en-IN" dirty="0">
                <a:solidFill>
                  <a:srgbClr val="33339A"/>
                </a:solidFill>
                <a:latin typeface="Arial"/>
                <a:cs typeface="Arial"/>
              </a:rPr>
              <a:t>last  name and salary, the following is</a:t>
            </a:r>
            <a:r>
              <a:rPr lang="en-IN" spc="-25" dirty="0">
                <a:solidFill>
                  <a:srgbClr val="33339A"/>
                </a:solidFill>
                <a:latin typeface="Arial"/>
                <a:cs typeface="Arial"/>
              </a:rPr>
              <a:t> </a:t>
            </a:r>
            <a:r>
              <a:rPr lang="en-IN" dirty="0">
                <a:solidFill>
                  <a:srgbClr val="33339A"/>
                </a:solidFill>
                <a:latin typeface="Arial"/>
                <a:cs typeface="Arial"/>
              </a:rPr>
              <a:t>used:</a:t>
            </a:r>
            <a:endParaRPr lang="en-IN" dirty="0">
              <a:latin typeface="Arial"/>
              <a:cs typeface="Arial"/>
            </a:endParaRPr>
          </a:p>
          <a:p>
            <a:pPr marL="612140" algn="ctr">
              <a:lnSpc>
                <a:spcPct val="100000"/>
              </a:lnSpc>
              <a:spcBef>
                <a:spcPts val="1010"/>
              </a:spcBef>
            </a:pPr>
            <a:r>
              <a:rPr lang="en-IN" sz="3900" spc="-7" baseline="14957" dirty="0">
                <a:solidFill>
                  <a:srgbClr val="800000"/>
                </a:solidFill>
                <a:latin typeface="Symbol"/>
                <a:cs typeface="Symbol"/>
              </a:rPr>
              <a:t></a:t>
            </a:r>
            <a:r>
              <a:rPr lang="en-IN" sz="1700" spc="-5" dirty="0">
                <a:solidFill>
                  <a:srgbClr val="800000"/>
                </a:solidFill>
                <a:latin typeface="Arial"/>
                <a:cs typeface="Arial"/>
              </a:rPr>
              <a:t>LNAME,</a:t>
            </a:r>
            <a:r>
              <a:rPr lang="en-IN" sz="1700" dirty="0">
                <a:solidFill>
                  <a:srgbClr val="800000"/>
                </a:solidFill>
                <a:latin typeface="Arial"/>
                <a:cs typeface="Arial"/>
              </a:rPr>
              <a:t> </a:t>
            </a:r>
            <a:r>
              <a:rPr lang="en-IN" sz="1700" spc="-5" dirty="0">
                <a:solidFill>
                  <a:srgbClr val="800000"/>
                </a:solidFill>
                <a:latin typeface="Arial"/>
                <a:cs typeface="Arial"/>
              </a:rPr>
              <a:t>FNAME,SALARY</a:t>
            </a:r>
            <a:r>
              <a:rPr lang="en-IN" sz="3900" spc="-7" baseline="14957" dirty="0">
                <a:solidFill>
                  <a:srgbClr val="800000"/>
                </a:solidFill>
                <a:latin typeface="Arial"/>
                <a:cs typeface="Arial"/>
              </a:rPr>
              <a:t>(EMPLOYEE)</a:t>
            </a:r>
            <a:endParaRPr lang="en-IN" sz="3900" baseline="14957"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xmlns="" val="1573258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PROJECT  (cont.)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93700" indent="-343535">
              <a:lnSpc>
                <a:spcPct val="100000"/>
              </a:lnSpc>
              <a:spcBef>
                <a:spcPts val="835"/>
              </a:spcBef>
              <a:buClr>
                <a:srgbClr val="9A0033"/>
              </a:buClr>
              <a:buSzPct val="60714"/>
              <a:buFont typeface="Wingdings"/>
              <a:buChar char=""/>
              <a:tabLst>
                <a:tab pos="393065" algn="l"/>
                <a:tab pos="394335" algn="l"/>
              </a:tabLst>
            </a:pPr>
            <a:r>
              <a:rPr lang="en-IN" dirty="0">
                <a:solidFill>
                  <a:srgbClr val="33339A"/>
                </a:solidFill>
                <a:latin typeface="Arial"/>
                <a:cs typeface="Arial"/>
              </a:rPr>
              <a:t>The general form of the </a:t>
            </a:r>
            <a:r>
              <a:rPr lang="en-IN" i="1" dirty="0">
                <a:solidFill>
                  <a:srgbClr val="33339A"/>
                </a:solidFill>
                <a:latin typeface="Arial"/>
                <a:cs typeface="Arial"/>
              </a:rPr>
              <a:t>project </a:t>
            </a:r>
            <a:r>
              <a:rPr lang="en-IN" dirty="0">
                <a:solidFill>
                  <a:srgbClr val="33339A"/>
                </a:solidFill>
                <a:latin typeface="Arial"/>
                <a:cs typeface="Arial"/>
              </a:rPr>
              <a:t>operation</a:t>
            </a:r>
            <a:r>
              <a:rPr lang="en-IN" spc="-35" dirty="0">
                <a:solidFill>
                  <a:srgbClr val="33339A"/>
                </a:solidFill>
                <a:latin typeface="Arial"/>
                <a:cs typeface="Arial"/>
              </a:rPr>
              <a:t> </a:t>
            </a:r>
            <a:r>
              <a:rPr lang="en-IN" dirty="0">
                <a:solidFill>
                  <a:srgbClr val="33339A"/>
                </a:solidFill>
                <a:latin typeface="Arial"/>
                <a:cs typeface="Arial"/>
              </a:rPr>
              <a:t>is:</a:t>
            </a:r>
            <a:endParaRPr lang="en-IN" dirty="0">
              <a:latin typeface="Arial"/>
              <a:cs typeface="Arial"/>
            </a:endParaRPr>
          </a:p>
          <a:p>
            <a:pPr marL="161925" algn="ctr">
              <a:lnSpc>
                <a:spcPts val="3005"/>
              </a:lnSpc>
              <a:spcBef>
                <a:spcPts val="740"/>
              </a:spcBef>
            </a:pPr>
            <a:r>
              <a:rPr lang="en-IN" sz="4200" baseline="13888" dirty="0">
                <a:solidFill>
                  <a:srgbClr val="33339A"/>
                </a:solidFill>
                <a:latin typeface="Symbol"/>
                <a:cs typeface="Symbol"/>
              </a:rPr>
              <a:t></a:t>
            </a:r>
            <a:r>
              <a:rPr lang="en-IN" sz="1900" dirty="0">
                <a:solidFill>
                  <a:srgbClr val="33339A"/>
                </a:solidFill>
                <a:latin typeface="Arial"/>
                <a:cs typeface="Arial"/>
              </a:rPr>
              <a:t>&lt;attribute</a:t>
            </a:r>
            <a:r>
              <a:rPr lang="en-IN" sz="1900" spc="-5" dirty="0">
                <a:solidFill>
                  <a:srgbClr val="33339A"/>
                </a:solidFill>
                <a:latin typeface="Arial"/>
                <a:cs typeface="Arial"/>
              </a:rPr>
              <a:t> </a:t>
            </a:r>
            <a:r>
              <a:rPr lang="en-IN" sz="1900" dirty="0">
                <a:solidFill>
                  <a:srgbClr val="33339A"/>
                </a:solidFill>
                <a:latin typeface="Arial"/>
                <a:cs typeface="Arial"/>
              </a:rPr>
              <a:t>list&gt;</a:t>
            </a:r>
            <a:r>
              <a:rPr lang="en-IN" sz="4200" baseline="13888" dirty="0">
                <a:solidFill>
                  <a:srgbClr val="33339A"/>
                </a:solidFill>
                <a:latin typeface="Arial"/>
                <a:cs typeface="Arial"/>
              </a:rPr>
              <a:t>(R)</a:t>
            </a:r>
            <a:endParaRPr lang="en-IN" sz="4200" baseline="13888" dirty="0">
              <a:latin typeface="Arial"/>
              <a:cs typeface="Arial"/>
            </a:endParaRPr>
          </a:p>
          <a:p>
            <a:pPr marL="793750" lvl="1" indent="-285750">
              <a:lnSpc>
                <a:spcPts val="2445"/>
              </a:lnSpc>
              <a:buClr>
                <a:srgbClr val="33339A"/>
              </a:buClr>
              <a:buSzPct val="53846"/>
              <a:buFont typeface="Wingdings"/>
              <a:buChar char=""/>
              <a:tabLst>
                <a:tab pos="793115" algn="l"/>
                <a:tab pos="793750" algn="l"/>
              </a:tabLst>
            </a:pP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(pi) is the symbol used to represent the</a:t>
            </a:r>
            <a:r>
              <a:rPr lang="en-IN" sz="2600" spc="155" dirty="0">
                <a:solidFill>
                  <a:srgbClr val="800000"/>
                </a:solidFill>
                <a:latin typeface="Arial"/>
                <a:cs typeface="Arial"/>
              </a:rPr>
              <a:t> </a:t>
            </a:r>
            <a:r>
              <a:rPr lang="en-IN" sz="2600" i="1" spc="-5" dirty="0">
                <a:solidFill>
                  <a:srgbClr val="800000"/>
                </a:solidFill>
                <a:latin typeface="Arial"/>
                <a:cs typeface="Arial"/>
              </a:rPr>
              <a:t>project</a:t>
            </a:r>
            <a:endParaRPr lang="en-IN" sz="2600" dirty="0">
              <a:latin typeface="Arial"/>
              <a:cs typeface="Arial"/>
            </a:endParaRPr>
          </a:p>
          <a:p>
            <a:pPr marL="793115">
              <a:lnSpc>
                <a:spcPts val="2800"/>
              </a:lnSpc>
            </a:pPr>
            <a:r>
              <a:rPr lang="en-IN" sz="2600" spc="-5" dirty="0">
                <a:solidFill>
                  <a:srgbClr val="800000"/>
                </a:solidFill>
                <a:latin typeface="Arial"/>
                <a:cs typeface="Arial"/>
              </a:rPr>
              <a:t>operation</a:t>
            </a:r>
            <a:endParaRPr lang="en-IN" sz="2600" dirty="0">
              <a:latin typeface="Arial"/>
              <a:cs typeface="Arial"/>
            </a:endParaRPr>
          </a:p>
          <a:p>
            <a:pPr marL="793115" marR="135890" lvl="1" indent="-285750">
              <a:lnSpc>
                <a:spcPct val="80000"/>
              </a:lnSpc>
              <a:spcBef>
                <a:spcPts val="630"/>
              </a:spcBef>
              <a:buClr>
                <a:srgbClr val="33339A"/>
              </a:buClr>
              <a:buSzPct val="53846"/>
              <a:buFont typeface="Wingdings"/>
              <a:buChar char=""/>
              <a:tabLst>
                <a:tab pos="793115" algn="l"/>
                <a:tab pos="793750" algn="l"/>
              </a:tabLst>
            </a:pPr>
            <a:r>
              <a:rPr lang="en-IN" sz="2600" spc="-5" dirty="0">
                <a:solidFill>
                  <a:srgbClr val="800000"/>
                </a:solidFill>
                <a:latin typeface="Arial"/>
                <a:cs typeface="Arial"/>
              </a:rPr>
              <a:t>&lt;attribute list&gt; is the desired list of attributes from  relation R.</a:t>
            </a:r>
            <a:endParaRPr lang="en-IN" sz="2600" dirty="0">
              <a:latin typeface="Arial"/>
              <a:cs typeface="Arial"/>
            </a:endParaRPr>
          </a:p>
          <a:p>
            <a:pPr marL="393700" marR="706120" indent="-342900">
              <a:lnSpc>
                <a:spcPct val="80000"/>
              </a:lnSpc>
              <a:spcBef>
                <a:spcPts val="680"/>
              </a:spcBef>
              <a:buClr>
                <a:srgbClr val="9A0033"/>
              </a:buClr>
              <a:buSzPct val="60714"/>
              <a:buFont typeface="Wingdings"/>
              <a:buChar char=""/>
              <a:tabLst>
                <a:tab pos="393065" algn="l"/>
                <a:tab pos="394335" algn="l"/>
              </a:tabLst>
            </a:pPr>
            <a:r>
              <a:rPr lang="en-IN" dirty="0">
                <a:solidFill>
                  <a:srgbClr val="33339A"/>
                </a:solidFill>
                <a:latin typeface="Arial"/>
                <a:cs typeface="Arial"/>
              </a:rPr>
              <a:t>The project operation </a:t>
            </a:r>
            <a:r>
              <a:rPr lang="en-IN" i="1" dirty="0">
                <a:solidFill>
                  <a:srgbClr val="33339A"/>
                </a:solidFill>
                <a:latin typeface="Arial"/>
                <a:cs typeface="Arial"/>
              </a:rPr>
              <a:t>removes any duplicate  tuples</a:t>
            </a:r>
            <a:endParaRPr lang="en-IN" dirty="0">
              <a:latin typeface="Arial"/>
              <a:cs typeface="Arial"/>
            </a:endParaRPr>
          </a:p>
          <a:p>
            <a:pPr marL="793115" marR="110489" lvl="1" indent="-285750">
              <a:lnSpc>
                <a:spcPts val="2500"/>
              </a:lnSpc>
              <a:spcBef>
                <a:spcPts val="595"/>
              </a:spcBef>
              <a:buClr>
                <a:srgbClr val="33339A"/>
              </a:buClr>
              <a:buSzPct val="53846"/>
              <a:buFont typeface="Wingdings"/>
              <a:buChar char=""/>
              <a:tabLst>
                <a:tab pos="793115" algn="l"/>
                <a:tab pos="793750" algn="l"/>
              </a:tabLst>
            </a:pPr>
            <a:r>
              <a:rPr lang="en-IN" sz="2600" spc="-5" dirty="0">
                <a:solidFill>
                  <a:srgbClr val="800000"/>
                </a:solidFill>
                <a:latin typeface="Arial"/>
                <a:cs typeface="Arial"/>
              </a:rPr>
              <a:t>This is because the result of the </a:t>
            </a:r>
            <a:r>
              <a:rPr lang="en-IN" sz="2600" i="1" spc="-5" dirty="0">
                <a:solidFill>
                  <a:srgbClr val="800000"/>
                </a:solidFill>
                <a:latin typeface="Arial"/>
                <a:cs typeface="Arial"/>
              </a:rPr>
              <a:t>project </a:t>
            </a:r>
            <a:r>
              <a:rPr lang="en-IN" sz="2600" spc="-5" dirty="0">
                <a:solidFill>
                  <a:srgbClr val="800000"/>
                </a:solidFill>
                <a:latin typeface="Arial"/>
                <a:cs typeface="Arial"/>
              </a:rPr>
              <a:t>operation  must be a </a:t>
            </a:r>
            <a:r>
              <a:rPr lang="en-IN" sz="2600" i="1" spc="-5" dirty="0">
                <a:solidFill>
                  <a:srgbClr val="800000"/>
                </a:solidFill>
                <a:latin typeface="Arial"/>
                <a:cs typeface="Arial"/>
              </a:rPr>
              <a:t>set of</a:t>
            </a:r>
            <a:r>
              <a:rPr lang="en-IN" sz="2600" i="1" spc="35" dirty="0">
                <a:solidFill>
                  <a:srgbClr val="800000"/>
                </a:solidFill>
                <a:latin typeface="Arial"/>
                <a:cs typeface="Arial"/>
              </a:rPr>
              <a:t> </a:t>
            </a:r>
            <a:r>
              <a:rPr lang="en-IN" sz="2600" i="1" spc="-5" dirty="0">
                <a:solidFill>
                  <a:srgbClr val="800000"/>
                </a:solidFill>
                <a:latin typeface="Arial"/>
                <a:cs typeface="Arial"/>
              </a:rPr>
              <a:t>tuples</a:t>
            </a:r>
            <a:endParaRPr lang="en-IN" sz="2600" dirty="0">
              <a:latin typeface="Arial"/>
              <a:cs typeface="Arial"/>
            </a:endParaRPr>
          </a:p>
          <a:p>
            <a:pPr marL="1193800" lvl="2" indent="-229235">
              <a:lnSpc>
                <a:spcPct val="100000"/>
              </a:lnSpc>
              <a:spcBef>
                <a:spcPts val="15"/>
              </a:spcBef>
              <a:buClr>
                <a:srgbClr val="9A0033"/>
              </a:buClr>
              <a:buSzPct val="50000"/>
              <a:buFont typeface="Wingdings"/>
              <a:buChar char=""/>
              <a:tabLst>
                <a:tab pos="1193800" algn="l"/>
              </a:tabLst>
            </a:pPr>
            <a:r>
              <a:rPr lang="en-IN" sz="2400" dirty="0">
                <a:solidFill>
                  <a:srgbClr val="33339A"/>
                </a:solidFill>
                <a:latin typeface="Arial"/>
                <a:cs typeface="Arial"/>
              </a:rPr>
              <a:t>Mathematical sets </a:t>
            </a:r>
            <a:r>
              <a:rPr lang="en-IN" sz="2400" i="1" spc="-5" dirty="0">
                <a:solidFill>
                  <a:srgbClr val="33339A"/>
                </a:solidFill>
                <a:latin typeface="Arial"/>
                <a:cs typeface="Arial"/>
              </a:rPr>
              <a:t>do </a:t>
            </a:r>
            <a:r>
              <a:rPr lang="en-IN" sz="2400" i="1" dirty="0">
                <a:solidFill>
                  <a:srgbClr val="33339A"/>
                </a:solidFill>
                <a:latin typeface="Arial"/>
                <a:cs typeface="Arial"/>
              </a:rPr>
              <a:t>not </a:t>
            </a:r>
            <a:r>
              <a:rPr lang="en-IN" sz="2400" i="1" spc="-5" dirty="0">
                <a:solidFill>
                  <a:srgbClr val="33339A"/>
                </a:solidFill>
                <a:latin typeface="Arial"/>
                <a:cs typeface="Arial"/>
              </a:rPr>
              <a:t>allow </a:t>
            </a:r>
            <a:r>
              <a:rPr lang="en-IN" sz="2400" dirty="0">
                <a:solidFill>
                  <a:srgbClr val="33339A"/>
                </a:solidFill>
                <a:latin typeface="Arial"/>
                <a:cs typeface="Arial"/>
              </a:rPr>
              <a:t>duplicate</a:t>
            </a:r>
            <a:r>
              <a:rPr lang="en-IN" sz="2400" spc="-35" dirty="0">
                <a:solidFill>
                  <a:srgbClr val="33339A"/>
                </a:solidFill>
                <a:latin typeface="Arial"/>
                <a:cs typeface="Arial"/>
              </a:rPr>
              <a:t> </a:t>
            </a:r>
            <a:r>
              <a:rPr lang="en-IN" sz="2400" dirty="0">
                <a:solidFill>
                  <a:srgbClr val="33339A"/>
                </a:solidFill>
                <a:latin typeface="Arial"/>
                <a:cs typeface="Arial"/>
              </a:rPr>
              <a:t>elements.</a:t>
            </a:r>
            <a:endParaRPr lang="en-IN" sz="24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p14="http://schemas.microsoft.com/office/powerpoint/2010/main" xmlns="" val="3124952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PROJECT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81000" indent="-343535">
              <a:lnSpc>
                <a:spcPct val="100000"/>
              </a:lnSpc>
              <a:spcBef>
                <a:spcPts val="790"/>
              </a:spcBef>
              <a:buClr>
                <a:srgbClr val="9A0033"/>
              </a:buClr>
              <a:buSzPct val="60714"/>
              <a:buFont typeface="Wingdings"/>
              <a:buChar char=""/>
              <a:tabLst>
                <a:tab pos="380365" algn="l"/>
                <a:tab pos="381635" algn="l"/>
              </a:tabLst>
            </a:pPr>
            <a:r>
              <a:rPr lang="en-IN" dirty="0">
                <a:solidFill>
                  <a:srgbClr val="33339A"/>
                </a:solidFill>
                <a:latin typeface="Arial"/>
                <a:cs typeface="Arial"/>
              </a:rPr>
              <a:t>PROJECT Operation</a:t>
            </a:r>
            <a:r>
              <a:rPr lang="en-IN" spc="-5" dirty="0">
                <a:solidFill>
                  <a:srgbClr val="33339A"/>
                </a:solidFill>
                <a:latin typeface="Arial"/>
                <a:cs typeface="Arial"/>
              </a:rPr>
              <a:t> </a:t>
            </a:r>
            <a:r>
              <a:rPr lang="en-IN" dirty="0">
                <a:solidFill>
                  <a:srgbClr val="33339A"/>
                </a:solidFill>
                <a:latin typeface="Arial"/>
                <a:cs typeface="Arial"/>
              </a:rPr>
              <a:t>Properties</a:t>
            </a:r>
            <a:endParaRPr lang="en-IN" dirty="0">
              <a:latin typeface="Arial"/>
              <a:cs typeface="Arial"/>
            </a:endParaRPr>
          </a:p>
          <a:p>
            <a:pPr marL="781050" lvl="1" indent="-285750">
              <a:lnSpc>
                <a:spcPct val="100000"/>
              </a:lnSpc>
              <a:spcBef>
                <a:spcPts val="640"/>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The number of tuples in the result of</a:t>
            </a:r>
            <a:r>
              <a:rPr lang="en-IN" sz="2600" spc="105" dirty="0">
                <a:solidFill>
                  <a:srgbClr val="800000"/>
                </a:solidFill>
                <a:latin typeface="Arial"/>
                <a:cs typeface="Arial"/>
              </a:rPr>
              <a:t> </a:t>
            </a:r>
            <a:r>
              <a:rPr lang="en-IN" sz="2600" spc="-5" dirty="0">
                <a:solidFill>
                  <a:srgbClr val="800000"/>
                </a:solidFill>
                <a:latin typeface="Arial"/>
                <a:cs typeface="Arial"/>
              </a:rPr>
              <a:t>projection</a:t>
            </a:r>
            <a:endParaRPr lang="en-IN" sz="2600" dirty="0">
              <a:latin typeface="Arial"/>
              <a:cs typeface="Arial"/>
            </a:endParaRPr>
          </a:p>
          <a:p>
            <a:pPr marL="781050" marR="289560" indent="-635">
              <a:lnSpc>
                <a:spcPts val="3100"/>
              </a:lnSpc>
              <a:spcBef>
                <a:spcPts val="150"/>
              </a:spcBef>
            </a:pPr>
            <a:r>
              <a:rPr lang="en-IN" sz="2600" spc="-5" dirty="0">
                <a:solidFill>
                  <a:srgbClr val="800000"/>
                </a:solidFill>
                <a:latin typeface="Symbol"/>
                <a:cs typeface="Symbol"/>
              </a:rPr>
              <a:t></a:t>
            </a:r>
            <a:r>
              <a:rPr lang="en-IN" sz="2550" spc="-7" baseline="-22875" dirty="0">
                <a:solidFill>
                  <a:srgbClr val="800000"/>
                </a:solidFill>
                <a:latin typeface="Arial"/>
                <a:cs typeface="Arial"/>
              </a:rPr>
              <a:t>&lt;list&gt;</a:t>
            </a:r>
            <a:r>
              <a:rPr lang="en-IN" sz="2600" spc="-5" dirty="0">
                <a:solidFill>
                  <a:srgbClr val="800000"/>
                </a:solidFill>
                <a:latin typeface="Arial"/>
                <a:cs typeface="Arial"/>
              </a:rPr>
              <a:t>(R) is always less or equal to the number of  tuples in</a:t>
            </a:r>
            <a:r>
              <a:rPr lang="en-IN" sz="2600" spc="5" dirty="0">
                <a:solidFill>
                  <a:srgbClr val="800000"/>
                </a:solidFill>
                <a:latin typeface="Arial"/>
                <a:cs typeface="Arial"/>
              </a:rPr>
              <a:t> </a:t>
            </a:r>
            <a:r>
              <a:rPr lang="en-IN" sz="2600" spc="-5" dirty="0">
                <a:solidFill>
                  <a:srgbClr val="800000"/>
                </a:solidFill>
                <a:latin typeface="Arial"/>
                <a:cs typeface="Arial"/>
              </a:rPr>
              <a:t>R</a:t>
            </a:r>
            <a:endParaRPr lang="en-IN" sz="2600" dirty="0">
              <a:latin typeface="Arial"/>
              <a:cs typeface="Arial"/>
            </a:endParaRPr>
          </a:p>
          <a:p>
            <a:pPr marL="1180465" marR="30480" lvl="2">
              <a:lnSpc>
                <a:spcPct val="100000"/>
              </a:lnSpc>
              <a:spcBef>
                <a:spcPts val="465"/>
              </a:spcBef>
              <a:buClr>
                <a:srgbClr val="9A0033"/>
              </a:buClr>
              <a:buSzPct val="50000"/>
              <a:buFont typeface="Wingdings"/>
              <a:buChar char=""/>
              <a:tabLst>
                <a:tab pos="1181100" algn="l"/>
              </a:tabLst>
            </a:pPr>
            <a:r>
              <a:rPr lang="en-IN" sz="2400" dirty="0">
                <a:solidFill>
                  <a:srgbClr val="33339A"/>
                </a:solidFill>
                <a:latin typeface="Arial"/>
                <a:cs typeface="Arial"/>
              </a:rPr>
              <a:t>If the </a:t>
            </a:r>
            <a:r>
              <a:rPr lang="en-IN" sz="2400" spc="-5" dirty="0">
                <a:solidFill>
                  <a:srgbClr val="33339A"/>
                </a:solidFill>
                <a:latin typeface="Arial"/>
                <a:cs typeface="Arial"/>
              </a:rPr>
              <a:t>list of attributes includes </a:t>
            </a:r>
            <a:r>
              <a:rPr lang="en-IN" sz="2400" dirty="0">
                <a:solidFill>
                  <a:srgbClr val="33339A"/>
                </a:solidFill>
                <a:latin typeface="Arial"/>
                <a:cs typeface="Arial"/>
              </a:rPr>
              <a:t>a </a:t>
            </a:r>
            <a:r>
              <a:rPr lang="en-IN" sz="2400" i="1" spc="-5" dirty="0">
                <a:solidFill>
                  <a:srgbClr val="33339A"/>
                </a:solidFill>
                <a:latin typeface="Arial"/>
                <a:cs typeface="Arial"/>
              </a:rPr>
              <a:t>key </a:t>
            </a:r>
            <a:r>
              <a:rPr lang="en-IN" sz="2400" spc="-5" dirty="0">
                <a:solidFill>
                  <a:srgbClr val="33339A"/>
                </a:solidFill>
                <a:latin typeface="Arial"/>
                <a:cs typeface="Arial"/>
              </a:rPr>
              <a:t>of R, </a:t>
            </a:r>
            <a:r>
              <a:rPr lang="en-IN" sz="2400" dirty="0">
                <a:solidFill>
                  <a:srgbClr val="33339A"/>
                </a:solidFill>
                <a:latin typeface="Arial"/>
                <a:cs typeface="Arial"/>
              </a:rPr>
              <a:t>then the  </a:t>
            </a:r>
            <a:r>
              <a:rPr lang="en-IN" sz="2400" spc="-5" dirty="0">
                <a:solidFill>
                  <a:srgbClr val="33339A"/>
                </a:solidFill>
                <a:latin typeface="Arial"/>
                <a:cs typeface="Arial"/>
              </a:rPr>
              <a:t>number of </a:t>
            </a:r>
            <a:r>
              <a:rPr lang="en-IN" sz="2400" dirty="0">
                <a:solidFill>
                  <a:srgbClr val="33339A"/>
                </a:solidFill>
                <a:latin typeface="Arial"/>
                <a:cs typeface="Arial"/>
              </a:rPr>
              <a:t>tuples </a:t>
            </a:r>
            <a:r>
              <a:rPr lang="en-IN" sz="2400" spc="-5" dirty="0">
                <a:solidFill>
                  <a:srgbClr val="33339A"/>
                </a:solidFill>
                <a:latin typeface="Arial"/>
                <a:cs typeface="Arial"/>
              </a:rPr>
              <a:t>in </a:t>
            </a:r>
            <a:r>
              <a:rPr lang="en-IN" sz="2400" dirty="0">
                <a:solidFill>
                  <a:srgbClr val="33339A"/>
                </a:solidFill>
                <a:latin typeface="Arial"/>
                <a:cs typeface="Arial"/>
              </a:rPr>
              <a:t>the </a:t>
            </a:r>
            <a:r>
              <a:rPr lang="en-IN" sz="2400" spc="-5" dirty="0">
                <a:solidFill>
                  <a:srgbClr val="33339A"/>
                </a:solidFill>
                <a:latin typeface="Arial"/>
                <a:cs typeface="Arial"/>
              </a:rPr>
              <a:t>result of PROJECT is </a:t>
            </a:r>
            <a:r>
              <a:rPr lang="en-IN" sz="2400" i="1" spc="-5" dirty="0">
                <a:solidFill>
                  <a:srgbClr val="33339A"/>
                </a:solidFill>
                <a:latin typeface="Arial"/>
                <a:cs typeface="Arial"/>
              </a:rPr>
              <a:t>equal  </a:t>
            </a:r>
            <a:r>
              <a:rPr lang="en-IN" sz="2400" dirty="0">
                <a:solidFill>
                  <a:srgbClr val="33339A"/>
                </a:solidFill>
                <a:latin typeface="Arial"/>
                <a:cs typeface="Arial"/>
              </a:rPr>
              <a:t>to the </a:t>
            </a:r>
            <a:r>
              <a:rPr lang="en-IN" sz="2400" spc="-5" dirty="0">
                <a:solidFill>
                  <a:srgbClr val="33339A"/>
                </a:solidFill>
                <a:latin typeface="Arial"/>
                <a:cs typeface="Arial"/>
              </a:rPr>
              <a:t>number of </a:t>
            </a:r>
            <a:r>
              <a:rPr lang="en-IN" sz="2400" dirty="0">
                <a:solidFill>
                  <a:srgbClr val="33339A"/>
                </a:solidFill>
                <a:latin typeface="Arial"/>
                <a:cs typeface="Arial"/>
              </a:rPr>
              <a:t>tuples </a:t>
            </a:r>
            <a:r>
              <a:rPr lang="en-IN" sz="2400" spc="-5" dirty="0">
                <a:solidFill>
                  <a:srgbClr val="33339A"/>
                </a:solidFill>
                <a:latin typeface="Arial"/>
                <a:cs typeface="Arial"/>
              </a:rPr>
              <a:t>in</a:t>
            </a:r>
            <a:r>
              <a:rPr lang="en-IN" sz="2400" spc="-10" dirty="0">
                <a:solidFill>
                  <a:srgbClr val="33339A"/>
                </a:solidFill>
                <a:latin typeface="Arial"/>
                <a:cs typeface="Arial"/>
              </a:rPr>
              <a:t> </a:t>
            </a:r>
            <a:r>
              <a:rPr lang="en-IN" sz="2400" dirty="0">
                <a:solidFill>
                  <a:srgbClr val="33339A"/>
                </a:solidFill>
                <a:latin typeface="Arial"/>
                <a:cs typeface="Arial"/>
              </a:rPr>
              <a:t>R</a:t>
            </a:r>
            <a:endParaRPr lang="en-IN" sz="2400" dirty="0">
              <a:latin typeface="Arial"/>
              <a:cs typeface="Arial"/>
            </a:endParaRPr>
          </a:p>
          <a:p>
            <a:pPr marL="781050" lvl="1" indent="-285750">
              <a:lnSpc>
                <a:spcPct val="100000"/>
              </a:lnSpc>
              <a:spcBef>
                <a:spcPts val="625"/>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PROJECT is </a:t>
            </a:r>
            <a:r>
              <a:rPr lang="en-IN" sz="2600" i="1" spc="-5" dirty="0">
                <a:solidFill>
                  <a:srgbClr val="800000"/>
                </a:solidFill>
                <a:latin typeface="Arial"/>
                <a:cs typeface="Arial"/>
              </a:rPr>
              <a:t>not</a:t>
            </a:r>
            <a:r>
              <a:rPr lang="en-IN" sz="2600" i="1" spc="10" dirty="0">
                <a:solidFill>
                  <a:srgbClr val="800000"/>
                </a:solidFill>
                <a:latin typeface="Arial"/>
                <a:cs typeface="Arial"/>
              </a:rPr>
              <a:t> </a:t>
            </a:r>
            <a:r>
              <a:rPr lang="en-IN" sz="2600" spc="-5" dirty="0">
                <a:solidFill>
                  <a:srgbClr val="800000"/>
                </a:solidFill>
                <a:latin typeface="Arial"/>
                <a:cs typeface="Arial"/>
              </a:rPr>
              <a:t>commutative</a:t>
            </a:r>
            <a:endParaRPr lang="en-IN" sz="2600" dirty="0">
              <a:latin typeface="Arial"/>
              <a:cs typeface="Arial"/>
            </a:endParaRPr>
          </a:p>
          <a:p>
            <a:pPr marL="1180465" marR="205104" lvl="2">
              <a:lnSpc>
                <a:spcPts val="2830"/>
              </a:lnSpc>
              <a:spcBef>
                <a:spcPts val="740"/>
              </a:spcBef>
              <a:buClr>
                <a:srgbClr val="9A0033"/>
              </a:buClr>
              <a:buSzPct val="50000"/>
              <a:buFont typeface="Wingdings"/>
              <a:buChar char=""/>
              <a:tabLst>
                <a:tab pos="1181100" algn="l"/>
              </a:tabLst>
            </a:pP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7" baseline="-20833" dirty="0">
                <a:solidFill>
                  <a:srgbClr val="33339A"/>
                </a:solidFill>
                <a:latin typeface="Arial"/>
                <a:cs typeface="Arial"/>
              </a:rPr>
              <a:t>&lt;list1&gt; </a:t>
            </a:r>
            <a:r>
              <a:rPr lang="en-IN" sz="2400" spc="-5" dirty="0">
                <a:solidFill>
                  <a:srgbClr val="33339A"/>
                </a:solidFill>
                <a:latin typeface="Arial"/>
                <a:cs typeface="Arial"/>
              </a:rPr>
              <a:t>(</a:t>
            </a:r>
            <a:r>
              <a:rPr lang="en-IN" sz="2400" spc="-5" dirty="0">
                <a:solidFill>
                  <a:srgbClr val="33339A"/>
                </a:solidFill>
                <a:latin typeface="Symbol"/>
                <a:cs typeface="Symbol"/>
              </a:rPr>
              <a:t></a:t>
            </a:r>
            <a:r>
              <a:rPr lang="en-IN" sz="2400" spc="-5" dirty="0">
                <a:solidFill>
                  <a:srgbClr val="33339A"/>
                </a:solidFill>
                <a:latin typeface="Times New Roman"/>
                <a:cs typeface="Times New Roman"/>
              </a:rPr>
              <a:t> </a:t>
            </a:r>
            <a:r>
              <a:rPr lang="en-IN" sz="2400" spc="-7" baseline="-20833" dirty="0">
                <a:solidFill>
                  <a:srgbClr val="33339A"/>
                </a:solidFill>
                <a:latin typeface="Arial"/>
                <a:cs typeface="Arial"/>
              </a:rPr>
              <a:t>&lt;list2&gt; </a:t>
            </a:r>
            <a:r>
              <a:rPr lang="en-IN" sz="2400" spc="-5" dirty="0">
                <a:solidFill>
                  <a:srgbClr val="33339A"/>
                </a:solidFill>
                <a:latin typeface="Arial"/>
                <a:cs typeface="Arial"/>
              </a:rPr>
              <a:t>(R) </a:t>
            </a:r>
            <a:r>
              <a:rPr lang="en-IN" sz="2400" dirty="0">
                <a:solidFill>
                  <a:srgbClr val="33339A"/>
                </a:solidFill>
                <a:latin typeface="Arial"/>
                <a:cs typeface="Arial"/>
              </a:rPr>
              <a:t>) =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7" baseline="-20833" dirty="0">
                <a:solidFill>
                  <a:srgbClr val="33339A"/>
                </a:solidFill>
                <a:latin typeface="Arial"/>
                <a:cs typeface="Arial"/>
              </a:rPr>
              <a:t>&lt;list1&gt; </a:t>
            </a:r>
            <a:r>
              <a:rPr lang="en-IN" sz="2400" dirty="0">
                <a:solidFill>
                  <a:srgbClr val="33339A"/>
                </a:solidFill>
                <a:latin typeface="Arial"/>
                <a:cs typeface="Arial"/>
              </a:rPr>
              <a:t>(R) </a:t>
            </a:r>
            <a:r>
              <a:rPr lang="en-IN" sz="2400" spc="-5" dirty="0">
                <a:solidFill>
                  <a:srgbClr val="33339A"/>
                </a:solidFill>
                <a:latin typeface="Arial"/>
                <a:cs typeface="Arial"/>
              </a:rPr>
              <a:t>as long as </a:t>
            </a:r>
            <a:r>
              <a:rPr lang="en-IN" sz="2400" dirty="0">
                <a:solidFill>
                  <a:srgbClr val="33339A"/>
                </a:solidFill>
                <a:latin typeface="Arial"/>
                <a:cs typeface="Arial"/>
              </a:rPr>
              <a:t>&lt;list2&gt;  contains the </a:t>
            </a:r>
            <a:r>
              <a:rPr lang="en-IN" sz="2400" spc="-5" dirty="0">
                <a:solidFill>
                  <a:srgbClr val="33339A"/>
                </a:solidFill>
                <a:latin typeface="Arial"/>
                <a:cs typeface="Arial"/>
              </a:rPr>
              <a:t>attributes in</a:t>
            </a:r>
            <a:r>
              <a:rPr lang="en-IN" sz="2400" spc="-25" dirty="0">
                <a:solidFill>
                  <a:srgbClr val="33339A"/>
                </a:solidFill>
                <a:latin typeface="Arial"/>
                <a:cs typeface="Arial"/>
              </a:rPr>
              <a:t> </a:t>
            </a:r>
            <a:r>
              <a:rPr lang="en-IN" sz="2400" dirty="0">
                <a:solidFill>
                  <a:srgbClr val="33339A"/>
                </a:solidFill>
                <a:latin typeface="Arial"/>
                <a:cs typeface="Arial"/>
              </a:rPr>
              <a:t>&lt;list1&gt;</a:t>
            </a:r>
            <a:endParaRPr lang="en-IN" sz="24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xmlns="" val="691561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907759"/>
            <a:ext cx="10515600" cy="633966"/>
          </a:xfrm>
        </p:spPr>
        <p:txBody>
          <a:bodyPr>
            <a:normAutofit fontScale="90000"/>
          </a:bodyPr>
          <a:lstStyle/>
          <a:p>
            <a:r>
              <a:rPr lang="en-IN" spc="-10" dirty="0"/>
              <a:t>Examples </a:t>
            </a:r>
            <a:r>
              <a:rPr lang="en-IN" spc="-5" dirty="0"/>
              <a:t>of </a:t>
            </a:r>
            <a:r>
              <a:rPr lang="en-IN" spc="-10" dirty="0"/>
              <a:t>applying SELECT and  PROJECT operations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1321940" y="1726523"/>
            <a:ext cx="8699884" cy="490974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4015050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5" dirty="0"/>
              <a:t>Relational Algebra</a:t>
            </a:r>
            <a:r>
              <a:rPr lang="en-GB" spc="-90" dirty="0"/>
              <a:t> </a:t>
            </a:r>
            <a:r>
              <a:rPr lang="en-GB" spc="-5" dirty="0"/>
              <a:t>Expressions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55600" marR="5080" lvl="0" indent="-343535" algn="just">
              <a:lnSpc>
                <a:spcPct val="100000"/>
              </a:lnSpc>
              <a:spcBef>
                <a:spcPts val="100"/>
              </a:spcBef>
              <a:buClr>
                <a:srgbClr val="9A0033"/>
              </a:buClr>
              <a:buSzPct val="60714"/>
              <a:buFont typeface="Wingdings"/>
              <a:buChar char=""/>
              <a:tabLst>
                <a:tab pos="356235" algn="l"/>
              </a:tabLst>
            </a:pPr>
            <a:r>
              <a:rPr lang="en-IN" dirty="0">
                <a:solidFill>
                  <a:srgbClr val="33339A"/>
                </a:solidFill>
                <a:latin typeface="Arial"/>
                <a:cs typeface="Arial"/>
              </a:rPr>
              <a:t>We may want to apply several relational algebra  operations one after the</a:t>
            </a:r>
            <a:r>
              <a:rPr lang="en-IN" spc="-10" dirty="0">
                <a:solidFill>
                  <a:srgbClr val="33339A"/>
                </a:solidFill>
                <a:latin typeface="Arial"/>
                <a:cs typeface="Arial"/>
              </a:rPr>
              <a:t> </a:t>
            </a:r>
            <a:r>
              <a:rPr lang="en-IN" dirty="0">
                <a:solidFill>
                  <a:srgbClr val="33339A"/>
                </a:solidFill>
                <a:latin typeface="Arial"/>
                <a:cs typeface="Arial"/>
              </a:rPr>
              <a:t>other</a:t>
            </a:r>
            <a:endParaRPr lang="en-IN" dirty="0">
              <a:solidFill>
                <a:prstClr val="black"/>
              </a:solidFill>
              <a:latin typeface="Arial"/>
              <a:cs typeface="Arial"/>
            </a:endParaRPr>
          </a:p>
          <a:p>
            <a:pPr marL="755015" marR="457834" lvl="1" indent="-285750" algn="just">
              <a:lnSpc>
                <a:spcPct val="100000"/>
              </a:lnSpc>
              <a:spcBef>
                <a:spcPts val="640"/>
              </a:spcBef>
              <a:buClr>
                <a:srgbClr val="33339A"/>
              </a:buClr>
              <a:buSzPct val="53846"/>
              <a:buFont typeface="Wingdings"/>
              <a:buChar char=""/>
              <a:tabLst>
                <a:tab pos="755650" algn="l"/>
              </a:tabLst>
            </a:pPr>
            <a:r>
              <a:rPr lang="en-IN" sz="2600" spc="-5" dirty="0">
                <a:solidFill>
                  <a:srgbClr val="800000"/>
                </a:solidFill>
                <a:latin typeface="Arial"/>
                <a:cs typeface="Arial"/>
              </a:rPr>
              <a:t>Either we can write the operations as a single  </a:t>
            </a:r>
            <a:r>
              <a:rPr lang="en-IN" sz="2600" b="1" spc="-5" dirty="0">
                <a:solidFill>
                  <a:srgbClr val="800000"/>
                </a:solidFill>
                <a:latin typeface="Arial"/>
                <a:cs typeface="Arial"/>
              </a:rPr>
              <a:t>relational algebra expression </a:t>
            </a:r>
            <a:r>
              <a:rPr lang="en-IN" sz="2600" spc="-5" dirty="0">
                <a:solidFill>
                  <a:srgbClr val="800000"/>
                </a:solidFill>
                <a:latin typeface="Arial"/>
                <a:cs typeface="Arial"/>
              </a:rPr>
              <a:t>by nesting </a:t>
            </a:r>
            <a:r>
              <a:rPr lang="en-IN" sz="2600" dirty="0">
                <a:solidFill>
                  <a:srgbClr val="800000"/>
                </a:solidFill>
                <a:latin typeface="Arial"/>
                <a:cs typeface="Arial"/>
              </a:rPr>
              <a:t>the  </a:t>
            </a:r>
            <a:r>
              <a:rPr lang="en-IN" sz="2600" spc="-5" dirty="0">
                <a:solidFill>
                  <a:srgbClr val="800000"/>
                </a:solidFill>
                <a:latin typeface="Arial"/>
                <a:cs typeface="Arial"/>
              </a:rPr>
              <a:t>operations,</a:t>
            </a:r>
            <a:r>
              <a:rPr lang="en-IN" sz="2600" dirty="0">
                <a:solidFill>
                  <a:srgbClr val="800000"/>
                </a:solidFill>
                <a:latin typeface="Arial"/>
                <a:cs typeface="Arial"/>
              </a:rPr>
              <a:t> </a:t>
            </a:r>
            <a:r>
              <a:rPr lang="en-IN" sz="2600" spc="-5" dirty="0">
                <a:solidFill>
                  <a:srgbClr val="800000"/>
                </a:solidFill>
                <a:latin typeface="Arial"/>
                <a:cs typeface="Arial"/>
              </a:rPr>
              <a:t>or</a:t>
            </a:r>
            <a:endParaRPr lang="en-IN" sz="2600" dirty="0">
              <a:solidFill>
                <a:prstClr val="black"/>
              </a:solidFill>
              <a:latin typeface="Arial"/>
              <a:cs typeface="Arial"/>
            </a:endParaRPr>
          </a:p>
          <a:p>
            <a:pPr marL="755650" lvl="1" indent="-285750" algn="just">
              <a:lnSpc>
                <a:spcPct val="100000"/>
              </a:lnSpc>
              <a:spcBef>
                <a:spcPts val="640"/>
              </a:spcBef>
              <a:buClr>
                <a:srgbClr val="33339A"/>
              </a:buClr>
              <a:buSzPct val="53846"/>
              <a:buFont typeface="Wingdings"/>
              <a:buChar char=""/>
              <a:tabLst>
                <a:tab pos="755650" algn="l"/>
              </a:tabLst>
            </a:pPr>
            <a:r>
              <a:rPr lang="en-IN" sz="2600" spc="-5" dirty="0">
                <a:solidFill>
                  <a:srgbClr val="800000"/>
                </a:solidFill>
                <a:latin typeface="Arial"/>
                <a:cs typeface="Arial"/>
              </a:rPr>
              <a:t>We can apply one operation at a time and</a:t>
            </a:r>
            <a:r>
              <a:rPr lang="en-IN" sz="2600" spc="130" dirty="0">
                <a:solidFill>
                  <a:srgbClr val="800000"/>
                </a:solidFill>
                <a:latin typeface="Arial"/>
                <a:cs typeface="Arial"/>
              </a:rPr>
              <a:t> </a:t>
            </a:r>
            <a:r>
              <a:rPr lang="en-IN" sz="2600" spc="-5" dirty="0">
                <a:solidFill>
                  <a:srgbClr val="800000"/>
                </a:solidFill>
                <a:latin typeface="Arial"/>
                <a:cs typeface="Arial"/>
              </a:rPr>
              <a:t>create</a:t>
            </a:r>
            <a:endParaRPr lang="en-IN" sz="2600" dirty="0">
              <a:solidFill>
                <a:prstClr val="black"/>
              </a:solidFill>
              <a:latin typeface="Arial"/>
              <a:cs typeface="Arial"/>
            </a:endParaRPr>
          </a:p>
          <a:p>
            <a:pPr marL="755015" lvl="0" indent="0" algn="just">
              <a:lnSpc>
                <a:spcPct val="100000"/>
              </a:lnSpc>
              <a:spcBef>
                <a:spcPts val="5"/>
              </a:spcBef>
              <a:buNone/>
            </a:pPr>
            <a:r>
              <a:rPr lang="en-IN" sz="2600" b="1" spc="-5" dirty="0">
                <a:solidFill>
                  <a:srgbClr val="800000"/>
                </a:solidFill>
                <a:latin typeface="Arial"/>
                <a:cs typeface="Arial"/>
              </a:rPr>
              <a:t>intermediate result</a:t>
            </a:r>
            <a:r>
              <a:rPr lang="en-IN" sz="2600" b="1" dirty="0">
                <a:solidFill>
                  <a:srgbClr val="800000"/>
                </a:solidFill>
                <a:latin typeface="Arial"/>
                <a:cs typeface="Arial"/>
              </a:rPr>
              <a:t> relations</a:t>
            </a:r>
            <a:r>
              <a:rPr lang="en-IN" sz="2600" dirty="0">
                <a:solidFill>
                  <a:srgbClr val="800000"/>
                </a:solidFill>
                <a:latin typeface="Arial"/>
                <a:cs typeface="Arial"/>
              </a:rPr>
              <a:t>.</a:t>
            </a:r>
            <a:endParaRPr lang="en-IN" sz="2600" dirty="0">
              <a:solidFill>
                <a:prstClr val="black"/>
              </a:solidFill>
              <a:latin typeface="Arial"/>
              <a:cs typeface="Arial"/>
            </a:endParaRPr>
          </a:p>
          <a:p>
            <a:pPr marL="355600" marR="30480" lvl="0" indent="-343535" algn="just">
              <a:lnSpc>
                <a:spcPct val="100000"/>
              </a:lnSpc>
              <a:spcBef>
                <a:spcPts val="705"/>
              </a:spcBef>
              <a:buClr>
                <a:srgbClr val="9A0033"/>
              </a:buClr>
              <a:buSzPct val="60000"/>
              <a:buFont typeface="Wingdings"/>
              <a:buChar char=""/>
              <a:tabLst>
                <a:tab pos="356235" algn="l"/>
              </a:tabLst>
            </a:pPr>
            <a:r>
              <a:rPr lang="en-IN" sz="3000" dirty="0">
                <a:solidFill>
                  <a:srgbClr val="33339A"/>
                </a:solidFill>
                <a:latin typeface="Arial"/>
                <a:cs typeface="Arial"/>
              </a:rPr>
              <a:t>In the </a:t>
            </a:r>
            <a:r>
              <a:rPr lang="en-IN" sz="3000" spc="-5" dirty="0">
                <a:solidFill>
                  <a:srgbClr val="33339A"/>
                </a:solidFill>
                <a:latin typeface="Arial"/>
                <a:cs typeface="Arial"/>
              </a:rPr>
              <a:t>latter case, we must give names </a:t>
            </a:r>
            <a:r>
              <a:rPr lang="en-IN" sz="3000" dirty="0">
                <a:solidFill>
                  <a:srgbClr val="33339A"/>
                </a:solidFill>
                <a:latin typeface="Arial"/>
                <a:cs typeface="Arial"/>
              </a:rPr>
              <a:t>to the  </a:t>
            </a:r>
            <a:r>
              <a:rPr lang="en-IN" sz="3000" spc="-5" dirty="0">
                <a:solidFill>
                  <a:srgbClr val="33339A"/>
                </a:solidFill>
                <a:latin typeface="Arial"/>
                <a:cs typeface="Arial"/>
              </a:rPr>
              <a:t>relations that hold the intermediate</a:t>
            </a:r>
            <a:r>
              <a:rPr lang="en-IN" sz="3000" spc="-40" dirty="0">
                <a:solidFill>
                  <a:srgbClr val="33339A"/>
                </a:solidFill>
                <a:latin typeface="Arial"/>
                <a:cs typeface="Arial"/>
              </a:rPr>
              <a:t> </a:t>
            </a:r>
            <a:r>
              <a:rPr lang="en-IN" sz="3000" spc="-5" dirty="0">
                <a:solidFill>
                  <a:srgbClr val="33339A"/>
                </a:solidFill>
                <a:latin typeface="Arial"/>
                <a:cs typeface="Arial"/>
              </a:rPr>
              <a:t>results.</a:t>
            </a:r>
            <a:endParaRPr lang="en-IN" sz="3000" dirty="0">
              <a:solidFill>
                <a:prstClr val="black"/>
              </a:solidFill>
              <a:latin typeface="Arial"/>
              <a:cs typeface="Arial"/>
            </a:endParaRPr>
          </a:p>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p14="http://schemas.microsoft.com/office/powerpoint/2010/main" xmlns="" val="1223236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1003248"/>
            <a:ext cx="10515600" cy="411024"/>
          </a:xfrm>
        </p:spPr>
        <p:txBody>
          <a:bodyPr>
            <a:normAutofit fontScale="90000"/>
          </a:bodyPr>
          <a:lstStyle/>
          <a:p>
            <a:r>
              <a:rPr lang="en-IN" spc="-10" dirty="0"/>
              <a:t>Single expression versus sequence of  relational operations</a:t>
            </a:r>
            <a:r>
              <a:rPr lang="en-IN" dirty="0"/>
              <a:t> </a:t>
            </a:r>
            <a:r>
              <a:rPr lang="en-IN" spc="-10" dirty="0"/>
              <a:t>(Example)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419100" marR="55880" indent="-343535">
              <a:lnSpc>
                <a:spcPct val="100000"/>
              </a:lnSpc>
              <a:spcBef>
                <a:spcPts val="100"/>
              </a:spcBef>
              <a:buClr>
                <a:srgbClr val="9A0033"/>
              </a:buClr>
              <a:buSzPct val="58333"/>
              <a:buFont typeface="Wingdings"/>
              <a:buChar char=""/>
              <a:tabLst>
                <a:tab pos="418465" algn="l"/>
                <a:tab pos="419100" algn="l"/>
              </a:tabLst>
            </a:pPr>
            <a:endParaRPr lang="en-IN" sz="2400" dirty="0" smtClean="0">
              <a:solidFill>
                <a:srgbClr val="33339A"/>
              </a:solidFill>
              <a:latin typeface="Arial"/>
              <a:cs typeface="Arial"/>
            </a:endParaRPr>
          </a:p>
          <a:p>
            <a:pPr marL="419100" marR="55880" indent="-343535">
              <a:lnSpc>
                <a:spcPct val="100000"/>
              </a:lnSpc>
              <a:spcBef>
                <a:spcPts val="100"/>
              </a:spcBef>
              <a:buClr>
                <a:srgbClr val="9A0033"/>
              </a:buClr>
              <a:buSzPct val="58333"/>
              <a:buFont typeface="Wingdings"/>
              <a:buChar char=""/>
              <a:tabLst>
                <a:tab pos="418465" algn="l"/>
                <a:tab pos="419100" algn="l"/>
              </a:tabLst>
            </a:pPr>
            <a:r>
              <a:rPr lang="en-IN" sz="2400" dirty="0" smtClean="0">
                <a:solidFill>
                  <a:srgbClr val="33339A"/>
                </a:solidFill>
                <a:latin typeface="Arial"/>
                <a:cs typeface="Arial"/>
              </a:rPr>
              <a:t>To </a:t>
            </a:r>
            <a:r>
              <a:rPr lang="en-IN" sz="2400" dirty="0">
                <a:solidFill>
                  <a:srgbClr val="33339A"/>
                </a:solidFill>
                <a:latin typeface="Arial"/>
                <a:cs typeface="Arial"/>
              </a:rPr>
              <a:t>retrieve the first </a:t>
            </a:r>
            <a:r>
              <a:rPr lang="en-IN" sz="2400" spc="-5" dirty="0">
                <a:solidFill>
                  <a:srgbClr val="33339A"/>
                </a:solidFill>
                <a:latin typeface="Arial"/>
                <a:cs typeface="Arial"/>
              </a:rPr>
              <a:t>name, last name, and </a:t>
            </a:r>
            <a:r>
              <a:rPr lang="en-IN" sz="2400" dirty="0">
                <a:solidFill>
                  <a:srgbClr val="33339A"/>
                </a:solidFill>
                <a:latin typeface="Arial"/>
                <a:cs typeface="Arial"/>
              </a:rPr>
              <a:t>salary </a:t>
            </a:r>
            <a:r>
              <a:rPr lang="en-IN" sz="2400" spc="-5" dirty="0">
                <a:solidFill>
                  <a:srgbClr val="33339A"/>
                </a:solidFill>
                <a:latin typeface="Arial"/>
                <a:cs typeface="Arial"/>
              </a:rPr>
              <a:t>of all  employees who work in department number 5, we </a:t>
            </a:r>
            <a:r>
              <a:rPr lang="en-IN" sz="2400" dirty="0">
                <a:solidFill>
                  <a:srgbClr val="33339A"/>
                </a:solidFill>
                <a:latin typeface="Arial"/>
                <a:cs typeface="Arial"/>
              </a:rPr>
              <a:t>must  </a:t>
            </a:r>
            <a:r>
              <a:rPr lang="en-IN" sz="2400" spc="-5" dirty="0">
                <a:solidFill>
                  <a:srgbClr val="33339A"/>
                </a:solidFill>
                <a:latin typeface="Arial"/>
                <a:cs typeface="Arial"/>
              </a:rPr>
              <a:t>apply </a:t>
            </a:r>
            <a:r>
              <a:rPr lang="en-IN" sz="2400" dirty="0">
                <a:solidFill>
                  <a:srgbClr val="33339A"/>
                </a:solidFill>
                <a:latin typeface="Arial"/>
                <a:cs typeface="Arial"/>
              </a:rPr>
              <a:t>a select </a:t>
            </a:r>
            <a:r>
              <a:rPr lang="en-IN" sz="2400" spc="-5" dirty="0">
                <a:solidFill>
                  <a:srgbClr val="33339A"/>
                </a:solidFill>
                <a:latin typeface="Arial"/>
                <a:cs typeface="Arial"/>
              </a:rPr>
              <a:t>and </a:t>
            </a:r>
            <a:r>
              <a:rPr lang="en-IN" sz="2400" dirty="0">
                <a:solidFill>
                  <a:srgbClr val="33339A"/>
                </a:solidFill>
                <a:latin typeface="Arial"/>
                <a:cs typeface="Arial"/>
              </a:rPr>
              <a:t>a </a:t>
            </a:r>
            <a:r>
              <a:rPr lang="en-IN" sz="2400" spc="-5" dirty="0">
                <a:solidFill>
                  <a:srgbClr val="33339A"/>
                </a:solidFill>
                <a:latin typeface="Arial"/>
                <a:cs typeface="Arial"/>
              </a:rPr>
              <a:t>project </a:t>
            </a:r>
            <a:r>
              <a:rPr lang="en-IN" sz="2400" dirty="0">
                <a:solidFill>
                  <a:srgbClr val="33339A"/>
                </a:solidFill>
                <a:latin typeface="Arial"/>
                <a:cs typeface="Arial"/>
              </a:rPr>
              <a:t>operation</a:t>
            </a:r>
            <a:endParaRPr lang="en-IN" sz="2400" dirty="0">
              <a:latin typeface="Arial"/>
              <a:cs typeface="Arial"/>
            </a:endParaRPr>
          </a:p>
          <a:p>
            <a:pPr marL="419100" marR="233045" indent="-342900">
              <a:lnSpc>
                <a:spcPct val="100000"/>
              </a:lnSpc>
              <a:spcBef>
                <a:spcPts val="555"/>
              </a:spcBef>
              <a:buClr>
                <a:srgbClr val="9A0033"/>
              </a:buClr>
              <a:buSzPct val="58333"/>
              <a:buFont typeface="Wingdings"/>
              <a:buChar char=""/>
              <a:tabLst>
                <a:tab pos="418465" algn="l"/>
                <a:tab pos="419100" algn="l"/>
              </a:tabLst>
            </a:pPr>
            <a:r>
              <a:rPr lang="en-IN" sz="2400" spc="-5" dirty="0">
                <a:solidFill>
                  <a:srgbClr val="33339A"/>
                </a:solidFill>
                <a:latin typeface="Arial"/>
                <a:cs typeface="Arial"/>
              </a:rPr>
              <a:t>We can write </a:t>
            </a:r>
            <a:r>
              <a:rPr lang="en-IN" sz="2400" dirty="0">
                <a:solidFill>
                  <a:srgbClr val="33339A"/>
                </a:solidFill>
                <a:latin typeface="Arial"/>
                <a:cs typeface="Arial"/>
              </a:rPr>
              <a:t>a </a:t>
            </a:r>
            <a:r>
              <a:rPr lang="en-IN" sz="2400" i="1" spc="-5" dirty="0">
                <a:solidFill>
                  <a:srgbClr val="33339A"/>
                </a:solidFill>
                <a:latin typeface="Arial"/>
                <a:cs typeface="Arial"/>
              </a:rPr>
              <a:t>single relational algebra expression </a:t>
            </a:r>
            <a:r>
              <a:rPr lang="en-IN" sz="2400" spc="-5" dirty="0">
                <a:solidFill>
                  <a:srgbClr val="33339A"/>
                </a:solidFill>
                <a:latin typeface="Arial"/>
                <a:cs typeface="Arial"/>
              </a:rPr>
              <a:t>as  </a:t>
            </a:r>
            <a:r>
              <a:rPr lang="en-IN" sz="2400" dirty="0">
                <a:solidFill>
                  <a:srgbClr val="33339A"/>
                </a:solidFill>
                <a:latin typeface="Arial"/>
                <a:cs typeface="Arial"/>
              </a:rPr>
              <a:t>follows:</a:t>
            </a:r>
            <a:endParaRPr lang="en-IN" sz="2400" dirty="0">
              <a:latin typeface="Arial"/>
              <a:cs typeface="Arial"/>
            </a:endParaRPr>
          </a:p>
          <a:p>
            <a:pPr marL="819150" lvl="1" indent="-285750">
              <a:lnSpc>
                <a:spcPts val="2845"/>
              </a:lnSpc>
              <a:spcBef>
                <a:spcPts val="1210"/>
              </a:spcBef>
              <a:buClr>
                <a:srgbClr val="33339A"/>
              </a:buClr>
              <a:buSzPct val="54166"/>
              <a:buFont typeface="Wingdings"/>
              <a:buChar char=""/>
              <a:tabLst>
                <a:tab pos="818515" algn="l"/>
                <a:tab pos="819150" algn="l"/>
              </a:tabLst>
            </a:pPr>
            <a:r>
              <a:rPr lang="en-IN" sz="3600" spc="-7" baseline="13888" dirty="0">
                <a:solidFill>
                  <a:srgbClr val="800000"/>
                </a:solidFill>
                <a:latin typeface="Symbol"/>
                <a:cs typeface="Symbol"/>
              </a:rPr>
              <a:t></a:t>
            </a:r>
            <a:r>
              <a:rPr lang="en-IN" sz="1600" spc="-5" dirty="0">
                <a:solidFill>
                  <a:srgbClr val="800000"/>
                </a:solidFill>
                <a:latin typeface="Arial"/>
                <a:cs typeface="Arial"/>
              </a:rPr>
              <a:t>FNAME, LNAME, SALARY</a:t>
            </a:r>
            <a:r>
              <a:rPr lang="en-IN" sz="3600" spc="-7" baseline="13888" dirty="0">
                <a:solidFill>
                  <a:srgbClr val="800000"/>
                </a:solidFill>
                <a:latin typeface="Arial"/>
                <a:cs typeface="Arial"/>
              </a:rPr>
              <a:t>(</a:t>
            </a:r>
            <a:r>
              <a:rPr lang="en-IN" sz="3600" spc="-7" baseline="13888" dirty="0">
                <a:solidFill>
                  <a:srgbClr val="800000"/>
                </a:solidFill>
                <a:latin typeface="Symbol"/>
                <a:cs typeface="Symbol"/>
              </a:rPr>
              <a:t></a:t>
            </a:r>
            <a:r>
              <a:rPr lang="en-IN" sz="3600" spc="75" baseline="13888" dirty="0">
                <a:solidFill>
                  <a:srgbClr val="800000"/>
                </a:solidFill>
                <a:latin typeface="Times New Roman"/>
                <a:cs typeface="Times New Roman"/>
              </a:rPr>
              <a:t> </a:t>
            </a:r>
            <a:r>
              <a:rPr lang="en-IN" sz="1600" spc="-5" dirty="0">
                <a:solidFill>
                  <a:srgbClr val="800000"/>
                </a:solidFill>
                <a:latin typeface="Arial"/>
                <a:cs typeface="Arial"/>
              </a:rPr>
              <a:t>DNO=5</a:t>
            </a:r>
            <a:r>
              <a:rPr lang="en-IN" sz="3600" spc="-7" baseline="13888" dirty="0">
                <a:solidFill>
                  <a:srgbClr val="800000"/>
                </a:solidFill>
                <a:latin typeface="Arial"/>
                <a:cs typeface="Arial"/>
              </a:rPr>
              <a:t>(EMPLOYEE))</a:t>
            </a:r>
            <a:endParaRPr lang="en-IN" sz="3600" baseline="13888" dirty="0">
              <a:latin typeface="Arial"/>
              <a:cs typeface="Arial"/>
            </a:endParaRPr>
          </a:p>
          <a:p>
            <a:pPr marL="419100" marR="68580" indent="-342900">
              <a:lnSpc>
                <a:spcPts val="2870"/>
              </a:lnSpc>
              <a:spcBef>
                <a:spcPts val="65"/>
              </a:spcBef>
              <a:buClr>
                <a:srgbClr val="9A0033"/>
              </a:buClr>
              <a:buSzPct val="58333"/>
              <a:buFont typeface="Wingdings"/>
              <a:buChar char=""/>
              <a:tabLst>
                <a:tab pos="418465" algn="l"/>
                <a:tab pos="419100" algn="l"/>
              </a:tabLst>
            </a:pPr>
            <a:r>
              <a:rPr lang="en-IN" sz="2400" dirty="0">
                <a:solidFill>
                  <a:srgbClr val="33339A"/>
                </a:solidFill>
                <a:latin typeface="Arial"/>
                <a:cs typeface="Arial"/>
              </a:rPr>
              <a:t>OR We can </a:t>
            </a:r>
            <a:r>
              <a:rPr lang="en-IN" sz="2400" spc="-5" dirty="0">
                <a:solidFill>
                  <a:srgbClr val="33339A"/>
                </a:solidFill>
                <a:latin typeface="Arial"/>
                <a:cs typeface="Arial"/>
              </a:rPr>
              <a:t>explicitly </a:t>
            </a:r>
            <a:r>
              <a:rPr lang="en-IN" sz="2400" dirty="0">
                <a:solidFill>
                  <a:srgbClr val="33339A"/>
                </a:solidFill>
                <a:latin typeface="Arial"/>
                <a:cs typeface="Arial"/>
              </a:rPr>
              <a:t>show the </a:t>
            </a:r>
            <a:r>
              <a:rPr lang="en-IN" sz="2400" i="1" spc="-5" dirty="0">
                <a:solidFill>
                  <a:srgbClr val="33339A"/>
                </a:solidFill>
                <a:latin typeface="Arial"/>
                <a:cs typeface="Arial"/>
              </a:rPr>
              <a:t>sequence </a:t>
            </a:r>
            <a:r>
              <a:rPr lang="en-IN" sz="2400" i="1" dirty="0">
                <a:solidFill>
                  <a:srgbClr val="33339A"/>
                </a:solidFill>
                <a:latin typeface="Arial"/>
                <a:cs typeface="Arial"/>
              </a:rPr>
              <a:t>of operations</a:t>
            </a:r>
            <a:r>
              <a:rPr lang="en-IN" sz="2400" dirty="0">
                <a:solidFill>
                  <a:srgbClr val="33339A"/>
                </a:solidFill>
                <a:latin typeface="Arial"/>
                <a:cs typeface="Arial"/>
              </a:rPr>
              <a:t>,  giving a name to each </a:t>
            </a:r>
            <a:r>
              <a:rPr lang="en-IN" sz="2400" spc="-5" dirty="0">
                <a:solidFill>
                  <a:srgbClr val="33339A"/>
                </a:solidFill>
                <a:latin typeface="Arial"/>
                <a:cs typeface="Arial"/>
              </a:rPr>
              <a:t>intermediate</a:t>
            </a:r>
            <a:r>
              <a:rPr lang="en-IN" sz="2400" spc="-25" dirty="0">
                <a:solidFill>
                  <a:srgbClr val="33339A"/>
                </a:solidFill>
                <a:latin typeface="Arial"/>
                <a:cs typeface="Arial"/>
              </a:rPr>
              <a:t> </a:t>
            </a:r>
            <a:r>
              <a:rPr lang="en-IN" sz="2400" dirty="0">
                <a:solidFill>
                  <a:srgbClr val="33339A"/>
                </a:solidFill>
                <a:latin typeface="Arial"/>
                <a:cs typeface="Arial"/>
              </a:rPr>
              <a:t>relation:</a:t>
            </a:r>
            <a:endParaRPr lang="en-IN" sz="2400" dirty="0">
              <a:latin typeface="Arial"/>
              <a:cs typeface="Arial"/>
            </a:endParaRPr>
          </a:p>
          <a:p>
            <a:pPr marL="819150" lvl="1" indent="-285750">
              <a:lnSpc>
                <a:spcPct val="100000"/>
              </a:lnSpc>
              <a:spcBef>
                <a:spcPts val="525"/>
              </a:spcBef>
              <a:buClr>
                <a:srgbClr val="33339A"/>
              </a:buClr>
              <a:buSzPct val="54166"/>
              <a:buFont typeface="Wingdings"/>
              <a:buChar char=""/>
              <a:tabLst>
                <a:tab pos="818515" algn="l"/>
                <a:tab pos="819150" algn="l"/>
              </a:tabLst>
            </a:pPr>
            <a:r>
              <a:rPr lang="en-IN" dirty="0">
                <a:solidFill>
                  <a:srgbClr val="800000"/>
                </a:solidFill>
                <a:latin typeface="Arial"/>
                <a:cs typeface="Arial"/>
              </a:rPr>
              <a:t>DEP5_EMPS </a:t>
            </a:r>
            <a:r>
              <a:rPr lang="en-IN" dirty="0">
                <a:solidFill>
                  <a:srgbClr val="800000"/>
                </a:solidFill>
                <a:latin typeface="Symbol"/>
                <a:cs typeface="Symbol"/>
              </a:rPr>
              <a:t></a:t>
            </a:r>
            <a:r>
              <a:rPr lang="en-IN" dirty="0">
                <a:solidFill>
                  <a:srgbClr val="800000"/>
                </a:solidFill>
                <a:latin typeface="Times New Roman"/>
                <a:cs typeface="Times New Roman"/>
              </a:rPr>
              <a:t> </a:t>
            </a:r>
            <a:r>
              <a:rPr lang="en-IN" dirty="0">
                <a:solidFill>
                  <a:srgbClr val="800000"/>
                </a:solidFill>
                <a:latin typeface="Symbol"/>
                <a:cs typeface="Symbol"/>
              </a:rPr>
              <a:t></a:t>
            </a:r>
            <a:r>
              <a:rPr lang="en-IN" spc="105" dirty="0">
                <a:solidFill>
                  <a:srgbClr val="800000"/>
                </a:solidFill>
                <a:latin typeface="Times New Roman"/>
                <a:cs typeface="Times New Roman"/>
              </a:rPr>
              <a:t> </a:t>
            </a:r>
            <a:r>
              <a:rPr lang="en-IN" spc="-7" baseline="-20833" dirty="0">
                <a:solidFill>
                  <a:srgbClr val="800000"/>
                </a:solidFill>
                <a:latin typeface="Arial"/>
                <a:cs typeface="Arial"/>
              </a:rPr>
              <a:t>DNO=5</a:t>
            </a:r>
            <a:r>
              <a:rPr lang="en-IN" spc="-5" dirty="0">
                <a:solidFill>
                  <a:srgbClr val="800000"/>
                </a:solidFill>
                <a:latin typeface="Arial"/>
                <a:cs typeface="Arial"/>
              </a:rPr>
              <a:t>(EMPLOYEE)</a:t>
            </a:r>
            <a:endParaRPr lang="en-IN" dirty="0">
              <a:latin typeface="Arial"/>
              <a:cs typeface="Arial"/>
            </a:endParaRPr>
          </a:p>
          <a:p>
            <a:pPr marL="819150" lvl="1" indent="-285750">
              <a:lnSpc>
                <a:spcPct val="100000"/>
              </a:lnSpc>
              <a:spcBef>
                <a:spcPts val="570"/>
              </a:spcBef>
              <a:buClr>
                <a:srgbClr val="33339A"/>
              </a:buClr>
              <a:buSzPct val="54166"/>
              <a:buFont typeface="Wingdings"/>
              <a:buChar char=""/>
              <a:tabLst>
                <a:tab pos="818515" algn="l"/>
                <a:tab pos="819150" algn="l"/>
              </a:tabLst>
            </a:pPr>
            <a:r>
              <a:rPr lang="en-IN" dirty="0">
                <a:solidFill>
                  <a:srgbClr val="800000"/>
                </a:solidFill>
                <a:latin typeface="Arial"/>
                <a:cs typeface="Arial"/>
              </a:rPr>
              <a:t>RESULT </a:t>
            </a:r>
            <a:r>
              <a:rPr lang="en-IN" dirty="0">
                <a:solidFill>
                  <a:srgbClr val="800000"/>
                </a:solidFill>
                <a:latin typeface="Symbol"/>
                <a:cs typeface="Symbol"/>
              </a:rPr>
              <a:t></a:t>
            </a:r>
            <a:r>
              <a:rPr lang="en-IN" dirty="0">
                <a:solidFill>
                  <a:srgbClr val="800000"/>
                </a:solidFill>
                <a:latin typeface="Times New Roman"/>
                <a:cs typeface="Times New Roman"/>
              </a:rPr>
              <a:t> </a:t>
            </a:r>
            <a:r>
              <a:rPr lang="en-IN" dirty="0">
                <a:solidFill>
                  <a:srgbClr val="800000"/>
                </a:solidFill>
                <a:latin typeface="Symbol"/>
                <a:cs typeface="Symbol"/>
              </a:rPr>
              <a:t></a:t>
            </a:r>
            <a:r>
              <a:rPr lang="en-IN" dirty="0">
                <a:solidFill>
                  <a:srgbClr val="800000"/>
                </a:solidFill>
                <a:latin typeface="Times New Roman"/>
                <a:cs typeface="Times New Roman"/>
              </a:rPr>
              <a:t> </a:t>
            </a:r>
            <a:r>
              <a:rPr lang="en-IN" spc="-7" baseline="-20833" dirty="0">
                <a:solidFill>
                  <a:srgbClr val="800000"/>
                </a:solidFill>
                <a:latin typeface="Arial"/>
                <a:cs typeface="Arial"/>
              </a:rPr>
              <a:t>FNAME, LNAME, SALARY</a:t>
            </a:r>
            <a:r>
              <a:rPr lang="en-IN" spc="450" baseline="-20833" dirty="0">
                <a:solidFill>
                  <a:srgbClr val="800000"/>
                </a:solidFill>
                <a:latin typeface="Arial"/>
                <a:cs typeface="Arial"/>
              </a:rPr>
              <a:t> </a:t>
            </a:r>
            <a:r>
              <a:rPr lang="en-IN" dirty="0">
                <a:solidFill>
                  <a:srgbClr val="800000"/>
                </a:solidFill>
                <a:latin typeface="Arial"/>
                <a:cs typeface="Arial"/>
              </a:rPr>
              <a:t>(DEP5_EMPS)</a:t>
            </a:r>
            <a:endParaRPr lang="en-IN" dirty="0">
              <a:latin typeface="Arial"/>
              <a:cs typeface="Arial"/>
            </a:endParaRPr>
          </a:p>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p:txBody>
      </p:sp>
    </p:spTree>
    <p:extLst>
      <p:ext uri="{BB962C8B-B14F-4D97-AF65-F5344CB8AC3E}">
        <p14:creationId xmlns:p14="http://schemas.microsoft.com/office/powerpoint/2010/main" xmlns="" val="3685808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35" dirty="0"/>
              <a:t> </a:t>
            </a:r>
            <a:r>
              <a:rPr lang="en-GB" spc="-10" dirty="0"/>
              <a:t>RENAME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lvl="0" indent="-343535">
              <a:lnSpc>
                <a:spcPct val="100000"/>
              </a:lnSpc>
              <a:spcBef>
                <a:spcPts val="740"/>
              </a:spcBef>
              <a:buClr>
                <a:srgbClr val="9A0033"/>
              </a:buClr>
              <a:buSzPct val="60714"/>
              <a:buFont typeface="Wingdings"/>
              <a:buChar char=""/>
              <a:tabLst>
                <a:tab pos="354965" algn="l"/>
                <a:tab pos="356235" algn="l"/>
              </a:tabLst>
            </a:pPr>
            <a:r>
              <a:rPr lang="en-IN" dirty="0">
                <a:solidFill>
                  <a:srgbClr val="33339A"/>
                </a:solidFill>
                <a:latin typeface="Arial"/>
                <a:cs typeface="Arial"/>
              </a:rPr>
              <a:t>The </a:t>
            </a:r>
            <a:r>
              <a:rPr lang="en-IN" spc="-5" dirty="0">
                <a:solidFill>
                  <a:srgbClr val="33339A"/>
                </a:solidFill>
                <a:latin typeface="Arial"/>
                <a:cs typeface="Arial"/>
              </a:rPr>
              <a:t>RENAME operator is denoted by </a:t>
            </a:r>
            <a:r>
              <a:rPr lang="en-IN" dirty="0">
                <a:solidFill>
                  <a:srgbClr val="33339A"/>
                </a:solidFill>
                <a:latin typeface="Symbol"/>
                <a:cs typeface="Symbol"/>
              </a:rPr>
              <a:t></a:t>
            </a:r>
            <a:r>
              <a:rPr lang="en-IN" spc="90" dirty="0">
                <a:solidFill>
                  <a:srgbClr val="33339A"/>
                </a:solidFill>
                <a:latin typeface="Times New Roman"/>
                <a:cs typeface="Times New Roman"/>
              </a:rPr>
              <a:t> </a:t>
            </a:r>
            <a:r>
              <a:rPr lang="en-IN" dirty="0">
                <a:solidFill>
                  <a:srgbClr val="33339A"/>
                </a:solidFill>
                <a:latin typeface="Arial"/>
                <a:cs typeface="Arial"/>
              </a:rPr>
              <a:t>(rho)</a:t>
            </a:r>
            <a:endParaRPr lang="en-IN" dirty="0">
              <a:solidFill>
                <a:prstClr val="black"/>
              </a:solidFill>
              <a:latin typeface="Arial"/>
              <a:cs typeface="Arial"/>
            </a:endParaRPr>
          </a:p>
          <a:p>
            <a:pPr marL="355600" marR="638175" lvl="0" indent="-343535">
              <a:lnSpc>
                <a:spcPct val="100000"/>
              </a:lnSpc>
              <a:spcBef>
                <a:spcPts val="640"/>
              </a:spcBef>
              <a:buClr>
                <a:srgbClr val="9A0033"/>
              </a:buClr>
              <a:buSzPct val="60714"/>
              <a:buFont typeface="Wingdings"/>
              <a:buChar char=""/>
              <a:tabLst>
                <a:tab pos="354965" algn="l"/>
                <a:tab pos="356235" algn="l"/>
              </a:tabLst>
            </a:pPr>
            <a:r>
              <a:rPr lang="en-IN" dirty="0">
                <a:solidFill>
                  <a:srgbClr val="33339A"/>
                </a:solidFill>
                <a:latin typeface="Arial"/>
                <a:cs typeface="Arial"/>
              </a:rPr>
              <a:t>In some cases, </a:t>
            </a:r>
            <a:r>
              <a:rPr lang="en-IN" spc="-5" dirty="0">
                <a:solidFill>
                  <a:srgbClr val="33339A"/>
                </a:solidFill>
                <a:latin typeface="Arial"/>
                <a:cs typeface="Arial"/>
              </a:rPr>
              <a:t>we </a:t>
            </a:r>
            <a:r>
              <a:rPr lang="en-IN" dirty="0">
                <a:solidFill>
                  <a:srgbClr val="33339A"/>
                </a:solidFill>
                <a:latin typeface="Arial"/>
                <a:cs typeface="Arial"/>
              </a:rPr>
              <a:t>may </a:t>
            </a:r>
            <a:r>
              <a:rPr lang="en-IN" spc="-5" dirty="0">
                <a:solidFill>
                  <a:srgbClr val="33339A"/>
                </a:solidFill>
                <a:latin typeface="Arial"/>
                <a:cs typeface="Arial"/>
              </a:rPr>
              <a:t>want </a:t>
            </a:r>
            <a:r>
              <a:rPr lang="en-IN" dirty="0">
                <a:solidFill>
                  <a:srgbClr val="33339A"/>
                </a:solidFill>
                <a:latin typeface="Arial"/>
                <a:cs typeface="Arial"/>
              </a:rPr>
              <a:t>to </a:t>
            </a:r>
            <a:r>
              <a:rPr lang="en-IN" i="1" dirty="0">
                <a:solidFill>
                  <a:srgbClr val="33339A"/>
                </a:solidFill>
                <a:latin typeface="Arial"/>
                <a:cs typeface="Arial"/>
              </a:rPr>
              <a:t>rename </a:t>
            </a:r>
            <a:r>
              <a:rPr lang="en-IN" dirty="0">
                <a:solidFill>
                  <a:srgbClr val="33339A"/>
                </a:solidFill>
                <a:latin typeface="Arial"/>
                <a:cs typeface="Arial"/>
              </a:rPr>
              <a:t>the  attributes of a relation or the relation name</a:t>
            </a:r>
            <a:r>
              <a:rPr lang="en-IN" spc="-65" dirty="0">
                <a:solidFill>
                  <a:srgbClr val="33339A"/>
                </a:solidFill>
                <a:latin typeface="Arial"/>
                <a:cs typeface="Arial"/>
              </a:rPr>
              <a:t> </a:t>
            </a:r>
            <a:r>
              <a:rPr lang="en-IN" dirty="0">
                <a:solidFill>
                  <a:srgbClr val="33339A"/>
                </a:solidFill>
                <a:latin typeface="Arial"/>
                <a:cs typeface="Arial"/>
              </a:rPr>
              <a:t>or  both</a:t>
            </a:r>
            <a:endParaRPr lang="en-IN" dirty="0">
              <a:solidFill>
                <a:prstClr val="black"/>
              </a:solidFill>
              <a:latin typeface="Arial"/>
              <a:cs typeface="Arial"/>
            </a:endParaRPr>
          </a:p>
          <a:p>
            <a:pPr marL="755015" marR="1386205" lvl="1" indent="-285750">
              <a:lnSpc>
                <a:spcPct val="100000"/>
              </a:lnSpc>
              <a:spcBef>
                <a:spcPts val="685"/>
              </a:spcBef>
              <a:buClr>
                <a:srgbClr val="33339A"/>
              </a:buClr>
              <a:buSzPct val="53571"/>
              <a:buFont typeface="Wingdings"/>
              <a:buChar char=""/>
              <a:tabLst>
                <a:tab pos="755015" algn="l"/>
                <a:tab pos="755650" algn="l"/>
              </a:tabLst>
            </a:pPr>
            <a:r>
              <a:rPr lang="en-IN" sz="2800" dirty="0">
                <a:solidFill>
                  <a:srgbClr val="800000"/>
                </a:solidFill>
                <a:latin typeface="Arial"/>
                <a:cs typeface="Arial"/>
              </a:rPr>
              <a:t>Useful when a query requires</a:t>
            </a:r>
            <a:r>
              <a:rPr lang="en-IN" sz="2800" spc="-70" dirty="0">
                <a:solidFill>
                  <a:srgbClr val="800000"/>
                </a:solidFill>
                <a:latin typeface="Arial"/>
                <a:cs typeface="Arial"/>
              </a:rPr>
              <a:t> </a:t>
            </a:r>
            <a:r>
              <a:rPr lang="en-IN" sz="2800" dirty="0">
                <a:solidFill>
                  <a:srgbClr val="800000"/>
                </a:solidFill>
                <a:latin typeface="Arial"/>
                <a:cs typeface="Arial"/>
              </a:rPr>
              <a:t>multiple  operations</a:t>
            </a:r>
            <a:endParaRPr lang="en-IN" sz="2800" dirty="0">
              <a:solidFill>
                <a:prstClr val="black"/>
              </a:solidFill>
              <a:latin typeface="Arial"/>
              <a:cs typeface="Arial"/>
            </a:endParaRPr>
          </a:p>
          <a:p>
            <a:pPr marL="755015" marR="5080" lvl="1" indent="-285750">
              <a:lnSpc>
                <a:spcPct val="100000"/>
              </a:lnSpc>
              <a:spcBef>
                <a:spcPts val="680"/>
              </a:spcBef>
              <a:buClr>
                <a:srgbClr val="33339A"/>
              </a:buClr>
              <a:buSzPct val="53571"/>
              <a:buFont typeface="Wingdings"/>
              <a:buChar char=""/>
              <a:tabLst>
                <a:tab pos="755015" algn="l"/>
                <a:tab pos="755650" algn="l"/>
              </a:tabLst>
            </a:pPr>
            <a:r>
              <a:rPr lang="en-IN" sz="2800" dirty="0">
                <a:solidFill>
                  <a:srgbClr val="800000"/>
                </a:solidFill>
                <a:latin typeface="Arial"/>
                <a:cs typeface="Arial"/>
              </a:rPr>
              <a:t>Necessary in some cases (see JOIN</a:t>
            </a:r>
            <a:r>
              <a:rPr lang="en-IN" sz="2800" spc="-65" dirty="0">
                <a:solidFill>
                  <a:srgbClr val="800000"/>
                </a:solidFill>
                <a:latin typeface="Arial"/>
                <a:cs typeface="Arial"/>
              </a:rPr>
              <a:t> </a:t>
            </a:r>
            <a:r>
              <a:rPr lang="en-IN" sz="2800" dirty="0">
                <a:solidFill>
                  <a:srgbClr val="800000"/>
                </a:solidFill>
                <a:latin typeface="Arial"/>
                <a:cs typeface="Arial"/>
              </a:rPr>
              <a:t>operation  later)</a:t>
            </a:r>
            <a:endParaRPr lang="en-IN" sz="2800"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xmlns="" val="878666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RENAME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381000" marR="1140460" lvl="0" indent="-342900">
              <a:lnSpc>
                <a:spcPts val="3320"/>
              </a:lnSpc>
              <a:spcBef>
                <a:spcPts val="245"/>
              </a:spcBef>
              <a:buClr>
                <a:srgbClr val="9A0033"/>
              </a:buClr>
              <a:buSzPct val="60714"/>
              <a:buFont typeface="Wingdings"/>
              <a:buChar char=""/>
              <a:tabLst>
                <a:tab pos="380365" algn="l"/>
                <a:tab pos="381635" algn="l"/>
              </a:tabLst>
            </a:pPr>
            <a:r>
              <a:rPr lang="en-IN" dirty="0">
                <a:solidFill>
                  <a:srgbClr val="33339A"/>
                </a:solidFill>
                <a:latin typeface="Arial"/>
                <a:cs typeface="Arial"/>
              </a:rPr>
              <a:t>The general </a:t>
            </a:r>
            <a:r>
              <a:rPr lang="en-IN" spc="-5" dirty="0">
                <a:solidFill>
                  <a:srgbClr val="33339A"/>
                </a:solidFill>
                <a:latin typeface="Arial"/>
                <a:cs typeface="Arial"/>
              </a:rPr>
              <a:t>RENAME </a:t>
            </a:r>
            <a:r>
              <a:rPr lang="en-IN" dirty="0">
                <a:solidFill>
                  <a:srgbClr val="33339A"/>
                </a:solidFill>
                <a:latin typeface="Arial"/>
                <a:cs typeface="Arial"/>
              </a:rPr>
              <a:t>operation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dirty="0">
                <a:solidFill>
                  <a:srgbClr val="33339A"/>
                </a:solidFill>
                <a:latin typeface="Arial"/>
                <a:cs typeface="Arial"/>
              </a:rPr>
              <a:t>can be  expressed by any of the following</a:t>
            </a:r>
            <a:r>
              <a:rPr lang="en-IN" spc="-50" dirty="0">
                <a:solidFill>
                  <a:srgbClr val="33339A"/>
                </a:solidFill>
                <a:latin typeface="Arial"/>
                <a:cs typeface="Arial"/>
              </a:rPr>
              <a:t> </a:t>
            </a:r>
            <a:r>
              <a:rPr lang="en-IN" dirty="0">
                <a:solidFill>
                  <a:srgbClr val="33339A"/>
                </a:solidFill>
                <a:latin typeface="Arial"/>
                <a:cs typeface="Arial"/>
              </a:rPr>
              <a:t>forms:</a:t>
            </a:r>
            <a:endParaRPr lang="en-IN" dirty="0">
              <a:solidFill>
                <a:prstClr val="black"/>
              </a:solidFill>
              <a:latin typeface="Arial"/>
              <a:cs typeface="Arial"/>
            </a:endParaRPr>
          </a:p>
          <a:p>
            <a:pPr marL="781050" lvl="1" indent="-285750">
              <a:lnSpc>
                <a:spcPct val="100000"/>
              </a:lnSpc>
              <a:spcBef>
                <a:spcPts val="560"/>
              </a:spcBef>
              <a:buClr>
                <a:srgbClr val="33339A"/>
              </a:buClr>
              <a:buSzPct val="53846"/>
              <a:buFont typeface="Wingdings"/>
              <a:buChar char=""/>
              <a:tabLst>
                <a:tab pos="780415" algn="l"/>
                <a:tab pos="781050" algn="l"/>
              </a:tabLst>
            </a:pPr>
            <a:r>
              <a:rPr lang="en-IN" sz="2600" spc="-5" dirty="0">
                <a:solidFill>
                  <a:srgbClr val="800000"/>
                </a:solidFill>
                <a:latin typeface="Symbol"/>
                <a:cs typeface="Symbol"/>
              </a:rPr>
              <a:t></a:t>
            </a:r>
            <a:r>
              <a:rPr lang="en-IN" sz="2550" spc="-7" baseline="-22875" dirty="0">
                <a:solidFill>
                  <a:srgbClr val="800000"/>
                </a:solidFill>
                <a:latin typeface="Arial"/>
                <a:cs typeface="Arial"/>
              </a:rPr>
              <a:t>S (B1, B2, …, </a:t>
            </a:r>
            <a:r>
              <a:rPr lang="en-IN" sz="2550" spc="-7" baseline="-22875" dirty="0" err="1">
                <a:solidFill>
                  <a:srgbClr val="800000"/>
                </a:solidFill>
                <a:latin typeface="Arial"/>
                <a:cs typeface="Arial"/>
              </a:rPr>
              <a:t>Bn</a:t>
            </a:r>
            <a:r>
              <a:rPr lang="en-IN" sz="2550" spc="-7" baseline="-22875" dirty="0">
                <a:solidFill>
                  <a:srgbClr val="800000"/>
                </a:solidFill>
                <a:latin typeface="Arial"/>
                <a:cs typeface="Arial"/>
              </a:rPr>
              <a:t> )</a:t>
            </a:r>
            <a:r>
              <a:rPr lang="en-IN" sz="2600" spc="-5" dirty="0">
                <a:solidFill>
                  <a:srgbClr val="800000"/>
                </a:solidFill>
                <a:latin typeface="Arial"/>
                <a:cs typeface="Arial"/>
              </a:rPr>
              <a:t>(R) changes</a:t>
            </a:r>
            <a:r>
              <a:rPr lang="en-IN" sz="2600" spc="45" dirty="0">
                <a:solidFill>
                  <a:srgbClr val="800000"/>
                </a:solidFill>
                <a:latin typeface="Arial"/>
                <a:cs typeface="Arial"/>
              </a:rPr>
              <a:t> </a:t>
            </a:r>
            <a:r>
              <a:rPr lang="en-IN" sz="2600" spc="-5" dirty="0">
                <a:solidFill>
                  <a:srgbClr val="800000"/>
                </a:solidFill>
                <a:latin typeface="Arial"/>
                <a:cs typeface="Arial"/>
              </a:rPr>
              <a:t>both:</a:t>
            </a:r>
            <a:endParaRPr lang="en-IN" sz="2600" dirty="0">
              <a:solidFill>
                <a:prstClr val="black"/>
              </a:solidFill>
              <a:latin typeface="Arial"/>
              <a:cs typeface="Arial"/>
            </a:endParaRPr>
          </a:p>
          <a:p>
            <a:pPr marL="1181100" lvl="2" indent="-229235">
              <a:lnSpc>
                <a:spcPct val="100000"/>
              </a:lnSpc>
              <a:spcBef>
                <a:spcPts val="545"/>
              </a:spcBef>
              <a:buClr>
                <a:srgbClr val="9A0033"/>
              </a:buClr>
              <a:buSzPct val="50000"/>
              <a:buFont typeface="Wingdings"/>
              <a:buChar char=""/>
              <a:tabLst>
                <a:tab pos="1181100" algn="l"/>
              </a:tabLst>
            </a:pPr>
            <a:r>
              <a:rPr lang="en-IN" sz="2400" dirty="0">
                <a:solidFill>
                  <a:srgbClr val="33339A"/>
                </a:solidFill>
                <a:latin typeface="Arial"/>
                <a:cs typeface="Arial"/>
              </a:rPr>
              <a:t>the relation </a:t>
            </a:r>
            <a:r>
              <a:rPr lang="en-IN" sz="2400" spc="-5" dirty="0">
                <a:solidFill>
                  <a:srgbClr val="33339A"/>
                </a:solidFill>
                <a:latin typeface="Arial"/>
                <a:cs typeface="Arial"/>
              </a:rPr>
              <a:t>name </a:t>
            </a:r>
            <a:r>
              <a:rPr lang="en-IN" sz="2400" dirty="0">
                <a:solidFill>
                  <a:srgbClr val="33339A"/>
                </a:solidFill>
                <a:latin typeface="Arial"/>
                <a:cs typeface="Arial"/>
              </a:rPr>
              <a:t>to S,</a:t>
            </a:r>
            <a:r>
              <a:rPr lang="en-IN" sz="2400" spc="-15" dirty="0">
                <a:solidFill>
                  <a:srgbClr val="33339A"/>
                </a:solidFill>
                <a:latin typeface="Arial"/>
                <a:cs typeface="Arial"/>
              </a:rPr>
              <a:t> </a:t>
            </a:r>
            <a:r>
              <a:rPr lang="en-IN" sz="2400" i="1" spc="-10" dirty="0">
                <a:solidFill>
                  <a:srgbClr val="33339A"/>
                </a:solidFill>
                <a:latin typeface="Arial"/>
                <a:cs typeface="Arial"/>
              </a:rPr>
              <a:t>and</a:t>
            </a:r>
            <a:endParaRPr lang="en-IN" sz="2400" dirty="0">
              <a:solidFill>
                <a:prstClr val="black"/>
              </a:solidFill>
              <a:latin typeface="Arial"/>
              <a:cs typeface="Arial"/>
            </a:endParaRPr>
          </a:p>
          <a:p>
            <a:pPr marL="1181100" lvl="2" indent="-229235">
              <a:lnSpc>
                <a:spcPct val="100000"/>
              </a:lnSpc>
              <a:spcBef>
                <a:spcPts val="570"/>
              </a:spcBef>
              <a:buClr>
                <a:srgbClr val="9A0033"/>
              </a:buClr>
              <a:buSzPct val="50000"/>
              <a:buFont typeface="Wingdings"/>
              <a:buChar char=""/>
              <a:tabLst>
                <a:tab pos="1181100" algn="l"/>
              </a:tabLst>
            </a:pPr>
            <a:r>
              <a:rPr lang="en-IN" sz="2400" dirty="0">
                <a:solidFill>
                  <a:srgbClr val="33339A"/>
                </a:solidFill>
                <a:latin typeface="Arial"/>
                <a:cs typeface="Arial"/>
              </a:rPr>
              <a:t>the </a:t>
            </a:r>
            <a:r>
              <a:rPr lang="en-IN" sz="2400" spc="-5" dirty="0">
                <a:solidFill>
                  <a:srgbClr val="33339A"/>
                </a:solidFill>
                <a:latin typeface="Arial"/>
                <a:cs typeface="Arial"/>
              </a:rPr>
              <a:t>column (attribute) names </a:t>
            </a:r>
            <a:r>
              <a:rPr lang="en-IN" sz="2400" dirty="0">
                <a:solidFill>
                  <a:srgbClr val="33339A"/>
                </a:solidFill>
                <a:latin typeface="Arial"/>
                <a:cs typeface="Arial"/>
              </a:rPr>
              <a:t>to </a:t>
            </a:r>
            <a:r>
              <a:rPr lang="en-IN" sz="2400" spc="-5" dirty="0">
                <a:solidFill>
                  <a:srgbClr val="33339A"/>
                </a:solidFill>
                <a:latin typeface="Arial"/>
                <a:cs typeface="Arial"/>
              </a:rPr>
              <a:t>B1, B1,</a:t>
            </a:r>
            <a:r>
              <a:rPr lang="en-IN" sz="2400" spc="-40" dirty="0">
                <a:solidFill>
                  <a:srgbClr val="33339A"/>
                </a:solidFill>
                <a:latin typeface="Arial"/>
                <a:cs typeface="Arial"/>
              </a:rPr>
              <a:t> </a:t>
            </a:r>
            <a:r>
              <a:rPr lang="en-IN" sz="2400" spc="-5" dirty="0">
                <a:solidFill>
                  <a:srgbClr val="33339A"/>
                </a:solidFill>
                <a:latin typeface="Arial"/>
                <a:cs typeface="Arial"/>
              </a:rPr>
              <a:t>…..</a:t>
            </a:r>
            <a:r>
              <a:rPr lang="en-IN" sz="2400" spc="-5" dirty="0" err="1">
                <a:solidFill>
                  <a:srgbClr val="33339A"/>
                </a:solidFill>
                <a:latin typeface="Arial"/>
                <a:cs typeface="Arial"/>
              </a:rPr>
              <a:t>Bn</a:t>
            </a:r>
            <a:endParaRPr lang="en-IN" sz="2400" dirty="0">
              <a:solidFill>
                <a:prstClr val="black"/>
              </a:solidFill>
              <a:latin typeface="Arial"/>
              <a:cs typeface="Arial"/>
            </a:endParaRPr>
          </a:p>
          <a:p>
            <a:pPr marL="781050" lvl="1" indent="-285750">
              <a:lnSpc>
                <a:spcPct val="100000"/>
              </a:lnSpc>
              <a:spcBef>
                <a:spcPts val="655"/>
              </a:spcBef>
              <a:buClr>
                <a:srgbClr val="33339A"/>
              </a:buClr>
              <a:buSzPct val="53846"/>
              <a:buFont typeface="Wingdings"/>
              <a:buChar char=""/>
              <a:tabLst>
                <a:tab pos="780415" algn="l"/>
                <a:tab pos="781050" algn="l"/>
              </a:tabLst>
            </a:pPr>
            <a:r>
              <a:rPr lang="en-IN" sz="2600" spc="-5" dirty="0">
                <a:solidFill>
                  <a:srgbClr val="800000"/>
                </a:solidFill>
                <a:latin typeface="Symbol"/>
                <a:cs typeface="Symbol"/>
              </a:rPr>
              <a:t></a:t>
            </a:r>
            <a:r>
              <a:rPr lang="en-IN" sz="2550" spc="-7" baseline="-22875" dirty="0">
                <a:solidFill>
                  <a:srgbClr val="800000"/>
                </a:solidFill>
                <a:latin typeface="Arial"/>
                <a:cs typeface="Arial"/>
              </a:rPr>
              <a:t>S</a:t>
            </a:r>
            <a:r>
              <a:rPr lang="en-IN" sz="2600" spc="-5" dirty="0">
                <a:solidFill>
                  <a:srgbClr val="800000"/>
                </a:solidFill>
                <a:latin typeface="Arial"/>
                <a:cs typeface="Arial"/>
              </a:rPr>
              <a:t>(R) changes:</a:t>
            </a:r>
            <a:endParaRPr lang="en-IN" sz="2600" dirty="0">
              <a:solidFill>
                <a:prstClr val="black"/>
              </a:solidFill>
              <a:latin typeface="Arial"/>
              <a:cs typeface="Arial"/>
            </a:endParaRPr>
          </a:p>
          <a:p>
            <a:pPr marL="1181100" lvl="2" indent="-229235">
              <a:lnSpc>
                <a:spcPct val="100000"/>
              </a:lnSpc>
              <a:spcBef>
                <a:spcPts val="545"/>
              </a:spcBef>
              <a:buClr>
                <a:srgbClr val="9A0033"/>
              </a:buClr>
              <a:buSzPct val="50000"/>
              <a:buFont typeface="Wingdings"/>
              <a:buChar char=""/>
              <a:tabLst>
                <a:tab pos="1181100" algn="l"/>
              </a:tabLst>
            </a:pPr>
            <a:r>
              <a:rPr lang="en-IN" sz="2400" spc="-5" dirty="0">
                <a:solidFill>
                  <a:srgbClr val="33339A"/>
                </a:solidFill>
                <a:latin typeface="Arial"/>
                <a:cs typeface="Arial"/>
              </a:rPr>
              <a:t>the </a:t>
            </a:r>
            <a:r>
              <a:rPr lang="en-IN" sz="2400" i="1" spc="-5" dirty="0">
                <a:solidFill>
                  <a:srgbClr val="33339A"/>
                </a:solidFill>
                <a:latin typeface="Arial"/>
                <a:cs typeface="Arial"/>
              </a:rPr>
              <a:t>relation name </a:t>
            </a:r>
            <a:r>
              <a:rPr lang="en-IN" sz="2400" dirty="0">
                <a:solidFill>
                  <a:srgbClr val="33339A"/>
                </a:solidFill>
                <a:latin typeface="Arial"/>
                <a:cs typeface="Arial"/>
              </a:rPr>
              <a:t>only to S</a:t>
            </a:r>
            <a:endParaRPr lang="en-IN" sz="2400" dirty="0">
              <a:solidFill>
                <a:prstClr val="black"/>
              </a:solidFill>
              <a:latin typeface="Arial"/>
              <a:cs typeface="Arial"/>
            </a:endParaRPr>
          </a:p>
          <a:p>
            <a:pPr marL="781050" lvl="1" indent="-285750">
              <a:lnSpc>
                <a:spcPct val="100000"/>
              </a:lnSpc>
              <a:spcBef>
                <a:spcPts val="655"/>
              </a:spcBef>
              <a:buClr>
                <a:srgbClr val="33339A"/>
              </a:buClr>
              <a:buSzPct val="53846"/>
              <a:buFont typeface="Wingdings"/>
              <a:buChar char=""/>
              <a:tabLst>
                <a:tab pos="780415" algn="l"/>
                <a:tab pos="781050" algn="l"/>
              </a:tabLst>
            </a:pPr>
            <a:r>
              <a:rPr lang="en-IN" sz="2600" spc="-5" dirty="0">
                <a:solidFill>
                  <a:srgbClr val="800000"/>
                </a:solidFill>
                <a:latin typeface="Symbol"/>
                <a:cs typeface="Symbol"/>
              </a:rPr>
              <a:t></a:t>
            </a:r>
            <a:r>
              <a:rPr lang="en-IN" sz="2550" spc="-7" baseline="-22875" dirty="0">
                <a:solidFill>
                  <a:srgbClr val="800000"/>
                </a:solidFill>
                <a:latin typeface="Arial"/>
                <a:cs typeface="Arial"/>
              </a:rPr>
              <a:t>(B1, B2, </a:t>
            </a:r>
            <a:r>
              <a:rPr lang="en-IN" sz="2550" baseline="-22875" dirty="0">
                <a:solidFill>
                  <a:srgbClr val="800000"/>
                </a:solidFill>
                <a:latin typeface="Arial"/>
                <a:cs typeface="Arial"/>
              </a:rPr>
              <a:t>…, </a:t>
            </a:r>
            <a:r>
              <a:rPr lang="en-IN" sz="2550" baseline="-22875" dirty="0" err="1">
                <a:solidFill>
                  <a:srgbClr val="800000"/>
                </a:solidFill>
                <a:latin typeface="Arial"/>
                <a:cs typeface="Arial"/>
              </a:rPr>
              <a:t>Bn</a:t>
            </a:r>
            <a:r>
              <a:rPr lang="en-IN" sz="2550" baseline="-22875" dirty="0">
                <a:solidFill>
                  <a:srgbClr val="800000"/>
                </a:solidFill>
                <a:latin typeface="Arial"/>
                <a:cs typeface="Arial"/>
              </a:rPr>
              <a:t> </a:t>
            </a:r>
            <a:r>
              <a:rPr lang="en-IN" sz="2550" spc="-7" baseline="-22875" dirty="0">
                <a:solidFill>
                  <a:srgbClr val="800000"/>
                </a:solidFill>
                <a:latin typeface="Arial"/>
                <a:cs typeface="Arial"/>
              </a:rPr>
              <a:t>)</a:t>
            </a:r>
            <a:r>
              <a:rPr lang="en-IN" sz="2600" spc="-5" dirty="0">
                <a:solidFill>
                  <a:srgbClr val="800000"/>
                </a:solidFill>
                <a:latin typeface="Arial"/>
                <a:cs typeface="Arial"/>
              </a:rPr>
              <a:t>(R)</a:t>
            </a:r>
            <a:r>
              <a:rPr lang="en-IN" sz="2600" spc="35" dirty="0">
                <a:solidFill>
                  <a:srgbClr val="800000"/>
                </a:solidFill>
                <a:latin typeface="Arial"/>
                <a:cs typeface="Arial"/>
              </a:rPr>
              <a:t> </a:t>
            </a:r>
            <a:r>
              <a:rPr lang="en-IN" sz="2600" spc="-5" dirty="0">
                <a:solidFill>
                  <a:srgbClr val="800000"/>
                </a:solidFill>
                <a:latin typeface="Arial"/>
                <a:cs typeface="Arial"/>
              </a:rPr>
              <a:t>changes:</a:t>
            </a:r>
            <a:endParaRPr lang="en-IN" sz="2600" dirty="0">
              <a:solidFill>
                <a:prstClr val="black"/>
              </a:solidFill>
              <a:latin typeface="Arial"/>
              <a:cs typeface="Arial"/>
            </a:endParaRPr>
          </a:p>
          <a:p>
            <a:pPr marL="1181100" lvl="2" indent="-229235">
              <a:lnSpc>
                <a:spcPct val="100000"/>
              </a:lnSpc>
              <a:spcBef>
                <a:spcPts val="545"/>
              </a:spcBef>
              <a:buClr>
                <a:srgbClr val="9A0033"/>
              </a:buClr>
              <a:buSzPct val="50000"/>
              <a:buFont typeface="Wingdings"/>
              <a:buChar char=""/>
              <a:tabLst>
                <a:tab pos="1181100" algn="l"/>
              </a:tabLst>
            </a:pPr>
            <a:r>
              <a:rPr lang="en-IN" sz="2400" spc="-5" dirty="0">
                <a:solidFill>
                  <a:srgbClr val="33339A"/>
                </a:solidFill>
                <a:latin typeface="Arial"/>
                <a:cs typeface="Arial"/>
              </a:rPr>
              <a:t>the </a:t>
            </a:r>
            <a:r>
              <a:rPr lang="en-IN" sz="2400" i="1" spc="-5" dirty="0">
                <a:solidFill>
                  <a:srgbClr val="33339A"/>
                </a:solidFill>
                <a:latin typeface="Arial"/>
                <a:cs typeface="Arial"/>
              </a:rPr>
              <a:t>column </a:t>
            </a:r>
            <a:r>
              <a:rPr lang="en-IN" sz="2400" i="1" dirty="0">
                <a:solidFill>
                  <a:srgbClr val="33339A"/>
                </a:solidFill>
                <a:latin typeface="Arial"/>
                <a:cs typeface="Arial"/>
              </a:rPr>
              <a:t>(attribute) </a:t>
            </a:r>
            <a:r>
              <a:rPr lang="en-IN" sz="2400" i="1" spc="-5" dirty="0">
                <a:solidFill>
                  <a:srgbClr val="33339A"/>
                </a:solidFill>
                <a:latin typeface="Arial"/>
                <a:cs typeface="Arial"/>
              </a:rPr>
              <a:t>names </a:t>
            </a:r>
            <a:r>
              <a:rPr lang="en-IN" sz="2400" spc="-5" dirty="0">
                <a:solidFill>
                  <a:srgbClr val="33339A"/>
                </a:solidFill>
                <a:latin typeface="Arial"/>
                <a:cs typeface="Arial"/>
              </a:rPr>
              <a:t>only </a:t>
            </a:r>
            <a:r>
              <a:rPr lang="en-IN" sz="2400" dirty="0">
                <a:solidFill>
                  <a:srgbClr val="33339A"/>
                </a:solidFill>
                <a:latin typeface="Arial"/>
                <a:cs typeface="Arial"/>
              </a:rPr>
              <a:t>to </a:t>
            </a:r>
            <a:r>
              <a:rPr lang="en-IN" sz="2400" spc="-5" dirty="0">
                <a:solidFill>
                  <a:srgbClr val="33339A"/>
                </a:solidFill>
                <a:latin typeface="Arial"/>
                <a:cs typeface="Arial"/>
              </a:rPr>
              <a:t>B1, B1,</a:t>
            </a:r>
            <a:r>
              <a:rPr lang="en-IN" sz="2400" spc="-25" dirty="0">
                <a:solidFill>
                  <a:srgbClr val="33339A"/>
                </a:solidFill>
                <a:latin typeface="Arial"/>
                <a:cs typeface="Arial"/>
              </a:rPr>
              <a:t> </a:t>
            </a:r>
            <a:r>
              <a:rPr lang="en-IN" sz="2400" spc="-5" dirty="0">
                <a:solidFill>
                  <a:srgbClr val="33339A"/>
                </a:solidFill>
                <a:latin typeface="Arial"/>
                <a:cs typeface="Arial"/>
              </a:rPr>
              <a:t>…..</a:t>
            </a:r>
            <a:r>
              <a:rPr lang="en-IN" sz="2400" spc="-5" dirty="0" err="1">
                <a:solidFill>
                  <a:srgbClr val="33339A"/>
                </a:solidFill>
                <a:latin typeface="Arial"/>
                <a:cs typeface="Arial"/>
              </a:rPr>
              <a:t>Bn</a:t>
            </a:r>
            <a:endParaRPr lang="en-IN" sz="24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p14="http://schemas.microsoft.com/office/powerpoint/2010/main" xmlns="" val="1585173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Chapter</a:t>
            </a:r>
            <a:r>
              <a:rPr lang="en-GB" spc="-40" dirty="0"/>
              <a:t> </a:t>
            </a:r>
            <a:r>
              <a:rPr lang="en-GB" spc="-10" dirty="0"/>
              <a:t>Outline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92500"/>
          </a:bodyPr>
          <a:lstStyle/>
          <a:p>
            <a:pPr marL="355600" lvl="0" indent="-343535">
              <a:lnSpc>
                <a:spcPct val="100000"/>
              </a:lnSpc>
              <a:spcBef>
                <a:spcPts val="385"/>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Relational</a:t>
            </a:r>
            <a:r>
              <a:rPr lang="en-IN" sz="2400" spc="-5" dirty="0">
                <a:solidFill>
                  <a:srgbClr val="33339A"/>
                </a:solidFill>
                <a:latin typeface="Arial"/>
                <a:cs typeface="Arial"/>
              </a:rPr>
              <a:t> </a:t>
            </a:r>
            <a:r>
              <a:rPr lang="en-IN" sz="2400" dirty="0">
                <a:solidFill>
                  <a:srgbClr val="33339A"/>
                </a:solidFill>
                <a:latin typeface="Arial"/>
                <a:cs typeface="Arial"/>
              </a:rPr>
              <a:t>Algebra</a:t>
            </a:r>
            <a:endParaRPr lang="en-IN" sz="2400" dirty="0">
              <a:solidFill>
                <a:prstClr val="black"/>
              </a:solidFill>
              <a:latin typeface="Arial"/>
              <a:cs typeface="Arial"/>
            </a:endParaRPr>
          </a:p>
          <a:p>
            <a:pPr marL="755650" lvl="1" indent="-285750">
              <a:lnSpc>
                <a:spcPct val="100000"/>
              </a:lnSpc>
              <a:spcBef>
                <a:spcPts val="265"/>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Unary Relational</a:t>
            </a:r>
            <a:r>
              <a:rPr lang="en-IN" sz="2200" spc="-10" dirty="0">
                <a:solidFill>
                  <a:srgbClr val="800000"/>
                </a:solidFill>
                <a:latin typeface="Arial"/>
                <a:cs typeface="Arial"/>
              </a:rPr>
              <a:t> </a:t>
            </a:r>
            <a:r>
              <a:rPr lang="en-IN" sz="2200" dirty="0">
                <a:solidFill>
                  <a:srgbClr val="800000"/>
                </a:solidFill>
                <a:latin typeface="Arial"/>
                <a:cs typeface="Arial"/>
              </a:rPr>
              <a:t>Operations</a:t>
            </a:r>
            <a:endParaRPr lang="en-IN" sz="2200" dirty="0">
              <a:solidFill>
                <a:prstClr val="black"/>
              </a:solidFill>
              <a:latin typeface="Arial"/>
              <a:cs typeface="Arial"/>
            </a:endParaRPr>
          </a:p>
          <a:p>
            <a:pPr marL="755650" lvl="1" indent="-285750">
              <a:lnSpc>
                <a:spcPct val="100000"/>
              </a:lnSpc>
              <a:spcBef>
                <a:spcPts val="260"/>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Relational </a:t>
            </a:r>
            <a:r>
              <a:rPr lang="en-IN" sz="2200" dirty="0">
                <a:solidFill>
                  <a:srgbClr val="800000"/>
                </a:solidFill>
                <a:latin typeface="Arial"/>
                <a:cs typeface="Arial"/>
              </a:rPr>
              <a:t>Algebra Operations From Set</a:t>
            </a:r>
            <a:r>
              <a:rPr lang="en-IN" sz="2200" spc="-50" dirty="0">
                <a:solidFill>
                  <a:srgbClr val="800000"/>
                </a:solidFill>
                <a:latin typeface="Arial"/>
                <a:cs typeface="Arial"/>
              </a:rPr>
              <a:t> </a:t>
            </a:r>
            <a:r>
              <a:rPr lang="en-IN" sz="2200" dirty="0">
                <a:solidFill>
                  <a:srgbClr val="800000"/>
                </a:solidFill>
                <a:latin typeface="Arial"/>
                <a:cs typeface="Arial"/>
              </a:rPr>
              <a:t>Theory</a:t>
            </a:r>
            <a:endParaRPr lang="en-IN" sz="2200" dirty="0">
              <a:solidFill>
                <a:prstClr val="black"/>
              </a:solidFill>
              <a:latin typeface="Arial"/>
              <a:cs typeface="Arial"/>
            </a:endParaRPr>
          </a:p>
          <a:p>
            <a:pPr marL="755650" lvl="1" indent="-285750">
              <a:lnSpc>
                <a:spcPct val="100000"/>
              </a:lnSpc>
              <a:spcBef>
                <a:spcPts val="265"/>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Binary Relational</a:t>
            </a:r>
            <a:r>
              <a:rPr lang="en-IN" sz="2200" dirty="0">
                <a:solidFill>
                  <a:srgbClr val="800000"/>
                </a:solidFill>
                <a:latin typeface="Arial"/>
                <a:cs typeface="Arial"/>
              </a:rPr>
              <a:t> Operations</a:t>
            </a:r>
            <a:endParaRPr lang="en-IN" sz="2200" dirty="0">
              <a:solidFill>
                <a:prstClr val="black"/>
              </a:solidFill>
              <a:latin typeface="Arial"/>
              <a:cs typeface="Arial"/>
            </a:endParaRPr>
          </a:p>
          <a:p>
            <a:pPr marL="755650" lvl="1" indent="-285750">
              <a:lnSpc>
                <a:spcPct val="100000"/>
              </a:lnSpc>
              <a:spcBef>
                <a:spcPts val="254"/>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Additional </a:t>
            </a:r>
            <a:r>
              <a:rPr lang="en-IN" sz="2200" spc="-5" dirty="0">
                <a:solidFill>
                  <a:srgbClr val="800000"/>
                </a:solidFill>
                <a:latin typeface="Arial"/>
                <a:cs typeface="Arial"/>
              </a:rPr>
              <a:t>Relational </a:t>
            </a:r>
            <a:r>
              <a:rPr lang="en-IN" sz="2200" dirty="0">
                <a:solidFill>
                  <a:srgbClr val="800000"/>
                </a:solidFill>
                <a:latin typeface="Arial"/>
                <a:cs typeface="Arial"/>
              </a:rPr>
              <a:t>Operations</a:t>
            </a:r>
            <a:endParaRPr lang="en-IN" sz="2200" dirty="0">
              <a:solidFill>
                <a:prstClr val="black"/>
              </a:solidFill>
              <a:latin typeface="Arial"/>
              <a:cs typeface="Arial"/>
            </a:endParaRPr>
          </a:p>
          <a:p>
            <a:pPr marL="755650" lvl="1" indent="-285750">
              <a:lnSpc>
                <a:spcPct val="100000"/>
              </a:lnSpc>
              <a:spcBef>
                <a:spcPts val="26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Examples </a:t>
            </a:r>
            <a:r>
              <a:rPr lang="en-IN" sz="2200" spc="-5" dirty="0">
                <a:solidFill>
                  <a:srgbClr val="800000"/>
                </a:solidFill>
                <a:latin typeface="Arial"/>
                <a:cs typeface="Arial"/>
              </a:rPr>
              <a:t>of </a:t>
            </a:r>
            <a:r>
              <a:rPr lang="en-IN" sz="2200" dirty="0">
                <a:solidFill>
                  <a:srgbClr val="800000"/>
                </a:solidFill>
                <a:latin typeface="Arial"/>
                <a:cs typeface="Arial"/>
              </a:rPr>
              <a:t>Queries </a:t>
            </a:r>
            <a:r>
              <a:rPr lang="en-IN" sz="2200" spc="-5" dirty="0">
                <a:solidFill>
                  <a:srgbClr val="800000"/>
                </a:solidFill>
                <a:latin typeface="Arial"/>
                <a:cs typeface="Arial"/>
              </a:rPr>
              <a:t>in Relational</a:t>
            </a:r>
            <a:r>
              <a:rPr lang="en-IN" sz="2200" spc="-35" dirty="0">
                <a:solidFill>
                  <a:srgbClr val="800000"/>
                </a:solidFill>
                <a:latin typeface="Arial"/>
                <a:cs typeface="Arial"/>
              </a:rPr>
              <a:t> </a:t>
            </a:r>
            <a:r>
              <a:rPr lang="en-IN" sz="2200" dirty="0">
                <a:solidFill>
                  <a:srgbClr val="800000"/>
                </a:solidFill>
                <a:latin typeface="Arial"/>
                <a:cs typeface="Arial"/>
              </a:rPr>
              <a:t>Algebra</a:t>
            </a:r>
            <a:endParaRPr lang="en-IN" sz="22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xmlns="" val="4184268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RENAME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80365" marR="453390" lvl="0" indent="-342900">
              <a:lnSpc>
                <a:spcPct val="100000"/>
              </a:lnSpc>
              <a:spcBef>
                <a:spcPts val="100"/>
              </a:spcBef>
              <a:buClr>
                <a:srgbClr val="9A0033"/>
              </a:buClr>
              <a:buSzPct val="60714"/>
              <a:buFont typeface="Wingdings"/>
              <a:buChar char=""/>
              <a:tabLst>
                <a:tab pos="380365" algn="l"/>
                <a:tab pos="381635" algn="l"/>
              </a:tabLst>
            </a:pPr>
            <a:r>
              <a:rPr lang="en-IN" dirty="0">
                <a:solidFill>
                  <a:srgbClr val="33339A"/>
                </a:solidFill>
                <a:latin typeface="Arial"/>
                <a:cs typeface="Arial"/>
              </a:rPr>
              <a:t>For convenience, we also use a </a:t>
            </a:r>
            <a:r>
              <a:rPr lang="en-IN" i="1" dirty="0">
                <a:solidFill>
                  <a:srgbClr val="33339A"/>
                </a:solidFill>
                <a:latin typeface="Arial"/>
                <a:cs typeface="Arial"/>
              </a:rPr>
              <a:t>shorthand </a:t>
            </a:r>
            <a:r>
              <a:rPr lang="en-IN" dirty="0">
                <a:solidFill>
                  <a:srgbClr val="33339A"/>
                </a:solidFill>
                <a:latin typeface="Arial"/>
                <a:cs typeface="Arial"/>
              </a:rPr>
              <a:t>for  renaming attributes in an intermediate</a:t>
            </a:r>
            <a:r>
              <a:rPr lang="en-IN" spc="-65" dirty="0">
                <a:solidFill>
                  <a:srgbClr val="33339A"/>
                </a:solidFill>
                <a:latin typeface="Arial"/>
                <a:cs typeface="Arial"/>
              </a:rPr>
              <a:t> </a:t>
            </a:r>
            <a:r>
              <a:rPr lang="en-IN" dirty="0">
                <a:solidFill>
                  <a:srgbClr val="33339A"/>
                </a:solidFill>
                <a:latin typeface="Arial"/>
                <a:cs typeface="Arial"/>
              </a:rPr>
              <a:t>relation:</a:t>
            </a:r>
            <a:endParaRPr lang="en-IN" dirty="0">
              <a:solidFill>
                <a:prstClr val="black"/>
              </a:solidFill>
              <a:latin typeface="Arial"/>
              <a:cs typeface="Arial"/>
            </a:endParaRPr>
          </a:p>
          <a:p>
            <a:pPr marL="781050" lvl="1" indent="-285750">
              <a:lnSpc>
                <a:spcPct val="100000"/>
              </a:lnSpc>
              <a:spcBef>
                <a:spcPts val="640"/>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If we</a:t>
            </a:r>
            <a:r>
              <a:rPr lang="en-IN" sz="2600" dirty="0">
                <a:solidFill>
                  <a:srgbClr val="800000"/>
                </a:solidFill>
                <a:latin typeface="Arial"/>
                <a:cs typeface="Arial"/>
              </a:rPr>
              <a:t> </a:t>
            </a:r>
            <a:r>
              <a:rPr lang="en-IN" sz="2600" spc="-5" dirty="0">
                <a:solidFill>
                  <a:srgbClr val="800000"/>
                </a:solidFill>
                <a:latin typeface="Arial"/>
                <a:cs typeface="Arial"/>
              </a:rPr>
              <a:t>write:</a:t>
            </a:r>
            <a:endParaRPr lang="en-IN" sz="2600" dirty="0">
              <a:solidFill>
                <a:prstClr val="black"/>
              </a:solidFill>
              <a:latin typeface="Arial"/>
              <a:cs typeface="Arial"/>
            </a:endParaRPr>
          </a:p>
          <a:p>
            <a:pPr marL="1180465" lvl="2" indent="-229235">
              <a:lnSpc>
                <a:spcPts val="2990"/>
              </a:lnSpc>
              <a:spcBef>
                <a:spcPts val="25"/>
              </a:spcBef>
              <a:buFontTx/>
              <a:buChar char="•"/>
              <a:tabLst>
                <a:tab pos="1181100" algn="l"/>
              </a:tabLst>
            </a:pPr>
            <a:r>
              <a:rPr lang="en-IN" sz="2500" spc="-10" dirty="0">
                <a:solidFill>
                  <a:srgbClr val="33339A"/>
                </a:solidFill>
                <a:latin typeface="Arial"/>
                <a:cs typeface="Arial"/>
              </a:rPr>
              <a:t>RESULT </a:t>
            </a:r>
            <a:r>
              <a:rPr lang="en-IN" sz="2500" dirty="0">
                <a:solidFill>
                  <a:srgbClr val="33339A"/>
                </a:solidFill>
                <a:latin typeface="Symbol"/>
                <a:cs typeface="Symbol"/>
              </a:rPr>
              <a:t></a:t>
            </a:r>
            <a:r>
              <a:rPr lang="en-IN" sz="2500" dirty="0">
                <a:solidFill>
                  <a:srgbClr val="33339A"/>
                </a:solidFill>
                <a:latin typeface="Times New Roman"/>
                <a:cs typeface="Times New Roman"/>
              </a:rPr>
              <a:t> </a:t>
            </a:r>
            <a:r>
              <a:rPr lang="en-IN" sz="2500" dirty="0">
                <a:solidFill>
                  <a:srgbClr val="33339A"/>
                </a:solidFill>
                <a:latin typeface="Symbol"/>
                <a:cs typeface="Symbol"/>
              </a:rPr>
              <a:t></a:t>
            </a:r>
            <a:r>
              <a:rPr lang="en-IN" sz="2500" dirty="0">
                <a:solidFill>
                  <a:srgbClr val="33339A"/>
                </a:solidFill>
                <a:latin typeface="Times New Roman"/>
                <a:cs typeface="Times New Roman"/>
              </a:rPr>
              <a:t> </a:t>
            </a:r>
            <a:r>
              <a:rPr lang="en-IN" sz="2550" spc="-7" baseline="-19607" dirty="0">
                <a:solidFill>
                  <a:srgbClr val="33339A"/>
                </a:solidFill>
                <a:latin typeface="Arial"/>
                <a:cs typeface="Arial"/>
              </a:rPr>
              <a:t>FNAME, LNAME, SALARY</a:t>
            </a:r>
            <a:r>
              <a:rPr lang="en-IN" sz="2550" spc="615" baseline="-19607" dirty="0">
                <a:solidFill>
                  <a:srgbClr val="33339A"/>
                </a:solidFill>
                <a:latin typeface="Arial"/>
                <a:cs typeface="Arial"/>
              </a:rPr>
              <a:t> </a:t>
            </a:r>
            <a:r>
              <a:rPr lang="en-IN" sz="2500" spc="-10" dirty="0">
                <a:solidFill>
                  <a:srgbClr val="33339A"/>
                </a:solidFill>
                <a:latin typeface="Arial"/>
                <a:cs typeface="Arial"/>
              </a:rPr>
              <a:t>(DEP5_EMPS)</a:t>
            </a:r>
            <a:endParaRPr lang="en-IN" sz="2500" dirty="0">
              <a:solidFill>
                <a:prstClr val="black"/>
              </a:solidFill>
              <a:latin typeface="Arial"/>
              <a:cs typeface="Arial"/>
            </a:endParaRPr>
          </a:p>
          <a:p>
            <a:pPr marL="1180465" marR="350520" lvl="2">
              <a:lnSpc>
                <a:spcPts val="3000"/>
              </a:lnSpc>
              <a:spcBef>
                <a:spcPts val="90"/>
              </a:spcBef>
              <a:buFontTx/>
              <a:buChar char="•"/>
              <a:tabLst>
                <a:tab pos="1181100" algn="l"/>
              </a:tabLst>
            </a:pPr>
            <a:r>
              <a:rPr lang="en-IN" sz="2500" spc="-5" dirty="0">
                <a:solidFill>
                  <a:srgbClr val="33339A"/>
                </a:solidFill>
                <a:latin typeface="Arial"/>
                <a:cs typeface="Arial"/>
              </a:rPr>
              <a:t>RESULT will have the </a:t>
            </a:r>
            <a:r>
              <a:rPr lang="en-IN" sz="2500" i="1" spc="-5" dirty="0">
                <a:solidFill>
                  <a:srgbClr val="33339A"/>
                </a:solidFill>
                <a:latin typeface="Arial"/>
                <a:cs typeface="Arial"/>
              </a:rPr>
              <a:t>same attribute names </a:t>
            </a:r>
            <a:r>
              <a:rPr lang="en-IN" sz="2500" dirty="0">
                <a:solidFill>
                  <a:srgbClr val="33339A"/>
                </a:solidFill>
                <a:latin typeface="Arial"/>
                <a:cs typeface="Arial"/>
              </a:rPr>
              <a:t>as  </a:t>
            </a:r>
            <a:r>
              <a:rPr lang="en-IN" sz="2500" spc="-5" dirty="0">
                <a:solidFill>
                  <a:srgbClr val="33339A"/>
                </a:solidFill>
                <a:latin typeface="Arial"/>
                <a:cs typeface="Arial"/>
              </a:rPr>
              <a:t>DEP5_EMPS (same attributes as</a:t>
            </a:r>
            <a:r>
              <a:rPr lang="en-IN" sz="2500" spc="-35" dirty="0">
                <a:solidFill>
                  <a:srgbClr val="33339A"/>
                </a:solidFill>
                <a:latin typeface="Arial"/>
                <a:cs typeface="Arial"/>
              </a:rPr>
              <a:t> </a:t>
            </a:r>
            <a:r>
              <a:rPr lang="en-IN" sz="2500" spc="-5" dirty="0">
                <a:solidFill>
                  <a:srgbClr val="33339A"/>
                </a:solidFill>
                <a:latin typeface="Arial"/>
                <a:cs typeface="Arial"/>
              </a:rPr>
              <a:t>EMPLOYEE)</a:t>
            </a:r>
            <a:endParaRPr lang="en-IN" sz="2500" dirty="0">
              <a:solidFill>
                <a:prstClr val="black"/>
              </a:solidFill>
              <a:latin typeface="Arial"/>
              <a:cs typeface="Arial"/>
            </a:endParaRPr>
          </a:p>
          <a:p>
            <a:pPr marL="780415" lvl="0" indent="-285750">
              <a:lnSpc>
                <a:spcPts val="3254"/>
              </a:lnSpc>
              <a:spcBef>
                <a:spcPts val="0"/>
              </a:spcBef>
              <a:buFontTx/>
              <a:buChar char="•"/>
              <a:tabLst>
                <a:tab pos="780415" algn="l"/>
                <a:tab pos="781050" algn="l"/>
              </a:tabLst>
            </a:pPr>
            <a:r>
              <a:rPr lang="en-IN" spc="-5" dirty="0">
                <a:solidFill>
                  <a:srgbClr val="800000"/>
                </a:solidFill>
                <a:latin typeface="Arial"/>
                <a:cs typeface="Arial"/>
              </a:rPr>
              <a:t>If we</a:t>
            </a:r>
            <a:r>
              <a:rPr lang="en-IN" dirty="0">
                <a:solidFill>
                  <a:srgbClr val="800000"/>
                </a:solidFill>
                <a:latin typeface="Arial"/>
                <a:cs typeface="Arial"/>
              </a:rPr>
              <a:t> </a:t>
            </a:r>
            <a:r>
              <a:rPr lang="en-IN" spc="-5" dirty="0">
                <a:solidFill>
                  <a:srgbClr val="800000"/>
                </a:solidFill>
                <a:latin typeface="Arial"/>
                <a:cs typeface="Arial"/>
              </a:rPr>
              <a:t>write:</a:t>
            </a:r>
            <a:endParaRPr lang="en-IN" dirty="0">
              <a:solidFill>
                <a:prstClr val="black"/>
              </a:solidFill>
              <a:latin typeface="Arial"/>
              <a:cs typeface="Arial"/>
            </a:endParaRPr>
          </a:p>
          <a:p>
            <a:pPr marL="228600" marR="102870" lvl="1" algn="r">
              <a:lnSpc>
                <a:spcPct val="100000"/>
              </a:lnSpc>
              <a:spcBef>
                <a:spcPts val="35"/>
              </a:spcBef>
              <a:buFontTx/>
              <a:buChar char="•"/>
              <a:tabLst>
                <a:tab pos="228600" algn="l"/>
              </a:tabLst>
            </a:pPr>
            <a:r>
              <a:rPr lang="en-IN" sz="2500" spc="-5" dirty="0">
                <a:solidFill>
                  <a:srgbClr val="33339A"/>
                </a:solidFill>
                <a:latin typeface="Arial"/>
                <a:cs typeface="Arial"/>
              </a:rPr>
              <a:t>RESULT (F, M, L, S, B, A, SX, SAL, SU,</a:t>
            </a:r>
            <a:r>
              <a:rPr lang="en-IN" sz="2500" spc="40" dirty="0">
                <a:solidFill>
                  <a:srgbClr val="33339A"/>
                </a:solidFill>
                <a:latin typeface="Arial"/>
                <a:cs typeface="Arial"/>
              </a:rPr>
              <a:t> </a:t>
            </a:r>
            <a:r>
              <a:rPr lang="en-IN" sz="2500" spc="-5" dirty="0">
                <a:solidFill>
                  <a:srgbClr val="33339A"/>
                </a:solidFill>
                <a:latin typeface="Arial"/>
                <a:cs typeface="Arial"/>
              </a:rPr>
              <a:t>DNO)</a:t>
            </a:r>
            <a:r>
              <a:rPr lang="en-IN" sz="2500" spc="-5" dirty="0">
                <a:solidFill>
                  <a:srgbClr val="33339A"/>
                </a:solidFill>
                <a:latin typeface="Symbol"/>
                <a:cs typeface="Symbol"/>
              </a:rPr>
              <a:t></a:t>
            </a:r>
            <a:endParaRPr lang="en-IN" sz="2500" dirty="0">
              <a:solidFill>
                <a:prstClr val="black"/>
              </a:solidFill>
              <a:latin typeface="Symbol"/>
              <a:cs typeface="Symbol"/>
            </a:endParaRPr>
          </a:p>
          <a:p>
            <a:pPr marL="0" marR="113030" lvl="0" indent="0" algn="r">
              <a:lnSpc>
                <a:spcPts val="2690"/>
              </a:lnSpc>
              <a:spcBef>
                <a:spcPts val="600"/>
              </a:spcBef>
              <a:buNone/>
            </a:pPr>
            <a:r>
              <a:rPr lang="en-IN" sz="3600" baseline="13888" dirty="0">
                <a:solidFill>
                  <a:srgbClr val="33339A"/>
                </a:solidFill>
                <a:latin typeface="Symbol"/>
                <a:cs typeface="Symbol"/>
              </a:rPr>
              <a:t></a:t>
            </a:r>
            <a:r>
              <a:rPr lang="en-IN" sz="3600" baseline="13888" dirty="0">
                <a:solidFill>
                  <a:srgbClr val="33339A"/>
                </a:solidFill>
                <a:latin typeface="Times New Roman"/>
                <a:cs typeface="Times New Roman"/>
              </a:rPr>
              <a:t> </a:t>
            </a:r>
            <a:r>
              <a:rPr lang="en-IN" sz="1600" spc="-5" dirty="0">
                <a:solidFill>
                  <a:srgbClr val="33339A"/>
                </a:solidFill>
                <a:latin typeface="Arial"/>
                <a:cs typeface="Arial"/>
              </a:rPr>
              <a:t>RESULT (F.M.L.S.B,A,SX,SAL,SU,</a:t>
            </a:r>
            <a:r>
              <a:rPr lang="en-IN" sz="1600" spc="20" dirty="0">
                <a:solidFill>
                  <a:srgbClr val="33339A"/>
                </a:solidFill>
                <a:latin typeface="Arial"/>
                <a:cs typeface="Arial"/>
              </a:rPr>
              <a:t> </a:t>
            </a:r>
            <a:r>
              <a:rPr lang="en-IN" sz="1600" spc="-5" dirty="0">
                <a:solidFill>
                  <a:srgbClr val="33339A"/>
                </a:solidFill>
                <a:latin typeface="Arial"/>
                <a:cs typeface="Arial"/>
              </a:rPr>
              <a:t>DNO)</a:t>
            </a:r>
            <a:r>
              <a:rPr lang="en-IN" sz="3750" spc="-7" baseline="13333" dirty="0">
                <a:solidFill>
                  <a:srgbClr val="33339A"/>
                </a:solidFill>
                <a:latin typeface="Arial"/>
                <a:cs typeface="Arial"/>
              </a:rPr>
              <a:t>(DEP5_EMPS)</a:t>
            </a:r>
            <a:endParaRPr lang="en-IN" sz="3750" baseline="13333" dirty="0">
              <a:solidFill>
                <a:prstClr val="black"/>
              </a:solidFill>
              <a:latin typeface="Arial"/>
              <a:cs typeface="Arial"/>
            </a:endParaRPr>
          </a:p>
          <a:p>
            <a:pPr marL="1180465" lvl="1" indent="-229235">
              <a:lnSpc>
                <a:spcPts val="2690"/>
              </a:lnSpc>
              <a:spcBef>
                <a:spcPts val="0"/>
              </a:spcBef>
              <a:buFontTx/>
              <a:buChar char="•"/>
              <a:tabLst>
                <a:tab pos="1181100" algn="l"/>
              </a:tabLst>
            </a:pPr>
            <a:r>
              <a:rPr lang="en-IN" sz="2500" spc="-5" dirty="0">
                <a:solidFill>
                  <a:srgbClr val="33339A"/>
                </a:solidFill>
                <a:latin typeface="Arial"/>
                <a:cs typeface="Arial"/>
              </a:rPr>
              <a:t>The 10 attributes of DEP5_EMPS are </a:t>
            </a:r>
            <a:r>
              <a:rPr lang="en-IN" sz="2500" i="1" spc="-5" dirty="0">
                <a:solidFill>
                  <a:srgbClr val="33339A"/>
                </a:solidFill>
                <a:latin typeface="Arial"/>
                <a:cs typeface="Arial"/>
              </a:rPr>
              <a:t>renamed</a:t>
            </a:r>
            <a:r>
              <a:rPr lang="en-IN" sz="2500" i="1" spc="-10" dirty="0">
                <a:solidFill>
                  <a:srgbClr val="33339A"/>
                </a:solidFill>
                <a:latin typeface="Arial"/>
                <a:cs typeface="Arial"/>
              </a:rPr>
              <a:t> </a:t>
            </a:r>
            <a:r>
              <a:rPr lang="en-IN" sz="2500" dirty="0">
                <a:solidFill>
                  <a:srgbClr val="33339A"/>
                </a:solidFill>
                <a:latin typeface="Arial"/>
                <a:cs typeface="Arial"/>
              </a:rPr>
              <a:t>to</a:t>
            </a:r>
            <a:endParaRPr lang="en-IN" sz="2500" dirty="0">
              <a:solidFill>
                <a:prstClr val="black"/>
              </a:solidFill>
              <a:latin typeface="Arial"/>
              <a:cs typeface="Arial"/>
            </a:endParaRPr>
          </a:p>
          <a:p>
            <a:pPr marL="1180465" lvl="0" indent="0">
              <a:lnSpc>
                <a:spcPct val="100000"/>
              </a:lnSpc>
              <a:spcBef>
                <a:spcPts val="0"/>
              </a:spcBef>
              <a:buNone/>
            </a:pPr>
            <a:r>
              <a:rPr lang="en-IN" sz="2500" dirty="0">
                <a:solidFill>
                  <a:srgbClr val="33339A"/>
                </a:solidFill>
                <a:latin typeface="Arial"/>
                <a:cs typeface="Arial"/>
              </a:rPr>
              <a:t>F, M, </a:t>
            </a:r>
            <a:r>
              <a:rPr lang="en-IN" sz="2500" spc="-5" dirty="0">
                <a:solidFill>
                  <a:srgbClr val="33339A"/>
                </a:solidFill>
                <a:latin typeface="Arial"/>
                <a:cs typeface="Arial"/>
              </a:rPr>
              <a:t>L, </a:t>
            </a:r>
            <a:r>
              <a:rPr lang="en-IN" sz="2500" dirty="0">
                <a:solidFill>
                  <a:srgbClr val="33339A"/>
                </a:solidFill>
                <a:latin typeface="Arial"/>
                <a:cs typeface="Arial"/>
              </a:rPr>
              <a:t>S, B, A, SX, SAL, SU, </a:t>
            </a:r>
            <a:r>
              <a:rPr lang="en-IN" sz="2500" spc="-5" dirty="0">
                <a:solidFill>
                  <a:srgbClr val="33339A"/>
                </a:solidFill>
                <a:latin typeface="Arial"/>
                <a:cs typeface="Arial"/>
              </a:rPr>
              <a:t>DNO,</a:t>
            </a:r>
            <a:r>
              <a:rPr lang="en-IN" sz="2500" spc="-45" dirty="0">
                <a:solidFill>
                  <a:srgbClr val="33339A"/>
                </a:solidFill>
                <a:latin typeface="Arial"/>
                <a:cs typeface="Arial"/>
              </a:rPr>
              <a:t> </a:t>
            </a:r>
            <a:r>
              <a:rPr lang="en-IN" sz="2500" dirty="0">
                <a:solidFill>
                  <a:srgbClr val="33339A"/>
                </a:solidFill>
                <a:latin typeface="Arial"/>
                <a:cs typeface="Arial"/>
              </a:rPr>
              <a:t>respectively</a:t>
            </a:r>
            <a:endParaRPr lang="en-IN" sz="25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xmlns="" val="490590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88877"/>
          </a:xfrm>
        </p:spPr>
        <p:txBody>
          <a:bodyPr>
            <a:normAutofit fontScale="90000"/>
          </a:bodyPr>
          <a:lstStyle/>
          <a:p>
            <a:r>
              <a:rPr lang="en-IN" spc="-10" dirty="0" smtClean="0"/>
              <a:t/>
            </a:r>
            <a:br>
              <a:rPr lang="en-IN" spc="-10" dirty="0" smtClean="0"/>
            </a:br>
            <a:r>
              <a:rPr lang="en-IN" spc="-10" dirty="0" smtClean="0"/>
              <a:t>Example </a:t>
            </a:r>
            <a:r>
              <a:rPr lang="en-IN" spc="-5" dirty="0"/>
              <a:t>of </a:t>
            </a:r>
            <a:r>
              <a:rPr lang="en-IN" spc="-10" dirty="0"/>
              <a:t>applying multiple operations  </a:t>
            </a:r>
            <a:r>
              <a:rPr lang="en-IN" spc="-5" dirty="0"/>
              <a:t>and</a:t>
            </a:r>
            <a:r>
              <a:rPr lang="en-IN" spc="-10" dirty="0"/>
              <a:t> </a:t>
            </a:r>
            <a:r>
              <a:rPr lang="en-IN" spc="-5" dirty="0"/>
              <a:t>RENAME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1314885" y="1857937"/>
            <a:ext cx="9487227" cy="44984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077533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1003248"/>
            <a:ext cx="10515600" cy="447600"/>
          </a:xfrm>
        </p:spPr>
        <p:txBody>
          <a:bodyPr>
            <a:normAutofit fontScale="90000"/>
          </a:bodyPr>
          <a:lstStyle/>
          <a:p>
            <a:r>
              <a:rPr lang="en-IN" spc="-10" dirty="0"/>
              <a:t>Relational Algebra Operations from  </a:t>
            </a:r>
            <a:r>
              <a:rPr lang="en-IN" spc="-5" dirty="0"/>
              <a:t>Set Theory: </a:t>
            </a:r>
            <a:r>
              <a:rPr lang="en-IN" spc="-10" dirty="0"/>
              <a:t>UNION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484"/>
              </a:spcBef>
              <a:buClr>
                <a:srgbClr val="9A0033"/>
              </a:buClr>
              <a:buSzPct val="60714"/>
              <a:buFont typeface="Wingdings"/>
              <a:buChar char=""/>
              <a:tabLst>
                <a:tab pos="354965" algn="l"/>
                <a:tab pos="356235" algn="l"/>
              </a:tabLst>
            </a:pPr>
            <a:r>
              <a:rPr lang="en-IN" spc="-5" dirty="0">
                <a:solidFill>
                  <a:srgbClr val="33339A"/>
                </a:solidFill>
                <a:latin typeface="Arial"/>
                <a:cs typeface="Arial"/>
              </a:rPr>
              <a:t>UNION</a:t>
            </a:r>
            <a:r>
              <a:rPr lang="en-IN" spc="-10" dirty="0">
                <a:solidFill>
                  <a:srgbClr val="33339A"/>
                </a:solidFill>
                <a:latin typeface="Arial"/>
                <a:cs typeface="Arial"/>
              </a:rPr>
              <a:t> </a:t>
            </a:r>
            <a:r>
              <a:rPr lang="en-IN" dirty="0">
                <a:solidFill>
                  <a:srgbClr val="33339A"/>
                </a:solidFill>
                <a:latin typeface="Arial"/>
                <a:cs typeface="Arial"/>
              </a:rPr>
              <a:t>Operation</a:t>
            </a:r>
            <a:endParaRPr lang="en-IN" dirty="0">
              <a:solidFill>
                <a:prstClr val="black"/>
              </a:solidFill>
              <a:latin typeface="Arial"/>
              <a:cs typeface="Arial"/>
            </a:endParaRPr>
          </a:p>
          <a:p>
            <a:pPr marL="755650" lvl="1" indent="-285750">
              <a:lnSpc>
                <a:spcPct val="100000"/>
              </a:lnSpc>
              <a:spcBef>
                <a:spcPts val="35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Binary operation, denoted by</a:t>
            </a:r>
            <a:r>
              <a:rPr lang="en-IN" sz="2600" spc="40" dirty="0">
                <a:solidFill>
                  <a:srgbClr val="800000"/>
                </a:solidFill>
                <a:latin typeface="Arial"/>
                <a:cs typeface="Arial"/>
              </a:rPr>
              <a:t> </a:t>
            </a:r>
            <a:r>
              <a:rPr lang="en-IN" sz="2600" spc="-5" dirty="0">
                <a:solidFill>
                  <a:srgbClr val="800000"/>
                </a:solidFill>
                <a:latin typeface="Symbol"/>
                <a:cs typeface="Symbol"/>
              </a:rPr>
              <a:t></a:t>
            </a:r>
            <a:endParaRPr lang="en-IN" sz="2600" dirty="0">
              <a:solidFill>
                <a:prstClr val="black"/>
              </a:solidFill>
              <a:latin typeface="Symbol"/>
              <a:cs typeface="Symbol"/>
            </a:endParaRPr>
          </a:p>
          <a:p>
            <a:pPr marL="755015" marR="5080" lvl="1" indent="-285750">
              <a:lnSpc>
                <a:spcPct val="89700"/>
              </a:lnSpc>
              <a:spcBef>
                <a:spcPts val="63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result of 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is a relation that includes all  tuples that are either in R or in S or in both R and  S</a:t>
            </a:r>
            <a:endParaRPr lang="en-IN" sz="2600" dirty="0">
              <a:solidFill>
                <a:prstClr val="black"/>
              </a:solidFill>
              <a:latin typeface="Arial"/>
              <a:cs typeface="Arial"/>
            </a:endParaRPr>
          </a:p>
          <a:p>
            <a:pPr marL="755650" lvl="1" indent="-285750">
              <a:lnSpc>
                <a:spcPct val="100000"/>
              </a:lnSpc>
              <a:spcBef>
                <a:spcPts val="32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Duplicate tuples are</a:t>
            </a:r>
            <a:r>
              <a:rPr lang="en-IN" sz="2600" spc="20" dirty="0">
                <a:solidFill>
                  <a:srgbClr val="800000"/>
                </a:solidFill>
                <a:latin typeface="Arial"/>
                <a:cs typeface="Arial"/>
              </a:rPr>
              <a:t> </a:t>
            </a:r>
            <a:r>
              <a:rPr lang="en-IN" sz="2600" spc="-5" dirty="0">
                <a:solidFill>
                  <a:srgbClr val="800000"/>
                </a:solidFill>
                <a:latin typeface="Arial"/>
                <a:cs typeface="Arial"/>
              </a:rPr>
              <a:t>eliminated</a:t>
            </a:r>
            <a:endParaRPr lang="en-IN" sz="2600" dirty="0">
              <a:solidFill>
                <a:prstClr val="black"/>
              </a:solidFill>
              <a:latin typeface="Arial"/>
              <a:cs typeface="Arial"/>
            </a:endParaRPr>
          </a:p>
          <a:p>
            <a:pPr marL="755015" marR="273685" lvl="1" indent="-285750">
              <a:lnSpc>
                <a:spcPts val="2700"/>
              </a:lnSpc>
              <a:spcBef>
                <a:spcPts val="650"/>
              </a:spcBef>
              <a:buClr>
                <a:srgbClr val="33339A"/>
              </a:buClr>
              <a:buSzPct val="56000"/>
              <a:buFont typeface="Wingdings"/>
              <a:buChar char=""/>
              <a:tabLst>
                <a:tab pos="755015" algn="l"/>
                <a:tab pos="755650" algn="l"/>
              </a:tabLst>
            </a:pPr>
            <a:r>
              <a:rPr lang="en-IN" sz="2500" dirty="0">
                <a:solidFill>
                  <a:srgbClr val="800000"/>
                </a:solidFill>
                <a:latin typeface="Arial"/>
                <a:cs typeface="Arial"/>
              </a:rPr>
              <a:t>The two </a:t>
            </a:r>
            <a:r>
              <a:rPr lang="en-IN" sz="2500" spc="-5" dirty="0">
                <a:solidFill>
                  <a:srgbClr val="800000"/>
                </a:solidFill>
                <a:latin typeface="Arial"/>
                <a:cs typeface="Arial"/>
              </a:rPr>
              <a:t>operand relations </a:t>
            </a:r>
            <a:r>
              <a:rPr lang="en-IN" sz="2500" dirty="0">
                <a:solidFill>
                  <a:srgbClr val="800000"/>
                </a:solidFill>
                <a:latin typeface="Arial"/>
                <a:cs typeface="Arial"/>
              </a:rPr>
              <a:t>R </a:t>
            </a:r>
            <a:r>
              <a:rPr lang="en-IN" sz="2500" spc="-5" dirty="0">
                <a:solidFill>
                  <a:srgbClr val="800000"/>
                </a:solidFill>
                <a:latin typeface="Arial"/>
                <a:cs typeface="Arial"/>
              </a:rPr>
              <a:t>and </a:t>
            </a:r>
            <a:r>
              <a:rPr lang="en-IN" sz="2500" dirty="0">
                <a:solidFill>
                  <a:srgbClr val="800000"/>
                </a:solidFill>
                <a:latin typeface="Arial"/>
                <a:cs typeface="Arial"/>
              </a:rPr>
              <a:t>S </a:t>
            </a:r>
            <a:r>
              <a:rPr lang="en-IN" sz="2500" spc="-5" dirty="0">
                <a:solidFill>
                  <a:srgbClr val="800000"/>
                </a:solidFill>
                <a:latin typeface="Arial"/>
                <a:cs typeface="Arial"/>
              </a:rPr>
              <a:t>must be “type  compatible” (or UNION</a:t>
            </a:r>
            <a:r>
              <a:rPr lang="en-IN" sz="2500" dirty="0">
                <a:solidFill>
                  <a:srgbClr val="800000"/>
                </a:solidFill>
                <a:latin typeface="Arial"/>
                <a:cs typeface="Arial"/>
              </a:rPr>
              <a:t> </a:t>
            </a:r>
            <a:r>
              <a:rPr lang="en-IN" sz="2500" spc="-5" dirty="0">
                <a:solidFill>
                  <a:srgbClr val="800000"/>
                </a:solidFill>
                <a:latin typeface="Arial"/>
                <a:cs typeface="Arial"/>
              </a:rPr>
              <a:t>compatible)</a:t>
            </a:r>
            <a:endParaRPr lang="en-IN" sz="2500" dirty="0">
              <a:solidFill>
                <a:prstClr val="black"/>
              </a:solidFill>
              <a:latin typeface="Arial"/>
              <a:cs typeface="Arial"/>
            </a:endParaRPr>
          </a:p>
          <a:p>
            <a:pPr marL="1155700" lvl="2" indent="-229235">
              <a:lnSpc>
                <a:spcPct val="100000"/>
              </a:lnSpc>
              <a:spcBef>
                <a:spcPts val="220"/>
              </a:spcBef>
              <a:buClr>
                <a:srgbClr val="9A0033"/>
              </a:buClr>
              <a:buSzPct val="52173"/>
              <a:buFont typeface="Wingdings"/>
              <a:buChar char=""/>
              <a:tabLst>
                <a:tab pos="1155700" algn="l"/>
              </a:tabLst>
            </a:pPr>
            <a:r>
              <a:rPr lang="en-IN" sz="2300" spc="-5" dirty="0">
                <a:solidFill>
                  <a:srgbClr val="33339A"/>
                </a:solidFill>
                <a:latin typeface="Arial"/>
                <a:cs typeface="Arial"/>
              </a:rPr>
              <a:t>R and S must have same </a:t>
            </a:r>
            <a:r>
              <a:rPr lang="en-IN" sz="2300" spc="-10" dirty="0">
                <a:solidFill>
                  <a:srgbClr val="33339A"/>
                </a:solidFill>
                <a:latin typeface="Arial"/>
                <a:cs typeface="Arial"/>
              </a:rPr>
              <a:t>number </a:t>
            </a:r>
            <a:r>
              <a:rPr lang="en-IN" sz="2300" spc="-5" dirty="0">
                <a:solidFill>
                  <a:srgbClr val="33339A"/>
                </a:solidFill>
                <a:latin typeface="Arial"/>
                <a:cs typeface="Arial"/>
              </a:rPr>
              <a:t>of</a:t>
            </a:r>
            <a:r>
              <a:rPr lang="en-IN" sz="2300" spc="-10" dirty="0">
                <a:solidFill>
                  <a:srgbClr val="33339A"/>
                </a:solidFill>
                <a:latin typeface="Arial"/>
                <a:cs typeface="Arial"/>
              </a:rPr>
              <a:t> attributes</a:t>
            </a:r>
            <a:endParaRPr lang="en-IN" sz="2300" dirty="0">
              <a:solidFill>
                <a:prstClr val="black"/>
              </a:solidFill>
              <a:latin typeface="Arial"/>
              <a:cs typeface="Arial"/>
            </a:endParaRPr>
          </a:p>
          <a:p>
            <a:pPr marL="1155065" marR="285750" lvl="2">
              <a:lnSpc>
                <a:spcPts val="2490"/>
              </a:lnSpc>
              <a:spcBef>
                <a:spcPts val="585"/>
              </a:spcBef>
              <a:buClr>
                <a:srgbClr val="9A0033"/>
              </a:buClr>
              <a:buSzPct val="52173"/>
              <a:buFont typeface="Wingdings"/>
              <a:buChar char=""/>
              <a:tabLst>
                <a:tab pos="1155700" algn="l"/>
              </a:tabLst>
            </a:pPr>
            <a:r>
              <a:rPr lang="en-IN" sz="2300" spc="-5" dirty="0">
                <a:solidFill>
                  <a:srgbClr val="33339A"/>
                </a:solidFill>
                <a:latin typeface="Arial"/>
                <a:cs typeface="Arial"/>
              </a:rPr>
              <a:t>Each pair of </a:t>
            </a:r>
            <a:r>
              <a:rPr lang="en-IN" sz="2300" spc="-10" dirty="0">
                <a:solidFill>
                  <a:srgbClr val="33339A"/>
                </a:solidFill>
                <a:latin typeface="Arial"/>
                <a:cs typeface="Arial"/>
              </a:rPr>
              <a:t>corresponding attributes </a:t>
            </a:r>
            <a:r>
              <a:rPr lang="en-IN" sz="2300" spc="-5" dirty="0">
                <a:solidFill>
                  <a:srgbClr val="33339A"/>
                </a:solidFill>
                <a:latin typeface="Arial"/>
                <a:cs typeface="Arial"/>
              </a:rPr>
              <a:t>must be </a:t>
            </a:r>
            <a:r>
              <a:rPr lang="en-IN" sz="2300" spc="-10" dirty="0">
                <a:solidFill>
                  <a:srgbClr val="33339A"/>
                </a:solidFill>
                <a:latin typeface="Arial"/>
                <a:cs typeface="Arial"/>
              </a:rPr>
              <a:t>type  compatible </a:t>
            </a:r>
            <a:r>
              <a:rPr lang="en-IN" sz="2300" spc="-5" dirty="0">
                <a:solidFill>
                  <a:srgbClr val="33339A"/>
                </a:solidFill>
                <a:latin typeface="Arial"/>
                <a:cs typeface="Arial"/>
              </a:rPr>
              <a:t>(have same or </a:t>
            </a:r>
            <a:r>
              <a:rPr lang="en-IN" sz="2300" spc="-10" dirty="0">
                <a:solidFill>
                  <a:srgbClr val="33339A"/>
                </a:solidFill>
                <a:latin typeface="Arial"/>
                <a:cs typeface="Arial"/>
              </a:rPr>
              <a:t>compatible</a:t>
            </a:r>
            <a:r>
              <a:rPr lang="en-IN" sz="2300" spc="5" dirty="0">
                <a:solidFill>
                  <a:srgbClr val="33339A"/>
                </a:solidFill>
                <a:latin typeface="Arial"/>
                <a:cs typeface="Arial"/>
              </a:rPr>
              <a:t> </a:t>
            </a:r>
            <a:r>
              <a:rPr lang="en-IN" sz="2300" spc="-10" dirty="0">
                <a:solidFill>
                  <a:srgbClr val="33339A"/>
                </a:solidFill>
                <a:latin typeface="Arial"/>
                <a:cs typeface="Arial"/>
              </a:rPr>
              <a:t>domains)</a:t>
            </a:r>
            <a:endParaRPr lang="en-IN" sz="23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p14="http://schemas.microsoft.com/office/powerpoint/2010/main" xmlns="" val="3109183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995547"/>
            <a:ext cx="10543982" cy="467493"/>
          </a:xfrm>
        </p:spPr>
        <p:txBody>
          <a:bodyPr>
            <a:normAutofit fontScale="90000"/>
          </a:bodyPr>
          <a:lstStyle/>
          <a:p>
            <a:r>
              <a:rPr lang="en-IN" spc="-10" dirty="0"/>
              <a:t>Relational Algebra Operations from  </a:t>
            </a:r>
            <a:r>
              <a:rPr lang="en-IN" spc="-5" dirty="0"/>
              <a:t>Set Theory: </a:t>
            </a:r>
            <a:r>
              <a:rPr lang="en-IN" spc="-10" dirty="0"/>
              <a:t>UNION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68300" lvl="0" indent="-343535">
              <a:lnSpc>
                <a:spcPts val="2870"/>
              </a:lnSpc>
              <a:spcBef>
                <a:spcPts val="100"/>
              </a:spcBef>
              <a:buClr>
                <a:srgbClr val="9A0033"/>
              </a:buClr>
              <a:buSzPct val="58333"/>
              <a:buFont typeface="Wingdings"/>
              <a:buChar char=""/>
              <a:tabLst>
                <a:tab pos="367665" algn="l"/>
                <a:tab pos="368935" algn="l"/>
              </a:tabLst>
            </a:pPr>
            <a:r>
              <a:rPr lang="en-IN" sz="2400" dirty="0">
                <a:solidFill>
                  <a:srgbClr val="33339A"/>
                </a:solidFill>
                <a:latin typeface="Arial"/>
                <a:cs typeface="Arial"/>
              </a:rPr>
              <a:t>Example:</a:t>
            </a:r>
            <a:endParaRPr lang="en-IN" sz="2400" dirty="0">
              <a:solidFill>
                <a:prstClr val="black"/>
              </a:solidFill>
              <a:latin typeface="Arial"/>
              <a:cs typeface="Arial"/>
            </a:endParaRPr>
          </a:p>
          <a:p>
            <a:pPr marL="767715" marR="17780" lvl="1" indent="-285750">
              <a:lnSpc>
                <a:spcPct val="80300"/>
              </a:lnSpc>
              <a:spcBef>
                <a:spcPts val="484"/>
              </a:spcBef>
              <a:buClr>
                <a:srgbClr val="33339A"/>
              </a:buClr>
              <a:buSzPct val="57142"/>
              <a:buFont typeface="Wingdings"/>
              <a:buChar char=""/>
              <a:tabLst>
                <a:tab pos="767715" algn="l"/>
                <a:tab pos="768350" algn="l"/>
              </a:tabLst>
            </a:pPr>
            <a:r>
              <a:rPr lang="en-IN" sz="2100" spc="-5" dirty="0">
                <a:solidFill>
                  <a:srgbClr val="800000"/>
                </a:solidFill>
                <a:latin typeface="Arial"/>
                <a:cs typeface="Arial"/>
              </a:rPr>
              <a:t>To retrieve the social security numbers of all employees who  either </a:t>
            </a:r>
            <a:r>
              <a:rPr lang="en-IN" sz="2100" i="1" spc="-5" dirty="0">
                <a:solidFill>
                  <a:srgbClr val="800000"/>
                </a:solidFill>
                <a:latin typeface="Arial"/>
                <a:cs typeface="Arial"/>
              </a:rPr>
              <a:t>work in department 5 </a:t>
            </a:r>
            <a:r>
              <a:rPr lang="en-IN" sz="2100" spc="-5" dirty="0">
                <a:solidFill>
                  <a:srgbClr val="800000"/>
                </a:solidFill>
                <a:latin typeface="Arial"/>
                <a:cs typeface="Arial"/>
              </a:rPr>
              <a:t>(RESULT1 below) or </a:t>
            </a:r>
            <a:r>
              <a:rPr lang="en-IN" sz="2100" i="1" spc="-10" dirty="0">
                <a:solidFill>
                  <a:srgbClr val="800000"/>
                </a:solidFill>
                <a:latin typeface="Arial"/>
                <a:cs typeface="Arial"/>
              </a:rPr>
              <a:t>directly  </a:t>
            </a:r>
            <a:r>
              <a:rPr lang="en-IN" sz="2100" i="1" spc="-5" dirty="0">
                <a:solidFill>
                  <a:srgbClr val="800000"/>
                </a:solidFill>
                <a:latin typeface="Arial"/>
                <a:cs typeface="Arial"/>
              </a:rPr>
              <a:t>supervise an employee who works in department 5 </a:t>
            </a:r>
            <a:r>
              <a:rPr lang="en-IN" sz="2100" spc="-5" dirty="0">
                <a:solidFill>
                  <a:srgbClr val="800000"/>
                </a:solidFill>
                <a:latin typeface="Arial"/>
                <a:cs typeface="Arial"/>
              </a:rPr>
              <a:t>(RESULT2  </a:t>
            </a:r>
            <a:r>
              <a:rPr lang="en-IN" sz="2100" spc="-10" dirty="0">
                <a:solidFill>
                  <a:srgbClr val="800000"/>
                </a:solidFill>
                <a:latin typeface="Arial"/>
                <a:cs typeface="Arial"/>
              </a:rPr>
              <a:t>below)</a:t>
            </a:r>
            <a:endParaRPr lang="en-IN" sz="2100" dirty="0">
              <a:solidFill>
                <a:prstClr val="black"/>
              </a:solidFill>
              <a:latin typeface="Arial"/>
              <a:cs typeface="Arial"/>
            </a:endParaRPr>
          </a:p>
          <a:p>
            <a:pPr marL="768350" lvl="1" indent="-285750">
              <a:lnSpc>
                <a:spcPct val="100000"/>
              </a:lnSpc>
              <a:spcBef>
                <a:spcPts val="5"/>
              </a:spcBef>
              <a:buClr>
                <a:srgbClr val="33339A"/>
              </a:buClr>
              <a:buSzPct val="57142"/>
              <a:buFont typeface="Wingdings"/>
              <a:buChar char=""/>
              <a:tabLst>
                <a:tab pos="767715" algn="l"/>
                <a:tab pos="768350" algn="l"/>
              </a:tabLst>
            </a:pPr>
            <a:r>
              <a:rPr lang="en-IN" sz="2100" spc="-5" dirty="0">
                <a:solidFill>
                  <a:srgbClr val="800000"/>
                </a:solidFill>
                <a:latin typeface="Arial"/>
                <a:cs typeface="Arial"/>
              </a:rPr>
              <a:t>We can use the UNION operation as</a:t>
            </a:r>
            <a:r>
              <a:rPr lang="en-IN" sz="2100" spc="-20" dirty="0">
                <a:solidFill>
                  <a:srgbClr val="800000"/>
                </a:solidFill>
                <a:latin typeface="Arial"/>
                <a:cs typeface="Arial"/>
              </a:rPr>
              <a:t> </a:t>
            </a:r>
            <a:r>
              <a:rPr lang="en-IN" sz="2100" spc="-5" dirty="0">
                <a:solidFill>
                  <a:srgbClr val="800000"/>
                </a:solidFill>
                <a:latin typeface="Arial"/>
                <a:cs typeface="Arial"/>
              </a:rPr>
              <a:t>follows:</a:t>
            </a:r>
            <a:endParaRPr lang="en-IN" sz="2100" dirty="0">
              <a:solidFill>
                <a:prstClr val="black"/>
              </a:solidFill>
              <a:latin typeface="Arial"/>
              <a:cs typeface="Arial"/>
            </a:endParaRPr>
          </a:p>
          <a:p>
            <a:pPr marL="1133475" marR="1021080" lvl="0" indent="0" algn="ctr">
              <a:lnSpc>
                <a:spcPct val="100000"/>
              </a:lnSpc>
              <a:spcBef>
                <a:spcPts val="45"/>
              </a:spcBef>
              <a:buNone/>
            </a:pPr>
            <a:r>
              <a:rPr lang="en-IN" sz="2400" dirty="0">
                <a:solidFill>
                  <a:srgbClr val="33339A"/>
                </a:solidFill>
                <a:latin typeface="Arial"/>
                <a:cs typeface="Arial"/>
              </a:rPr>
              <a:t>DEP5_EMPS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5" dirty="0">
                <a:solidFill>
                  <a:srgbClr val="33339A"/>
                </a:solidFill>
                <a:latin typeface="Symbol"/>
                <a:cs typeface="Symbol"/>
              </a:rPr>
              <a:t></a:t>
            </a:r>
            <a:r>
              <a:rPr lang="en-IN" sz="2400" spc="-7" baseline="-20833" dirty="0">
                <a:solidFill>
                  <a:srgbClr val="33339A"/>
                </a:solidFill>
                <a:latin typeface="Arial"/>
                <a:cs typeface="Arial"/>
              </a:rPr>
              <a:t>DNO=5 </a:t>
            </a:r>
            <a:r>
              <a:rPr lang="en-IN" sz="2400" spc="-5" dirty="0">
                <a:solidFill>
                  <a:srgbClr val="33339A"/>
                </a:solidFill>
                <a:latin typeface="Arial"/>
                <a:cs typeface="Arial"/>
              </a:rPr>
              <a:t>(EMPLOYEE)  </a:t>
            </a:r>
            <a:r>
              <a:rPr lang="en-IN" sz="2400" dirty="0">
                <a:solidFill>
                  <a:srgbClr val="33339A"/>
                </a:solidFill>
                <a:latin typeface="Arial"/>
                <a:cs typeface="Arial"/>
              </a:rPr>
              <a:t>RESULT1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7" baseline="-20833" dirty="0">
                <a:solidFill>
                  <a:srgbClr val="33339A"/>
                </a:solidFill>
                <a:latin typeface="Arial"/>
                <a:cs typeface="Arial"/>
              </a:rPr>
              <a:t>SSN</a:t>
            </a:r>
            <a:r>
              <a:rPr lang="en-IN" sz="2400" spc="-5" dirty="0">
                <a:solidFill>
                  <a:srgbClr val="33339A"/>
                </a:solidFill>
                <a:latin typeface="Arial"/>
                <a:cs typeface="Arial"/>
              </a:rPr>
              <a:t>(DEP5_EMPS)  RESULT2(SSN)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5" dirty="0">
                <a:solidFill>
                  <a:srgbClr val="33339A"/>
                </a:solidFill>
                <a:latin typeface="Symbol"/>
                <a:cs typeface="Symbol"/>
              </a:rPr>
              <a:t></a:t>
            </a:r>
            <a:r>
              <a:rPr lang="en-IN" sz="2400" spc="-7" baseline="-20833" dirty="0">
                <a:solidFill>
                  <a:srgbClr val="33339A"/>
                </a:solidFill>
                <a:latin typeface="Arial"/>
                <a:cs typeface="Arial"/>
              </a:rPr>
              <a:t>SUPERSSN</a:t>
            </a:r>
            <a:r>
              <a:rPr lang="en-IN" sz="2400" spc="-5" dirty="0">
                <a:solidFill>
                  <a:srgbClr val="33339A"/>
                </a:solidFill>
                <a:latin typeface="Arial"/>
                <a:cs typeface="Arial"/>
              </a:rPr>
              <a:t>(DEP5_EMPS)  </a:t>
            </a:r>
            <a:r>
              <a:rPr lang="en-IN" sz="2400" dirty="0">
                <a:solidFill>
                  <a:srgbClr val="33339A"/>
                </a:solidFill>
                <a:latin typeface="Arial"/>
                <a:cs typeface="Arial"/>
              </a:rPr>
              <a:t>RESULT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5" dirty="0">
                <a:solidFill>
                  <a:srgbClr val="33339A"/>
                </a:solidFill>
                <a:latin typeface="Arial"/>
                <a:cs typeface="Arial"/>
              </a:rPr>
              <a:t>RESULT1 </a:t>
            </a:r>
            <a:r>
              <a:rPr lang="en-IN" sz="2400" dirty="0">
                <a:solidFill>
                  <a:srgbClr val="33339A"/>
                </a:solidFill>
                <a:latin typeface="Symbol"/>
                <a:cs typeface="Symbol"/>
              </a:rPr>
              <a:t></a:t>
            </a:r>
            <a:r>
              <a:rPr lang="en-IN" sz="2400" spc="95" dirty="0">
                <a:solidFill>
                  <a:srgbClr val="33339A"/>
                </a:solidFill>
                <a:latin typeface="Times New Roman"/>
                <a:cs typeface="Times New Roman"/>
              </a:rPr>
              <a:t> </a:t>
            </a:r>
            <a:r>
              <a:rPr lang="en-IN" sz="2400" spc="-5" dirty="0">
                <a:solidFill>
                  <a:srgbClr val="33339A"/>
                </a:solidFill>
                <a:latin typeface="Arial"/>
                <a:cs typeface="Arial"/>
              </a:rPr>
              <a:t>RESULT2</a:t>
            </a:r>
            <a:endParaRPr lang="en-IN" sz="2400" dirty="0">
              <a:solidFill>
                <a:prstClr val="black"/>
              </a:solidFill>
              <a:latin typeface="Arial"/>
              <a:cs typeface="Arial"/>
            </a:endParaRPr>
          </a:p>
          <a:p>
            <a:pPr marL="767715" marR="611505" lvl="1" indent="-285750">
              <a:lnSpc>
                <a:spcPts val="2030"/>
              </a:lnSpc>
              <a:spcBef>
                <a:spcPts val="415"/>
              </a:spcBef>
              <a:buClr>
                <a:srgbClr val="33339A"/>
              </a:buClr>
              <a:buSzPct val="57142"/>
              <a:buFont typeface="Wingdings"/>
              <a:buChar char=""/>
              <a:tabLst>
                <a:tab pos="767715" algn="l"/>
                <a:tab pos="768350" algn="l"/>
              </a:tabLst>
            </a:pPr>
            <a:r>
              <a:rPr lang="en-IN" sz="2100" spc="-5" dirty="0">
                <a:solidFill>
                  <a:srgbClr val="800000"/>
                </a:solidFill>
                <a:latin typeface="Arial"/>
                <a:cs typeface="Arial"/>
              </a:rPr>
              <a:t>The union operation produces the tuples that are in either  RESULT1 or RESULT2 or</a:t>
            </a:r>
            <a:r>
              <a:rPr lang="en-IN" sz="2100" spc="-15" dirty="0">
                <a:solidFill>
                  <a:srgbClr val="800000"/>
                </a:solidFill>
                <a:latin typeface="Arial"/>
                <a:cs typeface="Arial"/>
              </a:rPr>
              <a:t> </a:t>
            </a:r>
            <a:r>
              <a:rPr lang="en-IN" sz="2100" spc="-5" dirty="0">
                <a:solidFill>
                  <a:srgbClr val="800000"/>
                </a:solidFill>
                <a:latin typeface="Arial"/>
                <a:cs typeface="Arial"/>
              </a:rPr>
              <a:t>both</a:t>
            </a:r>
            <a:endParaRPr lang="en-IN" sz="21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a:t>
            </a:r>
            <a:r>
              <a:rPr lang="en-US" altLang="en-US" sz="2400" dirty="0" smtClean="0">
                <a:solidFill>
                  <a:schemeClr val="bg1"/>
                </a:solidFill>
              </a:rPr>
              <a:t>from</a:t>
            </a:r>
            <a:endParaRPr lang="en-GB" sz="2400" dirty="0"/>
          </a:p>
        </p:txBody>
      </p:sp>
    </p:spTree>
    <p:extLst>
      <p:ext uri="{BB962C8B-B14F-4D97-AF65-F5344CB8AC3E}">
        <p14:creationId xmlns:p14="http://schemas.microsoft.com/office/powerpoint/2010/main" xmlns="" val="2285057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453612"/>
          </a:xfrm>
        </p:spPr>
        <p:txBody>
          <a:bodyPr>
            <a:normAutofit fontScale="90000"/>
          </a:bodyPr>
          <a:lstStyle/>
          <a:p>
            <a:r>
              <a:rPr lang="en-IN" spc="-10" dirty="0"/>
              <a:t>Example </a:t>
            </a:r>
            <a:r>
              <a:rPr lang="en-IN" spc="-5" dirty="0"/>
              <a:t>of the result of a </a:t>
            </a:r>
            <a:r>
              <a:rPr lang="en-IN" spc="-10" dirty="0"/>
              <a:t>UNION  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355600" lvl="0" indent="-343535">
              <a:lnSpc>
                <a:spcPct val="100000"/>
              </a:lnSpc>
              <a:spcBef>
                <a:spcPts val="100"/>
              </a:spcBef>
              <a:buClr>
                <a:srgbClr val="9A0033"/>
              </a:buClr>
              <a:buSzPct val="60714"/>
              <a:buFont typeface="Wingdings"/>
              <a:buChar char=""/>
              <a:tabLst>
                <a:tab pos="354965" algn="l"/>
                <a:tab pos="356235" algn="l"/>
              </a:tabLst>
            </a:pPr>
            <a:r>
              <a:rPr lang="en-US" altLang="en-US" sz="2400" dirty="0" smtClean="0">
                <a:solidFill>
                  <a:schemeClr val="bg1"/>
                </a:solidFill>
              </a:rPr>
              <a:t>:</a:t>
            </a:r>
            <a:r>
              <a:rPr lang="en-GB" spc="-5" dirty="0">
                <a:solidFill>
                  <a:srgbClr val="33339A"/>
                </a:solidFill>
                <a:latin typeface="Arial"/>
                <a:cs typeface="Arial"/>
              </a:rPr>
              <a:t>UNION</a:t>
            </a:r>
            <a:r>
              <a:rPr lang="en-GB" spc="-80" dirty="0">
                <a:solidFill>
                  <a:srgbClr val="33339A"/>
                </a:solidFill>
                <a:latin typeface="Arial"/>
                <a:cs typeface="Arial"/>
              </a:rPr>
              <a:t> </a:t>
            </a:r>
            <a:r>
              <a:rPr lang="en-GB" dirty="0" smtClean="0">
                <a:solidFill>
                  <a:srgbClr val="33339A"/>
                </a:solidFill>
                <a:latin typeface="Arial"/>
                <a:cs typeface="Arial"/>
              </a:rPr>
              <a:t>Example</a:t>
            </a: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4"/>
          <p:cNvSpPr/>
          <p:nvPr/>
        </p:nvSpPr>
        <p:spPr>
          <a:xfrm>
            <a:off x="1098851" y="3328580"/>
            <a:ext cx="8278793" cy="217975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2959461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453612"/>
          </a:xfrm>
        </p:spPr>
        <p:txBody>
          <a:bodyPr>
            <a:normAutofit fontScale="90000"/>
          </a:bodyPr>
          <a:lstStyle/>
          <a:p>
            <a:r>
              <a:rPr lang="en-IN" spc="-10" dirty="0"/>
              <a:t>Relational Algebra Operations from  </a:t>
            </a:r>
            <a:r>
              <a:rPr lang="en-IN" spc="-5" dirty="0"/>
              <a:t>Set</a:t>
            </a:r>
            <a:r>
              <a:rPr lang="en-IN" spc="-10" dirty="0"/>
              <a:t> Theory</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r>
              <a:rPr lang="en-IN" sz="2400" dirty="0" smtClean="0">
                <a:solidFill>
                  <a:srgbClr val="33339A"/>
                </a:solidFill>
                <a:latin typeface="Arial"/>
                <a:cs typeface="Arial"/>
              </a:rPr>
              <a:t>Type </a:t>
            </a:r>
            <a:r>
              <a:rPr lang="en-IN" sz="2400" spc="-5" dirty="0">
                <a:solidFill>
                  <a:srgbClr val="33339A"/>
                </a:solidFill>
                <a:latin typeface="Arial"/>
                <a:cs typeface="Arial"/>
              </a:rPr>
              <a:t>Compatibility of operands is </a:t>
            </a:r>
            <a:r>
              <a:rPr lang="en-IN" sz="2400" dirty="0">
                <a:solidFill>
                  <a:srgbClr val="33339A"/>
                </a:solidFill>
                <a:latin typeface="Arial"/>
                <a:cs typeface="Arial"/>
              </a:rPr>
              <a:t>required for the </a:t>
            </a:r>
            <a:r>
              <a:rPr lang="en-IN" sz="2400" spc="-5" dirty="0">
                <a:solidFill>
                  <a:srgbClr val="33339A"/>
                </a:solidFill>
                <a:latin typeface="Arial"/>
                <a:cs typeface="Arial"/>
              </a:rPr>
              <a:t>binary  </a:t>
            </a:r>
            <a:r>
              <a:rPr lang="en-IN" sz="2400" dirty="0">
                <a:solidFill>
                  <a:srgbClr val="33339A"/>
                </a:solidFill>
                <a:latin typeface="Arial"/>
                <a:cs typeface="Arial"/>
              </a:rPr>
              <a:t>set operation </a:t>
            </a:r>
            <a:r>
              <a:rPr lang="en-IN" sz="2400" spc="-5" dirty="0">
                <a:solidFill>
                  <a:srgbClr val="33339A"/>
                </a:solidFill>
                <a:latin typeface="Arial"/>
                <a:cs typeface="Arial"/>
              </a:rPr>
              <a:t>UNION </a:t>
            </a:r>
            <a:r>
              <a:rPr lang="en-IN" sz="2400" spc="-5" dirty="0">
                <a:solidFill>
                  <a:srgbClr val="33339A"/>
                </a:solidFill>
                <a:latin typeface="Symbol"/>
                <a:cs typeface="Symbol"/>
              </a:rPr>
              <a:t></a:t>
            </a:r>
            <a:r>
              <a:rPr lang="en-IN" sz="2400" spc="-5" dirty="0">
                <a:solidFill>
                  <a:srgbClr val="33339A"/>
                </a:solidFill>
                <a:latin typeface="Arial"/>
                <a:cs typeface="Arial"/>
              </a:rPr>
              <a:t>, (also </a:t>
            </a:r>
            <a:r>
              <a:rPr lang="en-IN" sz="2400" dirty="0">
                <a:solidFill>
                  <a:srgbClr val="33339A"/>
                </a:solidFill>
                <a:latin typeface="Arial"/>
                <a:cs typeface="Arial"/>
              </a:rPr>
              <a:t>for INTERSECTION </a:t>
            </a:r>
            <a:r>
              <a:rPr lang="en-IN" sz="2400" spc="-5" dirty="0">
                <a:solidFill>
                  <a:srgbClr val="33339A"/>
                </a:solidFill>
                <a:latin typeface="Symbol"/>
                <a:cs typeface="Symbol"/>
              </a:rPr>
              <a:t></a:t>
            </a:r>
            <a:r>
              <a:rPr lang="en-IN" sz="2400" spc="-5" dirty="0">
                <a:solidFill>
                  <a:srgbClr val="33339A"/>
                </a:solidFill>
                <a:latin typeface="Arial"/>
                <a:cs typeface="Arial"/>
              </a:rPr>
              <a:t>,</a:t>
            </a:r>
            <a:r>
              <a:rPr lang="en-IN" sz="2400" spc="-105" dirty="0">
                <a:solidFill>
                  <a:srgbClr val="33339A"/>
                </a:solidFill>
                <a:latin typeface="Arial"/>
                <a:cs typeface="Arial"/>
              </a:rPr>
              <a:t> </a:t>
            </a:r>
            <a:r>
              <a:rPr lang="en-IN" sz="2400" spc="-5" dirty="0">
                <a:solidFill>
                  <a:srgbClr val="33339A"/>
                </a:solidFill>
                <a:latin typeface="Arial"/>
                <a:cs typeface="Arial"/>
              </a:rPr>
              <a:t>and  SET DIFFERENCE –, see next</a:t>
            </a:r>
            <a:r>
              <a:rPr lang="en-IN" sz="2400" spc="-20" dirty="0">
                <a:solidFill>
                  <a:srgbClr val="33339A"/>
                </a:solidFill>
                <a:latin typeface="Arial"/>
                <a:cs typeface="Arial"/>
              </a:rPr>
              <a:t> </a:t>
            </a:r>
            <a:r>
              <a:rPr lang="en-IN" sz="2400" spc="-5" dirty="0">
                <a:solidFill>
                  <a:srgbClr val="33339A"/>
                </a:solidFill>
                <a:latin typeface="Arial"/>
                <a:cs typeface="Arial"/>
              </a:rPr>
              <a:t>slides)</a:t>
            </a:r>
            <a:endParaRPr lang="en-IN" sz="2400" dirty="0">
              <a:solidFill>
                <a:prstClr val="black"/>
              </a:solidFill>
              <a:latin typeface="Arial"/>
              <a:cs typeface="Arial"/>
            </a:endParaRPr>
          </a:p>
          <a:p>
            <a:pPr marL="355600" marR="1036319" lvl="0" indent="-343535" algn="just">
              <a:lnSpc>
                <a:spcPct val="100000"/>
              </a:lnSpc>
              <a:spcBef>
                <a:spcPts val="570"/>
              </a:spcBef>
              <a:buClr>
                <a:srgbClr val="9A0033"/>
              </a:buClr>
              <a:buSzPct val="58333"/>
              <a:buFont typeface="Wingdings"/>
              <a:buChar char=""/>
              <a:tabLst>
                <a:tab pos="356235" algn="l"/>
              </a:tabLst>
            </a:pPr>
            <a:r>
              <a:rPr lang="en-IN" sz="2400" spc="-5" dirty="0">
                <a:solidFill>
                  <a:srgbClr val="33339A"/>
                </a:solidFill>
                <a:latin typeface="Arial"/>
                <a:cs typeface="Arial"/>
              </a:rPr>
              <a:t>R1(A1, A2, ..., An) and R2(B1, B2, ..., </a:t>
            </a:r>
            <a:r>
              <a:rPr lang="en-IN" sz="2400" spc="-5" dirty="0" err="1">
                <a:solidFill>
                  <a:srgbClr val="33339A"/>
                </a:solidFill>
                <a:latin typeface="Arial"/>
                <a:cs typeface="Arial"/>
              </a:rPr>
              <a:t>Bn</a:t>
            </a:r>
            <a:r>
              <a:rPr lang="en-IN" sz="2400" spc="-5" dirty="0">
                <a:solidFill>
                  <a:srgbClr val="33339A"/>
                </a:solidFill>
                <a:latin typeface="Arial"/>
                <a:cs typeface="Arial"/>
              </a:rPr>
              <a:t>) are type  </a:t>
            </a:r>
            <a:r>
              <a:rPr lang="en-IN" sz="2400" dirty="0">
                <a:solidFill>
                  <a:srgbClr val="33339A"/>
                </a:solidFill>
                <a:latin typeface="Arial"/>
                <a:cs typeface="Arial"/>
              </a:rPr>
              <a:t>compatible</a:t>
            </a:r>
            <a:r>
              <a:rPr lang="en-IN" sz="2400" spc="-5" dirty="0">
                <a:solidFill>
                  <a:srgbClr val="33339A"/>
                </a:solidFill>
                <a:latin typeface="Arial"/>
                <a:cs typeface="Arial"/>
              </a:rPr>
              <a:t> </a:t>
            </a:r>
            <a:r>
              <a:rPr lang="en-IN" sz="2400" dirty="0">
                <a:solidFill>
                  <a:srgbClr val="33339A"/>
                </a:solidFill>
                <a:latin typeface="Arial"/>
                <a:cs typeface="Arial"/>
              </a:rPr>
              <a:t>if:</a:t>
            </a:r>
            <a:endParaRPr lang="en-IN" sz="2400" dirty="0">
              <a:solidFill>
                <a:prstClr val="black"/>
              </a:solidFill>
              <a:latin typeface="Arial"/>
              <a:cs typeface="Arial"/>
            </a:endParaRPr>
          </a:p>
          <a:p>
            <a:pPr marL="755650" lvl="1" indent="-285750" algn="just">
              <a:lnSpc>
                <a:spcPct val="100000"/>
              </a:lnSpc>
              <a:spcBef>
                <a:spcPts val="530"/>
              </a:spcBef>
              <a:buClr>
                <a:srgbClr val="33339A"/>
              </a:buClr>
              <a:buSzPct val="54545"/>
              <a:buFont typeface="Wingdings"/>
              <a:buChar char=""/>
              <a:tabLst>
                <a:tab pos="755650" algn="l"/>
              </a:tabLst>
            </a:pPr>
            <a:r>
              <a:rPr lang="en-IN" sz="2200" dirty="0">
                <a:solidFill>
                  <a:srgbClr val="800000"/>
                </a:solidFill>
                <a:latin typeface="Arial"/>
                <a:cs typeface="Arial"/>
              </a:rPr>
              <a:t>they have the same number of attributes,</a:t>
            </a:r>
            <a:r>
              <a:rPr lang="en-IN" sz="2200" spc="-15" dirty="0">
                <a:solidFill>
                  <a:srgbClr val="800000"/>
                </a:solidFill>
                <a:latin typeface="Arial"/>
                <a:cs typeface="Arial"/>
              </a:rPr>
              <a:t> </a:t>
            </a:r>
            <a:r>
              <a:rPr lang="en-IN" sz="2200" dirty="0">
                <a:solidFill>
                  <a:srgbClr val="800000"/>
                </a:solidFill>
                <a:latin typeface="Arial"/>
                <a:cs typeface="Arial"/>
              </a:rPr>
              <a:t>and</a:t>
            </a:r>
            <a:endParaRPr lang="en-IN" sz="2200" dirty="0">
              <a:solidFill>
                <a:prstClr val="black"/>
              </a:solidFill>
              <a:latin typeface="Arial"/>
              <a:cs typeface="Arial"/>
            </a:endParaRPr>
          </a:p>
          <a:p>
            <a:pPr marL="755015" marR="5080" lvl="1" indent="-285750" algn="just">
              <a:lnSpc>
                <a:spcPct val="100000"/>
              </a:lnSpc>
              <a:spcBef>
                <a:spcPts val="520"/>
              </a:spcBef>
              <a:buClr>
                <a:srgbClr val="33339A"/>
              </a:buClr>
              <a:buSzPct val="54545"/>
              <a:buFont typeface="Wingdings"/>
              <a:buChar char=""/>
              <a:tabLst>
                <a:tab pos="755650" algn="l"/>
              </a:tabLst>
            </a:pPr>
            <a:r>
              <a:rPr lang="en-IN" sz="2200" dirty="0">
                <a:solidFill>
                  <a:srgbClr val="800000"/>
                </a:solidFill>
                <a:latin typeface="Arial"/>
                <a:cs typeface="Arial"/>
              </a:rPr>
              <a:t>the </a:t>
            </a:r>
            <a:r>
              <a:rPr lang="en-IN" sz="2200" spc="-5" dirty="0">
                <a:solidFill>
                  <a:srgbClr val="800000"/>
                </a:solidFill>
                <a:latin typeface="Arial"/>
                <a:cs typeface="Arial"/>
              </a:rPr>
              <a:t>domains of </a:t>
            </a:r>
            <a:r>
              <a:rPr lang="en-IN" sz="2200" dirty="0">
                <a:solidFill>
                  <a:srgbClr val="800000"/>
                </a:solidFill>
                <a:latin typeface="Arial"/>
                <a:cs typeface="Arial"/>
              </a:rPr>
              <a:t>corresponding </a:t>
            </a:r>
            <a:r>
              <a:rPr lang="en-IN" sz="2200" spc="-5" dirty="0">
                <a:solidFill>
                  <a:srgbClr val="800000"/>
                </a:solidFill>
                <a:latin typeface="Arial"/>
                <a:cs typeface="Arial"/>
              </a:rPr>
              <a:t>attributes are </a:t>
            </a:r>
            <a:r>
              <a:rPr lang="en-IN" sz="2200" dirty="0">
                <a:solidFill>
                  <a:srgbClr val="800000"/>
                </a:solidFill>
                <a:latin typeface="Arial"/>
                <a:cs typeface="Arial"/>
              </a:rPr>
              <a:t>type compatible  (i.e. </a:t>
            </a:r>
            <a:r>
              <a:rPr lang="en-IN" sz="2200" dirty="0" err="1">
                <a:solidFill>
                  <a:srgbClr val="800000"/>
                </a:solidFill>
                <a:latin typeface="Arial"/>
                <a:cs typeface="Arial"/>
              </a:rPr>
              <a:t>dom</a:t>
            </a:r>
            <a:r>
              <a:rPr lang="en-IN" sz="2200" dirty="0">
                <a:solidFill>
                  <a:srgbClr val="800000"/>
                </a:solidFill>
                <a:latin typeface="Arial"/>
                <a:cs typeface="Arial"/>
              </a:rPr>
              <a:t>(Ai)=</a:t>
            </a:r>
            <a:r>
              <a:rPr lang="en-IN" sz="2200" dirty="0" err="1">
                <a:solidFill>
                  <a:srgbClr val="800000"/>
                </a:solidFill>
                <a:latin typeface="Arial"/>
                <a:cs typeface="Arial"/>
              </a:rPr>
              <a:t>dom</a:t>
            </a:r>
            <a:r>
              <a:rPr lang="en-IN" sz="2200" dirty="0">
                <a:solidFill>
                  <a:srgbClr val="800000"/>
                </a:solidFill>
                <a:latin typeface="Arial"/>
                <a:cs typeface="Arial"/>
              </a:rPr>
              <a:t>(Bi) for </a:t>
            </a:r>
            <a:r>
              <a:rPr lang="en-IN" sz="2200" dirty="0" err="1">
                <a:solidFill>
                  <a:srgbClr val="800000"/>
                </a:solidFill>
                <a:latin typeface="Arial"/>
                <a:cs typeface="Arial"/>
              </a:rPr>
              <a:t>i</a:t>
            </a:r>
            <a:r>
              <a:rPr lang="en-IN" sz="2200" dirty="0">
                <a:solidFill>
                  <a:srgbClr val="800000"/>
                </a:solidFill>
                <a:latin typeface="Arial"/>
                <a:cs typeface="Arial"/>
              </a:rPr>
              <a:t>=1, 2, ...,</a:t>
            </a:r>
            <a:r>
              <a:rPr lang="en-IN" sz="2200" spc="-15" dirty="0">
                <a:solidFill>
                  <a:srgbClr val="800000"/>
                </a:solidFill>
                <a:latin typeface="Arial"/>
                <a:cs typeface="Arial"/>
              </a:rPr>
              <a:t> </a:t>
            </a:r>
            <a:r>
              <a:rPr lang="en-IN" sz="2200" dirty="0">
                <a:solidFill>
                  <a:srgbClr val="800000"/>
                </a:solidFill>
                <a:latin typeface="Arial"/>
                <a:cs typeface="Arial"/>
              </a:rPr>
              <a:t>n).</a:t>
            </a:r>
            <a:endParaRPr lang="en-IN" sz="2200" dirty="0">
              <a:solidFill>
                <a:prstClr val="black"/>
              </a:solidFill>
              <a:latin typeface="Arial"/>
              <a:cs typeface="Arial"/>
            </a:endParaRPr>
          </a:p>
          <a:p>
            <a:pPr marL="355600" marR="83185" lvl="0" indent="-342900" algn="just">
              <a:lnSpc>
                <a:spcPct val="99100"/>
              </a:lnSpc>
              <a:spcBef>
                <a:spcPts val="625"/>
              </a:spcBef>
              <a:buClr>
                <a:srgbClr val="9A0033"/>
              </a:buClr>
              <a:buSzPct val="58333"/>
              <a:buFont typeface="Wingdings"/>
              <a:buChar char=""/>
              <a:tabLst>
                <a:tab pos="356235" algn="l"/>
              </a:tabLst>
            </a:pPr>
            <a:r>
              <a:rPr lang="en-IN" sz="2400" dirty="0">
                <a:solidFill>
                  <a:srgbClr val="33339A"/>
                </a:solidFill>
                <a:latin typeface="Arial"/>
                <a:cs typeface="Arial"/>
              </a:rPr>
              <a:t>The resulting relation for </a:t>
            </a:r>
            <a:r>
              <a:rPr lang="en-IN" sz="2400" spc="-5" dirty="0">
                <a:solidFill>
                  <a:srgbClr val="33339A"/>
                </a:solidFill>
                <a:latin typeface="Arial"/>
                <a:cs typeface="Arial"/>
              </a:rPr>
              <a:t>R1</a:t>
            </a:r>
            <a:r>
              <a:rPr lang="en-IN" sz="2400" spc="-5" dirty="0">
                <a:solidFill>
                  <a:srgbClr val="33339A"/>
                </a:solidFill>
                <a:latin typeface="Symbol"/>
                <a:cs typeface="Symbol"/>
              </a:rPr>
              <a:t></a:t>
            </a:r>
            <a:r>
              <a:rPr lang="en-IN" sz="2400" spc="-5" dirty="0">
                <a:solidFill>
                  <a:srgbClr val="33339A"/>
                </a:solidFill>
                <a:latin typeface="Arial"/>
                <a:cs typeface="Arial"/>
              </a:rPr>
              <a:t>R2 </a:t>
            </a:r>
            <a:r>
              <a:rPr lang="en-IN" sz="2400" dirty="0">
                <a:solidFill>
                  <a:srgbClr val="33339A"/>
                </a:solidFill>
                <a:latin typeface="Arial"/>
                <a:cs typeface="Arial"/>
              </a:rPr>
              <a:t>(also for </a:t>
            </a:r>
            <a:r>
              <a:rPr lang="en-IN" sz="2400" spc="-5" dirty="0">
                <a:solidFill>
                  <a:srgbClr val="33339A"/>
                </a:solidFill>
                <a:latin typeface="Arial"/>
                <a:cs typeface="Arial"/>
              </a:rPr>
              <a:t>R1</a:t>
            </a:r>
            <a:r>
              <a:rPr lang="en-IN" sz="2400" spc="-5" dirty="0">
                <a:solidFill>
                  <a:srgbClr val="33339A"/>
                </a:solidFill>
                <a:latin typeface="Symbol"/>
                <a:cs typeface="Symbol"/>
              </a:rPr>
              <a:t></a:t>
            </a:r>
            <a:r>
              <a:rPr lang="en-IN" sz="2400" spc="-5" dirty="0">
                <a:solidFill>
                  <a:srgbClr val="33339A"/>
                </a:solidFill>
                <a:latin typeface="Arial"/>
                <a:cs typeface="Arial"/>
              </a:rPr>
              <a:t>R2, or R1–  R2, </a:t>
            </a:r>
            <a:r>
              <a:rPr lang="en-IN" sz="2400" dirty="0">
                <a:solidFill>
                  <a:srgbClr val="33339A"/>
                </a:solidFill>
                <a:latin typeface="Arial"/>
                <a:cs typeface="Arial"/>
              </a:rPr>
              <a:t>see </a:t>
            </a:r>
            <a:r>
              <a:rPr lang="en-IN" sz="2400" spc="-5" dirty="0">
                <a:solidFill>
                  <a:srgbClr val="33339A"/>
                </a:solidFill>
                <a:latin typeface="Arial"/>
                <a:cs typeface="Arial"/>
              </a:rPr>
              <a:t>next </a:t>
            </a:r>
            <a:r>
              <a:rPr lang="en-IN" sz="2400" dirty="0">
                <a:solidFill>
                  <a:srgbClr val="33339A"/>
                </a:solidFill>
                <a:latin typeface="Arial"/>
                <a:cs typeface="Arial"/>
              </a:rPr>
              <a:t>slides) </a:t>
            </a:r>
            <a:r>
              <a:rPr lang="en-IN" sz="2400" spc="-5" dirty="0">
                <a:solidFill>
                  <a:srgbClr val="33339A"/>
                </a:solidFill>
                <a:latin typeface="Arial"/>
                <a:cs typeface="Arial"/>
              </a:rPr>
              <a:t>has </a:t>
            </a:r>
            <a:r>
              <a:rPr lang="en-IN" sz="2400" dirty="0">
                <a:solidFill>
                  <a:srgbClr val="33339A"/>
                </a:solidFill>
                <a:latin typeface="Arial"/>
                <a:cs typeface="Arial"/>
              </a:rPr>
              <a:t>the same </a:t>
            </a:r>
            <a:r>
              <a:rPr lang="en-IN" sz="2400" spc="-5" dirty="0">
                <a:solidFill>
                  <a:srgbClr val="33339A"/>
                </a:solidFill>
                <a:latin typeface="Arial"/>
                <a:cs typeface="Arial"/>
              </a:rPr>
              <a:t>attribute names as </a:t>
            </a:r>
            <a:r>
              <a:rPr lang="en-IN" sz="2400" dirty="0">
                <a:solidFill>
                  <a:srgbClr val="33339A"/>
                </a:solidFill>
                <a:latin typeface="Arial"/>
                <a:cs typeface="Arial"/>
              </a:rPr>
              <a:t>the  </a:t>
            </a:r>
            <a:r>
              <a:rPr lang="en-IN" sz="2400" i="1" spc="-5" dirty="0">
                <a:solidFill>
                  <a:srgbClr val="33339A"/>
                </a:solidFill>
                <a:latin typeface="Arial"/>
                <a:cs typeface="Arial"/>
              </a:rPr>
              <a:t>first </a:t>
            </a:r>
            <a:r>
              <a:rPr lang="en-IN" sz="2400" dirty="0">
                <a:solidFill>
                  <a:srgbClr val="33339A"/>
                </a:solidFill>
                <a:latin typeface="Arial"/>
                <a:cs typeface="Arial"/>
              </a:rPr>
              <a:t>operand relation </a:t>
            </a:r>
            <a:r>
              <a:rPr lang="en-IN" sz="2400" spc="-5" dirty="0">
                <a:solidFill>
                  <a:srgbClr val="33339A"/>
                </a:solidFill>
                <a:latin typeface="Arial"/>
                <a:cs typeface="Arial"/>
              </a:rPr>
              <a:t>R1 </a:t>
            </a:r>
            <a:r>
              <a:rPr lang="en-IN" sz="2400" dirty="0">
                <a:solidFill>
                  <a:srgbClr val="33339A"/>
                </a:solidFill>
                <a:latin typeface="Arial"/>
                <a:cs typeface="Arial"/>
              </a:rPr>
              <a:t>(by</a:t>
            </a:r>
            <a:r>
              <a:rPr lang="en-IN" sz="2400" spc="-20" dirty="0">
                <a:solidFill>
                  <a:srgbClr val="33339A"/>
                </a:solidFill>
                <a:latin typeface="Arial"/>
                <a:cs typeface="Arial"/>
              </a:rPr>
              <a:t> </a:t>
            </a:r>
            <a:r>
              <a:rPr lang="en-IN" sz="2400" dirty="0">
                <a:solidFill>
                  <a:srgbClr val="33339A"/>
                </a:solidFill>
                <a:latin typeface="Arial"/>
                <a:cs typeface="Arial"/>
              </a:rPr>
              <a:t>convention)</a:t>
            </a:r>
            <a:endParaRPr lang="en-IN" sz="24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Tree>
    <p:extLst>
      <p:ext uri="{BB962C8B-B14F-4D97-AF65-F5344CB8AC3E}">
        <p14:creationId xmlns:p14="http://schemas.microsoft.com/office/powerpoint/2010/main" xmlns="" val="1853877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INTERSECTION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860"/>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INTERSECTION is </a:t>
            </a:r>
            <a:r>
              <a:rPr lang="en-IN" sz="3200" spc="-10" dirty="0">
                <a:solidFill>
                  <a:srgbClr val="33339A"/>
                </a:solidFill>
                <a:latin typeface="Arial"/>
                <a:cs typeface="Arial"/>
              </a:rPr>
              <a:t>denoted </a:t>
            </a:r>
            <a:r>
              <a:rPr lang="en-IN" sz="3200" spc="-5" dirty="0">
                <a:solidFill>
                  <a:srgbClr val="33339A"/>
                </a:solidFill>
                <a:latin typeface="Arial"/>
                <a:cs typeface="Arial"/>
              </a:rPr>
              <a:t>by </a:t>
            </a:r>
            <a:r>
              <a:rPr lang="en-IN" sz="3200" spc="-5" dirty="0">
                <a:solidFill>
                  <a:srgbClr val="33339A"/>
                </a:solidFill>
                <a:latin typeface="Symbol"/>
                <a:cs typeface="Symbol"/>
              </a:rPr>
              <a:t></a:t>
            </a:r>
            <a:endParaRPr lang="en-IN" sz="3200" dirty="0">
              <a:solidFill>
                <a:prstClr val="black"/>
              </a:solidFill>
              <a:latin typeface="Symbol"/>
              <a:cs typeface="Symbol"/>
            </a:endParaRPr>
          </a:p>
          <a:p>
            <a:pPr marL="355600" marR="476250" lvl="0" indent="-343535">
              <a:lnSpc>
                <a:spcPct val="99500"/>
              </a:lnSpc>
              <a:spcBef>
                <a:spcPts val="780"/>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The result of the </a:t>
            </a:r>
            <a:r>
              <a:rPr lang="en-IN" sz="3200" spc="-10" dirty="0">
                <a:solidFill>
                  <a:srgbClr val="33339A"/>
                </a:solidFill>
                <a:latin typeface="Arial"/>
                <a:cs typeface="Arial"/>
              </a:rPr>
              <a:t>operation </a:t>
            </a:r>
            <a:r>
              <a:rPr lang="en-IN" sz="3200" spc="-5" dirty="0">
                <a:solidFill>
                  <a:srgbClr val="33339A"/>
                </a:solidFill>
                <a:latin typeface="Arial"/>
                <a:cs typeface="Arial"/>
              </a:rPr>
              <a:t>R </a:t>
            </a:r>
            <a:r>
              <a:rPr lang="en-IN" sz="3200" spc="-5" dirty="0">
                <a:solidFill>
                  <a:srgbClr val="33339A"/>
                </a:solidFill>
                <a:latin typeface="Symbol"/>
                <a:cs typeface="Symbol"/>
              </a:rPr>
              <a:t></a:t>
            </a:r>
            <a:r>
              <a:rPr lang="en-IN" sz="3200" spc="-5" dirty="0">
                <a:solidFill>
                  <a:srgbClr val="33339A"/>
                </a:solidFill>
                <a:latin typeface="Times New Roman"/>
                <a:cs typeface="Times New Roman"/>
              </a:rPr>
              <a:t> </a:t>
            </a:r>
            <a:r>
              <a:rPr lang="en-IN" sz="3200" spc="-5" dirty="0">
                <a:solidFill>
                  <a:srgbClr val="33339A"/>
                </a:solidFill>
                <a:latin typeface="Arial"/>
                <a:cs typeface="Arial"/>
              </a:rPr>
              <a:t>S, is a  </a:t>
            </a:r>
            <a:r>
              <a:rPr lang="en-IN" sz="3200" spc="-10" dirty="0">
                <a:solidFill>
                  <a:srgbClr val="33339A"/>
                </a:solidFill>
                <a:latin typeface="Arial"/>
                <a:cs typeface="Arial"/>
              </a:rPr>
              <a:t>relation </a:t>
            </a:r>
            <a:r>
              <a:rPr lang="en-IN" sz="3200" spc="-5" dirty="0">
                <a:solidFill>
                  <a:srgbClr val="33339A"/>
                </a:solidFill>
                <a:latin typeface="Arial"/>
                <a:cs typeface="Arial"/>
              </a:rPr>
              <a:t>that </a:t>
            </a:r>
            <a:r>
              <a:rPr lang="en-IN" sz="3200" spc="-10" dirty="0">
                <a:solidFill>
                  <a:srgbClr val="33339A"/>
                </a:solidFill>
                <a:latin typeface="Arial"/>
                <a:cs typeface="Arial"/>
              </a:rPr>
              <a:t>includes </a:t>
            </a:r>
            <a:r>
              <a:rPr lang="en-IN" sz="3200" spc="-5" dirty="0">
                <a:solidFill>
                  <a:srgbClr val="33339A"/>
                </a:solidFill>
                <a:latin typeface="Arial"/>
                <a:cs typeface="Arial"/>
              </a:rPr>
              <a:t>all tuples that are </a:t>
            </a:r>
            <a:r>
              <a:rPr lang="en-IN" sz="3200" spc="-10" dirty="0">
                <a:solidFill>
                  <a:srgbClr val="33339A"/>
                </a:solidFill>
                <a:latin typeface="Arial"/>
                <a:cs typeface="Arial"/>
              </a:rPr>
              <a:t>in  </a:t>
            </a:r>
            <a:r>
              <a:rPr lang="en-IN" sz="3200" spc="-5" dirty="0">
                <a:solidFill>
                  <a:srgbClr val="33339A"/>
                </a:solidFill>
                <a:latin typeface="Arial"/>
                <a:cs typeface="Arial"/>
              </a:rPr>
              <a:t>both R and</a:t>
            </a:r>
            <a:r>
              <a:rPr lang="en-IN" sz="3200" spc="-15" dirty="0">
                <a:solidFill>
                  <a:srgbClr val="33339A"/>
                </a:solidFill>
                <a:latin typeface="Arial"/>
                <a:cs typeface="Arial"/>
              </a:rPr>
              <a:t> </a:t>
            </a:r>
            <a:r>
              <a:rPr lang="en-IN" sz="3200" spc="-5" dirty="0">
                <a:solidFill>
                  <a:srgbClr val="33339A"/>
                </a:solidFill>
                <a:latin typeface="Arial"/>
                <a:cs typeface="Arial"/>
              </a:rPr>
              <a:t>S</a:t>
            </a:r>
            <a:endParaRPr lang="en-IN" sz="3200" dirty="0">
              <a:solidFill>
                <a:prstClr val="black"/>
              </a:solidFill>
              <a:latin typeface="Arial"/>
              <a:cs typeface="Arial"/>
            </a:endParaRPr>
          </a:p>
          <a:p>
            <a:pPr marL="755015" marR="173355" lvl="1" indent="-285750">
              <a:lnSpc>
                <a:spcPct val="100000"/>
              </a:lnSpc>
              <a:spcBef>
                <a:spcPts val="725"/>
              </a:spcBef>
              <a:buClr>
                <a:srgbClr val="33339A"/>
              </a:buClr>
              <a:buSzPct val="56666"/>
              <a:buFont typeface="Wingdings"/>
              <a:buChar char=""/>
              <a:tabLst>
                <a:tab pos="755650" algn="l"/>
              </a:tabLst>
            </a:pPr>
            <a:r>
              <a:rPr lang="en-IN" sz="3000" spc="-5" dirty="0">
                <a:solidFill>
                  <a:srgbClr val="800000"/>
                </a:solidFill>
                <a:latin typeface="Arial"/>
                <a:cs typeface="Arial"/>
              </a:rPr>
              <a:t>The attribute names in the result will be the  same as the attribute names in</a:t>
            </a:r>
            <a:r>
              <a:rPr lang="en-IN" sz="3000" spc="-20" dirty="0">
                <a:solidFill>
                  <a:srgbClr val="800000"/>
                </a:solidFill>
                <a:latin typeface="Arial"/>
                <a:cs typeface="Arial"/>
              </a:rPr>
              <a:t> </a:t>
            </a:r>
            <a:r>
              <a:rPr lang="en-IN" sz="3000" dirty="0">
                <a:solidFill>
                  <a:srgbClr val="800000"/>
                </a:solidFill>
                <a:latin typeface="Arial"/>
                <a:cs typeface="Arial"/>
              </a:rPr>
              <a:t>R</a:t>
            </a:r>
            <a:endParaRPr lang="en-IN" sz="3000" dirty="0">
              <a:solidFill>
                <a:prstClr val="black"/>
              </a:solidFill>
              <a:latin typeface="Arial"/>
              <a:cs typeface="Arial"/>
            </a:endParaRPr>
          </a:p>
          <a:p>
            <a:pPr marL="355600" marR="5080" lvl="0" indent="-343535">
              <a:lnSpc>
                <a:spcPct val="100000"/>
              </a:lnSpc>
              <a:spcBef>
                <a:spcPts val="760"/>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The two </a:t>
            </a:r>
            <a:r>
              <a:rPr lang="en-IN" sz="3200" spc="-10" dirty="0">
                <a:solidFill>
                  <a:srgbClr val="33339A"/>
                </a:solidFill>
                <a:latin typeface="Arial"/>
                <a:cs typeface="Arial"/>
              </a:rPr>
              <a:t>operand relations </a:t>
            </a:r>
            <a:r>
              <a:rPr lang="en-IN" sz="3200" spc="-5" dirty="0">
                <a:solidFill>
                  <a:srgbClr val="33339A"/>
                </a:solidFill>
                <a:latin typeface="Arial"/>
                <a:cs typeface="Arial"/>
              </a:rPr>
              <a:t>R and S must </a:t>
            </a:r>
            <a:r>
              <a:rPr lang="en-IN" sz="3200" spc="-10" dirty="0">
                <a:solidFill>
                  <a:srgbClr val="33339A"/>
                </a:solidFill>
                <a:latin typeface="Arial"/>
                <a:cs typeface="Arial"/>
              </a:rPr>
              <a:t>be  </a:t>
            </a:r>
            <a:r>
              <a:rPr lang="en-IN" sz="3200" spc="-5" dirty="0">
                <a:solidFill>
                  <a:srgbClr val="33339A"/>
                </a:solidFill>
                <a:latin typeface="Arial"/>
                <a:cs typeface="Arial"/>
              </a:rPr>
              <a:t>“type</a:t>
            </a:r>
            <a:r>
              <a:rPr lang="en-IN" sz="3200" spc="-10" dirty="0">
                <a:solidFill>
                  <a:srgbClr val="33339A"/>
                </a:solidFill>
                <a:latin typeface="Arial"/>
                <a:cs typeface="Arial"/>
              </a:rPr>
              <a:t> compatible”</a:t>
            </a:r>
            <a:endParaRPr lang="en-IN" sz="32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Tree>
    <p:extLst>
      <p:ext uri="{BB962C8B-B14F-4D97-AF65-F5344CB8AC3E}">
        <p14:creationId xmlns:p14="http://schemas.microsoft.com/office/powerpoint/2010/main" xmlns="" val="1593406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SET </a:t>
            </a:r>
            <a:r>
              <a:rPr lang="en-IN" spc="-10" dirty="0"/>
              <a:t>DIFFERENCE</a:t>
            </a:r>
            <a:r>
              <a:rPr lang="en-IN" dirty="0"/>
              <a:t> </a:t>
            </a:r>
            <a:r>
              <a:rPr lang="en-IN"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marR="1207135" lvl="0" indent="-343535">
              <a:lnSpc>
                <a:spcPct val="100000"/>
              </a:lnSpc>
              <a:spcBef>
                <a:spcPts val="100"/>
              </a:spcBef>
              <a:buClr>
                <a:srgbClr val="9A0033"/>
              </a:buClr>
              <a:buSzPct val="60714"/>
              <a:buFont typeface="Wingdings"/>
              <a:buChar char=""/>
              <a:tabLst>
                <a:tab pos="354965" algn="l"/>
                <a:tab pos="356235" algn="l"/>
              </a:tabLst>
            </a:pPr>
            <a:r>
              <a:rPr lang="en-IN" spc="-5" dirty="0">
                <a:solidFill>
                  <a:srgbClr val="33339A"/>
                </a:solidFill>
                <a:latin typeface="Arial"/>
                <a:cs typeface="Arial"/>
              </a:rPr>
              <a:t>SET DIFFERENCE (also called MINUS or  </a:t>
            </a:r>
            <a:r>
              <a:rPr lang="en-IN" dirty="0">
                <a:solidFill>
                  <a:srgbClr val="33339A"/>
                </a:solidFill>
                <a:latin typeface="Arial"/>
                <a:cs typeface="Arial"/>
              </a:rPr>
              <a:t>EXCEPT) </a:t>
            </a:r>
            <a:r>
              <a:rPr lang="en-IN" spc="-5" dirty="0">
                <a:solidFill>
                  <a:srgbClr val="33339A"/>
                </a:solidFill>
                <a:latin typeface="Arial"/>
                <a:cs typeface="Arial"/>
              </a:rPr>
              <a:t>is denoted by</a:t>
            </a:r>
            <a:r>
              <a:rPr lang="en-IN" dirty="0">
                <a:solidFill>
                  <a:srgbClr val="33339A"/>
                </a:solidFill>
                <a:latin typeface="Arial"/>
                <a:cs typeface="Arial"/>
              </a:rPr>
              <a:t> –</a:t>
            </a:r>
            <a:endParaRPr lang="en-IN" dirty="0">
              <a:solidFill>
                <a:prstClr val="black"/>
              </a:solidFill>
              <a:latin typeface="Arial"/>
              <a:cs typeface="Arial"/>
            </a:endParaRPr>
          </a:p>
          <a:p>
            <a:pPr marL="355600" marR="290195" lvl="0" indent="-343535">
              <a:lnSpc>
                <a:spcPct val="100000"/>
              </a:lnSpc>
              <a:spcBef>
                <a:spcPts val="680"/>
              </a:spcBef>
              <a:buClr>
                <a:srgbClr val="9A0033"/>
              </a:buClr>
              <a:buSzPct val="60714"/>
              <a:buFont typeface="Wingdings"/>
              <a:buChar char=""/>
              <a:tabLst>
                <a:tab pos="354965" algn="l"/>
                <a:tab pos="356235" algn="l"/>
              </a:tabLst>
            </a:pPr>
            <a:r>
              <a:rPr lang="en-IN" dirty="0">
                <a:solidFill>
                  <a:srgbClr val="33339A"/>
                </a:solidFill>
                <a:latin typeface="Arial"/>
                <a:cs typeface="Arial"/>
              </a:rPr>
              <a:t>The result </a:t>
            </a:r>
            <a:r>
              <a:rPr lang="en-IN" spc="-5" dirty="0">
                <a:solidFill>
                  <a:srgbClr val="33339A"/>
                </a:solidFill>
                <a:latin typeface="Arial"/>
                <a:cs typeface="Arial"/>
              </a:rPr>
              <a:t>of </a:t>
            </a:r>
            <a:r>
              <a:rPr lang="en-IN" dirty="0">
                <a:solidFill>
                  <a:srgbClr val="33339A"/>
                </a:solidFill>
                <a:latin typeface="Arial"/>
                <a:cs typeface="Arial"/>
              </a:rPr>
              <a:t>R – </a:t>
            </a:r>
            <a:r>
              <a:rPr lang="en-IN" spc="-5" dirty="0">
                <a:solidFill>
                  <a:srgbClr val="33339A"/>
                </a:solidFill>
                <a:latin typeface="Arial"/>
                <a:cs typeface="Arial"/>
              </a:rPr>
              <a:t>S, is </a:t>
            </a:r>
            <a:r>
              <a:rPr lang="en-IN" dirty="0">
                <a:solidFill>
                  <a:srgbClr val="33339A"/>
                </a:solidFill>
                <a:latin typeface="Arial"/>
                <a:cs typeface="Arial"/>
              </a:rPr>
              <a:t>a relation that </a:t>
            </a:r>
            <a:r>
              <a:rPr lang="en-IN" spc="-5" dirty="0">
                <a:solidFill>
                  <a:srgbClr val="33339A"/>
                </a:solidFill>
                <a:latin typeface="Arial"/>
                <a:cs typeface="Arial"/>
              </a:rPr>
              <a:t>includes all  </a:t>
            </a:r>
            <a:r>
              <a:rPr lang="en-IN" dirty="0">
                <a:solidFill>
                  <a:srgbClr val="33339A"/>
                </a:solidFill>
                <a:latin typeface="Arial"/>
                <a:cs typeface="Arial"/>
              </a:rPr>
              <a:t>tuples that </a:t>
            </a:r>
            <a:r>
              <a:rPr lang="en-IN" spc="-5" dirty="0">
                <a:solidFill>
                  <a:srgbClr val="33339A"/>
                </a:solidFill>
                <a:latin typeface="Arial"/>
                <a:cs typeface="Arial"/>
              </a:rPr>
              <a:t>are in </a:t>
            </a:r>
            <a:r>
              <a:rPr lang="en-IN" dirty="0">
                <a:solidFill>
                  <a:srgbClr val="33339A"/>
                </a:solidFill>
                <a:latin typeface="Arial"/>
                <a:cs typeface="Arial"/>
              </a:rPr>
              <a:t>R </a:t>
            </a:r>
            <a:r>
              <a:rPr lang="en-IN" spc="-5" dirty="0">
                <a:solidFill>
                  <a:srgbClr val="33339A"/>
                </a:solidFill>
                <a:latin typeface="Arial"/>
                <a:cs typeface="Arial"/>
              </a:rPr>
              <a:t>but not in</a:t>
            </a:r>
            <a:r>
              <a:rPr lang="en-IN" dirty="0">
                <a:solidFill>
                  <a:srgbClr val="33339A"/>
                </a:solidFill>
                <a:latin typeface="Arial"/>
                <a:cs typeface="Arial"/>
              </a:rPr>
              <a:t> S</a:t>
            </a:r>
            <a:endParaRPr lang="en-IN" dirty="0">
              <a:solidFill>
                <a:prstClr val="black"/>
              </a:solidFill>
              <a:latin typeface="Arial"/>
              <a:cs typeface="Arial"/>
            </a:endParaRPr>
          </a:p>
          <a:p>
            <a:pPr marL="755015" marR="173355" lvl="1" indent="-285750">
              <a:lnSpc>
                <a:spcPct val="100000"/>
              </a:lnSpc>
              <a:spcBef>
                <a:spcPts val="710"/>
              </a:spcBef>
              <a:buClr>
                <a:srgbClr val="33339A"/>
              </a:buClr>
              <a:buSzPct val="56666"/>
              <a:buFont typeface="Wingdings"/>
              <a:buChar char=""/>
              <a:tabLst>
                <a:tab pos="755650" algn="l"/>
              </a:tabLst>
            </a:pPr>
            <a:r>
              <a:rPr lang="en-IN" sz="3000" spc="-5" dirty="0">
                <a:solidFill>
                  <a:srgbClr val="800000"/>
                </a:solidFill>
                <a:latin typeface="Arial"/>
                <a:cs typeface="Arial"/>
              </a:rPr>
              <a:t>The attribute names in the result will be the  same as the attribute names in</a:t>
            </a:r>
            <a:r>
              <a:rPr lang="en-IN" sz="3000" spc="-20" dirty="0">
                <a:solidFill>
                  <a:srgbClr val="800000"/>
                </a:solidFill>
                <a:latin typeface="Arial"/>
                <a:cs typeface="Arial"/>
              </a:rPr>
              <a:t> </a:t>
            </a:r>
            <a:r>
              <a:rPr lang="en-IN" sz="3000" dirty="0">
                <a:solidFill>
                  <a:srgbClr val="800000"/>
                </a:solidFill>
                <a:latin typeface="Arial"/>
                <a:cs typeface="Arial"/>
              </a:rPr>
              <a:t>R</a:t>
            </a:r>
            <a:endParaRPr lang="en-IN" sz="3000" dirty="0">
              <a:solidFill>
                <a:prstClr val="black"/>
              </a:solidFill>
              <a:latin typeface="Arial"/>
              <a:cs typeface="Arial"/>
            </a:endParaRPr>
          </a:p>
          <a:p>
            <a:pPr marL="355600" marR="5080" lvl="0" indent="-343535">
              <a:lnSpc>
                <a:spcPct val="100000"/>
              </a:lnSpc>
              <a:spcBef>
                <a:spcPts val="765"/>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The two </a:t>
            </a:r>
            <a:r>
              <a:rPr lang="en-IN" sz="3200" spc="-10" dirty="0">
                <a:solidFill>
                  <a:srgbClr val="33339A"/>
                </a:solidFill>
                <a:latin typeface="Arial"/>
                <a:cs typeface="Arial"/>
              </a:rPr>
              <a:t>operand relations </a:t>
            </a:r>
            <a:r>
              <a:rPr lang="en-IN" sz="3200" spc="-5" dirty="0">
                <a:solidFill>
                  <a:srgbClr val="33339A"/>
                </a:solidFill>
                <a:latin typeface="Arial"/>
                <a:cs typeface="Arial"/>
              </a:rPr>
              <a:t>R and S must </a:t>
            </a:r>
            <a:r>
              <a:rPr lang="en-IN" sz="3200" spc="-10" dirty="0">
                <a:solidFill>
                  <a:srgbClr val="33339A"/>
                </a:solidFill>
                <a:latin typeface="Arial"/>
                <a:cs typeface="Arial"/>
              </a:rPr>
              <a:t>be  </a:t>
            </a:r>
            <a:r>
              <a:rPr lang="en-IN" sz="3200" spc="-5" dirty="0">
                <a:solidFill>
                  <a:srgbClr val="33339A"/>
                </a:solidFill>
                <a:latin typeface="Arial"/>
                <a:cs typeface="Arial"/>
              </a:rPr>
              <a:t>“type</a:t>
            </a:r>
            <a:r>
              <a:rPr lang="en-IN" sz="3200" spc="-10" dirty="0">
                <a:solidFill>
                  <a:srgbClr val="33339A"/>
                </a:solidFill>
                <a:latin typeface="Arial"/>
                <a:cs typeface="Arial"/>
              </a:rPr>
              <a:t> compatible”</a:t>
            </a:r>
            <a:endParaRPr lang="en-IN" sz="3200"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a:t>
            </a:r>
            <a:r>
              <a:rPr lang="en-US" altLang="en-US" sz="2400" dirty="0" smtClean="0">
                <a:solidFill>
                  <a:schemeClr val="bg1"/>
                </a:solidFill>
              </a:rPr>
              <a:t>EMPLOYEE </a:t>
            </a:r>
            <a:r>
              <a:rPr lang="en-US" altLang="en-US" sz="2400" dirty="0">
                <a:solidFill>
                  <a:schemeClr val="bg1"/>
                </a:solidFill>
              </a:rPr>
              <a:t>and 	   DEPARTMENT. </a:t>
            </a:r>
            <a:r>
              <a:rPr lang="en-US" altLang="en-US" sz="2400" dirty="0" err="1" smtClean="0">
                <a:solidFill>
                  <a:schemeClr val="bg1"/>
                </a:solidFill>
              </a:rPr>
              <a:t>Ee</a:t>
            </a:r>
            <a:endParaRPr lang="en-GB" sz="2400" dirty="0"/>
          </a:p>
        </p:txBody>
      </p:sp>
    </p:spTree>
    <p:extLst>
      <p:ext uri="{BB962C8B-B14F-4D97-AF65-F5344CB8AC3E}">
        <p14:creationId xmlns:p14="http://schemas.microsoft.com/office/powerpoint/2010/main" xmlns="" val="2848958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Example </a:t>
            </a:r>
            <a:r>
              <a:rPr lang="en-IN" spc="-5" dirty="0"/>
              <a:t>to </a:t>
            </a:r>
            <a:r>
              <a:rPr lang="en-IN" spc="-10" dirty="0"/>
              <a:t>illustrate </a:t>
            </a:r>
            <a:r>
              <a:rPr lang="en-IN" spc="-5" dirty="0"/>
              <a:t>the result of </a:t>
            </a:r>
            <a:r>
              <a:rPr lang="en-IN" spc="-10" dirty="0"/>
              <a:t>UNION,  </a:t>
            </a:r>
            <a:r>
              <a:rPr lang="en-IN" spc="-5" dirty="0"/>
              <a:t>INTERSECT, and</a:t>
            </a:r>
            <a:r>
              <a:rPr lang="en-IN" spc="-10" dirty="0"/>
              <a:t> </a:t>
            </a:r>
            <a:r>
              <a:rPr lang="en-IN" spc="-5" dirty="0"/>
              <a:t>DIFFERENCE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2608211" y="1925573"/>
            <a:ext cx="5481094" cy="474954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4203264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5" dirty="0"/>
              <a:t>Some </a:t>
            </a:r>
            <a:r>
              <a:rPr lang="en-IN" spc="-10" dirty="0"/>
              <a:t>properties </a:t>
            </a:r>
            <a:r>
              <a:rPr lang="en-IN" spc="-5" dirty="0"/>
              <a:t>of </a:t>
            </a:r>
            <a:r>
              <a:rPr lang="en-IN" spc="-10" dirty="0"/>
              <a:t>UNION, </a:t>
            </a:r>
            <a:r>
              <a:rPr lang="en-IN" spc="-5" dirty="0"/>
              <a:t>INTERSECT,  and</a:t>
            </a:r>
            <a:r>
              <a:rPr lang="en-IN" spc="-10" dirty="0"/>
              <a:t> </a:t>
            </a:r>
            <a:r>
              <a:rPr lang="en-IN" spc="-5" dirty="0"/>
              <a:t>DIFFERENCE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ts val="2875"/>
              </a:lnSpc>
              <a:spcBef>
                <a:spcPts val="100"/>
              </a:spcBef>
              <a:buClr>
                <a:srgbClr val="9A0033"/>
              </a:buClr>
              <a:buSzPct val="58333"/>
              <a:buFont typeface="Wingdings"/>
              <a:buChar char=""/>
              <a:tabLst>
                <a:tab pos="354965" algn="l"/>
                <a:tab pos="356235" algn="l"/>
              </a:tabLst>
            </a:pPr>
            <a:r>
              <a:rPr lang="en-IN" sz="2400" spc="-5" dirty="0">
                <a:solidFill>
                  <a:srgbClr val="33339A"/>
                </a:solidFill>
                <a:latin typeface="Arial"/>
                <a:cs typeface="Arial"/>
              </a:rPr>
              <a:t>Notice </a:t>
            </a:r>
            <a:r>
              <a:rPr lang="en-IN" sz="2400" dirty="0">
                <a:solidFill>
                  <a:srgbClr val="33339A"/>
                </a:solidFill>
                <a:latin typeface="Arial"/>
                <a:cs typeface="Arial"/>
              </a:rPr>
              <a:t>that </a:t>
            </a:r>
            <a:r>
              <a:rPr lang="en-IN" sz="2400" spc="-5" dirty="0">
                <a:solidFill>
                  <a:srgbClr val="33339A"/>
                </a:solidFill>
                <a:latin typeface="Arial"/>
                <a:cs typeface="Arial"/>
              </a:rPr>
              <a:t>both union and intersection are</a:t>
            </a:r>
            <a:r>
              <a:rPr lang="en-IN" sz="2400" spc="-30" dirty="0">
                <a:solidFill>
                  <a:srgbClr val="33339A"/>
                </a:solidFill>
                <a:latin typeface="Arial"/>
                <a:cs typeface="Arial"/>
              </a:rPr>
              <a:t> </a:t>
            </a:r>
            <a:r>
              <a:rPr lang="en-IN" sz="2400" i="1" dirty="0">
                <a:solidFill>
                  <a:srgbClr val="33339A"/>
                </a:solidFill>
                <a:latin typeface="Arial"/>
                <a:cs typeface="Arial"/>
              </a:rPr>
              <a:t>commutative</a:t>
            </a:r>
            <a:endParaRPr lang="en-IN" sz="2400" dirty="0">
              <a:solidFill>
                <a:prstClr val="black"/>
              </a:solidFill>
              <a:latin typeface="Arial"/>
              <a:cs typeface="Arial"/>
            </a:endParaRPr>
          </a:p>
          <a:p>
            <a:pPr marL="355600" lvl="0" indent="0">
              <a:lnSpc>
                <a:spcPts val="2875"/>
              </a:lnSpc>
              <a:spcBef>
                <a:spcPts val="0"/>
              </a:spcBef>
              <a:buNone/>
            </a:pPr>
            <a:r>
              <a:rPr lang="en-IN" sz="2400" dirty="0">
                <a:solidFill>
                  <a:srgbClr val="33339A"/>
                </a:solidFill>
                <a:latin typeface="Arial"/>
                <a:cs typeface="Arial"/>
              </a:rPr>
              <a:t>operations; that</a:t>
            </a:r>
            <a:r>
              <a:rPr lang="en-IN" sz="2400" spc="-15" dirty="0">
                <a:solidFill>
                  <a:srgbClr val="33339A"/>
                </a:solidFill>
                <a:latin typeface="Arial"/>
                <a:cs typeface="Arial"/>
              </a:rPr>
              <a:t> </a:t>
            </a:r>
            <a:r>
              <a:rPr lang="en-IN" sz="2400" dirty="0">
                <a:solidFill>
                  <a:srgbClr val="33339A"/>
                </a:solidFill>
                <a:latin typeface="Arial"/>
                <a:cs typeface="Arial"/>
              </a:rPr>
              <a:t>is</a:t>
            </a:r>
            <a:endParaRPr lang="en-IN" sz="2400" dirty="0">
              <a:solidFill>
                <a:prstClr val="black"/>
              </a:solidFill>
              <a:latin typeface="Arial"/>
              <a:cs typeface="Arial"/>
            </a:endParaRPr>
          </a:p>
          <a:p>
            <a:pPr marL="755650" lvl="1" indent="-285750">
              <a:lnSpc>
                <a:spcPct val="100000"/>
              </a:lnSpc>
              <a:spcBef>
                <a:spcPts val="56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 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spc="-5" dirty="0">
                <a:solidFill>
                  <a:srgbClr val="800000"/>
                </a:solidFill>
                <a:latin typeface="Arial"/>
                <a:cs typeface="Arial"/>
              </a:rPr>
              <a:t>R, and </a:t>
            </a:r>
            <a:r>
              <a:rPr lang="en-IN" sz="2200"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 S </a:t>
            </a:r>
            <a:r>
              <a:rPr lang="en-IN" sz="2200" dirty="0">
                <a:solidFill>
                  <a:srgbClr val="800000"/>
                </a:solidFill>
                <a:latin typeface="Symbol"/>
                <a:cs typeface="Symbol"/>
              </a:rPr>
              <a:t></a:t>
            </a:r>
            <a:r>
              <a:rPr lang="en-IN" sz="2200" spc="180" dirty="0">
                <a:solidFill>
                  <a:srgbClr val="800000"/>
                </a:solidFill>
                <a:latin typeface="Times New Roman"/>
                <a:cs typeface="Times New Roman"/>
              </a:rPr>
              <a:t> </a:t>
            </a:r>
            <a:r>
              <a:rPr lang="en-IN" sz="2200" dirty="0">
                <a:solidFill>
                  <a:srgbClr val="800000"/>
                </a:solidFill>
                <a:latin typeface="Arial"/>
                <a:cs typeface="Arial"/>
              </a:rPr>
              <a:t>R</a:t>
            </a:r>
            <a:endParaRPr lang="en-IN" sz="2200" dirty="0">
              <a:solidFill>
                <a:prstClr val="black"/>
              </a:solidFill>
              <a:latin typeface="Arial"/>
              <a:cs typeface="Arial"/>
            </a:endParaRPr>
          </a:p>
          <a:p>
            <a:pPr marL="355600" marR="5080" lvl="0" indent="-343535">
              <a:lnSpc>
                <a:spcPct val="100000"/>
              </a:lnSpc>
              <a:spcBef>
                <a:spcPts val="53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Both </a:t>
            </a:r>
            <a:r>
              <a:rPr lang="en-IN" sz="2400" spc="-5" dirty="0">
                <a:solidFill>
                  <a:srgbClr val="33339A"/>
                </a:solidFill>
                <a:latin typeface="Arial"/>
                <a:cs typeface="Arial"/>
              </a:rPr>
              <a:t>union and intersection </a:t>
            </a:r>
            <a:r>
              <a:rPr lang="en-IN" sz="2400" dirty="0">
                <a:solidFill>
                  <a:srgbClr val="33339A"/>
                </a:solidFill>
                <a:latin typeface="Arial"/>
                <a:cs typeface="Arial"/>
              </a:rPr>
              <a:t>can </a:t>
            </a:r>
            <a:r>
              <a:rPr lang="en-IN" sz="2400" spc="-5" dirty="0">
                <a:solidFill>
                  <a:srgbClr val="33339A"/>
                </a:solidFill>
                <a:latin typeface="Arial"/>
                <a:cs typeface="Arial"/>
              </a:rPr>
              <a:t>be </a:t>
            </a:r>
            <a:r>
              <a:rPr lang="en-IN" sz="2400" dirty="0">
                <a:solidFill>
                  <a:srgbClr val="33339A"/>
                </a:solidFill>
                <a:latin typeface="Arial"/>
                <a:cs typeface="Arial"/>
              </a:rPr>
              <a:t>treated </a:t>
            </a:r>
            <a:r>
              <a:rPr lang="en-IN" sz="2400" spc="-5" dirty="0">
                <a:solidFill>
                  <a:srgbClr val="33339A"/>
                </a:solidFill>
                <a:latin typeface="Arial"/>
                <a:cs typeface="Arial"/>
              </a:rPr>
              <a:t>as </a:t>
            </a:r>
            <a:r>
              <a:rPr lang="en-IN" sz="2400" dirty="0">
                <a:solidFill>
                  <a:srgbClr val="33339A"/>
                </a:solidFill>
                <a:latin typeface="Arial"/>
                <a:cs typeface="Arial"/>
              </a:rPr>
              <a:t>n-</a:t>
            </a:r>
            <a:r>
              <a:rPr lang="en-IN" sz="2400" dirty="0" err="1">
                <a:solidFill>
                  <a:srgbClr val="33339A"/>
                </a:solidFill>
                <a:latin typeface="Arial"/>
                <a:cs typeface="Arial"/>
              </a:rPr>
              <a:t>ary</a:t>
            </a:r>
            <a:r>
              <a:rPr lang="en-IN" sz="2400" dirty="0">
                <a:solidFill>
                  <a:srgbClr val="33339A"/>
                </a:solidFill>
                <a:latin typeface="Arial"/>
                <a:cs typeface="Arial"/>
              </a:rPr>
              <a:t>  operations applicable to any number of relations as</a:t>
            </a:r>
            <a:r>
              <a:rPr lang="en-IN" sz="2400" spc="-130" dirty="0">
                <a:solidFill>
                  <a:srgbClr val="33339A"/>
                </a:solidFill>
                <a:latin typeface="Arial"/>
                <a:cs typeface="Arial"/>
              </a:rPr>
              <a:t> </a:t>
            </a:r>
            <a:r>
              <a:rPr lang="en-IN" sz="2400" dirty="0">
                <a:solidFill>
                  <a:srgbClr val="33339A"/>
                </a:solidFill>
                <a:latin typeface="Arial"/>
                <a:cs typeface="Arial"/>
              </a:rPr>
              <a:t>both  </a:t>
            </a:r>
            <a:r>
              <a:rPr lang="en-IN" sz="2400" spc="-5" dirty="0">
                <a:solidFill>
                  <a:srgbClr val="33339A"/>
                </a:solidFill>
                <a:latin typeface="Arial"/>
                <a:cs typeface="Arial"/>
              </a:rPr>
              <a:t>are </a:t>
            </a:r>
            <a:r>
              <a:rPr lang="en-IN" sz="2400" i="1" spc="-5" dirty="0">
                <a:solidFill>
                  <a:srgbClr val="33339A"/>
                </a:solidFill>
                <a:latin typeface="Arial"/>
                <a:cs typeface="Arial"/>
              </a:rPr>
              <a:t>associative </a:t>
            </a:r>
            <a:r>
              <a:rPr lang="en-IN" sz="2400" dirty="0">
                <a:solidFill>
                  <a:srgbClr val="33339A"/>
                </a:solidFill>
                <a:latin typeface="Arial"/>
                <a:cs typeface="Arial"/>
              </a:rPr>
              <a:t>operations; that</a:t>
            </a:r>
            <a:r>
              <a:rPr lang="en-IN" sz="2400" spc="-5" dirty="0">
                <a:solidFill>
                  <a:srgbClr val="33339A"/>
                </a:solidFill>
                <a:latin typeface="Arial"/>
                <a:cs typeface="Arial"/>
              </a:rPr>
              <a:t> </a:t>
            </a:r>
            <a:r>
              <a:rPr lang="en-IN" sz="2400" dirty="0">
                <a:solidFill>
                  <a:srgbClr val="33339A"/>
                </a:solidFill>
                <a:latin typeface="Arial"/>
                <a:cs typeface="Arial"/>
              </a:rPr>
              <a:t>is</a:t>
            </a:r>
            <a:endParaRPr lang="en-IN" sz="2400" dirty="0">
              <a:solidFill>
                <a:prstClr val="black"/>
              </a:solidFill>
              <a:latin typeface="Arial"/>
              <a:cs typeface="Arial"/>
            </a:endParaRPr>
          </a:p>
          <a:p>
            <a:pPr marL="755650" lvl="1" indent="-285750">
              <a:lnSpc>
                <a:spcPct val="100000"/>
              </a:lnSpc>
              <a:spcBef>
                <a:spcPts val="55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T) = </a:t>
            </a:r>
            <a:r>
              <a:rPr lang="en-IN" sz="2200" spc="-5"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spc="150" dirty="0">
                <a:solidFill>
                  <a:srgbClr val="800000"/>
                </a:solidFill>
                <a:latin typeface="Times New Roman"/>
                <a:cs typeface="Times New Roman"/>
              </a:rPr>
              <a:t> </a:t>
            </a:r>
            <a:r>
              <a:rPr lang="en-IN" sz="2200" dirty="0">
                <a:solidFill>
                  <a:srgbClr val="800000"/>
                </a:solidFill>
                <a:latin typeface="Arial"/>
                <a:cs typeface="Arial"/>
              </a:rPr>
              <a:t>T</a:t>
            </a:r>
            <a:endParaRPr lang="en-IN" sz="2200" dirty="0">
              <a:solidFill>
                <a:prstClr val="black"/>
              </a:solidFill>
              <a:latin typeface="Arial"/>
              <a:cs typeface="Arial"/>
            </a:endParaRPr>
          </a:p>
          <a:p>
            <a:pPr marL="755650" lvl="1" indent="-285750">
              <a:lnSpc>
                <a:spcPct val="100000"/>
              </a:lnSpc>
              <a:spcBef>
                <a:spcPts val="520"/>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T = 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spc="145" dirty="0">
                <a:solidFill>
                  <a:srgbClr val="800000"/>
                </a:solidFill>
                <a:latin typeface="Times New Roman"/>
                <a:cs typeface="Times New Roman"/>
              </a:rPr>
              <a:t> </a:t>
            </a:r>
            <a:r>
              <a:rPr lang="en-IN" sz="2200" spc="-5" dirty="0">
                <a:solidFill>
                  <a:srgbClr val="800000"/>
                </a:solidFill>
                <a:latin typeface="Arial"/>
                <a:cs typeface="Arial"/>
              </a:rPr>
              <a:t>T)</a:t>
            </a:r>
            <a:endParaRPr lang="en-IN" sz="2200" dirty="0">
              <a:solidFill>
                <a:prstClr val="black"/>
              </a:solidFill>
              <a:latin typeface="Arial"/>
              <a:cs typeface="Arial"/>
            </a:endParaRPr>
          </a:p>
          <a:p>
            <a:pPr marL="355600" marR="787400" lvl="0" indent="-343535">
              <a:lnSpc>
                <a:spcPct val="100000"/>
              </a:lnSpc>
              <a:spcBef>
                <a:spcPts val="53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The minus </a:t>
            </a:r>
            <a:r>
              <a:rPr lang="en-IN" sz="2400" spc="-5" dirty="0">
                <a:solidFill>
                  <a:srgbClr val="33339A"/>
                </a:solidFill>
                <a:latin typeface="Arial"/>
                <a:cs typeface="Arial"/>
              </a:rPr>
              <a:t>operation is not </a:t>
            </a:r>
            <a:r>
              <a:rPr lang="en-IN" sz="2400" dirty="0">
                <a:solidFill>
                  <a:srgbClr val="33339A"/>
                </a:solidFill>
                <a:latin typeface="Arial"/>
                <a:cs typeface="Arial"/>
              </a:rPr>
              <a:t>commutative; that </a:t>
            </a:r>
            <a:r>
              <a:rPr lang="en-IN" sz="2400" spc="-5" dirty="0">
                <a:solidFill>
                  <a:srgbClr val="33339A"/>
                </a:solidFill>
                <a:latin typeface="Arial"/>
                <a:cs typeface="Arial"/>
              </a:rPr>
              <a:t>is, in  </a:t>
            </a:r>
            <a:r>
              <a:rPr lang="en-IN" sz="2400" dirty="0">
                <a:solidFill>
                  <a:srgbClr val="33339A"/>
                </a:solidFill>
                <a:latin typeface="Arial"/>
                <a:cs typeface="Arial"/>
              </a:rPr>
              <a:t>general</a:t>
            </a:r>
            <a:endParaRPr lang="en-IN" sz="2400" dirty="0">
              <a:solidFill>
                <a:prstClr val="black"/>
              </a:solidFill>
              <a:latin typeface="Arial"/>
              <a:cs typeface="Arial"/>
            </a:endParaRPr>
          </a:p>
          <a:p>
            <a:pPr marL="755650" lvl="1" indent="-285750">
              <a:lnSpc>
                <a:spcPct val="100000"/>
              </a:lnSpc>
              <a:spcBef>
                <a:spcPts val="54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R – S ≠ S –</a:t>
            </a:r>
            <a:r>
              <a:rPr lang="en-IN" sz="2200" spc="-30" dirty="0">
                <a:solidFill>
                  <a:srgbClr val="800000"/>
                </a:solidFill>
                <a:latin typeface="Arial"/>
                <a:cs typeface="Arial"/>
              </a:rPr>
              <a:t> </a:t>
            </a:r>
            <a:r>
              <a:rPr lang="en-IN" sz="2200" dirty="0">
                <a:solidFill>
                  <a:srgbClr val="800000"/>
                </a:solidFill>
                <a:latin typeface="Arial"/>
                <a:cs typeface="Arial"/>
              </a:rPr>
              <a:t>R</a:t>
            </a:r>
            <a:endParaRPr lang="en-IN" sz="2200"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Tree>
    <p:extLst>
      <p:ext uri="{BB962C8B-B14F-4D97-AF65-F5344CB8AC3E}">
        <p14:creationId xmlns:p14="http://schemas.microsoft.com/office/powerpoint/2010/main" xmlns="" val="178011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a:t>
            </a:r>
            <a:r>
              <a:rPr lang="en-GB" spc="10" dirty="0"/>
              <a:t> </a:t>
            </a:r>
            <a:r>
              <a:rPr lang="en-GB" spc="-10" dirty="0"/>
              <a:t>Overview</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85000" lnSpcReduction="20000"/>
          </a:bodyPr>
          <a:lstStyle/>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dirty="0" smtClean="0">
              <a:solidFill>
                <a:srgbClr val="33339A"/>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r>
              <a:rPr lang="en-IN" dirty="0" smtClean="0">
                <a:solidFill>
                  <a:srgbClr val="33339A"/>
                </a:solidFill>
                <a:latin typeface="Arial"/>
                <a:cs typeface="Arial"/>
              </a:rPr>
              <a:t>Relational </a:t>
            </a:r>
            <a:r>
              <a:rPr lang="en-IN" dirty="0">
                <a:solidFill>
                  <a:srgbClr val="33339A"/>
                </a:solidFill>
                <a:latin typeface="Arial"/>
                <a:cs typeface="Arial"/>
              </a:rPr>
              <a:t>algebra is the basic set of</a:t>
            </a:r>
            <a:r>
              <a:rPr lang="en-IN" spc="-65" dirty="0">
                <a:solidFill>
                  <a:srgbClr val="33339A"/>
                </a:solidFill>
                <a:latin typeface="Arial"/>
                <a:cs typeface="Arial"/>
              </a:rPr>
              <a:t> </a:t>
            </a:r>
            <a:r>
              <a:rPr lang="en-IN" dirty="0">
                <a:solidFill>
                  <a:srgbClr val="33339A"/>
                </a:solidFill>
                <a:latin typeface="Arial"/>
                <a:cs typeface="Arial"/>
              </a:rPr>
              <a:t>operations  for the relational model</a:t>
            </a:r>
            <a:endParaRPr lang="en-IN" dirty="0">
              <a:solidFill>
                <a:prstClr val="black"/>
              </a:solidFill>
              <a:latin typeface="Arial"/>
              <a:cs typeface="Arial"/>
            </a:endParaRPr>
          </a:p>
          <a:p>
            <a:pPr marL="355600" marR="511809" lvl="0" indent="-343535">
              <a:lnSpc>
                <a:spcPct val="100000"/>
              </a:lnSpc>
              <a:spcBef>
                <a:spcPts val="655"/>
              </a:spcBef>
              <a:buClr>
                <a:srgbClr val="9A0033"/>
              </a:buClr>
              <a:buSzPct val="59259"/>
              <a:buFont typeface="Wingdings"/>
              <a:buChar char=""/>
              <a:tabLst>
                <a:tab pos="354965" algn="l"/>
                <a:tab pos="356235" algn="l"/>
              </a:tabLst>
            </a:pPr>
            <a:r>
              <a:rPr lang="en-IN" sz="2700" dirty="0">
                <a:solidFill>
                  <a:srgbClr val="33339A"/>
                </a:solidFill>
                <a:latin typeface="Arial"/>
                <a:cs typeface="Arial"/>
              </a:rPr>
              <a:t>These </a:t>
            </a:r>
            <a:r>
              <a:rPr lang="en-IN" sz="2700" spc="-5" dirty="0">
                <a:solidFill>
                  <a:srgbClr val="33339A"/>
                </a:solidFill>
                <a:latin typeface="Arial"/>
                <a:cs typeface="Arial"/>
              </a:rPr>
              <a:t>operations enable </a:t>
            </a:r>
            <a:r>
              <a:rPr lang="en-IN" sz="2700" dirty="0">
                <a:solidFill>
                  <a:srgbClr val="33339A"/>
                </a:solidFill>
                <a:latin typeface="Arial"/>
                <a:cs typeface="Arial"/>
              </a:rPr>
              <a:t>a </a:t>
            </a:r>
            <a:r>
              <a:rPr lang="en-IN" sz="2700" spc="-5" dirty="0">
                <a:solidFill>
                  <a:srgbClr val="33339A"/>
                </a:solidFill>
                <a:latin typeface="Arial"/>
                <a:cs typeface="Arial"/>
              </a:rPr>
              <a:t>user </a:t>
            </a:r>
            <a:r>
              <a:rPr lang="en-IN" sz="2700" dirty="0">
                <a:solidFill>
                  <a:srgbClr val="33339A"/>
                </a:solidFill>
                <a:latin typeface="Arial"/>
                <a:cs typeface="Arial"/>
              </a:rPr>
              <a:t>to </a:t>
            </a:r>
            <a:r>
              <a:rPr lang="en-IN" sz="2700" spc="-5" dirty="0">
                <a:solidFill>
                  <a:srgbClr val="33339A"/>
                </a:solidFill>
                <a:latin typeface="Arial"/>
                <a:cs typeface="Arial"/>
              </a:rPr>
              <a:t>specify </a:t>
            </a:r>
            <a:r>
              <a:rPr lang="en-IN" sz="2700" b="1" spc="-5" dirty="0">
                <a:solidFill>
                  <a:srgbClr val="33339A"/>
                </a:solidFill>
                <a:latin typeface="Arial"/>
                <a:cs typeface="Arial"/>
              </a:rPr>
              <a:t>basic  retrieval requests </a:t>
            </a:r>
            <a:r>
              <a:rPr lang="en-IN" sz="2700" dirty="0">
                <a:solidFill>
                  <a:srgbClr val="33339A"/>
                </a:solidFill>
                <a:latin typeface="Arial"/>
                <a:cs typeface="Arial"/>
              </a:rPr>
              <a:t>(or</a:t>
            </a:r>
            <a:r>
              <a:rPr lang="en-IN" sz="2700" spc="-15" dirty="0">
                <a:solidFill>
                  <a:srgbClr val="33339A"/>
                </a:solidFill>
                <a:latin typeface="Arial"/>
                <a:cs typeface="Arial"/>
              </a:rPr>
              <a:t> </a:t>
            </a:r>
            <a:r>
              <a:rPr lang="en-IN" sz="2700" b="1" spc="-5" dirty="0">
                <a:solidFill>
                  <a:srgbClr val="33339A"/>
                </a:solidFill>
                <a:latin typeface="Arial"/>
                <a:cs typeface="Arial"/>
              </a:rPr>
              <a:t>queries</a:t>
            </a:r>
            <a:r>
              <a:rPr lang="en-IN" sz="2700" spc="-5" dirty="0">
                <a:solidFill>
                  <a:srgbClr val="33339A"/>
                </a:solidFill>
                <a:latin typeface="Arial"/>
                <a:cs typeface="Arial"/>
              </a:rPr>
              <a:t>)</a:t>
            </a:r>
            <a:endParaRPr lang="en-IN" sz="2700" dirty="0">
              <a:solidFill>
                <a:prstClr val="black"/>
              </a:solidFill>
              <a:latin typeface="Arial"/>
              <a:cs typeface="Arial"/>
            </a:endParaRPr>
          </a:p>
          <a:p>
            <a:pPr marL="355600" marR="5080" lvl="0" indent="-343535">
              <a:lnSpc>
                <a:spcPct val="100000"/>
              </a:lnSpc>
              <a:spcBef>
                <a:spcPts val="670"/>
              </a:spcBef>
              <a:buClr>
                <a:srgbClr val="9A0033"/>
              </a:buClr>
              <a:buSzPct val="60714"/>
              <a:buFont typeface="Wingdings"/>
              <a:buChar char=""/>
              <a:tabLst>
                <a:tab pos="354965" algn="l"/>
                <a:tab pos="356235" algn="l"/>
              </a:tabLst>
            </a:pPr>
            <a:r>
              <a:rPr lang="en-IN" dirty="0">
                <a:solidFill>
                  <a:srgbClr val="33339A"/>
                </a:solidFill>
                <a:latin typeface="Arial"/>
                <a:cs typeface="Arial"/>
              </a:rPr>
              <a:t>The result of an operation is a </a:t>
            </a:r>
            <a:r>
              <a:rPr lang="en-IN" i="1" dirty="0">
                <a:solidFill>
                  <a:srgbClr val="33339A"/>
                </a:solidFill>
                <a:latin typeface="Arial"/>
                <a:cs typeface="Arial"/>
              </a:rPr>
              <a:t>new relation</a:t>
            </a:r>
            <a:r>
              <a:rPr lang="en-IN" dirty="0">
                <a:solidFill>
                  <a:srgbClr val="33339A"/>
                </a:solidFill>
                <a:latin typeface="Arial"/>
                <a:cs typeface="Arial"/>
              </a:rPr>
              <a:t>, which  may have been formed from one or more </a:t>
            </a:r>
            <a:r>
              <a:rPr lang="en-IN" i="1" dirty="0">
                <a:solidFill>
                  <a:srgbClr val="33339A"/>
                </a:solidFill>
                <a:latin typeface="Arial"/>
                <a:cs typeface="Arial"/>
              </a:rPr>
              <a:t>input  </a:t>
            </a:r>
            <a:r>
              <a:rPr lang="en-IN" dirty="0">
                <a:solidFill>
                  <a:srgbClr val="33339A"/>
                </a:solidFill>
                <a:latin typeface="Arial"/>
                <a:cs typeface="Arial"/>
              </a:rPr>
              <a:t>relations</a:t>
            </a:r>
            <a:endParaRPr lang="en-IN" dirty="0">
              <a:solidFill>
                <a:prstClr val="black"/>
              </a:solidFill>
              <a:latin typeface="Arial"/>
              <a:cs typeface="Arial"/>
            </a:endParaRPr>
          </a:p>
          <a:p>
            <a:pPr marL="755015" marR="903605" lvl="1" indent="-285750">
              <a:lnSpc>
                <a:spcPct val="100000"/>
              </a:lnSpc>
              <a:spcBef>
                <a:spcPts val="64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This property makes the algebra “closed” (all  objects in relational algebra are</a:t>
            </a:r>
            <a:r>
              <a:rPr lang="en-IN" sz="2600" spc="45" dirty="0">
                <a:solidFill>
                  <a:srgbClr val="800000"/>
                </a:solidFill>
                <a:latin typeface="Arial"/>
                <a:cs typeface="Arial"/>
              </a:rPr>
              <a:t> </a:t>
            </a:r>
            <a:r>
              <a:rPr lang="en-IN" sz="2600" spc="-5" dirty="0">
                <a:solidFill>
                  <a:srgbClr val="800000"/>
                </a:solidFill>
                <a:latin typeface="Arial"/>
                <a:cs typeface="Arial"/>
              </a:rPr>
              <a:t>relations)</a:t>
            </a:r>
            <a:endParaRPr lang="en-IN" sz="26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xmlns="" val="3987652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CARTESIAN</a:t>
            </a:r>
            <a:r>
              <a:rPr lang="en-IN" dirty="0"/>
              <a:t> </a:t>
            </a:r>
            <a:r>
              <a:rPr lang="en-IN" spc="-5" dirty="0"/>
              <a:t>PRODUCT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81000" lvl="0" indent="-343535">
              <a:lnSpc>
                <a:spcPct val="100000"/>
              </a:lnSpc>
              <a:spcBef>
                <a:spcPts val="680"/>
              </a:spcBef>
              <a:buClr>
                <a:srgbClr val="9A0033"/>
              </a:buClr>
              <a:buSzPct val="58333"/>
              <a:buFont typeface="Wingdings"/>
              <a:buChar char=""/>
              <a:tabLst>
                <a:tab pos="380365" algn="l"/>
                <a:tab pos="381635" algn="l"/>
              </a:tabLst>
            </a:pPr>
            <a:r>
              <a:rPr lang="en-IN" sz="2400" spc="-5" dirty="0">
                <a:solidFill>
                  <a:srgbClr val="33339A"/>
                </a:solidFill>
                <a:latin typeface="Arial"/>
                <a:cs typeface="Arial"/>
              </a:rPr>
              <a:t>CARTESIAN </a:t>
            </a:r>
            <a:r>
              <a:rPr lang="en-IN" sz="2400" dirty="0">
                <a:solidFill>
                  <a:srgbClr val="33339A"/>
                </a:solidFill>
                <a:latin typeface="Arial"/>
                <a:cs typeface="Arial"/>
              </a:rPr>
              <a:t>(or </a:t>
            </a:r>
            <a:r>
              <a:rPr lang="en-IN" sz="2400" spc="-5" dirty="0">
                <a:solidFill>
                  <a:srgbClr val="33339A"/>
                </a:solidFill>
                <a:latin typeface="Arial"/>
                <a:cs typeface="Arial"/>
              </a:rPr>
              <a:t>CROSS) </a:t>
            </a:r>
            <a:r>
              <a:rPr lang="en-IN" sz="2400" dirty="0">
                <a:solidFill>
                  <a:srgbClr val="33339A"/>
                </a:solidFill>
                <a:latin typeface="Arial"/>
                <a:cs typeface="Arial"/>
              </a:rPr>
              <a:t>PRODUCT</a:t>
            </a:r>
            <a:r>
              <a:rPr lang="en-IN" sz="2400" spc="-20" dirty="0">
                <a:solidFill>
                  <a:srgbClr val="33339A"/>
                </a:solidFill>
                <a:latin typeface="Arial"/>
                <a:cs typeface="Arial"/>
              </a:rPr>
              <a:t> </a:t>
            </a:r>
            <a:r>
              <a:rPr lang="en-IN" sz="2400" dirty="0">
                <a:solidFill>
                  <a:srgbClr val="33339A"/>
                </a:solidFill>
                <a:latin typeface="Arial"/>
                <a:cs typeface="Arial"/>
              </a:rPr>
              <a:t>Operation</a:t>
            </a:r>
            <a:endParaRPr lang="en-IN" sz="2400" dirty="0">
              <a:solidFill>
                <a:prstClr val="black"/>
              </a:solidFill>
              <a:latin typeface="Arial"/>
              <a:cs typeface="Arial"/>
            </a:endParaRPr>
          </a:p>
          <a:p>
            <a:pPr marL="780415" marR="30480" lvl="1" indent="-285750">
              <a:lnSpc>
                <a:spcPct val="100000"/>
              </a:lnSpc>
              <a:spcBef>
                <a:spcPts val="535"/>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This </a:t>
            </a:r>
            <a:r>
              <a:rPr lang="en-IN" sz="2200" spc="-5" dirty="0">
                <a:solidFill>
                  <a:srgbClr val="800000"/>
                </a:solidFill>
                <a:latin typeface="Arial"/>
                <a:cs typeface="Arial"/>
              </a:rPr>
              <a:t>operation is used </a:t>
            </a:r>
            <a:r>
              <a:rPr lang="en-IN" sz="2200" dirty="0">
                <a:solidFill>
                  <a:srgbClr val="800000"/>
                </a:solidFill>
                <a:latin typeface="Arial"/>
                <a:cs typeface="Arial"/>
              </a:rPr>
              <a:t>to combine tuples from two relations  </a:t>
            </a:r>
            <a:r>
              <a:rPr lang="en-IN" sz="2200" spc="-5" dirty="0">
                <a:solidFill>
                  <a:srgbClr val="800000"/>
                </a:solidFill>
                <a:latin typeface="Arial"/>
                <a:cs typeface="Arial"/>
              </a:rPr>
              <a:t>in </a:t>
            </a:r>
            <a:r>
              <a:rPr lang="en-IN" sz="2200" dirty="0">
                <a:solidFill>
                  <a:srgbClr val="800000"/>
                </a:solidFill>
                <a:latin typeface="Arial"/>
                <a:cs typeface="Arial"/>
              </a:rPr>
              <a:t>a combinatorial fashion.</a:t>
            </a:r>
            <a:endParaRPr lang="en-IN" sz="2200" dirty="0">
              <a:solidFill>
                <a:prstClr val="black"/>
              </a:solidFill>
              <a:latin typeface="Arial"/>
              <a:cs typeface="Arial"/>
            </a:endParaRPr>
          </a:p>
          <a:p>
            <a:pPr marL="781050" lvl="1" indent="-285750">
              <a:lnSpc>
                <a:spcPct val="100000"/>
              </a:lnSpc>
              <a:spcBef>
                <a:spcPts val="520"/>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Denoted by R(A1, </a:t>
            </a:r>
            <a:r>
              <a:rPr lang="en-IN" sz="2200" dirty="0">
                <a:solidFill>
                  <a:srgbClr val="800000"/>
                </a:solidFill>
                <a:latin typeface="Arial"/>
                <a:cs typeface="Arial"/>
              </a:rPr>
              <a:t>A2, . . ., An) x S(B1, B2, . . .,</a:t>
            </a:r>
            <a:r>
              <a:rPr lang="en-IN" sz="2200" spc="-15" dirty="0">
                <a:solidFill>
                  <a:srgbClr val="800000"/>
                </a:solidFill>
                <a:latin typeface="Arial"/>
                <a:cs typeface="Arial"/>
              </a:rPr>
              <a:t> </a:t>
            </a:r>
            <a:r>
              <a:rPr lang="en-IN" sz="2200" dirty="0" err="1">
                <a:solidFill>
                  <a:srgbClr val="800000"/>
                </a:solidFill>
                <a:latin typeface="Arial"/>
                <a:cs typeface="Arial"/>
              </a:rPr>
              <a:t>Bm</a:t>
            </a:r>
            <a:r>
              <a:rPr lang="en-IN" sz="2200" dirty="0">
                <a:solidFill>
                  <a:srgbClr val="800000"/>
                </a:solidFill>
                <a:latin typeface="Arial"/>
                <a:cs typeface="Arial"/>
              </a:rPr>
              <a:t>)</a:t>
            </a:r>
            <a:endParaRPr lang="en-IN" sz="2200" dirty="0">
              <a:solidFill>
                <a:prstClr val="black"/>
              </a:solidFill>
              <a:latin typeface="Arial"/>
              <a:cs typeface="Arial"/>
            </a:endParaRPr>
          </a:p>
          <a:p>
            <a:pPr marL="781050" lvl="1" indent="-285750">
              <a:lnSpc>
                <a:spcPct val="100000"/>
              </a:lnSpc>
              <a:spcBef>
                <a:spcPts val="520"/>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Result is </a:t>
            </a:r>
            <a:r>
              <a:rPr lang="en-IN" sz="2200" dirty="0">
                <a:solidFill>
                  <a:srgbClr val="800000"/>
                </a:solidFill>
                <a:latin typeface="Arial"/>
                <a:cs typeface="Arial"/>
              </a:rPr>
              <a:t>a relation Q </a:t>
            </a:r>
            <a:r>
              <a:rPr lang="en-IN" sz="2200" spc="-5" dirty="0">
                <a:solidFill>
                  <a:srgbClr val="800000"/>
                </a:solidFill>
                <a:latin typeface="Arial"/>
                <a:cs typeface="Arial"/>
              </a:rPr>
              <a:t>with degree </a:t>
            </a:r>
            <a:r>
              <a:rPr lang="en-IN" sz="2200" dirty="0">
                <a:solidFill>
                  <a:srgbClr val="800000"/>
                </a:solidFill>
                <a:latin typeface="Arial"/>
                <a:cs typeface="Arial"/>
              </a:rPr>
              <a:t>n + m attributes:</a:t>
            </a:r>
            <a:endParaRPr lang="en-IN" sz="2200" dirty="0">
              <a:solidFill>
                <a:prstClr val="black"/>
              </a:solidFill>
              <a:latin typeface="Arial"/>
              <a:cs typeface="Arial"/>
            </a:endParaRPr>
          </a:p>
          <a:p>
            <a:pPr marL="1181100" lvl="2" indent="-229235">
              <a:lnSpc>
                <a:spcPct val="100000"/>
              </a:lnSpc>
              <a:spcBef>
                <a:spcPts val="489"/>
              </a:spcBef>
              <a:buClr>
                <a:srgbClr val="9A0033"/>
              </a:buClr>
              <a:buSzPct val="50000"/>
              <a:buFont typeface="Wingdings"/>
              <a:buChar char=""/>
              <a:tabLst>
                <a:tab pos="1180465" algn="l"/>
                <a:tab pos="1181100" algn="l"/>
              </a:tabLst>
            </a:pPr>
            <a:r>
              <a:rPr lang="en-IN" spc="-5" dirty="0">
                <a:solidFill>
                  <a:srgbClr val="33339A"/>
                </a:solidFill>
                <a:latin typeface="Arial"/>
                <a:cs typeface="Arial"/>
              </a:rPr>
              <a:t>Q(A1, A2, . . ., An, B1, B2, . . ., </a:t>
            </a:r>
            <a:r>
              <a:rPr lang="en-IN" spc="-5" dirty="0" err="1">
                <a:solidFill>
                  <a:srgbClr val="33339A"/>
                </a:solidFill>
                <a:latin typeface="Arial"/>
                <a:cs typeface="Arial"/>
              </a:rPr>
              <a:t>Bm</a:t>
            </a:r>
            <a:r>
              <a:rPr lang="en-IN" spc="-5" dirty="0">
                <a:solidFill>
                  <a:srgbClr val="33339A"/>
                </a:solidFill>
                <a:latin typeface="Arial"/>
                <a:cs typeface="Arial"/>
              </a:rPr>
              <a:t>), in that</a:t>
            </a:r>
            <a:r>
              <a:rPr lang="en-IN" spc="-90" dirty="0">
                <a:solidFill>
                  <a:srgbClr val="33339A"/>
                </a:solidFill>
                <a:latin typeface="Arial"/>
                <a:cs typeface="Arial"/>
              </a:rPr>
              <a:t> </a:t>
            </a:r>
            <a:r>
              <a:rPr lang="en-IN" spc="-10" dirty="0">
                <a:solidFill>
                  <a:srgbClr val="33339A"/>
                </a:solidFill>
                <a:latin typeface="Arial"/>
                <a:cs typeface="Arial"/>
              </a:rPr>
              <a:t>order.</a:t>
            </a:r>
            <a:endParaRPr lang="en-IN" dirty="0">
              <a:solidFill>
                <a:prstClr val="black"/>
              </a:solidFill>
              <a:latin typeface="Arial"/>
              <a:cs typeface="Arial"/>
            </a:endParaRPr>
          </a:p>
          <a:p>
            <a:pPr marL="780415" marR="945515" lvl="1" indent="-285750">
              <a:lnSpc>
                <a:spcPct val="100000"/>
              </a:lnSpc>
              <a:spcBef>
                <a:spcPts val="509"/>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resulting relation state </a:t>
            </a:r>
            <a:r>
              <a:rPr lang="en-IN" sz="2200" spc="-5" dirty="0">
                <a:solidFill>
                  <a:srgbClr val="800000"/>
                </a:solidFill>
                <a:latin typeface="Arial"/>
                <a:cs typeface="Arial"/>
              </a:rPr>
              <a:t>has one </a:t>
            </a:r>
            <a:r>
              <a:rPr lang="en-IN" sz="2200" dirty="0">
                <a:solidFill>
                  <a:srgbClr val="800000"/>
                </a:solidFill>
                <a:latin typeface="Arial"/>
                <a:cs typeface="Arial"/>
              </a:rPr>
              <a:t>tuple </a:t>
            </a:r>
            <a:r>
              <a:rPr lang="en-IN" sz="2200" spc="-5" dirty="0">
                <a:solidFill>
                  <a:srgbClr val="800000"/>
                </a:solidFill>
                <a:latin typeface="Arial"/>
                <a:cs typeface="Arial"/>
              </a:rPr>
              <a:t>for each  </a:t>
            </a:r>
            <a:r>
              <a:rPr lang="en-IN" sz="2200" dirty="0">
                <a:solidFill>
                  <a:srgbClr val="800000"/>
                </a:solidFill>
                <a:latin typeface="Arial"/>
                <a:cs typeface="Arial"/>
              </a:rPr>
              <a:t>combination </a:t>
            </a:r>
            <a:r>
              <a:rPr lang="en-IN" sz="2200" spc="-5" dirty="0">
                <a:solidFill>
                  <a:srgbClr val="800000"/>
                </a:solidFill>
                <a:latin typeface="Arial"/>
                <a:cs typeface="Arial"/>
              </a:rPr>
              <a:t>of </a:t>
            </a:r>
            <a:r>
              <a:rPr lang="en-IN" sz="2200" dirty="0">
                <a:solidFill>
                  <a:srgbClr val="800000"/>
                </a:solidFill>
                <a:latin typeface="Arial"/>
                <a:cs typeface="Arial"/>
              </a:rPr>
              <a:t>tuples—one from R </a:t>
            </a:r>
            <a:r>
              <a:rPr lang="en-IN" sz="2200" spc="-5" dirty="0">
                <a:solidFill>
                  <a:srgbClr val="800000"/>
                </a:solidFill>
                <a:latin typeface="Arial"/>
                <a:cs typeface="Arial"/>
              </a:rPr>
              <a:t>and one </a:t>
            </a:r>
            <a:r>
              <a:rPr lang="en-IN" sz="2200" dirty="0">
                <a:solidFill>
                  <a:srgbClr val="800000"/>
                </a:solidFill>
                <a:latin typeface="Arial"/>
                <a:cs typeface="Arial"/>
              </a:rPr>
              <a:t>from</a:t>
            </a:r>
            <a:r>
              <a:rPr lang="en-IN" sz="2200" spc="-30" dirty="0">
                <a:solidFill>
                  <a:srgbClr val="800000"/>
                </a:solidFill>
                <a:latin typeface="Arial"/>
                <a:cs typeface="Arial"/>
              </a:rPr>
              <a:t> </a:t>
            </a:r>
            <a:r>
              <a:rPr lang="en-IN" sz="2200" dirty="0">
                <a:solidFill>
                  <a:srgbClr val="800000"/>
                </a:solidFill>
                <a:latin typeface="Arial"/>
                <a:cs typeface="Arial"/>
              </a:rPr>
              <a:t>S.</a:t>
            </a:r>
            <a:endParaRPr lang="en-IN" sz="2200" dirty="0">
              <a:solidFill>
                <a:prstClr val="black"/>
              </a:solidFill>
              <a:latin typeface="Arial"/>
              <a:cs typeface="Arial"/>
            </a:endParaRPr>
          </a:p>
          <a:p>
            <a:pPr marL="781050" marR="36195" lvl="1" indent="-286385">
              <a:lnSpc>
                <a:spcPct val="100000"/>
              </a:lnSpc>
              <a:spcBef>
                <a:spcPts val="520"/>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Hence, if </a:t>
            </a:r>
            <a:r>
              <a:rPr lang="en-IN" sz="2200" dirty="0">
                <a:solidFill>
                  <a:srgbClr val="800000"/>
                </a:solidFill>
                <a:latin typeface="Arial"/>
                <a:cs typeface="Arial"/>
              </a:rPr>
              <a:t>R </a:t>
            </a:r>
            <a:r>
              <a:rPr lang="en-IN" sz="2200" spc="-5" dirty="0">
                <a:solidFill>
                  <a:srgbClr val="800000"/>
                </a:solidFill>
                <a:latin typeface="Arial"/>
                <a:cs typeface="Arial"/>
              </a:rPr>
              <a:t>has </a:t>
            </a:r>
            <a:r>
              <a:rPr lang="en-IN" sz="2200" dirty="0" err="1">
                <a:solidFill>
                  <a:srgbClr val="800000"/>
                </a:solidFill>
                <a:latin typeface="Arial"/>
                <a:cs typeface="Arial"/>
              </a:rPr>
              <a:t>n</a:t>
            </a:r>
            <a:r>
              <a:rPr lang="en-IN" sz="2250" baseline="-22222" dirty="0" err="1">
                <a:solidFill>
                  <a:srgbClr val="800000"/>
                </a:solidFill>
                <a:latin typeface="Arial"/>
                <a:cs typeface="Arial"/>
              </a:rPr>
              <a:t>R</a:t>
            </a:r>
            <a:r>
              <a:rPr lang="en-IN" sz="2250" baseline="-22222" dirty="0">
                <a:solidFill>
                  <a:srgbClr val="800000"/>
                </a:solidFill>
                <a:latin typeface="Arial"/>
                <a:cs typeface="Arial"/>
              </a:rPr>
              <a:t> </a:t>
            </a:r>
            <a:r>
              <a:rPr lang="en-IN" sz="2200" dirty="0">
                <a:solidFill>
                  <a:srgbClr val="800000"/>
                </a:solidFill>
                <a:latin typeface="Arial"/>
                <a:cs typeface="Arial"/>
              </a:rPr>
              <a:t>tuples (denoted </a:t>
            </a:r>
            <a:r>
              <a:rPr lang="en-IN" sz="2200" spc="-5" dirty="0">
                <a:solidFill>
                  <a:srgbClr val="800000"/>
                </a:solidFill>
                <a:latin typeface="Arial"/>
                <a:cs typeface="Arial"/>
              </a:rPr>
              <a:t>as </a:t>
            </a:r>
            <a:r>
              <a:rPr lang="en-IN" sz="2200" dirty="0">
                <a:solidFill>
                  <a:srgbClr val="800000"/>
                </a:solidFill>
                <a:latin typeface="Arial"/>
                <a:cs typeface="Arial"/>
              </a:rPr>
              <a:t>|R| =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R</a:t>
            </a:r>
            <a:r>
              <a:rPr lang="en-IN" sz="2250" spc="-7" baseline="-22222" dirty="0">
                <a:solidFill>
                  <a:srgbClr val="800000"/>
                </a:solidFill>
                <a:latin typeface="Arial"/>
                <a:cs typeface="Arial"/>
              </a:rPr>
              <a:t> </a:t>
            </a:r>
            <a:r>
              <a:rPr lang="en-IN" sz="2200" dirty="0">
                <a:solidFill>
                  <a:srgbClr val="800000"/>
                </a:solidFill>
                <a:latin typeface="Arial"/>
                <a:cs typeface="Arial"/>
              </a:rPr>
              <a:t>), and S </a:t>
            </a:r>
            <a:r>
              <a:rPr lang="en-IN" sz="2200" spc="-5" dirty="0">
                <a:solidFill>
                  <a:srgbClr val="800000"/>
                </a:solidFill>
                <a:latin typeface="Arial"/>
                <a:cs typeface="Arial"/>
              </a:rPr>
              <a:t>has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7" baseline="-22222" dirty="0">
                <a:solidFill>
                  <a:srgbClr val="800000"/>
                </a:solidFill>
                <a:latin typeface="Arial"/>
                <a:cs typeface="Arial"/>
              </a:rPr>
              <a:t> </a:t>
            </a:r>
            <a:r>
              <a:rPr lang="en-IN" sz="2200" dirty="0">
                <a:solidFill>
                  <a:srgbClr val="800000"/>
                </a:solidFill>
                <a:latin typeface="Arial"/>
                <a:cs typeface="Arial"/>
              </a:rPr>
              <a:t>tuples, then R x S </a:t>
            </a:r>
            <a:r>
              <a:rPr lang="en-IN" sz="2200" spc="-5" dirty="0">
                <a:solidFill>
                  <a:srgbClr val="800000"/>
                </a:solidFill>
                <a:latin typeface="Arial"/>
                <a:cs typeface="Arial"/>
              </a:rPr>
              <a:t>will have </a:t>
            </a:r>
            <a:r>
              <a:rPr lang="en-IN" sz="2200" spc="-10" dirty="0" err="1">
                <a:solidFill>
                  <a:srgbClr val="800000"/>
                </a:solidFill>
                <a:latin typeface="Arial"/>
                <a:cs typeface="Arial"/>
              </a:rPr>
              <a:t>n</a:t>
            </a:r>
            <a:r>
              <a:rPr lang="en-IN" sz="2250" spc="-15" baseline="-22222" dirty="0" err="1">
                <a:solidFill>
                  <a:srgbClr val="800000"/>
                </a:solidFill>
                <a:latin typeface="Arial"/>
                <a:cs typeface="Arial"/>
              </a:rPr>
              <a:t>R</a:t>
            </a:r>
            <a:r>
              <a:rPr lang="en-IN" sz="2250" spc="-15" baseline="-22222" dirty="0">
                <a:solidFill>
                  <a:srgbClr val="800000"/>
                </a:solidFill>
                <a:latin typeface="Arial"/>
                <a:cs typeface="Arial"/>
              </a:rPr>
              <a:t> </a:t>
            </a:r>
            <a:r>
              <a:rPr lang="en-IN" sz="2200" dirty="0">
                <a:solidFill>
                  <a:srgbClr val="800000"/>
                </a:solidFill>
                <a:latin typeface="Arial"/>
                <a:cs typeface="Arial"/>
              </a:rPr>
              <a:t>*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247" baseline="-22222" dirty="0">
                <a:solidFill>
                  <a:srgbClr val="800000"/>
                </a:solidFill>
                <a:latin typeface="Arial"/>
                <a:cs typeface="Arial"/>
              </a:rPr>
              <a:t> </a:t>
            </a:r>
            <a:r>
              <a:rPr lang="en-IN" sz="2200" dirty="0">
                <a:solidFill>
                  <a:srgbClr val="800000"/>
                </a:solidFill>
                <a:latin typeface="Arial"/>
                <a:cs typeface="Arial"/>
              </a:rPr>
              <a:t>tuples.</a:t>
            </a:r>
            <a:endParaRPr lang="en-IN" sz="2200" dirty="0">
              <a:solidFill>
                <a:prstClr val="black"/>
              </a:solidFill>
              <a:latin typeface="Arial"/>
              <a:cs typeface="Arial"/>
            </a:endParaRPr>
          </a:p>
          <a:p>
            <a:pPr marL="781050" lvl="1"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two </a:t>
            </a:r>
            <a:r>
              <a:rPr lang="en-IN" sz="2200" spc="-5" dirty="0">
                <a:solidFill>
                  <a:srgbClr val="800000"/>
                </a:solidFill>
                <a:latin typeface="Arial"/>
                <a:cs typeface="Arial"/>
              </a:rPr>
              <a:t>operands do NOT have </a:t>
            </a:r>
            <a:r>
              <a:rPr lang="en-IN" sz="2200" dirty="0">
                <a:solidFill>
                  <a:srgbClr val="800000"/>
                </a:solidFill>
                <a:latin typeface="Arial"/>
                <a:cs typeface="Arial"/>
              </a:rPr>
              <a:t>to </a:t>
            </a:r>
            <a:r>
              <a:rPr lang="en-IN" sz="2200" spc="-5" dirty="0">
                <a:solidFill>
                  <a:srgbClr val="800000"/>
                </a:solidFill>
                <a:latin typeface="Arial"/>
                <a:cs typeface="Arial"/>
              </a:rPr>
              <a:t>be </a:t>
            </a:r>
            <a:r>
              <a:rPr lang="en-IN" sz="2200" dirty="0">
                <a:solidFill>
                  <a:srgbClr val="800000"/>
                </a:solidFill>
                <a:latin typeface="Arial"/>
                <a:cs typeface="Arial"/>
              </a:rPr>
              <a:t>"type</a:t>
            </a:r>
            <a:r>
              <a:rPr lang="en-IN" sz="2200" spc="5" dirty="0">
                <a:solidFill>
                  <a:srgbClr val="800000"/>
                </a:solidFill>
                <a:latin typeface="Arial"/>
                <a:cs typeface="Arial"/>
              </a:rPr>
              <a:t> </a:t>
            </a:r>
            <a:r>
              <a:rPr lang="en-IN" sz="2200" dirty="0">
                <a:solidFill>
                  <a:srgbClr val="800000"/>
                </a:solidFill>
                <a:latin typeface="Arial"/>
                <a:cs typeface="Arial"/>
              </a:rPr>
              <a:t>compatible”</a:t>
            </a:r>
            <a:endParaRPr lang="en-IN" sz="22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p:txBody>
      </p:sp>
    </p:spTree>
    <p:extLst>
      <p:ext uri="{BB962C8B-B14F-4D97-AF65-F5344CB8AC3E}">
        <p14:creationId xmlns:p14="http://schemas.microsoft.com/office/powerpoint/2010/main" xmlns="" val="3239466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81000" marR="1403350" indent="-343535">
              <a:lnSpc>
                <a:spcPts val="3020"/>
              </a:lnSpc>
              <a:spcBef>
                <a:spcPts val="484"/>
              </a:spcBef>
              <a:buClr>
                <a:srgbClr val="9A0033"/>
              </a:buClr>
              <a:buSzPct val="60714"/>
              <a:buFont typeface="Wingdings"/>
              <a:buChar char=""/>
              <a:tabLst>
                <a:tab pos="380365" algn="l"/>
                <a:tab pos="381635" algn="l"/>
              </a:tabLst>
            </a:pPr>
            <a:r>
              <a:rPr lang="en-IN" dirty="0">
                <a:solidFill>
                  <a:srgbClr val="33339A"/>
                </a:solidFill>
                <a:latin typeface="Arial"/>
                <a:cs typeface="Arial"/>
              </a:rPr>
              <a:t>Generally, </a:t>
            </a:r>
            <a:r>
              <a:rPr lang="en-IN" spc="-5" dirty="0">
                <a:solidFill>
                  <a:srgbClr val="33339A"/>
                </a:solidFill>
                <a:latin typeface="Arial"/>
                <a:cs typeface="Arial"/>
              </a:rPr>
              <a:t>CROSS PRODUCT is not </a:t>
            </a:r>
            <a:r>
              <a:rPr lang="en-IN" dirty="0">
                <a:solidFill>
                  <a:srgbClr val="33339A"/>
                </a:solidFill>
                <a:latin typeface="Arial"/>
                <a:cs typeface="Arial"/>
              </a:rPr>
              <a:t>a  meaningful</a:t>
            </a:r>
            <a:r>
              <a:rPr lang="en-IN" spc="-5" dirty="0">
                <a:solidFill>
                  <a:srgbClr val="33339A"/>
                </a:solidFill>
                <a:latin typeface="Arial"/>
                <a:cs typeface="Arial"/>
              </a:rPr>
              <a:t> </a:t>
            </a:r>
            <a:r>
              <a:rPr lang="en-IN" dirty="0">
                <a:solidFill>
                  <a:srgbClr val="33339A"/>
                </a:solidFill>
                <a:latin typeface="Arial"/>
                <a:cs typeface="Arial"/>
              </a:rPr>
              <a:t>operation</a:t>
            </a:r>
            <a:endParaRPr lang="en-IN" dirty="0">
              <a:latin typeface="Arial"/>
              <a:cs typeface="Arial"/>
            </a:endParaRPr>
          </a:p>
          <a:p>
            <a:pPr marL="780415" marR="30480" lvl="1" indent="-285750">
              <a:lnSpc>
                <a:spcPts val="2810"/>
              </a:lnSpc>
              <a:spcBef>
                <a:spcPts val="640"/>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Can become meaningful when followed by other  operations</a:t>
            </a:r>
            <a:endParaRPr lang="en-IN" sz="2600" dirty="0">
              <a:latin typeface="Arial"/>
              <a:cs typeface="Arial"/>
            </a:endParaRPr>
          </a:p>
          <a:p>
            <a:pPr marL="381000" indent="-343535">
              <a:lnSpc>
                <a:spcPct val="100000"/>
              </a:lnSpc>
              <a:spcBef>
                <a:spcPts val="290"/>
              </a:spcBef>
              <a:buClr>
                <a:srgbClr val="9A0033"/>
              </a:buClr>
              <a:buSzPct val="60714"/>
              <a:buFont typeface="Wingdings"/>
              <a:buChar char=""/>
              <a:tabLst>
                <a:tab pos="380365" algn="l"/>
                <a:tab pos="381635" algn="l"/>
              </a:tabLst>
            </a:pPr>
            <a:r>
              <a:rPr lang="en-IN" dirty="0">
                <a:solidFill>
                  <a:srgbClr val="33339A"/>
                </a:solidFill>
                <a:latin typeface="Arial"/>
                <a:cs typeface="Arial"/>
              </a:rPr>
              <a:t>Example (not</a:t>
            </a:r>
            <a:r>
              <a:rPr lang="en-IN" spc="-5" dirty="0">
                <a:solidFill>
                  <a:srgbClr val="33339A"/>
                </a:solidFill>
                <a:latin typeface="Arial"/>
                <a:cs typeface="Arial"/>
              </a:rPr>
              <a:t> </a:t>
            </a:r>
            <a:r>
              <a:rPr lang="en-IN" dirty="0">
                <a:solidFill>
                  <a:srgbClr val="33339A"/>
                </a:solidFill>
                <a:latin typeface="Arial"/>
                <a:cs typeface="Arial"/>
              </a:rPr>
              <a:t>meaningful):</a:t>
            </a:r>
            <a:endParaRPr lang="en-IN" dirty="0">
              <a:latin typeface="Arial"/>
              <a:cs typeface="Arial"/>
            </a:endParaRPr>
          </a:p>
          <a:p>
            <a:pPr marL="781050" lvl="1" indent="-285750">
              <a:lnSpc>
                <a:spcPct val="100000"/>
              </a:lnSpc>
              <a:spcBef>
                <a:spcPts val="28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FEMALE_EMPS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spc="105" dirty="0">
                <a:solidFill>
                  <a:srgbClr val="800000"/>
                </a:solidFill>
                <a:latin typeface="Times New Roman"/>
                <a:cs typeface="Times New Roman"/>
              </a:rPr>
              <a:t> </a:t>
            </a:r>
            <a:r>
              <a:rPr lang="en-IN" sz="2250" spc="-7" baseline="-22222" dirty="0">
                <a:solidFill>
                  <a:srgbClr val="800000"/>
                </a:solidFill>
                <a:latin typeface="Arial"/>
                <a:cs typeface="Arial"/>
              </a:rPr>
              <a:t>SEX=’F’</a:t>
            </a:r>
            <a:r>
              <a:rPr lang="en-IN" sz="2200" spc="-5" dirty="0">
                <a:solidFill>
                  <a:srgbClr val="800000"/>
                </a:solidFill>
                <a:latin typeface="Arial"/>
                <a:cs typeface="Arial"/>
              </a:rPr>
              <a:t>(EMPLOYEE)</a:t>
            </a:r>
            <a:endParaRPr lang="en-IN" sz="2200" dirty="0">
              <a:latin typeface="Arial"/>
              <a:cs typeface="Arial"/>
            </a:endParaRPr>
          </a:p>
          <a:p>
            <a:pPr marL="781050" lvl="1" indent="-285750">
              <a:lnSpc>
                <a:spcPct val="100000"/>
              </a:lnSpc>
              <a:spcBef>
                <a:spcPts val="26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EMPNAMES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50" baseline="-22222" dirty="0">
                <a:solidFill>
                  <a:srgbClr val="800000"/>
                </a:solidFill>
                <a:latin typeface="Arial"/>
                <a:cs typeface="Arial"/>
              </a:rPr>
              <a:t>FNAME, </a:t>
            </a:r>
            <a:r>
              <a:rPr lang="en-IN" sz="2250" spc="-7" baseline="-22222" dirty="0">
                <a:solidFill>
                  <a:srgbClr val="800000"/>
                </a:solidFill>
                <a:latin typeface="Arial"/>
                <a:cs typeface="Arial"/>
              </a:rPr>
              <a:t>LNAME, SSN</a:t>
            </a:r>
            <a:r>
              <a:rPr lang="en-IN" sz="2250" spc="127" baseline="-22222" dirty="0">
                <a:solidFill>
                  <a:srgbClr val="800000"/>
                </a:solidFill>
                <a:latin typeface="Arial"/>
                <a:cs typeface="Arial"/>
              </a:rPr>
              <a:t> </a:t>
            </a:r>
            <a:r>
              <a:rPr lang="en-IN" sz="2200" spc="-5" dirty="0">
                <a:solidFill>
                  <a:srgbClr val="800000"/>
                </a:solidFill>
                <a:latin typeface="Arial"/>
                <a:cs typeface="Arial"/>
              </a:rPr>
              <a:t>(FEMALE_EMPS)</a:t>
            </a:r>
            <a:endParaRPr lang="en-IN" sz="2200" dirty="0">
              <a:latin typeface="Arial"/>
              <a:cs typeface="Arial"/>
            </a:endParaRPr>
          </a:p>
          <a:p>
            <a:pPr marL="781050" lvl="1" indent="-285750">
              <a:lnSpc>
                <a:spcPct val="100000"/>
              </a:lnSpc>
              <a:spcBef>
                <a:spcPts val="259"/>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EMP_DEPENDENTS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spc="-5" dirty="0">
                <a:solidFill>
                  <a:srgbClr val="800000"/>
                </a:solidFill>
                <a:latin typeface="Arial"/>
                <a:cs typeface="Arial"/>
              </a:rPr>
              <a:t>EMPNAMES </a:t>
            </a:r>
            <a:r>
              <a:rPr lang="en-IN" sz="2200" dirty="0">
                <a:solidFill>
                  <a:srgbClr val="800000"/>
                </a:solidFill>
                <a:latin typeface="Arial"/>
                <a:cs typeface="Arial"/>
              </a:rPr>
              <a:t>x</a:t>
            </a:r>
            <a:r>
              <a:rPr lang="en-IN" sz="2200" spc="25" dirty="0">
                <a:solidFill>
                  <a:srgbClr val="800000"/>
                </a:solidFill>
                <a:latin typeface="Arial"/>
                <a:cs typeface="Arial"/>
              </a:rPr>
              <a:t> </a:t>
            </a:r>
            <a:r>
              <a:rPr lang="en-IN" sz="2200" spc="-5" dirty="0">
                <a:solidFill>
                  <a:srgbClr val="800000"/>
                </a:solidFill>
                <a:latin typeface="Arial"/>
                <a:cs typeface="Arial"/>
              </a:rPr>
              <a:t>DEPENDENT</a:t>
            </a:r>
            <a:endParaRPr lang="en-IN" sz="2200" dirty="0">
              <a:latin typeface="Arial"/>
              <a:cs typeface="Arial"/>
            </a:endParaRPr>
          </a:p>
          <a:p>
            <a:pPr marL="381000" marR="102235" indent="-343535">
              <a:lnSpc>
                <a:spcPts val="2590"/>
              </a:lnSpc>
              <a:spcBef>
                <a:spcPts val="575"/>
              </a:spcBef>
              <a:buClr>
                <a:srgbClr val="9A0033"/>
              </a:buClr>
              <a:buSzPct val="58333"/>
              <a:buFont typeface="Wingdings"/>
              <a:buChar char=""/>
              <a:tabLst>
                <a:tab pos="380365" algn="l"/>
                <a:tab pos="381635" algn="l"/>
              </a:tabLst>
            </a:pPr>
            <a:r>
              <a:rPr lang="en-IN" sz="2400" dirty="0">
                <a:solidFill>
                  <a:srgbClr val="33339A"/>
                </a:solidFill>
                <a:latin typeface="Arial"/>
                <a:cs typeface="Arial"/>
              </a:rPr>
              <a:t>EMP_DEPENDENTS </a:t>
            </a:r>
            <a:r>
              <a:rPr lang="en-IN" sz="2400" spc="-5" dirty="0">
                <a:solidFill>
                  <a:srgbClr val="33339A"/>
                </a:solidFill>
                <a:latin typeface="Arial"/>
                <a:cs typeface="Arial"/>
              </a:rPr>
              <a:t>will </a:t>
            </a:r>
            <a:r>
              <a:rPr lang="en-IN" sz="2400" dirty="0">
                <a:solidFill>
                  <a:srgbClr val="33339A"/>
                </a:solidFill>
                <a:latin typeface="Arial"/>
                <a:cs typeface="Arial"/>
              </a:rPr>
              <a:t>contain every combination</a:t>
            </a:r>
            <a:r>
              <a:rPr lang="en-IN" sz="2400" spc="-90" dirty="0">
                <a:solidFill>
                  <a:srgbClr val="33339A"/>
                </a:solidFill>
                <a:latin typeface="Arial"/>
                <a:cs typeface="Arial"/>
              </a:rPr>
              <a:t> </a:t>
            </a:r>
            <a:r>
              <a:rPr lang="en-IN" sz="2400" dirty="0">
                <a:solidFill>
                  <a:srgbClr val="33339A"/>
                </a:solidFill>
                <a:latin typeface="Arial"/>
                <a:cs typeface="Arial"/>
              </a:rPr>
              <a:t>of  EMPNAMES and</a:t>
            </a:r>
            <a:r>
              <a:rPr lang="en-IN" sz="2400" spc="-15" dirty="0">
                <a:solidFill>
                  <a:srgbClr val="33339A"/>
                </a:solidFill>
                <a:latin typeface="Arial"/>
                <a:cs typeface="Arial"/>
              </a:rPr>
              <a:t> </a:t>
            </a:r>
            <a:r>
              <a:rPr lang="en-IN" sz="2400" dirty="0">
                <a:solidFill>
                  <a:srgbClr val="33339A"/>
                </a:solidFill>
                <a:latin typeface="Arial"/>
                <a:cs typeface="Arial"/>
              </a:rPr>
              <a:t>DEPENDENT</a:t>
            </a:r>
            <a:endParaRPr lang="en-IN" sz="2400" dirty="0">
              <a:latin typeface="Arial"/>
              <a:cs typeface="Arial"/>
            </a:endParaRPr>
          </a:p>
          <a:p>
            <a:pPr marL="781050" lvl="1" indent="-285750">
              <a:lnSpc>
                <a:spcPct val="100000"/>
              </a:lnSpc>
              <a:spcBef>
                <a:spcPts val="229"/>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whether or not </a:t>
            </a:r>
            <a:r>
              <a:rPr lang="en-IN" sz="2200" dirty="0">
                <a:solidFill>
                  <a:srgbClr val="800000"/>
                </a:solidFill>
                <a:latin typeface="Arial"/>
                <a:cs typeface="Arial"/>
              </a:rPr>
              <a:t>they </a:t>
            </a:r>
            <a:r>
              <a:rPr lang="en-IN" sz="2200" spc="-5" dirty="0">
                <a:solidFill>
                  <a:srgbClr val="800000"/>
                </a:solidFill>
                <a:latin typeface="Arial"/>
                <a:cs typeface="Arial"/>
              </a:rPr>
              <a:t>are actually</a:t>
            </a:r>
            <a:r>
              <a:rPr lang="en-IN" sz="2200" spc="10" dirty="0">
                <a:solidFill>
                  <a:srgbClr val="800000"/>
                </a:solidFill>
                <a:latin typeface="Arial"/>
                <a:cs typeface="Arial"/>
              </a:rPr>
              <a:t> </a:t>
            </a:r>
            <a:r>
              <a:rPr lang="en-IN" sz="2200" dirty="0">
                <a:solidFill>
                  <a:srgbClr val="800000"/>
                </a:solidFill>
                <a:latin typeface="Arial"/>
                <a:cs typeface="Arial"/>
              </a:rPr>
              <a:t>related</a:t>
            </a:r>
            <a:endParaRPr lang="en-IN" sz="22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Tree>
    <p:extLst>
      <p:ext uri="{BB962C8B-B14F-4D97-AF65-F5344CB8AC3E}">
        <p14:creationId xmlns:p14="http://schemas.microsoft.com/office/powerpoint/2010/main" xmlns="" val="1465426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93700" marR="427990" lvl="0" indent="-343535">
              <a:lnSpc>
                <a:spcPts val="3020"/>
              </a:lnSpc>
              <a:spcBef>
                <a:spcPts val="484"/>
              </a:spcBef>
              <a:buClr>
                <a:srgbClr val="9A0033"/>
              </a:buClr>
              <a:buSzPct val="60714"/>
              <a:buFont typeface="Wingdings"/>
              <a:buChar char=""/>
              <a:tabLst>
                <a:tab pos="393065" algn="l"/>
                <a:tab pos="394335" algn="l"/>
              </a:tabLst>
            </a:pPr>
            <a:r>
              <a:rPr lang="en-IN" dirty="0">
                <a:solidFill>
                  <a:srgbClr val="33339A"/>
                </a:solidFill>
                <a:latin typeface="Arial"/>
                <a:cs typeface="Arial"/>
              </a:rPr>
              <a:t>To keep only combinations where the  </a:t>
            </a:r>
            <a:r>
              <a:rPr lang="en-IN" spc="-5" dirty="0">
                <a:solidFill>
                  <a:srgbClr val="33339A"/>
                </a:solidFill>
                <a:latin typeface="Arial"/>
                <a:cs typeface="Arial"/>
              </a:rPr>
              <a:t>DEPENDENT is related to the EMPLOYEE, we  add </a:t>
            </a:r>
            <a:r>
              <a:rPr lang="en-IN" dirty="0">
                <a:solidFill>
                  <a:srgbClr val="33339A"/>
                </a:solidFill>
                <a:latin typeface="Arial"/>
                <a:cs typeface="Arial"/>
              </a:rPr>
              <a:t>a SELECT </a:t>
            </a:r>
            <a:r>
              <a:rPr lang="en-IN" spc="-5" dirty="0">
                <a:solidFill>
                  <a:srgbClr val="33339A"/>
                </a:solidFill>
                <a:latin typeface="Arial"/>
                <a:cs typeface="Arial"/>
              </a:rPr>
              <a:t>operation as </a:t>
            </a:r>
            <a:r>
              <a:rPr lang="en-IN" dirty="0">
                <a:solidFill>
                  <a:srgbClr val="33339A"/>
                </a:solidFill>
                <a:latin typeface="Arial"/>
                <a:cs typeface="Arial"/>
              </a:rPr>
              <a:t>follows</a:t>
            </a:r>
            <a:endParaRPr lang="en-IN" dirty="0">
              <a:solidFill>
                <a:prstClr val="black"/>
              </a:solidFill>
              <a:latin typeface="Arial"/>
              <a:cs typeface="Arial"/>
            </a:endParaRPr>
          </a:p>
          <a:p>
            <a:pPr marL="393700" lvl="0" indent="-343535">
              <a:lnSpc>
                <a:spcPct val="100000"/>
              </a:lnSpc>
              <a:spcBef>
                <a:spcPts val="305"/>
              </a:spcBef>
              <a:buClr>
                <a:srgbClr val="9A0033"/>
              </a:buClr>
              <a:buSzPct val="60714"/>
              <a:buFont typeface="Wingdings"/>
              <a:buChar char=""/>
              <a:tabLst>
                <a:tab pos="393065" algn="l"/>
                <a:tab pos="394335" algn="l"/>
              </a:tabLst>
            </a:pPr>
            <a:r>
              <a:rPr lang="en-IN" dirty="0">
                <a:solidFill>
                  <a:srgbClr val="33339A"/>
                </a:solidFill>
                <a:latin typeface="Arial"/>
                <a:cs typeface="Arial"/>
              </a:rPr>
              <a:t>Example</a:t>
            </a:r>
            <a:r>
              <a:rPr lang="en-IN" spc="-5" dirty="0">
                <a:solidFill>
                  <a:srgbClr val="33339A"/>
                </a:solidFill>
                <a:latin typeface="Arial"/>
                <a:cs typeface="Arial"/>
              </a:rPr>
              <a:t> </a:t>
            </a:r>
            <a:r>
              <a:rPr lang="en-IN" dirty="0">
                <a:solidFill>
                  <a:srgbClr val="33339A"/>
                </a:solidFill>
                <a:latin typeface="Arial"/>
                <a:cs typeface="Arial"/>
              </a:rPr>
              <a:t>(meaningful):</a:t>
            </a:r>
            <a:endParaRPr lang="en-IN" dirty="0">
              <a:solidFill>
                <a:prstClr val="black"/>
              </a:solidFill>
              <a:latin typeface="Arial"/>
              <a:cs typeface="Arial"/>
            </a:endParaRPr>
          </a:p>
          <a:p>
            <a:pPr marL="793750" lvl="1" indent="-285750">
              <a:lnSpc>
                <a:spcPct val="100000"/>
              </a:lnSpc>
              <a:spcBef>
                <a:spcPts val="290"/>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FEMALE_EMPS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spc="105" dirty="0">
                <a:solidFill>
                  <a:srgbClr val="800000"/>
                </a:solidFill>
                <a:latin typeface="Times New Roman"/>
                <a:cs typeface="Times New Roman"/>
              </a:rPr>
              <a:t> </a:t>
            </a:r>
            <a:r>
              <a:rPr lang="en-IN" sz="2250" spc="-7" baseline="-22222" dirty="0">
                <a:solidFill>
                  <a:srgbClr val="800000"/>
                </a:solidFill>
                <a:latin typeface="Arial"/>
                <a:cs typeface="Arial"/>
              </a:rPr>
              <a:t>SEX=’F’</a:t>
            </a:r>
            <a:r>
              <a:rPr lang="en-IN" sz="2200" spc="-5" dirty="0">
                <a:solidFill>
                  <a:srgbClr val="800000"/>
                </a:solidFill>
                <a:latin typeface="Arial"/>
                <a:cs typeface="Arial"/>
              </a:rPr>
              <a:t>(EMPLOYEE)</a:t>
            </a:r>
            <a:endParaRPr lang="en-IN" sz="2200" dirty="0">
              <a:solidFill>
                <a:prstClr val="black"/>
              </a:solidFill>
              <a:latin typeface="Arial"/>
              <a:cs typeface="Arial"/>
            </a:endParaRPr>
          </a:p>
          <a:p>
            <a:pPr marL="793750" lvl="1" indent="-285750">
              <a:lnSpc>
                <a:spcPct val="100000"/>
              </a:lnSpc>
              <a:spcBef>
                <a:spcPts val="254"/>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EMPNAMES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50" baseline="-22222" dirty="0">
                <a:solidFill>
                  <a:srgbClr val="800000"/>
                </a:solidFill>
                <a:latin typeface="Arial"/>
                <a:cs typeface="Arial"/>
              </a:rPr>
              <a:t>FNAME, </a:t>
            </a:r>
            <a:r>
              <a:rPr lang="en-IN" sz="2250" spc="-7" baseline="-22222" dirty="0">
                <a:solidFill>
                  <a:srgbClr val="800000"/>
                </a:solidFill>
                <a:latin typeface="Arial"/>
                <a:cs typeface="Arial"/>
              </a:rPr>
              <a:t>LNAME, SSN</a:t>
            </a:r>
            <a:r>
              <a:rPr lang="en-IN" sz="2250" spc="135" baseline="-22222" dirty="0">
                <a:solidFill>
                  <a:srgbClr val="800000"/>
                </a:solidFill>
                <a:latin typeface="Arial"/>
                <a:cs typeface="Arial"/>
              </a:rPr>
              <a:t> </a:t>
            </a:r>
            <a:r>
              <a:rPr lang="en-IN" sz="2200" spc="-5" dirty="0">
                <a:solidFill>
                  <a:srgbClr val="800000"/>
                </a:solidFill>
                <a:latin typeface="Arial"/>
                <a:cs typeface="Arial"/>
              </a:rPr>
              <a:t>(FEMALE_EMPS)</a:t>
            </a:r>
            <a:endParaRPr lang="en-IN" sz="2200" dirty="0">
              <a:solidFill>
                <a:prstClr val="black"/>
              </a:solidFill>
              <a:latin typeface="Arial"/>
              <a:cs typeface="Arial"/>
            </a:endParaRPr>
          </a:p>
          <a:p>
            <a:pPr marL="793750" lvl="1" indent="-285750">
              <a:lnSpc>
                <a:spcPct val="100000"/>
              </a:lnSpc>
              <a:spcBef>
                <a:spcPts val="265"/>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EMP_DEPENDENTS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spc="-5" dirty="0">
                <a:solidFill>
                  <a:srgbClr val="800000"/>
                </a:solidFill>
                <a:latin typeface="Arial"/>
                <a:cs typeface="Arial"/>
              </a:rPr>
              <a:t>EMPNAMES </a:t>
            </a:r>
            <a:r>
              <a:rPr lang="en-IN" sz="2200" dirty="0">
                <a:solidFill>
                  <a:srgbClr val="800000"/>
                </a:solidFill>
                <a:latin typeface="Arial"/>
                <a:cs typeface="Arial"/>
              </a:rPr>
              <a:t>x</a:t>
            </a:r>
            <a:r>
              <a:rPr lang="en-IN" sz="2200" spc="30" dirty="0">
                <a:solidFill>
                  <a:srgbClr val="800000"/>
                </a:solidFill>
                <a:latin typeface="Arial"/>
                <a:cs typeface="Arial"/>
              </a:rPr>
              <a:t> </a:t>
            </a:r>
            <a:r>
              <a:rPr lang="en-IN" sz="2200" spc="-5" dirty="0">
                <a:solidFill>
                  <a:srgbClr val="800000"/>
                </a:solidFill>
                <a:latin typeface="Arial"/>
                <a:cs typeface="Arial"/>
              </a:rPr>
              <a:t>DEPENDENT</a:t>
            </a:r>
            <a:endParaRPr lang="en-IN" sz="2200" dirty="0">
              <a:solidFill>
                <a:prstClr val="black"/>
              </a:solidFill>
              <a:latin typeface="Arial"/>
              <a:cs typeface="Arial"/>
            </a:endParaRPr>
          </a:p>
          <a:p>
            <a:pPr marL="793750" lvl="1" indent="-285750">
              <a:lnSpc>
                <a:spcPct val="100000"/>
              </a:lnSpc>
              <a:spcBef>
                <a:spcPts val="260"/>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ACTUAL_DEPS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spc="105" dirty="0">
                <a:solidFill>
                  <a:srgbClr val="800000"/>
                </a:solidFill>
                <a:latin typeface="Times New Roman"/>
                <a:cs typeface="Times New Roman"/>
              </a:rPr>
              <a:t> </a:t>
            </a:r>
            <a:r>
              <a:rPr lang="en-IN" sz="2250" spc="-7" baseline="-22222" dirty="0">
                <a:solidFill>
                  <a:srgbClr val="800000"/>
                </a:solidFill>
                <a:latin typeface="Arial"/>
                <a:cs typeface="Arial"/>
              </a:rPr>
              <a:t>SSN=ESSN</a:t>
            </a:r>
            <a:r>
              <a:rPr lang="en-IN" sz="2200" spc="-5" dirty="0">
                <a:solidFill>
                  <a:srgbClr val="800000"/>
                </a:solidFill>
                <a:latin typeface="Arial"/>
                <a:cs typeface="Arial"/>
              </a:rPr>
              <a:t>(EMP_DEPENDENTS)</a:t>
            </a:r>
            <a:endParaRPr lang="en-IN" sz="2200" dirty="0">
              <a:solidFill>
                <a:prstClr val="black"/>
              </a:solidFill>
              <a:latin typeface="Arial"/>
              <a:cs typeface="Arial"/>
            </a:endParaRPr>
          </a:p>
          <a:p>
            <a:pPr marL="793750" lvl="1" indent="-285750">
              <a:lnSpc>
                <a:spcPts val="2465"/>
              </a:lnSpc>
              <a:spcBef>
                <a:spcPts val="855"/>
              </a:spcBef>
              <a:buClr>
                <a:srgbClr val="33339A"/>
              </a:buClr>
              <a:buSzPct val="54545"/>
              <a:buFont typeface="Wingdings"/>
              <a:buChar char=""/>
              <a:tabLst>
                <a:tab pos="793115" algn="l"/>
                <a:tab pos="793750" algn="l"/>
              </a:tabLst>
            </a:pPr>
            <a:r>
              <a:rPr lang="en-IN" sz="3300" spc="-7" baseline="15151" dirty="0">
                <a:solidFill>
                  <a:srgbClr val="800000"/>
                </a:solidFill>
                <a:latin typeface="Arial"/>
                <a:cs typeface="Arial"/>
              </a:rPr>
              <a:t>RESULT </a:t>
            </a:r>
            <a:r>
              <a:rPr lang="en-IN" sz="3300" baseline="15151" dirty="0">
                <a:solidFill>
                  <a:srgbClr val="800000"/>
                </a:solidFill>
                <a:latin typeface="Symbol"/>
                <a:cs typeface="Symbol"/>
              </a:rPr>
              <a:t></a:t>
            </a:r>
            <a:r>
              <a:rPr lang="en-IN" sz="3300" baseline="15151" dirty="0">
                <a:solidFill>
                  <a:srgbClr val="800000"/>
                </a:solidFill>
                <a:latin typeface="Times New Roman"/>
                <a:cs typeface="Times New Roman"/>
              </a:rPr>
              <a:t> </a:t>
            </a:r>
            <a:r>
              <a:rPr lang="en-IN" sz="3300" baseline="15151" dirty="0">
                <a:solidFill>
                  <a:srgbClr val="800000"/>
                </a:solidFill>
                <a:latin typeface="Symbol"/>
                <a:cs typeface="Symbol"/>
              </a:rPr>
              <a:t></a:t>
            </a:r>
            <a:r>
              <a:rPr lang="en-IN" sz="3300" baseline="15151" dirty="0">
                <a:solidFill>
                  <a:srgbClr val="800000"/>
                </a:solidFill>
                <a:latin typeface="Times New Roman"/>
                <a:cs typeface="Times New Roman"/>
              </a:rPr>
              <a:t> </a:t>
            </a:r>
            <a:r>
              <a:rPr lang="en-IN" sz="1500" dirty="0">
                <a:solidFill>
                  <a:srgbClr val="800000"/>
                </a:solidFill>
                <a:latin typeface="Arial"/>
                <a:cs typeface="Arial"/>
              </a:rPr>
              <a:t>FNAME, LNAME, </a:t>
            </a:r>
            <a:r>
              <a:rPr lang="en-IN" sz="1500" spc="-5" dirty="0">
                <a:solidFill>
                  <a:srgbClr val="800000"/>
                </a:solidFill>
                <a:latin typeface="Arial"/>
                <a:cs typeface="Arial"/>
              </a:rPr>
              <a:t>DEPENDENT_NAME</a:t>
            </a:r>
            <a:r>
              <a:rPr lang="en-IN" sz="1500" spc="80" dirty="0">
                <a:solidFill>
                  <a:srgbClr val="800000"/>
                </a:solidFill>
                <a:latin typeface="Arial"/>
                <a:cs typeface="Arial"/>
              </a:rPr>
              <a:t> </a:t>
            </a:r>
            <a:r>
              <a:rPr lang="en-IN" sz="3300" spc="-7" baseline="15151" dirty="0">
                <a:solidFill>
                  <a:srgbClr val="800000"/>
                </a:solidFill>
                <a:latin typeface="Arial"/>
                <a:cs typeface="Arial"/>
              </a:rPr>
              <a:t>(ACTUAL_DEPS)</a:t>
            </a:r>
            <a:endParaRPr lang="en-IN" sz="3300" baseline="15151" dirty="0">
              <a:solidFill>
                <a:prstClr val="black"/>
              </a:solidFill>
              <a:latin typeface="Arial"/>
              <a:cs typeface="Arial"/>
            </a:endParaRPr>
          </a:p>
          <a:p>
            <a:pPr marL="393700" marR="179705" lvl="0" indent="-343535">
              <a:lnSpc>
                <a:spcPts val="2590"/>
              </a:lnSpc>
              <a:spcBef>
                <a:spcPts val="155"/>
              </a:spcBef>
              <a:buClr>
                <a:srgbClr val="9A0033"/>
              </a:buClr>
              <a:buSzPct val="58333"/>
              <a:buFont typeface="Wingdings"/>
              <a:buChar char=""/>
              <a:tabLst>
                <a:tab pos="393065" algn="l"/>
                <a:tab pos="394335" algn="l"/>
              </a:tabLst>
            </a:pPr>
            <a:r>
              <a:rPr lang="en-IN" sz="2400" dirty="0">
                <a:solidFill>
                  <a:srgbClr val="33339A"/>
                </a:solidFill>
                <a:latin typeface="Arial"/>
                <a:cs typeface="Arial"/>
              </a:rPr>
              <a:t>RESULT will now contain the name of female</a:t>
            </a:r>
            <a:r>
              <a:rPr lang="en-IN" sz="2400" spc="-100" dirty="0">
                <a:solidFill>
                  <a:srgbClr val="33339A"/>
                </a:solidFill>
                <a:latin typeface="Arial"/>
                <a:cs typeface="Arial"/>
              </a:rPr>
              <a:t> </a:t>
            </a:r>
            <a:r>
              <a:rPr lang="en-IN" sz="2400" dirty="0">
                <a:solidFill>
                  <a:srgbClr val="33339A"/>
                </a:solidFill>
                <a:latin typeface="Arial"/>
                <a:cs typeface="Arial"/>
              </a:rPr>
              <a:t>employees  and their</a:t>
            </a:r>
            <a:r>
              <a:rPr lang="en-IN" sz="2400" spc="-5" dirty="0">
                <a:solidFill>
                  <a:srgbClr val="33339A"/>
                </a:solidFill>
                <a:latin typeface="Arial"/>
                <a:cs typeface="Arial"/>
              </a:rPr>
              <a:t> </a:t>
            </a:r>
            <a:r>
              <a:rPr lang="en-IN" sz="2400" dirty="0">
                <a:solidFill>
                  <a:srgbClr val="33339A"/>
                </a:solidFill>
                <a:latin typeface="Arial"/>
                <a:cs typeface="Arial"/>
              </a:rPr>
              <a:t>dependents</a:t>
            </a:r>
            <a:endParaRPr lang="en-IN" sz="2400"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xmlns="" val="3675608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IN" spc="-10" dirty="0"/>
              <a:t>Example </a:t>
            </a:r>
            <a:r>
              <a:rPr lang="en-IN" spc="-5" dirty="0"/>
              <a:t>of </a:t>
            </a:r>
            <a:r>
              <a:rPr lang="en-IN" spc="-10" dirty="0"/>
              <a:t>applying CARTESIAN  </a:t>
            </a:r>
            <a:r>
              <a:rPr lang="en-IN" spc="-5" dirty="0"/>
              <a:t>PRODUCT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3421265" y="1857937"/>
            <a:ext cx="4137775" cy="486353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2819567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indent="-343535">
              <a:lnSpc>
                <a:spcPts val="2875"/>
              </a:lnSpc>
              <a:spcBef>
                <a:spcPts val="100"/>
              </a:spcBef>
              <a:buClr>
                <a:srgbClr val="9A0033"/>
              </a:buClr>
              <a:buSzPct val="58333"/>
              <a:buFont typeface="Wingdings"/>
              <a:buChar char=""/>
              <a:tabLst>
                <a:tab pos="354965" algn="l"/>
                <a:tab pos="356235" algn="l"/>
                <a:tab pos="4587240" algn="l"/>
              </a:tabLst>
            </a:pPr>
            <a:r>
              <a:rPr lang="en-IN" spc="-5" dirty="0"/>
              <a:t>JOIN </a:t>
            </a:r>
            <a:r>
              <a:rPr lang="en-IN" dirty="0"/>
              <a:t>Operation </a:t>
            </a:r>
            <a:r>
              <a:rPr lang="en-IN" spc="-5" dirty="0"/>
              <a:t>(denoted by	</a:t>
            </a:r>
            <a:r>
              <a:rPr lang="en-IN" dirty="0"/>
              <a:t>)</a:t>
            </a:r>
          </a:p>
          <a:p>
            <a:pPr marL="755015" marR="568960" lvl="1" indent="-285750" algn="just">
              <a:lnSpc>
                <a:spcPct val="80100"/>
              </a:lnSpc>
              <a:spcBef>
                <a:spcPts val="520"/>
              </a:spcBef>
              <a:buClr>
                <a:srgbClr val="33339A"/>
              </a:buClr>
              <a:buSzPct val="54545"/>
              <a:buFont typeface="Wingdings"/>
              <a:buChar char=""/>
              <a:tabLst>
                <a:tab pos="755650" algn="l"/>
              </a:tabLst>
            </a:pPr>
            <a:r>
              <a:rPr lang="en-IN" sz="2200" spc="-5" dirty="0">
                <a:solidFill>
                  <a:srgbClr val="800000"/>
                </a:solidFill>
                <a:latin typeface="Arial"/>
                <a:cs typeface="Arial"/>
              </a:rPr>
              <a:t>The sequence of CARTESIAN PRODECT followed by  SELECT is used quite commonly </a:t>
            </a:r>
            <a:r>
              <a:rPr lang="en-IN" sz="2200" dirty="0">
                <a:solidFill>
                  <a:srgbClr val="800000"/>
                </a:solidFill>
                <a:latin typeface="Arial"/>
                <a:cs typeface="Arial"/>
              </a:rPr>
              <a:t>to </a:t>
            </a:r>
            <a:r>
              <a:rPr lang="en-IN" sz="2200" spc="-5" dirty="0">
                <a:solidFill>
                  <a:srgbClr val="800000"/>
                </a:solidFill>
                <a:latin typeface="Arial"/>
                <a:cs typeface="Arial"/>
              </a:rPr>
              <a:t>identify and select  </a:t>
            </a:r>
            <a:r>
              <a:rPr lang="en-IN" sz="2200" dirty="0">
                <a:solidFill>
                  <a:srgbClr val="800000"/>
                </a:solidFill>
                <a:latin typeface="Arial"/>
                <a:cs typeface="Arial"/>
              </a:rPr>
              <a:t>related tuples from two</a:t>
            </a:r>
            <a:r>
              <a:rPr lang="en-IN" sz="2200" spc="-10" dirty="0">
                <a:solidFill>
                  <a:srgbClr val="800000"/>
                </a:solidFill>
                <a:latin typeface="Arial"/>
                <a:cs typeface="Arial"/>
              </a:rPr>
              <a:t> </a:t>
            </a:r>
            <a:r>
              <a:rPr lang="en-IN" sz="2200" dirty="0">
                <a:solidFill>
                  <a:srgbClr val="800000"/>
                </a:solidFill>
                <a:latin typeface="Arial"/>
                <a:cs typeface="Arial"/>
              </a:rPr>
              <a:t>relations</a:t>
            </a:r>
            <a:endParaRPr lang="en-IN" sz="2200" dirty="0">
              <a:latin typeface="Arial"/>
              <a:cs typeface="Arial"/>
            </a:endParaRPr>
          </a:p>
          <a:p>
            <a:pPr marL="755015" marR="223520" lvl="1" indent="-285750">
              <a:lnSpc>
                <a:spcPct val="80000"/>
              </a:lnSpc>
              <a:spcBef>
                <a:spcPts val="52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 special </a:t>
            </a:r>
            <a:r>
              <a:rPr lang="en-IN" sz="2200" spc="-5" dirty="0">
                <a:solidFill>
                  <a:srgbClr val="800000"/>
                </a:solidFill>
                <a:latin typeface="Arial"/>
                <a:cs typeface="Arial"/>
              </a:rPr>
              <a:t>operation, </a:t>
            </a:r>
            <a:r>
              <a:rPr lang="en-IN" sz="2200" dirty="0">
                <a:solidFill>
                  <a:srgbClr val="800000"/>
                </a:solidFill>
                <a:latin typeface="Arial"/>
                <a:cs typeface="Arial"/>
              </a:rPr>
              <a:t>called JOIN combines this sequence  </a:t>
            </a:r>
            <a:r>
              <a:rPr lang="en-IN" sz="2200" spc="-5" dirty="0">
                <a:solidFill>
                  <a:srgbClr val="800000"/>
                </a:solidFill>
                <a:latin typeface="Arial"/>
                <a:cs typeface="Arial"/>
              </a:rPr>
              <a:t>into </a:t>
            </a:r>
            <a:r>
              <a:rPr lang="en-IN" sz="2200" dirty="0">
                <a:solidFill>
                  <a:srgbClr val="800000"/>
                </a:solidFill>
                <a:latin typeface="Arial"/>
                <a:cs typeface="Arial"/>
              </a:rPr>
              <a:t>a single </a:t>
            </a:r>
            <a:r>
              <a:rPr lang="en-IN" sz="2200" spc="-5" dirty="0">
                <a:solidFill>
                  <a:srgbClr val="800000"/>
                </a:solidFill>
                <a:latin typeface="Arial"/>
                <a:cs typeface="Arial"/>
              </a:rPr>
              <a:t>operation</a:t>
            </a:r>
            <a:endParaRPr lang="en-IN" sz="2200" dirty="0">
              <a:latin typeface="Arial"/>
              <a:cs typeface="Arial"/>
            </a:endParaRPr>
          </a:p>
          <a:p>
            <a:pPr marL="755015" marR="5080" lvl="1" indent="-285750">
              <a:lnSpc>
                <a:spcPct val="80000"/>
              </a:lnSpc>
              <a:spcBef>
                <a:spcPts val="53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This </a:t>
            </a:r>
            <a:r>
              <a:rPr lang="en-IN" sz="2200" spc="-5" dirty="0">
                <a:solidFill>
                  <a:srgbClr val="800000"/>
                </a:solidFill>
                <a:latin typeface="Arial"/>
                <a:cs typeface="Arial"/>
              </a:rPr>
              <a:t>operation is </a:t>
            </a:r>
            <a:r>
              <a:rPr lang="en-IN" sz="2200" dirty="0">
                <a:solidFill>
                  <a:srgbClr val="800000"/>
                </a:solidFill>
                <a:latin typeface="Arial"/>
                <a:cs typeface="Arial"/>
              </a:rPr>
              <a:t>very </a:t>
            </a:r>
            <a:r>
              <a:rPr lang="en-IN" sz="2200" spc="-5" dirty="0">
                <a:solidFill>
                  <a:srgbClr val="800000"/>
                </a:solidFill>
                <a:latin typeface="Arial"/>
                <a:cs typeface="Arial"/>
              </a:rPr>
              <a:t>important </a:t>
            </a:r>
            <a:r>
              <a:rPr lang="en-IN" sz="2200" dirty="0">
                <a:solidFill>
                  <a:srgbClr val="800000"/>
                </a:solidFill>
                <a:latin typeface="Arial"/>
                <a:cs typeface="Arial"/>
              </a:rPr>
              <a:t>for </a:t>
            </a:r>
            <a:r>
              <a:rPr lang="en-IN" sz="2200" spc="-5" dirty="0">
                <a:solidFill>
                  <a:srgbClr val="800000"/>
                </a:solidFill>
                <a:latin typeface="Arial"/>
                <a:cs typeface="Arial"/>
              </a:rPr>
              <a:t>any </a:t>
            </a:r>
            <a:r>
              <a:rPr lang="en-IN" sz="2200" dirty="0">
                <a:solidFill>
                  <a:srgbClr val="800000"/>
                </a:solidFill>
                <a:latin typeface="Arial"/>
                <a:cs typeface="Arial"/>
              </a:rPr>
              <a:t>relational </a:t>
            </a:r>
            <a:r>
              <a:rPr lang="en-IN" sz="2200" spc="-5" dirty="0">
                <a:solidFill>
                  <a:srgbClr val="800000"/>
                </a:solidFill>
                <a:latin typeface="Arial"/>
                <a:cs typeface="Arial"/>
              </a:rPr>
              <a:t>database  with </a:t>
            </a:r>
            <a:r>
              <a:rPr lang="en-IN" sz="2200" dirty="0">
                <a:solidFill>
                  <a:srgbClr val="800000"/>
                </a:solidFill>
                <a:latin typeface="Arial"/>
                <a:cs typeface="Arial"/>
              </a:rPr>
              <a:t>more than a single relation, </a:t>
            </a:r>
            <a:r>
              <a:rPr lang="en-IN" sz="2200" spc="-5" dirty="0">
                <a:solidFill>
                  <a:srgbClr val="800000"/>
                </a:solidFill>
                <a:latin typeface="Arial"/>
                <a:cs typeface="Arial"/>
              </a:rPr>
              <a:t>because it allows us  </a:t>
            </a:r>
            <a:r>
              <a:rPr lang="en-IN" sz="2200" i="1" dirty="0">
                <a:solidFill>
                  <a:srgbClr val="800000"/>
                </a:solidFill>
                <a:latin typeface="Arial"/>
                <a:cs typeface="Arial"/>
              </a:rPr>
              <a:t>combine related tuples </a:t>
            </a:r>
            <a:r>
              <a:rPr lang="en-IN" sz="2200" dirty="0">
                <a:solidFill>
                  <a:srgbClr val="800000"/>
                </a:solidFill>
                <a:latin typeface="Arial"/>
                <a:cs typeface="Arial"/>
              </a:rPr>
              <a:t>from various</a:t>
            </a:r>
            <a:r>
              <a:rPr lang="en-IN" sz="2200" spc="-15" dirty="0">
                <a:solidFill>
                  <a:srgbClr val="800000"/>
                </a:solidFill>
                <a:latin typeface="Arial"/>
                <a:cs typeface="Arial"/>
              </a:rPr>
              <a:t> </a:t>
            </a:r>
            <a:r>
              <a:rPr lang="en-IN" sz="2200" dirty="0">
                <a:solidFill>
                  <a:srgbClr val="800000"/>
                </a:solidFill>
                <a:latin typeface="Arial"/>
                <a:cs typeface="Arial"/>
              </a:rPr>
              <a:t>relations</a:t>
            </a:r>
            <a:endParaRPr lang="en-IN" sz="2200" dirty="0">
              <a:latin typeface="Arial"/>
              <a:cs typeface="Arial"/>
            </a:endParaRPr>
          </a:p>
          <a:p>
            <a:pPr marL="755015" marR="18415" lvl="1" indent="-285750">
              <a:lnSpc>
                <a:spcPct val="80000"/>
              </a:lnSpc>
              <a:spcBef>
                <a:spcPts val="5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The </a:t>
            </a:r>
            <a:r>
              <a:rPr lang="en-IN" sz="2200" spc="-5" dirty="0">
                <a:solidFill>
                  <a:srgbClr val="800000"/>
                </a:solidFill>
                <a:latin typeface="Arial"/>
                <a:cs typeface="Arial"/>
              </a:rPr>
              <a:t>general </a:t>
            </a:r>
            <a:r>
              <a:rPr lang="en-IN" sz="2200" dirty="0">
                <a:solidFill>
                  <a:srgbClr val="800000"/>
                </a:solidFill>
                <a:latin typeface="Arial"/>
                <a:cs typeface="Arial"/>
              </a:rPr>
              <a:t>form </a:t>
            </a:r>
            <a:r>
              <a:rPr lang="en-IN" sz="2200" spc="-5" dirty="0">
                <a:solidFill>
                  <a:srgbClr val="800000"/>
                </a:solidFill>
                <a:latin typeface="Arial"/>
                <a:cs typeface="Arial"/>
              </a:rPr>
              <a:t>of </a:t>
            </a:r>
            <a:r>
              <a:rPr lang="en-IN" sz="2200" dirty="0">
                <a:solidFill>
                  <a:srgbClr val="800000"/>
                </a:solidFill>
                <a:latin typeface="Arial"/>
                <a:cs typeface="Arial"/>
              </a:rPr>
              <a:t>a </a:t>
            </a:r>
            <a:r>
              <a:rPr lang="en-IN" sz="2200" spc="-5" dirty="0">
                <a:solidFill>
                  <a:srgbClr val="800000"/>
                </a:solidFill>
                <a:latin typeface="Arial"/>
                <a:cs typeface="Arial"/>
              </a:rPr>
              <a:t>join operation on </a:t>
            </a:r>
            <a:r>
              <a:rPr lang="en-IN" sz="2200" dirty="0">
                <a:solidFill>
                  <a:srgbClr val="800000"/>
                </a:solidFill>
                <a:latin typeface="Arial"/>
                <a:cs typeface="Arial"/>
              </a:rPr>
              <a:t>two relations </a:t>
            </a:r>
            <a:r>
              <a:rPr lang="en-IN" sz="2200" spc="-5" dirty="0">
                <a:solidFill>
                  <a:srgbClr val="800000"/>
                </a:solidFill>
                <a:latin typeface="Arial"/>
                <a:cs typeface="Arial"/>
              </a:rPr>
              <a:t>R(A1,  A2, </a:t>
            </a:r>
            <a:r>
              <a:rPr lang="en-IN" sz="2200" dirty="0">
                <a:solidFill>
                  <a:srgbClr val="800000"/>
                </a:solidFill>
                <a:latin typeface="Arial"/>
                <a:cs typeface="Arial"/>
              </a:rPr>
              <a:t>. . ., </a:t>
            </a:r>
            <a:r>
              <a:rPr lang="en-IN" sz="2200" spc="-5" dirty="0">
                <a:solidFill>
                  <a:srgbClr val="800000"/>
                </a:solidFill>
                <a:latin typeface="Arial"/>
                <a:cs typeface="Arial"/>
              </a:rPr>
              <a:t>An) and S(B1, B2, </a:t>
            </a:r>
            <a:r>
              <a:rPr lang="en-IN" sz="2200" dirty="0">
                <a:solidFill>
                  <a:srgbClr val="800000"/>
                </a:solidFill>
                <a:latin typeface="Arial"/>
                <a:cs typeface="Arial"/>
              </a:rPr>
              <a:t>. . ., </a:t>
            </a:r>
            <a:r>
              <a:rPr lang="en-IN" sz="2200" spc="-5" dirty="0" err="1">
                <a:solidFill>
                  <a:srgbClr val="800000"/>
                </a:solidFill>
                <a:latin typeface="Arial"/>
                <a:cs typeface="Arial"/>
              </a:rPr>
              <a:t>Bm</a:t>
            </a:r>
            <a:r>
              <a:rPr lang="en-IN" sz="2200" spc="-5" dirty="0">
                <a:solidFill>
                  <a:srgbClr val="800000"/>
                </a:solidFill>
                <a:latin typeface="Arial"/>
                <a:cs typeface="Arial"/>
              </a:rPr>
              <a:t>)</a:t>
            </a:r>
            <a:r>
              <a:rPr lang="en-IN" sz="2200" spc="10" dirty="0">
                <a:solidFill>
                  <a:srgbClr val="800000"/>
                </a:solidFill>
                <a:latin typeface="Arial"/>
                <a:cs typeface="Arial"/>
              </a:rPr>
              <a:t> </a:t>
            </a:r>
            <a:r>
              <a:rPr lang="en-IN" sz="2200" spc="-5" dirty="0">
                <a:solidFill>
                  <a:srgbClr val="800000"/>
                </a:solidFill>
                <a:latin typeface="Arial"/>
                <a:cs typeface="Arial"/>
              </a:rPr>
              <a:t>is</a:t>
            </a:r>
            <a:r>
              <a:rPr lang="en-IN" sz="2200" spc="-5" dirty="0" smtClean="0">
                <a:solidFill>
                  <a:srgbClr val="800000"/>
                </a:solidFill>
                <a:latin typeface="Arial"/>
                <a:cs typeface="Arial"/>
              </a:rPr>
              <a:t>:</a:t>
            </a:r>
          </a:p>
          <a:p>
            <a:pPr marL="755015" marR="18415" lvl="1" indent="-285750">
              <a:lnSpc>
                <a:spcPct val="80000"/>
              </a:lnSpc>
              <a:spcBef>
                <a:spcPts val="525"/>
              </a:spcBef>
              <a:buClr>
                <a:srgbClr val="33339A"/>
              </a:buClr>
              <a:buSzPct val="54545"/>
              <a:buFont typeface="Wingdings"/>
              <a:buChar char=""/>
              <a:tabLst>
                <a:tab pos="755015" algn="l"/>
                <a:tab pos="755650" algn="l"/>
              </a:tabLst>
            </a:pPr>
            <a:r>
              <a:rPr lang="en-GB" sz="2000" dirty="0" smtClean="0">
                <a:solidFill>
                  <a:srgbClr val="800000"/>
                </a:solidFill>
                <a:latin typeface="Arial"/>
                <a:cs typeface="Arial"/>
              </a:rPr>
              <a:t>                             R   &lt;join</a:t>
            </a:r>
            <a:r>
              <a:rPr lang="en-GB" sz="2000" spc="-60" dirty="0" smtClean="0">
                <a:solidFill>
                  <a:srgbClr val="800000"/>
                </a:solidFill>
                <a:latin typeface="Arial"/>
                <a:cs typeface="Arial"/>
              </a:rPr>
              <a:t> </a:t>
            </a:r>
            <a:r>
              <a:rPr lang="en-GB" sz="2000" dirty="0" smtClean="0">
                <a:solidFill>
                  <a:srgbClr val="800000"/>
                </a:solidFill>
                <a:latin typeface="Arial"/>
                <a:cs typeface="Arial"/>
              </a:rPr>
              <a:t>condition&gt;S</a:t>
            </a:r>
            <a:endParaRPr lang="en-GB" sz="5400" baseline="15151" dirty="0" smtClean="0">
              <a:latin typeface="Arial"/>
              <a:cs typeface="Arial"/>
            </a:endParaRPr>
          </a:p>
          <a:p>
            <a:pPr marL="755015" marR="18415" lvl="1" indent="-285750">
              <a:lnSpc>
                <a:spcPct val="80000"/>
              </a:lnSpc>
              <a:spcBef>
                <a:spcPts val="525"/>
              </a:spcBef>
              <a:buClr>
                <a:srgbClr val="33339A"/>
              </a:buClr>
              <a:buSzPct val="54545"/>
              <a:buFont typeface="Wingdings"/>
              <a:buChar char=""/>
              <a:tabLst>
                <a:tab pos="755015" algn="l"/>
                <a:tab pos="755650" algn="l"/>
              </a:tabLst>
            </a:pPr>
            <a:endParaRPr lang="en-IN" sz="2200" dirty="0">
              <a:latin typeface="Arial"/>
              <a:cs typeface="Arial"/>
            </a:endParaRPr>
          </a:p>
          <a:p>
            <a:pPr marL="297815" indent="-285750">
              <a:lnSpc>
                <a:spcPts val="2375"/>
              </a:lnSpc>
              <a:spcBef>
                <a:spcPts val="100"/>
              </a:spcBef>
              <a:buClr>
                <a:srgbClr val="33339A"/>
              </a:buClr>
              <a:buSzPct val="54545"/>
              <a:buFont typeface="Wingdings"/>
              <a:buChar char=""/>
              <a:tabLst>
                <a:tab pos="297815" algn="l"/>
                <a:tab pos="298450" algn="l"/>
              </a:tabLst>
            </a:pPr>
            <a:r>
              <a:rPr lang="en-IN" spc="-5" dirty="0">
                <a:solidFill>
                  <a:srgbClr val="800000"/>
                </a:solidFill>
                <a:latin typeface="Arial"/>
                <a:cs typeface="Arial"/>
              </a:rPr>
              <a:t>where </a:t>
            </a:r>
            <a:r>
              <a:rPr lang="en-IN" dirty="0">
                <a:solidFill>
                  <a:srgbClr val="800000"/>
                </a:solidFill>
                <a:latin typeface="Arial"/>
                <a:cs typeface="Arial"/>
              </a:rPr>
              <a:t>R and S can be any relations that result from</a:t>
            </a:r>
            <a:r>
              <a:rPr lang="en-IN" spc="-45" dirty="0">
                <a:solidFill>
                  <a:srgbClr val="800000"/>
                </a:solidFill>
                <a:latin typeface="Arial"/>
                <a:cs typeface="Arial"/>
              </a:rPr>
              <a:t> </a:t>
            </a:r>
            <a:r>
              <a:rPr lang="en-IN" dirty="0">
                <a:solidFill>
                  <a:srgbClr val="800000"/>
                </a:solidFill>
                <a:latin typeface="Arial"/>
                <a:cs typeface="Arial"/>
              </a:rPr>
              <a:t>general</a:t>
            </a:r>
            <a:endParaRPr lang="en-IN" dirty="0">
              <a:latin typeface="Arial"/>
              <a:cs typeface="Arial"/>
            </a:endParaRPr>
          </a:p>
          <a:p>
            <a:pPr marL="297815">
              <a:lnSpc>
                <a:spcPts val="2375"/>
              </a:lnSpc>
            </a:pPr>
            <a:r>
              <a:rPr lang="en-IN" i="1" dirty="0">
                <a:solidFill>
                  <a:srgbClr val="800000"/>
                </a:solidFill>
                <a:latin typeface="Arial"/>
                <a:cs typeface="Arial"/>
              </a:rPr>
              <a:t>relational algebra</a:t>
            </a:r>
            <a:r>
              <a:rPr lang="en-IN" i="1" spc="-5" dirty="0">
                <a:solidFill>
                  <a:srgbClr val="800000"/>
                </a:solidFill>
                <a:latin typeface="Arial"/>
                <a:cs typeface="Arial"/>
              </a:rPr>
              <a:t> </a:t>
            </a:r>
            <a:r>
              <a:rPr lang="en-IN" i="1" dirty="0">
                <a:solidFill>
                  <a:srgbClr val="800000"/>
                </a:solidFill>
                <a:latin typeface="Arial"/>
                <a:cs typeface="Arial"/>
              </a:rPr>
              <a:t>expressions</a:t>
            </a:r>
            <a:r>
              <a:rPr lang="en-IN" dirty="0">
                <a:solidFill>
                  <a:srgbClr val="800000"/>
                </a:solidFill>
                <a:latin typeface="Arial"/>
                <a:cs typeface="Arial"/>
              </a:rPr>
              <a:t>.</a:t>
            </a:r>
            <a:endParaRPr lang="en-IN"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US" dirty="0" smtClean="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US"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smtClean="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
        <p:nvSpPr>
          <p:cNvPr id="16" name="object 8"/>
          <p:cNvSpPr/>
          <p:nvPr/>
        </p:nvSpPr>
        <p:spPr>
          <a:xfrm>
            <a:off x="3886045" y="5225795"/>
            <a:ext cx="245110" cy="174625"/>
          </a:xfrm>
          <a:custGeom>
            <a:avLst/>
            <a:gdLst/>
            <a:ahLst/>
            <a:cxnLst/>
            <a:rect l="l" t="t" r="r" b="b"/>
            <a:pathLst>
              <a:path w="245110" h="174625">
                <a:moveTo>
                  <a:pt x="6095" y="0"/>
                </a:moveTo>
                <a:lnTo>
                  <a:pt x="6095" y="174498"/>
                </a:lnTo>
              </a:path>
              <a:path w="245110" h="174625">
                <a:moveTo>
                  <a:pt x="237743" y="0"/>
                </a:moveTo>
                <a:lnTo>
                  <a:pt x="237743" y="174498"/>
                </a:lnTo>
              </a:path>
              <a:path w="245110" h="174625">
                <a:moveTo>
                  <a:pt x="12953" y="0"/>
                </a:moveTo>
                <a:lnTo>
                  <a:pt x="231647" y="174498"/>
                </a:lnTo>
              </a:path>
              <a:path w="245110" h="174625">
                <a:moveTo>
                  <a:pt x="244601" y="0"/>
                </a:moveTo>
                <a:lnTo>
                  <a:pt x="0" y="174498"/>
                </a:lnTo>
              </a:path>
            </a:pathLst>
          </a:custGeom>
          <a:ln w="12700">
            <a:solidFill>
              <a:srgbClr val="010101"/>
            </a:solidFill>
          </a:ln>
        </p:spPr>
        <p:txBody>
          <a:bodyPr wrap="square" lIns="0" tIns="0" rIns="0" bIns="0" rtlCol="0"/>
          <a:lstStyle/>
          <a:p>
            <a:r>
              <a:rPr lang="en-US" dirty="0" smtClean="0"/>
              <a:t>             </a:t>
            </a:r>
            <a:endParaRPr dirty="0"/>
          </a:p>
        </p:txBody>
      </p:sp>
    </p:spTree>
    <p:extLst>
      <p:ext uri="{BB962C8B-B14F-4D97-AF65-F5344CB8AC3E}">
        <p14:creationId xmlns:p14="http://schemas.microsoft.com/office/powerpoint/2010/main" xmlns="" val="3776804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marR="5080" indent="-343535">
              <a:lnSpc>
                <a:spcPct val="79800"/>
              </a:lnSpc>
              <a:spcBef>
                <a:spcPts val="6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Example: Suppose that </a:t>
            </a:r>
            <a:r>
              <a:rPr lang="en-IN" sz="2400" spc="-5" dirty="0">
                <a:solidFill>
                  <a:srgbClr val="33339A"/>
                </a:solidFill>
                <a:latin typeface="Arial"/>
                <a:cs typeface="Arial"/>
              </a:rPr>
              <a:t>we want </a:t>
            </a:r>
            <a:r>
              <a:rPr lang="en-IN" sz="2400" dirty="0">
                <a:solidFill>
                  <a:srgbClr val="33339A"/>
                </a:solidFill>
                <a:latin typeface="Arial"/>
                <a:cs typeface="Arial"/>
              </a:rPr>
              <a:t>to retrieve the </a:t>
            </a:r>
            <a:r>
              <a:rPr lang="en-IN" sz="2400" spc="-5" dirty="0">
                <a:solidFill>
                  <a:srgbClr val="33339A"/>
                </a:solidFill>
                <a:latin typeface="Arial"/>
                <a:cs typeface="Arial"/>
              </a:rPr>
              <a:t>name of</a:t>
            </a:r>
            <a:r>
              <a:rPr lang="en-IN" sz="2400" spc="-65" dirty="0">
                <a:solidFill>
                  <a:srgbClr val="33339A"/>
                </a:solidFill>
                <a:latin typeface="Arial"/>
                <a:cs typeface="Arial"/>
              </a:rPr>
              <a:t> </a:t>
            </a:r>
            <a:r>
              <a:rPr lang="en-IN" sz="2400" dirty="0">
                <a:solidFill>
                  <a:srgbClr val="33339A"/>
                </a:solidFill>
                <a:latin typeface="Arial"/>
                <a:cs typeface="Arial"/>
              </a:rPr>
              <a:t>the  manager of each</a:t>
            </a:r>
            <a:r>
              <a:rPr lang="en-IN" sz="2400" spc="-10" dirty="0">
                <a:solidFill>
                  <a:srgbClr val="33339A"/>
                </a:solidFill>
                <a:latin typeface="Arial"/>
                <a:cs typeface="Arial"/>
              </a:rPr>
              <a:t> </a:t>
            </a:r>
            <a:r>
              <a:rPr lang="en-IN" sz="2400" dirty="0">
                <a:solidFill>
                  <a:srgbClr val="33339A"/>
                </a:solidFill>
                <a:latin typeface="Arial"/>
                <a:cs typeface="Arial"/>
              </a:rPr>
              <a:t>department.</a:t>
            </a:r>
            <a:endParaRPr lang="en-IN" sz="2400" dirty="0">
              <a:latin typeface="Arial"/>
              <a:cs typeface="Arial"/>
            </a:endParaRPr>
          </a:p>
          <a:p>
            <a:pPr marL="755015" marR="118110" lvl="1" indent="-285750">
              <a:lnSpc>
                <a:spcPct val="80000"/>
              </a:lnSpc>
              <a:spcBef>
                <a:spcPts val="5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To get the manager’s name, </a:t>
            </a:r>
            <a:r>
              <a:rPr lang="en-IN" sz="2200" spc="-5" dirty="0">
                <a:solidFill>
                  <a:srgbClr val="800000"/>
                </a:solidFill>
                <a:latin typeface="Arial"/>
                <a:cs typeface="Arial"/>
              </a:rPr>
              <a:t>we </a:t>
            </a:r>
            <a:r>
              <a:rPr lang="en-IN" sz="2200" dirty="0">
                <a:solidFill>
                  <a:srgbClr val="800000"/>
                </a:solidFill>
                <a:latin typeface="Arial"/>
                <a:cs typeface="Arial"/>
              </a:rPr>
              <a:t>need to combine each  </a:t>
            </a:r>
            <a:r>
              <a:rPr lang="en-IN" sz="2200" spc="-5" dirty="0">
                <a:solidFill>
                  <a:srgbClr val="800000"/>
                </a:solidFill>
                <a:latin typeface="Arial"/>
                <a:cs typeface="Arial"/>
              </a:rPr>
              <a:t>DEPARTMENT tuple with the EMPLOYEE tuple whose SSN  </a:t>
            </a:r>
            <a:r>
              <a:rPr lang="en-IN" sz="2200" dirty="0">
                <a:solidFill>
                  <a:srgbClr val="800000"/>
                </a:solidFill>
                <a:latin typeface="Arial"/>
                <a:cs typeface="Arial"/>
              </a:rPr>
              <a:t>value matches the MGRSSN value </a:t>
            </a:r>
            <a:r>
              <a:rPr lang="en-IN" sz="2200" spc="-5" dirty="0">
                <a:solidFill>
                  <a:srgbClr val="800000"/>
                </a:solidFill>
                <a:latin typeface="Arial"/>
                <a:cs typeface="Arial"/>
              </a:rPr>
              <a:t>in </a:t>
            </a:r>
            <a:r>
              <a:rPr lang="en-IN" sz="2200" dirty="0">
                <a:solidFill>
                  <a:srgbClr val="800000"/>
                </a:solidFill>
                <a:latin typeface="Arial"/>
                <a:cs typeface="Arial"/>
              </a:rPr>
              <a:t>the </a:t>
            </a:r>
            <a:r>
              <a:rPr lang="en-IN" sz="2200" spc="-5" dirty="0">
                <a:solidFill>
                  <a:srgbClr val="800000"/>
                </a:solidFill>
                <a:latin typeface="Arial"/>
                <a:cs typeface="Arial"/>
              </a:rPr>
              <a:t>department</a:t>
            </a:r>
            <a:r>
              <a:rPr lang="en-IN" sz="2200" spc="-40" dirty="0">
                <a:solidFill>
                  <a:srgbClr val="800000"/>
                </a:solidFill>
                <a:latin typeface="Arial"/>
                <a:cs typeface="Arial"/>
              </a:rPr>
              <a:t> </a:t>
            </a:r>
            <a:r>
              <a:rPr lang="en-IN" sz="2200" dirty="0">
                <a:solidFill>
                  <a:srgbClr val="800000"/>
                </a:solidFill>
                <a:latin typeface="Arial"/>
                <a:cs typeface="Arial"/>
              </a:rPr>
              <a:t>tuple.</a:t>
            </a:r>
            <a:endParaRPr lang="en-IN"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r>
              <a:rPr lang="en-IN" sz="2200" dirty="0">
                <a:solidFill>
                  <a:srgbClr val="800000"/>
                </a:solidFill>
                <a:latin typeface="Arial"/>
                <a:cs typeface="Arial"/>
              </a:rPr>
              <a:t>We </a:t>
            </a:r>
            <a:r>
              <a:rPr lang="en-IN" sz="2200" spc="-5" dirty="0">
                <a:solidFill>
                  <a:srgbClr val="800000"/>
                </a:solidFill>
                <a:latin typeface="Arial"/>
                <a:cs typeface="Arial"/>
              </a:rPr>
              <a:t>do </a:t>
            </a:r>
            <a:r>
              <a:rPr lang="en-IN" sz="2200" dirty="0">
                <a:solidFill>
                  <a:srgbClr val="800000"/>
                </a:solidFill>
                <a:latin typeface="Arial"/>
                <a:cs typeface="Arial"/>
              </a:rPr>
              <a:t>this </a:t>
            </a:r>
            <a:r>
              <a:rPr lang="en-IN" sz="2200" spc="-5" dirty="0">
                <a:solidFill>
                  <a:srgbClr val="800000"/>
                </a:solidFill>
                <a:latin typeface="Arial"/>
                <a:cs typeface="Arial"/>
              </a:rPr>
              <a:t>by using</a:t>
            </a:r>
            <a:r>
              <a:rPr lang="en-IN" sz="2200" spc="35" dirty="0">
                <a:solidFill>
                  <a:srgbClr val="800000"/>
                </a:solidFill>
                <a:latin typeface="Arial"/>
                <a:cs typeface="Arial"/>
              </a:rPr>
              <a:t> </a:t>
            </a:r>
            <a:r>
              <a:rPr lang="en-IN" sz="2200" dirty="0">
                <a:solidFill>
                  <a:srgbClr val="800000"/>
                </a:solidFill>
                <a:latin typeface="Arial"/>
                <a:cs typeface="Arial"/>
              </a:rPr>
              <a:t>the</a:t>
            </a:r>
            <a:r>
              <a:rPr lang="en-IN" sz="2200" spc="5" dirty="0">
                <a:solidFill>
                  <a:srgbClr val="800000"/>
                </a:solidFill>
                <a:latin typeface="Arial"/>
                <a:cs typeface="Arial"/>
              </a:rPr>
              <a:t> </a:t>
            </a:r>
            <a:r>
              <a:rPr lang="en-IN" sz="2200" spc="-5" dirty="0" smtClean="0">
                <a:solidFill>
                  <a:srgbClr val="800000"/>
                </a:solidFill>
                <a:latin typeface="Arial"/>
                <a:cs typeface="Arial"/>
              </a:rPr>
              <a:t>join </a:t>
            </a:r>
            <a:r>
              <a:rPr lang="en-IN" sz="2200" spc="-5" dirty="0">
                <a:solidFill>
                  <a:srgbClr val="800000"/>
                </a:solidFill>
                <a:latin typeface="Arial"/>
                <a:cs typeface="Arial"/>
              </a:rPr>
              <a:t>	operation</a:t>
            </a:r>
            <a:r>
              <a:rPr lang="en-IN" sz="2200" spc="-5" dirty="0" smtClean="0">
                <a:solidFill>
                  <a:srgbClr val="800000"/>
                </a:solidFill>
                <a:latin typeface="Arial"/>
                <a:cs typeface="Arial"/>
              </a:rPr>
              <a:t>.</a:t>
            </a:r>
          </a:p>
          <a:p>
            <a:pPr marL="755650" lvl="1" indent="-285750">
              <a:lnSpc>
                <a:spcPts val="2635"/>
              </a:lnSpc>
              <a:buClr>
                <a:srgbClr val="33339A"/>
              </a:buClr>
              <a:buSzPct val="54545"/>
              <a:buFont typeface="Wingdings"/>
              <a:buChar char=""/>
              <a:tabLst>
                <a:tab pos="755015" algn="l"/>
                <a:tab pos="755650" algn="l"/>
                <a:tab pos="5029835" algn="l"/>
              </a:tabLst>
            </a:pPr>
            <a:r>
              <a:rPr lang="en-GB" sz="2200" spc="-5" dirty="0">
                <a:solidFill>
                  <a:srgbClr val="800000"/>
                </a:solidFill>
                <a:latin typeface="Arial"/>
                <a:cs typeface="Arial"/>
              </a:rPr>
              <a:t>DEPT_MGR </a:t>
            </a:r>
            <a:r>
              <a:rPr lang="en-GB" sz="2200" dirty="0">
                <a:solidFill>
                  <a:srgbClr val="800000"/>
                </a:solidFill>
                <a:latin typeface="Symbol"/>
                <a:cs typeface="Symbol"/>
              </a:rPr>
              <a:t></a:t>
            </a:r>
            <a:r>
              <a:rPr lang="en-GB" sz="2200" spc="15" dirty="0">
                <a:solidFill>
                  <a:srgbClr val="800000"/>
                </a:solidFill>
                <a:latin typeface="Times New Roman"/>
                <a:cs typeface="Times New Roman"/>
              </a:rPr>
              <a:t> </a:t>
            </a:r>
            <a:r>
              <a:rPr lang="en-GB" sz="2200" spc="-5" dirty="0" smtClean="0">
                <a:solidFill>
                  <a:srgbClr val="800000"/>
                </a:solidFill>
                <a:latin typeface="Arial"/>
                <a:cs typeface="Arial"/>
              </a:rPr>
              <a:t>DEPARTMENT            </a:t>
            </a:r>
            <a:r>
              <a:rPr lang="en-GB" sz="2000" dirty="0" smtClean="0">
                <a:solidFill>
                  <a:srgbClr val="800000"/>
                </a:solidFill>
                <a:latin typeface="Arial"/>
                <a:cs typeface="Arial"/>
              </a:rPr>
              <a:t>MGRSSN=SSN</a:t>
            </a:r>
            <a:r>
              <a:rPr lang="en-GB" sz="2000" spc="-60" dirty="0" smtClean="0">
                <a:solidFill>
                  <a:srgbClr val="800000"/>
                </a:solidFill>
                <a:latin typeface="Arial"/>
                <a:cs typeface="Arial"/>
              </a:rPr>
              <a:t> </a:t>
            </a:r>
            <a:r>
              <a:rPr lang="en-GB" sz="4800" spc="-7" baseline="15151" dirty="0">
                <a:solidFill>
                  <a:srgbClr val="800000"/>
                </a:solidFill>
                <a:latin typeface="Arial"/>
                <a:cs typeface="Arial"/>
              </a:rPr>
              <a:t>EMPLOYEE</a:t>
            </a:r>
            <a:endParaRPr lang="en-GB" sz="4800" baseline="15151" dirty="0">
              <a:latin typeface="Arial"/>
              <a:cs typeface="Arial"/>
            </a:endParaRPr>
          </a:p>
          <a:p>
            <a:pPr marL="355600" indent="-343535">
              <a:lnSpc>
                <a:spcPts val="2875"/>
              </a:lnSpc>
              <a:spcBef>
                <a:spcPts val="10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MGRSSN=SSN </a:t>
            </a:r>
            <a:r>
              <a:rPr lang="en-IN" sz="2400" spc="-5" dirty="0">
                <a:solidFill>
                  <a:srgbClr val="33339A"/>
                </a:solidFill>
                <a:latin typeface="Arial"/>
                <a:cs typeface="Arial"/>
              </a:rPr>
              <a:t>is </a:t>
            </a:r>
            <a:r>
              <a:rPr lang="en-IN" sz="2400" dirty="0">
                <a:solidFill>
                  <a:srgbClr val="33339A"/>
                </a:solidFill>
                <a:latin typeface="Arial"/>
                <a:cs typeface="Arial"/>
              </a:rPr>
              <a:t>the </a:t>
            </a:r>
            <a:r>
              <a:rPr lang="en-IN" sz="2400" spc="-5" dirty="0">
                <a:solidFill>
                  <a:srgbClr val="33339A"/>
                </a:solidFill>
                <a:latin typeface="Arial"/>
                <a:cs typeface="Arial"/>
              </a:rPr>
              <a:t>join</a:t>
            </a:r>
            <a:r>
              <a:rPr lang="en-IN" sz="2400" spc="-15" dirty="0">
                <a:solidFill>
                  <a:srgbClr val="33339A"/>
                </a:solidFill>
                <a:latin typeface="Arial"/>
                <a:cs typeface="Arial"/>
              </a:rPr>
              <a:t> </a:t>
            </a:r>
            <a:r>
              <a:rPr lang="en-IN" sz="2400" dirty="0">
                <a:solidFill>
                  <a:srgbClr val="33339A"/>
                </a:solidFill>
                <a:latin typeface="Arial"/>
                <a:cs typeface="Arial"/>
              </a:rPr>
              <a:t>condition</a:t>
            </a:r>
            <a:endParaRPr lang="en-IN" sz="2400" dirty="0">
              <a:latin typeface="Arial"/>
              <a:cs typeface="Arial"/>
            </a:endParaRPr>
          </a:p>
          <a:p>
            <a:pPr marL="755015" marR="5080" lvl="1" indent="-285750">
              <a:lnSpc>
                <a:spcPct val="80000"/>
              </a:lnSpc>
              <a:spcBef>
                <a:spcPts val="520"/>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Combines each department </a:t>
            </a:r>
            <a:r>
              <a:rPr lang="en-IN" sz="2200" dirty="0">
                <a:solidFill>
                  <a:srgbClr val="800000"/>
                </a:solidFill>
                <a:latin typeface="Arial"/>
                <a:cs typeface="Arial"/>
              </a:rPr>
              <a:t>record </a:t>
            </a:r>
            <a:r>
              <a:rPr lang="en-IN" sz="2200" spc="-5" dirty="0">
                <a:solidFill>
                  <a:srgbClr val="800000"/>
                </a:solidFill>
                <a:latin typeface="Arial"/>
                <a:cs typeface="Arial"/>
              </a:rPr>
              <a:t>with </a:t>
            </a:r>
            <a:r>
              <a:rPr lang="en-IN" sz="2200" dirty="0">
                <a:solidFill>
                  <a:srgbClr val="800000"/>
                </a:solidFill>
                <a:latin typeface="Arial"/>
                <a:cs typeface="Arial"/>
              </a:rPr>
              <a:t>the </a:t>
            </a:r>
            <a:r>
              <a:rPr lang="en-IN" sz="2200" spc="-5" dirty="0">
                <a:solidFill>
                  <a:srgbClr val="800000"/>
                </a:solidFill>
                <a:latin typeface="Arial"/>
                <a:cs typeface="Arial"/>
              </a:rPr>
              <a:t>employee who  </a:t>
            </a:r>
            <a:r>
              <a:rPr lang="en-IN" sz="2200" dirty="0">
                <a:solidFill>
                  <a:srgbClr val="800000"/>
                </a:solidFill>
                <a:latin typeface="Arial"/>
                <a:cs typeface="Arial"/>
              </a:rPr>
              <a:t>manages the</a:t>
            </a:r>
            <a:r>
              <a:rPr lang="en-IN" sz="2200" spc="-5" dirty="0">
                <a:solidFill>
                  <a:srgbClr val="800000"/>
                </a:solidFill>
                <a:latin typeface="Arial"/>
                <a:cs typeface="Arial"/>
              </a:rPr>
              <a:t> </a:t>
            </a:r>
            <a:r>
              <a:rPr lang="en-IN" sz="2200" dirty="0">
                <a:solidFill>
                  <a:srgbClr val="800000"/>
                </a:solidFill>
                <a:latin typeface="Arial"/>
                <a:cs typeface="Arial"/>
              </a:rPr>
              <a:t>department</a:t>
            </a:r>
            <a:endParaRPr lang="en-IN" sz="2200" dirty="0">
              <a:latin typeface="Arial"/>
              <a:cs typeface="Arial"/>
            </a:endParaRPr>
          </a:p>
          <a:p>
            <a:pPr marL="755015" marR="1579880" lvl="1" indent="-285750">
              <a:lnSpc>
                <a:spcPct val="80000"/>
              </a:lnSpc>
              <a:spcBef>
                <a:spcPts val="53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The </a:t>
            </a:r>
            <a:r>
              <a:rPr lang="en-IN" sz="2200" spc="-5" dirty="0">
                <a:solidFill>
                  <a:srgbClr val="800000"/>
                </a:solidFill>
                <a:latin typeface="Arial"/>
                <a:cs typeface="Arial"/>
              </a:rPr>
              <a:t>join </a:t>
            </a:r>
            <a:r>
              <a:rPr lang="en-IN" sz="2200" dirty="0">
                <a:solidFill>
                  <a:srgbClr val="800000"/>
                </a:solidFill>
                <a:latin typeface="Arial"/>
                <a:cs typeface="Arial"/>
              </a:rPr>
              <a:t>condition can </a:t>
            </a:r>
            <a:r>
              <a:rPr lang="en-IN" sz="2200" spc="-5" dirty="0">
                <a:solidFill>
                  <a:srgbClr val="800000"/>
                </a:solidFill>
                <a:latin typeface="Arial"/>
                <a:cs typeface="Arial"/>
              </a:rPr>
              <a:t>also be </a:t>
            </a:r>
            <a:r>
              <a:rPr lang="en-IN" sz="2200" dirty="0">
                <a:solidFill>
                  <a:srgbClr val="800000"/>
                </a:solidFill>
                <a:latin typeface="Arial"/>
                <a:cs typeface="Arial"/>
              </a:rPr>
              <a:t>specified </a:t>
            </a:r>
            <a:r>
              <a:rPr lang="en-IN" sz="2200" spc="-5" dirty="0">
                <a:solidFill>
                  <a:srgbClr val="800000"/>
                </a:solidFill>
                <a:latin typeface="Arial"/>
                <a:cs typeface="Arial"/>
              </a:rPr>
              <a:t>as  DEPARTMENT.MGRSSN=</a:t>
            </a:r>
            <a:r>
              <a:rPr lang="en-IN" sz="2200" spc="-45" dirty="0">
                <a:solidFill>
                  <a:srgbClr val="800000"/>
                </a:solidFill>
                <a:latin typeface="Arial"/>
                <a:cs typeface="Arial"/>
              </a:rPr>
              <a:t> </a:t>
            </a:r>
            <a:r>
              <a:rPr lang="en-IN" sz="2200" spc="-5" dirty="0">
                <a:solidFill>
                  <a:srgbClr val="800000"/>
                </a:solidFill>
                <a:latin typeface="Arial"/>
                <a:cs typeface="Arial"/>
              </a:rPr>
              <a:t>EMPLOYEE.SSN</a:t>
            </a:r>
            <a:endParaRPr lang="en-IN"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7"/>
          <p:cNvSpPr/>
          <p:nvPr/>
        </p:nvSpPr>
        <p:spPr>
          <a:xfrm>
            <a:off x="5399417" y="3781983"/>
            <a:ext cx="487045" cy="174625"/>
          </a:xfrm>
          <a:custGeom>
            <a:avLst/>
            <a:gdLst/>
            <a:ahLst/>
            <a:cxnLst/>
            <a:rect l="l" t="t" r="r" b="b"/>
            <a:pathLst>
              <a:path w="487045" h="174625">
                <a:moveTo>
                  <a:pt x="12191" y="0"/>
                </a:moveTo>
                <a:lnTo>
                  <a:pt x="12191" y="174498"/>
                </a:lnTo>
              </a:path>
              <a:path w="487045" h="174625">
                <a:moveTo>
                  <a:pt x="474725" y="0"/>
                </a:moveTo>
                <a:lnTo>
                  <a:pt x="474725" y="174498"/>
                </a:lnTo>
              </a:path>
              <a:path w="487045" h="174625">
                <a:moveTo>
                  <a:pt x="25146" y="0"/>
                </a:moveTo>
                <a:lnTo>
                  <a:pt x="461772" y="174498"/>
                </a:lnTo>
              </a:path>
              <a:path w="487045" h="174625">
                <a:moveTo>
                  <a:pt x="486917" y="0"/>
                </a:moveTo>
                <a:lnTo>
                  <a:pt x="0" y="174498"/>
                </a:lnTo>
              </a:path>
            </a:pathLst>
          </a:custGeom>
          <a:ln w="22225">
            <a:solidFill>
              <a:srgbClr val="1D1D1D"/>
            </a:solidFill>
          </a:ln>
        </p:spPr>
        <p:txBody>
          <a:bodyPr wrap="square" lIns="0" tIns="0" rIns="0" bIns="0" rtlCol="0"/>
          <a:lstStyle/>
          <a:p>
            <a:endParaRPr/>
          </a:p>
        </p:txBody>
      </p:sp>
      <p:sp>
        <p:nvSpPr>
          <p:cNvPr id="15" name="object 8"/>
          <p:cNvSpPr/>
          <p:nvPr/>
        </p:nvSpPr>
        <p:spPr>
          <a:xfrm>
            <a:off x="5897765" y="4006596"/>
            <a:ext cx="441325" cy="347980"/>
          </a:xfrm>
          <a:custGeom>
            <a:avLst/>
            <a:gdLst/>
            <a:ahLst/>
            <a:cxnLst/>
            <a:rect l="l" t="t" r="r" b="b"/>
            <a:pathLst>
              <a:path w="441325" h="347979">
                <a:moveTo>
                  <a:pt x="10667" y="0"/>
                </a:moveTo>
                <a:lnTo>
                  <a:pt x="10667" y="347471"/>
                </a:lnTo>
              </a:path>
              <a:path w="441325" h="347979">
                <a:moveTo>
                  <a:pt x="429755" y="0"/>
                </a:moveTo>
                <a:lnTo>
                  <a:pt x="429755" y="347471"/>
                </a:lnTo>
              </a:path>
              <a:path w="441325" h="347979">
                <a:moveTo>
                  <a:pt x="22097" y="0"/>
                </a:moveTo>
                <a:lnTo>
                  <a:pt x="419100" y="347471"/>
                </a:lnTo>
              </a:path>
              <a:path w="441325" h="347979">
                <a:moveTo>
                  <a:pt x="441185" y="0"/>
                </a:moveTo>
                <a:lnTo>
                  <a:pt x="0" y="347471"/>
                </a:lnTo>
              </a:path>
            </a:pathLst>
          </a:custGeom>
          <a:ln w="15875">
            <a:solidFill>
              <a:srgbClr val="1D1D1D"/>
            </a:solidFill>
          </a:ln>
        </p:spPr>
        <p:txBody>
          <a:bodyPr wrap="square" lIns="0" tIns="0" rIns="0" bIns="0" rtlCol="0"/>
          <a:lstStyle/>
          <a:p>
            <a:endParaRPr/>
          </a:p>
        </p:txBody>
      </p:sp>
    </p:spTree>
    <p:extLst>
      <p:ext uri="{BB962C8B-B14F-4D97-AF65-F5344CB8AC3E}">
        <p14:creationId xmlns:p14="http://schemas.microsoft.com/office/powerpoint/2010/main" xmlns="" val="3259210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US" sz="2400" dirty="0" smtClean="0"/>
          </a:p>
          <a:p>
            <a:r>
              <a:rPr lang="en-GB" sz="2400" spc="-5" dirty="0">
                <a:solidFill>
                  <a:srgbClr val="33339A"/>
                </a:solidFill>
                <a:latin typeface="Arial"/>
                <a:cs typeface="Arial"/>
              </a:rPr>
              <a:t>DEPT_MGR </a:t>
            </a:r>
            <a:r>
              <a:rPr lang="en-GB" sz="2400" spc="-5" dirty="0">
                <a:solidFill>
                  <a:srgbClr val="33339A"/>
                </a:solidFill>
                <a:latin typeface="Symbol"/>
                <a:cs typeface="Symbol"/>
              </a:rPr>
              <a:t></a:t>
            </a:r>
            <a:r>
              <a:rPr lang="en-GB" sz="2400" spc="35" dirty="0">
                <a:solidFill>
                  <a:srgbClr val="33339A"/>
                </a:solidFill>
                <a:latin typeface="Times New Roman"/>
                <a:cs typeface="Times New Roman"/>
              </a:rPr>
              <a:t> </a:t>
            </a:r>
            <a:r>
              <a:rPr lang="en-GB" sz="2400" spc="-5" dirty="0" smtClean="0">
                <a:solidFill>
                  <a:srgbClr val="33339A"/>
                </a:solidFill>
                <a:latin typeface="Arial"/>
                <a:cs typeface="Arial"/>
              </a:rPr>
              <a:t>DEPARTMENT       MGRSSN=SSN     </a:t>
            </a:r>
            <a:endParaRPr lang="en-GB" sz="2400" dirty="0">
              <a:latin typeface="Arial"/>
              <a:cs typeface="Arial"/>
            </a:endParaRPr>
          </a:p>
          <a:p>
            <a:endParaRPr lang="en-GB" sz="2400" dirty="0">
              <a:latin typeface="Arial"/>
              <a:cs typeface="Arial"/>
            </a:endParaRPr>
          </a:p>
          <a:p>
            <a:endParaRPr lang="en-GB" sz="2400" dirty="0"/>
          </a:p>
        </p:txBody>
      </p:sp>
      <p:sp>
        <p:nvSpPr>
          <p:cNvPr id="16" name="object 27"/>
          <p:cNvSpPr/>
          <p:nvPr/>
        </p:nvSpPr>
        <p:spPr>
          <a:xfrm>
            <a:off x="1155833" y="3052572"/>
            <a:ext cx="8153400" cy="1944623"/>
          </a:xfrm>
          <a:prstGeom prst="rect">
            <a:avLst/>
          </a:prstGeom>
          <a:blipFill>
            <a:blip r:embed="rId3" cstate="print"/>
            <a:stretch>
              <a:fillRect/>
            </a:stretch>
          </a:blipFill>
        </p:spPr>
        <p:txBody>
          <a:bodyPr wrap="square" lIns="0" tIns="0" rIns="0" bIns="0" rtlCol="0"/>
          <a:lstStyle/>
          <a:p>
            <a:endParaRPr/>
          </a:p>
        </p:txBody>
      </p:sp>
      <p:sp>
        <p:nvSpPr>
          <p:cNvPr id="18" name="object 31"/>
          <p:cNvSpPr/>
          <p:nvPr/>
        </p:nvSpPr>
        <p:spPr>
          <a:xfrm>
            <a:off x="5512955" y="5154802"/>
            <a:ext cx="441325" cy="347980"/>
          </a:xfrm>
          <a:custGeom>
            <a:avLst/>
            <a:gdLst/>
            <a:ahLst/>
            <a:cxnLst/>
            <a:rect l="l" t="t" r="r" b="b"/>
            <a:pathLst>
              <a:path w="441325" h="347979">
                <a:moveTo>
                  <a:pt x="11430" y="0"/>
                </a:moveTo>
                <a:lnTo>
                  <a:pt x="11430" y="347471"/>
                </a:lnTo>
              </a:path>
              <a:path w="441325" h="347979">
                <a:moveTo>
                  <a:pt x="430530" y="0"/>
                </a:moveTo>
                <a:lnTo>
                  <a:pt x="430530" y="347471"/>
                </a:lnTo>
              </a:path>
              <a:path w="441325" h="347979">
                <a:moveTo>
                  <a:pt x="22098" y="0"/>
                </a:moveTo>
                <a:lnTo>
                  <a:pt x="419100" y="347471"/>
                </a:lnTo>
              </a:path>
              <a:path w="441325" h="347979">
                <a:moveTo>
                  <a:pt x="441198" y="0"/>
                </a:moveTo>
                <a:lnTo>
                  <a:pt x="0" y="347471"/>
                </a:lnTo>
              </a:path>
            </a:pathLst>
          </a:custGeom>
          <a:ln w="15875">
            <a:solidFill>
              <a:srgbClr val="1D1D1D"/>
            </a:solidFill>
          </a:ln>
        </p:spPr>
        <p:txBody>
          <a:bodyPr wrap="square" lIns="0" tIns="0" rIns="0" bIns="0" rtlCol="0"/>
          <a:lstStyle/>
          <a:p>
            <a:endParaRPr/>
          </a:p>
        </p:txBody>
      </p:sp>
      <p:sp>
        <p:nvSpPr>
          <p:cNvPr id="21" name="object 30"/>
          <p:cNvSpPr txBox="1"/>
          <p:nvPr/>
        </p:nvSpPr>
        <p:spPr>
          <a:xfrm>
            <a:off x="8357726" y="5181472"/>
            <a:ext cx="1424305" cy="330200"/>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33339A"/>
                </a:solidFill>
                <a:latin typeface="Arial"/>
                <a:cs typeface="Arial"/>
              </a:rPr>
              <a:t>EMPLOYEE</a:t>
            </a:r>
            <a:endParaRPr sz="2000" dirty="0">
              <a:latin typeface="Arial"/>
              <a:cs typeface="Arial"/>
            </a:endParaRPr>
          </a:p>
        </p:txBody>
      </p:sp>
    </p:spTree>
    <p:extLst>
      <p:ext uri="{BB962C8B-B14F-4D97-AF65-F5344CB8AC3E}">
        <p14:creationId xmlns:p14="http://schemas.microsoft.com/office/powerpoint/2010/main" xmlns="" val="4678836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GB" spc="-5" dirty="0"/>
              <a:t>Some properties of</a:t>
            </a:r>
            <a:r>
              <a:rPr lang="en-GB" spc="-90" dirty="0"/>
              <a:t> </a:t>
            </a:r>
            <a:r>
              <a:rPr lang="en-GB" spc="-5" dirty="0"/>
              <a:t>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81000" lvl="0" indent="-343535">
              <a:lnSpc>
                <a:spcPct val="100000"/>
              </a:lnSpc>
              <a:spcBef>
                <a:spcPts val="680"/>
              </a:spcBef>
              <a:buClr>
                <a:srgbClr val="9A0033"/>
              </a:buClr>
              <a:buSzPct val="58333"/>
              <a:buFont typeface="Wingdings"/>
              <a:buChar char=""/>
              <a:tabLst>
                <a:tab pos="380365" algn="l"/>
                <a:tab pos="381635" algn="l"/>
              </a:tabLst>
            </a:pPr>
            <a:r>
              <a:rPr lang="en-IN" sz="2400" dirty="0">
                <a:solidFill>
                  <a:srgbClr val="33339A"/>
                </a:solidFill>
                <a:latin typeface="Arial"/>
                <a:cs typeface="Arial"/>
              </a:rPr>
              <a:t>Consider the following </a:t>
            </a:r>
            <a:r>
              <a:rPr lang="en-IN" sz="2400" spc="-5" dirty="0">
                <a:solidFill>
                  <a:srgbClr val="33339A"/>
                </a:solidFill>
                <a:latin typeface="Arial"/>
                <a:cs typeface="Arial"/>
              </a:rPr>
              <a:t>JOIN</a:t>
            </a:r>
            <a:r>
              <a:rPr lang="en-IN" sz="2400" spc="-20" dirty="0">
                <a:solidFill>
                  <a:srgbClr val="33339A"/>
                </a:solidFill>
                <a:latin typeface="Arial"/>
                <a:cs typeface="Arial"/>
              </a:rPr>
              <a:t> </a:t>
            </a:r>
            <a:r>
              <a:rPr lang="en-IN" sz="2400" dirty="0">
                <a:solidFill>
                  <a:srgbClr val="33339A"/>
                </a:solidFill>
                <a:latin typeface="Arial"/>
                <a:cs typeface="Arial"/>
              </a:rPr>
              <a:t>operation:</a:t>
            </a:r>
            <a:endParaRPr lang="en-IN" sz="2400" dirty="0">
              <a:solidFill>
                <a:prstClr val="black"/>
              </a:solidFill>
              <a:latin typeface="Arial"/>
              <a:cs typeface="Arial"/>
            </a:endParaRPr>
          </a:p>
          <a:p>
            <a:pPr marL="781050" lvl="1" indent="-285750">
              <a:lnSpc>
                <a:spcPct val="100000"/>
              </a:lnSpc>
              <a:spcBef>
                <a:spcPts val="535"/>
              </a:spcBef>
              <a:buClr>
                <a:srgbClr val="33339A"/>
              </a:buClr>
              <a:buSzPct val="54545"/>
              <a:buFont typeface="Wingdings"/>
              <a:buChar char=""/>
              <a:tabLst>
                <a:tab pos="780415" algn="l"/>
                <a:tab pos="781050" algn="l"/>
                <a:tab pos="4527550" algn="l"/>
              </a:tabLst>
            </a:pPr>
            <a:r>
              <a:rPr lang="en-IN" sz="2200" spc="-5" dirty="0">
                <a:solidFill>
                  <a:srgbClr val="800000"/>
                </a:solidFill>
                <a:latin typeface="Arial"/>
                <a:cs typeface="Arial"/>
              </a:rPr>
              <a:t>R(A1, </a:t>
            </a:r>
            <a:r>
              <a:rPr lang="en-IN" sz="2200" dirty="0">
                <a:solidFill>
                  <a:srgbClr val="800000"/>
                </a:solidFill>
                <a:latin typeface="Arial"/>
                <a:cs typeface="Arial"/>
              </a:rPr>
              <a:t>A2, . .</a:t>
            </a:r>
            <a:r>
              <a:rPr lang="en-IN" sz="2200" spc="15" dirty="0">
                <a:solidFill>
                  <a:srgbClr val="800000"/>
                </a:solidFill>
                <a:latin typeface="Arial"/>
                <a:cs typeface="Arial"/>
              </a:rPr>
              <a:t> </a:t>
            </a:r>
            <a:r>
              <a:rPr lang="en-IN" sz="2200" dirty="0">
                <a:solidFill>
                  <a:srgbClr val="800000"/>
                </a:solidFill>
                <a:latin typeface="Arial"/>
                <a:cs typeface="Arial"/>
              </a:rPr>
              <a:t>.,</a:t>
            </a:r>
            <a:r>
              <a:rPr lang="en-IN" sz="2200" spc="5" dirty="0">
                <a:solidFill>
                  <a:srgbClr val="800000"/>
                </a:solidFill>
                <a:latin typeface="Arial"/>
                <a:cs typeface="Arial"/>
              </a:rPr>
              <a:t> </a:t>
            </a:r>
            <a:r>
              <a:rPr lang="en-IN" sz="2200" dirty="0">
                <a:solidFill>
                  <a:srgbClr val="800000"/>
                </a:solidFill>
                <a:latin typeface="Arial"/>
                <a:cs typeface="Arial"/>
              </a:rPr>
              <a:t>An)	S(B1, B2, . . .,</a:t>
            </a:r>
            <a:r>
              <a:rPr lang="en-IN" sz="2200" spc="-20" dirty="0">
                <a:solidFill>
                  <a:srgbClr val="800000"/>
                </a:solidFill>
                <a:latin typeface="Arial"/>
                <a:cs typeface="Arial"/>
              </a:rPr>
              <a:t> </a:t>
            </a:r>
            <a:r>
              <a:rPr lang="en-IN" sz="2200" dirty="0" err="1">
                <a:solidFill>
                  <a:srgbClr val="800000"/>
                </a:solidFill>
                <a:latin typeface="Arial"/>
                <a:cs typeface="Arial"/>
              </a:rPr>
              <a:t>Bm</a:t>
            </a:r>
            <a:r>
              <a:rPr lang="en-IN" sz="2200" dirty="0">
                <a:solidFill>
                  <a:srgbClr val="800000"/>
                </a:solidFill>
                <a:latin typeface="Arial"/>
                <a:cs typeface="Arial"/>
              </a:rPr>
              <a:t>)</a:t>
            </a:r>
            <a:endParaRPr lang="en-IN" sz="2200" dirty="0">
              <a:solidFill>
                <a:prstClr val="black"/>
              </a:solidFill>
              <a:latin typeface="Arial"/>
              <a:cs typeface="Arial"/>
            </a:endParaRPr>
          </a:p>
          <a:p>
            <a:pPr marL="229870" lvl="0" indent="0" algn="ctr">
              <a:lnSpc>
                <a:spcPct val="100000"/>
              </a:lnSpc>
              <a:spcBef>
                <a:spcPts val="484"/>
              </a:spcBef>
              <a:buNone/>
            </a:pPr>
            <a:r>
              <a:rPr lang="en-IN" sz="2000" spc="-5" dirty="0" err="1">
                <a:solidFill>
                  <a:srgbClr val="33339A"/>
                </a:solidFill>
                <a:latin typeface="Arial"/>
                <a:cs typeface="Arial"/>
              </a:rPr>
              <a:t>R.Ai</a:t>
            </a:r>
            <a:r>
              <a:rPr lang="en-IN" sz="2000" spc="-5" dirty="0">
                <a:solidFill>
                  <a:srgbClr val="33339A"/>
                </a:solidFill>
                <a:latin typeface="Arial"/>
                <a:cs typeface="Arial"/>
              </a:rPr>
              <a:t>=</a:t>
            </a:r>
            <a:r>
              <a:rPr lang="en-IN" sz="2000" spc="-5" dirty="0" err="1">
                <a:solidFill>
                  <a:srgbClr val="33339A"/>
                </a:solidFill>
                <a:latin typeface="Arial"/>
                <a:cs typeface="Arial"/>
              </a:rPr>
              <a:t>S.Bj</a:t>
            </a:r>
            <a:endParaRPr lang="en-IN" sz="2000" dirty="0">
              <a:solidFill>
                <a:prstClr val="black"/>
              </a:solidFill>
              <a:latin typeface="Arial"/>
              <a:cs typeface="Arial"/>
            </a:endParaRPr>
          </a:p>
          <a:p>
            <a:pPr marL="781050" lvl="0" indent="-285750">
              <a:lnSpc>
                <a:spcPct val="100000"/>
              </a:lnSpc>
              <a:spcBef>
                <a:spcPts val="51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Result is </a:t>
            </a:r>
            <a:r>
              <a:rPr lang="en-IN" sz="2200" dirty="0">
                <a:solidFill>
                  <a:srgbClr val="800000"/>
                </a:solidFill>
                <a:latin typeface="Arial"/>
                <a:cs typeface="Arial"/>
              </a:rPr>
              <a:t>a relation Q </a:t>
            </a:r>
            <a:r>
              <a:rPr lang="en-IN" sz="2200" spc="-5" dirty="0">
                <a:solidFill>
                  <a:srgbClr val="800000"/>
                </a:solidFill>
                <a:latin typeface="Arial"/>
                <a:cs typeface="Arial"/>
              </a:rPr>
              <a:t>with degree </a:t>
            </a:r>
            <a:r>
              <a:rPr lang="en-IN" sz="2200" dirty="0">
                <a:solidFill>
                  <a:srgbClr val="800000"/>
                </a:solidFill>
                <a:latin typeface="Arial"/>
                <a:cs typeface="Arial"/>
              </a:rPr>
              <a:t>n + m attributes:</a:t>
            </a:r>
            <a:endParaRPr lang="en-IN" sz="2200" dirty="0">
              <a:solidFill>
                <a:prstClr val="black"/>
              </a:solidFill>
              <a:latin typeface="Arial"/>
              <a:cs typeface="Arial"/>
            </a:endParaRPr>
          </a:p>
          <a:p>
            <a:pPr marL="1181100" lvl="1" indent="-229235">
              <a:lnSpc>
                <a:spcPct val="100000"/>
              </a:lnSpc>
              <a:spcBef>
                <a:spcPts val="480"/>
              </a:spcBef>
              <a:buClr>
                <a:srgbClr val="9A0033"/>
              </a:buClr>
              <a:buSzPct val="50000"/>
              <a:buFont typeface="Wingdings"/>
              <a:buChar char=""/>
              <a:tabLst>
                <a:tab pos="1180465" algn="l"/>
                <a:tab pos="1181100" algn="l"/>
              </a:tabLst>
            </a:pPr>
            <a:r>
              <a:rPr lang="en-IN" sz="2000" spc="-5" dirty="0">
                <a:solidFill>
                  <a:srgbClr val="33339A"/>
                </a:solidFill>
                <a:latin typeface="Arial"/>
                <a:cs typeface="Arial"/>
              </a:rPr>
              <a:t>Q(A1, A2, . . ., An, B1, B2, . . ., </a:t>
            </a:r>
            <a:r>
              <a:rPr lang="en-IN" sz="2000" spc="-5" dirty="0" err="1">
                <a:solidFill>
                  <a:srgbClr val="33339A"/>
                </a:solidFill>
                <a:latin typeface="Arial"/>
                <a:cs typeface="Arial"/>
              </a:rPr>
              <a:t>Bm</a:t>
            </a:r>
            <a:r>
              <a:rPr lang="en-IN" sz="2000" spc="-5" dirty="0">
                <a:solidFill>
                  <a:srgbClr val="33339A"/>
                </a:solidFill>
                <a:latin typeface="Arial"/>
                <a:cs typeface="Arial"/>
              </a:rPr>
              <a:t>), in that</a:t>
            </a:r>
            <a:r>
              <a:rPr lang="en-IN" sz="2000" spc="-90" dirty="0">
                <a:solidFill>
                  <a:srgbClr val="33339A"/>
                </a:solidFill>
                <a:latin typeface="Arial"/>
                <a:cs typeface="Arial"/>
              </a:rPr>
              <a:t> </a:t>
            </a:r>
            <a:r>
              <a:rPr lang="en-IN" sz="2000" spc="-10" dirty="0">
                <a:solidFill>
                  <a:srgbClr val="33339A"/>
                </a:solidFill>
                <a:latin typeface="Arial"/>
                <a:cs typeface="Arial"/>
              </a:rPr>
              <a:t>order.</a:t>
            </a:r>
            <a:endParaRPr lang="en-IN" sz="2000" dirty="0">
              <a:solidFill>
                <a:prstClr val="black"/>
              </a:solidFill>
              <a:latin typeface="Arial"/>
              <a:cs typeface="Arial"/>
            </a:endParaRPr>
          </a:p>
          <a:p>
            <a:pPr marL="780415" marR="478155" lvl="0" indent="-285750">
              <a:lnSpc>
                <a:spcPct val="100000"/>
              </a:lnSpc>
              <a:spcBef>
                <a:spcPts val="515"/>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resulting relation state </a:t>
            </a:r>
            <a:r>
              <a:rPr lang="en-IN" sz="2200" spc="-5" dirty="0">
                <a:solidFill>
                  <a:srgbClr val="800000"/>
                </a:solidFill>
                <a:latin typeface="Arial"/>
                <a:cs typeface="Arial"/>
              </a:rPr>
              <a:t>has one </a:t>
            </a:r>
            <a:r>
              <a:rPr lang="en-IN" sz="2200" dirty="0">
                <a:solidFill>
                  <a:srgbClr val="800000"/>
                </a:solidFill>
                <a:latin typeface="Arial"/>
                <a:cs typeface="Arial"/>
              </a:rPr>
              <a:t>tuple </a:t>
            </a:r>
            <a:r>
              <a:rPr lang="en-IN" sz="2200" spc="-5" dirty="0">
                <a:solidFill>
                  <a:srgbClr val="800000"/>
                </a:solidFill>
                <a:latin typeface="Arial"/>
                <a:cs typeface="Arial"/>
              </a:rPr>
              <a:t>for each  </a:t>
            </a:r>
            <a:r>
              <a:rPr lang="en-IN" sz="2200" dirty="0">
                <a:solidFill>
                  <a:srgbClr val="800000"/>
                </a:solidFill>
                <a:latin typeface="Arial"/>
                <a:cs typeface="Arial"/>
              </a:rPr>
              <a:t>combination </a:t>
            </a:r>
            <a:r>
              <a:rPr lang="en-IN" sz="2200" spc="-5" dirty="0">
                <a:solidFill>
                  <a:srgbClr val="800000"/>
                </a:solidFill>
                <a:latin typeface="Arial"/>
                <a:cs typeface="Arial"/>
              </a:rPr>
              <a:t>of </a:t>
            </a:r>
            <a:r>
              <a:rPr lang="en-IN" sz="2200" dirty="0">
                <a:solidFill>
                  <a:srgbClr val="800000"/>
                </a:solidFill>
                <a:latin typeface="Arial"/>
                <a:cs typeface="Arial"/>
              </a:rPr>
              <a:t>tuples—r from R </a:t>
            </a:r>
            <a:r>
              <a:rPr lang="en-IN" sz="2200" spc="-5" dirty="0">
                <a:solidFill>
                  <a:srgbClr val="800000"/>
                </a:solidFill>
                <a:latin typeface="Arial"/>
                <a:cs typeface="Arial"/>
              </a:rPr>
              <a:t>and </a:t>
            </a:r>
            <a:r>
              <a:rPr lang="en-IN" sz="2200" dirty="0">
                <a:solidFill>
                  <a:srgbClr val="800000"/>
                </a:solidFill>
                <a:latin typeface="Arial"/>
                <a:cs typeface="Arial"/>
              </a:rPr>
              <a:t>s from S, </a:t>
            </a:r>
            <a:r>
              <a:rPr lang="en-IN" sz="2200" spc="-5" dirty="0">
                <a:solidFill>
                  <a:srgbClr val="800000"/>
                </a:solidFill>
                <a:latin typeface="Arial"/>
                <a:cs typeface="Arial"/>
              </a:rPr>
              <a:t>but </a:t>
            </a:r>
            <a:r>
              <a:rPr lang="en-IN" sz="2200" i="1" dirty="0">
                <a:solidFill>
                  <a:srgbClr val="800000"/>
                </a:solidFill>
                <a:latin typeface="Arial"/>
                <a:cs typeface="Arial"/>
              </a:rPr>
              <a:t>only if  they satisfy the join condition</a:t>
            </a:r>
            <a:r>
              <a:rPr lang="en-IN" sz="2200" i="1" spc="-20" dirty="0">
                <a:solidFill>
                  <a:srgbClr val="800000"/>
                </a:solidFill>
                <a:latin typeface="Arial"/>
                <a:cs typeface="Arial"/>
              </a:rPr>
              <a:t> </a:t>
            </a:r>
            <a:r>
              <a:rPr lang="en-IN" sz="2200" spc="-5" dirty="0">
                <a:solidFill>
                  <a:srgbClr val="800000"/>
                </a:solidFill>
                <a:latin typeface="Arial"/>
                <a:cs typeface="Arial"/>
              </a:rPr>
              <a:t>r[Ai]=s[</a:t>
            </a:r>
            <a:r>
              <a:rPr lang="en-IN" sz="2200" spc="-5" dirty="0" err="1">
                <a:solidFill>
                  <a:srgbClr val="800000"/>
                </a:solidFill>
                <a:latin typeface="Arial"/>
                <a:cs typeface="Arial"/>
              </a:rPr>
              <a:t>Bj</a:t>
            </a:r>
            <a:r>
              <a:rPr lang="en-IN" sz="2200" spc="-5" dirty="0">
                <a:solidFill>
                  <a:srgbClr val="800000"/>
                </a:solidFill>
                <a:latin typeface="Arial"/>
                <a:cs typeface="Arial"/>
              </a:rPr>
              <a:t>]</a:t>
            </a:r>
            <a:endParaRPr lang="en-IN" sz="2200" dirty="0">
              <a:solidFill>
                <a:prstClr val="black"/>
              </a:solidFill>
              <a:latin typeface="Arial"/>
              <a:cs typeface="Arial"/>
            </a:endParaRPr>
          </a:p>
          <a:p>
            <a:pPr marL="780415" marR="43180" lvl="0" indent="-285750">
              <a:lnSpc>
                <a:spcPct val="100000"/>
              </a:lnSpc>
              <a:spcBef>
                <a:spcPts val="51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Hence, if </a:t>
            </a:r>
            <a:r>
              <a:rPr lang="en-IN" sz="2200" dirty="0">
                <a:solidFill>
                  <a:srgbClr val="800000"/>
                </a:solidFill>
                <a:latin typeface="Arial"/>
                <a:cs typeface="Arial"/>
              </a:rPr>
              <a:t>R </a:t>
            </a:r>
            <a:r>
              <a:rPr lang="en-IN" sz="2200" spc="-5" dirty="0">
                <a:solidFill>
                  <a:srgbClr val="800000"/>
                </a:solidFill>
                <a:latin typeface="Arial"/>
                <a:cs typeface="Arial"/>
              </a:rPr>
              <a:t>has </a:t>
            </a:r>
            <a:r>
              <a:rPr lang="en-IN" sz="2200" dirty="0" err="1">
                <a:solidFill>
                  <a:srgbClr val="800000"/>
                </a:solidFill>
                <a:latin typeface="Arial"/>
                <a:cs typeface="Arial"/>
              </a:rPr>
              <a:t>n</a:t>
            </a:r>
            <a:r>
              <a:rPr lang="en-IN" sz="2250" baseline="-22222" dirty="0" err="1">
                <a:solidFill>
                  <a:srgbClr val="800000"/>
                </a:solidFill>
                <a:latin typeface="Arial"/>
                <a:cs typeface="Arial"/>
              </a:rPr>
              <a:t>R</a:t>
            </a:r>
            <a:r>
              <a:rPr lang="en-IN" sz="2250" baseline="-22222" dirty="0">
                <a:solidFill>
                  <a:srgbClr val="800000"/>
                </a:solidFill>
                <a:latin typeface="Arial"/>
                <a:cs typeface="Arial"/>
              </a:rPr>
              <a:t> </a:t>
            </a:r>
            <a:r>
              <a:rPr lang="en-IN" sz="2200" dirty="0">
                <a:solidFill>
                  <a:srgbClr val="800000"/>
                </a:solidFill>
                <a:latin typeface="Arial"/>
                <a:cs typeface="Arial"/>
              </a:rPr>
              <a:t>tuples, </a:t>
            </a:r>
            <a:r>
              <a:rPr lang="en-IN" sz="2200" spc="-5" dirty="0">
                <a:solidFill>
                  <a:srgbClr val="800000"/>
                </a:solidFill>
                <a:latin typeface="Arial"/>
                <a:cs typeface="Arial"/>
              </a:rPr>
              <a:t>and </a:t>
            </a:r>
            <a:r>
              <a:rPr lang="en-IN" sz="2200" dirty="0">
                <a:solidFill>
                  <a:srgbClr val="800000"/>
                </a:solidFill>
                <a:latin typeface="Arial"/>
                <a:cs typeface="Arial"/>
              </a:rPr>
              <a:t>S </a:t>
            </a:r>
            <a:r>
              <a:rPr lang="en-IN" sz="2200" spc="-5" dirty="0">
                <a:solidFill>
                  <a:srgbClr val="800000"/>
                </a:solidFill>
                <a:latin typeface="Arial"/>
                <a:cs typeface="Arial"/>
              </a:rPr>
              <a:t>has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7" baseline="-22222" dirty="0">
                <a:solidFill>
                  <a:srgbClr val="800000"/>
                </a:solidFill>
                <a:latin typeface="Arial"/>
                <a:cs typeface="Arial"/>
              </a:rPr>
              <a:t> </a:t>
            </a:r>
            <a:r>
              <a:rPr lang="en-IN" sz="2200" dirty="0">
                <a:solidFill>
                  <a:srgbClr val="800000"/>
                </a:solidFill>
                <a:latin typeface="Arial"/>
                <a:cs typeface="Arial"/>
              </a:rPr>
              <a:t>tuples, then the </a:t>
            </a:r>
            <a:r>
              <a:rPr lang="en-IN" sz="2200" spc="-5" dirty="0">
                <a:solidFill>
                  <a:srgbClr val="800000"/>
                </a:solidFill>
                <a:latin typeface="Arial"/>
                <a:cs typeface="Arial"/>
              </a:rPr>
              <a:t>join  </a:t>
            </a:r>
            <a:r>
              <a:rPr lang="en-IN" sz="2200" dirty="0">
                <a:solidFill>
                  <a:srgbClr val="800000"/>
                </a:solidFill>
                <a:latin typeface="Arial"/>
                <a:cs typeface="Arial"/>
              </a:rPr>
              <a:t>result </a:t>
            </a:r>
            <a:r>
              <a:rPr lang="en-IN" sz="2200" spc="-5" dirty="0">
                <a:solidFill>
                  <a:srgbClr val="800000"/>
                </a:solidFill>
                <a:latin typeface="Arial"/>
                <a:cs typeface="Arial"/>
              </a:rPr>
              <a:t>will generally have </a:t>
            </a:r>
            <a:r>
              <a:rPr lang="en-IN" sz="2200" i="1" spc="-5" dirty="0">
                <a:solidFill>
                  <a:srgbClr val="800000"/>
                </a:solidFill>
                <a:latin typeface="Arial"/>
                <a:cs typeface="Arial"/>
              </a:rPr>
              <a:t>less than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R</a:t>
            </a:r>
            <a:r>
              <a:rPr lang="en-IN" sz="2250" spc="-7" baseline="-22222" dirty="0">
                <a:solidFill>
                  <a:srgbClr val="800000"/>
                </a:solidFill>
                <a:latin typeface="Arial"/>
                <a:cs typeface="Arial"/>
              </a:rPr>
              <a:t> </a:t>
            </a:r>
            <a:r>
              <a:rPr lang="en-IN" sz="2200" dirty="0">
                <a:solidFill>
                  <a:srgbClr val="800000"/>
                </a:solidFill>
                <a:latin typeface="Arial"/>
                <a:cs typeface="Arial"/>
              </a:rPr>
              <a:t>*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7" baseline="-22222" dirty="0">
                <a:solidFill>
                  <a:srgbClr val="800000"/>
                </a:solidFill>
                <a:latin typeface="Arial"/>
                <a:cs typeface="Arial"/>
              </a:rPr>
              <a:t> </a:t>
            </a:r>
            <a:r>
              <a:rPr lang="en-IN" sz="2200" spc="-5" dirty="0">
                <a:solidFill>
                  <a:srgbClr val="800000"/>
                </a:solidFill>
                <a:latin typeface="Arial"/>
                <a:cs typeface="Arial"/>
              </a:rPr>
              <a:t>tuples.</a:t>
            </a:r>
            <a:endParaRPr lang="en-IN" sz="2200" dirty="0">
              <a:solidFill>
                <a:prstClr val="black"/>
              </a:solidFill>
              <a:latin typeface="Arial"/>
              <a:cs typeface="Arial"/>
            </a:endParaRPr>
          </a:p>
          <a:p>
            <a:pPr marL="780415" marR="88265" lvl="0"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Only related tuples (based </a:t>
            </a:r>
            <a:r>
              <a:rPr lang="en-IN" sz="2200" spc="-5" dirty="0">
                <a:solidFill>
                  <a:srgbClr val="800000"/>
                </a:solidFill>
                <a:latin typeface="Arial"/>
                <a:cs typeface="Arial"/>
              </a:rPr>
              <a:t>on </a:t>
            </a:r>
            <a:r>
              <a:rPr lang="en-IN" sz="2200" dirty="0">
                <a:solidFill>
                  <a:srgbClr val="800000"/>
                </a:solidFill>
                <a:latin typeface="Arial"/>
                <a:cs typeface="Arial"/>
              </a:rPr>
              <a:t>the </a:t>
            </a:r>
            <a:r>
              <a:rPr lang="en-IN" sz="2200" spc="-5" dirty="0">
                <a:solidFill>
                  <a:srgbClr val="800000"/>
                </a:solidFill>
                <a:latin typeface="Arial"/>
                <a:cs typeface="Arial"/>
              </a:rPr>
              <a:t>join </a:t>
            </a:r>
            <a:r>
              <a:rPr lang="en-IN" sz="2200" dirty="0">
                <a:solidFill>
                  <a:srgbClr val="800000"/>
                </a:solidFill>
                <a:latin typeface="Arial"/>
                <a:cs typeface="Arial"/>
              </a:rPr>
              <a:t>condition) </a:t>
            </a:r>
            <a:r>
              <a:rPr lang="en-IN" sz="2200" spc="-5" dirty="0">
                <a:solidFill>
                  <a:srgbClr val="800000"/>
                </a:solidFill>
                <a:latin typeface="Arial"/>
                <a:cs typeface="Arial"/>
              </a:rPr>
              <a:t>will appear  in </a:t>
            </a:r>
            <a:r>
              <a:rPr lang="en-IN" sz="2200" dirty="0">
                <a:solidFill>
                  <a:srgbClr val="800000"/>
                </a:solidFill>
                <a:latin typeface="Arial"/>
                <a:cs typeface="Arial"/>
              </a:rPr>
              <a:t>the result</a:t>
            </a:r>
            <a:endParaRPr lang="en-IN" sz="22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xmlns="" val="4171543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GB" spc="-5" dirty="0"/>
              <a:t>Some properties of</a:t>
            </a:r>
            <a:r>
              <a:rPr lang="en-GB" spc="-90" dirty="0"/>
              <a:t> </a:t>
            </a:r>
            <a:r>
              <a:rPr lang="en-GB" spc="-5" dirty="0"/>
              <a:t>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marR="401320" lvl="0" indent="-343535">
              <a:lnSpc>
                <a:spcPts val="3020"/>
              </a:lnSpc>
              <a:spcBef>
                <a:spcPts val="484"/>
              </a:spcBef>
              <a:buClr>
                <a:srgbClr val="9A0033"/>
              </a:buClr>
              <a:buSzPct val="60714"/>
              <a:buFont typeface="Wingdings"/>
              <a:buChar char=""/>
              <a:tabLst>
                <a:tab pos="354965" algn="l"/>
                <a:tab pos="356235" algn="l"/>
                <a:tab pos="3770629" algn="l"/>
              </a:tabLst>
            </a:pPr>
            <a:r>
              <a:rPr lang="en-IN" dirty="0">
                <a:solidFill>
                  <a:srgbClr val="33339A"/>
                </a:solidFill>
                <a:latin typeface="Arial"/>
                <a:cs typeface="Arial"/>
              </a:rPr>
              <a:t>The general case of JOIN operation is called</a:t>
            </a:r>
            <a:r>
              <a:rPr lang="en-IN" spc="-65" dirty="0">
                <a:solidFill>
                  <a:srgbClr val="33339A"/>
                </a:solidFill>
                <a:latin typeface="Arial"/>
                <a:cs typeface="Arial"/>
              </a:rPr>
              <a:t> </a:t>
            </a:r>
            <a:r>
              <a:rPr lang="en-IN" dirty="0">
                <a:solidFill>
                  <a:srgbClr val="33339A"/>
                </a:solidFill>
                <a:latin typeface="Arial"/>
                <a:cs typeface="Arial"/>
              </a:rPr>
              <a:t>a  </a:t>
            </a:r>
            <a:endParaRPr lang="en-IN" dirty="0" smtClean="0">
              <a:solidFill>
                <a:srgbClr val="33339A"/>
              </a:solidFill>
              <a:latin typeface="Arial"/>
              <a:cs typeface="Arial"/>
            </a:endParaRPr>
          </a:p>
          <a:p>
            <a:pPr marL="355600" marR="401320" indent="-343535">
              <a:lnSpc>
                <a:spcPts val="3020"/>
              </a:lnSpc>
              <a:spcBef>
                <a:spcPts val="484"/>
              </a:spcBef>
              <a:buClr>
                <a:srgbClr val="9A0033"/>
              </a:buClr>
              <a:buSzPct val="60714"/>
              <a:buFont typeface="Wingdings"/>
              <a:buChar char=""/>
              <a:tabLst>
                <a:tab pos="354965" algn="l"/>
                <a:tab pos="356235" algn="l"/>
                <a:tab pos="3770629" algn="l"/>
              </a:tabLst>
            </a:pPr>
            <a:r>
              <a:rPr lang="en-IN" spc="-5" dirty="0" smtClean="0">
                <a:solidFill>
                  <a:srgbClr val="33339A"/>
                </a:solidFill>
                <a:latin typeface="Arial"/>
                <a:cs typeface="Arial"/>
              </a:rPr>
              <a:t>Theta-join</a:t>
            </a:r>
            <a:r>
              <a:rPr lang="en-IN" spc="-5" dirty="0">
                <a:solidFill>
                  <a:srgbClr val="33339A"/>
                </a:solidFill>
                <a:latin typeface="Arial"/>
                <a:cs typeface="Arial"/>
              </a:rPr>
              <a:t>:</a:t>
            </a:r>
            <a:r>
              <a:rPr lang="en-IN" spc="5" dirty="0">
                <a:solidFill>
                  <a:srgbClr val="33339A"/>
                </a:solidFill>
                <a:latin typeface="Arial"/>
                <a:cs typeface="Arial"/>
              </a:rPr>
              <a:t> </a:t>
            </a:r>
            <a:r>
              <a:rPr lang="en-IN" dirty="0" smtClean="0">
                <a:solidFill>
                  <a:srgbClr val="33339A"/>
                </a:solidFill>
                <a:latin typeface="Arial"/>
                <a:cs typeface="Arial"/>
              </a:rPr>
              <a:t>R       </a:t>
            </a:r>
            <a:r>
              <a:rPr lang="en-IN" i="1" spc="-10" dirty="0" smtClean="0">
                <a:solidFill>
                  <a:srgbClr val="33339A"/>
                </a:solidFill>
                <a:latin typeface="Arial"/>
                <a:cs typeface="Arial"/>
              </a:rPr>
              <a:t>theta </a:t>
            </a:r>
            <a:r>
              <a:rPr lang="en-IN" dirty="0" smtClean="0">
                <a:solidFill>
                  <a:srgbClr val="33339A"/>
                </a:solidFill>
                <a:latin typeface="Arial"/>
                <a:cs typeface="Arial"/>
              </a:rPr>
              <a:t>S</a:t>
            </a:r>
            <a:endParaRPr lang="en-IN" dirty="0">
              <a:solidFill>
                <a:prstClr val="black"/>
              </a:solidFill>
              <a:latin typeface="Arial"/>
              <a:cs typeface="Arial"/>
            </a:endParaRPr>
          </a:p>
          <a:p>
            <a:pPr marL="355600" lvl="0" indent="-343535">
              <a:lnSpc>
                <a:spcPct val="100000"/>
              </a:lnSpc>
              <a:spcBef>
                <a:spcPts val="345"/>
              </a:spcBef>
              <a:buClr>
                <a:srgbClr val="9A0033"/>
              </a:buClr>
              <a:buSzPct val="60714"/>
              <a:buFont typeface="Wingdings"/>
              <a:buChar char=""/>
              <a:tabLst>
                <a:tab pos="354965" algn="l"/>
                <a:tab pos="356235" algn="l"/>
              </a:tabLst>
            </a:pPr>
            <a:r>
              <a:rPr lang="en-IN" dirty="0" smtClean="0">
                <a:solidFill>
                  <a:srgbClr val="33339A"/>
                </a:solidFill>
                <a:latin typeface="Arial"/>
                <a:cs typeface="Arial"/>
              </a:rPr>
              <a:t>The </a:t>
            </a:r>
            <a:r>
              <a:rPr lang="en-IN" dirty="0">
                <a:solidFill>
                  <a:srgbClr val="33339A"/>
                </a:solidFill>
                <a:latin typeface="Arial"/>
                <a:cs typeface="Arial"/>
              </a:rPr>
              <a:t>join condition is called</a:t>
            </a:r>
            <a:r>
              <a:rPr lang="en-IN" spc="-5" dirty="0">
                <a:solidFill>
                  <a:srgbClr val="33339A"/>
                </a:solidFill>
                <a:latin typeface="Arial"/>
                <a:cs typeface="Arial"/>
              </a:rPr>
              <a:t> </a:t>
            </a:r>
            <a:r>
              <a:rPr lang="en-IN" i="1" dirty="0">
                <a:solidFill>
                  <a:srgbClr val="33339A"/>
                </a:solidFill>
                <a:latin typeface="Arial"/>
                <a:cs typeface="Arial"/>
              </a:rPr>
              <a:t>theta</a:t>
            </a:r>
            <a:endParaRPr lang="en-IN" dirty="0">
              <a:solidFill>
                <a:prstClr val="black"/>
              </a:solidFill>
              <a:latin typeface="Arial"/>
              <a:cs typeface="Arial"/>
            </a:endParaRPr>
          </a:p>
          <a:p>
            <a:pPr marL="355600" marR="5080" lvl="0" indent="-343535">
              <a:lnSpc>
                <a:spcPts val="3020"/>
              </a:lnSpc>
              <a:spcBef>
                <a:spcPts val="720"/>
              </a:spcBef>
              <a:buClr>
                <a:srgbClr val="9A0033"/>
              </a:buClr>
              <a:buSzPct val="60714"/>
              <a:buFont typeface="Wingdings"/>
              <a:buChar char=""/>
              <a:tabLst>
                <a:tab pos="354965" algn="l"/>
                <a:tab pos="356235" algn="l"/>
              </a:tabLst>
            </a:pPr>
            <a:r>
              <a:rPr lang="en-IN" i="1" dirty="0">
                <a:solidFill>
                  <a:srgbClr val="33339A"/>
                </a:solidFill>
                <a:latin typeface="Arial"/>
                <a:cs typeface="Arial"/>
              </a:rPr>
              <a:t>Theta </a:t>
            </a:r>
            <a:r>
              <a:rPr lang="en-IN" dirty="0">
                <a:solidFill>
                  <a:srgbClr val="33339A"/>
                </a:solidFill>
                <a:latin typeface="Arial"/>
                <a:cs typeface="Arial"/>
              </a:rPr>
              <a:t>can be any general </a:t>
            </a:r>
            <a:r>
              <a:rPr lang="en-IN" dirty="0" err="1">
                <a:solidFill>
                  <a:srgbClr val="33339A"/>
                </a:solidFill>
                <a:latin typeface="Arial"/>
                <a:cs typeface="Arial"/>
              </a:rPr>
              <a:t>boolean</a:t>
            </a:r>
            <a:r>
              <a:rPr lang="en-IN" dirty="0">
                <a:solidFill>
                  <a:srgbClr val="33339A"/>
                </a:solidFill>
                <a:latin typeface="Arial"/>
                <a:cs typeface="Arial"/>
              </a:rPr>
              <a:t> expression</a:t>
            </a:r>
            <a:r>
              <a:rPr lang="en-IN" spc="-65" dirty="0">
                <a:solidFill>
                  <a:srgbClr val="33339A"/>
                </a:solidFill>
                <a:latin typeface="Arial"/>
                <a:cs typeface="Arial"/>
              </a:rPr>
              <a:t> </a:t>
            </a:r>
            <a:r>
              <a:rPr lang="en-IN" dirty="0">
                <a:solidFill>
                  <a:srgbClr val="33339A"/>
                </a:solidFill>
                <a:latin typeface="Arial"/>
                <a:cs typeface="Arial"/>
              </a:rPr>
              <a:t>on  the </a:t>
            </a:r>
            <a:r>
              <a:rPr lang="en-IN" spc="-5" dirty="0">
                <a:solidFill>
                  <a:srgbClr val="33339A"/>
                </a:solidFill>
                <a:latin typeface="Arial"/>
                <a:cs typeface="Arial"/>
              </a:rPr>
              <a:t>attributes of </a:t>
            </a:r>
            <a:r>
              <a:rPr lang="en-IN" dirty="0">
                <a:solidFill>
                  <a:srgbClr val="33339A"/>
                </a:solidFill>
                <a:latin typeface="Arial"/>
                <a:cs typeface="Arial"/>
              </a:rPr>
              <a:t>R </a:t>
            </a:r>
            <a:r>
              <a:rPr lang="en-IN" spc="-5" dirty="0">
                <a:solidFill>
                  <a:srgbClr val="33339A"/>
                </a:solidFill>
                <a:latin typeface="Arial"/>
                <a:cs typeface="Arial"/>
              </a:rPr>
              <a:t>and </a:t>
            </a:r>
            <a:r>
              <a:rPr lang="en-IN" dirty="0">
                <a:solidFill>
                  <a:srgbClr val="33339A"/>
                </a:solidFill>
                <a:latin typeface="Arial"/>
                <a:cs typeface="Arial"/>
              </a:rPr>
              <a:t>S; for</a:t>
            </a:r>
            <a:r>
              <a:rPr lang="en-IN" spc="-25" dirty="0">
                <a:solidFill>
                  <a:srgbClr val="33339A"/>
                </a:solidFill>
                <a:latin typeface="Arial"/>
                <a:cs typeface="Arial"/>
              </a:rPr>
              <a:t> </a:t>
            </a:r>
            <a:r>
              <a:rPr lang="en-IN" spc="-5" dirty="0">
                <a:solidFill>
                  <a:srgbClr val="33339A"/>
                </a:solidFill>
                <a:latin typeface="Arial"/>
                <a:cs typeface="Arial"/>
              </a:rPr>
              <a:t>example:</a:t>
            </a:r>
            <a:endParaRPr lang="en-IN" dirty="0">
              <a:solidFill>
                <a:prstClr val="black"/>
              </a:solidFill>
              <a:latin typeface="Arial"/>
              <a:cs typeface="Arial"/>
            </a:endParaRPr>
          </a:p>
          <a:p>
            <a:pPr marL="755650" lvl="1" indent="-285750">
              <a:lnSpc>
                <a:spcPct val="100000"/>
              </a:lnSpc>
              <a:spcBef>
                <a:spcPts val="285"/>
              </a:spcBef>
              <a:buClr>
                <a:srgbClr val="33339A"/>
              </a:buClr>
              <a:buSzPct val="53846"/>
              <a:buFont typeface="Wingdings"/>
              <a:buChar char=""/>
              <a:tabLst>
                <a:tab pos="755015" algn="l"/>
                <a:tab pos="755650" algn="l"/>
              </a:tabLst>
            </a:pPr>
            <a:r>
              <a:rPr lang="en-IN" sz="2600" spc="-5" dirty="0" err="1">
                <a:solidFill>
                  <a:srgbClr val="800000"/>
                </a:solidFill>
                <a:latin typeface="Arial"/>
                <a:cs typeface="Arial"/>
              </a:rPr>
              <a:t>R.Ai</a:t>
            </a:r>
            <a:r>
              <a:rPr lang="en-IN" sz="2600" spc="-5" dirty="0">
                <a:solidFill>
                  <a:srgbClr val="800000"/>
                </a:solidFill>
                <a:latin typeface="Arial"/>
                <a:cs typeface="Arial"/>
              </a:rPr>
              <a:t>&lt;</a:t>
            </a:r>
            <a:r>
              <a:rPr lang="en-IN" sz="2600" spc="-5" dirty="0" err="1">
                <a:solidFill>
                  <a:srgbClr val="800000"/>
                </a:solidFill>
                <a:latin typeface="Arial"/>
                <a:cs typeface="Arial"/>
              </a:rPr>
              <a:t>S.Bj</a:t>
            </a:r>
            <a:r>
              <a:rPr lang="en-IN" sz="2600" spc="-5" dirty="0">
                <a:solidFill>
                  <a:srgbClr val="800000"/>
                </a:solidFill>
                <a:latin typeface="Arial"/>
                <a:cs typeface="Arial"/>
              </a:rPr>
              <a:t> AND (</a:t>
            </a:r>
            <a:r>
              <a:rPr lang="en-IN" sz="2600" spc="-5" dirty="0" err="1">
                <a:solidFill>
                  <a:srgbClr val="800000"/>
                </a:solidFill>
                <a:latin typeface="Arial"/>
                <a:cs typeface="Arial"/>
              </a:rPr>
              <a:t>R.Ak</a:t>
            </a:r>
            <a:r>
              <a:rPr lang="en-IN" sz="2600" spc="-5" dirty="0">
                <a:solidFill>
                  <a:srgbClr val="800000"/>
                </a:solidFill>
                <a:latin typeface="Arial"/>
                <a:cs typeface="Arial"/>
              </a:rPr>
              <a:t>=</a:t>
            </a:r>
            <a:r>
              <a:rPr lang="en-IN" sz="2600" spc="-5" dirty="0" err="1">
                <a:solidFill>
                  <a:srgbClr val="800000"/>
                </a:solidFill>
                <a:latin typeface="Arial"/>
                <a:cs typeface="Arial"/>
              </a:rPr>
              <a:t>S.Bl</a:t>
            </a:r>
            <a:r>
              <a:rPr lang="en-IN" sz="2600" spc="-5" dirty="0">
                <a:solidFill>
                  <a:srgbClr val="800000"/>
                </a:solidFill>
                <a:latin typeface="Arial"/>
                <a:cs typeface="Arial"/>
              </a:rPr>
              <a:t> OR</a:t>
            </a:r>
            <a:r>
              <a:rPr lang="en-IN" sz="2600" spc="20" dirty="0">
                <a:solidFill>
                  <a:srgbClr val="800000"/>
                </a:solidFill>
                <a:latin typeface="Arial"/>
                <a:cs typeface="Arial"/>
              </a:rPr>
              <a:t> </a:t>
            </a:r>
            <a:r>
              <a:rPr lang="en-IN" sz="2600" spc="-5" dirty="0" err="1">
                <a:solidFill>
                  <a:srgbClr val="800000"/>
                </a:solidFill>
                <a:latin typeface="Arial"/>
                <a:cs typeface="Arial"/>
              </a:rPr>
              <a:t>R.Ap</a:t>
            </a:r>
            <a:r>
              <a:rPr lang="en-IN" sz="2600" spc="-5" dirty="0">
                <a:solidFill>
                  <a:srgbClr val="800000"/>
                </a:solidFill>
                <a:latin typeface="Arial"/>
                <a:cs typeface="Arial"/>
              </a:rPr>
              <a:t>&lt;</a:t>
            </a:r>
            <a:r>
              <a:rPr lang="en-IN" sz="2600" spc="-5" dirty="0" err="1">
                <a:solidFill>
                  <a:srgbClr val="800000"/>
                </a:solidFill>
                <a:latin typeface="Arial"/>
                <a:cs typeface="Arial"/>
              </a:rPr>
              <a:t>S.Bq</a:t>
            </a:r>
            <a:r>
              <a:rPr lang="en-IN" sz="2600" spc="-5" dirty="0">
                <a:solidFill>
                  <a:srgbClr val="800000"/>
                </a:solidFill>
                <a:latin typeface="Arial"/>
                <a:cs typeface="Arial"/>
              </a:rPr>
              <a:t>)</a:t>
            </a:r>
            <a:endParaRPr lang="en-IN" sz="2600" dirty="0">
              <a:solidFill>
                <a:prstClr val="black"/>
              </a:solidFill>
              <a:latin typeface="Arial"/>
              <a:cs typeface="Arial"/>
            </a:endParaRPr>
          </a:p>
          <a:p>
            <a:pPr marL="355600" marR="43815" lvl="0" indent="-343535">
              <a:lnSpc>
                <a:spcPts val="3020"/>
              </a:lnSpc>
              <a:spcBef>
                <a:spcPts val="720"/>
              </a:spcBef>
              <a:buClr>
                <a:srgbClr val="9A0033"/>
              </a:buClr>
              <a:buSzPct val="60714"/>
              <a:buFont typeface="Wingdings"/>
              <a:buChar char=""/>
              <a:tabLst>
                <a:tab pos="354965" algn="l"/>
                <a:tab pos="356235" algn="l"/>
              </a:tabLst>
            </a:pPr>
            <a:r>
              <a:rPr lang="en-IN" dirty="0">
                <a:solidFill>
                  <a:srgbClr val="33339A"/>
                </a:solidFill>
                <a:latin typeface="Arial"/>
                <a:cs typeface="Arial"/>
              </a:rPr>
              <a:t>Most join conditions involve one or more equality  conditions “</a:t>
            </a:r>
            <a:r>
              <a:rPr lang="en-IN" dirty="0" err="1">
                <a:solidFill>
                  <a:srgbClr val="33339A"/>
                </a:solidFill>
                <a:latin typeface="Arial"/>
                <a:cs typeface="Arial"/>
              </a:rPr>
              <a:t>AND”ed</a:t>
            </a:r>
            <a:r>
              <a:rPr lang="en-IN" dirty="0">
                <a:solidFill>
                  <a:srgbClr val="33339A"/>
                </a:solidFill>
                <a:latin typeface="Arial"/>
                <a:cs typeface="Arial"/>
              </a:rPr>
              <a:t> together; for</a:t>
            </a:r>
            <a:r>
              <a:rPr lang="en-IN" spc="-20" dirty="0">
                <a:solidFill>
                  <a:srgbClr val="33339A"/>
                </a:solidFill>
                <a:latin typeface="Arial"/>
                <a:cs typeface="Arial"/>
              </a:rPr>
              <a:t> </a:t>
            </a:r>
            <a:r>
              <a:rPr lang="en-IN" dirty="0">
                <a:solidFill>
                  <a:srgbClr val="33339A"/>
                </a:solidFill>
                <a:latin typeface="Arial"/>
                <a:cs typeface="Arial"/>
              </a:rPr>
              <a:t>example:</a:t>
            </a:r>
            <a:endParaRPr lang="en-IN" dirty="0">
              <a:solidFill>
                <a:prstClr val="black"/>
              </a:solidFill>
              <a:latin typeface="Arial"/>
              <a:cs typeface="Arial"/>
            </a:endParaRPr>
          </a:p>
          <a:p>
            <a:pPr marL="755650" lvl="1" indent="-285750">
              <a:lnSpc>
                <a:spcPct val="100000"/>
              </a:lnSpc>
              <a:spcBef>
                <a:spcPts val="285"/>
              </a:spcBef>
              <a:buClr>
                <a:srgbClr val="33339A"/>
              </a:buClr>
              <a:buSzPct val="53846"/>
              <a:buFont typeface="Wingdings"/>
              <a:buChar char=""/>
              <a:tabLst>
                <a:tab pos="755015" algn="l"/>
                <a:tab pos="755650" algn="l"/>
              </a:tabLst>
            </a:pPr>
            <a:r>
              <a:rPr lang="en-IN" sz="2600" spc="-5" dirty="0" err="1">
                <a:solidFill>
                  <a:srgbClr val="800000"/>
                </a:solidFill>
                <a:latin typeface="Arial"/>
                <a:cs typeface="Arial"/>
              </a:rPr>
              <a:t>R.Ai</a:t>
            </a:r>
            <a:r>
              <a:rPr lang="en-IN" sz="2600" spc="-5" dirty="0">
                <a:solidFill>
                  <a:srgbClr val="800000"/>
                </a:solidFill>
                <a:latin typeface="Arial"/>
                <a:cs typeface="Arial"/>
              </a:rPr>
              <a:t>=</a:t>
            </a:r>
            <a:r>
              <a:rPr lang="en-IN" sz="2600" spc="-5" dirty="0" err="1">
                <a:solidFill>
                  <a:srgbClr val="800000"/>
                </a:solidFill>
                <a:latin typeface="Arial"/>
                <a:cs typeface="Arial"/>
              </a:rPr>
              <a:t>S.Bj</a:t>
            </a:r>
            <a:r>
              <a:rPr lang="en-IN" sz="2600" spc="-5" dirty="0">
                <a:solidFill>
                  <a:srgbClr val="800000"/>
                </a:solidFill>
                <a:latin typeface="Arial"/>
                <a:cs typeface="Arial"/>
              </a:rPr>
              <a:t> AND </a:t>
            </a:r>
            <a:r>
              <a:rPr lang="en-IN" sz="2600" spc="-5" dirty="0" err="1">
                <a:solidFill>
                  <a:srgbClr val="800000"/>
                </a:solidFill>
                <a:latin typeface="Arial"/>
                <a:cs typeface="Arial"/>
              </a:rPr>
              <a:t>R.Ak</a:t>
            </a:r>
            <a:r>
              <a:rPr lang="en-IN" sz="2600" spc="-5" dirty="0">
                <a:solidFill>
                  <a:srgbClr val="800000"/>
                </a:solidFill>
                <a:latin typeface="Arial"/>
                <a:cs typeface="Arial"/>
              </a:rPr>
              <a:t>=</a:t>
            </a:r>
            <a:r>
              <a:rPr lang="en-IN" sz="2600" spc="-5" dirty="0" err="1">
                <a:solidFill>
                  <a:srgbClr val="800000"/>
                </a:solidFill>
                <a:latin typeface="Arial"/>
                <a:cs typeface="Arial"/>
              </a:rPr>
              <a:t>S.Bl</a:t>
            </a:r>
            <a:r>
              <a:rPr lang="en-IN" sz="2600" spc="-5" dirty="0">
                <a:solidFill>
                  <a:srgbClr val="800000"/>
                </a:solidFill>
                <a:latin typeface="Arial"/>
                <a:cs typeface="Arial"/>
              </a:rPr>
              <a:t> AND</a:t>
            </a:r>
            <a:r>
              <a:rPr lang="en-IN" sz="2600" spc="10" dirty="0">
                <a:solidFill>
                  <a:srgbClr val="800000"/>
                </a:solidFill>
                <a:latin typeface="Arial"/>
                <a:cs typeface="Arial"/>
              </a:rPr>
              <a:t> </a:t>
            </a:r>
            <a:r>
              <a:rPr lang="en-IN" sz="2600" spc="-5" dirty="0" err="1">
                <a:solidFill>
                  <a:srgbClr val="800000"/>
                </a:solidFill>
                <a:latin typeface="Arial"/>
                <a:cs typeface="Arial"/>
              </a:rPr>
              <a:t>R.Ap</a:t>
            </a:r>
            <a:r>
              <a:rPr lang="en-IN" sz="2600" spc="-5" dirty="0">
                <a:solidFill>
                  <a:srgbClr val="800000"/>
                </a:solidFill>
                <a:latin typeface="Arial"/>
                <a:cs typeface="Arial"/>
              </a:rPr>
              <a:t>=</a:t>
            </a:r>
            <a:r>
              <a:rPr lang="en-IN" sz="2600" spc="-5" dirty="0" err="1">
                <a:solidFill>
                  <a:srgbClr val="800000"/>
                </a:solidFill>
                <a:latin typeface="Arial"/>
                <a:cs typeface="Arial"/>
              </a:rPr>
              <a:t>S.Bq</a:t>
            </a:r>
            <a:endParaRPr lang="en-IN" sz="2600" dirty="0">
              <a:solidFill>
                <a:prstClr val="black"/>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4"/>
          <p:cNvSpPr/>
          <p:nvPr/>
        </p:nvSpPr>
        <p:spPr>
          <a:xfrm>
            <a:off x="3521087" y="2579193"/>
            <a:ext cx="441325" cy="347980"/>
          </a:xfrm>
          <a:custGeom>
            <a:avLst/>
            <a:gdLst/>
            <a:ahLst/>
            <a:cxnLst/>
            <a:rect l="l" t="t" r="r" b="b"/>
            <a:pathLst>
              <a:path w="441325" h="347980">
                <a:moveTo>
                  <a:pt x="11429" y="0"/>
                </a:moveTo>
                <a:lnTo>
                  <a:pt x="11429" y="347472"/>
                </a:lnTo>
              </a:path>
              <a:path w="441325" h="347980">
                <a:moveTo>
                  <a:pt x="430529" y="0"/>
                </a:moveTo>
                <a:lnTo>
                  <a:pt x="430529" y="347472"/>
                </a:lnTo>
              </a:path>
              <a:path w="441325" h="347980">
                <a:moveTo>
                  <a:pt x="22097" y="0"/>
                </a:moveTo>
                <a:lnTo>
                  <a:pt x="419100" y="347472"/>
                </a:lnTo>
              </a:path>
              <a:path w="441325" h="347980">
                <a:moveTo>
                  <a:pt x="441197" y="0"/>
                </a:moveTo>
                <a:lnTo>
                  <a:pt x="0" y="347472"/>
                </a:lnTo>
              </a:path>
            </a:pathLst>
          </a:custGeom>
          <a:ln w="15875">
            <a:solidFill>
              <a:srgbClr val="1D1D1D"/>
            </a:solidFill>
          </a:ln>
        </p:spPr>
        <p:txBody>
          <a:bodyPr wrap="square" lIns="0" tIns="0" rIns="0" bIns="0" rtlCol="0"/>
          <a:lstStyle/>
          <a:p>
            <a:endParaRPr/>
          </a:p>
        </p:txBody>
      </p:sp>
    </p:spTree>
    <p:extLst>
      <p:ext uri="{BB962C8B-B14F-4D97-AF65-F5344CB8AC3E}">
        <p14:creationId xmlns:p14="http://schemas.microsoft.com/office/powerpoint/2010/main" xmlns="" val="5876104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GB" spc="-10" dirty="0"/>
              <a:t>Binary Relational </a:t>
            </a:r>
            <a:r>
              <a:rPr lang="en-GB" spc="-5" dirty="0"/>
              <a:t>Operations:</a:t>
            </a:r>
            <a:r>
              <a:rPr lang="en-GB" spc="50" dirty="0"/>
              <a:t> </a:t>
            </a:r>
            <a:r>
              <a:rPr lang="en-GB" spc="-10" dirty="0"/>
              <a:t>EQUIJOIN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r>
              <a:rPr lang="en-IN" spc="-5" dirty="0" smtClean="0">
                <a:solidFill>
                  <a:srgbClr val="33339A"/>
                </a:solidFill>
                <a:latin typeface="Arial"/>
                <a:cs typeface="Arial"/>
              </a:rPr>
              <a:t>EQUIJOIN </a:t>
            </a:r>
            <a:r>
              <a:rPr lang="en-IN" spc="-5" dirty="0">
                <a:solidFill>
                  <a:srgbClr val="33339A"/>
                </a:solidFill>
                <a:latin typeface="Arial"/>
                <a:cs typeface="Arial"/>
              </a:rPr>
              <a:t>Operation</a:t>
            </a:r>
            <a:endParaRPr lang="en-IN" dirty="0">
              <a:solidFill>
                <a:prstClr val="black"/>
              </a:solidFill>
              <a:latin typeface="Arial"/>
              <a:cs typeface="Arial"/>
            </a:endParaRPr>
          </a:p>
          <a:p>
            <a:pPr marL="355600" marR="1083310" lvl="0" indent="-343535">
              <a:lnSpc>
                <a:spcPts val="3020"/>
              </a:lnSpc>
              <a:spcBef>
                <a:spcPts val="720"/>
              </a:spcBef>
              <a:buClr>
                <a:srgbClr val="9A0033"/>
              </a:buClr>
              <a:buSzPct val="60714"/>
              <a:buFont typeface="Wingdings"/>
              <a:buChar char=""/>
              <a:tabLst>
                <a:tab pos="354965" algn="l"/>
                <a:tab pos="356235" algn="l"/>
              </a:tabLst>
            </a:pPr>
            <a:r>
              <a:rPr lang="en-IN" dirty="0">
                <a:solidFill>
                  <a:srgbClr val="33339A"/>
                </a:solidFill>
                <a:latin typeface="Arial"/>
                <a:cs typeface="Arial"/>
              </a:rPr>
              <a:t>The most common use of join involves</a:t>
            </a:r>
            <a:r>
              <a:rPr lang="en-IN" spc="-70" dirty="0">
                <a:solidFill>
                  <a:srgbClr val="33339A"/>
                </a:solidFill>
                <a:latin typeface="Arial"/>
                <a:cs typeface="Arial"/>
              </a:rPr>
              <a:t> </a:t>
            </a:r>
            <a:r>
              <a:rPr lang="en-IN" dirty="0">
                <a:solidFill>
                  <a:srgbClr val="33339A"/>
                </a:solidFill>
                <a:latin typeface="Arial"/>
                <a:cs typeface="Arial"/>
              </a:rPr>
              <a:t>join  conditions with </a:t>
            </a:r>
            <a:r>
              <a:rPr lang="en-IN" i="1" dirty="0">
                <a:solidFill>
                  <a:srgbClr val="33339A"/>
                </a:solidFill>
                <a:latin typeface="Arial"/>
                <a:cs typeface="Arial"/>
              </a:rPr>
              <a:t>equality comparisons</a:t>
            </a:r>
            <a:r>
              <a:rPr lang="en-IN" i="1" spc="-35" dirty="0">
                <a:solidFill>
                  <a:srgbClr val="33339A"/>
                </a:solidFill>
                <a:latin typeface="Arial"/>
                <a:cs typeface="Arial"/>
              </a:rPr>
              <a:t> </a:t>
            </a:r>
            <a:r>
              <a:rPr lang="en-IN" dirty="0">
                <a:solidFill>
                  <a:srgbClr val="33339A"/>
                </a:solidFill>
                <a:latin typeface="Arial"/>
                <a:cs typeface="Arial"/>
              </a:rPr>
              <a:t>only</a:t>
            </a:r>
            <a:endParaRPr lang="en-IN" dirty="0">
              <a:solidFill>
                <a:prstClr val="black"/>
              </a:solidFill>
              <a:latin typeface="Arial"/>
              <a:cs typeface="Arial"/>
            </a:endParaRPr>
          </a:p>
          <a:p>
            <a:pPr marL="355600" marR="150495" lvl="0" indent="-343535">
              <a:lnSpc>
                <a:spcPts val="3020"/>
              </a:lnSpc>
              <a:spcBef>
                <a:spcPts val="685"/>
              </a:spcBef>
              <a:buClr>
                <a:srgbClr val="9A0033"/>
              </a:buClr>
              <a:buSzPct val="60714"/>
              <a:buFont typeface="Wingdings"/>
              <a:buChar char=""/>
              <a:tabLst>
                <a:tab pos="354965" algn="l"/>
                <a:tab pos="356235" algn="l"/>
              </a:tabLst>
            </a:pPr>
            <a:r>
              <a:rPr lang="en-IN" dirty="0">
                <a:solidFill>
                  <a:srgbClr val="33339A"/>
                </a:solidFill>
                <a:latin typeface="Arial"/>
                <a:cs typeface="Arial"/>
              </a:rPr>
              <a:t>Such a join, where the only comparison operator  </a:t>
            </a:r>
            <a:r>
              <a:rPr lang="en-IN" spc="-5" dirty="0">
                <a:solidFill>
                  <a:srgbClr val="33339A"/>
                </a:solidFill>
                <a:latin typeface="Arial"/>
                <a:cs typeface="Arial"/>
              </a:rPr>
              <a:t>used is </a:t>
            </a:r>
            <a:r>
              <a:rPr lang="en-IN" dirty="0">
                <a:solidFill>
                  <a:srgbClr val="33339A"/>
                </a:solidFill>
                <a:latin typeface="Arial"/>
                <a:cs typeface="Arial"/>
              </a:rPr>
              <a:t>=, </a:t>
            </a:r>
            <a:r>
              <a:rPr lang="en-IN" spc="-5" dirty="0">
                <a:solidFill>
                  <a:srgbClr val="33339A"/>
                </a:solidFill>
                <a:latin typeface="Arial"/>
                <a:cs typeface="Arial"/>
              </a:rPr>
              <a:t>is </a:t>
            </a:r>
            <a:r>
              <a:rPr lang="en-IN" dirty="0">
                <a:solidFill>
                  <a:srgbClr val="33339A"/>
                </a:solidFill>
                <a:latin typeface="Arial"/>
                <a:cs typeface="Arial"/>
              </a:rPr>
              <a:t>called </a:t>
            </a:r>
            <a:r>
              <a:rPr lang="en-IN" spc="-5" dirty="0">
                <a:solidFill>
                  <a:srgbClr val="33339A"/>
                </a:solidFill>
                <a:latin typeface="Arial"/>
                <a:cs typeface="Arial"/>
              </a:rPr>
              <a:t>an</a:t>
            </a:r>
            <a:r>
              <a:rPr lang="en-IN" spc="-20" dirty="0">
                <a:solidFill>
                  <a:srgbClr val="33339A"/>
                </a:solidFill>
                <a:latin typeface="Arial"/>
                <a:cs typeface="Arial"/>
              </a:rPr>
              <a:t> </a:t>
            </a:r>
            <a:r>
              <a:rPr lang="en-IN" dirty="0">
                <a:solidFill>
                  <a:srgbClr val="33339A"/>
                </a:solidFill>
                <a:latin typeface="Arial"/>
                <a:cs typeface="Arial"/>
              </a:rPr>
              <a:t>EQUIJOIN.</a:t>
            </a:r>
            <a:endParaRPr lang="en-IN" dirty="0">
              <a:solidFill>
                <a:prstClr val="black"/>
              </a:solidFill>
              <a:latin typeface="Arial"/>
              <a:cs typeface="Arial"/>
            </a:endParaRPr>
          </a:p>
          <a:p>
            <a:pPr marL="755015" marR="5080" lvl="1" indent="-285750">
              <a:lnSpc>
                <a:spcPct val="90100"/>
              </a:lnSpc>
              <a:spcBef>
                <a:spcPts val="595"/>
              </a:spcBef>
              <a:buClr>
                <a:srgbClr val="33339A"/>
              </a:buClr>
              <a:buSzPct val="53846"/>
              <a:buFont typeface="Wingdings"/>
              <a:buChar char=""/>
              <a:tabLst>
                <a:tab pos="755015" algn="l"/>
                <a:tab pos="755650" algn="l"/>
                <a:tab pos="1306830" algn="l"/>
              </a:tabLst>
            </a:pPr>
            <a:r>
              <a:rPr lang="en-IN" sz="2600" spc="-5" dirty="0">
                <a:solidFill>
                  <a:srgbClr val="800000"/>
                </a:solidFill>
                <a:latin typeface="Arial"/>
                <a:cs typeface="Arial"/>
              </a:rPr>
              <a:t>In the result of an EQUIJOIN we always have one  or more pairs of attributes (whose names need not  be	identical) that have identical values in every  tuple.</a:t>
            </a:r>
            <a:endParaRPr lang="en-IN" sz="2600" dirty="0">
              <a:solidFill>
                <a:prstClr val="black"/>
              </a:solidFill>
              <a:latin typeface="Arial"/>
              <a:cs typeface="Arial"/>
            </a:endParaRPr>
          </a:p>
          <a:p>
            <a:pPr marL="755015" marR="443230" lvl="1" indent="-285750">
              <a:lnSpc>
                <a:spcPts val="2810"/>
              </a:lnSpc>
              <a:spcBef>
                <a:spcPts val="67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JOIN seen in the previous example was an  EQUIJOIN.</a:t>
            </a:r>
            <a:endParaRPr lang="en-IN" sz="2600" dirty="0">
              <a:solidFill>
                <a:prstClr val="black"/>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xmlns="" val="2449574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 Overview</a:t>
            </a:r>
            <a:r>
              <a:rPr lang="en-GB" spc="70" dirty="0"/>
              <a:t> </a:t>
            </a:r>
            <a:r>
              <a:rPr lang="en-GB" spc="-10" dirty="0"/>
              <a:t>(continued)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85000" lnSpcReduction="20000"/>
          </a:bodyPr>
          <a:lstStyle/>
          <a:p>
            <a:pPr marL="354965" marR="1023619" lvl="0" indent="-342900">
              <a:lnSpc>
                <a:spcPct val="100000"/>
              </a:lnSpc>
              <a:spcBef>
                <a:spcPts val="100"/>
              </a:spcBef>
              <a:buClr>
                <a:srgbClr val="9A0033"/>
              </a:buClr>
              <a:buSzPct val="60714"/>
              <a:buFont typeface="Wingdings"/>
              <a:buChar char=""/>
              <a:tabLst>
                <a:tab pos="354965" algn="l"/>
                <a:tab pos="356235" algn="l"/>
              </a:tabLst>
            </a:pPr>
            <a:endParaRPr lang="en-IN" dirty="0" smtClean="0">
              <a:solidFill>
                <a:srgbClr val="33339A"/>
              </a:solidFill>
              <a:latin typeface="Arial"/>
              <a:cs typeface="Arial"/>
            </a:endParaRPr>
          </a:p>
          <a:p>
            <a:pPr marL="354965" marR="1023619" lvl="0" indent="-342900">
              <a:lnSpc>
                <a:spcPct val="100000"/>
              </a:lnSpc>
              <a:spcBef>
                <a:spcPts val="100"/>
              </a:spcBef>
              <a:buClr>
                <a:srgbClr val="9A0033"/>
              </a:buClr>
              <a:buSzPct val="60714"/>
              <a:buFont typeface="Wingdings"/>
              <a:buChar char=""/>
              <a:tabLst>
                <a:tab pos="354965" algn="l"/>
                <a:tab pos="356235" algn="l"/>
              </a:tabLst>
            </a:pPr>
            <a:r>
              <a:rPr lang="en-IN" dirty="0" smtClean="0">
                <a:solidFill>
                  <a:srgbClr val="33339A"/>
                </a:solidFill>
                <a:latin typeface="Arial"/>
                <a:cs typeface="Arial"/>
              </a:rPr>
              <a:t>The </a:t>
            </a:r>
            <a:r>
              <a:rPr lang="en-IN" b="1" dirty="0">
                <a:solidFill>
                  <a:srgbClr val="33339A"/>
                </a:solidFill>
                <a:latin typeface="Arial"/>
                <a:cs typeface="Arial"/>
              </a:rPr>
              <a:t>algebra operations </a:t>
            </a:r>
            <a:r>
              <a:rPr lang="en-IN" dirty="0">
                <a:solidFill>
                  <a:srgbClr val="33339A"/>
                </a:solidFill>
                <a:latin typeface="Arial"/>
                <a:cs typeface="Arial"/>
              </a:rPr>
              <a:t>thus produce</a:t>
            </a:r>
            <a:r>
              <a:rPr lang="en-IN" spc="-80" dirty="0">
                <a:solidFill>
                  <a:srgbClr val="33339A"/>
                </a:solidFill>
                <a:latin typeface="Arial"/>
                <a:cs typeface="Arial"/>
              </a:rPr>
              <a:t> </a:t>
            </a:r>
            <a:r>
              <a:rPr lang="en-IN" dirty="0">
                <a:solidFill>
                  <a:srgbClr val="33339A"/>
                </a:solidFill>
                <a:latin typeface="Arial"/>
                <a:cs typeface="Arial"/>
              </a:rPr>
              <a:t>new  relations</a:t>
            </a:r>
            <a:endParaRPr lang="en-IN" dirty="0">
              <a:solidFill>
                <a:prstClr val="black"/>
              </a:solidFill>
              <a:latin typeface="Arial"/>
              <a:cs typeface="Arial"/>
            </a:endParaRPr>
          </a:p>
          <a:p>
            <a:pPr marL="755015" marR="1598295" lvl="1" indent="-285750">
              <a:lnSpc>
                <a:spcPct val="100000"/>
              </a:lnSpc>
              <a:spcBef>
                <a:spcPts val="640"/>
              </a:spcBef>
              <a:buClr>
                <a:srgbClr val="33339A"/>
              </a:buClr>
              <a:buSzPct val="53846"/>
              <a:buFont typeface="Wingdings"/>
              <a:buChar char=""/>
              <a:tabLst>
                <a:tab pos="755015" algn="l"/>
                <a:tab pos="755650" algn="l"/>
              </a:tabLst>
            </a:pPr>
            <a:r>
              <a:rPr lang="en-IN" sz="2600" dirty="0">
                <a:solidFill>
                  <a:srgbClr val="800000"/>
                </a:solidFill>
                <a:latin typeface="Arial"/>
                <a:cs typeface="Arial"/>
              </a:rPr>
              <a:t>These </a:t>
            </a:r>
            <a:r>
              <a:rPr lang="en-IN" sz="2600" spc="-5" dirty="0">
                <a:solidFill>
                  <a:srgbClr val="800000"/>
                </a:solidFill>
                <a:latin typeface="Arial"/>
                <a:cs typeface="Arial"/>
              </a:rPr>
              <a:t>can be </a:t>
            </a:r>
            <a:r>
              <a:rPr lang="en-IN" sz="2600" dirty="0">
                <a:solidFill>
                  <a:srgbClr val="800000"/>
                </a:solidFill>
                <a:latin typeface="Arial"/>
                <a:cs typeface="Arial"/>
              </a:rPr>
              <a:t>further </a:t>
            </a:r>
            <a:r>
              <a:rPr lang="en-IN" sz="2600" spc="-5" dirty="0">
                <a:solidFill>
                  <a:srgbClr val="800000"/>
                </a:solidFill>
                <a:latin typeface="Arial"/>
                <a:cs typeface="Arial"/>
              </a:rPr>
              <a:t>manipulated using  operations of the same</a:t>
            </a:r>
            <a:r>
              <a:rPr lang="en-IN" sz="2600" spc="20" dirty="0">
                <a:solidFill>
                  <a:srgbClr val="800000"/>
                </a:solidFill>
                <a:latin typeface="Arial"/>
                <a:cs typeface="Arial"/>
              </a:rPr>
              <a:t> </a:t>
            </a:r>
            <a:r>
              <a:rPr lang="en-IN" sz="2600" spc="-5" dirty="0">
                <a:solidFill>
                  <a:srgbClr val="800000"/>
                </a:solidFill>
                <a:latin typeface="Arial"/>
                <a:cs typeface="Arial"/>
              </a:rPr>
              <a:t>algebra</a:t>
            </a:r>
            <a:endParaRPr lang="en-IN" sz="2600" dirty="0">
              <a:solidFill>
                <a:prstClr val="black"/>
              </a:solidFill>
              <a:latin typeface="Arial"/>
              <a:cs typeface="Arial"/>
            </a:endParaRPr>
          </a:p>
          <a:p>
            <a:pPr marL="355600" marR="958215" lvl="0" indent="-343535">
              <a:lnSpc>
                <a:spcPct val="100000"/>
              </a:lnSpc>
              <a:spcBef>
                <a:spcPts val="675"/>
              </a:spcBef>
              <a:buClr>
                <a:srgbClr val="9A0033"/>
              </a:buClr>
              <a:buSzPct val="60714"/>
              <a:buFont typeface="Wingdings"/>
              <a:buChar char=""/>
              <a:tabLst>
                <a:tab pos="354965" algn="l"/>
                <a:tab pos="356235" algn="l"/>
              </a:tabLst>
            </a:pPr>
            <a:r>
              <a:rPr lang="en-IN" dirty="0">
                <a:solidFill>
                  <a:srgbClr val="33339A"/>
                </a:solidFill>
                <a:latin typeface="Arial"/>
                <a:cs typeface="Arial"/>
              </a:rPr>
              <a:t>A sequence of relational algebra operations  forms a </a:t>
            </a:r>
            <a:r>
              <a:rPr lang="en-IN" b="1" dirty="0">
                <a:solidFill>
                  <a:srgbClr val="33339A"/>
                </a:solidFill>
                <a:latin typeface="Arial"/>
                <a:cs typeface="Arial"/>
              </a:rPr>
              <a:t>relational algebra</a:t>
            </a:r>
            <a:r>
              <a:rPr lang="en-IN" b="1" spc="-40" dirty="0">
                <a:solidFill>
                  <a:srgbClr val="33339A"/>
                </a:solidFill>
                <a:latin typeface="Arial"/>
                <a:cs typeface="Arial"/>
              </a:rPr>
              <a:t> </a:t>
            </a:r>
            <a:r>
              <a:rPr lang="en-IN" b="1" dirty="0">
                <a:solidFill>
                  <a:srgbClr val="33339A"/>
                </a:solidFill>
                <a:latin typeface="Arial"/>
                <a:cs typeface="Arial"/>
              </a:rPr>
              <a:t>expression</a:t>
            </a:r>
            <a:endParaRPr lang="en-IN" dirty="0">
              <a:solidFill>
                <a:prstClr val="black"/>
              </a:solidFill>
              <a:latin typeface="Arial"/>
              <a:cs typeface="Arial"/>
            </a:endParaRPr>
          </a:p>
          <a:p>
            <a:pPr marL="755015" marR="5080" lvl="1" indent="-285750">
              <a:lnSpc>
                <a:spcPct val="100000"/>
              </a:lnSpc>
              <a:spcBef>
                <a:spcPts val="610"/>
              </a:spcBef>
              <a:buClr>
                <a:srgbClr val="33339A"/>
              </a:buClr>
              <a:buSzPct val="56000"/>
              <a:buFont typeface="Wingdings"/>
              <a:buChar char=""/>
              <a:tabLst>
                <a:tab pos="755015" algn="l"/>
                <a:tab pos="755650" algn="l"/>
              </a:tabLst>
            </a:pPr>
            <a:r>
              <a:rPr lang="en-IN" sz="2500" spc="-5" dirty="0">
                <a:solidFill>
                  <a:srgbClr val="800000"/>
                </a:solidFill>
                <a:latin typeface="Arial"/>
                <a:cs typeface="Arial"/>
              </a:rPr>
              <a:t>The result of </a:t>
            </a:r>
            <a:r>
              <a:rPr lang="en-IN" sz="2500" dirty="0">
                <a:solidFill>
                  <a:srgbClr val="800000"/>
                </a:solidFill>
                <a:latin typeface="Arial"/>
                <a:cs typeface="Arial"/>
              </a:rPr>
              <a:t>a </a:t>
            </a:r>
            <a:r>
              <a:rPr lang="en-IN" sz="2500" spc="-5" dirty="0">
                <a:solidFill>
                  <a:srgbClr val="800000"/>
                </a:solidFill>
                <a:latin typeface="Arial"/>
                <a:cs typeface="Arial"/>
              </a:rPr>
              <a:t>relational algebra expression is also </a:t>
            </a:r>
            <a:r>
              <a:rPr lang="en-IN" sz="2500" dirty="0">
                <a:solidFill>
                  <a:srgbClr val="800000"/>
                </a:solidFill>
                <a:latin typeface="Arial"/>
                <a:cs typeface="Arial"/>
              </a:rPr>
              <a:t>a  </a:t>
            </a:r>
            <a:r>
              <a:rPr lang="en-IN" sz="2500" spc="-5" dirty="0">
                <a:solidFill>
                  <a:srgbClr val="800000"/>
                </a:solidFill>
                <a:latin typeface="Arial"/>
                <a:cs typeface="Arial"/>
              </a:rPr>
              <a:t>relation </a:t>
            </a:r>
            <a:r>
              <a:rPr lang="en-IN" sz="2500" dirty="0">
                <a:solidFill>
                  <a:srgbClr val="800000"/>
                </a:solidFill>
                <a:latin typeface="Arial"/>
                <a:cs typeface="Arial"/>
              </a:rPr>
              <a:t>that </a:t>
            </a:r>
            <a:r>
              <a:rPr lang="en-IN" sz="2500" spc="-5" dirty="0">
                <a:solidFill>
                  <a:srgbClr val="800000"/>
                </a:solidFill>
                <a:latin typeface="Arial"/>
                <a:cs typeface="Arial"/>
              </a:rPr>
              <a:t>represents </a:t>
            </a:r>
            <a:r>
              <a:rPr lang="en-IN" sz="2500" dirty="0">
                <a:solidFill>
                  <a:srgbClr val="800000"/>
                </a:solidFill>
                <a:latin typeface="Arial"/>
                <a:cs typeface="Arial"/>
              </a:rPr>
              <a:t>the </a:t>
            </a:r>
            <a:r>
              <a:rPr lang="en-IN" sz="2500" spc="-5" dirty="0">
                <a:solidFill>
                  <a:srgbClr val="800000"/>
                </a:solidFill>
                <a:latin typeface="Arial"/>
                <a:cs typeface="Arial"/>
              </a:rPr>
              <a:t>result of </a:t>
            </a:r>
            <a:r>
              <a:rPr lang="en-IN" sz="2500" dirty="0">
                <a:solidFill>
                  <a:srgbClr val="800000"/>
                </a:solidFill>
                <a:latin typeface="Arial"/>
                <a:cs typeface="Arial"/>
              </a:rPr>
              <a:t>a </a:t>
            </a:r>
            <a:r>
              <a:rPr lang="en-IN" sz="2500" spc="-5" dirty="0">
                <a:solidFill>
                  <a:srgbClr val="800000"/>
                </a:solidFill>
                <a:latin typeface="Arial"/>
                <a:cs typeface="Arial"/>
              </a:rPr>
              <a:t>database  query (or retrieval</a:t>
            </a:r>
            <a:r>
              <a:rPr lang="en-IN" sz="2500" spc="5" dirty="0">
                <a:solidFill>
                  <a:srgbClr val="800000"/>
                </a:solidFill>
                <a:latin typeface="Arial"/>
                <a:cs typeface="Arial"/>
              </a:rPr>
              <a:t> </a:t>
            </a:r>
            <a:r>
              <a:rPr lang="en-IN" sz="2500" spc="-5" dirty="0">
                <a:solidFill>
                  <a:srgbClr val="800000"/>
                </a:solidFill>
                <a:latin typeface="Arial"/>
                <a:cs typeface="Arial"/>
              </a:rPr>
              <a:t>request)</a:t>
            </a:r>
            <a:endParaRPr lang="en-IN" sz="2500"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xmlns="" val="38445997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fontScale="90000"/>
          </a:bodyPr>
          <a:lstStyle/>
          <a:p>
            <a:r>
              <a:rPr lang="en-IN" spc="-10" dirty="0"/>
              <a:t>Binary Relational Operations:  NATURAL </a:t>
            </a:r>
            <a:r>
              <a:rPr lang="en-IN" spc="-5" dirty="0"/>
              <a:t>JOIN</a:t>
            </a:r>
            <a:r>
              <a:rPr lang="en-IN" spc="-15" dirty="0"/>
              <a:t> </a:t>
            </a:r>
            <a:r>
              <a:rPr lang="en-IN" spc="-10"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lvl="0" indent="-343535" algn="just">
              <a:lnSpc>
                <a:spcPct val="100000"/>
              </a:lnSpc>
              <a:spcBef>
                <a:spcPts val="680"/>
              </a:spcBef>
              <a:buClr>
                <a:srgbClr val="9A0033"/>
              </a:buClr>
              <a:buSzPct val="58333"/>
              <a:buFont typeface="Wingdings"/>
              <a:buChar char=""/>
              <a:tabLst>
                <a:tab pos="356235" algn="l"/>
              </a:tabLst>
            </a:pPr>
            <a:r>
              <a:rPr lang="en-IN" sz="2400" spc="-5" dirty="0">
                <a:solidFill>
                  <a:srgbClr val="33339A"/>
                </a:solidFill>
                <a:latin typeface="Arial"/>
                <a:cs typeface="Arial"/>
              </a:rPr>
              <a:t>NATURAL JOIN</a:t>
            </a:r>
            <a:r>
              <a:rPr lang="en-IN" sz="2400" spc="-10" dirty="0">
                <a:solidFill>
                  <a:srgbClr val="33339A"/>
                </a:solidFill>
                <a:latin typeface="Arial"/>
                <a:cs typeface="Arial"/>
              </a:rPr>
              <a:t> </a:t>
            </a:r>
            <a:r>
              <a:rPr lang="en-IN" sz="2400" dirty="0">
                <a:solidFill>
                  <a:srgbClr val="33339A"/>
                </a:solidFill>
                <a:latin typeface="Arial"/>
                <a:cs typeface="Arial"/>
              </a:rPr>
              <a:t>Operation</a:t>
            </a:r>
            <a:endParaRPr lang="en-IN" sz="2400" dirty="0">
              <a:solidFill>
                <a:prstClr val="black"/>
              </a:solidFill>
              <a:latin typeface="Arial"/>
              <a:cs typeface="Arial"/>
            </a:endParaRPr>
          </a:p>
          <a:p>
            <a:pPr marL="755015" marR="843280" lvl="1" indent="-285750" algn="just">
              <a:lnSpc>
                <a:spcPct val="100000"/>
              </a:lnSpc>
              <a:spcBef>
                <a:spcPts val="535"/>
              </a:spcBef>
              <a:buClr>
                <a:srgbClr val="33339A"/>
              </a:buClr>
              <a:buSzPct val="54545"/>
              <a:buFont typeface="Wingdings"/>
              <a:buChar char=""/>
              <a:tabLst>
                <a:tab pos="755650" algn="l"/>
              </a:tabLst>
            </a:pPr>
            <a:r>
              <a:rPr lang="en-IN" sz="2200" spc="-5" dirty="0">
                <a:solidFill>
                  <a:srgbClr val="800000"/>
                </a:solidFill>
                <a:latin typeface="Arial"/>
                <a:cs typeface="Arial"/>
              </a:rPr>
              <a:t>Another variation of JOIN called NATURAL JOIN </a:t>
            </a:r>
            <a:r>
              <a:rPr lang="en-IN" sz="2200" dirty="0">
                <a:solidFill>
                  <a:srgbClr val="800000"/>
                </a:solidFill>
                <a:latin typeface="Arial"/>
                <a:cs typeface="Arial"/>
              </a:rPr>
              <a:t>—  </a:t>
            </a:r>
            <a:r>
              <a:rPr lang="en-IN" sz="2200" spc="-5" dirty="0">
                <a:solidFill>
                  <a:srgbClr val="800000"/>
                </a:solidFill>
                <a:latin typeface="Arial"/>
                <a:cs typeface="Arial"/>
              </a:rPr>
              <a:t>denoted by </a:t>
            </a:r>
            <a:r>
              <a:rPr lang="en-IN" sz="2200" dirty="0">
                <a:solidFill>
                  <a:srgbClr val="800000"/>
                </a:solidFill>
                <a:latin typeface="Arial"/>
                <a:cs typeface="Arial"/>
              </a:rPr>
              <a:t>* — </a:t>
            </a:r>
            <a:r>
              <a:rPr lang="en-IN" sz="2200" spc="-5" dirty="0">
                <a:solidFill>
                  <a:srgbClr val="800000"/>
                </a:solidFill>
                <a:latin typeface="Arial"/>
                <a:cs typeface="Arial"/>
              </a:rPr>
              <a:t>was </a:t>
            </a:r>
            <a:r>
              <a:rPr lang="en-IN" sz="2200" dirty="0">
                <a:solidFill>
                  <a:srgbClr val="800000"/>
                </a:solidFill>
                <a:latin typeface="Arial"/>
                <a:cs typeface="Arial"/>
              </a:rPr>
              <a:t>created to </a:t>
            </a:r>
            <a:r>
              <a:rPr lang="en-IN" sz="2200" spc="-5" dirty="0">
                <a:solidFill>
                  <a:srgbClr val="800000"/>
                </a:solidFill>
                <a:latin typeface="Arial"/>
                <a:cs typeface="Arial"/>
              </a:rPr>
              <a:t>get </a:t>
            </a:r>
            <a:r>
              <a:rPr lang="en-IN" sz="2200" dirty="0">
                <a:solidFill>
                  <a:srgbClr val="800000"/>
                </a:solidFill>
                <a:latin typeface="Arial"/>
                <a:cs typeface="Arial"/>
              </a:rPr>
              <a:t>rid </a:t>
            </a:r>
            <a:r>
              <a:rPr lang="en-IN" sz="2200" spc="-5" dirty="0">
                <a:solidFill>
                  <a:srgbClr val="800000"/>
                </a:solidFill>
                <a:latin typeface="Arial"/>
                <a:cs typeface="Arial"/>
              </a:rPr>
              <a:t>of </a:t>
            </a:r>
            <a:r>
              <a:rPr lang="en-IN" sz="2200" dirty="0">
                <a:solidFill>
                  <a:srgbClr val="800000"/>
                </a:solidFill>
                <a:latin typeface="Arial"/>
                <a:cs typeface="Arial"/>
              </a:rPr>
              <a:t>the second  (superfluous) </a:t>
            </a:r>
            <a:r>
              <a:rPr lang="en-IN" sz="2200" spc="-5" dirty="0">
                <a:solidFill>
                  <a:srgbClr val="800000"/>
                </a:solidFill>
                <a:latin typeface="Arial"/>
                <a:cs typeface="Arial"/>
              </a:rPr>
              <a:t>attribute in an </a:t>
            </a:r>
            <a:r>
              <a:rPr lang="en-IN" sz="2200" dirty="0">
                <a:solidFill>
                  <a:srgbClr val="800000"/>
                </a:solidFill>
                <a:latin typeface="Arial"/>
                <a:cs typeface="Arial"/>
              </a:rPr>
              <a:t>EQUIJOIN</a:t>
            </a:r>
            <a:r>
              <a:rPr lang="en-IN" sz="2200" spc="-10" dirty="0">
                <a:solidFill>
                  <a:srgbClr val="800000"/>
                </a:solidFill>
                <a:latin typeface="Arial"/>
                <a:cs typeface="Arial"/>
              </a:rPr>
              <a:t> </a:t>
            </a:r>
            <a:r>
              <a:rPr lang="en-IN" sz="2200" dirty="0">
                <a:solidFill>
                  <a:srgbClr val="800000"/>
                </a:solidFill>
                <a:latin typeface="Arial"/>
                <a:cs typeface="Arial"/>
              </a:rPr>
              <a:t>condition.</a:t>
            </a:r>
            <a:endParaRPr lang="en-IN" sz="2200" dirty="0">
              <a:solidFill>
                <a:prstClr val="black"/>
              </a:solidFill>
              <a:latin typeface="Arial"/>
              <a:cs typeface="Arial"/>
            </a:endParaRPr>
          </a:p>
          <a:p>
            <a:pPr marL="1155065" marR="53975" lvl="2" algn="just">
              <a:lnSpc>
                <a:spcPct val="100000"/>
              </a:lnSpc>
              <a:spcBef>
                <a:spcPts val="480"/>
              </a:spcBef>
              <a:buClr>
                <a:srgbClr val="9A0033"/>
              </a:buClr>
              <a:buSzPct val="50000"/>
              <a:buFont typeface="Wingdings"/>
              <a:buChar char=""/>
              <a:tabLst>
                <a:tab pos="1155700" algn="l"/>
              </a:tabLst>
            </a:pPr>
            <a:r>
              <a:rPr lang="en-IN" spc="-10" dirty="0">
                <a:solidFill>
                  <a:srgbClr val="33339A"/>
                </a:solidFill>
                <a:latin typeface="Arial"/>
                <a:cs typeface="Arial"/>
              </a:rPr>
              <a:t>because </a:t>
            </a:r>
            <a:r>
              <a:rPr lang="en-IN" spc="-5" dirty="0">
                <a:solidFill>
                  <a:srgbClr val="33339A"/>
                </a:solidFill>
                <a:latin typeface="Arial"/>
                <a:cs typeface="Arial"/>
              </a:rPr>
              <a:t>one of each pair of attributes with identical values is  </a:t>
            </a:r>
            <a:r>
              <a:rPr lang="en-IN" spc="-10" dirty="0">
                <a:solidFill>
                  <a:srgbClr val="33339A"/>
                </a:solidFill>
                <a:latin typeface="Arial"/>
                <a:cs typeface="Arial"/>
              </a:rPr>
              <a:t>superfluous</a:t>
            </a:r>
            <a:endParaRPr lang="en-IN" dirty="0">
              <a:solidFill>
                <a:prstClr val="black"/>
              </a:solidFill>
              <a:latin typeface="Arial"/>
              <a:cs typeface="Arial"/>
            </a:endParaRPr>
          </a:p>
          <a:p>
            <a:pPr marL="755015" marR="5080" lvl="1" indent="-285750" algn="just">
              <a:lnSpc>
                <a:spcPct val="100000"/>
              </a:lnSpc>
              <a:spcBef>
                <a:spcPts val="509"/>
              </a:spcBef>
              <a:buClr>
                <a:srgbClr val="33339A"/>
              </a:buClr>
              <a:buSzPct val="54545"/>
              <a:buFont typeface="Wingdings"/>
              <a:buChar char=""/>
              <a:tabLst>
                <a:tab pos="755650" algn="l"/>
              </a:tabLst>
            </a:pPr>
            <a:r>
              <a:rPr lang="en-IN" sz="2200" dirty="0">
                <a:solidFill>
                  <a:srgbClr val="800000"/>
                </a:solidFill>
                <a:latin typeface="Arial"/>
                <a:cs typeface="Arial"/>
              </a:rPr>
              <a:t>The standard definition of natural </a:t>
            </a:r>
            <a:r>
              <a:rPr lang="en-IN" sz="2200" spc="-5" dirty="0">
                <a:solidFill>
                  <a:srgbClr val="800000"/>
                </a:solidFill>
                <a:latin typeface="Arial"/>
                <a:cs typeface="Arial"/>
              </a:rPr>
              <a:t>join </a:t>
            </a:r>
            <a:r>
              <a:rPr lang="en-IN" sz="2200" dirty="0">
                <a:solidFill>
                  <a:srgbClr val="800000"/>
                </a:solidFill>
                <a:latin typeface="Arial"/>
                <a:cs typeface="Arial"/>
              </a:rPr>
              <a:t>requires that the two  </a:t>
            </a:r>
            <a:r>
              <a:rPr lang="en-IN" sz="2200" spc="-5" dirty="0">
                <a:solidFill>
                  <a:srgbClr val="800000"/>
                </a:solidFill>
                <a:latin typeface="Arial"/>
                <a:cs typeface="Arial"/>
              </a:rPr>
              <a:t>join attributes, or each pair of </a:t>
            </a:r>
            <a:r>
              <a:rPr lang="en-IN" sz="2200" dirty="0">
                <a:solidFill>
                  <a:srgbClr val="800000"/>
                </a:solidFill>
                <a:latin typeface="Arial"/>
                <a:cs typeface="Arial"/>
              </a:rPr>
              <a:t>corresponding </a:t>
            </a:r>
            <a:r>
              <a:rPr lang="en-IN" sz="2200" spc="-5" dirty="0">
                <a:solidFill>
                  <a:srgbClr val="800000"/>
                </a:solidFill>
                <a:latin typeface="Arial"/>
                <a:cs typeface="Arial"/>
              </a:rPr>
              <a:t>join attributes,  </a:t>
            </a:r>
            <a:r>
              <a:rPr lang="en-IN" sz="2200" i="1" dirty="0">
                <a:solidFill>
                  <a:srgbClr val="800000"/>
                </a:solidFill>
                <a:latin typeface="Arial"/>
                <a:cs typeface="Arial"/>
              </a:rPr>
              <a:t>have the same name </a:t>
            </a:r>
            <a:r>
              <a:rPr lang="en-IN" sz="2200" spc="-5" dirty="0">
                <a:solidFill>
                  <a:srgbClr val="800000"/>
                </a:solidFill>
                <a:latin typeface="Arial"/>
                <a:cs typeface="Arial"/>
              </a:rPr>
              <a:t>in both </a:t>
            </a:r>
            <a:r>
              <a:rPr lang="en-IN" sz="2200" dirty="0">
                <a:solidFill>
                  <a:srgbClr val="800000"/>
                </a:solidFill>
                <a:latin typeface="Arial"/>
                <a:cs typeface="Arial"/>
              </a:rPr>
              <a:t>relations</a:t>
            </a:r>
            <a:endParaRPr lang="en-IN" sz="2200" dirty="0">
              <a:solidFill>
                <a:prstClr val="black"/>
              </a:solidFill>
              <a:latin typeface="Arial"/>
              <a:cs typeface="Arial"/>
            </a:endParaRPr>
          </a:p>
          <a:p>
            <a:pPr marL="755650" lvl="1" indent="-285750" algn="just">
              <a:lnSpc>
                <a:spcPct val="100000"/>
              </a:lnSpc>
              <a:spcBef>
                <a:spcPts val="520"/>
              </a:spcBef>
              <a:buClr>
                <a:srgbClr val="33339A"/>
              </a:buClr>
              <a:buSzPct val="54545"/>
              <a:buFont typeface="Wingdings"/>
              <a:buChar char=""/>
              <a:tabLst>
                <a:tab pos="755650" algn="l"/>
              </a:tabLst>
            </a:pPr>
            <a:r>
              <a:rPr lang="en-IN" sz="2200" dirty="0">
                <a:solidFill>
                  <a:srgbClr val="800000"/>
                </a:solidFill>
                <a:latin typeface="Arial"/>
                <a:cs typeface="Arial"/>
              </a:rPr>
              <a:t>If this </a:t>
            </a:r>
            <a:r>
              <a:rPr lang="en-IN" sz="2200" spc="-5" dirty="0">
                <a:solidFill>
                  <a:srgbClr val="800000"/>
                </a:solidFill>
                <a:latin typeface="Arial"/>
                <a:cs typeface="Arial"/>
              </a:rPr>
              <a:t>is not </a:t>
            </a:r>
            <a:r>
              <a:rPr lang="en-IN" sz="2200" dirty="0">
                <a:solidFill>
                  <a:srgbClr val="800000"/>
                </a:solidFill>
                <a:latin typeface="Arial"/>
                <a:cs typeface="Arial"/>
              </a:rPr>
              <a:t>the case, a renaming </a:t>
            </a:r>
            <a:r>
              <a:rPr lang="en-IN" sz="2200" spc="-5" dirty="0">
                <a:solidFill>
                  <a:srgbClr val="800000"/>
                </a:solidFill>
                <a:latin typeface="Arial"/>
                <a:cs typeface="Arial"/>
              </a:rPr>
              <a:t>operation is applied</a:t>
            </a:r>
            <a:r>
              <a:rPr lang="en-IN" sz="2200" spc="-35" dirty="0">
                <a:solidFill>
                  <a:srgbClr val="800000"/>
                </a:solidFill>
                <a:latin typeface="Arial"/>
                <a:cs typeface="Arial"/>
              </a:rPr>
              <a:t> </a:t>
            </a:r>
            <a:r>
              <a:rPr lang="en-IN" sz="2200" dirty="0">
                <a:solidFill>
                  <a:srgbClr val="800000"/>
                </a:solidFill>
                <a:latin typeface="Arial"/>
                <a:cs typeface="Arial"/>
              </a:rPr>
              <a:t>first.</a:t>
            </a:r>
            <a:endParaRPr lang="en-IN" sz="2200" dirty="0">
              <a:solidFill>
                <a:prstClr val="black"/>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xmlns="" val="3311302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5" dirty="0"/>
              <a:t>Binary Relational</a:t>
            </a:r>
            <a:r>
              <a:rPr lang="en-IN" spc="-95" dirty="0"/>
              <a:t> </a:t>
            </a:r>
            <a:r>
              <a:rPr lang="en-IN" dirty="0" err="1" smtClean="0"/>
              <a:t>Operations</a:t>
            </a:r>
            <a:r>
              <a:rPr lang="en-IN" spc="-10" dirty="0" err="1" smtClean="0"/>
              <a:t>NATURAL</a:t>
            </a:r>
            <a:r>
              <a:rPr lang="en-IN" spc="-10" dirty="0" smtClean="0"/>
              <a:t> </a:t>
            </a:r>
            <a:r>
              <a:rPr lang="en-IN" spc="-5" dirty="0"/>
              <a:t>JOIN</a:t>
            </a:r>
            <a:r>
              <a:rPr lang="en-IN" dirty="0"/>
              <a:t> </a:t>
            </a:r>
            <a:r>
              <a:rPr lang="en-IN" spc="-5" dirty="0"/>
              <a:t>(contd.)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543560" lvl="0" indent="-342900">
              <a:lnSpc>
                <a:spcPts val="2160"/>
              </a:lnSpc>
              <a:spcBef>
                <a:spcPts val="370"/>
              </a:spcBef>
              <a:buClr>
                <a:srgbClr val="9A0033"/>
              </a:buClr>
              <a:buSzPct val="60000"/>
              <a:buFont typeface="Wingdings"/>
              <a:buChar char=""/>
              <a:tabLst>
                <a:tab pos="354965" algn="l"/>
                <a:tab pos="356235" algn="l"/>
              </a:tabLst>
            </a:pPr>
            <a:endParaRPr lang="en-IN" sz="2000" spc="-5" dirty="0" smtClean="0">
              <a:solidFill>
                <a:srgbClr val="33339A"/>
              </a:solidFill>
              <a:latin typeface="Arial"/>
              <a:cs typeface="Arial"/>
            </a:endParaRPr>
          </a:p>
          <a:p>
            <a:pPr marL="355600" marR="543560" lvl="0" indent="-342900">
              <a:lnSpc>
                <a:spcPts val="2160"/>
              </a:lnSpc>
              <a:spcBef>
                <a:spcPts val="370"/>
              </a:spcBef>
              <a:buClr>
                <a:srgbClr val="9A0033"/>
              </a:buClr>
              <a:buSzPct val="60000"/>
              <a:buFont typeface="Wingdings"/>
              <a:buChar char=""/>
              <a:tabLst>
                <a:tab pos="354965" algn="l"/>
                <a:tab pos="356235" algn="l"/>
              </a:tabLst>
            </a:pPr>
            <a:r>
              <a:rPr lang="en-IN" sz="2000" spc="-5" dirty="0" smtClean="0">
                <a:solidFill>
                  <a:srgbClr val="33339A"/>
                </a:solidFill>
                <a:latin typeface="Arial"/>
                <a:cs typeface="Arial"/>
              </a:rPr>
              <a:t>Example</a:t>
            </a:r>
            <a:r>
              <a:rPr lang="en-IN" sz="2000" spc="-5" dirty="0">
                <a:solidFill>
                  <a:srgbClr val="33339A"/>
                </a:solidFill>
                <a:latin typeface="Arial"/>
                <a:cs typeface="Arial"/>
              </a:rPr>
              <a:t>: To apply a natural join on the DNUMBER </a:t>
            </a:r>
            <a:r>
              <a:rPr lang="en-IN" sz="2000" spc="-10" dirty="0">
                <a:solidFill>
                  <a:srgbClr val="33339A"/>
                </a:solidFill>
                <a:latin typeface="Arial"/>
                <a:cs typeface="Arial"/>
              </a:rPr>
              <a:t>attributes of  </a:t>
            </a:r>
            <a:r>
              <a:rPr lang="en-IN" sz="2000" spc="-5" dirty="0">
                <a:solidFill>
                  <a:srgbClr val="33339A"/>
                </a:solidFill>
                <a:latin typeface="Arial"/>
                <a:cs typeface="Arial"/>
              </a:rPr>
              <a:t>DEPARTMENT and DEPT_LOCATIONS, it </a:t>
            </a:r>
            <a:r>
              <a:rPr lang="en-IN" sz="2000" spc="-10" dirty="0">
                <a:solidFill>
                  <a:srgbClr val="33339A"/>
                </a:solidFill>
                <a:latin typeface="Arial"/>
                <a:cs typeface="Arial"/>
              </a:rPr>
              <a:t>is </a:t>
            </a:r>
            <a:r>
              <a:rPr lang="en-IN" sz="2000" spc="-5" dirty="0">
                <a:solidFill>
                  <a:srgbClr val="33339A"/>
                </a:solidFill>
                <a:latin typeface="Arial"/>
                <a:cs typeface="Arial"/>
              </a:rPr>
              <a:t>sufficient to</a:t>
            </a:r>
            <a:r>
              <a:rPr lang="en-IN" sz="2000" spc="130" dirty="0">
                <a:solidFill>
                  <a:srgbClr val="33339A"/>
                </a:solidFill>
                <a:latin typeface="Arial"/>
                <a:cs typeface="Arial"/>
              </a:rPr>
              <a:t> </a:t>
            </a:r>
            <a:r>
              <a:rPr lang="en-IN" sz="2000" spc="-10" dirty="0">
                <a:solidFill>
                  <a:srgbClr val="33339A"/>
                </a:solidFill>
                <a:latin typeface="Arial"/>
                <a:cs typeface="Arial"/>
              </a:rPr>
              <a:t>write:</a:t>
            </a:r>
            <a:endParaRPr lang="en-IN" sz="2000" dirty="0">
              <a:solidFill>
                <a:prstClr val="black"/>
              </a:solidFill>
              <a:latin typeface="Arial"/>
              <a:cs typeface="Arial"/>
            </a:endParaRPr>
          </a:p>
          <a:p>
            <a:pPr marL="755650" lvl="1" indent="-285750">
              <a:lnSpc>
                <a:spcPct val="100000"/>
              </a:lnSpc>
              <a:spcBef>
                <a:spcPts val="225"/>
              </a:spcBef>
              <a:buClr>
                <a:srgbClr val="33339A"/>
              </a:buClr>
              <a:buSzPct val="52631"/>
              <a:buFont typeface="Wingdings"/>
              <a:buChar char=""/>
              <a:tabLst>
                <a:tab pos="755015" algn="l"/>
                <a:tab pos="755650" algn="l"/>
              </a:tabLst>
            </a:pPr>
            <a:r>
              <a:rPr lang="en-IN" sz="1900" spc="-5" dirty="0">
                <a:solidFill>
                  <a:srgbClr val="800000"/>
                </a:solidFill>
                <a:latin typeface="Arial"/>
                <a:cs typeface="Arial"/>
              </a:rPr>
              <a:t>DEPT_LOCS </a:t>
            </a:r>
            <a:r>
              <a:rPr lang="en-IN" sz="1900" dirty="0">
                <a:solidFill>
                  <a:srgbClr val="800000"/>
                </a:solidFill>
                <a:latin typeface="Symbol"/>
                <a:cs typeface="Symbol"/>
              </a:rPr>
              <a:t></a:t>
            </a:r>
            <a:r>
              <a:rPr lang="en-IN" sz="1900" dirty="0">
                <a:solidFill>
                  <a:srgbClr val="800000"/>
                </a:solidFill>
                <a:latin typeface="Times New Roman"/>
                <a:cs typeface="Times New Roman"/>
              </a:rPr>
              <a:t> </a:t>
            </a:r>
            <a:r>
              <a:rPr lang="en-IN" sz="1900" spc="-5" dirty="0">
                <a:solidFill>
                  <a:srgbClr val="800000"/>
                </a:solidFill>
                <a:latin typeface="Arial"/>
                <a:cs typeface="Arial"/>
              </a:rPr>
              <a:t>DEPARTMENT </a:t>
            </a:r>
            <a:r>
              <a:rPr lang="en-IN" sz="1900" dirty="0">
                <a:solidFill>
                  <a:srgbClr val="800000"/>
                </a:solidFill>
                <a:latin typeface="Arial"/>
                <a:cs typeface="Arial"/>
              </a:rPr>
              <a:t>*</a:t>
            </a:r>
            <a:r>
              <a:rPr lang="en-IN" sz="1900" spc="35" dirty="0">
                <a:solidFill>
                  <a:srgbClr val="800000"/>
                </a:solidFill>
                <a:latin typeface="Arial"/>
                <a:cs typeface="Arial"/>
              </a:rPr>
              <a:t> </a:t>
            </a:r>
            <a:r>
              <a:rPr lang="en-IN" sz="1900" spc="-5" dirty="0">
                <a:solidFill>
                  <a:srgbClr val="800000"/>
                </a:solidFill>
                <a:latin typeface="Arial"/>
                <a:cs typeface="Arial"/>
              </a:rPr>
              <a:t>DEPT_LOCATIONS</a:t>
            </a:r>
            <a:endParaRPr lang="en-IN" sz="1900" dirty="0">
              <a:solidFill>
                <a:prstClr val="black"/>
              </a:solidFill>
              <a:latin typeface="Arial"/>
              <a:cs typeface="Arial"/>
            </a:endParaRPr>
          </a:p>
          <a:p>
            <a:pPr marL="355600" lvl="0" indent="-343535">
              <a:lnSpc>
                <a:spcPct val="100000"/>
              </a:lnSpc>
              <a:spcBef>
                <a:spcPts val="204"/>
              </a:spcBef>
              <a:buClr>
                <a:srgbClr val="9A0033"/>
              </a:buClr>
              <a:buSzPct val="60000"/>
              <a:buFont typeface="Wingdings"/>
              <a:buChar char=""/>
              <a:tabLst>
                <a:tab pos="354965" algn="l"/>
                <a:tab pos="356235" algn="l"/>
              </a:tabLst>
            </a:pPr>
            <a:r>
              <a:rPr lang="en-IN" sz="2000" spc="-5" dirty="0">
                <a:solidFill>
                  <a:srgbClr val="33339A"/>
                </a:solidFill>
                <a:latin typeface="Arial"/>
                <a:cs typeface="Arial"/>
              </a:rPr>
              <a:t>Only </a:t>
            </a:r>
            <a:r>
              <a:rPr lang="en-IN" sz="2000" spc="-10" dirty="0">
                <a:solidFill>
                  <a:srgbClr val="33339A"/>
                </a:solidFill>
                <a:latin typeface="Arial"/>
                <a:cs typeface="Arial"/>
              </a:rPr>
              <a:t>attribute </a:t>
            </a:r>
            <a:r>
              <a:rPr lang="en-IN" sz="2000" spc="-5" dirty="0">
                <a:solidFill>
                  <a:srgbClr val="33339A"/>
                </a:solidFill>
                <a:latin typeface="Arial"/>
                <a:cs typeface="Arial"/>
              </a:rPr>
              <a:t>with the same name is</a:t>
            </a:r>
            <a:r>
              <a:rPr lang="en-IN" sz="2000" spc="30" dirty="0">
                <a:solidFill>
                  <a:srgbClr val="33339A"/>
                </a:solidFill>
                <a:latin typeface="Arial"/>
                <a:cs typeface="Arial"/>
              </a:rPr>
              <a:t> </a:t>
            </a:r>
            <a:r>
              <a:rPr lang="en-IN" sz="2000" spc="-5" dirty="0">
                <a:solidFill>
                  <a:srgbClr val="33339A"/>
                </a:solidFill>
                <a:latin typeface="Arial"/>
                <a:cs typeface="Arial"/>
              </a:rPr>
              <a:t>DNUMBER</a:t>
            </a:r>
            <a:endParaRPr lang="en-IN" sz="2000" dirty="0">
              <a:solidFill>
                <a:prstClr val="black"/>
              </a:solidFill>
              <a:latin typeface="Arial"/>
              <a:cs typeface="Arial"/>
            </a:endParaRPr>
          </a:p>
          <a:p>
            <a:pPr marL="354965" marR="681355" lvl="0" indent="-354965">
              <a:lnSpc>
                <a:spcPts val="2640"/>
              </a:lnSpc>
              <a:spcBef>
                <a:spcPts val="120"/>
              </a:spcBef>
              <a:buClr>
                <a:srgbClr val="9A0033"/>
              </a:buClr>
              <a:buSzPct val="60000"/>
              <a:buFont typeface="Wingdings"/>
              <a:buChar char=""/>
              <a:tabLst>
                <a:tab pos="354965" algn="l"/>
                <a:tab pos="356235" algn="l"/>
              </a:tabLst>
            </a:pPr>
            <a:r>
              <a:rPr lang="en-IN" sz="2000" spc="-5" dirty="0">
                <a:solidFill>
                  <a:srgbClr val="33339A"/>
                </a:solidFill>
                <a:latin typeface="Arial"/>
                <a:cs typeface="Arial"/>
              </a:rPr>
              <a:t>An implicit join condition is </a:t>
            </a:r>
            <a:r>
              <a:rPr lang="en-IN" sz="2000" spc="-10" dirty="0">
                <a:solidFill>
                  <a:srgbClr val="33339A"/>
                </a:solidFill>
                <a:latin typeface="Arial"/>
                <a:cs typeface="Arial"/>
              </a:rPr>
              <a:t>created based </a:t>
            </a:r>
            <a:r>
              <a:rPr lang="en-IN" sz="2000" spc="-5" dirty="0">
                <a:solidFill>
                  <a:srgbClr val="33339A"/>
                </a:solidFill>
                <a:latin typeface="Arial"/>
                <a:cs typeface="Arial"/>
              </a:rPr>
              <a:t>on this </a:t>
            </a:r>
            <a:r>
              <a:rPr lang="en-IN" sz="2000" spc="-10" dirty="0">
                <a:solidFill>
                  <a:srgbClr val="33339A"/>
                </a:solidFill>
                <a:latin typeface="Arial"/>
                <a:cs typeface="Arial"/>
              </a:rPr>
              <a:t>attribute: </a:t>
            </a:r>
            <a:r>
              <a:rPr lang="en-IN" sz="2000" spc="-10" dirty="0">
                <a:solidFill>
                  <a:srgbClr val="800000"/>
                </a:solidFill>
                <a:latin typeface="Arial"/>
                <a:cs typeface="Arial"/>
              </a:rPr>
              <a:t> </a:t>
            </a:r>
            <a:r>
              <a:rPr lang="en-IN" sz="2000" spc="-5" dirty="0">
                <a:solidFill>
                  <a:srgbClr val="800000"/>
                </a:solidFill>
                <a:latin typeface="Arial"/>
                <a:cs typeface="Arial"/>
              </a:rPr>
              <a:t>DEPARTMENT.DNUMBER=DEPT_LOCATIONS.DNUMBER</a:t>
            </a:r>
            <a:endParaRPr lang="en-IN" sz="2000" dirty="0">
              <a:solidFill>
                <a:prstClr val="black"/>
              </a:solidFill>
              <a:latin typeface="Arial"/>
              <a:cs typeface="Arial"/>
            </a:endParaRPr>
          </a:p>
          <a:p>
            <a:pPr marL="0" lvl="0" indent="0">
              <a:lnSpc>
                <a:spcPct val="100000"/>
              </a:lnSpc>
              <a:spcBef>
                <a:spcPts val="10"/>
              </a:spcBef>
              <a:buClr>
                <a:srgbClr val="9A0033"/>
              </a:buClr>
              <a:buFont typeface="Wingdings"/>
              <a:buChar char=""/>
            </a:pPr>
            <a:endParaRPr lang="en-IN" sz="2400" dirty="0">
              <a:solidFill>
                <a:prstClr val="black"/>
              </a:solidFill>
              <a:latin typeface="Arial"/>
              <a:cs typeface="Arial"/>
            </a:endParaRPr>
          </a:p>
          <a:p>
            <a:pPr marL="355600" lvl="0" indent="-343535">
              <a:lnSpc>
                <a:spcPct val="100000"/>
              </a:lnSpc>
              <a:spcBef>
                <a:spcPts val="0"/>
              </a:spcBef>
              <a:buClr>
                <a:srgbClr val="9A0033"/>
              </a:buClr>
              <a:buSzPct val="60000"/>
              <a:buFont typeface="Wingdings"/>
              <a:buChar char=""/>
              <a:tabLst>
                <a:tab pos="354965" algn="l"/>
                <a:tab pos="356235" algn="l"/>
              </a:tabLst>
            </a:pPr>
            <a:r>
              <a:rPr lang="en-IN" sz="2000" spc="-10" dirty="0">
                <a:solidFill>
                  <a:srgbClr val="33339A"/>
                </a:solidFill>
                <a:latin typeface="Arial"/>
                <a:cs typeface="Arial"/>
              </a:rPr>
              <a:t>Another example: </a:t>
            </a:r>
            <a:r>
              <a:rPr lang="en-IN" sz="2000" spc="-5" dirty="0">
                <a:solidFill>
                  <a:srgbClr val="33339A"/>
                </a:solidFill>
                <a:latin typeface="Arial"/>
                <a:cs typeface="Arial"/>
              </a:rPr>
              <a:t>Q </a:t>
            </a:r>
            <a:r>
              <a:rPr lang="en-IN" sz="2000" spc="-5" dirty="0">
                <a:solidFill>
                  <a:srgbClr val="33339A"/>
                </a:solidFill>
                <a:latin typeface="Symbol"/>
                <a:cs typeface="Symbol"/>
              </a:rPr>
              <a:t></a:t>
            </a:r>
            <a:r>
              <a:rPr lang="en-IN" sz="2000" spc="-5" dirty="0">
                <a:solidFill>
                  <a:srgbClr val="33339A"/>
                </a:solidFill>
                <a:latin typeface="Times New Roman"/>
                <a:cs typeface="Times New Roman"/>
              </a:rPr>
              <a:t> </a:t>
            </a:r>
            <a:r>
              <a:rPr lang="en-IN" sz="2000" spc="-10" dirty="0">
                <a:solidFill>
                  <a:srgbClr val="33339A"/>
                </a:solidFill>
                <a:latin typeface="Arial"/>
                <a:cs typeface="Arial"/>
              </a:rPr>
              <a:t>R(A,B,C,D) </a:t>
            </a:r>
            <a:r>
              <a:rPr lang="en-IN" sz="2000" spc="-5" dirty="0">
                <a:solidFill>
                  <a:srgbClr val="33339A"/>
                </a:solidFill>
                <a:latin typeface="Arial"/>
                <a:cs typeface="Arial"/>
              </a:rPr>
              <a:t>*</a:t>
            </a:r>
            <a:r>
              <a:rPr lang="en-IN" sz="2000" spc="90" dirty="0">
                <a:solidFill>
                  <a:srgbClr val="33339A"/>
                </a:solidFill>
                <a:latin typeface="Arial"/>
                <a:cs typeface="Arial"/>
              </a:rPr>
              <a:t> </a:t>
            </a:r>
            <a:r>
              <a:rPr lang="en-IN" sz="2000" spc="-5" dirty="0">
                <a:solidFill>
                  <a:srgbClr val="33339A"/>
                </a:solidFill>
                <a:latin typeface="Arial"/>
                <a:cs typeface="Arial"/>
              </a:rPr>
              <a:t>S(C,D,E)</a:t>
            </a:r>
            <a:endParaRPr lang="en-IN" sz="2000" dirty="0">
              <a:solidFill>
                <a:prstClr val="black"/>
              </a:solidFill>
              <a:latin typeface="Arial"/>
              <a:cs typeface="Arial"/>
            </a:endParaRPr>
          </a:p>
          <a:p>
            <a:pPr marL="755015" marR="5080" lvl="1" indent="-285750">
              <a:lnSpc>
                <a:spcPts val="2170"/>
              </a:lnSpc>
              <a:spcBef>
                <a:spcPts val="475"/>
              </a:spcBef>
              <a:buClr>
                <a:srgbClr val="33339A"/>
              </a:buClr>
              <a:buSzPct val="55000"/>
              <a:buFont typeface="Wingdings"/>
              <a:buChar char=""/>
              <a:tabLst>
                <a:tab pos="755015" algn="l"/>
                <a:tab pos="755650" algn="l"/>
              </a:tabLst>
            </a:pPr>
            <a:r>
              <a:rPr lang="en-IN" sz="2000" spc="-5" dirty="0">
                <a:solidFill>
                  <a:srgbClr val="800000"/>
                </a:solidFill>
                <a:latin typeface="Arial"/>
                <a:cs typeface="Arial"/>
              </a:rPr>
              <a:t>The implicit join condition includes </a:t>
            </a:r>
            <a:r>
              <a:rPr lang="en-IN" sz="2000" i="1" spc="-10" dirty="0">
                <a:solidFill>
                  <a:srgbClr val="800000"/>
                </a:solidFill>
                <a:latin typeface="Arial"/>
                <a:cs typeface="Arial"/>
              </a:rPr>
              <a:t>each </a:t>
            </a:r>
            <a:r>
              <a:rPr lang="en-IN" sz="2000" i="1" spc="-5" dirty="0">
                <a:solidFill>
                  <a:srgbClr val="800000"/>
                </a:solidFill>
                <a:latin typeface="Arial"/>
                <a:cs typeface="Arial"/>
              </a:rPr>
              <a:t>pair </a:t>
            </a:r>
            <a:r>
              <a:rPr lang="en-IN" sz="2000" spc="-5" dirty="0">
                <a:solidFill>
                  <a:srgbClr val="800000"/>
                </a:solidFill>
                <a:latin typeface="Arial"/>
                <a:cs typeface="Arial"/>
              </a:rPr>
              <a:t>of </a:t>
            </a:r>
            <a:r>
              <a:rPr lang="en-IN" sz="2000" spc="-10" dirty="0">
                <a:solidFill>
                  <a:srgbClr val="800000"/>
                </a:solidFill>
                <a:latin typeface="Arial"/>
                <a:cs typeface="Arial"/>
              </a:rPr>
              <a:t>attributes </a:t>
            </a:r>
            <a:r>
              <a:rPr lang="en-IN" sz="2000" spc="-5" dirty="0">
                <a:solidFill>
                  <a:srgbClr val="800000"/>
                </a:solidFill>
                <a:latin typeface="Arial"/>
                <a:cs typeface="Arial"/>
              </a:rPr>
              <a:t>with </a:t>
            </a:r>
            <a:r>
              <a:rPr lang="en-IN" sz="2000" spc="-10" dirty="0">
                <a:solidFill>
                  <a:srgbClr val="800000"/>
                </a:solidFill>
                <a:latin typeface="Arial"/>
                <a:cs typeface="Arial"/>
              </a:rPr>
              <a:t>the  </a:t>
            </a:r>
            <a:r>
              <a:rPr lang="en-IN" sz="2000" spc="-5" dirty="0">
                <a:solidFill>
                  <a:srgbClr val="800000"/>
                </a:solidFill>
                <a:latin typeface="Arial"/>
                <a:cs typeface="Arial"/>
              </a:rPr>
              <a:t>same </a:t>
            </a:r>
            <a:r>
              <a:rPr lang="en-IN" sz="2000" spc="-10" dirty="0">
                <a:solidFill>
                  <a:srgbClr val="800000"/>
                </a:solidFill>
                <a:latin typeface="Arial"/>
                <a:cs typeface="Arial"/>
              </a:rPr>
              <a:t>name, “</a:t>
            </a:r>
            <a:r>
              <a:rPr lang="en-IN" sz="2000" spc="-10" dirty="0" err="1">
                <a:solidFill>
                  <a:srgbClr val="800000"/>
                </a:solidFill>
                <a:latin typeface="Arial"/>
                <a:cs typeface="Arial"/>
              </a:rPr>
              <a:t>AND”ed</a:t>
            </a:r>
            <a:r>
              <a:rPr lang="en-IN" sz="2000" spc="-5" dirty="0">
                <a:solidFill>
                  <a:srgbClr val="800000"/>
                </a:solidFill>
                <a:latin typeface="Arial"/>
                <a:cs typeface="Arial"/>
              </a:rPr>
              <a:t> </a:t>
            </a:r>
            <a:r>
              <a:rPr lang="en-IN" sz="2000" spc="-10" dirty="0">
                <a:solidFill>
                  <a:srgbClr val="800000"/>
                </a:solidFill>
                <a:latin typeface="Arial"/>
                <a:cs typeface="Arial"/>
              </a:rPr>
              <a:t>together:</a:t>
            </a:r>
            <a:endParaRPr lang="en-IN" sz="2000" dirty="0">
              <a:solidFill>
                <a:prstClr val="black"/>
              </a:solidFill>
              <a:latin typeface="Arial"/>
              <a:cs typeface="Arial"/>
            </a:endParaRPr>
          </a:p>
          <a:p>
            <a:pPr marL="1155700" lvl="2" indent="-229235">
              <a:lnSpc>
                <a:spcPct val="100000"/>
              </a:lnSpc>
              <a:spcBef>
                <a:spcPts val="185"/>
              </a:spcBef>
              <a:buClr>
                <a:srgbClr val="9A0033"/>
              </a:buClr>
              <a:buSzPct val="50000"/>
              <a:buFont typeface="Wingdings"/>
              <a:buChar char=""/>
              <a:tabLst>
                <a:tab pos="1155065" algn="l"/>
                <a:tab pos="1155700" algn="l"/>
              </a:tabLst>
            </a:pPr>
            <a:r>
              <a:rPr lang="en-IN" sz="1800" spc="-5" dirty="0">
                <a:solidFill>
                  <a:srgbClr val="33339A"/>
                </a:solidFill>
                <a:latin typeface="Arial"/>
                <a:cs typeface="Arial"/>
              </a:rPr>
              <a:t>R.C=S.C </a:t>
            </a:r>
            <a:r>
              <a:rPr lang="en-IN" sz="1800" dirty="0">
                <a:solidFill>
                  <a:srgbClr val="33339A"/>
                </a:solidFill>
                <a:latin typeface="Arial"/>
                <a:cs typeface="Arial"/>
              </a:rPr>
              <a:t>AND</a:t>
            </a:r>
            <a:r>
              <a:rPr lang="en-IN" sz="1800" spc="-10" dirty="0">
                <a:solidFill>
                  <a:srgbClr val="33339A"/>
                </a:solidFill>
                <a:latin typeface="Arial"/>
                <a:cs typeface="Arial"/>
              </a:rPr>
              <a:t> </a:t>
            </a:r>
            <a:r>
              <a:rPr lang="en-IN" sz="1800" dirty="0">
                <a:solidFill>
                  <a:srgbClr val="33339A"/>
                </a:solidFill>
                <a:latin typeface="Arial"/>
                <a:cs typeface="Arial"/>
              </a:rPr>
              <a:t>R.D.S.D</a:t>
            </a:r>
            <a:endParaRPr lang="en-IN" sz="1800" dirty="0">
              <a:solidFill>
                <a:prstClr val="black"/>
              </a:solidFill>
              <a:latin typeface="Arial"/>
              <a:cs typeface="Arial"/>
            </a:endParaRPr>
          </a:p>
          <a:p>
            <a:pPr marL="755650" lvl="1" indent="-285750">
              <a:lnSpc>
                <a:spcPct val="100000"/>
              </a:lnSpc>
              <a:spcBef>
                <a:spcPts val="240"/>
              </a:spcBef>
              <a:buClr>
                <a:srgbClr val="33339A"/>
              </a:buClr>
              <a:buSzPct val="55000"/>
              <a:buFont typeface="Wingdings"/>
              <a:buChar char=""/>
              <a:tabLst>
                <a:tab pos="755015" algn="l"/>
                <a:tab pos="755650" algn="l"/>
              </a:tabLst>
            </a:pPr>
            <a:r>
              <a:rPr lang="en-IN" sz="2000" spc="-10" dirty="0">
                <a:solidFill>
                  <a:srgbClr val="800000"/>
                </a:solidFill>
                <a:latin typeface="Arial"/>
                <a:cs typeface="Arial"/>
              </a:rPr>
              <a:t>Result keeps </a:t>
            </a:r>
            <a:r>
              <a:rPr lang="en-IN" sz="2000" spc="-5" dirty="0">
                <a:solidFill>
                  <a:srgbClr val="800000"/>
                </a:solidFill>
                <a:latin typeface="Arial"/>
                <a:cs typeface="Arial"/>
              </a:rPr>
              <a:t>only one </a:t>
            </a:r>
            <a:r>
              <a:rPr lang="en-IN" sz="2000" spc="-10" dirty="0">
                <a:solidFill>
                  <a:srgbClr val="800000"/>
                </a:solidFill>
                <a:latin typeface="Arial"/>
                <a:cs typeface="Arial"/>
              </a:rPr>
              <a:t>attribute </a:t>
            </a:r>
            <a:r>
              <a:rPr lang="en-IN" sz="2000" spc="-5" dirty="0">
                <a:solidFill>
                  <a:srgbClr val="800000"/>
                </a:solidFill>
                <a:latin typeface="Arial"/>
                <a:cs typeface="Arial"/>
              </a:rPr>
              <a:t>of each such</a:t>
            </a:r>
            <a:r>
              <a:rPr lang="en-IN" sz="2000" spc="50" dirty="0">
                <a:solidFill>
                  <a:srgbClr val="800000"/>
                </a:solidFill>
                <a:latin typeface="Arial"/>
                <a:cs typeface="Arial"/>
              </a:rPr>
              <a:t> </a:t>
            </a:r>
            <a:r>
              <a:rPr lang="en-IN" sz="2000" spc="-10" dirty="0">
                <a:solidFill>
                  <a:srgbClr val="800000"/>
                </a:solidFill>
                <a:latin typeface="Arial"/>
                <a:cs typeface="Arial"/>
              </a:rPr>
              <a:t>pair:</a:t>
            </a:r>
            <a:endParaRPr lang="en-IN" sz="2000" dirty="0">
              <a:solidFill>
                <a:prstClr val="black"/>
              </a:solidFill>
              <a:latin typeface="Arial"/>
              <a:cs typeface="Arial"/>
            </a:endParaRPr>
          </a:p>
          <a:p>
            <a:pPr marL="1155700" lvl="2" indent="-229235">
              <a:lnSpc>
                <a:spcPct val="100000"/>
              </a:lnSpc>
              <a:spcBef>
                <a:spcPts val="225"/>
              </a:spcBef>
              <a:buClr>
                <a:srgbClr val="9A0033"/>
              </a:buClr>
              <a:buSzPct val="50000"/>
              <a:buFont typeface="Wingdings"/>
              <a:buChar char=""/>
              <a:tabLst>
                <a:tab pos="1155065" algn="l"/>
                <a:tab pos="1155700" algn="l"/>
              </a:tabLst>
            </a:pPr>
            <a:r>
              <a:rPr lang="en-IN" sz="1800" dirty="0">
                <a:solidFill>
                  <a:srgbClr val="33339A"/>
                </a:solidFill>
                <a:latin typeface="Arial"/>
                <a:cs typeface="Arial"/>
              </a:rPr>
              <a:t>Q(A,B,C,D,E)</a:t>
            </a:r>
            <a:endParaRPr lang="en-IN" sz="1800" dirty="0">
              <a:solidFill>
                <a:prstClr val="black"/>
              </a:solidFill>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xmlns="" val="3694078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a:bodyPr>
          <a:lstStyle/>
          <a:p>
            <a:r>
              <a:rPr lang="en-IN" spc="-10" dirty="0"/>
              <a:t>Example </a:t>
            </a:r>
            <a:r>
              <a:rPr lang="en-IN" spc="-5" dirty="0"/>
              <a:t>of </a:t>
            </a:r>
            <a:r>
              <a:rPr lang="en-IN" spc="-10" dirty="0"/>
              <a:t>NATURAL </a:t>
            </a:r>
            <a:r>
              <a:rPr lang="en-IN" spc="-5" dirty="0"/>
              <a:t>JOIN</a:t>
            </a:r>
            <a:r>
              <a:rPr lang="en-IN" spc="5" dirty="0"/>
              <a:t> </a:t>
            </a:r>
            <a:r>
              <a:rPr lang="en-IN" spc="-10"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1853539" y="1953622"/>
            <a:ext cx="8302397" cy="479022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1954379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a:bodyPr>
          <a:lstStyle/>
          <a:p>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5080" indent="-343535">
              <a:lnSpc>
                <a:spcPct val="99900"/>
              </a:lnSpc>
              <a:spcBef>
                <a:spcPts val="105"/>
              </a:spcBef>
              <a:buClr>
                <a:srgbClr val="9A0033"/>
              </a:buClr>
              <a:buSzPct val="60714"/>
              <a:buFont typeface="Wingdings"/>
              <a:buChar char=""/>
              <a:tabLst>
                <a:tab pos="354965" algn="l"/>
                <a:tab pos="356235" algn="l"/>
              </a:tabLst>
            </a:pPr>
            <a:r>
              <a:rPr lang="en-IN" dirty="0">
                <a:solidFill>
                  <a:srgbClr val="33339A"/>
                </a:solidFill>
                <a:latin typeface="Arial"/>
                <a:cs typeface="Arial"/>
              </a:rPr>
              <a:t>The set </a:t>
            </a:r>
            <a:r>
              <a:rPr lang="en-IN" spc="-5" dirty="0">
                <a:solidFill>
                  <a:srgbClr val="33339A"/>
                </a:solidFill>
                <a:latin typeface="Arial"/>
                <a:cs typeface="Arial"/>
              </a:rPr>
              <a:t>of operations including </a:t>
            </a:r>
            <a:r>
              <a:rPr lang="en-IN" dirty="0">
                <a:solidFill>
                  <a:srgbClr val="33339A"/>
                </a:solidFill>
                <a:latin typeface="Arial"/>
                <a:cs typeface="Arial"/>
              </a:rPr>
              <a:t>SELECT </a:t>
            </a:r>
            <a:r>
              <a:rPr lang="en-IN" dirty="0">
                <a:solidFill>
                  <a:srgbClr val="33339A"/>
                </a:solidFill>
                <a:latin typeface="Symbol"/>
                <a:cs typeface="Symbol"/>
              </a:rPr>
              <a:t></a:t>
            </a:r>
            <a:r>
              <a:rPr lang="en-IN" dirty="0">
                <a:solidFill>
                  <a:srgbClr val="33339A"/>
                </a:solidFill>
                <a:latin typeface="Arial"/>
                <a:cs typeface="Arial"/>
              </a:rPr>
              <a:t>,  </a:t>
            </a:r>
            <a:r>
              <a:rPr lang="en-IN" spc="-5" dirty="0">
                <a:solidFill>
                  <a:srgbClr val="33339A"/>
                </a:solidFill>
                <a:latin typeface="Arial"/>
                <a:cs typeface="Arial"/>
              </a:rPr>
              <a:t>PROJECT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dirty="0">
                <a:solidFill>
                  <a:srgbClr val="33339A"/>
                </a:solidFill>
                <a:latin typeface="Arial"/>
                <a:cs typeface="Arial"/>
              </a:rPr>
              <a:t>, </a:t>
            </a:r>
            <a:r>
              <a:rPr lang="en-IN" spc="-5" dirty="0">
                <a:solidFill>
                  <a:srgbClr val="33339A"/>
                </a:solidFill>
                <a:latin typeface="Arial"/>
                <a:cs typeface="Arial"/>
              </a:rPr>
              <a:t>UNION </a:t>
            </a:r>
            <a:r>
              <a:rPr lang="en-IN" dirty="0">
                <a:solidFill>
                  <a:srgbClr val="33339A"/>
                </a:solidFill>
                <a:latin typeface="Symbol"/>
                <a:cs typeface="Symbol"/>
              </a:rPr>
              <a:t></a:t>
            </a:r>
            <a:r>
              <a:rPr lang="en-IN" dirty="0">
                <a:solidFill>
                  <a:srgbClr val="33339A"/>
                </a:solidFill>
                <a:latin typeface="Arial"/>
                <a:cs typeface="Arial"/>
              </a:rPr>
              <a:t>, </a:t>
            </a:r>
            <a:r>
              <a:rPr lang="en-IN" spc="-5" dirty="0">
                <a:solidFill>
                  <a:srgbClr val="33339A"/>
                </a:solidFill>
                <a:latin typeface="Arial"/>
                <a:cs typeface="Arial"/>
              </a:rPr>
              <a:t>DIFFERENCE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dirty="0">
                <a:solidFill>
                  <a:srgbClr val="33339A"/>
                </a:solidFill>
                <a:latin typeface="Arial"/>
                <a:cs typeface="Arial"/>
              </a:rPr>
              <a:t>,  </a:t>
            </a:r>
            <a:r>
              <a:rPr lang="en-IN" spc="-5" dirty="0">
                <a:solidFill>
                  <a:srgbClr val="33339A"/>
                </a:solidFill>
                <a:latin typeface="Arial"/>
                <a:cs typeface="Arial"/>
              </a:rPr>
              <a:t>RENAME </a:t>
            </a:r>
            <a:r>
              <a:rPr lang="en-IN" spc="-5" dirty="0">
                <a:solidFill>
                  <a:srgbClr val="33339A"/>
                </a:solidFill>
                <a:latin typeface="Symbol"/>
                <a:cs typeface="Symbol"/>
              </a:rPr>
              <a:t></a:t>
            </a:r>
            <a:r>
              <a:rPr lang="en-IN" spc="-5" dirty="0">
                <a:solidFill>
                  <a:srgbClr val="33339A"/>
                </a:solidFill>
                <a:latin typeface="Arial"/>
                <a:cs typeface="Arial"/>
              </a:rPr>
              <a:t>, and CARTESIAN PRODUCT </a:t>
            </a:r>
            <a:r>
              <a:rPr lang="en-IN" dirty="0">
                <a:solidFill>
                  <a:srgbClr val="33339A"/>
                </a:solidFill>
                <a:latin typeface="Arial"/>
                <a:cs typeface="Arial"/>
              </a:rPr>
              <a:t>X </a:t>
            </a:r>
            <a:r>
              <a:rPr lang="en-IN" spc="-5" dirty="0">
                <a:solidFill>
                  <a:srgbClr val="33339A"/>
                </a:solidFill>
                <a:latin typeface="Arial"/>
                <a:cs typeface="Arial"/>
              </a:rPr>
              <a:t>is  </a:t>
            </a:r>
            <a:r>
              <a:rPr lang="en-IN" dirty="0">
                <a:solidFill>
                  <a:srgbClr val="33339A"/>
                </a:solidFill>
                <a:latin typeface="Arial"/>
                <a:cs typeface="Arial"/>
              </a:rPr>
              <a:t>called a </a:t>
            </a:r>
            <a:r>
              <a:rPr lang="en-IN" i="1" dirty="0">
                <a:solidFill>
                  <a:srgbClr val="33339A"/>
                </a:solidFill>
                <a:latin typeface="Arial"/>
                <a:cs typeface="Arial"/>
              </a:rPr>
              <a:t>complete set </a:t>
            </a:r>
            <a:r>
              <a:rPr lang="en-IN" dirty="0">
                <a:solidFill>
                  <a:srgbClr val="33339A"/>
                </a:solidFill>
                <a:latin typeface="Arial"/>
                <a:cs typeface="Arial"/>
              </a:rPr>
              <a:t>because any other  relational algebra expression can be expressed  by a combination of these five</a:t>
            </a:r>
            <a:r>
              <a:rPr lang="en-IN" spc="-30" dirty="0">
                <a:solidFill>
                  <a:srgbClr val="33339A"/>
                </a:solidFill>
                <a:latin typeface="Arial"/>
                <a:cs typeface="Arial"/>
              </a:rPr>
              <a:t> </a:t>
            </a:r>
            <a:r>
              <a:rPr lang="en-IN" dirty="0">
                <a:solidFill>
                  <a:srgbClr val="33339A"/>
                </a:solidFill>
                <a:latin typeface="Arial"/>
                <a:cs typeface="Arial"/>
              </a:rPr>
              <a:t>operations.</a:t>
            </a:r>
            <a:endParaRPr lang="en-IN" dirty="0">
              <a:latin typeface="Arial"/>
              <a:cs typeface="Arial"/>
            </a:endParaRPr>
          </a:p>
          <a:p>
            <a:pPr marL="355600" indent="-343535">
              <a:lnSpc>
                <a:spcPct val="100000"/>
              </a:lnSpc>
              <a:spcBef>
                <a:spcPts val="675"/>
              </a:spcBef>
              <a:buClr>
                <a:srgbClr val="9A0033"/>
              </a:buClr>
              <a:buSzPct val="60714"/>
              <a:buFont typeface="Wingdings"/>
              <a:buChar char=""/>
              <a:tabLst>
                <a:tab pos="354965" algn="l"/>
                <a:tab pos="356235" algn="l"/>
              </a:tabLst>
            </a:pPr>
            <a:r>
              <a:rPr lang="en-IN" dirty="0">
                <a:solidFill>
                  <a:srgbClr val="33339A"/>
                </a:solidFill>
                <a:latin typeface="Arial"/>
                <a:cs typeface="Arial"/>
              </a:rPr>
              <a:t>For example:</a:t>
            </a:r>
            <a:endParaRPr lang="en-IN" dirty="0">
              <a:latin typeface="Arial"/>
              <a:cs typeface="Arial"/>
            </a:endParaRPr>
          </a:p>
          <a:p>
            <a:pPr marL="755650" lvl="1" indent="-285750">
              <a:lnSpc>
                <a:spcPct val="100000"/>
              </a:lnSpc>
              <a:spcBef>
                <a:spcPts val="66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 (R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 – ((R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a:t>
            </a:r>
            <a:r>
              <a:rPr lang="en-IN" sz="2600" spc="-5" dirty="0">
                <a:solidFill>
                  <a:srgbClr val="800000"/>
                </a:solidFill>
                <a:latin typeface="Symbol"/>
                <a:cs typeface="Symbol"/>
              </a:rPr>
              <a:t></a:t>
            </a:r>
            <a:r>
              <a:rPr lang="en-IN" sz="2600" spc="425" dirty="0">
                <a:solidFill>
                  <a:srgbClr val="800000"/>
                </a:solidFill>
                <a:latin typeface="Times New Roman"/>
                <a:cs typeface="Times New Roman"/>
              </a:rPr>
              <a:t> </a:t>
            </a:r>
            <a:r>
              <a:rPr lang="en-IN" sz="2600" spc="-5" dirty="0">
                <a:solidFill>
                  <a:srgbClr val="800000"/>
                </a:solidFill>
                <a:latin typeface="Arial"/>
                <a:cs typeface="Arial"/>
              </a:rPr>
              <a:t>R))</a:t>
            </a:r>
            <a:endParaRPr lang="en-IN" sz="2600" dirty="0">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indent="0">
              <a:lnSpc>
                <a:spcPct val="100000"/>
              </a:lnSpc>
              <a:spcBef>
                <a:spcPts val="100"/>
              </a:spcBef>
              <a:buClr>
                <a:srgbClr val="9A0033"/>
              </a:buClr>
              <a:buSzPct val="60714"/>
              <a:buNone/>
              <a:tabLst>
                <a:tab pos="354965" algn="l"/>
                <a:tab pos="356235" algn="l"/>
              </a:tabLst>
            </a:pPr>
            <a:r>
              <a:rPr lang="en-GB" sz="2400" spc="-5" dirty="0" smtClean="0">
                <a:solidFill>
                  <a:srgbClr val="800000"/>
                </a:solidFill>
                <a:latin typeface="Arial"/>
                <a:cs typeface="Arial"/>
              </a:rPr>
              <a:t>R         &lt;</a:t>
            </a:r>
            <a:r>
              <a:rPr lang="en-GB" sz="2400" spc="-5" dirty="0">
                <a:solidFill>
                  <a:srgbClr val="800000"/>
                </a:solidFill>
                <a:latin typeface="Arial"/>
                <a:cs typeface="Arial"/>
              </a:rPr>
              <a:t>join condition&gt;</a:t>
            </a:r>
            <a:r>
              <a:rPr lang="en-GB" sz="4800" spc="-7" baseline="14957" dirty="0">
                <a:solidFill>
                  <a:srgbClr val="800000"/>
                </a:solidFill>
                <a:latin typeface="Arial"/>
                <a:cs typeface="Arial"/>
              </a:rPr>
              <a:t>S = </a:t>
            </a:r>
            <a:r>
              <a:rPr lang="en-GB" sz="4800" spc="-7" baseline="14957" dirty="0">
                <a:solidFill>
                  <a:srgbClr val="800000"/>
                </a:solidFill>
                <a:latin typeface="Symbol"/>
                <a:cs typeface="Symbol"/>
              </a:rPr>
              <a:t></a:t>
            </a:r>
            <a:r>
              <a:rPr lang="en-GB" sz="4800" spc="-7" baseline="14957" dirty="0">
                <a:solidFill>
                  <a:srgbClr val="800000"/>
                </a:solidFill>
                <a:latin typeface="Times New Roman"/>
                <a:cs typeface="Times New Roman"/>
              </a:rPr>
              <a:t> </a:t>
            </a:r>
            <a:r>
              <a:rPr lang="en-GB" sz="2400" spc="-5" dirty="0">
                <a:solidFill>
                  <a:srgbClr val="800000"/>
                </a:solidFill>
                <a:latin typeface="Arial"/>
                <a:cs typeface="Arial"/>
              </a:rPr>
              <a:t>&lt;join condition&gt; </a:t>
            </a:r>
            <a:r>
              <a:rPr lang="en-GB" sz="4800" spc="-7" baseline="14957" dirty="0">
                <a:solidFill>
                  <a:srgbClr val="800000"/>
                </a:solidFill>
                <a:latin typeface="Arial"/>
                <a:cs typeface="Arial"/>
              </a:rPr>
              <a:t>(R X</a:t>
            </a:r>
            <a:r>
              <a:rPr lang="en-GB" sz="4800" spc="-150" baseline="14957" dirty="0">
                <a:solidFill>
                  <a:srgbClr val="800000"/>
                </a:solidFill>
                <a:latin typeface="Arial"/>
                <a:cs typeface="Arial"/>
              </a:rPr>
              <a:t> </a:t>
            </a:r>
            <a:r>
              <a:rPr lang="en-GB" sz="4800" spc="-7" baseline="14957" dirty="0">
                <a:solidFill>
                  <a:srgbClr val="800000"/>
                </a:solidFill>
                <a:latin typeface="Arial"/>
                <a:cs typeface="Arial"/>
              </a:rPr>
              <a:t>S)</a:t>
            </a:r>
            <a:endParaRPr lang="en-GB" sz="4800" baseline="14957" dirty="0">
              <a:latin typeface="Arial"/>
              <a:cs typeface="Arial"/>
            </a:endParaRPr>
          </a:p>
          <a:p>
            <a:pPr marL="12065" marR="364490" indent="0">
              <a:lnSpc>
                <a:spcPct val="100000"/>
              </a:lnSpc>
              <a:spcBef>
                <a:spcPts val="100"/>
              </a:spcBef>
              <a:buClr>
                <a:srgbClr val="9A0033"/>
              </a:buClr>
              <a:buSzPct val="60714"/>
              <a:buNone/>
              <a:tabLst>
                <a:tab pos="354965" algn="l"/>
                <a:tab pos="356235" algn="l"/>
              </a:tabLst>
            </a:pPr>
            <a:endParaRPr lang="en-GB" sz="24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smtClean="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smtClean="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
        <p:nvSpPr>
          <p:cNvPr id="15" name="object 6"/>
          <p:cNvSpPr/>
          <p:nvPr/>
        </p:nvSpPr>
        <p:spPr>
          <a:xfrm>
            <a:off x="1324477" y="5576316"/>
            <a:ext cx="487680" cy="174625"/>
          </a:xfrm>
          <a:custGeom>
            <a:avLst/>
            <a:gdLst/>
            <a:ahLst/>
            <a:cxnLst/>
            <a:rect l="l" t="t" r="r" b="b"/>
            <a:pathLst>
              <a:path w="487680" h="174625">
                <a:moveTo>
                  <a:pt x="12954" y="0"/>
                </a:moveTo>
                <a:lnTo>
                  <a:pt x="12954" y="174498"/>
                </a:lnTo>
              </a:path>
              <a:path w="487680" h="174625">
                <a:moveTo>
                  <a:pt x="474726" y="0"/>
                </a:moveTo>
                <a:lnTo>
                  <a:pt x="474726" y="174498"/>
                </a:lnTo>
              </a:path>
              <a:path w="487680" h="174625">
                <a:moveTo>
                  <a:pt x="25908" y="0"/>
                </a:moveTo>
                <a:lnTo>
                  <a:pt x="462534" y="174498"/>
                </a:lnTo>
              </a:path>
              <a:path w="487680" h="174625">
                <a:moveTo>
                  <a:pt x="487680" y="0"/>
                </a:moveTo>
                <a:lnTo>
                  <a:pt x="0" y="174498"/>
                </a:lnTo>
              </a:path>
            </a:pathLst>
          </a:custGeom>
          <a:ln w="22225">
            <a:solidFill>
              <a:srgbClr val="1D1D1D"/>
            </a:solidFill>
          </a:ln>
        </p:spPr>
        <p:txBody>
          <a:bodyPr wrap="square" lIns="0" tIns="0" rIns="0" bIns="0" rtlCol="0"/>
          <a:lstStyle/>
          <a:p>
            <a:endParaRPr/>
          </a:p>
        </p:txBody>
      </p:sp>
    </p:spTree>
    <p:extLst>
      <p:ext uri="{BB962C8B-B14F-4D97-AF65-F5344CB8AC3E}">
        <p14:creationId xmlns:p14="http://schemas.microsoft.com/office/powerpoint/2010/main" xmlns="" val="18212713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Binary Relational </a:t>
            </a:r>
            <a:r>
              <a:rPr lang="en-GB" spc="-5" dirty="0"/>
              <a:t>Operations:</a:t>
            </a:r>
            <a:r>
              <a:rPr lang="en-GB" spc="50" dirty="0"/>
              <a:t> </a:t>
            </a:r>
            <a:r>
              <a:rPr lang="en-GB" spc="-10" dirty="0"/>
              <a:t>DIVISION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543560" lvl="0" indent="-342900">
              <a:lnSpc>
                <a:spcPts val="2160"/>
              </a:lnSpc>
              <a:spcBef>
                <a:spcPts val="370"/>
              </a:spcBef>
              <a:buClr>
                <a:srgbClr val="9A0033"/>
              </a:buClr>
              <a:buSzPct val="60000"/>
              <a:buFont typeface="Wingdings"/>
              <a:buChar char=""/>
              <a:tabLst>
                <a:tab pos="354965" algn="l"/>
                <a:tab pos="356235" algn="l"/>
              </a:tabLst>
            </a:pPr>
            <a:endParaRPr lang="en-IN" sz="2000" spc="-5" dirty="0" smtClean="0">
              <a:solidFill>
                <a:srgbClr val="33339A"/>
              </a:solidFill>
              <a:latin typeface="Arial"/>
              <a:cs typeface="Arial"/>
            </a:endParaRPr>
          </a:p>
          <a:p>
            <a:pPr marL="381000" indent="-343535">
              <a:lnSpc>
                <a:spcPct val="100000"/>
              </a:lnSpc>
              <a:spcBef>
                <a:spcPts val="385"/>
              </a:spcBef>
              <a:buClr>
                <a:srgbClr val="9A0033"/>
              </a:buClr>
              <a:buSzPct val="58333"/>
              <a:buFont typeface="Wingdings"/>
              <a:buChar char=""/>
              <a:tabLst>
                <a:tab pos="380365" algn="l"/>
                <a:tab pos="381635" algn="l"/>
              </a:tabLst>
            </a:pPr>
            <a:r>
              <a:rPr lang="en-IN" sz="2400" spc="-5" dirty="0">
                <a:solidFill>
                  <a:srgbClr val="33339A"/>
                </a:solidFill>
                <a:latin typeface="Arial"/>
                <a:cs typeface="Arial"/>
              </a:rPr>
              <a:t>DIVISION</a:t>
            </a:r>
            <a:r>
              <a:rPr lang="en-IN" sz="2400" spc="-10" dirty="0">
                <a:solidFill>
                  <a:srgbClr val="33339A"/>
                </a:solidFill>
                <a:latin typeface="Arial"/>
                <a:cs typeface="Arial"/>
              </a:rPr>
              <a:t> </a:t>
            </a:r>
            <a:r>
              <a:rPr lang="en-IN" sz="2400" spc="-5" dirty="0">
                <a:solidFill>
                  <a:srgbClr val="33339A"/>
                </a:solidFill>
                <a:latin typeface="Arial"/>
                <a:cs typeface="Arial"/>
              </a:rPr>
              <a:t>Operation</a:t>
            </a:r>
            <a:endParaRPr lang="en-IN" sz="2400" dirty="0">
              <a:latin typeface="Arial"/>
              <a:cs typeface="Arial"/>
            </a:endParaRPr>
          </a:p>
          <a:p>
            <a:pPr marL="781050" lvl="1" indent="-285750">
              <a:lnSpc>
                <a:spcPct val="100000"/>
              </a:lnSpc>
              <a:spcBef>
                <a:spcPts val="265"/>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a:t>
            </a:r>
            <a:r>
              <a:rPr lang="en-IN" sz="2200" spc="-5" dirty="0">
                <a:solidFill>
                  <a:srgbClr val="800000"/>
                </a:solidFill>
                <a:latin typeface="Arial"/>
                <a:cs typeface="Arial"/>
              </a:rPr>
              <a:t>division operation is applied </a:t>
            </a:r>
            <a:r>
              <a:rPr lang="en-IN" sz="2200" dirty="0">
                <a:solidFill>
                  <a:srgbClr val="800000"/>
                </a:solidFill>
                <a:latin typeface="Arial"/>
                <a:cs typeface="Arial"/>
              </a:rPr>
              <a:t>to two</a:t>
            </a:r>
            <a:r>
              <a:rPr lang="en-IN" sz="2200" spc="5" dirty="0">
                <a:solidFill>
                  <a:srgbClr val="800000"/>
                </a:solidFill>
                <a:latin typeface="Arial"/>
                <a:cs typeface="Arial"/>
              </a:rPr>
              <a:t> </a:t>
            </a:r>
            <a:r>
              <a:rPr lang="en-IN" sz="2200" dirty="0">
                <a:solidFill>
                  <a:srgbClr val="800000"/>
                </a:solidFill>
                <a:latin typeface="Arial"/>
                <a:cs typeface="Arial"/>
              </a:rPr>
              <a:t>relations</a:t>
            </a:r>
            <a:endParaRPr lang="en-IN" sz="2200" dirty="0">
              <a:latin typeface="Arial"/>
              <a:cs typeface="Arial"/>
            </a:endParaRPr>
          </a:p>
          <a:p>
            <a:pPr marL="952500" lvl="1" indent="-457200">
              <a:lnSpc>
                <a:spcPts val="2510"/>
              </a:lnSpc>
              <a:spcBef>
                <a:spcPts val="285"/>
              </a:spcBef>
              <a:buClr>
                <a:srgbClr val="33339A"/>
              </a:buClr>
              <a:buSzPct val="54545"/>
              <a:buFont typeface="Wingdings"/>
              <a:buChar char=""/>
              <a:tabLst>
                <a:tab pos="951865" algn="l"/>
                <a:tab pos="952500" algn="l"/>
              </a:tabLst>
            </a:pPr>
            <a:r>
              <a:rPr lang="en-IN" sz="2200" dirty="0">
                <a:solidFill>
                  <a:srgbClr val="800000"/>
                </a:solidFill>
                <a:latin typeface="Arial"/>
                <a:cs typeface="Arial"/>
              </a:rPr>
              <a:t>R(Z)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S(X), </a:t>
            </a:r>
            <a:r>
              <a:rPr lang="en-IN" sz="2200" spc="-5" dirty="0">
                <a:solidFill>
                  <a:srgbClr val="800000"/>
                </a:solidFill>
                <a:latin typeface="Arial"/>
                <a:cs typeface="Arial"/>
              </a:rPr>
              <a:t>where </a:t>
            </a:r>
            <a:r>
              <a:rPr lang="en-IN" sz="2200" dirty="0">
                <a:solidFill>
                  <a:srgbClr val="800000"/>
                </a:solidFill>
                <a:latin typeface="Arial"/>
                <a:cs typeface="Arial"/>
              </a:rPr>
              <a:t>X subset Z. Let Y = Z - X (and hence</a:t>
            </a:r>
            <a:r>
              <a:rPr lang="en-IN" sz="2200" spc="15" dirty="0">
                <a:solidFill>
                  <a:srgbClr val="800000"/>
                </a:solidFill>
                <a:latin typeface="Arial"/>
                <a:cs typeface="Arial"/>
              </a:rPr>
              <a:t> </a:t>
            </a:r>
            <a:r>
              <a:rPr lang="en-IN" sz="2200" dirty="0">
                <a:solidFill>
                  <a:srgbClr val="800000"/>
                </a:solidFill>
                <a:latin typeface="Arial"/>
                <a:cs typeface="Arial"/>
              </a:rPr>
              <a:t>Z</a:t>
            </a:r>
            <a:endParaRPr lang="en-IN" sz="2200" dirty="0">
              <a:latin typeface="Arial"/>
              <a:cs typeface="Arial"/>
            </a:endParaRPr>
          </a:p>
          <a:p>
            <a:pPr marL="551815" marR="268605" indent="0">
              <a:lnSpc>
                <a:spcPts val="2350"/>
              </a:lnSpc>
              <a:spcBef>
                <a:spcPts val="185"/>
              </a:spcBef>
              <a:buNone/>
            </a:pPr>
            <a:r>
              <a:rPr lang="en-IN" sz="2200" dirty="0" smtClean="0">
                <a:solidFill>
                  <a:srgbClr val="800000"/>
                </a:solidFill>
                <a:latin typeface="Arial"/>
                <a:cs typeface="Arial"/>
              </a:rPr>
              <a:t>	= </a:t>
            </a:r>
            <a:r>
              <a:rPr lang="en-IN" sz="2200" dirty="0">
                <a:solidFill>
                  <a:srgbClr val="800000"/>
                </a:solidFill>
                <a:latin typeface="Arial"/>
                <a:cs typeface="Arial"/>
              </a:rPr>
              <a:t>X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Y); that </a:t>
            </a:r>
            <a:r>
              <a:rPr lang="en-IN" sz="2200" spc="-5" dirty="0">
                <a:solidFill>
                  <a:srgbClr val="800000"/>
                </a:solidFill>
                <a:latin typeface="Arial"/>
                <a:cs typeface="Arial"/>
              </a:rPr>
              <a:t>is, let </a:t>
            </a:r>
            <a:r>
              <a:rPr lang="en-IN" sz="2200" dirty="0">
                <a:solidFill>
                  <a:srgbClr val="800000"/>
                </a:solidFill>
                <a:latin typeface="Arial"/>
                <a:cs typeface="Arial"/>
              </a:rPr>
              <a:t>Y </a:t>
            </a:r>
            <a:r>
              <a:rPr lang="en-IN" sz="2200" spc="-5" dirty="0">
                <a:solidFill>
                  <a:srgbClr val="800000"/>
                </a:solidFill>
                <a:latin typeface="Arial"/>
                <a:cs typeface="Arial"/>
              </a:rPr>
              <a:t>be </a:t>
            </a:r>
            <a:r>
              <a:rPr lang="en-IN" sz="2200" dirty="0">
                <a:solidFill>
                  <a:srgbClr val="800000"/>
                </a:solidFill>
                <a:latin typeface="Arial"/>
                <a:cs typeface="Arial"/>
              </a:rPr>
              <a:t>the set </a:t>
            </a:r>
            <a:r>
              <a:rPr lang="en-IN" sz="2200" spc="-5" dirty="0">
                <a:solidFill>
                  <a:srgbClr val="800000"/>
                </a:solidFill>
                <a:latin typeface="Arial"/>
                <a:cs typeface="Arial"/>
              </a:rPr>
              <a:t>of attributes of </a:t>
            </a:r>
            <a:r>
              <a:rPr lang="en-IN" sz="2200" dirty="0">
                <a:solidFill>
                  <a:srgbClr val="800000"/>
                </a:solidFill>
                <a:latin typeface="Arial"/>
                <a:cs typeface="Arial"/>
              </a:rPr>
              <a:t>R that </a:t>
            </a:r>
            <a:r>
              <a:rPr lang="en-IN" sz="2200" spc="-5" dirty="0">
                <a:solidFill>
                  <a:srgbClr val="800000"/>
                </a:solidFill>
                <a:latin typeface="Arial"/>
                <a:cs typeface="Arial"/>
              </a:rPr>
              <a:t>are  not attributes </a:t>
            </a:r>
            <a:r>
              <a:rPr lang="en-IN" sz="2200" spc="-5" dirty="0" smtClean="0">
                <a:solidFill>
                  <a:srgbClr val="800000"/>
                </a:solidFill>
                <a:latin typeface="Arial"/>
                <a:cs typeface="Arial"/>
              </a:rPr>
              <a:t>	of</a:t>
            </a:r>
            <a:r>
              <a:rPr lang="en-IN" sz="2200" spc="5" dirty="0" smtClean="0">
                <a:solidFill>
                  <a:srgbClr val="800000"/>
                </a:solidFill>
                <a:latin typeface="Arial"/>
                <a:cs typeface="Arial"/>
              </a:rPr>
              <a:t> </a:t>
            </a:r>
            <a:r>
              <a:rPr lang="en-IN" sz="2200" dirty="0">
                <a:solidFill>
                  <a:srgbClr val="800000"/>
                </a:solidFill>
                <a:latin typeface="Arial"/>
                <a:cs typeface="Arial"/>
              </a:rPr>
              <a:t>S.</a:t>
            </a:r>
            <a:endParaRPr lang="en-IN" sz="2200" dirty="0">
              <a:latin typeface="Arial"/>
              <a:cs typeface="Arial"/>
            </a:endParaRPr>
          </a:p>
          <a:p>
            <a:pPr>
              <a:lnSpc>
                <a:spcPct val="100000"/>
              </a:lnSpc>
              <a:spcBef>
                <a:spcPts val="10"/>
              </a:spcBef>
            </a:pPr>
            <a:endParaRPr lang="en-IN" sz="3200" dirty="0">
              <a:latin typeface="Arial"/>
              <a:cs typeface="Arial"/>
            </a:endParaRPr>
          </a:p>
          <a:p>
            <a:pPr marL="780415" marR="553720" lvl="1" indent="-285750">
              <a:lnSpc>
                <a:spcPts val="2380"/>
              </a:lnSpc>
              <a:buClr>
                <a:srgbClr val="33339A"/>
              </a:buClr>
              <a:buSzPct val="54545"/>
              <a:buFont typeface="Wingdings"/>
              <a:buChar char=""/>
              <a:tabLst>
                <a:tab pos="780415" algn="l"/>
                <a:tab pos="781050" algn="l"/>
              </a:tabLst>
            </a:pPr>
            <a:r>
              <a:rPr lang="en-IN" sz="2200" dirty="0">
                <a:solidFill>
                  <a:srgbClr val="800000"/>
                </a:solidFill>
                <a:latin typeface="Arial"/>
                <a:cs typeface="Arial"/>
              </a:rPr>
              <a:t>The result </a:t>
            </a:r>
            <a:r>
              <a:rPr lang="en-IN" sz="2200" spc="-5" dirty="0">
                <a:solidFill>
                  <a:srgbClr val="800000"/>
                </a:solidFill>
                <a:latin typeface="Arial"/>
                <a:cs typeface="Arial"/>
              </a:rPr>
              <a:t>of DIVISION is </a:t>
            </a:r>
            <a:r>
              <a:rPr lang="en-IN" sz="2200" dirty="0">
                <a:solidFill>
                  <a:srgbClr val="800000"/>
                </a:solidFill>
                <a:latin typeface="Arial"/>
                <a:cs typeface="Arial"/>
              </a:rPr>
              <a:t>a relation T(Y) that </a:t>
            </a:r>
            <a:r>
              <a:rPr lang="en-IN" sz="2200" spc="-5" dirty="0">
                <a:solidFill>
                  <a:srgbClr val="800000"/>
                </a:solidFill>
                <a:latin typeface="Arial"/>
                <a:cs typeface="Arial"/>
              </a:rPr>
              <a:t>includes </a:t>
            </a:r>
            <a:r>
              <a:rPr lang="en-IN" sz="2200" dirty="0">
                <a:solidFill>
                  <a:srgbClr val="800000"/>
                </a:solidFill>
                <a:latin typeface="Arial"/>
                <a:cs typeface="Arial"/>
              </a:rPr>
              <a:t>a  tuple t </a:t>
            </a:r>
            <a:r>
              <a:rPr lang="en-IN" sz="2200" spc="-5" dirty="0">
                <a:solidFill>
                  <a:srgbClr val="800000"/>
                </a:solidFill>
                <a:latin typeface="Arial"/>
                <a:cs typeface="Arial"/>
              </a:rPr>
              <a:t>if </a:t>
            </a:r>
            <a:r>
              <a:rPr lang="en-IN" sz="2200" dirty="0">
                <a:solidFill>
                  <a:srgbClr val="800000"/>
                </a:solidFill>
                <a:latin typeface="Arial"/>
                <a:cs typeface="Arial"/>
              </a:rPr>
              <a:t>tuples </a:t>
            </a:r>
            <a:r>
              <a:rPr lang="en-IN" sz="2200" spc="-5" dirty="0" err="1">
                <a:solidFill>
                  <a:srgbClr val="800000"/>
                </a:solidFill>
                <a:latin typeface="Arial"/>
                <a:cs typeface="Arial"/>
              </a:rPr>
              <a:t>t</a:t>
            </a:r>
            <a:r>
              <a:rPr lang="en-IN" sz="2250" spc="-7" baseline="-22222" dirty="0" err="1">
                <a:solidFill>
                  <a:srgbClr val="800000"/>
                </a:solidFill>
                <a:latin typeface="Arial"/>
                <a:cs typeface="Arial"/>
              </a:rPr>
              <a:t>R</a:t>
            </a:r>
            <a:r>
              <a:rPr lang="en-IN" sz="2250" spc="-7" baseline="-22222" dirty="0">
                <a:solidFill>
                  <a:srgbClr val="800000"/>
                </a:solidFill>
                <a:latin typeface="Arial"/>
                <a:cs typeface="Arial"/>
              </a:rPr>
              <a:t> </a:t>
            </a:r>
            <a:r>
              <a:rPr lang="en-IN" sz="2200" spc="-5" dirty="0">
                <a:solidFill>
                  <a:srgbClr val="800000"/>
                </a:solidFill>
                <a:latin typeface="Arial"/>
                <a:cs typeface="Arial"/>
              </a:rPr>
              <a:t>appear in </a:t>
            </a:r>
            <a:r>
              <a:rPr lang="en-IN" sz="2200" dirty="0">
                <a:solidFill>
                  <a:srgbClr val="800000"/>
                </a:solidFill>
                <a:latin typeface="Arial"/>
                <a:cs typeface="Arial"/>
              </a:rPr>
              <a:t>R </a:t>
            </a:r>
            <a:r>
              <a:rPr lang="en-IN" sz="2200" spc="-5" dirty="0">
                <a:solidFill>
                  <a:srgbClr val="800000"/>
                </a:solidFill>
                <a:latin typeface="Arial"/>
                <a:cs typeface="Arial"/>
              </a:rPr>
              <a:t>with </a:t>
            </a:r>
            <a:r>
              <a:rPr lang="en-IN" sz="2200" dirty="0" err="1">
                <a:solidFill>
                  <a:srgbClr val="800000"/>
                </a:solidFill>
                <a:latin typeface="Arial"/>
                <a:cs typeface="Arial"/>
              </a:rPr>
              <a:t>t</a:t>
            </a:r>
            <a:r>
              <a:rPr lang="en-IN" sz="2250" baseline="-22222" dirty="0" err="1">
                <a:solidFill>
                  <a:srgbClr val="800000"/>
                </a:solidFill>
                <a:latin typeface="Arial"/>
                <a:cs typeface="Arial"/>
              </a:rPr>
              <a:t>R</a:t>
            </a:r>
            <a:r>
              <a:rPr lang="en-IN" sz="2250" baseline="-22222" dirty="0">
                <a:solidFill>
                  <a:srgbClr val="800000"/>
                </a:solidFill>
                <a:latin typeface="Arial"/>
                <a:cs typeface="Arial"/>
              </a:rPr>
              <a:t> </a:t>
            </a:r>
            <a:r>
              <a:rPr lang="en-IN" sz="2200" dirty="0">
                <a:solidFill>
                  <a:srgbClr val="800000"/>
                </a:solidFill>
                <a:latin typeface="Arial"/>
                <a:cs typeface="Arial"/>
              </a:rPr>
              <a:t>[Y] = t, </a:t>
            </a:r>
            <a:r>
              <a:rPr lang="en-IN" sz="2200" spc="-5" dirty="0">
                <a:solidFill>
                  <a:srgbClr val="800000"/>
                </a:solidFill>
                <a:latin typeface="Arial"/>
                <a:cs typeface="Arial"/>
              </a:rPr>
              <a:t>and</a:t>
            </a:r>
            <a:r>
              <a:rPr lang="en-IN" sz="2200" spc="380" dirty="0">
                <a:solidFill>
                  <a:srgbClr val="800000"/>
                </a:solidFill>
                <a:latin typeface="Arial"/>
                <a:cs typeface="Arial"/>
              </a:rPr>
              <a:t> </a:t>
            </a:r>
            <a:r>
              <a:rPr lang="en-IN" sz="2200" spc="-5" dirty="0">
                <a:solidFill>
                  <a:srgbClr val="800000"/>
                </a:solidFill>
                <a:latin typeface="Arial"/>
                <a:cs typeface="Arial"/>
              </a:rPr>
              <a:t>with</a:t>
            </a:r>
            <a:endParaRPr lang="en-IN" sz="2200" dirty="0">
              <a:latin typeface="Arial"/>
              <a:cs typeface="Arial"/>
            </a:endParaRPr>
          </a:p>
          <a:p>
            <a:pPr marL="1181100" lvl="2" indent="-229235">
              <a:lnSpc>
                <a:spcPct val="100000"/>
              </a:lnSpc>
              <a:spcBef>
                <a:spcPts val="195"/>
              </a:spcBef>
              <a:buClr>
                <a:srgbClr val="9A0033"/>
              </a:buClr>
              <a:buSzPct val="50000"/>
              <a:buFont typeface="Wingdings"/>
              <a:buChar char=""/>
              <a:tabLst>
                <a:tab pos="1180465" algn="l"/>
                <a:tab pos="1181100" algn="l"/>
              </a:tabLst>
            </a:pPr>
            <a:r>
              <a:rPr lang="en-IN" spc="-5" dirty="0" err="1">
                <a:solidFill>
                  <a:srgbClr val="33339A"/>
                </a:solidFill>
                <a:latin typeface="Arial"/>
                <a:cs typeface="Arial"/>
              </a:rPr>
              <a:t>t</a:t>
            </a:r>
            <a:r>
              <a:rPr lang="en-IN" sz="1950" spc="-7" baseline="-21367" dirty="0" err="1">
                <a:solidFill>
                  <a:srgbClr val="33339A"/>
                </a:solidFill>
                <a:latin typeface="Arial"/>
                <a:cs typeface="Arial"/>
              </a:rPr>
              <a:t>R</a:t>
            </a:r>
            <a:r>
              <a:rPr lang="en-IN" sz="1950" spc="-7" baseline="-21367" dirty="0">
                <a:solidFill>
                  <a:srgbClr val="33339A"/>
                </a:solidFill>
                <a:latin typeface="Arial"/>
                <a:cs typeface="Arial"/>
              </a:rPr>
              <a:t> </a:t>
            </a:r>
            <a:r>
              <a:rPr lang="en-IN" spc="-5" dirty="0">
                <a:solidFill>
                  <a:srgbClr val="33339A"/>
                </a:solidFill>
                <a:latin typeface="Arial"/>
                <a:cs typeface="Arial"/>
              </a:rPr>
              <a:t>[X] = </a:t>
            </a:r>
            <a:r>
              <a:rPr lang="en-IN" spc="-5" dirty="0" err="1">
                <a:solidFill>
                  <a:srgbClr val="33339A"/>
                </a:solidFill>
                <a:latin typeface="Arial"/>
                <a:cs typeface="Arial"/>
              </a:rPr>
              <a:t>t</a:t>
            </a:r>
            <a:r>
              <a:rPr lang="en-IN" sz="1950" spc="-7" baseline="-21367" dirty="0" err="1">
                <a:solidFill>
                  <a:srgbClr val="33339A"/>
                </a:solidFill>
                <a:latin typeface="Arial"/>
                <a:cs typeface="Arial"/>
              </a:rPr>
              <a:t>s</a:t>
            </a:r>
            <a:r>
              <a:rPr lang="en-IN" sz="1950" spc="-7" baseline="-21367" dirty="0">
                <a:solidFill>
                  <a:srgbClr val="33339A"/>
                </a:solidFill>
                <a:latin typeface="Arial"/>
                <a:cs typeface="Arial"/>
              </a:rPr>
              <a:t> </a:t>
            </a:r>
            <a:r>
              <a:rPr lang="en-IN" i="1" spc="-5" dirty="0">
                <a:solidFill>
                  <a:srgbClr val="33339A"/>
                </a:solidFill>
                <a:latin typeface="Arial"/>
                <a:cs typeface="Arial"/>
              </a:rPr>
              <a:t>for </a:t>
            </a:r>
            <a:r>
              <a:rPr lang="en-IN" i="1" spc="-10" dirty="0">
                <a:solidFill>
                  <a:srgbClr val="33339A"/>
                </a:solidFill>
                <a:latin typeface="Arial"/>
                <a:cs typeface="Arial"/>
              </a:rPr>
              <a:t>every </a:t>
            </a:r>
            <a:r>
              <a:rPr lang="en-IN" i="1" spc="-5" dirty="0">
                <a:solidFill>
                  <a:srgbClr val="33339A"/>
                </a:solidFill>
                <a:latin typeface="Arial"/>
                <a:cs typeface="Arial"/>
              </a:rPr>
              <a:t>tuple </a:t>
            </a:r>
            <a:r>
              <a:rPr lang="en-IN" dirty="0" err="1">
                <a:solidFill>
                  <a:srgbClr val="33339A"/>
                </a:solidFill>
                <a:latin typeface="Arial"/>
                <a:cs typeface="Arial"/>
              </a:rPr>
              <a:t>t</a:t>
            </a:r>
            <a:r>
              <a:rPr lang="en-IN" sz="1950" baseline="-21367" dirty="0" err="1">
                <a:solidFill>
                  <a:srgbClr val="33339A"/>
                </a:solidFill>
                <a:latin typeface="Arial"/>
                <a:cs typeface="Arial"/>
              </a:rPr>
              <a:t>s</a:t>
            </a:r>
            <a:r>
              <a:rPr lang="en-IN" sz="1950" spc="-225" baseline="-21367" dirty="0">
                <a:solidFill>
                  <a:srgbClr val="33339A"/>
                </a:solidFill>
                <a:latin typeface="Arial"/>
                <a:cs typeface="Arial"/>
              </a:rPr>
              <a:t> </a:t>
            </a:r>
            <a:r>
              <a:rPr lang="en-IN" spc="-5" dirty="0">
                <a:solidFill>
                  <a:srgbClr val="33339A"/>
                </a:solidFill>
                <a:latin typeface="Arial"/>
                <a:cs typeface="Arial"/>
              </a:rPr>
              <a:t>in </a:t>
            </a:r>
            <a:r>
              <a:rPr lang="en-IN" spc="-10" dirty="0">
                <a:solidFill>
                  <a:srgbClr val="33339A"/>
                </a:solidFill>
                <a:latin typeface="Arial"/>
                <a:cs typeface="Arial"/>
              </a:rPr>
              <a:t>S.</a:t>
            </a:r>
            <a:endParaRPr lang="en-IN" dirty="0">
              <a:latin typeface="Arial"/>
              <a:cs typeface="Arial"/>
            </a:endParaRPr>
          </a:p>
          <a:p>
            <a:pPr lvl="2">
              <a:lnSpc>
                <a:spcPct val="100000"/>
              </a:lnSpc>
              <a:spcBef>
                <a:spcPts val="40"/>
              </a:spcBef>
              <a:buClr>
                <a:srgbClr val="9A0033"/>
              </a:buClr>
              <a:buFont typeface="Wingdings"/>
              <a:buChar char=""/>
            </a:pPr>
            <a:endParaRPr lang="en-IN" sz="2950" dirty="0">
              <a:latin typeface="Arial"/>
              <a:cs typeface="Arial"/>
            </a:endParaRPr>
          </a:p>
          <a:p>
            <a:pPr marL="780415" marR="53340" lvl="1" indent="-285750">
              <a:lnSpc>
                <a:spcPct val="89900"/>
              </a:lnSpc>
              <a:buClr>
                <a:srgbClr val="33339A"/>
              </a:buClr>
              <a:buSzPct val="54545"/>
              <a:buFont typeface="Wingdings"/>
              <a:buChar char=""/>
              <a:tabLst>
                <a:tab pos="780415" algn="l"/>
                <a:tab pos="781050" algn="l"/>
              </a:tabLst>
            </a:pPr>
            <a:r>
              <a:rPr lang="en-IN" sz="2200" dirty="0">
                <a:solidFill>
                  <a:srgbClr val="800000"/>
                </a:solidFill>
                <a:latin typeface="Arial"/>
                <a:cs typeface="Arial"/>
              </a:rPr>
              <a:t>For a tuple t to </a:t>
            </a:r>
            <a:r>
              <a:rPr lang="en-IN" sz="2200" spc="-5" dirty="0">
                <a:solidFill>
                  <a:srgbClr val="800000"/>
                </a:solidFill>
                <a:latin typeface="Arial"/>
                <a:cs typeface="Arial"/>
              </a:rPr>
              <a:t>appear in </a:t>
            </a:r>
            <a:r>
              <a:rPr lang="en-IN" sz="2200" dirty="0">
                <a:solidFill>
                  <a:srgbClr val="800000"/>
                </a:solidFill>
                <a:latin typeface="Arial"/>
                <a:cs typeface="Arial"/>
              </a:rPr>
              <a:t>the result T </a:t>
            </a:r>
            <a:r>
              <a:rPr lang="en-IN" sz="2200" spc="-5" dirty="0">
                <a:solidFill>
                  <a:srgbClr val="800000"/>
                </a:solidFill>
                <a:latin typeface="Arial"/>
                <a:cs typeface="Arial"/>
              </a:rPr>
              <a:t>of </a:t>
            </a:r>
            <a:r>
              <a:rPr lang="en-IN" sz="2200" dirty="0">
                <a:solidFill>
                  <a:srgbClr val="800000"/>
                </a:solidFill>
                <a:latin typeface="Arial"/>
                <a:cs typeface="Arial"/>
              </a:rPr>
              <a:t>the </a:t>
            </a:r>
            <a:r>
              <a:rPr lang="en-IN" sz="2200" spc="-5" dirty="0">
                <a:solidFill>
                  <a:srgbClr val="800000"/>
                </a:solidFill>
                <a:latin typeface="Arial"/>
                <a:cs typeface="Arial"/>
              </a:rPr>
              <a:t>DIVISION, </a:t>
            </a:r>
            <a:r>
              <a:rPr lang="en-IN" sz="2200" dirty="0">
                <a:solidFill>
                  <a:srgbClr val="800000"/>
                </a:solidFill>
                <a:latin typeface="Arial"/>
                <a:cs typeface="Arial"/>
              </a:rPr>
              <a:t>the  values </a:t>
            </a:r>
            <a:r>
              <a:rPr lang="en-IN" sz="2200" spc="-5" dirty="0">
                <a:solidFill>
                  <a:srgbClr val="800000"/>
                </a:solidFill>
                <a:latin typeface="Arial"/>
                <a:cs typeface="Arial"/>
              </a:rPr>
              <a:t>in </a:t>
            </a:r>
            <a:r>
              <a:rPr lang="en-IN" sz="2200" dirty="0">
                <a:solidFill>
                  <a:srgbClr val="800000"/>
                </a:solidFill>
                <a:latin typeface="Arial"/>
                <a:cs typeface="Arial"/>
              </a:rPr>
              <a:t>t must </a:t>
            </a:r>
            <a:r>
              <a:rPr lang="en-IN" sz="2200" spc="-5" dirty="0">
                <a:solidFill>
                  <a:srgbClr val="800000"/>
                </a:solidFill>
                <a:latin typeface="Arial"/>
                <a:cs typeface="Arial"/>
              </a:rPr>
              <a:t>appear in </a:t>
            </a:r>
            <a:r>
              <a:rPr lang="en-IN" sz="2200" dirty="0">
                <a:solidFill>
                  <a:srgbClr val="800000"/>
                </a:solidFill>
                <a:latin typeface="Arial"/>
                <a:cs typeface="Arial"/>
              </a:rPr>
              <a:t>R </a:t>
            </a:r>
            <a:r>
              <a:rPr lang="en-IN" sz="2200" spc="-5" dirty="0">
                <a:solidFill>
                  <a:srgbClr val="800000"/>
                </a:solidFill>
                <a:latin typeface="Arial"/>
                <a:cs typeface="Arial"/>
              </a:rPr>
              <a:t>in </a:t>
            </a:r>
            <a:r>
              <a:rPr lang="en-IN" sz="2200" dirty="0">
                <a:solidFill>
                  <a:srgbClr val="800000"/>
                </a:solidFill>
                <a:latin typeface="Arial"/>
                <a:cs typeface="Arial"/>
              </a:rPr>
              <a:t>combination </a:t>
            </a:r>
            <a:r>
              <a:rPr lang="en-IN" sz="2200" spc="-5" dirty="0">
                <a:solidFill>
                  <a:srgbClr val="800000"/>
                </a:solidFill>
                <a:latin typeface="Arial"/>
                <a:cs typeface="Arial"/>
              </a:rPr>
              <a:t>with </a:t>
            </a:r>
            <a:r>
              <a:rPr lang="en-IN" sz="2200" i="1" spc="-5" dirty="0">
                <a:solidFill>
                  <a:srgbClr val="800000"/>
                </a:solidFill>
                <a:latin typeface="Arial"/>
                <a:cs typeface="Arial"/>
              </a:rPr>
              <a:t>every </a:t>
            </a:r>
            <a:r>
              <a:rPr lang="en-IN" sz="2200" dirty="0">
                <a:solidFill>
                  <a:srgbClr val="800000"/>
                </a:solidFill>
                <a:latin typeface="Arial"/>
                <a:cs typeface="Arial"/>
              </a:rPr>
              <a:t>tuple  </a:t>
            </a:r>
            <a:r>
              <a:rPr lang="en-IN" sz="2200" spc="-5" dirty="0">
                <a:solidFill>
                  <a:srgbClr val="800000"/>
                </a:solidFill>
                <a:latin typeface="Arial"/>
                <a:cs typeface="Arial"/>
              </a:rPr>
              <a:t>in</a:t>
            </a:r>
            <a:r>
              <a:rPr lang="en-IN" sz="2200" spc="-15" dirty="0">
                <a:solidFill>
                  <a:srgbClr val="800000"/>
                </a:solidFill>
                <a:latin typeface="Arial"/>
                <a:cs typeface="Arial"/>
              </a:rPr>
              <a:t> </a:t>
            </a:r>
            <a:r>
              <a:rPr lang="en-IN" sz="2200" spc="-5" dirty="0">
                <a:solidFill>
                  <a:srgbClr val="800000"/>
                </a:solidFill>
                <a:latin typeface="Arial"/>
                <a:cs typeface="Arial"/>
              </a:rPr>
              <a:t>S.</a:t>
            </a:r>
            <a:endParaRPr lang="en-IN" sz="2200" dirty="0">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xmlns="" val="29147100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5" dirty="0"/>
              <a:t>Example of</a:t>
            </a:r>
            <a:r>
              <a:rPr lang="en-GB" spc="-45" dirty="0"/>
              <a:t> </a:t>
            </a:r>
            <a:r>
              <a:rPr lang="en-GB" spc="-10" dirty="0"/>
              <a:t>DIVISION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2087539" y="2020927"/>
            <a:ext cx="6360434" cy="472886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11743660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Recap </a:t>
            </a:r>
            <a:r>
              <a:rPr lang="en-IN" spc="-5" dirty="0"/>
              <a:t>of </a:t>
            </a:r>
            <a:r>
              <a:rPr lang="en-IN" spc="-10" dirty="0"/>
              <a:t>Relational Algebra</a:t>
            </a:r>
            <a:r>
              <a:rPr lang="en-IN" spc="45" dirty="0"/>
              <a:t> </a:t>
            </a:r>
            <a:r>
              <a:rPr lang="en-IN" spc="-10" dirty="0"/>
              <a:t>Operations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5" name="object 3"/>
          <p:cNvSpPr/>
          <p:nvPr/>
        </p:nvSpPr>
        <p:spPr>
          <a:xfrm>
            <a:off x="2832238" y="1619345"/>
            <a:ext cx="5116945" cy="52066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8221534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dirty="0"/>
              <a:t>Query Tree</a:t>
            </a:r>
            <a:r>
              <a:rPr lang="en-GB" spc="-95" dirty="0"/>
              <a:t> </a:t>
            </a:r>
            <a:r>
              <a:rPr lang="en-GB" spc="-5" dirty="0"/>
              <a:t>Notation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indent="-343535">
              <a:lnSpc>
                <a:spcPct val="100000"/>
              </a:lnSpc>
              <a:spcBef>
                <a:spcPts val="385"/>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Query</a:t>
            </a:r>
            <a:r>
              <a:rPr lang="en-IN" sz="2400" spc="-5" dirty="0">
                <a:solidFill>
                  <a:srgbClr val="33339A"/>
                </a:solidFill>
                <a:latin typeface="Arial"/>
                <a:cs typeface="Arial"/>
              </a:rPr>
              <a:t> Tree</a:t>
            </a:r>
            <a:endParaRPr lang="en-IN" sz="2400" dirty="0">
              <a:latin typeface="Arial"/>
              <a:cs typeface="Arial"/>
            </a:endParaRPr>
          </a:p>
          <a:p>
            <a:pPr marL="755650" lvl="1" indent="-285750">
              <a:lnSpc>
                <a:spcPct val="100000"/>
              </a:lnSpc>
              <a:spcBef>
                <a:spcPts val="26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An </a:t>
            </a:r>
            <a:r>
              <a:rPr lang="en-IN" sz="2200" spc="-5" dirty="0">
                <a:solidFill>
                  <a:srgbClr val="800000"/>
                </a:solidFill>
                <a:latin typeface="Arial"/>
                <a:cs typeface="Arial"/>
              </a:rPr>
              <a:t>internal data </a:t>
            </a:r>
            <a:r>
              <a:rPr lang="en-IN" sz="2200" dirty="0">
                <a:solidFill>
                  <a:srgbClr val="800000"/>
                </a:solidFill>
                <a:latin typeface="Arial"/>
                <a:cs typeface="Arial"/>
              </a:rPr>
              <a:t>structure to represent a</a:t>
            </a:r>
            <a:r>
              <a:rPr lang="en-IN" sz="2200" spc="-5" dirty="0">
                <a:solidFill>
                  <a:srgbClr val="800000"/>
                </a:solidFill>
                <a:latin typeface="Arial"/>
                <a:cs typeface="Arial"/>
              </a:rPr>
              <a:t> query</a:t>
            </a:r>
            <a:endParaRPr lang="en-IN" sz="2200" dirty="0">
              <a:latin typeface="Arial"/>
              <a:cs typeface="Arial"/>
            </a:endParaRPr>
          </a:p>
          <a:p>
            <a:pPr marL="755015" marR="128270" lvl="1" indent="-285750">
              <a:lnSpc>
                <a:spcPts val="2380"/>
              </a:lnSpc>
              <a:spcBef>
                <a:spcPts val="55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Standard technique for </a:t>
            </a:r>
            <a:r>
              <a:rPr lang="en-IN" sz="2200" spc="-5" dirty="0">
                <a:solidFill>
                  <a:srgbClr val="800000"/>
                </a:solidFill>
                <a:latin typeface="Arial"/>
                <a:cs typeface="Arial"/>
              </a:rPr>
              <a:t>estimating </a:t>
            </a:r>
            <a:r>
              <a:rPr lang="en-IN" sz="2200" dirty="0">
                <a:solidFill>
                  <a:srgbClr val="800000"/>
                </a:solidFill>
                <a:latin typeface="Arial"/>
                <a:cs typeface="Arial"/>
              </a:rPr>
              <a:t>the </a:t>
            </a:r>
            <a:r>
              <a:rPr lang="en-IN" sz="2200" spc="-5" dirty="0">
                <a:solidFill>
                  <a:srgbClr val="800000"/>
                </a:solidFill>
                <a:latin typeface="Arial"/>
                <a:cs typeface="Arial"/>
              </a:rPr>
              <a:t>work involved in  </a:t>
            </a:r>
            <a:r>
              <a:rPr lang="en-IN" sz="2200" dirty="0">
                <a:solidFill>
                  <a:srgbClr val="800000"/>
                </a:solidFill>
                <a:latin typeface="Arial"/>
                <a:cs typeface="Arial"/>
              </a:rPr>
              <a:t>executing the query, the generation of </a:t>
            </a:r>
            <a:r>
              <a:rPr lang="en-IN" sz="2200" spc="-5" dirty="0">
                <a:solidFill>
                  <a:srgbClr val="800000"/>
                </a:solidFill>
                <a:latin typeface="Arial"/>
                <a:cs typeface="Arial"/>
              </a:rPr>
              <a:t>intermediate </a:t>
            </a:r>
            <a:r>
              <a:rPr lang="en-IN" sz="2200" dirty="0">
                <a:solidFill>
                  <a:srgbClr val="800000"/>
                </a:solidFill>
                <a:latin typeface="Arial"/>
                <a:cs typeface="Arial"/>
              </a:rPr>
              <a:t>results,  </a:t>
            </a:r>
            <a:r>
              <a:rPr lang="en-IN" sz="2200" spc="-5" dirty="0">
                <a:solidFill>
                  <a:srgbClr val="800000"/>
                </a:solidFill>
                <a:latin typeface="Arial"/>
                <a:cs typeface="Arial"/>
              </a:rPr>
              <a:t>and </a:t>
            </a:r>
            <a:r>
              <a:rPr lang="en-IN" sz="2200" dirty="0">
                <a:solidFill>
                  <a:srgbClr val="800000"/>
                </a:solidFill>
                <a:latin typeface="Arial"/>
                <a:cs typeface="Arial"/>
              </a:rPr>
              <a:t>the </a:t>
            </a:r>
            <a:r>
              <a:rPr lang="en-IN" sz="2200" spc="-5" dirty="0">
                <a:solidFill>
                  <a:srgbClr val="800000"/>
                </a:solidFill>
                <a:latin typeface="Arial"/>
                <a:cs typeface="Arial"/>
              </a:rPr>
              <a:t>optimization of</a:t>
            </a:r>
            <a:r>
              <a:rPr lang="en-IN" sz="2200" dirty="0">
                <a:solidFill>
                  <a:srgbClr val="800000"/>
                </a:solidFill>
                <a:latin typeface="Arial"/>
                <a:cs typeface="Arial"/>
              </a:rPr>
              <a:t> </a:t>
            </a:r>
            <a:r>
              <a:rPr lang="en-IN" sz="2200" spc="-5" dirty="0">
                <a:solidFill>
                  <a:srgbClr val="800000"/>
                </a:solidFill>
                <a:latin typeface="Arial"/>
                <a:cs typeface="Arial"/>
              </a:rPr>
              <a:t>execution</a:t>
            </a:r>
            <a:endParaRPr lang="en-IN" sz="2200" dirty="0">
              <a:latin typeface="Arial"/>
              <a:cs typeface="Arial"/>
            </a:endParaRPr>
          </a:p>
          <a:p>
            <a:pPr marL="755015" marR="349250" lvl="1" indent="-285750">
              <a:lnSpc>
                <a:spcPts val="2380"/>
              </a:lnSpc>
              <a:spcBef>
                <a:spcPts val="509"/>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Nodes </a:t>
            </a:r>
            <a:r>
              <a:rPr lang="en-IN" sz="2200" dirty="0">
                <a:solidFill>
                  <a:srgbClr val="800000"/>
                </a:solidFill>
                <a:latin typeface="Arial"/>
                <a:cs typeface="Arial"/>
              </a:rPr>
              <a:t>stand for </a:t>
            </a:r>
            <a:r>
              <a:rPr lang="en-IN" sz="2200" spc="-5" dirty="0">
                <a:solidFill>
                  <a:srgbClr val="800000"/>
                </a:solidFill>
                <a:latin typeface="Arial"/>
                <a:cs typeface="Arial"/>
              </a:rPr>
              <a:t>operations like </a:t>
            </a:r>
            <a:r>
              <a:rPr lang="en-IN" sz="2200" dirty="0">
                <a:solidFill>
                  <a:srgbClr val="800000"/>
                </a:solidFill>
                <a:latin typeface="Arial"/>
                <a:cs typeface="Arial"/>
              </a:rPr>
              <a:t>selection, </a:t>
            </a:r>
            <a:r>
              <a:rPr lang="en-IN" sz="2200" spc="-5" dirty="0">
                <a:solidFill>
                  <a:srgbClr val="800000"/>
                </a:solidFill>
                <a:latin typeface="Arial"/>
                <a:cs typeface="Arial"/>
              </a:rPr>
              <a:t>projection, join,  </a:t>
            </a:r>
            <a:r>
              <a:rPr lang="en-IN" sz="2200" dirty="0">
                <a:solidFill>
                  <a:srgbClr val="800000"/>
                </a:solidFill>
                <a:latin typeface="Arial"/>
                <a:cs typeface="Arial"/>
              </a:rPr>
              <a:t>renaming, </a:t>
            </a:r>
            <a:r>
              <a:rPr lang="en-IN" sz="2200" spc="-5" dirty="0">
                <a:solidFill>
                  <a:srgbClr val="800000"/>
                </a:solidFill>
                <a:latin typeface="Arial"/>
                <a:cs typeface="Arial"/>
              </a:rPr>
              <a:t>division, </a:t>
            </a:r>
            <a:r>
              <a:rPr lang="en-IN" sz="2200" dirty="0">
                <a:solidFill>
                  <a:srgbClr val="800000"/>
                </a:solidFill>
                <a:latin typeface="Arial"/>
                <a:cs typeface="Arial"/>
              </a:rPr>
              <a:t>….</a:t>
            </a:r>
            <a:endParaRPr lang="en-IN" sz="2200" dirty="0">
              <a:latin typeface="Arial"/>
              <a:cs typeface="Arial"/>
            </a:endParaRPr>
          </a:p>
          <a:p>
            <a:pPr marL="755650" lvl="1" indent="-285750">
              <a:lnSpc>
                <a:spcPct val="100000"/>
              </a:lnSpc>
              <a:spcBef>
                <a:spcPts val="2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Leaf nodes represent base</a:t>
            </a:r>
            <a:r>
              <a:rPr lang="en-IN" sz="2200" spc="-10" dirty="0">
                <a:solidFill>
                  <a:srgbClr val="800000"/>
                </a:solidFill>
                <a:latin typeface="Arial"/>
                <a:cs typeface="Arial"/>
              </a:rPr>
              <a:t> </a:t>
            </a:r>
            <a:r>
              <a:rPr lang="en-IN" sz="2200" dirty="0">
                <a:solidFill>
                  <a:srgbClr val="800000"/>
                </a:solidFill>
                <a:latin typeface="Arial"/>
                <a:cs typeface="Arial"/>
              </a:rPr>
              <a:t>relations</a:t>
            </a:r>
            <a:endParaRPr lang="en-IN" sz="2200" dirty="0">
              <a:latin typeface="Arial"/>
              <a:cs typeface="Arial"/>
            </a:endParaRPr>
          </a:p>
          <a:p>
            <a:pPr marL="755015" marR="736600" lvl="1" indent="-285750">
              <a:lnSpc>
                <a:spcPts val="2380"/>
              </a:lnSpc>
              <a:spcBef>
                <a:spcPts val="55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 tree </a:t>
            </a:r>
            <a:r>
              <a:rPr lang="en-IN" sz="2200" spc="-5" dirty="0">
                <a:solidFill>
                  <a:srgbClr val="800000"/>
                </a:solidFill>
                <a:latin typeface="Arial"/>
                <a:cs typeface="Arial"/>
              </a:rPr>
              <a:t>gives </a:t>
            </a:r>
            <a:r>
              <a:rPr lang="en-IN" sz="2200" dirty="0">
                <a:solidFill>
                  <a:srgbClr val="800000"/>
                </a:solidFill>
                <a:latin typeface="Arial"/>
                <a:cs typeface="Arial"/>
              </a:rPr>
              <a:t>a </a:t>
            </a:r>
            <a:r>
              <a:rPr lang="en-IN" sz="2200" spc="-5" dirty="0">
                <a:solidFill>
                  <a:srgbClr val="800000"/>
                </a:solidFill>
                <a:latin typeface="Arial"/>
                <a:cs typeface="Arial"/>
              </a:rPr>
              <a:t>good </a:t>
            </a:r>
            <a:r>
              <a:rPr lang="en-IN" sz="2200" dirty="0">
                <a:solidFill>
                  <a:srgbClr val="800000"/>
                </a:solidFill>
                <a:latin typeface="Arial"/>
                <a:cs typeface="Arial"/>
              </a:rPr>
              <a:t>visual feel </a:t>
            </a:r>
            <a:r>
              <a:rPr lang="en-IN" sz="2200" spc="-5" dirty="0">
                <a:solidFill>
                  <a:srgbClr val="800000"/>
                </a:solidFill>
                <a:latin typeface="Arial"/>
                <a:cs typeface="Arial"/>
              </a:rPr>
              <a:t>of </a:t>
            </a:r>
            <a:r>
              <a:rPr lang="en-IN" sz="2200" dirty="0">
                <a:solidFill>
                  <a:srgbClr val="800000"/>
                </a:solidFill>
                <a:latin typeface="Arial"/>
                <a:cs typeface="Arial"/>
              </a:rPr>
              <a:t>the complexity </a:t>
            </a:r>
            <a:r>
              <a:rPr lang="en-IN" sz="2200" spc="-5" dirty="0">
                <a:solidFill>
                  <a:srgbClr val="800000"/>
                </a:solidFill>
                <a:latin typeface="Arial"/>
                <a:cs typeface="Arial"/>
              </a:rPr>
              <a:t>of </a:t>
            </a:r>
            <a:r>
              <a:rPr lang="en-IN" sz="2200" dirty="0">
                <a:solidFill>
                  <a:srgbClr val="800000"/>
                </a:solidFill>
                <a:latin typeface="Arial"/>
                <a:cs typeface="Arial"/>
              </a:rPr>
              <a:t>the  </a:t>
            </a:r>
            <a:r>
              <a:rPr lang="en-IN" sz="2200" spc="-5" dirty="0">
                <a:solidFill>
                  <a:srgbClr val="800000"/>
                </a:solidFill>
                <a:latin typeface="Arial"/>
                <a:cs typeface="Arial"/>
              </a:rPr>
              <a:t>query and </a:t>
            </a:r>
            <a:r>
              <a:rPr lang="en-IN" sz="2200" dirty="0">
                <a:solidFill>
                  <a:srgbClr val="800000"/>
                </a:solidFill>
                <a:latin typeface="Arial"/>
                <a:cs typeface="Arial"/>
              </a:rPr>
              <a:t>the </a:t>
            </a:r>
            <a:r>
              <a:rPr lang="en-IN" sz="2200" spc="-5" dirty="0">
                <a:solidFill>
                  <a:srgbClr val="800000"/>
                </a:solidFill>
                <a:latin typeface="Arial"/>
                <a:cs typeface="Arial"/>
              </a:rPr>
              <a:t>operations</a:t>
            </a:r>
            <a:r>
              <a:rPr lang="en-IN" sz="2200" dirty="0">
                <a:solidFill>
                  <a:srgbClr val="800000"/>
                </a:solidFill>
                <a:latin typeface="Arial"/>
                <a:cs typeface="Arial"/>
              </a:rPr>
              <a:t> involved</a:t>
            </a:r>
            <a:endParaRPr lang="en-IN" sz="2200" dirty="0">
              <a:latin typeface="Arial"/>
              <a:cs typeface="Arial"/>
            </a:endParaRPr>
          </a:p>
          <a:p>
            <a:pPr marL="755015" marR="5080" lvl="1" indent="-285750">
              <a:lnSpc>
                <a:spcPts val="2380"/>
              </a:lnSpc>
              <a:spcBef>
                <a:spcPts val="51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Algebraic Query Optimization consists </a:t>
            </a:r>
            <a:r>
              <a:rPr lang="en-IN" sz="2200" spc="-5" dirty="0">
                <a:solidFill>
                  <a:srgbClr val="800000"/>
                </a:solidFill>
                <a:latin typeface="Arial"/>
                <a:cs typeface="Arial"/>
              </a:rPr>
              <a:t>of </a:t>
            </a:r>
            <a:r>
              <a:rPr lang="en-IN" sz="2200" dirty="0">
                <a:solidFill>
                  <a:srgbClr val="800000"/>
                </a:solidFill>
                <a:latin typeface="Arial"/>
                <a:cs typeface="Arial"/>
              </a:rPr>
              <a:t>rewriting the </a:t>
            </a:r>
            <a:r>
              <a:rPr lang="en-IN" sz="2200" spc="-5" dirty="0">
                <a:solidFill>
                  <a:srgbClr val="800000"/>
                </a:solidFill>
                <a:latin typeface="Arial"/>
                <a:cs typeface="Arial"/>
              </a:rPr>
              <a:t>query  or </a:t>
            </a:r>
            <a:r>
              <a:rPr lang="en-IN" sz="2200" dirty="0">
                <a:solidFill>
                  <a:srgbClr val="800000"/>
                </a:solidFill>
                <a:latin typeface="Arial"/>
                <a:cs typeface="Arial"/>
              </a:rPr>
              <a:t>modifying the </a:t>
            </a:r>
            <a:r>
              <a:rPr lang="en-IN" sz="2200" spc="-5" dirty="0">
                <a:solidFill>
                  <a:srgbClr val="800000"/>
                </a:solidFill>
                <a:latin typeface="Arial"/>
                <a:cs typeface="Arial"/>
              </a:rPr>
              <a:t>query </a:t>
            </a:r>
            <a:r>
              <a:rPr lang="en-IN" sz="2200" dirty="0">
                <a:solidFill>
                  <a:srgbClr val="800000"/>
                </a:solidFill>
                <a:latin typeface="Arial"/>
                <a:cs typeface="Arial"/>
              </a:rPr>
              <a:t>tree </a:t>
            </a:r>
            <a:r>
              <a:rPr lang="en-IN" sz="2200" spc="-5" dirty="0">
                <a:solidFill>
                  <a:srgbClr val="800000"/>
                </a:solidFill>
                <a:latin typeface="Arial"/>
                <a:cs typeface="Arial"/>
              </a:rPr>
              <a:t>into an equivalent</a:t>
            </a:r>
            <a:r>
              <a:rPr lang="en-IN" sz="2200" spc="5" dirty="0">
                <a:solidFill>
                  <a:srgbClr val="800000"/>
                </a:solidFill>
                <a:latin typeface="Arial"/>
                <a:cs typeface="Arial"/>
              </a:rPr>
              <a:t> </a:t>
            </a:r>
            <a:r>
              <a:rPr lang="en-IN" sz="2200" dirty="0">
                <a:solidFill>
                  <a:srgbClr val="800000"/>
                </a:solidFill>
                <a:latin typeface="Arial"/>
                <a:cs typeface="Arial"/>
              </a:rPr>
              <a:t>tree.</a:t>
            </a:r>
            <a:endParaRPr lang="en-IN" sz="2200" dirty="0">
              <a:latin typeface="Arial"/>
              <a:cs typeface="Arial"/>
            </a:endParaRPr>
          </a:p>
          <a:p>
            <a:pPr marL="469265">
              <a:lnSpc>
                <a:spcPct val="100000"/>
              </a:lnSpc>
              <a:spcBef>
                <a:spcPts val="215"/>
              </a:spcBef>
            </a:pPr>
            <a:r>
              <a:rPr lang="en-IN" sz="2200" b="1" dirty="0">
                <a:solidFill>
                  <a:srgbClr val="800000"/>
                </a:solidFill>
                <a:latin typeface="Arial"/>
                <a:cs typeface="Arial"/>
              </a:rPr>
              <a:t>(see Chapter</a:t>
            </a:r>
            <a:r>
              <a:rPr lang="en-IN" sz="2200" b="1" spc="5" dirty="0">
                <a:solidFill>
                  <a:srgbClr val="800000"/>
                </a:solidFill>
                <a:latin typeface="Arial"/>
                <a:cs typeface="Arial"/>
              </a:rPr>
              <a:t> </a:t>
            </a:r>
            <a:r>
              <a:rPr lang="en-IN" sz="2200" b="1" dirty="0">
                <a:solidFill>
                  <a:srgbClr val="800000"/>
                </a:solidFill>
                <a:latin typeface="Arial"/>
                <a:cs typeface="Arial"/>
              </a:rPr>
              <a:t>15)</a:t>
            </a:r>
            <a:endParaRPr lang="en-IN" sz="2200" dirty="0">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xmlns="" val="2708924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dirty="0">
                <a:solidFill>
                  <a:srgbClr val="9A0000"/>
                </a:solidFill>
              </a:rPr>
              <a:t>Example </a:t>
            </a:r>
            <a:r>
              <a:rPr lang="en-GB" spc="-5" dirty="0">
                <a:solidFill>
                  <a:srgbClr val="9A0000"/>
                </a:solidFill>
              </a:rPr>
              <a:t>of </a:t>
            </a:r>
            <a:r>
              <a:rPr lang="en-GB" dirty="0">
                <a:solidFill>
                  <a:srgbClr val="9A0000"/>
                </a:solidFill>
              </a:rPr>
              <a:t>Query</a:t>
            </a:r>
            <a:r>
              <a:rPr lang="en-GB" spc="-105" dirty="0">
                <a:solidFill>
                  <a:srgbClr val="9A0000"/>
                </a:solidFill>
              </a:rPr>
              <a:t> </a:t>
            </a:r>
            <a:r>
              <a:rPr lang="en-GB" dirty="0">
                <a:solidFill>
                  <a:srgbClr val="9A0000"/>
                </a:solidFill>
              </a:rPr>
              <a:t>Tree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
          <p:cNvSpPr/>
          <p:nvPr/>
        </p:nvSpPr>
        <p:spPr>
          <a:xfrm>
            <a:off x="1765439" y="1956182"/>
            <a:ext cx="7377427" cy="42196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1160731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Additional Relational Operations:  Aggregate Functions </a:t>
            </a:r>
            <a:r>
              <a:rPr lang="en-IN" spc="-5" dirty="0"/>
              <a:t>and</a:t>
            </a:r>
            <a:r>
              <a:rPr lang="en-IN" spc="20" dirty="0"/>
              <a:t> </a:t>
            </a:r>
            <a:r>
              <a:rPr lang="en-IN" spc="-10" dirty="0"/>
              <a:t>Grouping</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342900" indent="-342900" algn="just">
              <a:lnSpc>
                <a:spcPct val="79800"/>
              </a:lnSpc>
              <a:spcBef>
                <a:spcPts val="680"/>
              </a:spcBef>
              <a:buClr>
                <a:srgbClr val="9A0033"/>
              </a:buClr>
              <a:buSzPct val="58333"/>
              <a:buFont typeface="Wingdings"/>
              <a:buChar char=""/>
              <a:tabLst>
                <a:tab pos="356235" algn="l"/>
              </a:tabLst>
            </a:pPr>
            <a:r>
              <a:rPr lang="en-IN" sz="2400" dirty="0">
                <a:solidFill>
                  <a:srgbClr val="33339A"/>
                </a:solidFill>
                <a:latin typeface="Arial"/>
                <a:cs typeface="Arial"/>
              </a:rPr>
              <a:t>A type </a:t>
            </a:r>
            <a:r>
              <a:rPr lang="en-IN" sz="2400" spc="-5" dirty="0">
                <a:solidFill>
                  <a:srgbClr val="33339A"/>
                </a:solidFill>
                <a:latin typeface="Arial"/>
                <a:cs typeface="Arial"/>
              </a:rPr>
              <a:t>of </a:t>
            </a:r>
            <a:r>
              <a:rPr lang="en-IN" sz="2400" dirty="0">
                <a:solidFill>
                  <a:srgbClr val="33339A"/>
                </a:solidFill>
                <a:latin typeface="Arial"/>
                <a:cs typeface="Arial"/>
              </a:rPr>
              <a:t>request that cannot </a:t>
            </a:r>
            <a:r>
              <a:rPr lang="en-IN" sz="2400" spc="-5" dirty="0">
                <a:solidFill>
                  <a:srgbClr val="33339A"/>
                </a:solidFill>
                <a:latin typeface="Arial"/>
                <a:cs typeface="Arial"/>
              </a:rPr>
              <a:t>be expressed in </a:t>
            </a:r>
            <a:r>
              <a:rPr lang="en-IN" sz="2400" dirty="0">
                <a:solidFill>
                  <a:srgbClr val="33339A"/>
                </a:solidFill>
                <a:latin typeface="Arial"/>
                <a:cs typeface="Arial"/>
              </a:rPr>
              <a:t>the </a:t>
            </a:r>
            <a:r>
              <a:rPr lang="en-IN" sz="2400" spc="-5" dirty="0">
                <a:solidFill>
                  <a:srgbClr val="33339A"/>
                </a:solidFill>
                <a:latin typeface="Arial"/>
                <a:cs typeface="Arial"/>
              </a:rPr>
              <a:t>basic  </a:t>
            </a:r>
            <a:r>
              <a:rPr lang="en-IN" sz="2400" dirty="0">
                <a:solidFill>
                  <a:srgbClr val="33339A"/>
                </a:solidFill>
                <a:latin typeface="Arial"/>
                <a:cs typeface="Arial"/>
              </a:rPr>
              <a:t>relational algebra is to specify mathematical</a:t>
            </a:r>
            <a:r>
              <a:rPr lang="en-IN" sz="2400" spc="-105" dirty="0">
                <a:solidFill>
                  <a:srgbClr val="33339A"/>
                </a:solidFill>
                <a:latin typeface="Arial"/>
                <a:cs typeface="Arial"/>
              </a:rPr>
              <a:t> </a:t>
            </a:r>
            <a:r>
              <a:rPr lang="en-IN" sz="2400" b="1" spc="-5" dirty="0">
                <a:solidFill>
                  <a:srgbClr val="33339A"/>
                </a:solidFill>
                <a:latin typeface="Arial"/>
                <a:cs typeface="Arial"/>
              </a:rPr>
              <a:t>aggregate  functions </a:t>
            </a:r>
            <a:r>
              <a:rPr lang="en-IN" sz="2400" spc="-5" dirty="0">
                <a:solidFill>
                  <a:srgbClr val="33339A"/>
                </a:solidFill>
                <a:latin typeface="Arial"/>
                <a:cs typeface="Arial"/>
              </a:rPr>
              <a:t>on </a:t>
            </a:r>
            <a:r>
              <a:rPr lang="en-IN" sz="2400" dirty="0">
                <a:solidFill>
                  <a:srgbClr val="33339A"/>
                </a:solidFill>
                <a:latin typeface="Arial"/>
                <a:cs typeface="Arial"/>
              </a:rPr>
              <a:t>collections </a:t>
            </a:r>
            <a:r>
              <a:rPr lang="en-IN" sz="2400" spc="-5" dirty="0">
                <a:solidFill>
                  <a:srgbClr val="33339A"/>
                </a:solidFill>
                <a:latin typeface="Arial"/>
                <a:cs typeface="Arial"/>
              </a:rPr>
              <a:t>of </a:t>
            </a:r>
            <a:r>
              <a:rPr lang="en-IN" sz="2400" dirty="0">
                <a:solidFill>
                  <a:srgbClr val="33339A"/>
                </a:solidFill>
                <a:latin typeface="Arial"/>
                <a:cs typeface="Arial"/>
              </a:rPr>
              <a:t>values from the</a:t>
            </a:r>
            <a:r>
              <a:rPr lang="en-IN" sz="2400" spc="-70" dirty="0">
                <a:solidFill>
                  <a:srgbClr val="33339A"/>
                </a:solidFill>
                <a:latin typeface="Arial"/>
                <a:cs typeface="Arial"/>
              </a:rPr>
              <a:t> </a:t>
            </a:r>
            <a:r>
              <a:rPr lang="en-IN" sz="2400" spc="-5" dirty="0">
                <a:solidFill>
                  <a:srgbClr val="33339A"/>
                </a:solidFill>
                <a:latin typeface="Arial"/>
                <a:cs typeface="Arial"/>
              </a:rPr>
              <a:t>database.</a:t>
            </a:r>
            <a:endParaRPr lang="en-IN" sz="2400" dirty="0">
              <a:latin typeface="Arial"/>
              <a:cs typeface="Arial"/>
            </a:endParaRPr>
          </a:p>
          <a:p>
            <a:pPr marL="355600" marR="5080" indent="-342900">
              <a:lnSpc>
                <a:spcPct val="79800"/>
              </a:lnSpc>
              <a:spcBef>
                <a:spcPts val="5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Examples </a:t>
            </a:r>
            <a:r>
              <a:rPr lang="en-IN" sz="2400" spc="-5" dirty="0">
                <a:solidFill>
                  <a:srgbClr val="33339A"/>
                </a:solidFill>
                <a:latin typeface="Arial"/>
                <a:cs typeface="Arial"/>
              </a:rPr>
              <a:t>of </a:t>
            </a:r>
            <a:r>
              <a:rPr lang="en-IN" sz="2400" dirty="0">
                <a:solidFill>
                  <a:srgbClr val="33339A"/>
                </a:solidFill>
                <a:latin typeface="Arial"/>
                <a:cs typeface="Arial"/>
              </a:rPr>
              <a:t>such functions include retrieving the</a:t>
            </a:r>
            <a:r>
              <a:rPr lang="en-IN" sz="2400" spc="-110" dirty="0">
                <a:solidFill>
                  <a:srgbClr val="33339A"/>
                </a:solidFill>
                <a:latin typeface="Arial"/>
                <a:cs typeface="Arial"/>
              </a:rPr>
              <a:t> </a:t>
            </a:r>
            <a:r>
              <a:rPr lang="en-IN" sz="2400" dirty="0">
                <a:solidFill>
                  <a:srgbClr val="33339A"/>
                </a:solidFill>
                <a:latin typeface="Arial"/>
                <a:cs typeface="Arial"/>
              </a:rPr>
              <a:t>average  </a:t>
            </a:r>
            <a:r>
              <a:rPr lang="en-IN" sz="2400" spc="-5" dirty="0">
                <a:solidFill>
                  <a:srgbClr val="33339A"/>
                </a:solidFill>
                <a:latin typeface="Arial"/>
                <a:cs typeface="Arial"/>
              </a:rPr>
              <a:t>or </a:t>
            </a:r>
            <a:r>
              <a:rPr lang="en-IN" sz="2400" dirty="0">
                <a:solidFill>
                  <a:srgbClr val="33339A"/>
                </a:solidFill>
                <a:latin typeface="Arial"/>
                <a:cs typeface="Arial"/>
              </a:rPr>
              <a:t>total salary </a:t>
            </a:r>
            <a:r>
              <a:rPr lang="en-IN" sz="2400" spc="-5" dirty="0">
                <a:solidFill>
                  <a:srgbClr val="33339A"/>
                </a:solidFill>
                <a:latin typeface="Arial"/>
                <a:cs typeface="Arial"/>
              </a:rPr>
              <a:t>of all employees or </a:t>
            </a:r>
            <a:r>
              <a:rPr lang="en-IN" sz="2400" dirty="0">
                <a:solidFill>
                  <a:srgbClr val="33339A"/>
                </a:solidFill>
                <a:latin typeface="Arial"/>
                <a:cs typeface="Arial"/>
              </a:rPr>
              <a:t>the total </a:t>
            </a:r>
            <a:r>
              <a:rPr lang="en-IN" sz="2400" spc="-5" dirty="0">
                <a:solidFill>
                  <a:srgbClr val="33339A"/>
                </a:solidFill>
                <a:latin typeface="Arial"/>
                <a:cs typeface="Arial"/>
              </a:rPr>
              <a:t>number of  </a:t>
            </a:r>
            <a:r>
              <a:rPr lang="en-IN" sz="2400" dirty="0">
                <a:solidFill>
                  <a:srgbClr val="33339A"/>
                </a:solidFill>
                <a:latin typeface="Arial"/>
                <a:cs typeface="Arial"/>
              </a:rPr>
              <a:t>employee</a:t>
            </a:r>
            <a:r>
              <a:rPr lang="en-IN" sz="2400" spc="-5" dirty="0">
                <a:solidFill>
                  <a:srgbClr val="33339A"/>
                </a:solidFill>
                <a:latin typeface="Arial"/>
                <a:cs typeface="Arial"/>
              </a:rPr>
              <a:t> </a:t>
            </a:r>
            <a:r>
              <a:rPr lang="en-IN" sz="2400" dirty="0">
                <a:solidFill>
                  <a:srgbClr val="33339A"/>
                </a:solidFill>
                <a:latin typeface="Arial"/>
                <a:cs typeface="Arial"/>
              </a:rPr>
              <a:t>tuples.</a:t>
            </a:r>
            <a:endParaRPr lang="en-IN" sz="2400" dirty="0">
              <a:latin typeface="Arial"/>
              <a:cs typeface="Arial"/>
            </a:endParaRPr>
          </a:p>
          <a:p>
            <a:pPr marL="755015" marR="311150" lvl="1" indent="-285750">
              <a:lnSpc>
                <a:spcPct val="80000"/>
              </a:lnSpc>
              <a:spcBef>
                <a:spcPts val="5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These functions </a:t>
            </a:r>
            <a:r>
              <a:rPr lang="en-IN" sz="2200" spc="-5" dirty="0">
                <a:solidFill>
                  <a:srgbClr val="800000"/>
                </a:solidFill>
                <a:latin typeface="Arial"/>
                <a:cs typeface="Arial"/>
              </a:rPr>
              <a:t>are used in </a:t>
            </a:r>
            <a:r>
              <a:rPr lang="en-IN" sz="2200" dirty="0">
                <a:solidFill>
                  <a:srgbClr val="800000"/>
                </a:solidFill>
                <a:latin typeface="Arial"/>
                <a:cs typeface="Arial"/>
              </a:rPr>
              <a:t>simple statistical </a:t>
            </a:r>
            <a:r>
              <a:rPr lang="en-IN" sz="2200" spc="-5" dirty="0">
                <a:solidFill>
                  <a:srgbClr val="800000"/>
                </a:solidFill>
                <a:latin typeface="Arial"/>
                <a:cs typeface="Arial"/>
              </a:rPr>
              <a:t>queries </a:t>
            </a:r>
            <a:r>
              <a:rPr lang="en-IN" sz="2200" dirty="0">
                <a:solidFill>
                  <a:srgbClr val="800000"/>
                </a:solidFill>
                <a:latin typeface="Arial"/>
                <a:cs typeface="Arial"/>
              </a:rPr>
              <a:t>that  summarize information from the database</a:t>
            </a:r>
            <a:r>
              <a:rPr lang="en-IN" sz="2200" spc="-20" dirty="0">
                <a:solidFill>
                  <a:srgbClr val="800000"/>
                </a:solidFill>
                <a:latin typeface="Arial"/>
                <a:cs typeface="Arial"/>
              </a:rPr>
              <a:t> </a:t>
            </a:r>
            <a:r>
              <a:rPr lang="en-IN" sz="2200" dirty="0">
                <a:solidFill>
                  <a:srgbClr val="800000"/>
                </a:solidFill>
                <a:latin typeface="Arial"/>
                <a:cs typeface="Arial"/>
              </a:rPr>
              <a:t>tuples.</a:t>
            </a:r>
            <a:endParaRPr lang="en-IN" sz="2200" dirty="0">
              <a:latin typeface="Arial"/>
              <a:cs typeface="Arial"/>
            </a:endParaRPr>
          </a:p>
          <a:p>
            <a:pPr marL="355600" marR="833755" indent="-343535">
              <a:lnSpc>
                <a:spcPct val="79800"/>
              </a:lnSpc>
              <a:spcBef>
                <a:spcPts val="5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Common functions applied to collections of</a:t>
            </a:r>
            <a:r>
              <a:rPr lang="en-IN" sz="2400" spc="-100" dirty="0">
                <a:solidFill>
                  <a:srgbClr val="33339A"/>
                </a:solidFill>
                <a:latin typeface="Arial"/>
                <a:cs typeface="Arial"/>
              </a:rPr>
              <a:t> </a:t>
            </a:r>
            <a:r>
              <a:rPr lang="en-IN" sz="2400" dirty="0">
                <a:solidFill>
                  <a:srgbClr val="33339A"/>
                </a:solidFill>
                <a:latin typeface="Arial"/>
                <a:cs typeface="Arial"/>
              </a:rPr>
              <a:t>numeric  values</a:t>
            </a:r>
            <a:r>
              <a:rPr lang="en-IN" sz="2400" spc="-5" dirty="0">
                <a:solidFill>
                  <a:srgbClr val="33339A"/>
                </a:solidFill>
                <a:latin typeface="Arial"/>
                <a:cs typeface="Arial"/>
              </a:rPr>
              <a:t> </a:t>
            </a:r>
            <a:r>
              <a:rPr lang="en-IN" sz="2400" dirty="0">
                <a:solidFill>
                  <a:srgbClr val="33339A"/>
                </a:solidFill>
                <a:latin typeface="Arial"/>
                <a:cs typeface="Arial"/>
              </a:rPr>
              <a:t>include</a:t>
            </a:r>
            <a:endParaRPr lang="en-IN" sz="2400" dirty="0">
              <a:latin typeface="Arial"/>
              <a:cs typeface="Arial"/>
            </a:endParaRPr>
          </a:p>
          <a:p>
            <a:pPr marL="755650" lvl="1" indent="-285750">
              <a:lnSpc>
                <a:spcPts val="2635"/>
              </a:lnSpc>
              <a:buClr>
                <a:srgbClr val="33339A"/>
              </a:buClr>
              <a:buSzPct val="54545"/>
              <a:buFont typeface="Wingdings"/>
              <a:buChar char=""/>
              <a:tabLst>
                <a:tab pos="755015" algn="l"/>
                <a:tab pos="755650" algn="l"/>
              </a:tabLst>
            </a:pPr>
            <a:r>
              <a:rPr lang="en-IN" sz="2200" spc="-5" dirty="0">
                <a:solidFill>
                  <a:srgbClr val="800000"/>
                </a:solidFill>
                <a:latin typeface="Arial"/>
                <a:cs typeface="Arial"/>
              </a:rPr>
              <a:t>SUM, AVERAGE, MAXIMUM, and</a:t>
            </a:r>
            <a:r>
              <a:rPr lang="en-IN" sz="2200" dirty="0">
                <a:solidFill>
                  <a:srgbClr val="800000"/>
                </a:solidFill>
                <a:latin typeface="Arial"/>
                <a:cs typeface="Arial"/>
              </a:rPr>
              <a:t> </a:t>
            </a:r>
            <a:r>
              <a:rPr lang="en-IN" sz="2200" spc="-5" dirty="0">
                <a:solidFill>
                  <a:srgbClr val="800000"/>
                </a:solidFill>
                <a:latin typeface="Arial"/>
                <a:cs typeface="Arial"/>
              </a:rPr>
              <a:t>MINIMUM.</a:t>
            </a:r>
            <a:endParaRPr lang="en-IN" sz="2200" dirty="0">
              <a:latin typeface="Arial"/>
              <a:cs typeface="Arial"/>
            </a:endParaRPr>
          </a:p>
          <a:p>
            <a:pPr marL="355600" marR="973455" indent="-343535">
              <a:lnSpc>
                <a:spcPts val="2300"/>
              </a:lnSpc>
              <a:spcBef>
                <a:spcPts val="56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The </a:t>
            </a:r>
            <a:r>
              <a:rPr lang="en-IN" sz="2400" spc="-5" dirty="0">
                <a:solidFill>
                  <a:srgbClr val="33339A"/>
                </a:solidFill>
                <a:latin typeface="Arial"/>
                <a:cs typeface="Arial"/>
              </a:rPr>
              <a:t>COUNT </a:t>
            </a:r>
            <a:r>
              <a:rPr lang="en-IN" sz="2400" dirty="0">
                <a:solidFill>
                  <a:srgbClr val="33339A"/>
                </a:solidFill>
                <a:latin typeface="Arial"/>
                <a:cs typeface="Arial"/>
              </a:rPr>
              <a:t>function </a:t>
            </a:r>
            <a:r>
              <a:rPr lang="en-IN" sz="2400" spc="-5" dirty="0">
                <a:solidFill>
                  <a:srgbClr val="33339A"/>
                </a:solidFill>
                <a:latin typeface="Arial"/>
                <a:cs typeface="Arial"/>
              </a:rPr>
              <a:t>is used </a:t>
            </a:r>
            <a:r>
              <a:rPr lang="en-IN" sz="2400" dirty="0">
                <a:solidFill>
                  <a:srgbClr val="33339A"/>
                </a:solidFill>
                <a:latin typeface="Arial"/>
                <a:cs typeface="Arial"/>
              </a:rPr>
              <a:t>for counting tuples</a:t>
            </a:r>
            <a:r>
              <a:rPr lang="en-IN" sz="2400" spc="-95" dirty="0">
                <a:solidFill>
                  <a:srgbClr val="33339A"/>
                </a:solidFill>
                <a:latin typeface="Arial"/>
                <a:cs typeface="Arial"/>
              </a:rPr>
              <a:t> </a:t>
            </a:r>
            <a:r>
              <a:rPr lang="en-IN" sz="2400" spc="-5" dirty="0">
                <a:solidFill>
                  <a:srgbClr val="33339A"/>
                </a:solidFill>
                <a:latin typeface="Arial"/>
                <a:cs typeface="Arial"/>
              </a:rPr>
              <a:t>or  </a:t>
            </a:r>
            <a:r>
              <a:rPr lang="en-IN" sz="2400" dirty="0">
                <a:solidFill>
                  <a:srgbClr val="33339A"/>
                </a:solidFill>
                <a:latin typeface="Arial"/>
                <a:cs typeface="Arial"/>
              </a:rPr>
              <a:t>values.</a:t>
            </a:r>
            <a:endParaRPr lang="en-IN" sz="2400" dirty="0">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xmlns="" val="2192359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5" dirty="0"/>
              <a:t>Brief </a:t>
            </a:r>
            <a:r>
              <a:rPr lang="en-IN" spc="-10" dirty="0"/>
              <a:t>History </a:t>
            </a:r>
            <a:r>
              <a:rPr lang="en-IN" spc="-5" dirty="0"/>
              <a:t>of Origins of </a:t>
            </a:r>
            <a:r>
              <a:rPr lang="en-IN" spc="-10" dirty="0" smtClean="0"/>
              <a:t>Algebra</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55600" marR="5080" lvl="0" indent="-343535">
              <a:lnSpc>
                <a:spcPct val="79800"/>
              </a:lnSpc>
              <a:spcBef>
                <a:spcPts val="680"/>
              </a:spcBef>
              <a:buClr>
                <a:srgbClr val="9A0033"/>
              </a:buClr>
              <a:buSzPct val="58333"/>
              <a:buFont typeface="Wingdings"/>
              <a:buChar char=""/>
              <a:tabLst>
                <a:tab pos="354965" algn="l"/>
                <a:tab pos="356235" algn="l"/>
              </a:tabLst>
            </a:pPr>
            <a:endParaRPr lang="en-GB" sz="2400" dirty="0" smtClean="0">
              <a:solidFill>
                <a:srgbClr val="33339A"/>
              </a:solidFill>
              <a:latin typeface="Arial"/>
              <a:cs typeface="Arial"/>
            </a:endParaRPr>
          </a:p>
          <a:p>
            <a:pPr marL="355600" marR="5080" lvl="0" indent="-343535">
              <a:lnSpc>
                <a:spcPct val="79800"/>
              </a:lnSpc>
              <a:spcBef>
                <a:spcPts val="680"/>
              </a:spcBef>
              <a:buClr>
                <a:srgbClr val="9A0033"/>
              </a:buClr>
              <a:buSzPct val="58333"/>
              <a:buFont typeface="Wingdings"/>
              <a:buChar char=""/>
              <a:tabLst>
                <a:tab pos="354965" algn="l"/>
                <a:tab pos="356235" algn="l"/>
              </a:tabLst>
            </a:pPr>
            <a:r>
              <a:rPr lang="en-GB" sz="2400" dirty="0" smtClean="0">
                <a:solidFill>
                  <a:srgbClr val="33339A"/>
                </a:solidFill>
                <a:latin typeface="Arial"/>
                <a:cs typeface="Arial"/>
              </a:rPr>
              <a:t>Muhammad </a:t>
            </a:r>
            <a:r>
              <a:rPr lang="en-GB" sz="2400" dirty="0">
                <a:solidFill>
                  <a:srgbClr val="33339A"/>
                </a:solidFill>
                <a:latin typeface="Arial"/>
                <a:cs typeface="Arial"/>
              </a:rPr>
              <a:t>ibn </a:t>
            </a:r>
            <a:r>
              <a:rPr lang="en-GB" sz="2400" spc="-5" dirty="0">
                <a:solidFill>
                  <a:srgbClr val="33339A"/>
                </a:solidFill>
                <a:latin typeface="Arial"/>
                <a:cs typeface="Arial"/>
              </a:rPr>
              <a:t>Musa al-Khwarizmi </a:t>
            </a:r>
            <a:r>
              <a:rPr lang="en-GB" sz="2400" dirty="0">
                <a:solidFill>
                  <a:srgbClr val="33339A"/>
                </a:solidFill>
                <a:latin typeface="Arial"/>
                <a:cs typeface="Arial"/>
              </a:rPr>
              <a:t>(800-847 CE) wrote a  book titled al-</a:t>
            </a:r>
            <a:r>
              <a:rPr lang="en-GB" sz="2400" dirty="0" err="1">
                <a:solidFill>
                  <a:srgbClr val="33339A"/>
                </a:solidFill>
                <a:latin typeface="Arial"/>
                <a:cs typeface="Arial"/>
              </a:rPr>
              <a:t>jabr</a:t>
            </a:r>
            <a:r>
              <a:rPr lang="en-GB" sz="2400" dirty="0">
                <a:solidFill>
                  <a:srgbClr val="33339A"/>
                </a:solidFill>
                <a:latin typeface="Arial"/>
                <a:cs typeface="Arial"/>
              </a:rPr>
              <a:t> about arithmetic of</a:t>
            </a:r>
            <a:r>
              <a:rPr lang="en-GB" sz="2400" spc="-50" dirty="0">
                <a:solidFill>
                  <a:srgbClr val="33339A"/>
                </a:solidFill>
                <a:latin typeface="Arial"/>
                <a:cs typeface="Arial"/>
              </a:rPr>
              <a:t> </a:t>
            </a:r>
            <a:r>
              <a:rPr lang="en-GB" sz="2400" dirty="0">
                <a:solidFill>
                  <a:srgbClr val="33339A"/>
                </a:solidFill>
                <a:latin typeface="Arial"/>
                <a:cs typeface="Arial"/>
              </a:rPr>
              <a:t>variables</a:t>
            </a:r>
            <a:endParaRPr lang="en-GB" sz="2400" dirty="0">
              <a:solidFill>
                <a:prstClr val="black"/>
              </a:solidFill>
              <a:latin typeface="Arial"/>
              <a:cs typeface="Arial"/>
            </a:endParaRPr>
          </a:p>
          <a:p>
            <a:pPr marL="755650" lvl="1" indent="-285750">
              <a:lnSpc>
                <a:spcPts val="2500"/>
              </a:lnSpc>
              <a:spcBef>
                <a:spcPts val="0"/>
              </a:spcBef>
              <a:buClr>
                <a:srgbClr val="33339A"/>
              </a:buClr>
              <a:buSzPct val="57142"/>
              <a:buFont typeface="Wingdings"/>
              <a:buChar char=""/>
              <a:tabLst>
                <a:tab pos="755015" algn="l"/>
                <a:tab pos="755650" algn="l"/>
              </a:tabLst>
            </a:pPr>
            <a:r>
              <a:rPr lang="en-GB" spc="-5" dirty="0">
                <a:solidFill>
                  <a:srgbClr val="800000"/>
                </a:solidFill>
                <a:latin typeface="Arial"/>
                <a:cs typeface="Arial"/>
              </a:rPr>
              <a:t>Book was translated into</a:t>
            </a:r>
            <a:r>
              <a:rPr lang="en-GB" spc="-15" dirty="0">
                <a:solidFill>
                  <a:srgbClr val="800000"/>
                </a:solidFill>
                <a:latin typeface="Arial"/>
                <a:cs typeface="Arial"/>
              </a:rPr>
              <a:t> </a:t>
            </a:r>
            <a:r>
              <a:rPr lang="en-GB" spc="-5" dirty="0">
                <a:solidFill>
                  <a:srgbClr val="800000"/>
                </a:solidFill>
                <a:latin typeface="Arial"/>
                <a:cs typeface="Arial"/>
              </a:rPr>
              <a:t>Latin.</a:t>
            </a:r>
            <a:endParaRPr lang="en-GB" dirty="0">
              <a:solidFill>
                <a:prstClr val="black"/>
              </a:solidFill>
              <a:latin typeface="Arial"/>
              <a:cs typeface="Arial"/>
            </a:endParaRPr>
          </a:p>
          <a:p>
            <a:pPr marL="755650" lvl="1" indent="-285750">
              <a:lnSpc>
                <a:spcPct val="100000"/>
              </a:lnSpc>
              <a:spcBef>
                <a:spcPts val="5"/>
              </a:spcBef>
              <a:buClr>
                <a:srgbClr val="33339A"/>
              </a:buClr>
              <a:buSzPct val="57142"/>
              <a:buFont typeface="Wingdings"/>
              <a:buChar char=""/>
              <a:tabLst>
                <a:tab pos="755015" algn="l"/>
                <a:tab pos="755650" algn="l"/>
              </a:tabLst>
            </a:pPr>
            <a:r>
              <a:rPr lang="en-GB" dirty="0">
                <a:solidFill>
                  <a:srgbClr val="800000"/>
                </a:solidFill>
                <a:latin typeface="Arial"/>
                <a:cs typeface="Arial"/>
              </a:rPr>
              <a:t>Its title </a:t>
            </a:r>
            <a:r>
              <a:rPr lang="en-GB" spc="-5" dirty="0">
                <a:solidFill>
                  <a:srgbClr val="800000"/>
                </a:solidFill>
                <a:latin typeface="Arial"/>
                <a:cs typeface="Arial"/>
              </a:rPr>
              <a:t>(al-</a:t>
            </a:r>
            <a:r>
              <a:rPr lang="en-GB" spc="-5" dirty="0" err="1">
                <a:solidFill>
                  <a:srgbClr val="800000"/>
                </a:solidFill>
                <a:latin typeface="Arial"/>
                <a:cs typeface="Arial"/>
              </a:rPr>
              <a:t>jabr</a:t>
            </a:r>
            <a:r>
              <a:rPr lang="en-GB" spc="-5" dirty="0">
                <a:solidFill>
                  <a:srgbClr val="800000"/>
                </a:solidFill>
                <a:latin typeface="Arial"/>
                <a:cs typeface="Arial"/>
              </a:rPr>
              <a:t>) gave Algebra its</a:t>
            </a:r>
            <a:r>
              <a:rPr lang="en-GB" spc="-20" dirty="0">
                <a:solidFill>
                  <a:srgbClr val="800000"/>
                </a:solidFill>
                <a:latin typeface="Arial"/>
                <a:cs typeface="Arial"/>
              </a:rPr>
              <a:t> </a:t>
            </a:r>
            <a:r>
              <a:rPr lang="en-GB" spc="-5" dirty="0">
                <a:solidFill>
                  <a:srgbClr val="800000"/>
                </a:solidFill>
                <a:latin typeface="Arial"/>
                <a:cs typeface="Arial"/>
              </a:rPr>
              <a:t>name.</a:t>
            </a:r>
            <a:endParaRPr lang="en-GB" dirty="0">
              <a:solidFill>
                <a:prstClr val="black"/>
              </a:solidFill>
              <a:latin typeface="Arial"/>
              <a:cs typeface="Arial"/>
            </a:endParaRPr>
          </a:p>
          <a:p>
            <a:pPr marL="355600" lvl="0" indent="-343535">
              <a:lnSpc>
                <a:spcPts val="2870"/>
              </a:lnSpc>
              <a:spcBef>
                <a:spcPts val="20"/>
              </a:spcBef>
              <a:buClr>
                <a:srgbClr val="9A0033"/>
              </a:buClr>
              <a:buSzPct val="58333"/>
              <a:buFont typeface="Wingdings"/>
              <a:buChar char=""/>
              <a:tabLst>
                <a:tab pos="354965" algn="l"/>
                <a:tab pos="356235" algn="l"/>
              </a:tabLst>
            </a:pPr>
            <a:r>
              <a:rPr lang="en-GB" sz="2400" dirty="0">
                <a:solidFill>
                  <a:srgbClr val="33339A"/>
                </a:solidFill>
                <a:latin typeface="Arial"/>
                <a:cs typeface="Arial"/>
              </a:rPr>
              <a:t>Al-Khwarizmi called variables</a:t>
            </a:r>
            <a:r>
              <a:rPr lang="en-GB" sz="2400" spc="-10" dirty="0">
                <a:solidFill>
                  <a:srgbClr val="33339A"/>
                </a:solidFill>
                <a:latin typeface="Arial"/>
                <a:cs typeface="Arial"/>
              </a:rPr>
              <a:t> </a:t>
            </a:r>
            <a:r>
              <a:rPr lang="en-GB" sz="2400" dirty="0">
                <a:solidFill>
                  <a:srgbClr val="33339A"/>
                </a:solidFill>
                <a:latin typeface="Arial"/>
                <a:cs typeface="Arial"/>
              </a:rPr>
              <a:t>“shay”</a:t>
            </a:r>
            <a:endParaRPr lang="en-GB" sz="2400" dirty="0">
              <a:solidFill>
                <a:prstClr val="black"/>
              </a:solidFill>
              <a:latin typeface="Arial"/>
              <a:cs typeface="Arial"/>
            </a:endParaRPr>
          </a:p>
          <a:p>
            <a:pPr marL="755650" lvl="1" indent="-285750">
              <a:lnSpc>
                <a:spcPts val="2510"/>
              </a:lnSpc>
              <a:spcBef>
                <a:spcPts val="0"/>
              </a:spcBef>
              <a:buClr>
                <a:srgbClr val="33339A"/>
              </a:buClr>
              <a:buSzPct val="57142"/>
              <a:buFont typeface="Wingdings"/>
              <a:buChar char=""/>
              <a:tabLst>
                <a:tab pos="755015" algn="l"/>
                <a:tab pos="755650" algn="l"/>
              </a:tabLst>
            </a:pPr>
            <a:r>
              <a:rPr lang="en-GB" spc="-5" dirty="0">
                <a:solidFill>
                  <a:srgbClr val="800000"/>
                </a:solidFill>
                <a:latin typeface="Arial"/>
                <a:cs typeface="Arial"/>
              </a:rPr>
              <a:t>“Shay” is Arabic for</a:t>
            </a:r>
            <a:r>
              <a:rPr lang="en-GB" spc="-10" dirty="0">
                <a:solidFill>
                  <a:srgbClr val="800000"/>
                </a:solidFill>
                <a:latin typeface="Arial"/>
                <a:cs typeface="Arial"/>
              </a:rPr>
              <a:t> </a:t>
            </a:r>
            <a:r>
              <a:rPr lang="en-GB" spc="-5" dirty="0">
                <a:solidFill>
                  <a:srgbClr val="800000"/>
                </a:solidFill>
                <a:latin typeface="Arial"/>
                <a:cs typeface="Arial"/>
              </a:rPr>
              <a:t>“thing”.</a:t>
            </a:r>
            <a:endParaRPr lang="en-GB" dirty="0">
              <a:solidFill>
                <a:prstClr val="black"/>
              </a:solidFill>
              <a:latin typeface="Arial"/>
              <a:cs typeface="Arial"/>
            </a:endParaRPr>
          </a:p>
          <a:p>
            <a:pPr marL="755650" lvl="1" indent="-285750">
              <a:lnSpc>
                <a:spcPct val="100000"/>
              </a:lnSpc>
              <a:spcBef>
                <a:spcPts val="5"/>
              </a:spcBef>
              <a:buClr>
                <a:srgbClr val="33339A"/>
              </a:buClr>
              <a:buSzPct val="57142"/>
              <a:buFont typeface="Wingdings"/>
              <a:buChar char=""/>
              <a:tabLst>
                <a:tab pos="755015" algn="l"/>
                <a:tab pos="755650" algn="l"/>
              </a:tabLst>
            </a:pPr>
            <a:r>
              <a:rPr lang="en-GB" spc="-5" dirty="0">
                <a:solidFill>
                  <a:srgbClr val="800000"/>
                </a:solidFill>
                <a:latin typeface="Arial"/>
                <a:cs typeface="Arial"/>
              </a:rPr>
              <a:t>Spanish transliterated “shay” as “</a:t>
            </a:r>
            <a:r>
              <a:rPr lang="en-GB" spc="-5" dirty="0" err="1">
                <a:solidFill>
                  <a:srgbClr val="800000"/>
                </a:solidFill>
                <a:latin typeface="Arial"/>
                <a:cs typeface="Arial"/>
              </a:rPr>
              <a:t>xay</a:t>
            </a:r>
            <a:r>
              <a:rPr lang="en-GB" spc="-5" dirty="0">
                <a:solidFill>
                  <a:srgbClr val="800000"/>
                </a:solidFill>
                <a:latin typeface="Arial"/>
                <a:cs typeface="Arial"/>
              </a:rPr>
              <a:t>” (“x” was “</a:t>
            </a:r>
            <a:r>
              <a:rPr lang="en-GB" spc="-5" dirty="0" err="1">
                <a:solidFill>
                  <a:srgbClr val="800000"/>
                </a:solidFill>
                <a:latin typeface="Arial"/>
                <a:cs typeface="Arial"/>
              </a:rPr>
              <a:t>sh</a:t>
            </a:r>
            <a:r>
              <a:rPr lang="en-GB" spc="-5" dirty="0">
                <a:solidFill>
                  <a:srgbClr val="800000"/>
                </a:solidFill>
                <a:latin typeface="Arial"/>
                <a:cs typeface="Arial"/>
              </a:rPr>
              <a:t>” in</a:t>
            </a:r>
            <a:r>
              <a:rPr lang="en-GB" spc="-60" dirty="0">
                <a:solidFill>
                  <a:srgbClr val="800000"/>
                </a:solidFill>
                <a:latin typeface="Arial"/>
                <a:cs typeface="Arial"/>
              </a:rPr>
              <a:t> </a:t>
            </a:r>
            <a:r>
              <a:rPr lang="en-GB" spc="-5" dirty="0">
                <a:solidFill>
                  <a:srgbClr val="800000"/>
                </a:solidFill>
                <a:latin typeface="Arial"/>
                <a:cs typeface="Arial"/>
              </a:rPr>
              <a:t>Spain).</a:t>
            </a:r>
            <a:endParaRPr lang="en-GB" dirty="0">
              <a:solidFill>
                <a:prstClr val="black"/>
              </a:solidFill>
              <a:latin typeface="Arial"/>
              <a:cs typeface="Arial"/>
            </a:endParaRPr>
          </a:p>
          <a:p>
            <a:pPr marL="755650" lvl="1" indent="-285750">
              <a:lnSpc>
                <a:spcPct val="100000"/>
              </a:lnSpc>
              <a:spcBef>
                <a:spcPts val="0"/>
              </a:spcBef>
              <a:buClr>
                <a:srgbClr val="33339A"/>
              </a:buClr>
              <a:buSzPct val="57142"/>
              <a:buFont typeface="Wingdings"/>
              <a:buChar char=""/>
              <a:tabLst>
                <a:tab pos="755015" algn="l"/>
                <a:tab pos="755650" algn="l"/>
              </a:tabLst>
            </a:pPr>
            <a:r>
              <a:rPr lang="en-GB" spc="-5" dirty="0">
                <a:solidFill>
                  <a:srgbClr val="800000"/>
                </a:solidFill>
                <a:latin typeface="Arial"/>
                <a:cs typeface="Arial"/>
              </a:rPr>
              <a:t>In time this word was abbreviated as</a:t>
            </a:r>
            <a:r>
              <a:rPr lang="en-GB" spc="-20" dirty="0">
                <a:solidFill>
                  <a:srgbClr val="800000"/>
                </a:solidFill>
                <a:latin typeface="Arial"/>
                <a:cs typeface="Arial"/>
              </a:rPr>
              <a:t> </a:t>
            </a:r>
            <a:r>
              <a:rPr lang="en-GB" spc="-5" dirty="0">
                <a:solidFill>
                  <a:srgbClr val="800000"/>
                </a:solidFill>
                <a:latin typeface="Arial"/>
                <a:cs typeface="Arial"/>
              </a:rPr>
              <a:t>x.</a:t>
            </a:r>
            <a:endParaRPr lang="en-GB" dirty="0">
              <a:solidFill>
                <a:prstClr val="black"/>
              </a:solidFill>
              <a:latin typeface="Arial"/>
              <a:cs typeface="Arial"/>
            </a:endParaRPr>
          </a:p>
          <a:p>
            <a:pPr marL="355600" lvl="0" indent="-343535">
              <a:lnSpc>
                <a:spcPts val="2870"/>
              </a:lnSpc>
              <a:spcBef>
                <a:spcPts val="25"/>
              </a:spcBef>
              <a:buClr>
                <a:srgbClr val="9A0033"/>
              </a:buClr>
              <a:buSzPct val="58333"/>
              <a:buFont typeface="Wingdings"/>
              <a:buChar char=""/>
              <a:tabLst>
                <a:tab pos="354965" algn="l"/>
                <a:tab pos="356235" algn="l"/>
              </a:tabLst>
            </a:pPr>
            <a:r>
              <a:rPr lang="en-GB" sz="2400" dirty="0">
                <a:solidFill>
                  <a:srgbClr val="33339A"/>
                </a:solidFill>
                <a:latin typeface="Arial"/>
                <a:cs typeface="Arial"/>
              </a:rPr>
              <a:t>Where </a:t>
            </a:r>
            <a:r>
              <a:rPr lang="en-GB" sz="2400" spc="-5" dirty="0">
                <a:solidFill>
                  <a:srgbClr val="33339A"/>
                </a:solidFill>
                <a:latin typeface="Arial"/>
                <a:cs typeface="Arial"/>
              </a:rPr>
              <a:t>does </a:t>
            </a:r>
            <a:r>
              <a:rPr lang="en-GB" sz="2400" dirty="0">
                <a:solidFill>
                  <a:srgbClr val="33339A"/>
                </a:solidFill>
                <a:latin typeface="Arial"/>
                <a:cs typeface="Arial"/>
              </a:rPr>
              <a:t>the </a:t>
            </a:r>
            <a:r>
              <a:rPr lang="en-GB" sz="2400" spc="-5" dirty="0">
                <a:solidFill>
                  <a:srgbClr val="33339A"/>
                </a:solidFill>
                <a:latin typeface="Arial"/>
                <a:cs typeface="Arial"/>
              </a:rPr>
              <a:t>word </a:t>
            </a:r>
            <a:r>
              <a:rPr lang="en-GB" sz="2400" dirty="0">
                <a:solidFill>
                  <a:srgbClr val="33339A"/>
                </a:solidFill>
                <a:latin typeface="Arial"/>
                <a:cs typeface="Arial"/>
              </a:rPr>
              <a:t>Algorithm come</a:t>
            </a:r>
            <a:r>
              <a:rPr lang="en-GB" sz="2400" spc="-20" dirty="0">
                <a:solidFill>
                  <a:srgbClr val="33339A"/>
                </a:solidFill>
                <a:latin typeface="Arial"/>
                <a:cs typeface="Arial"/>
              </a:rPr>
              <a:t> </a:t>
            </a:r>
            <a:r>
              <a:rPr lang="en-GB" sz="2400" dirty="0">
                <a:solidFill>
                  <a:srgbClr val="33339A"/>
                </a:solidFill>
                <a:latin typeface="Arial"/>
                <a:cs typeface="Arial"/>
              </a:rPr>
              <a:t>from?</a:t>
            </a:r>
            <a:endParaRPr lang="en-GB" sz="2400" dirty="0">
              <a:solidFill>
                <a:prstClr val="black"/>
              </a:solidFill>
              <a:latin typeface="Arial"/>
              <a:cs typeface="Arial"/>
            </a:endParaRPr>
          </a:p>
          <a:p>
            <a:pPr marL="755650" lvl="1" indent="-285750">
              <a:lnSpc>
                <a:spcPts val="2510"/>
              </a:lnSpc>
              <a:spcBef>
                <a:spcPts val="0"/>
              </a:spcBef>
              <a:buClr>
                <a:srgbClr val="33339A"/>
              </a:buClr>
              <a:buSzPct val="57142"/>
              <a:buFont typeface="Wingdings"/>
              <a:buChar char=""/>
              <a:tabLst>
                <a:tab pos="755015" algn="l"/>
                <a:tab pos="755650" algn="l"/>
              </a:tabLst>
            </a:pPr>
            <a:r>
              <a:rPr lang="en-GB" spc="-5" dirty="0">
                <a:solidFill>
                  <a:srgbClr val="800000"/>
                </a:solidFill>
                <a:latin typeface="Arial"/>
                <a:cs typeface="Arial"/>
              </a:rPr>
              <a:t>Algorithm originates from </a:t>
            </a:r>
            <a:r>
              <a:rPr lang="en-GB" spc="-10" dirty="0">
                <a:solidFill>
                  <a:srgbClr val="800000"/>
                </a:solidFill>
                <a:latin typeface="Arial"/>
                <a:cs typeface="Arial"/>
              </a:rPr>
              <a:t>“al-Khwarizmi"</a:t>
            </a:r>
            <a:endParaRPr lang="en-GB" dirty="0">
              <a:solidFill>
                <a:prstClr val="black"/>
              </a:solidFill>
              <a:latin typeface="Arial"/>
              <a:cs typeface="Arial"/>
            </a:endParaRPr>
          </a:p>
          <a:p>
            <a:pPr marL="755650" lvl="1" indent="-285750">
              <a:lnSpc>
                <a:spcPct val="100000"/>
              </a:lnSpc>
              <a:spcBef>
                <a:spcPts val="5"/>
              </a:spcBef>
              <a:buClr>
                <a:srgbClr val="33339A"/>
              </a:buClr>
              <a:buSzPct val="57142"/>
              <a:buFont typeface="Wingdings"/>
              <a:buChar char=""/>
              <a:tabLst>
                <a:tab pos="755015" algn="l"/>
                <a:tab pos="755650" algn="l"/>
              </a:tabLst>
            </a:pPr>
            <a:r>
              <a:rPr lang="en-GB" spc="-5" dirty="0">
                <a:solidFill>
                  <a:srgbClr val="800000"/>
                </a:solidFill>
                <a:latin typeface="Arial"/>
                <a:cs typeface="Arial"/>
              </a:rPr>
              <a:t>Reference: PBS</a:t>
            </a:r>
            <a:r>
              <a:rPr lang="en-GB" spc="25" dirty="0">
                <a:solidFill>
                  <a:srgbClr val="800000"/>
                </a:solidFill>
                <a:latin typeface="Arial"/>
                <a:cs typeface="Arial"/>
              </a:rPr>
              <a:t> </a:t>
            </a:r>
            <a:r>
              <a:rPr lang="en-GB" spc="-5" dirty="0">
                <a:solidFill>
                  <a:srgbClr val="800000"/>
                </a:solidFill>
                <a:latin typeface="Arial"/>
                <a:cs typeface="Arial"/>
              </a:rPr>
              <a:t>(</a:t>
            </a:r>
            <a:r>
              <a:rPr lang="en-GB" u="heavy" spc="-5" dirty="0">
                <a:solidFill>
                  <a:srgbClr val="FF0000"/>
                </a:solidFill>
                <a:uFill>
                  <a:solidFill>
                    <a:srgbClr val="FF0000"/>
                  </a:solidFill>
                </a:uFill>
                <a:latin typeface="Arial"/>
                <a:cs typeface="Arial"/>
                <a:hlinkClick r:id="rId3"/>
              </a:rPr>
              <a:t>http://www.pbs.org/empires/islam/innoalgebra.html</a:t>
            </a:r>
            <a:r>
              <a:rPr lang="en-GB" spc="-5" dirty="0">
                <a:solidFill>
                  <a:srgbClr val="800000"/>
                </a:solidFill>
                <a:latin typeface="Arial"/>
                <a:cs typeface="Arial"/>
                <a:hlinkClick r:id="rId3"/>
              </a:rPr>
              <a:t>)</a:t>
            </a:r>
            <a:endParaRPr lang="en-GB" dirty="0">
              <a:solidFill>
                <a:prstClr val="black"/>
              </a:solidFill>
              <a:latin typeface="Arial"/>
              <a:cs typeface="Arial"/>
            </a:endParaRPr>
          </a:p>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endParaRPr lang="en-GB" sz="2400" dirty="0"/>
          </a:p>
        </p:txBody>
      </p:sp>
    </p:spTree>
    <p:extLst>
      <p:ext uri="{BB962C8B-B14F-4D97-AF65-F5344CB8AC3E}">
        <p14:creationId xmlns:p14="http://schemas.microsoft.com/office/powerpoint/2010/main" xmlns="" val="13566595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5" dirty="0"/>
              <a:t>Aggregate </a:t>
            </a:r>
            <a:r>
              <a:rPr lang="en-GB" dirty="0"/>
              <a:t>Function</a:t>
            </a:r>
            <a:r>
              <a:rPr lang="en-GB" spc="-85" dirty="0"/>
              <a:t> </a:t>
            </a:r>
            <a:r>
              <a:rPr lang="en-GB" spc="-5"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81000" indent="-343535">
              <a:lnSpc>
                <a:spcPct val="100000"/>
              </a:lnSpc>
              <a:spcBef>
                <a:spcPts val="680"/>
              </a:spcBef>
              <a:buClr>
                <a:srgbClr val="9A0033"/>
              </a:buClr>
              <a:buSzPct val="58333"/>
              <a:buFont typeface="Wingdings"/>
              <a:buChar char=""/>
              <a:tabLst>
                <a:tab pos="380365" algn="l"/>
                <a:tab pos="381635" algn="l"/>
              </a:tabLst>
            </a:pPr>
            <a:r>
              <a:rPr lang="en-IN" sz="2400" spc="-5" dirty="0">
                <a:solidFill>
                  <a:srgbClr val="33339A"/>
                </a:solidFill>
                <a:latin typeface="Arial"/>
                <a:cs typeface="Arial"/>
              </a:rPr>
              <a:t>Use </a:t>
            </a:r>
            <a:r>
              <a:rPr lang="en-IN" sz="2400" dirty="0">
                <a:solidFill>
                  <a:srgbClr val="33339A"/>
                </a:solidFill>
                <a:latin typeface="Arial"/>
                <a:cs typeface="Arial"/>
              </a:rPr>
              <a:t>of the Aggregate Functional operation</a:t>
            </a:r>
            <a:r>
              <a:rPr lang="en-IN" sz="2400" spc="-30" dirty="0">
                <a:solidFill>
                  <a:srgbClr val="33339A"/>
                </a:solidFill>
                <a:latin typeface="Arial"/>
                <a:cs typeface="Arial"/>
              </a:rPr>
              <a:t> </a:t>
            </a:r>
            <a:r>
              <a:rPr lang="en-IN" sz="2400" dirty="0">
                <a:solidFill>
                  <a:srgbClr val="33339A"/>
                </a:solidFill>
                <a:latin typeface="AoyagiKouzanFontT"/>
                <a:cs typeface="AoyagiKouzanFontT"/>
              </a:rPr>
              <a:t>ℱ</a:t>
            </a:r>
            <a:endParaRPr lang="en-IN" sz="2400" dirty="0">
              <a:latin typeface="AoyagiKouzanFontT"/>
              <a:cs typeface="AoyagiKouzanFontT"/>
            </a:endParaRPr>
          </a:p>
          <a:p>
            <a:pPr marL="780415" marR="30480" lvl="1" indent="-285750">
              <a:lnSpc>
                <a:spcPct val="100000"/>
              </a:lnSpc>
              <a:spcBef>
                <a:spcPts val="535"/>
              </a:spcBef>
              <a:buClr>
                <a:srgbClr val="33339A"/>
              </a:buClr>
              <a:buSzPct val="54545"/>
              <a:buFont typeface="Wingdings"/>
              <a:buChar char=""/>
              <a:tabLst>
                <a:tab pos="780415" algn="l"/>
                <a:tab pos="781050" algn="l"/>
              </a:tabLst>
            </a:pP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MAX Salary </a:t>
            </a:r>
            <a:r>
              <a:rPr lang="en-IN" sz="2200" dirty="0">
                <a:solidFill>
                  <a:srgbClr val="800000"/>
                </a:solidFill>
                <a:latin typeface="Arial"/>
                <a:cs typeface="Arial"/>
              </a:rPr>
              <a:t>(EMPLOYEE) retrieves the maximum salary value  </a:t>
            </a:r>
            <a:r>
              <a:rPr lang="en-IN" sz="2200" spc="-5" dirty="0">
                <a:solidFill>
                  <a:srgbClr val="800000"/>
                </a:solidFill>
                <a:latin typeface="Arial"/>
                <a:cs typeface="Arial"/>
              </a:rPr>
              <a:t>from the EMPLOYEE</a:t>
            </a:r>
            <a:r>
              <a:rPr lang="en-IN" sz="2200" spc="10" dirty="0">
                <a:solidFill>
                  <a:srgbClr val="800000"/>
                </a:solidFill>
                <a:latin typeface="Arial"/>
                <a:cs typeface="Arial"/>
              </a:rPr>
              <a:t> </a:t>
            </a:r>
            <a:r>
              <a:rPr lang="en-IN" sz="2200" spc="-5" dirty="0">
                <a:solidFill>
                  <a:srgbClr val="800000"/>
                </a:solidFill>
                <a:latin typeface="Arial"/>
                <a:cs typeface="Arial"/>
              </a:rPr>
              <a:t>relation</a:t>
            </a:r>
            <a:endParaRPr lang="en-IN" sz="2200" dirty="0">
              <a:latin typeface="Arial"/>
              <a:cs typeface="Arial"/>
            </a:endParaRPr>
          </a:p>
          <a:p>
            <a:pPr marL="780415" marR="125730" lvl="1"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MIN Salary </a:t>
            </a:r>
            <a:r>
              <a:rPr lang="en-IN" sz="2200" dirty="0">
                <a:solidFill>
                  <a:srgbClr val="800000"/>
                </a:solidFill>
                <a:latin typeface="Arial"/>
                <a:cs typeface="Arial"/>
              </a:rPr>
              <a:t>(EMPLOYEE) retrieves the minimum Salary value  </a:t>
            </a:r>
            <a:r>
              <a:rPr lang="en-IN" sz="2200" spc="-5" dirty="0">
                <a:solidFill>
                  <a:srgbClr val="800000"/>
                </a:solidFill>
                <a:latin typeface="Arial"/>
                <a:cs typeface="Arial"/>
              </a:rPr>
              <a:t>from the EMPLOYEE</a:t>
            </a:r>
            <a:r>
              <a:rPr lang="en-IN" sz="2200" spc="10" dirty="0">
                <a:solidFill>
                  <a:srgbClr val="800000"/>
                </a:solidFill>
                <a:latin typeface="Arial"/>
                <a:cs typeface="Arial"/>
              </a:rPr>
              <a:t> </a:t>
            </a:r>
            <a:r>
              <a:rPr lang="en-IN" sz="2200" spc="-5" dirty="0">
                <a:solidFill>
                  <a:srgbClr val="800000"/>
                </a:solidFill>
                <a:latin typeface="Arial"/>
                <a:cs typeface="Arial"/>
              </a:rPr>
              <a:t>relation</a:t>
            </a:r>
            <a:endParaRPr lang="en-IN" sz="2200" dirty="0">
              <a:latin typeface="Arial"/>
              <a:cs typeface="Arial"/>
            </a:endParaRPr>
          </a:p>
          <a:p>
            <a:pPr marL="780415" marR="625475" lvl="1"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SUM Salary </a:t>
            </a:r>
            <a:r>
              <a:rPr lang="en-IN" sz="2200" dirty="0">
                <a:solidFill>
                  <a:srgbClr val="800000"/>
                </a:solidFill>
                <a:latin typeface="Arial"/>
                <a:cs typeface="Arial"/>
              </a:rPr>
              <a:t>(EMPLOYEE) retrieves the sum </a:t>
            </a:r>
            <a:r>
              <a:rPr lang="en-IN" sz="2200" spc="-5" dirty="0">
                <a:solidFill>
                  <a:srgbClr val="800000"/>
                </a:solidFill>
                <a:latin typeface="Arial"/>
                <a:cs typeface="Arial"/>
              </a:rPr>
              <a:t>of </a:t>
            </a:r>
            <a:r>
              <a:rPr lang="en-IN" sz="2200" dirty="0">
                <a:solidFill>
                  <a:srgbClr val="800000"/>
                </a:solidFill>
                <a:latin typeface="Arial"/>
                <a:cs typeface="Arial"/>
              </a:rPr>
              <a:t>the Salary  </a:t>
            </a:r>
            <a:r>
              <a:rPr lang="en-IN" sz="2200" spc="-5" dirty="0">
                <a:solidFill>
                  <a:srgbClr val="800000"/>
                </a:solidFill>
                <a:latin typeface="Arial"/>
                <a:cs typeface="Arial"/>
              </a:rPr>
              <a:t>from the EMPLOYEE</a:t>
            </a:r>
            <a:r>
              <a:rPr lang="en-IN" sz="2200" spc="10" dirty="0">
                <a:solidFill>
                  <a:srgbClr val="800000"/>
                </a:solidFill>
                <a:latin typeface="Arial"/>
                <a:cs typeface="Arial"/>
              </a:rPr>
              <a:t> </a:t>
            </a:r>
            <a:r>
              <a:rPr lang="en-IN" sz="2200" spc="-5" dirty="0">
                <a:solidFill>
                  <a:srgbClr val="800000"/>
                </a:solidFill>
                <a:latin typeface="Arial"/>
                <a:cs typeface="Arial"/>
              </a:rPr>
              <a:t>relation</a:t>
            </a:r>
            <a:endParaRPr lang="en-IN" sz="2200" dirty="0">
              <a:latin typeface="Arial"/>
              <a:cs typeface="Arial"/>
            </a:endParaRPr>
          </a:p>
          <a:p>
            <a:pPr marL="781050" marR="177800" lvl="1" indent="-285750">
              <a:lnSpc>
                <a:spcPct val="100000"/>
              </a:lnSpc>
              <a:spcBef>
                <a:spcPts val="520"/>
              </a:spcBef>
              <a:buClr>
                <a:srgbClr val="33339A"/>
              </a:buClr>
              <a:buSzPct val="54545"/>
              <a:buFont typeface="Wingdings"/>
              <a:buChar char=""/>
              <a:tabLst>
                <a:tab pos="858519" algn="l"/>
                <a:tab pos="859155" algn="l"/>
              </a:tabLst>
            </a:pPr>
            <a:r>
              <a:rPr lang="en-IN" dirty="0"/>
              <a:t>	</a:t>
            </a: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COUNT SSN, AVERAGE Salary </a:t>
            </a:r>
            <a:r>
              <a:rPr lang="en-IN" sz="2200" spc="-5" dirty="0">
                <a:solidFill>
                  <a:srgbClr val="800000"/>
                </a:solidFill>
                <a:latin typeface="Arial"/>
                <a:cs typeface="Arial"/>
              </a:rPr>
              <a:t>(EMPLOYEE) computes </a:t>
            </a:r>
            <a:r>
              <a:rPr lang="en-IN" sz="2200" dirty="0">
                <a:solidFill>
                  <a:srgbClr val="800000"/>
                </a:solidFill>
                <a:latin typeface="Arial"/>
                <a:cs typeface="Arial"/>
              </a:rPr>
              <a:t>the </a:t>
            </a:r>
            <a:r>
              <a:rPr lang="en-IN" sz="2200" spc="-5" dirty="0">
                <a:solidFill>
                  <a:srgbClr val="800000"/>
                </a:solidFill>
                <a:latin typeface="Arial"/>
                <a:cs typeface="Arial"/>
              </a:rPr>
              <a:t>count  </a:t>
            </a:r>
            <a:r>
              <a:rPr lang="en-IN" sz="2200" dirty="0">
                <a:solidFill>
                  <a:srgbClr val="800000"/>
                </a:solidFill>
                <a:latin typeface="Arial"/>
                <a:cs typeface="Arial"/>
              </a:rPr>
              <a:t>(number) of employees and their average</a:t>
            </a:r>
            <a:r>
              <a:rPr lang="en-IN" sz="2200" spc="-20" dirty="0">
                <a:solidFill>
                  <a:srgbClr val="800000"/>
                </a:solidFill>
                <a:latin typeface="Arial"/>
                <a:cs typeface="Arial"/>
              </a:rPr>
              <a:t> </a:t>
            </a:r>
            <a:r>
              <a:rPr lang="en-IN" sz="2200" dirty="0">
                <a:solidFill>
                  <a:srgbClr val="800000"/>
                </a:solidFill>
                <a:latin typeface="Arial"/>
                <a:cs typeface="Arial"/>
              </a:rPr>
              <a:t>salary</a:t>
            </a:r>
            <a:endParaRPr lang="en-IN" sz="2200" dirty="0">
              <a:latin typeface="Arial"/>
              <a:cs typeface="Arial"/>
            </a:endParaRPr>
          </a:p>
          <a:p>
            <a:pPr marL="1180465" marR="179705" lvl="2">
              <a:lnSpc>
                <a:spcPct val="100000"/>
              </a:lnSpc>
              <a:spcBef>
                <a:spcPts val="480"/>
              </a:spcBef>
              <a:buClr>
                <a:srgbClr val="9A0033"/>
              </a:buClr>
              <a:buSzPct val="50000"/>
              <a:buFont typeface="Wingdings"/>
              <a:buChar char=""/>
              <a:tabLst>
                <a:tab pos="1180465" algn="l"/>
                <a:tab pos="1181100" algn="l"/>
              </a:tabLst>
            </a:pPr>
            <a:r>
              <a:rPr lang="en-IN" spc="-5" dirty="0">
                <a:solidFill>
                  <a:srgbClr val="33339A"/>
                </a:solidFill>
                <a:latin typeface="Arial"/>
                <a:cs typeface="Arial"/>
              </a:rPr>
              <a:t>Note: count just </a:t>
            </a:r>
            <a:r>
              <a:rPr lang="en-IN" spc="-10" dirty="0">
                <a:solidFill>
                  <a:srgbClr val="33339A"/>
                </a:solidFill>
                <a:latin typeface="Arial"/>
                <a:cs typeface="Arial"/>
              </a:rPr>
              <a:t>counts </a:t>
            </a:r>
            <a:r>
              <a:rPr lang="en-IN" spc="-5" dirty="0">
                <a:solidFill>
                  <a:srgbClr val="33339A"/>
                </a:solidFill>
                <a:latin typeface="Arial"/>
                <a:cs typeface="Arial"/>
              </a:rPr>
              <a:t>the </a:t>
            </a:r>
            <a:r>
              <a:rPr lang="en-IN" spc="-10" dirty="0">
                <a:solidFill>
                  <a:srgbClr val="33339A"/>
                </a:solidFill>
                <a:latin typeface="Arial"/>
                <a:cs typeface="Arial"/>
              </a:rPr>
              <a:t>number </a:t>
            </a:r>
            <a:r>
              <a:rPr lang="en-IN" spc="-5" dirty="0">
                <a:solidFill>
                  <a:srgbClr val="33339A"/>
                </a:solidFill>
                <a:latin typeface="Arial"/>
                <a:cs typeface="Arial"/>
              </a:rPr>
              <a:t>of rows, </a:t>
            </a:r>
            <a:r>
              <a:rPr lang="en-IN" spc="-10" dirty="0">
                <a:solidFill>
                  <a:srgbClr val="33339A"/>
                </a:solidFill>
                <a:latin typeface="Arial"/>
                <a:cs typeface="Arial"/>
              </a:rPr>
              <a:t>without removing  </a:t>
            </a:r>
            <a:r>
              <a:rPr lang="en-IN" spc="-5" dirty="0">
                <a:solidFill>
                  <a:srgbClr val="33339A"/>
                </a:solidFill>
                <a:latin typeface="Arial"/>
                <a:cs typeface="Arial"/>
              </a:rPr>
              <a:t>duplicates</a:t>
            </a:r>
            <a:endParaRPr lang="en-IN"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indent="0">
              <a:buNone/>
            </a:pPr>
            <a:endParaRPr lang="en-GB" sz="2400" dirty="0"/>
          </a:p>
        </p:txBody>
      </p:sp>
    </p:spTree>
    <p:extLst>
      <p:ext uri="{BB962C8B-B14F-4D97-AF65-F5344CB8AC3E}">
        <p14:creationId xmlns:p14="http://schemas.microsoft.com/office/powerpoint/2010/main" xmlns="" val="2002713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5" dirty="0"/>
              <a:t>Using </a:t>
            </a:r>
            <a:r>
              <a:rPr lang="en-GB" dirty="0"/>
              <a:t>Grouping </a:t>
            </a:r>
            <a:r>
              <a:rPr lang="en-GB" spc="-5" dirty="0"/>
              <a:t>with</a:t>
            </a:r>
            <a:r>
              <a:rPr lang="en-GB" spc="-95" dirty="0"/>
              <a:t> </a:t>
            </a:r>
            <a:r>
              <a:rPr lang="en-GB" spc="-5" dirty="0"/>
              <a:t>Aggregation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93700" marR="721360" indent="-343535">
              <a:lnSpc>
                <a:spcPct val="79800"/>
              </a:lnSpc>
              <a:spcBef>
                <a:spcPts val="680"/>
              </a:spcBef>
              <a:buClr>
                <a:srgbClr val="9A0033"/>
              </a:buClr>
              <a:buSzPct val="58333"/>
              <a:buFont typeface="Wingdings"/>
              <a:buChar char=""/>
              <a:tabLst>
                <a:tab pos="393065" algn="l"/>
                <a:tab pos="393700" algn="l"/>
              </a:tabLst>
            </a:pPr>
            <a:r>
              <a:rPr lang="en-IN" sz="2400" dirty="0">
                <a:solidFill>
                  <a:srgbClr val="33339A"/>
                </a:solidFill>
                <a:latin typeface="Arial"/>
                <a:cs typeface="Arial"/>
              </a:rPr>
              <a:t>The previous examples all summarized one or</a:t>
            </a:r>
            <a:r>
              <a:rPr lang="en-IN" sz="2400" spc="-100" dirty="0">
                <a:solidFill>
                  <a:srgbClr val="33339A"/>
                </a:solidFill>
                <a:latin typeface="Arial"/>
                <a:cs typeface="Arial"/>
              </a:rPr>
              <a:t> </a:t>
            </a:r>
            <a:r>
              <a:rPr lang="en-IN" sz="2400" dirty="0">
                <a:solidFill>
                  <a:srgbClr val="33339A"/>
                </a:solidFill>
                <a:latin typeface="Arial"/>
                <a:cs typeface="Arial"/>
              </a:rPr>
              <a:t>more  </a:t>
            </a:r>
            <a:r>
              <a:rPr lang="en-IN" sz="2400" spc="-5" dirty="0">
                <a:solidFill>
                  <a:srgbClr val="33339A"/>
                </a:solidFill>
                <a:latin typeface="Arial"/>
                <a:cs typeface="Arial"/>
              </a:rPr>
              <a:t>attributes for </a:t>
            </a:r>
            <a:r>
              <a:rPr lang="en-IN" sz="2400" dirty="0">
                <a:solidFill>
                  <a:srgbClr val="33339A"/>
                </a:solidFill>
                <a:latin typeface="Arial"/>
                <a:cs typeface="Arial"/>
              </a:rPr>
              <a:t>a </a:t>
            </a:r>
            <a:r>
              <a:rPr lang="en-IN" sz="2400" spc="-5" dirty="0">
                <a:solidFill>
                  <a:srgbClr val="33339A"/>
                </a:solidFill>
                <a:latin typeface="Arial"/>
                <a:cs typeface="Arial"/>
              </a:rPr>
              <a:t>set of</a:t>
            </a:r>
            <a:r>
              <a:rPr lang="en-IN" sz="2400" spc="-15" dirty="0">
                <a:solidFill>
                  <a:srgbClr val="33339A"/>
                </a:solidFill>
                <a:latin typeface="Arial"/>
                <a:cs typeface="Arial"/>
              </a:rPr>
              <a:t> </a:t>
            </a:r>
            <a:r>
              <a:rPr lang="en-IN" sz="2400" spc="-5" dirty="0">
                <a:solidFill>
                  <a:srgbClr val="33339A"/>
                </a:solidFill>
                <a:latin typeface="Arial"/>
                <a:cs typeface="Arial"/>
              </a:rPr>
              <a:t>tuples</a:t>
            </a:r>
            <a:endParaRPr lang="en-IN" sz="2400" dirty="0">
              <a:latin typeface="Arial"/>
              <a:cs typeface="Arial"/>
            </a:endParaRPr>
          </a:p>
          <a:p>
            <a:pPr marL="793115" lvl="1" indent="-285750">
              <a:lnSpc>
                <a:spcPts val="2635"/>
              </a:lnSpc>
              <a:buClr>
                <a:srgbClr val="33339A"/>
              </a:buClr>
              <a:buSzPct val="54545"/>
              <a:buFont typeface="Wingdings"/>
              <a:buChar char=""/>
              <a:tabLst>
                <a:tab pos="793115" algn="l"/>
                <a:tab pos="793750" algn="l"/>
              </a:tabLst>
            </a:pPr>
            <a:r>
              <a:rPr lang="en-IN" sz="2200" dirty="0">
                <a:solidFill>
                  <a:srgbClr val="800000"/>
                </a:solidFill>
                <a:latin typeface="Arial"/>
                <a:cs typeface="Arial"/>
              </a:rPr>
              <a:t>Maximum Salary </a:t>
            </a:r>
            <a:r>
              <a:rPr lang="en-IN" sz="2200" spc="-5" dirty="0">
                <a:solidFill>
                  <a:srgbClr val="800000"/>
                </a:solidFill>
                <a:latin typeface="Arial"/>
                <a:cs typeface="Arial"/>
              </a:rPr>
              <a:t>or Count </a:t>
            </a:r>
            <a:r>
              <a:rPr lang="en-IN" sz="2200" dirty="0">
                <a:solidFill>
                  <a:srgbClr val="800000"/>
                </a:solidFill>
                <a:latin typeface="Arial"/>
                <a:cs typeface="Arial"/>
              </a:rPr>
              <a:t>(number </a:t>
            </a:r>
            <a:r>
              <a:rPr lang="en-IN" sz="2200" spc="-5" dirty="0">
                <a:solidFill>
                  <a:srgbClr val="800000"/>
                </a:solidFill>
                <a:latin typeface="Arial"/>
                <a:cs typeface="Arial"/>
              </a:rPr>
              <a:t>of)</a:t>
            </a:r>
            <a:r>
              <a:rPr lang="en-IN" sz="2200" dirty="0">
                <a:solidFill>
                  <a:srgbClr val="800000"/>
                </a:solidFill>
                <a:latin typeface="Arial"/>
                <a:cs typeface="Arial"/>
              </a:rPr>
              <a:t> </a:t>
            </a:r>
            <a:r>
              <a:rPr lang="en-IN" sz="2200" dirty="0" err="1">
                <a:solidFill>
                  <a:srgbClr val="800000"/>
                </a:solidFill>
                <a:latin typeface="Arial"/>
                <a:cs typeface="Arial"/>
              </a:rPr>
              <a:t>Ssn</a:t>
            </a:r>
            <a:endParaRPr lang="en-IN" sz="2200" dirty="0">
              <a:latin typeface="Arial"/>
              <a:cs typeface="Arial"/>
            </a:endParaRPr>
          </a:p>
          <a:p>
            <a:pPr marL="393700" indent="-343535">
              <a:lnSpc>
                <a:spcPts val="2875"/>
              </a:lnSpc>
              <a:buClr>
                <a:srgbClr val="9A0033"/>
              </a:buClr>
              <a:buSzPct val="58333"/>
              <a:buFont typeface="Wingdings"/>
              <a:buChar char=""/>
              <a:tabLst>
                <a:tab pos="393065" algn="l"/>
                <a:tab pos="393700" algn="l"/>
              </a:tabLst>
            </a:pPr>
            <a:r>
              <a:rPr lang="en-IN" sz="2400" dirty="0">
                <a:solidFill>
                  <a:srgbClr val="33339A"/>
                </a:solidFill>
                <a:latin typeface="Arial"/>
                <a:cs typeface="Arial"/>
              </a:rPr>
              <a:t>Grouping can be combined </a:t>
            </a:r>
            <a:r>
              <a:rPr lang="en-IN" sz="2400" spc="-5" dirty="0">
                <a:solidFill>
                  <a:srgbClr val="33339A"/>
                </a:solidFill>
                <a:latin typeface="Arial"/>
                <a:cs typeface="Arial"/>
              </a:rPr>
              <a:t>with </a:t>
            </a:r>
            <a:r>
              <a:rPr lang="en-IN" sz="2400" dirty="0">
                <a:solidFill>
                  <a:srgbClr val="33339A"/>
                </a:solidFill>
                <a:latin typeface="Arial"/>
                <a:cs typeface="Arial"/>
              </a:rPr>
              <a:t>Aggregate</a:t>
            </a:r>
            <a:r>
              <a:rPr lang="en-IN" sz="2400" spc="-40" dirty="0">
                <a:solidFill>
                  <a:srgbClr val="33339A"/>
                </a:solidFill>
                <a:latin typeface="Arial"/>
                <a:cs typeface="Arial"/>
              </a:rPr>
              <a:t> </a:t>
            </a:r>
            <a:r>
              <a:rPr lang="en-IN" sz="2400" dirty="0">
                <a:solidFill>
                  <a:srgbClr val="33339A"/>
                </a:solidFill>
                <a:latin typeface="Arial"/>
                <a:cs typeface="Arial"/>
              </a:rPr>
              <a:t>Functions</a:t>
            </a:r>
            <a:endParaRPr lang="en-IN" sz="2400" dirty="0">
              <a:latin typeface="Arial"/>
              <a:cs typeface="Arial"/>
            </a:endParaRPr>
          </a:p>
          <a:p>
            <a:pPr marL="393700" marR="1015365" indent="-343535">
              <a:lnSpc>
                <a:spcPct val="79800"/>
              </a:lnSpc>
              <a:spcBef>
                <a:spcPts val="580"/>
              </a:spcBef>
              <a:buClr>
                <a:srgbClr val="9A0033"/>
              </a:buClr>
              <a:buSzPct val="58333"/>
              <a:buFont typeface="Wingdings"/>
              <a:buChar char=""/>
              <a:tabLst>
                <a:tab pos="393065" algn="l"/>
                <a:tab pos="393700" algn="l"/>
              </a:tabLst>
            </a:pPr>
            <a:r>
              <a:rPr lang="en-IN" sz="2400" spc="-5" dirty="0">
                <a:solidFill>
                  <a:srgbClr val="33339A"/>
                </a:solidFill>
                <a:latin typeface="Arial"/>
                <a:cs typeface="Arial"/>
              </a:rPr>
              <a:t>Example: </a:t>
            </a:r>
            <a:r>
              <a:rPr lang="en-IN" sz="2400" dirty="0">
                <a:solidFill>
                  <a:srgbClr val="33339A"/>
                </a:solidFill>
                <a:latin typeface="Arial"/>
                <a:cs typeface="Arial"/>
              </a:rPr>
              <a:t>For </a:t>
            </a:r>
            <a:r>
              <a:rPr lang="en-IN" sz="2400" spc="-5" dirty="0">
                <a:solidFill>
                  <a:srgbClr val="33339A"/>
                </a:solidFill>
                <a:latin typeface="Arial"/>
                <a:cs typeface="Arial"/>
              </a:rPr>
              <a:t>each department, retrieve </a:t>
            </a:r>
            <a:r>
              <a:rPr lang="en-IN" sz="2400" dirty="0">
                <a:solidFill>
                  <a:srgbClr val="33339A"/>
                </a:solidFill>
                <a:latin typeface="Arial"/>
                <a:cs typeface="Arial"/>
              </a:rPr>
              <a:t>the </a:t>
            </a:r>
            <a:r>
              <a:rPr lang="en-IN" sz="2400" spc="-5" dirty="0">
                <a:solidFill>
                  <a:srgbClr val="33339A"/>
                </a:solidFill>
                <a:latin typeface="Arial"/>
                <a:cs typeface="Arial"/>
              </a:rPr>
              <a:t>DNO,  COUNT SSN, and AVERAGE</a:t>
            </a:r>
            <a:r>
              <a:rPr lang="en-IN" sz="2400" spc="-25" dirty="0">
                <a:solidFill>
                  <a:srgbClr val="33339A"/>
                </a:solidFill>
                <a:latin typeface="Arial"/>
                <a:cs typeface="Arial"/>
              </a:rPr>
              <a:t> </a:t>
            </a:r>
            <a:r>
              <a:rPr lang="en-IN" sz="2400" spc="-5" dirty="0">
                <a:solidFill>
                  <a:srgbClr val="33339A"/>
                </a:solidFill>
                <a:latin typeface="Arial"/>
                <a:cs typeface="Arial"/>
              </a:rPr>
              <a:t>SALARY</a:t>
            </a:r>
            <a:endParaRPr lang="en-IN" sz="2400" dirty="0">
              <a:latin typeface="Arial"/>
              <a:cs typeface="Arial"/>
            </a:endParaRPr>
          </a:p>
          <a:p>
            <a:pPr marL="393700" indent="-343535">
              <a:lnSpc>
                <a:spcPts val="2875"/>
              </a:lnSpc>
              <a:buClr>
                <a:srgbClr val="9A0033"/>
              </a:buClr>
              <a:buSzPct val="58333"/>
              <a:buFont typeface="Wingdings"/>
              <a:buChar char=""/>
              <a:tabLst>
                <a:tab pos="393065" algn="l"/>
                <a:tab pos="393700" algn="l"/>
              </a:tabLst>
            </a:pPr>
            <a:r>
              <a:rPr lang="en-IN" sz="2400" dirty="0">
                <a:solidFill>
                  <a:srgbClr val="33339A"/>
                </a:solidFill>
                <a:latin typeface="Arial"/>
                <a:cs typeface="Arial"/>
              </a:rPr>
              <a:t>A variation of aggregate operation </a:t>
            </a:r>
            <a:r>
              <a:rPr lang="en-IN" sz="2400" dirty="0">
                <a:solidFill>
                  <a:srgbClr val="33339A"/>
                </a:solidFill>
                <a:latin typeface="AoyagiKouzanFontT"/>
                <a:cs typeface="AoyagiKouzanFontT"/>
              </a:rPr>
              <a:t>ℱ</a:t>
            </a:r>
            <a:r>
              <a:rPr lang="en-IN" sz="2400" spc="-555" dirty="0">
                <a:solidFill>
                  <a:srgbClr val="33339A"/>
                </a:solidFill>
                <a:latin typeface="AoyagiKouzanFontT"/>
                <a:cs typeface="AoyagiKouzanFontT"/>
              </a:rPr>
              <a:t> </a:t>
            </a:r>
            <a:r>
              <a:rPr lang="en-IN" sz="2400" dirty="0">
                <a:solidFill>
                  <a:srgbClr val="33339A"/>
                </a:solidFill>
                <a:latin typeface="Arial"/>
                <a:cs typeface="Arial"/>
              </a:rPr>
              <a:t>allows this:</a:t>
            </a:r>
            <a:endParaRPr lang="en-IN" sz="2400" dirty="0">
              <a:latin typeface="Arial"/>
              <a:cs typeface="Arial"/>
            </a:endParaRPr>
          </a:p>
          <a:p>
            <a:pPr marL="793750" lvl="1" indent="-285750">
              <a:lnSpc>
                <a:spcPts val="2635"/>
              </a:lnSpc>
              <a:buClr>
                <a:srgbClr val="33339A"/>
              </a:buClr>
              <a:buSzPct val="54545"/>
              <a:buFont typeface="Wingdings"/>
              <a:buChar char=""/>
              <a:tabLst>
                <a:tab pos="793115" algn="l"/>
                <a:tab pos="793750" algn="l"/>
              </a:tabLst>
            </a:pPr>
            <a:r>
              <a:rPr lang="en-IN" sz="2200" dirty="0">
                <a:solidFill>
                  <a:srgbClr val="800000"/>
                </a:solidFill>
                <a:latin typeface="Arial"/>
                <a:cs typeface="Arial"/>
              </a:rPr>
              <a:t>Grouping </a:t>
            </a:r>
            <a:r>
              <a:rPr lang="en-IN" sz="2200" spc="-5" dirty="0">
                <a:solidFill>
                  <a:srgbClr val="800000"/>
                </a:solidFill>
                <a:latin typeface="Arial"/>
                <a:cs typeface="Arial"/>
              </a:rPr>
              <a:t>attribute placed </a:t>
            </a:r>
            <a:r>
              <a:rPr lang="en-IN" sz="2200" dirty="0">
                <a:solidFill>
                  <a:srgbClr val="800000"/>
                </a:solidFill>
                <a:latin typeface="Arial"/>
                <a:cs typeface="Arial"/>
              </a:rPr>
              <a:t>to </a:t>
            </a:r>
            <a:r>
              <a:rPr lang="en-IN" sz="2200" spc="-5" dirty="0">
                <a:solidFill>
                  <a:srgbClr val="800000"/>
                </a:solidFill>
                <a:latin typeface="Arial"/>
                <a:cs typeface="Arial"/>
              </a:rPr>
              <a:t>left of</a:t>
            </a:r>
            <a:r>
              <a:rPr lang="en-IN" sz="2200" spc="5" dirty="0">
                <a:solidFill>
                  <a:srgbClr val="800000"/>
                </a:solidFill>
                <a:latin typeface="Arial"/>
                <a:cs typeface="Arial"/>
              </a:rPr>
              <a:t> </a:t>
            </a:r>
            <a:r>
              <a:rPr lang="en-IN" sz="2200" dirty="0">
                <a:solidFill>
                  <a:srgbClr val="800000"/>
                </a:solidFill>
                <a:latin typeface="Arial"/>
                <a:cs typeface="Arial"/>
              </a:rPr>
              <a:t>symbol</a:t>
            </a:r>
            <a:endParaRPr lang="en-IN" sz="2200" dirty="0">
              <a:latin typeface="Arial"/>
              <a:cs typeface="Arial"/>
            </a:endParaRPr>
          </a:p>
          <a:p>
            <a:pPr marL="793750" lvl="1" indent="-285750">
              <a:lnSpc>
                <a:spcPct val="100000"/>
              </a:lnSpc>
              <a:buClr>
                <a:srgbClr val="33339A"/>
              </a:buClr>
              <a:buSzPct val="54545"/>
              <a:buFont typeface="Wingdings"/>
              <a:buChar char=""/>
              <a:tabLst>
                <a:tab pos="793115" algn="l"/>
                <a:tab pos="793750" algn="l"/>
              </a:tabLst>
            </a:pPr>
            <a:r>
              <a:rPr lang="en-IN" sz="2200" dirty="0">
                <a:solidFill>
                  <a:srgbClr val="800000"/>
                </a:solidFill>
                <a:latin typeface="Arial"/>
                <a:cs typeface="Arial"/>
              </a:rPr>
              <a:t>Aggregate functions to right </a:t>
            </a:r>
            <a:r>
              <a:rPr lang="en-IN" sz="2200" spc="-5" dirty="0">
                <a:solidFill>
                  <a:srgbClr val="800000"/>
                </a:solidFill>
                <a:latin typeface="Arial"/>
                <a:cs typeface="Arial"/>
              </a:rPr>
              <a:t>of</a:t>
            </a:r>
            <a:r>
              <a:rPr lang="en-IN" sz="2200" spc="-10" dirty="0">
                <a:solidFill>
                  <a:srgbClr val="800000"/>
                </a:solidFill>
                <a:latin typeface="Arial"/>
                <a:cs typeface="Arial"/>
              </a:rPr>
              <a:t> </a:t>
            </a:r>
            <a:r>
              <a:rPr lang="en-IN" sz="2200" dirty="0">
                <a:solidFill>
                  <a:srgbClr val="800000"/>
                </a:solidFill>
                <a:latin typeface="Arial"/>
                <a:cs typeface="Arial"/>
              </a:rPr>
              <a:t>symbol</a:t>
            </a:r>
            <a:endParaRPr lang="en-IN" sz="2200" dirty="0">
              <a:latin typeface="Arial"/>
              <a:cs typeface="Arial"/>
            </a:endParaRPr>
          </a:p>
          <a:p>
            <a:pPr marL="793750" lvl="1" indent="-285750">
              <a:lnSpc>
                <a:spcPts val="2340"/>
              </a:lnSpc>
              <a:spcBef>
                <a:spcPts val="595"/>
              </a:spcBef>
              <a:buClr>
                <a:srgbClr val="33339A"/>
              </a:buClr>
              <a:buSzPct val="80000"/>
              <a:buFont typeface="Wingdings"/>
              <a:buChar char=""/>
              <a:tabLst>
                <a:tab pos="793115" algn="l"/>
                <a:tab pos="793750" algn="l"/>
              </a:tabLst>
            </a:pPr>
            <a:r>
              <a:rPr lang="en-IN" sz="1500" dirty="0">
                <a:solidFill>
                  <a:srgbClr val="800000"/>
                </a:solidFill>
                <a:latin typeface="Arial"/>
                <a:cs typeface="Arial"/>
              </a:rPr>
              <a:t>DNO </a:t>
            </a:r>
            <a:r>
              <a:rPr lang="en-IN" sz="3300" spc="-7" baseline="15151" dirty="0">
                <a:solidFill>
                  <a:srgbClr val="800000"/>
                </a:solidFill>
                <a:latin typeface="AoyagiKouzanFontT"/>
                <a:cs typeface="AoyagiKouzanFontT"/>
              </a:rPr>
              <a:t>ℱ</a:t>
            </a:r>
            <a:r>
              <a:rPr lang="en-IN" sz="1500" spc="-5" dirty="0">
                <a:solidFill>
                  <a:srgbClr val="800000"/>
                </a:solidFill>
                <a:latin typeface="Arial"/>
                <a:cs typeface="Arial"/>
              </a:rPr>
              <a:t>COUNT SSN, AVERAGE Salary</a:t>
            </a:r>
            <a:r>
              <a:rPr lang="en-IN" sz="1500" spc="-30" dirty="0">
                <a:solidFill>
                  <a:srgbClr val="800000"/>
                </a:solidFill>
                <a:latin typeface="Arial"/>
                <a:cs typeface="Arial"/>
              </a:rPr>
              <a:t> </a:t>
            </a:r>
            <a:r>
              <a:rPr lang="en-IN" sz="3300" spc="-7" baseline="15151" dirty="0">
                <a:solidFill>
                  <a:srgbClr val="800000"/>
                </a:solidFill>
                <a:latin typeface="Arial"/>
                <a:cs typeface="Arial"/>
              </a:rPr>
              <a:t>(EMPLOYEE)</a:t>
            </a:r>
            <a:endParaRPr lang="en-IN" sz="3300" baseline="15151" dirty="0">
              <a:latin typeface="Arial"/>
              <a:cs typeface="Arial"/>
            </a:endParaRPr>
          </a:p>
          <a:p>
            <a:pPr marL="393700" marR="43180" indent="-343535">
              <a:lnSpc>
                <a:spcPct val="79900"/>
              </a:lnSpc>
              <a:spcBef>
                <a:spcPts val="275"/>
              </a:spcBef>
              <a:buClr>
                <a:srgbClr val="9A0033"/>
              </a:buClr>
              <a:buSzPct val="58333"/>
              <a:buFont typeface="Wingdings"/>
              <a:buChar char=""/>
              <a:tabLst>
                <a:tab pos="393065" algn="l"/>
                <a:tab pos="393700" algn="l"/>
              </a:tabLst>
            </a:pPr>
            <a:r>
              <a:rPr lang="en-IN" sz="2400" dirty="0">
                <a:solidFill>
                  <a:srgbClr val="33339A"/>
                </a:solidFill>
                <a:latin typeface="Arial"/>
                <a:cs typeface="Arial"/>
              </a:rPr>
              <a:t>Above operation groups employees by DNO</a:t>
            </a:r>
            <a:r>
              <a:rPr lang="en-IN" sz="2400" spc="-100" dirty="0">
                <a:solidFill>
                  <a:srgbClr val="33339A"/>
                </a:solidFill>
                <a:latin typeface="Arial"/>
                <a:cs typeface="Arial"/>
              </a:rPr>
              <a:t> </a:t>
            </a:r>
            <a:r>
              <a:rPr lang="en-IN" sz="2400" dirty="0">
                <a:solidFill>
                  <a:srgbClr val="33339A"/>
                </a:solidFill>
                <a:latin typeface="Arial"/>
                <a:cs typeface="Arial"/>
              </a:rPr>
              <a:t>(department  number) and computes the count of employees and  </a:t>
            </a:r>
            <a:r>
              <a:rPr lang="en-IN" sz="2400" spc="-5" dirty="0">
                <a:solidFill>
                  <a:srgbClr val="33339A"/>
                </a:solidFill>
                <a:latin typeface="Arial"/>
                <a:cs typeface="Arial"/>
              </a:rPr>
              <a:t>average </a:t>
            </a:r>
            <a:r>
              <a:rPr lang="en-IN" sz="2400" dirty="0">
                <a:solidFill>
                  <a:srgbClr val="33339A"/>
                </a:solidFill>
                <a:latin typeface="Arial"/>
                <a:cs typeface="Arial"/>
              </a:rPr>
              <a:t>salary </a:t>
            </a:r>
            <a:r>
              <a:rPr lang="en-IN" sz="2400" spc="-5" dirty="0">
                <a:solidFill>
                  <a:srgbClr val="33339A"/>
                </a:solidFill>
                <a:latin typeface="Arial"/>
                <a:cs typeface="Arial"/>
              </a:rPr>
              <a:t>per </a:t>
            </a:r>
            <a:r>
              <a:rPr lang="en-IN" sz="2400" dirty="0">
                <a:solidFill>
                  <a:srgbClr val="33339A"/>
                </a:solidFill>
                <a:latin typeface="Arial"/>
                <a:cs typeface="Arial"/>
              </a:rPr>
              <a:t>department</a:t>
            </a:r>
            <a:endParaRPr lang="en-IN" sz="2400"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xmlns="" val="2440246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Examples </a:t>
            </a:r>
            <a:r>
              <a:rPr lang="en-IN" spc="-5" dirty="0"/>
              <a:t>of </a:t>
            </a:r>
            <a:r>
              <a:rPr lang="en-IN" spc="-10" dirty="0"/>
              <a:t>applying aggregate functions  </a:t>
            </a:r>
            <a:r>
              <a:rPr lang="en-IN" spc="-5" dirty="0"/>
              <a:t>and</a:t>
            </a:r>
            <a:r>
              <a:rPr lang="en-IN" spc="-10" dirty="0"/>
              <a:t> grouping</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1086471" y="2227504"/>
            <a:ext cx="8695560" cy="376341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521883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Illustrating aggregate functions and  grouping</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5" name="object 3"/>
          <p:cNvSpPr/>
          <p:nvPr/>
        </p:nvSpPr>
        <p:spPr>
          <a:xfrm>
            <a:off x="1091062" y="2419778"/>
            <a:ext cx="9564745" cy="343238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9516332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355600" indent="-343535">
              <a:lnSpc>
                <a:spcPct val="100000"/>
              </a:lnSpc>
              <a:spcBef>
                <a:spcPts val="100"/>
              </a:spcBef>
              <a:buClr>
                <a:srgbClr val="9A0033"/>
              </a:buClr>
              <a:buSzPct val="60714"/>
              <a:buFont typeface="Wingdings"/>
              <a:buChar char=""/>
              <a:tabLst>
                <a:tab pos="354965" algn="l"/>
                <a:tab pos="356235" algn="l"/>
              </a:tabLst>
            </a:pPr>
            <a:r>
              <a:rPr lang="en-IN" dirty="0">
                <a:solidFill>
                  <a:srgbClr val="33339A"/>
                </a:solidFill>
                <a:latin typeface="Arial"/>
                <a:cs typeface="Arial"/>
              </a:rPr>
              <a:t>Recursive Closure</a:t>
            </a:r>
            <a:r>
              <a:rPr lang="en-IN" spc="-5" dirty="0">
                <a:solidFill>
                  <a:srgbClr val="33339A"/>
                </a:solidFill>
                <a:latin typeface="Arial"/>
                <a:cs typeface="Arial"/>
              </a:rPr>
              <a:t> </a:t>
            </a:r>
            <a:r>
              <a:rPr lang="en-IN" dirty="0">
                <a:solidFill>
                  <a:srgbClr val="33339A"/>
                </a:solidFill>
                <a:latin typeface="Arial"/>
                <a:cs typeface="Arial"/>
              </a:rPr>
              <a:t>Operations</a:t>
            </a:r>
            <a:endParaRPr lang="en-IN" dirty="0">
              <a:latin typeface="Arial"/>
              <a:cs typeface="Arial"/>
            </a:endParaRPr>
          </a:p>
          <a:p>
            <a:pPr marL="755015" marR="640080" lvl="1" indent="-285750">
              <a:lnSpc>
                <a:spcPct val="80000"/>
              </a:lnSpc>
              <a:spcBef>
                <a:spcPts val="680"/>
              </a:spcBef>
              <a:buClr>
                <a:srgbClr val="33339A"/>
              </a:buClr>
              <a:buSzPct val="53571"/>
              <a:buFont typeface="Wingdings"/>
              <a:buChar char=""/>
              <a:tabLst>
                <a:tab pos="755015" algn="l"/>
                <a:tab pos="755650" algn="l"/>
              </a:tabLst>
            </a:pPr>
            <a:r>
              <a:rPr lang="en-IN" sz="2800" dirty="0">
                <a:solidFill>
                  <a:srgbClr val="800000"/>
                </a:solidFill>
                <a:latin typeface="Arial"/>
                <a:cs typeface="Arial"/>
              </a:rPr>
              <a:t>Another type of operation that, in</a:t>
            </a:r>
            <a:r>
              <a:rPr lang="en-IN" sz="2800" spc="-70" dirty="0">
                <a:solidFill>
                  <a:srgbClr val="800000"/>
                </a:solidFill>
                <a:latin typeface="Arial"/>
                <a:cs typeface="Arial"/>
              </a:rPr>
              <a:t> </a:t>
            </a:r>
            <a:r>
              <a:rPr lang="en-IN" sz="2800" dirty="0">
                <a:solidFill>
                  <a:srgbClr val="800000"/>
                </a:solidFill>
                <a:latin typeface="Arial"/>
                <a:cs typeface="Arial"/>
              </a:rPr>
              <a:t>general,  cannot be specified in the basic original  relational algebra is </a:t>
            </a:r>
            <a:r>
              <a:rPr lang="en-IN" sz="2800" b="1" dirty="0">
                <a:solidFill>
                  <a:srgbClr val="800000"/>
                </a:solidFill>
                <a:latin typeface="Arial"/>
                <a:cs typeface="Arial"/>
              </a:rPr>
              <a:t>recursive</a:t>
            </a:r>
            <a:r>
              <a:rPr lang="en-IN" sz="2800" b="1" spc="-35" dirty="0">
                <a:solidFill>
                  <a:srgbClr val="800000"/>
                </a:solidFill>
                <a:latin typeface="Arial"/>
                <a:cs typeface="Arial"/>
              </a:rPr>
              <a:t> </a:t>
            </a:r>
            <a:r>
              <a:rPr lang="en-IN" sz="2800" b="1" dirty="0">
                <a:solidFill>
                  <a:srgbClr val="800000"/>
                </a:solidFill>
                <a:latin typeface="Arial"/>
                <a:cs typeface="Arial"/>
              </a:rPr>
              <a:t>closure</a:t>
            </a:r>
            <a:r>
              <a:rPr lang="en-IN" sz="2800" dirty="0">
                <a:solidFill>
                  <a:srgbClr val="800000"/>
                </a:solidFill>
                <a:latin typeface="Arial"/>
                <a:cs typeface="Arial"/>
              </a:rPr>
              <a:t>.</a:t>
            </a:r>
            <a:endParaRPr lang="en-IN" sz="2800" dirty="0">
              <a:latin typeface="Arial"/>
              <a:cs typeface="Arial"/>
            </a:endParaRPr>
          </a:p>
          <a:p>
            <a:pPr marL="1155065" marR="1454150" lvl="2">
              <a:lnSpc>
                <a:spcPct val="79800"/>
              </a:lnSpc>
              <a:spcBef>
                <a:spcPts val="565"/>
              </a:spcBef>
              <a:buClr>
                <a:srgbClr val="9A0033"/>
              </a:buClr>
              <a:buSzPct val="50000"/>
              <a:buFont typeface="Wingdings"/>
              <a:buChar char=""/>
              <a:tabLst>
                <a:tab pos="1155700" algn="l"/>
              </a:tabLst>
            </a:pPr>
            <a:r>
              <a:rPr lang="en-IN" sz="2400" dirty="0">
                <a:solidFill>
                  <a:srgbClr val="33339A"/>
                </a:solidFill>
                <a:latin typeface="Arial"/>
                <a:cs typeface="Arial"/>
              </a:rPr>
              <a:t>This </a:t>
            </a:r>
            <a:r>
              <a:rPr lang="en-IN" sz="2400" spc="-5" dirty="0">
                <a:solidFill>
                  <a:srgbClr val="33339A"/>
                </a:solidFill>
                <a:latin typeface="Arial"/>
                <a:cs typeface="Arial"/>
              </a:rPr>
              <a:t>operation is applied </a:t>
            </a:r>
            <a:r>
              <a:rPr lang="en-IN" sz="2400" dirty="0">
                <a:solidFill>
                  <a:srgbClr val="33339A"/>
                </a:solidFill>
                <a:latin typeface="Arial"/>
                <a:cs typeface="Arial"/>
              </a:rPr>
              <a:t>to a </a:t>
            </a:r>
            <a:r>
              <a:rPr lang="en-IN" sz="2400" b="1" spc="-5" dirty="0">
                <a:solidFill>
                  <a:srgbClr val="33339A"/>
                </a:solidFill>
                <a:latin typeface="Arial"/>
                <a:cs typeface="Arial"/>
              </a:rPr>
              <a:t>recursive  relationship</a:t>
            </a:r>
            <a:r>
              <a:rPr lang="en-IN" sz="2400" spc="-5" dirty="0">
                <a:solidFill>
                  <a:srgbClr val="33339A"/>
                </a:solidFill>
                <a:latin typeface="Arial"/>
                <a:cs typeface="Arial"/>
              </a:rPr>
              <a:t>.</a:t>
            </a:r>
            <a:endParaRPr lang="en-IN" sz="2400" dirty="0">
              <a:latin typeface="Arial"/>
              <a:cs typeface="Arial"/>
            </a:endParaRPr>
          </a:p>
          <a:p>
            <a:pPr marL="755015" marR="5080" lvl="1" indent="-285750">
              <a:lnSpc>
                <a:spcPct val="80000"/>
              </a:lnSpc>
              <a:spcBef>
                <a:spcPts val="685"/>
              </a:spcBef>
              <a:buClr>
                <a:srgbClr val="33339A"/>
              </a:buClr>
              <a:buSzPct val="53571"/>
              <a:buFont typeface="Wingdings"/>
              <a:buChar char=""/>
              <a:tabLst>
                <a:tab pos="755015" algn="l"/>
                <a:tab pos="755650" algn="l"/>
              </a:tabLst>
            </a:pPr>
            <a:r>
              <a:rPr lang="en-IN" sz="2800" dirty="0">
                <a:solidFill>
                  <a:srgbClr val="800000"/>
                </a:solidFill>
                <a:latin typeface="Arial"/>
                <a:cs typeface="Arial"/>
              </a:rPr>
              <a:t>An example of a recursive operation is to  </a:t>
            </a:r>
            <a:r>
              <a:rPr lang="en-IN" sz="2800" spc="-5" dirty="0">
                <a:solidFill>
                  <a:srgbClr val="800000"/>
                </a:solidFill>
                <a:latin typeface="Arial"/>
                <a:cs typeface="Arial"/>
              </a:rPr>
              <a:t>retrieve all SUPERVISEES of an EMPLOYEE  </a:t>
            </a:r>
            <a:r>
              <a:rPr lang="en-IN" sz="2800" b="1" dirty="0">
                <a:solidFill>
                  <a:srgbClr val="800000"/>
                </a:solidFill>
                <a:latin typeface="Arial"/>
                <a:cs typeface="Arial"/>
              </a:rPr>
              <a:t>e </a:t>
            </a:r>
            <a:r>
              <a:rPr lang="en-IN" sz="2800" spc="-5" dirty="0">
                <a:solidFill>
                  <a:srgbClr val="800000"/>
                </a:solidFill>
                <a:latin typeface="Arial"/>
                <a:cs typeface="Arial"/>
              </a:rPr>
              <a:t>at all levels </a:t>
            </a:r>
            <a:r>
              <a:rPr lang="en-IN" sz="2800" dirty="0">
                <a:solidFill>
                  <a:srgbClr val="800000"/>
                </a:solidFill>
                <a:latin typeface="Arial"/>
                <a:cs typeface="Arial"/>
              </a:rPr>
              <a:t>— </a:t>
            </a:r>
            <a:r>
              <a:rPr lang="en-IN" sz="2800" spc="-5" dirty="0">
                <a:solidFill>
                  <a:srgbClr val="800000"/>
                </a:solidFill>
                <a:latin typeface="Arial"/>
                <a:cs typeface="Arial"/>
              </a:rPr>
              <a:t>that is, all EMPLOYEE </a:t>
            </a:r>
            <a:r>
              <a:rPr lang="en-IN" sz="2800" b="1" spc="-5" dirty="0">
                <a:solidFill>
                  <a:srgbClr val="800000"/>
                </a:solidFill>
                <a:latin typeface="Arial"/>
                <a:cs typeface="Arial"/>
              </a:rPr>
              <a:t>e’  </a:t>
            </a:r>
            <a:r>
              <a:rPr lang="en-IN" sz="2800" dirty="0">
                <a:solidFill>
                  <a:srgbClr val="800000"/>
                </a:solidFill>
                <a:latin typeface="Arial"/>
                <a:cs typeface="Arial"/>
              </a:rPr>
              <a:t>directly supervised by </a:t>
            </a:r>
            <a:r>
              <a:rPr lang="en-IN" sz="2800" b="1" dirty="0">
                <a:solidFill>
                  <a:srgbClr val="800000"/>
                </a:solidFill>
                <a:latin typeface="Arial"/>
                <a:cs typeface="Arial"/>
              </a:rPr>
              <a:t>e</a:t>
            </a:r>
            <a:r>
              <a:rPr lang="en-IN" sz="2800" dirty="0">
                <a:solidFill>
                  <a:srgbClr val="800000"/>
                </a:solidFill>
                <a:latin typeface="Arial"/>
                <a:cs typeface="Arial"/>
              </a:rPr>
              <a:t>; all employees </a:t>
            </a:r>
            <a:r>
              <a:rPr lang="en-IN" sz="2800" b="1" dirty="0">
                <a:solidFill>
                  <a:srgbClr val="800000"/>
                </a:solidFill>
                <a:latin typeface="Arial"/>
                <a:cs typeface="Arial"/>
              </a:rPr>
              <a:t>e’’  </a:t>
            </a:r>
            <a:r>
              <a:rPr lang="en-IN" sz="2800" dirty="0">
                <a:solidFill>
                  <a:srgbClr val="800000"/>
                </a:solidFill>
                <a:latin typeface="Arial"/>
                <a:cs typeface="Arial"/>
              </a:rPr>
              <a:t>directly supervised by each employee </a:t>
            </a:r>
            <a:r>
              <a:rPr lang="en-IN" sz="2800" b="1" spc="-5" dirty="0">
                <a:solidFill>
                  <a:srgbClr val="800000"/>
                </a:solidFill>
                <a:latin typeface="Arial"/>
                <a:cs typeface="Arial"/>
              </a:rPr>
              <a:t>e’</a:t>
            </a:r>
            <a:r>
              <a:rPr lang="en-IN" sz="2800" spc="-5" dirty="0">
                <a:solidFill>
                  <a:srgbClr val="800000"/>
                </a:solidFill>
                <a:latin typeface="Arial"/>
                <a:cs typeface="Arial"/>
              </a:rPr>
              <a:t>; all  </a:t>
            </a:r>
            <a:r>
              <a:rPr lang="en-IN" sz="2800" dirty="0">
                <a:solidFill>
                  <a:srgbClr val="800000"/>
                </a:solidFill>
                <a:latin typeface="Arial"/>
                <a:cs typeface="Arial"/>
              </a:rPr>
              <a:t>employees </a:t>
            </a:r>
            <a:r>
              <a:rPr lang="en-IN" sz="2800" b="1" spc="-5" dirty="0">
                <a:solidFill>
                  <a:srgbClr val="800000"/>
                </a:solidFill>
                <a:latin typeface="Arial"/>
                <a:cs typeface="Arial"/>
              </a:rPr>
              <a:t>e’’’ </a:t>
            </a:r>
            <a:r>
              <a:rPr lang="en-IN" sz="2800" dirty="0">
                <a:solidFill>
                  <a:srgbClr val="800000"/>
                </a:solidFill>
                <a:latin typeface="Arial"/>
                <a:cs typeface="Arial"/>
              </a:rPr>
              <a:t>directly supervised by each  employee </a:t>
            </a:r>
            <a:r>
              <a:rPr lang="en-IN" sz="2800" b="1" spc="-5" dirty="0">
                <a:solidFill>
                  <a:srgbClr val="800000"/>
                </a:solidFill>
                <a:latin typeface="Arial"/>
                <a:cs typeface="Arial"/>
              </a:rPr>
              <a:t>e’’</a:t>
            </a:r>
            <a:r>
              <a:rPr lang="en-IN" sz="2800" spc="-5" dirty="0">
                <a:solidFill>
                  <a:srgbClr val="800000"/>
                </a:solidFill>
                <a:latin typeface="Arial"/>
                <a:cs typeface="Arial"/>
              </a:rPr>
              <a:t>; and </a:t>
            </a:r>
            <a:r>
              <a:rPr lang="en-IN" sz="2800" dirty="0">
                <a:solidFill>
                  <a:srgbClr val="800000"/>
                </a:solidFill>
                <a:latin typeface="Arial"/>
                <a:cs typeface="Arial"/>
              </a:rPr>
              <a:t>so </a:t>
            </a:r>
            <a:r>
              <a:rPr lang="en-IN" sz="2800" spc="-5" dirty="0">
                <a:solidFill>
                  <a:srgbClr val="800000"/>
                </a:solidFill>
                <a:latin typeface="Arial"/>
                <a:cs typeface="Arial"/>
              </a:rPr>
              <a:t>on.</a:t>
            </a:r>
            <a:endParaRPr lang="en-IN" sz="28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0" indent="0">
              <a:buNone/>
            </a:pPr>
            <a:endParaRPr lang="en-GB" sz="2400" dirty="0"/>
          </a:p>
        </p:txBody>
      </p:sp>
    </p:spTree>
    <p:extLst>
      <p:ext uri="{BB962C8B-B14F-4D97-AF65-F5344CB8AC3E}">
        <p14:creationId xmlns:p14="http://schemas.microsoft.com/office/powerpoint/2010/main" xmlns="" val="8812490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355600" marR="5080" indent="-343535">
              <a:lnSpc>
                <a:spcPct val="100000"/>
              </a:lnSpc>
              <a:spcBef>
                <a:spcPts val="100"/>
              </a:spcBef>
              <a:buClr>
                <a:srgbClr val="9A0033"/>
              </a:buClr>
              <a:buSzPct val="60714"/>
              <a:buFont typeface="Wingdings"/>
              <a:buChar char=""/>
              <a:tabLst>
                <a:tab pos="354965" algn="l"/>
                <a:tab pos="356235" algn="l"/>
              </a:tabLst>
            </a:pPr>
            <a:r>
              <a:rPr lang="en-IN" dirty="0">
                <a:solidFill>
                  <a:srgbClr val="33339A"/>
                </a:solidFill>
                <a:latin typeface="Arial"/>
                <a:cs typeface="Arial"/>
              </a:rPr>
              <a:t>Although </a:t>
            </a:r>
            <a:r>
              <a:rPr lang="en-IN" spc="-5" dirty="0">
                <a:solidFill>
                  <a:srgbClr val="33339A"/>
                </a:solidFill>
                <a:latin typeface="Arial"/>
                <a:cs typeface="Arial"/>
              </a:rPr>
              <a:t>it is </a:t>
            </a:r>
            <a:r>
              <a:rPr lang="en-IN" dirty="0">
                <a:solidFill>
                  <a:srgbClr val="33339A"/>
                </a:solidFill>
                <a:latin typeface="Arial"/>
                <a:cs typeface="Arial"/>
              </a:rPr>
              <a:t>possible to retrieve employees at  each level and then take their union, we cannot,  in general, specify a query such as “retrieve the  supervisees of ‘James Borg’ at all levels”</a:t>
            </a:r>
            <a:r>
              <a:rPr lang="en-IN" spc="-65" dirty="0">
                <a:solidFill>
                  <a:srgbClr val="33339A"/>
                </a:solidFill>
                <a:latin typeface="Arial"/>
                <a:cs typeface="Arial"/>
              </a:rPr>
              <a:t> </a:t>
            </a:r>
            <a:r>
              <a:rPr lang="en-IN" dirty="0">
                <a:solidFill>
                  <a:srgbClr val="33339A"/>
                </a:solidFill>
                <a:latin typeface="Arial"/>
                <a:cs typeface="Arial"/>
              </a:rPr>
              <a:t>without  utilizing a looping</a:t>
            </a:r>
            <a:r>
              <a:rPr lang="en-IN" spc="-10" dirty="0">
                <a:solidFill>
                  <a:srgbClr val="33339A"/>
                </a:solidFill>
                <a:latin typeface="Arial"/>
                <a:cs typeface="Arial"/>
              </a:rPr>
              <a:t> </a:t>
            </a:r>
            <a:r>
              <a:rPr lang="en-IN" dirty="0">
                <a:solidFill>
                  <a:srgbClr val="33339A"/>
                </a:solidFill>
                <a:latin typeface="Arial"/>
                <a:cs typeface="Arial"/>
              </a:rPr>
              <a:t>mechanism.</a:t>
            </a:r>
            <a:endParaRPr lang="en-IN" dirty="0">
              <a:latin typeface="Arial"/>
              <a:cs typeface="Arial"/>
            </a:endParaRPr>
          </a:p>
          <a:p>
            <a:pPr marL="755015" marR="113030" lvl="1" indent="-285750">
              <a:lnSpc>
                <a:spcPct val="100000"/>
              </a:lnSpc>
              <a:spcBef>
                <a:spcPts val="65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SQL3 standard includes syntax for recursive  closure.</a:t>
            </a:r>
            <a:endParaRPr lang="en-IN" sz="26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a:t>
            </a:r>
            <a:r>
              <a:rPr lang="en-US" altLang="en-US" sz="2400" dirty="0" smtClean="0">
                <a:solidFill>
                  <a:schemeClr val="bg1"/>
                </a:solidFill>
              </a:rPr>
              <a:t>requirements</a:t>
            </a:r>
            <a:endParaRPr lang="en-US" altLang="en-US" sz="2400" dirty="0">
              <a:solidFill>
                <a:schemeClr val="bg1"/>
              </a:solidFill>
            </a:endParaRPr>
          </a:p>
        </p:txBody>
      </p:sp>
    </p:spTree>
    <p:extLst>
      <p:ext uri="{BB962C8B-B14F-4D97-AF65-F5344CB8AC3E}">
        <p14:creationId xmlns:p14="http://schemas.microsoft.com/office/powerpoint/2010/main" xmlns="" val="25042906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1752472" y="1935882"/>
            <a:ext cx="7209397" cy="478559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1255686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355600" indent="-343535">
              <a:lnSpc>
                <a:spcPct val="100000"/>
              </a:lnSpc>
              <a:spcBef>
                <a:spcPts val="6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The OUTER JOIN</a:t>
            </a:r>
            <a:r>
              <a:rPr lang="en-IN" sz="2400" spc="-25" dirty="0">
                <a:solidFill>
                  <a:srgbClr val="33339A"/>
                </a:solidFill>
                <a:latin typeface="Arial"/>
                <a:cs typeface="Arial"/>
              </a:rPr>
              <a:t> </a:t>
            </a:r>
            <a:r>
              <a:rPr lang="en-IN" sz="2400" dirty="0">
                <a:solidFill>
                  <a:srgbClr val="33339A"/>
                </a:solidFill>
                <a:latin typeface="Arial"/>
                <a:cs typeface="Arial"/>
              </a:rPr>
              <a:t>Operation</a:t>
            </a:r>
            <a:endParaRPr lang="en-IN" sz="2400" dirty="0">
              <a:latin typeface="Arial"/>
              <a:cs typeface="Arial"/>
            </a:endParaRPr>
          </a:p>
          <a:p>
            <a:pPr marL="755015" marR="634365" lvl="1" indent="-285750">
              <a:lnSpc>
                <a:spcPct val="100000"/>
              </a:lnSpc>
              <a:spcBef>
                <a:spcPts val="53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In </a:t>
            </a:r>
            <a:r>
              <a:rPr lang="en-IN" sz="2200" spc="-5" dirty="0">
                <a:solidFill>
                  <a:srgbClr val="800000"/>
                </a:solidFill>
                <a:latin typeface="Arial"/>
                <a:cs typeface="Arial"/>
              </a:rPr>
              <a:t>NATURAL JOIN and EQUIJOIN, tuples without </a:t>
            </a:r>
            <a:r>
              <a:rPr lang="en-IN" sz="2200" dirty="0">
                <a:solidFill>
                  <a:srgbClr val="800000"/>
                </a:solidFill>
                <a:latin typeface="Arial"/>
                <a:cs typeface="Arial"/>
              </a:rPr>
              <a:t>a  </a:t>
            </a:r>
            <a:r>
              <a:rPr lang="en-IN" sz="2200" i="1" dirty="0">
                <a:solidFill>
                  <a:srgbClr val="800000"/>
                </a:solidFill>
                <a:latin typeface="Arial"/>
                <a:cs typeface="Arial"/>
              </a:rPr>
              <a:t>matching </a:t>
            </a:r>
            <a:r>
              <a:rPr lang="en-IN" sz="2200" dirty="0">
                <a:solidFill>
                  <a:srgbClr val="800000"/>
                </a:solidFill>
                <a:latin typeface="Arial"/>
                <a:cs typeface="Arial"/>
              </a:rPr>
              <a:t>(or </a:t>
            </a:r>
            <a:r>
              <a:rPr lang="en-IN" sz="2200" i="1" dirty="0">
                <a:solidFill>
                  <a:srgbClr val="800000"/>
                </a:solidFill>
                <a:latin typeface="Arial"/>
                <a:cs typeface="Arial"/>
              </a:rPr>
              <a:t>related</a:t>
            </a:r>
            <a:r>
              <a:rPr lang="en-IN" sz="2200" dirty="0">
                <a:solidFill>
                  <a:srgbClr val="800000"/>
                </a:solidFill>
                <a:latin typeface="Arial"/>
                <a:cs typeface="Arial"/>
              </a:rPr>
              <a:t>) tuple </a:t>
            </a:r>
            <a:r>
              <a:rPr lang="en-IN" sz="2200" spc="-5" dirty="0">
                <a:solidFill>
                  <a:srgbClr val="800000"/>
                </a:solidFill>
                <a:latin typeface="Arial"/>
                <a:cs typeface="Arial"/>
              </a:rPr>
              <a:t>are </a:t>
            </a:r>
            <a:r>
              <a:rPr lang="en-IN" sz="2200" dirty="0">
                <a:solidFill>
                  <a:srgbClr val="800000"/>
                </a:solidFill>
                <a:latin typeface="Arial"/>
                <a:cs typeface="Arial"/>
              </a:rPr>
              <a:t>eliminated from the join  result</a:t>
            </a:r>
            <a:endParaRPr lang="en-IN" sz="2200" dirty="0">
              <a:latin typeface="Arial"/>
              <a:cs typeface="Arial"/>
            </a:endParaRPr>
          </a:p>
          <a:p>
            <a:pPr marL="1155700" lvl="2" indent="-229235">
              <a:lnSpc>
                <a:spcPct val="100000"/>
              </a:lnSpc>
              <a:spcBef>
                <a:spcPts val="480"/>
              </a:spcBef>
              <a:buClr>
                <a:srgbClr val="9A0033"/>
              </a:buClr>
              <a:buSzPct val="50000"/>
              <a:buFont typeface="Wingdings"/>
              <a:buChar char=""/>
              <a:tabLst>
                <a:tab pos="1155065" algn="l"/>
                <a:tab pos="1155700" algn="l"/>
              </a:tabLst>
            </a:pPr>
            <a:r>
              <a:rPr lang="en-IN" spc="-5" dirty="0">
                <a:solidFill>
                  <a:srgbClr val="33339A"/>
                </a:solidFill>
                <a:latin typeface="Arial"/>
                <a:cs typeface="Arial"/>
              </a:rPr>
              <a:t>Tuples with null in the join attributes are also</a:t>
            </a:r>
            <a:r>
              <a:rPr lang="en-IN" spc="65" dirty="0">
                <a:solidFill>
                  <a:srgbClr val="33339A"/>
                </a:solidFill>
                <a:latin typeface="Arial"/>
                <a:cs typeface="Arial"/>
              </a:rPr>
              <a:t> </a:t>
            </a:r>
            <a:r>
              <a:rPr lang="en-IN" spc="-10" dirty="0">
                <a:solidFill>
                  <a:srgbClr val="33339A"/>
                </a:solidFill>
                <a:latin typeface="Arial"/>
                <a:cs typeface="Arial"/>
              </a:rPr>
              <a:t>eliminated</a:t>
            </a:r>
            <a:endParaRPr lang="en-IN" dirty="0">
              <a:latin typeface="Arial"/>
              <a:cs typeface="Arial"/>
            </a:endParaRPr>
          </a:p>
          <a:p>
            <a:pPr marL="1155700" lvl="2" indent="-229235">
              <a:lnSpc>
                <a:spcPct val="100000"/>
              </a:lnSpc>
              <a:spcBef>
                <a:spcPts val="470"/>
              </a:spcBef>
              <a:buClr>
                <a:srgbClr val="9A0033"/>
              </a:buClr>
              <a:buSzPct val="50000"/>
              <a:buFont typeface="Wingdings"/>
              <a:buChar char=""/>
              <a:tabLst>
                <a:tab pos="1155065" algn="l"/>
                <a:tab pos="1155700" algn="l"/>
              </a:tabLst>
            </a:pPr>
            <a:r>
              <a:rPr lang="en-IN" spc="-5" dirty="0">
                <a:solidFill>
                  <a:srgbClr val="33339A"/>
                </a:solidFill>
                <a:latin typeface="Arial"/>
                <a:cs typeface="Arial"/>
              </a:rPr>
              <a:t>This </a:t>
            </a:r>
            <a:r>
              <a:rPr lang="en-IN" spc="-10" dirty="0">
                <a:solidFill>
                  <a:srgbClr val="33339A"/>
                </a:solidFill>
                <a:latin typeface="Arial"/>
                <a:cs typeface="Arial"/>
              </a:rPr>
              <a:t>amounts </a:t>
            </a:r>
            <a:r>
              <a:rPr lang="en-IN" spc="-5" dirty="0">
                <a:solidFill>
                  <a:srgbClr val="33339A"/>
                </a:solidFill>
                <a:latin typeface="Arial"/>
                <a:cs typeface="Arial"/>
              </a:rPr>
              <a:t>to loss of</a:t>
            </a:r>
            <a:r>
              <a:rPr lang="en-IN" spc="25" dirty="0">
                <a:solidFill>
                  <a:srgbClr val="33339A"/>
                </a:solidFill>
                <a:latin typeface="Arial"/>
                <a:cs typeface="Arial"/>
              </a:rPr>
              <a:t> </a:t>
            </a:r>
            <a:r>
              <a:rPr lang="en-IN" spc="-10" dirty="0">
                <a:solidFill>
                  <a:srgbClr val="33339A"/>
                </a:solidFill>
                <a:latin typeface="Arial"/>
                <a:cs typeface="Arial"/>
              </a:rPr>
              <a:t>information.</a:t>
            </a:r>
            <a:endParaRPr lang="en-IN" dirty="0">
              <a:latin typeface="Arial"/>
              <a:cs typeface="Arial"/>
            </a:endParaRPr>
          </a:p>
          <a:p>
            <a:pPr marL="755015" marR="5080" lvl="1" indent="-285750">
              <a:lnSpc>
                <a:spcPct val="100000"/>
              </a:lnSpc>
              <a:spcBef>
                <a:spcPts val="51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 set </a:t>
            </a:r>
            <a:r>
              <a:rPr lang="en-IN" sz="2200" spc="-5" dirty="0">
                <a:solidFill>
                  <a:srgbClr val="800000"/>
                </a:solidFill>
                <a:latin typeface="Arial"/>
                <a:cs typeface="Arial"/>
              </a:rPr>
              <a:t>of operations, </a:t>
            </a:r>
            <a:r>
              <a:rPr lang="en-IN" sz="2200" dirty="0">
                <a:solidFill>
                  <a:srgbClr val="800000"/>
                </a:solidFill>
                <a:latin typeface="Arial"/>
                <a:cs typeface="Arial"/>
              </a:rPr>
              <a:t>called OUTER </a:t>
            </a:r>
            <a:r>
              <a:rPr lang="en-IN" sz="2200" spc="-5" dirty="0">
                <a:solidFill>
                  <a:srgbClr val="800000"/>
                </a:solidFill>
                <a:latin typeface="Arial"/>
                <a:cs typeface="Arial"/>
              </a:rPr>
              <a:t>joins, </a:t>
            </a:r>
            <a:r>
              <a:rPr lang="en-IN" sz="2200" dirty="0">
                <a:solidFill>
                  <a:srgbClr val="800000"/>
                </a:solidFill>
                <a:latin typeface="Arial"/>
                <a:cs typeface="Arial"/>
              </a:rPr>
              <a:t>can </a:t>
            </a:r>
            <a:r>
              <a:rPr lang="en-IN" sz="2200" spc="-5" dirty="0">
                <a:solidFill>
                  <a:srgbClr val="800000"/>
                </a:solidFill>
                <a:latin typeface="Arial"/>
                <a:cs typeface="Arial"/>
              </a:rPr>
              <a:t>be used when  we want </a:t>
            </a:r>
            <a:r>
              <a:rPr lang="en-IN" sz="2200" dirty="0">
                <a:solidFill>
                  <a:srgbClr val="800000"/>
                </a:solidFill>
                <a:latin typeface="Arial"/>
                <a:cs typeface="Arial"/>
              </a:rPr>
              <a:t>to keep </a:t>
            </a:r>
            <a:r>
              <a:rPr lang="en-IN" sz="2200" spc="-5" dirty="0">
                <a:solidFill>
                  <a:srgbClr val="800000"/>
                </a:solidFill>
                <a:latin typeface="Arial"/>
                <a:cs typeface="Arial"/>
              </a:rPr>
              <a:t>all </a:t>
            </a:r>
            <a:r>
              <a:rPr lang="en-IN" sz="2200" dirty="0">
                <a:solidFill>
                  <a:srgbClr val="800000"/>
                </a:solidFill>
                <a:latin typeface="Arial"/>
                <a:cs typeface="Arial"/>
              </a:rPr>
              <a:t>the tuples </a:t>
            </a:r>
            <a:r>
              <a:rPr lang="en-IN" sz="2200" spc="-5" dirty="0">
                <a:solidFill>
                  <a:srgbClr val="800000"/>
                </a:solidFill>
                <a:latin typeface="Arial"/>
                <a:cs typeface="Arial"/>
              </a:rPr>
              <a:t>in R, or all </a:t>
            </a:r>
            <a:r>
              <a:rPr lang="en-IN" sz="2200" dirty="0">
                <a:solidFill>
                  <a:srgbClr val="800000"/>
                </a:solidFill>
                <a:latin typeface="Arial"/>
                <a:cs typeface="Arial"/>
              </a:rPr>
              <a:t>those </a:t>
            </a:r>
            <a:r>
              <a:rPr lang="en-IN" sz="2200" spc="-5" dirty="0">
                <a:solidFill>
                  <a:srgbClr val="800000"/>
                </a:solidFill>
                <a:latin typeface="Arial"/>
                <a:cs typeface="Arial"/>
              </a:rPr>
              <a:t>in </a:t>
            </a:r>
            <a:r>
              <a:rPr lang="en-IN" sz="2200" dirty="0">
                <a:solidFill>
                  <a:srgbClr val="800000"/>
                </a:solidFill>
                <a:latin typeface="Arial"/>
                <a:cs typeface="Arial"/>
              </a:rPr>
              <a:t>S, </a:t>
            </a:r>
            <a:r>
              <a:rPr lang="en-IN" sz="2200" spc="-5" dirty="0">
                <a:solidFill>
                  <a:srgbClr val="800000"/>
                </a:solidFill>
                <a:latin typeface="Arial"/>
                <a:cs typeface="Arial"/>
              </a:rPr>
              <a:t>or all  </a:t>
            </a:r>
            <a:r>
              <a:rPr lang="en-IN" sz="2200" dirty="0">
                <a:solidFill>
                  <a:srgbClr val="800000"/>
                </a:solidFill>
                <a:latin typeface="Arial"/>
                <a:cs typeface="Arial"/>
              </a:rPr>
              <a:t>those </a:t>
            </a:r>
            <a:r>
              <a:rPr lang="en-IN" sz="2200" spc="-5" dirty="0">
                <a:solidFill>
                  <a:srgbClr val="800000"/>
                </a:solidFill>
                <a:latin typeface="Arial"/>
                <a:cs typeface="Arial"/>
              </a:rPr>
              <a:t>in both </a:t>
            </a:r>
            <a:r>
              <a:rPr lang="en-IN" sz="2200" dirty="0">
                <a:solidFill>
                  <a:srgbClr val="800000"/>
                </a:solidFill>
                <a:latin typeface="Arial"/>
                <a:cs typeface="Arial"/>
              </a:rPr>
              <a:t>relations </a:t>
            </a:r>
            <a:r>
              <a:rPr lang="en-IN" sz="2200" spc="-5" dirty="0">
                <a:solidFill>
                  <a:srgbClr val="800000"/>
                </a:solidFill>
                <a:latin typeface="Arial"/>
                <a:cs typeface="Arial"/>
              </a:rPr>
              <a:t>in </a:t>
            </a:r>
            <a:r>
              <a:rPr lang="en-IN" sz="2200" dirty="0">
                <a:solidFill>
                  <a:srgbClr val="800000"/>
                </a:solidFill>
                <a:latin typeface="Arial"/>
                <a:cs typeface="Arial"/>
              </a:rPr>
              <a:t>the result </a:t>
            </a:r>
            <a:r>
              <a:rPr lang="en-IN" sz="2200" spc="-5" dirty="0">
                <a:solidFill>
                  <a:srgbClr val="800000"/>
                </a:solidFill>
                <a:latin typeface="Arial"/>
                <a:cs typeface="Arial"/>
              </a:rPr>
              <a:t>of </a:t>
            </a:r>
            <a:r>
              <a:rPr lang="en-IN" sz="2200" dirty="0">
                <a:solidFill>
                  <a:srgbClr val="800000"/>
                </a:solidFill>
                <a:latin typeface="Arial"/>
                <a:cs typeface="Arial"/>
              </a:rPr>
              <a:t>the </a:t>
            </a:r>
            <a:r>
              <a:rPr lang="en-IN" sz="2200" spc="-5" dirty="0">
                <a:solidFill>
                  <a:srgbClr val="800000"/>
                </a:solidFill>
                <a:latin typeface="Arial"/>
                <a:cs typeface="Arial"/>
              </a:rPr>
              <a:t>join, </a:t>
            </a:r>
            <a:r>
              <a:rPr lang="en-IN" sz="2200" dirty="0">
                <a:solidFill>
                  <a:srgbClr val="800000"/>
                </a:solidFill>
                <a:latin typeface="Arial"/>
                <a:cs typeface="Arial"/>
              </a:rPr>
              <a:t>regardless </a:t>
            </a:r>
            <a:r>
              <a:rPr lang="en-IN" sz="2200" spc="-5" dirty="0">
                <a:solidFill>
                  <a:srgbClr val="800000"/>
                </a:solidFill>
                <a:latin typeface="Arial"/>
                <a:cs typeface="Arial"/>
              </a:rPr>
              <a:t>of  whether or not </a:t>
            </a:r>
            <a:r>
              <a:rPr lang="en-IN" sz="2200" dirty="0">
                <a:solidFill>
                  <a:srgbClr val="800000"/>
                </a:solidFill>
                <a:latin typeface="Arial"/>
                <a:cs typeface="Arial"/>
              </a:rPr>
              <a:t>they </a:t>
            </a:r>
            <a:r>
              <a:rPr lang="en-IN" sz="2200" spc="-5" dirty="0">
                <a:solidFill>
                  <a:srgbClr val="800000"/>
                </a:solidFill>
                <a:latin typeface="Arial"/>
                <a:cs typeface="Arial"/>
              </a:rPr>
              <a:t>have </a:t>
            </a:r>
            <a:r>
              <a:rPr lang="en-IN" sz="2200" dirty="0">
                <a:solidFill>
                  <a:srgbClr val="800000"/>
                </a:solidFill>
                <a:latin typeface="Arial"/>
                <a:cs typeface="Arial"/>
              </a:rPr>
              <a:t>matching tuples </a:t>
            </a:r>
            <a:r>
              <a:rPr lang="en-IN" sz="2200" spc="-5" dirty="0">
                <a:solidFill>
                  <a:srgbClr val="800000"/>
                </a:solidFill>
                <a:latin typeface="Arial"/>
                <a:cs typeface="Arial"/>
              </a:rPr>
              <a:t>in </a:t>
            </a:r>
            <a:r>
              <a:rPr lang="en-IN" sz="2200" dirty="0">
                <a:solidFill>
                  <a:srgbClr val="800000"/>
                </a:solidFill>
                <a:latin typeface="Arial"/>
                <a:cs typeface="Arial"/>
              </a:rPr>
              <a:t>the </a:t>
            </a:r>
            <a:r>
              <a:rPr lang="en-IN" sz="2200" spc="-5" dirty="0">
                <a:solidFill>
                  <a:srgbClr val="800000"/>
                </a:solidFill>
                <a:latin typeface="Arial"/>
                <a:cs typeface="Arial"/>
              </a:rPr>
              <a:t>other  </a:t>
            </a:r>
            <a:r>
              <a:rPr lang="en-IN" sz="2200" dirty="0">
                <a:solidFill>
                  <a:srgbClr val="800000"/>
                </a:solidFill>
                <a:latin typeface="Arial"/>
                <a:cs typeface="Arial"/>
              </a:rPr>
              <a:t>relation.</a:t>
            </a:r>
            <a:endParaRPr lang="en-IN" sz="22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Tree>
    <p:extLst>
      <p:ext uri="{BB962C8B-B14F-4D97-AF65-F5344CB8AC3E}">
        <p14:creationId xmlns:p14="http://schemas.microsoft.com/office/powerpoint/2010/main" xmlns="" val="13400617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355600" marR="5080" indent="-342900">
              <a:lnSpc>
                <a:spcPts val="3020"/>
              </a:lnSpc>
              <a:spcBef>
                <a:spcPts val="484"/>
              </a:spcBef>
              <a:buClr>
                <a:srgbClr val="9A0033"/>
              </a:buClr>
              <a:buSzPct val="60714"/>
              <a:buFont typeface="Wingdings"/>
              <a:buChar char=""/>
              <a:tabLst>
                <a:tab pos="354965" algn="l"/>
                <a:tab pos="356235" algn="l"/>
                <a:tab pos="5454650" algn="l"/>
              </a:tabLst>
            </a:pPr>
            <a:r>
              <a:rPr lang="en-IN" sz="2400" dirty="0">
                <a:solidFill>
                  <a:srgbClr val="33339A"/>
                </a:solidFill>
                <a:latin typeface="Arial"/>
                <a:cs typeface="Arial"/>
              </a:rPr>
              <a:t>The left outer join operation keeps </a:t>
            </a:r>
            <a:r>
              <a:rPr lang="en-IN" sz="2400" u="heavy" dirty="0">
                <a:solidFill>
                  <a:srgbClr val="33339A"/>
                </a:solidFill>
                <a:uFill>
                  <a:solidFill>
                    <a:srgbClr val="33339A"/>
                  </a:solidFill>
                </a:uFill>
                <a:latin typeface="Arial"/>
                <a:cs typeface="Arial"/>
              </a:rPr>
              <a:t>every tuple</a:t>
            </a:r>
            <a:r>
              <a:rPr lang="en-IN" sz="2400" dirty="0">
                <a:solidFill>
                  <a:srgbClr val="33339A"/>
                </a:solidFill>
                <a:latin typeface="Arial"/>
                <a:cs typeface="Arial"/>
              </a:rPr>
              <a:t> in  the first </a:t>
            </a:r>
            <a:r>
              <a:rPr lang="en-IN" sz="2400" spc="-5" dirty="0">
                <a:solidFill>
                  <a:srgbClr val="33339A"/>
                </a:solidFill>
                <a:latin typeface="Arial"/>
                <a:cs typeface="Arial"/>
              </a:rPr>
              <a:t>or left relation </a:t>
            </a:r>
            <a:r>
              <a:rPr lang="en-IN" sz="2400" dirty="0">
                <a:solidFill>
                  <a:srgbClr val="33339A"/>
                </a:solidFill>
                <a:latin typeface="Arial"/>
                <a:cs typeface="Arial"/>
              </a:rPr>
              <a:t>R</a:t>
            </a:r>
            <a:r>
              <a:rPr lang="en-IN" sz="2400" spc="25" dirty="0">
                <a:solidFill>
                  <a:srgbClr val="33339A"/>
                </a:solidFill>
                <a:latin typeface="Arial"/>
                <a:cs typeface="Arial"/>
              </a:rPr>
              <a:t> </a:t>
            </a:r>
            <a:r>
              <a:rPr lang="en-IN" sz="2400" spc="-5" dirty="0">
                <a:solidFill>
                  <a:srgbClr val="33339A"/>
                </a:solidFill>
                <a:latin typeface="Arial"/>
                <a:cs typeface="Arial"/>
              </a:rPr>
              <a:t>in</a:t>
            </a:r>
            <a:r>
              <a:rPr lang="en-IN" sz="2400" dirty="0">
                <a:solidFill>
                  <a:srgbClr val="33339A"/>
                </a:solidFill>
                <a:latin typeface="Arial"/>
                <a:cs typeface="Arial"/>
              </a:rPr>
              <a:t> </a:t>
            </a:r>
            <a:r>
              <a:rPr lang="en-IN" sz="2400" dirty="0" smtClean="0">
                <a:solidFill>
                  <a:srgbClr val="33339A"/>
                </a:solidFill>
                <a:latin typeface="Arial"/>
                <a:cs typeface="Arial"/>
              </a:rPr>
              <a:t>R         </a:t>
            </a:r>
            <a:r>
              <a:rPr lang="en-IN" sz="2400" spc="-5" dirty="0" smtClean="0">
                <a:solidFill>
                  <a:srgbClr val="33339A"/>
                </a:solidFill>
                <a:latin typeface="Arial"/>
                <a:cs typeface="Arial"/>
              </a:rPr>
              <a:t>S</a:t>
            </a:r>
            <a:r>
              <a:rPr lang="en-IN" sz="2400" spc="-5" dirty="0">
                <a:solidFill>
                  <a:srgbClr val="33339A"/>
                </a:solidFill>
                <a:latin typeface="Arial"/>
                <a:cs typeface="Arial"/>
              </a:rPr>
              <a:t>; if no</a:t>
            </a:r>
            <a:r>
              <a:rPr lang="en-IN" sz="2400" spc="-75" dirty="0">
                <a:solidFill>
                  <a:srgbClr val="33339A"/>
                </a:solidFill>
                <a:latin typeface="Arial"/>
                <a:cs typeface="Arial"/>
              </a:rPr>
              <a:t> </a:t>
            </a:r>
            <a:r>
              <a:rPr lang="en-IN" sz="2400" spc="-5" dirty="0">
                <a:solidFill>
                  <a:srgbClr val="33339A"/>
                </a:solidFill>
                <a:latin typeface="Arial"/>
                <a:cs typeface="Arial"/>
              </a:rPr>
              <a:t>matching  </a:t>
            </a:r>
            <a:r>
              <a:rPr lang="en-IN" sz="2400" dirty="0">
                <a:solidFill>
                  <a:srgbClr val="33339A"/>
                </a:solidFill>
                <a:latin typeface="Arial"/>
                <a:cs typeface="Arial"/>
              </a:rPr>
              <a:t>tuple is found </a:t>
            </a:r>
            <a:r>
              <a:rPr lang="en-IN" sz="2400" spc="-5" dirty="0">
                <a:solidFill>
                  <a:srgbClr val="33339A"/>
                </a:solidFill>
                <a:latin typeface="Arial"/>
                <a:cs typeface="Arial"/>
              </a:rPr>
              <a:t>in </a:t>
            </a:r>
            <a:r>
              <a:rPr lang="en-IN" sz="2400" dirty="0">
                <a:solidFill>
                  <a:srgbClr val="33339A"/>
                </a:solidFill>
                <a:latin typeface="Arial"/>
                <a:cs typeface="Arial"/>
              </a:rPr>
              <a:t>S, then the </a:t>
            </a:r>
            <a:r>
              <a:rPr lang="en-IN" sz="2400" spc="-5" dirty="0">
                <a:solidFill>
                  <a:srgbClr val="33339A"/>
                </a:solidFill>
                <a:latin typeface="Arial"/>
                <a:cs typeface="Arial"/>
              </a:rPr>
              <a:t>attributes of </a:t>
            </a:r>
            <a:r>
              <a:rPr lang="en-IN" sz="2400" dirty="0">
                <a:solidFill>
                  <a:srgbClr val="33339A"/>
                </a:solidFill>
                <a:latin typeface="Arial"/>
                <a:cs typeface="Arial"/>
              </a:rPr>
              <a:t>S </a:t>
            </a:r>
            <a:r>
              <a:rPr lang="en-IN" sz="2400" spc="-5" dirty="0">
                <a:solidFill>
                  <a:srgbClr val="33339A"/>
                </a:solidFill>
                <a:latin typeface="Arial"/>
                <a:cs typeface="Arial"/>
              </a:rPr>
              <a:t>in </a:t>
            </a:r>
            <a:r>
              <a:rPr lang="en-IN" sz="2400" dirty="0">
                <a:solidFill>
                  <a:srgbClr val="33339A"/>
                </a:solidFill>
                <a:latin typeface="Arial"/>
                <a:cs typeface="Arial"/>
              </a:rPr>
              <a:t>the  join result are filled or “padded” with null</a:t>
            </a:r>
            <a:r>
              <a:rPr lang="en-IN" sz="2400" spc="-50" dirty="0">
                <a:solidFill>
                  <a:srgbClr val="33339A"/>
                </a:solidFill>
                <a:latin typeface="Arial"/>
                <a:cs typeface="Arial"/>
              </a:rPr>
              <a:t> </a:t>
            </a:r>
            <a:r>
              <a:rPr lang="en-IN" sz="2400" dirty="0">
                <a:solidFill>
                  <a:srgbClr val="33339A"/>
                </a:solidFill>
                <a:latin typeface="Arial"/>
                <a:cs typeface="Arial"/>
              </a:rPr>
              <a:t>values.</a:t>
            </a:r>
            <a:endParaRPr lang="en-IN" sz="2400" dirty="0">
              <a:latin typeface="Arial"/>
              <a:cs typeface="Arial"/>
            </a:endParaRPr>
          </a:p>
          <a:p>
            <a:pPr marL="355600" marR="12700" indent="-343535">
              <a:lnSpc>
                <a:spcPts val="3020"/>
              </a:lnSpc>
              <a:spcBef>
                <a:spcPts val="695"/>
              </a:spcBef>
              <a:buClr>
                <a:srgbClr val="9A0033"/>
              </a:buClr>
              <a:buSzPct val="60714"/>
              <a:buFont typeface="Wingdings"/>
              <a:buChar char=""/>
              <a:tabLst>
                <a:tab pos="354965" algn="l"/>
                <a:tab pos="356235" algn="l"/>
                <a:tab pos="1419225" algn="l"/>
              </a:tabLst>
            </a:pPr>
            <a:r>
              <a:rPr lang="en-IN" sz="2400" dirty="0">
                <a:solidFill>
                  <a:srgbClr val="33339A"/>
                </a:solidFill>
                <a:latin typeface="Arial"/>
                <a:cs typeface="Arial"/>
              </a:rPr>
              <a:t>A similar operation, right outer join, keeps every  tuple in the second or right relation S </a:t>
            </a:r>
            <a:r>
              <a:rPr lang="en-IN" sz="2400" spc="-5" dirty="0">
                <a:solidFill>
                  <a:srgbClr val="33339A"/>
                </a:solidFill>
                <a:latin typeface="Arial"/>
                <a:cs typeface="Arial"/>
              </a:rPr>
              <a:t>in </a:t>
            </a:r>
            <a:r>
              <a:rPr lang="en-IN" sz="2400" dirty="0">
                <a:solidFill>
                  <a:srgbClr val="33339A"/>
                </a:solidFill>
                <a:latin typeface="Arial"/>
                <a:cs typeface="Arial"/>
              </a:rPr>
              <a:t>the result  </a:t>
            </a:r>
            <a:r>
              <a:rPr lang="en-IN" sz="2400" spc="-5" dirty="0">
                <a:solidFill>
                  <a:srgbClr val="33339A"/>
                </a:solidFill>
                <a:latin typeface="Arial"/>
                <a:cs typeface="Arial"/>
              </a:rPr>
              <a:t>of</a:t>
            </a:r>
            <a:r>
              <a:rPr lang="en-IN" sz="2400" spc="-10" dirty="0">
                <a:solidFill>
                  <a:srgbClr val="33339A"/>
                </a:solidFill>
                <a:latin typeface="Arial"/>
                <a:cs typeface="Arial"/>
              </a:rPr>
              <a:t> </a:t>
            </a:r>
            <a:r>
              <a:rPr lang="en-IN" sz="2400" dirty="0" smtClean="0">
                <a:solidFill>
                  <a:srgbClr val="33339A"/>
                </a:solidFill>
                <a:latin typeface="Arial"/>
                <a:cs typeface="Arial"/>
              </a:rPr>
              <a:t>R </a:t>
            </a:r>
            <a:r>
              <a:rPr lang="en-IN" sz="2400" dirty="0">
                <a:solidFill>
                  <a:srgbClr val="33339A"/>
                </a:solidFill>
                <a:latin typeface="Arial"/>
                <a:cs typeface="Arial"/>
              </a:rPr>
              <a:t>	</a:t>
            </a:r>
            <a:r>
              <a:rPr lang="en-IN" sz="2400" u="sng" dirty="0">
                <a:solidFill>
                  <a:srgbClr val="33339A"/>
                </a:solidFill>
                <a:uFill>
                  <a:solidFill>
                    <a:srgbClr val="1D1D1D"/>
                  </a:solidFill>
                </a:uFill>
                <a:latin typeface="Arial"/>
                <a:cs typeface="Arial"/>
              </a:rPr>
              <a:t> </a:t>
            </a:r>
            <a:r>
              <a:rPr lang="en-IN" sz="2400" spc="-5" dirty="0">
                <a:solidFill>
                  <a:srgbClr val="33339A"/>
                </a:solidFill>
                <a:latin typeface="Arial"/>
                <a:cs typeface="Arial"/>
              </a:rPr>
              <a:t>S.</a:t>
            </a:r>
            <a:endParaRPr lang="en-IN" sz="2400" dirty="0">
              <a:latin typeface="Arial"/>
              <a:cs typeface="Arial"/>
            </a:endParaRPr>
          </a:p>
          <a:p>
            <a:pPr marL="355600" marR="528320" indent="-343535">
              <a:lnSpc>
                <a:spcPts val="3020"/>
              </a:lnSpc>
              <a:spcBef>
                <a:spcPts val="690"/>
              </a:spcBef>
              <a:buClr>
                <a:srgbClr val="9A0033"/>
              </a:buClr>
              <a:buSzPct val="60714"/>
              <a:buFont typeface="Wingdings"/>
              <a:buChar char=""/>
              <a:tabLst>
                <a:tab pos="354965" algn="l"/>
                <a:tab pos="356235" algn="l"/>
                <a:tab pos="7376795" algn="l"/>
              </a:tabLst>
            </a:pPr>
            <a:r>
              <a:rPr lang="en-IN" sz="2400" dirty="0">
                <a:solidFill>
                  <a:srgbClr val="33339A"/>
                </a:solidFill>
                <a:latin typeface="Arial"/>
                <a:cs typeface="Arial"/>
              </a:rPr>
              <a:t>A third operation, full outer join,</a:t>
            </a:r>
            <a:r>
              <a:rPr lang="en-IN" sz="2400" spc="-45" dirty="0">
                <a:solidFill>
                  <a:srgbClr val="33339A"/>
                </a:solidFill>
                <a:latin typeface="Arial"/>
                <a:cs typeface="Arial"/>
              </a:rPr>
              <a:t> </a:t>
            </a:r>
            <a:r>
              <a:rPr lang="en-IN" sz="2400" dirty="0">
                <a:solidFill>
                  <a:srgbClr val="33339A"/>
                </a:solidFill>
                <a:latin typeface="Arial"/>
                <a:cs typeface="Arial"/>
              </a:rPr>
              <a:t>denoted</a:t>
            </a:r>
            <a:r>
              <a:rPr lang="en-IN" sz="2400" spc="-20" dirty="0">
                <a:solidFill>
                  <a:srgbClr val="33339A"/>
                </a:solidFill>
                <a:latin typeface="Arial"/>
                <a:cs typeface="Arial"/>
              </a:rPr>
              <a:t> </a:t>
            </a:r>
            <a:r>
              <a:rPr lang="en-IN" sz="2400" spc="-5" dirty="0">
                <a:solidFill>
                  <a:srgbClr val="33339A"/>
                </a:solidFill>
                <a:latin typeface="Arial"/>
                <a:cs typeface="Arial"/>
              </a:rPr>
              <a:t>by </a:t>
            </a:r>
            <a:r>
              <a:rPr lang="en-IN" sz="2400" dirty="0">
                <a:solidFill>
                  <a:srgbClr val="33339A"/>
                </a:solidFill>
                <a:latin typeface="Arial"/>
                <a:cs typeface="Arial"/>
              </a:rPr>
              <a:t>	</a:t>
            </a:r>
            <a:r>
              <a:rPr lang="en-IN" sz="2400" u="sng" dirty="0">
                <a:solidFill>
                  <a:srgbClr val="33339A"/>
                </a:solidFill>
                <a:uFill>
                  <a:solidFill>
                    <a:srgbClr val="1D1D1D"/>
                  </a:solidFill>
                </a:uFill>
                <a:latin typeface="Arial"/>
                <a:cs typeface="Arial"/>
              </a:rPr>
              <a:t> </a:t>
            </a:r>
            <a:r>
              <a:rPr lang="en-IN" sz="2400" u="sng" spc="45" dirty="0">
                <a:solidFill>
                  <a:srgbClr val="33339A"/>
                </a:solidFill>
                <a:uFill>
                  <a:solidFill>
                    <a:srgbClr val="1D1D1D"/>
                  </a:solidFill>
                </a:uFill>
                <a:latin typeface="Arial"/>
                <a:cs typeface="Arial"/>
              </a:rPr>
              <a:t> </a:t>
            </a:r>
            <a:r>
              <a:rPr lang="en-IN" sz="2400" spc="45" dirty="0">
                <a:solidFill>
                  <a:srgbClr val="33339A"/>
                </a:solidFill>
                <a:latin typeface="Arial"/>
                <a:cs typeface="Arial"/>
              </a:rPr>
              <a:t> </a:t>
            </a:r>
            <a:r>
              <a:rPr lang="en-IN" sz="2400" dirty="0">
                <a:solidFill>
                  <a:srgbClr val="33339A"/>
                </a:solidFill>
                <a:latin typeface="Arial"/>
                <a:cs typeface="Arial"/>
              </a:rPr>
              <a:t>keeps all tuples </a:t>
            </a:r>
            <a:r>
              <a:rPr lang="en-IN" sz="2400" u="heavy" dirty="0">
                <a:solidFill>
                  <a:srgbClr val="33339A"/>
                </a:solidFill>
                <a:uFill>
                  <a:solidFill>
                    <a:srgbClr val="33339A"/>
                  </a:solidFill>
                </a:uFill>
                <a:latin typeface="Arial"/>
                <a:cs typeface="Arial"/>
              </a:rPr>
              <a:t>in both the left and the right  relations</a:t>
            </a:r>
            <a:r>
              <a:rPr lang="en-IN" sz="2400" dirty="0">
                <a:solidFill>
                  <a:srgbClr val="33339A"/>
                </a:solidFill>
                <a:latin typeface="Arial"/>
                <a:cs typeface="Arial"/>
              </a:rPr>
              <a:t> when no matching tuples are found,  padding them with null values as</a:t>
            </a:r>
            <a:r>
              <a:rPr lang="en-IN" sz="2400" spc="-35" dirty="0">
                <a:solidFill>
                  <a:srgbClr val="33339A"/>
                </a:solidFill>
                <a:latin typeface="Arial"/>
                <a:cs typeface="Arial"/>
              </a:rPr>
              <a:t> </a:t>
            </a:r>
            <a:r>
              <a:rPr lang="en-IN" sz="2400" dirty="0">
                <a:solidFill>
                  <a:srgbClr val="33339A"/>
                </a:solidFill>
                <a:latin typeface="Arial"/>
                <a:cs typeface="Arial"/>
              </a:rPr>
              <a:t>needed.</a:t>
            </a: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4"/>
          <p:cNvSpPr/>
          <p:nvPr/>
        </p:nvSpPr>
        <p:spPr>
          <a:xfrm>
            <a:off x="2023757" y="2383535"/>
            <a:ext cx="394335" cy="266700"/>
          </a:xfrm>
          <a:custGeom>
            <a:avLst/>
            <a:gdLst/>
            <a:ahLst/>
            <a:cxnLst/>
            <a:rect l="l" t="t" r="r" b="b"/>
            <a:pathLst>
              <a:path w="394335" h="266700">
                <a:moveTo>
                  <a:pt x="111251" y="0"/>
                </a:moveTo>
                <a:lnTo>
                  <a:pt x="111251" y="266700"/>
                </a:lnTo>
              </a:path>
              <a:path w="394335" h="266700">
                <a:moveTo>
                  <a:pt x="386321" y="0"/>
                </a:moveTo>
                <a:lnTo>
                  <a:pt x="386321" y="266700"/>
                </a:lnTo>
              </a:path>
              <a:path w="394335" h="266700">
                <a:moveTo>
                  <a:pt x="119634" y="0"/>
                </a:moveTo>
                <a:lnTo>
                  <a:pt x="377939" y="266700"/>
                </a:lnTo>
              </a:path>
              <a:path w="394335" h="266700">
                <a:moveTo>
                  <a:pt x="393941" y="0"/>
                </a:moveTo>
                <a:lnTo>
                  <a:pt x="103632" y="266700"/>
                </a:lnTo>
                <a:lnTo>
                  <a:pt x="0" y="266700"/>
                </a:lnTo>
              </a:path>
              <a:path w="394335" h="266700">
                <a:moveTo>
                  <a:pt x="103632" y="0"/>
                </a:moveTo>
                <a:lnTo>
                  <a:pt x="0" y="0"/>
                </a:lnTo>
              </a:path>
            </a:pathLst>
          </a:custGeom>
          <a:ln w="6350">
            <a:solidFill>
              <a:srgbClr val="1D1D1D"/>
            </a:solidFill>
          </a:ln>
        </p:spPr>
        <p:txBody>
          <a:bodyPr wrap="square" lIns="0" tIns="0" rIns="0" bIns="0" rtlCol="0"/>
          <a:lstStyle/>
          <a:p>
            <a:endParaRPr/>
          </a:p>
        </p:txBody>
      </p:sp>
      <p:grpSp>
        <p:nvGrpSpPr>
          <p:cNvPr id="15" name="object 5"/>
          <p:cNvGrpSpPr/>
          <p:nvPr/>
        </p:nvGrpSpPr>
        <p:grpSpPr>
          <a:xfrm>
            <a:off x="5732123" y="3621448"/>
            <a:ext cx="497205" cy="274955"/>
            <a:chOff x="2219464" y="4459033"/>
            <a:chExt cx="497205" cy="274955"/>
          </a:xfrm>
        </p:grpSpPr>
        <p:sp>
          <p:nvSpPr>
            <p:cNvPr id="16" name="object 6"/>
            <p:cNvSpPr/>
            <p:nvPr/>
          </p:nvSpPr>
          <p:spPr>
            <a:xfrm>
              <a:off x="2222639" y="4463796"/>
              <a:ext cx="290830" cy="266700"/>
            </a:xfrm>
            <a:custGeom>
              <a:avLst/>
              <a:gdLst/>
              <a:ahLst/>
              <a:cxnLst/>
              <a:rect l="l" t="t" r="r" b="b"/>
              <a:pathLst>
                <a:path w="290830" h="266700">
                  <a:moveTo>
                    <a:pt x="7619" y="0"/>
                  </a:moveTo>
                  <a:lnTo>
                    <a:pt x="7619" y="266700"/>
                  </a:lnTo>
                </a:path>
                <a:path w="290830" h="266700">
                  <a:moveTo>
                    <a:pt x="282701" y="0"/>
                  </a:moveTo>
                  <a:lnTo>
                    <a:pt x="282701" y="266700"/>
                  </a:lnTo>
                </a:path>
                <a:path w="290830" h="266700">
                  <a:moveTo>
                    <a:pt x="16001" y="0"/>
                  </a:moveTo>
                  <a:lnTo>
                    <a:pt x="274319" y="266700"/>
                  </a:lnTo>
                </a:path>
                <a:path w="290830" h="266700">
                  <a:moveTo>
                    <a:pt x="290322" y="0"/>
                  </a:moveTo>
                  <a:lnTo>
                    <a:pt x="0" y="266700"/>
                  </a:lnTo>
                </a:path>
              </a:pathLst>
            </a:custGeom>
            <a:ln w="6350">
              <a:solidFill>
                <a:srgbClr val="1D1D1D"/>
              </a:solidFill>
            </a:ln>
          </p:spPr>
          <p:txBody>
            <a:bodyPr wrap="square" lIns="0" tIns="0" rIns="0" bIns="0" rtlCol="0"/>
            <a:lstStyle/>
            <a:p>
              <a:endParaRPr/>
            </a:p>
          </p:txBody>
        </p:sp>
        <p:sp>
          <p:nvSpPr>
            <p:cNvPr id="17" name="object 7"/>
            <p:cNvSpPr/>
            <p:nvPr/>
          </p:nvSpPr>
          <p:spPr>
            <a:xfrm>
              <a:off x="2512961" y="4463796"/>
              <a:ext cx="203835" cy="0"/>
            </a:xfrm>
            <a:custGeom>
              <a:avLst/>
              <a:gdLst/>
              <a:ahLst/>
              <a:cxnLst/>
              <a:rect l="l" t="t" r="r" b="b"/>
              <a:pathLst>
                <a:path w="203835">
                  <a:moveTo>
                    <a:pt x="0" y="0"/>
                  </a:moveTo>
                  <a:lnTo>
                    <a:pt x="203453" y="0"/>
                  </a:lnTo>
                </a:path>
              </a:pathLst>
            </a:custGeom>
            <a:ln w="9525">
              <a:solidFill>
                <a:srgbClr val="1D1D1D"/>
              </a:solidFill>
            </a:ln>
          </p:spPr>
          <p:txBody>
            <a:bodyPr wrap="square" lIns="0" tIns="0" rIns="0" bIns="0" rtlCol="0"/>
            <a:lstStyle/>
            <a:p>
              <a:endParaRPr/>
            </a:p>
          </p:txBody>
        </p:sp>
      </p:grpSp>
      <p:grpSp>
        <p:nvGrpSpPr>
          <p:cNvPr id="18" name="object 8"/>
          <p:cNvGrpSpPr/>
          <p:nvPr/>
        </p:nvGrpSpPr>
        <p:grpSpPr>
          <a:xfrm>
            <a:off x="7312787" y="4123753"/>
            <a:ext cx="697865" cy="276225"/>
            <a:chOff x="8471027" y="4916233"/>
            <a:chExt cx="697865" cy="276225"/>
          </a:xfrm>
        </p:grpSpPr>
        <p:sp>
          <p:nvSpPr>
            <p:cNvPr id="20" name="object 9"/>
            <p:cNvSpPr/>
            <p:nvPr/>
          </p:nvSpPr>
          <p:spPr>
            <a:xfrm>
              <a:off x="8688197" y="4920996"/>
              <a:ext cx="291465" cy="266700"/>
            </a:xfrm>
            <a:custGeom>
              <a:avLst/>
              <a:gdLst/>
              <a:ahLst/>
              <a:cxnLst/>
              <a:rect l="l" t="t" r="r" b="b"/>
              <a:pathLst>
                <a:path w="291465" h="266700">
                  <a:moveTo>
                    <a:pt x="8394" y="0"/>
                  </a:moveTo>
                  <a:lnTo>
                    <a:pt x="8394" y="266700"/>
                  </a:lnTo>
                </a:path>
                <a:path w="291465" h="266700">
                  <a:moveTo>
                    <a:pt x="282701" y="0"/>
                  </a:moveTo>
                  <a:lnTo>
                    <a:pt x="282701" y="266700"/>
                  </a:lnTo>
                </a:path>
                <a:path w="291465" h="266700">
                  <a:moveTo>
                    <a:pt x="16001" y="0"/>
                  </a:moveTo>
                  <a:lnTo>
                    <a:pt x="275094" y="266700"/>
                  </a:lnTo>
                </a:path>
                <a:path w="291465" h="266700">
                  <a:moveTo>
                    <a:pt x="291096" y="0"/>
                  </a:moveTo>
                  <a:lnTo>
                    <a:pt x="0" y="266700"/>
                  </a:lnTo>
                </a:path>
              </a:pathLst>
            </a:custGeom>
            <a:ln w="6350">
              <a:solidFill>
                <a:srgbClr val="1D1D1D"/>
              </a:solidFill>
            </a:ln>
          </p:spPr>
          <p:txBody>
            <a:bodyPr wrap="square" lIns="0" tIns="0" rIns="0" bIns="0" rtlCol="0"/>
            <a:lstStyle/>
            <a:p>
              <a:endParaRPr/>
            </a:p>
          </p:txBody>
        </p:sp>
        <p:sp>
          <p:nvSpPr>
            <p:cNvPr id="21" name="object 10"/>
            <p:cNvSpPr/>
            <p:nvPr/>
          </p:nvSpPr>
          <p:spPr>
            <a:xfrm>
              <a:off x="8471027" y="4920996"/>
              <a:ext cx="697865" cy="266700"/>
            </a:xfrm>
            <a:custGeom>
              <a:avLst/>
              <a:gdLst/>
              <a:ahLst/>
              <a:cxnLst/>
              <a:rect l="l" t="t" r="r" b="b"/>
              <a:pathLst>
                <a:path w="697865" h="266700">
                  <a:moveTo>
                    <a:pt x="493788" y="0"/>
                  </a:moveTo>
                  <a:lnTo>
                    <a:pt x="697242" y="0"/>
                  </a:lnTo>
                </a:path>
                <a:path w="697865" h="266700">
                  <a:moveTo>
                    <a:pt x="493788" y="266700"/>
                  </a:moveTo>
                  <a:lnTo>
                    <a:pt x="697242" y="266700"/>
                  </a:lnTo>
                </a:path>
                <a:path w="697865" h="266700">
                  <a:moveTo>
                    <a:pt x="0" y="12953"/>
                  </a:moveTo>
                  <a:lnTo>
                    <a:pt x="203466" y="12953"/>
                  </a:lnTo>
                </a:path>
              </a:pathLst>
            </a:custGeom>
            <a:ln w="9525">
              <a:solidFill>
                <a:srgbClr val="1D1D1D"/>
              </a:solidFill>
            </a:ln>
          </p:spPr>
          <p:txBody>
            <a:bodyPr wrap="square" lIns="0" tIns="0" rIns="0" bIns="0" rtlCol="0"/>
            <a:lstStyle/>
            <a:p>
              <a:endParaRPr/>
            </a:p>
          </p:txBody>
        </p:sp>
      </p:grpSp>
    </p:spTree>
    <p:extLst>
      <p:ext uri="{BB962C8B-B14F-4D97-AF65-F5344CB8AC3E}">
        <p14:creationId xmlns:p14="http://schemas.microsoft.com/office/powerpoint/2010/main" xmlns="" val="125124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1344607" y="2500784"/>
            <a:ext cx="7937355" cy="355579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417169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a:t>
            </a:r>
            <a:r>
              <a:rPr lang="en-GB" spc="10" dirty="0"/>
              <a:t> </a:t>
            </a:r>
            <a:r>
              <a:rPr lang="en-GB" spc="-10" dirty="0"/>
              <a:t>Overview</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lvl="0" indent="-343535">
              <a:lnSpc>
                <a:spcPct val="100000"/>
              </a:lnSpc>
              <a:spcBef>
                <a:spcPts val="95"/>
              </a:spcBef>
              <a:buClr>
                <a:srgbClr val="9A0033"/>
              </a:buClr>
              <a:buSzPct val="60000"/>
              <a:buFont typeface="Wingdings"/>
              <a:buChar char=""/>
              <a:tabLst>
                <a:tab pos="354965" algn="l"/>
                <a:tab pos="356235" algn="l"/>
              </a:tabLst>
            </a:pPr>
            <a:r>
              <a:rPr lang="en-GB" sz="2000" spc="-10" dirty="0">
                <a:solidFill>
                  <a:srgbClr val="33339A"/>
                </a:solidFill>
                <a:latin typeface="Arial"/>
                <a:cs typeface="Arial"/>
              </a:rPr>
              <a:t>Relational </a:t>
            </a:r>
            <a:r>
              <a:rPr lang="en-GB" sz="2000" spc="-5" dirty="0">
                <a:solidFill>
                  <a:srgbClr val="33339A"/>
                </a:solidFill>
                <a:latin typeface="Arial"/>
                <a:cs typeface="Arial"/>
              </a:rPr>
              <a:t>Algebra consists of several </a:t>
            </a:r>
            <a:r>
              <a:rPr lang="en-GB" sz="2000" spc="-10" dirty="0">
                <a:solidFill>
                  <a:srgbClr val="33339A"/>
                </a:solidFill>
                <a:latin typeface="Arial"/>
                <a:cs typeface="Arial"/>
              </a:rPr>
              <a:t>groups </a:t>
            </a:r>
            <a:r>
              <a:rPr lang="en-GB" sz="2000" spc="-5" dirty="0">
                <a:solidFill>
                  <a:srgbClr val="33339A"/>
                </a:solidFill>
                <a:latin typeface="Arial"/>
                <a:cs typeface="Arial"/>
              </a:rPr>
              <a:t>of</a:t>
            </a:r>
            <a:r>
              <a:rPr lang="en-GB" sz="2000" spc="90" dirty="0">
                <a:solidFill>
                  <a:srgbClr val="33339A"/>
                </a:solidFill>
                <a:latin typeface="Arial"/>
                <a:cs typeface="Arial"/>
              </a:rPr>
              <a:t> </a:t>
            </a:r>
            <a:r>
              <a:rPr lang="en-GB" sz="2000" spc="-10" dirty="0">
                <a:solidFill>
                  <a:srgbClr val="33339A"/>
                </a:solidFill>
                <a:latin typeface="Arial"/>
                <a:cs typeface="Arial"/>
              </a:rPr>
              <a:t>operations</a:t>
            </a:r>
            <a:endParaRPr lang="en-GB" sz="2000" dirty="0">
              <a:solidFill>
                <a:prstClr val="black"/>
              </a:solidFill>
              <a:latin typeface="Arial"/>
              <a:cs typeface="Arial"/>
            </a:endParaRPr>
          </a:p>
          <a:p>
            <a:pPr marL="755650" lvl="1" indent="-285750">
              <a:lnSpc>
                <a:spcPct val="100000"/>
              </a:lnSpc>
              <a:spcBef>
                <a:spcPts val="0"/>
              </a:spcBef>
              <a:buClr>
                <a:srgbClr val="33339A"/>
              </a:buClr>
              <a:buSzPct val="55000"/>
              <a:buFont typeface="Wingdings"/>
              <a:buChar char=""/>
              <a:tabLst>
                <a:tab pos="755015" algn="l"/>
                <a:tab pos="755650" algn="l"/>
              </a:tabLst>
            </a:pPr>
            <a:r>
              <a:rPr lang="en-GB" sz="2000" spc="-10" dirty="0">
                <a:solidFill>
                  <a:srgbClr val="800000"/>
                </a:solidFill>
                <a:latin typeface="Arial"/>
                <a:cs typeface="Arial"/>
              </a:rPr>
              <a:t>Unary Relational</a:t>
            </a:r>
            <a:r>
              <a:rPr lang="en-GB" sz="2000" dirty="0">
                <a:solidFill>
                  <a:srgbClr val="800000"/>
                </a:solidFill>
                <a:latin typeface="Arial"/>
                <a:cs typeface="Arial"/>
              </a:rPr>
              <a:t> </a:t>
            </a:r>
            <a:r>
              <a:rPr lang="en-GB" sz="2000" spc="-5" dirty="0">
                <a:solidFill>
                  <a:srgbClr val="800000"/>
                </a:solidFill>
                <a:latin typeface="Arial"/>
                <a:cs typeface="Arial"/>
              </a:rPr>
              <a:t>Operations</a:t>
            </a:r>
            <a:endParaRPr lang="en-GB" sz="2000" dirty="0">
              <a:solidFill>
                <a:prstClr val="black"/>
              </a:solidFill>
              <a:latin typeface="Arial"/>
              <a:cs typeface="Arial"/>
            </a:endParaRPr>
          </a:p>
          <a:p>
            <a:pPr marL="1155700" lvl="2" indent="-229235">
              <a:lnSpc>
                <a:spcPct val="100000"/>
              </a:lnSpc>
              <a:spcBef>
                <a:spcPts val="2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SELECT (symbol: </a:t>
            </a:r>
            <a:r>
              <a:rPr lang="en-GB" sz="2400" dirty="0">
                <a:solidFill>
                  <a:srgbClr val="33339A"/>
                </a:solidFill>
                <a:latin typeface="Symbol"/>
                <a:cs typeface="Symbol"/>
              </a:rPr>
              <a:t></a:t>
            </a:r>
            <a:r>
              <a:rPr lang="en-GB" sz="2400" spc="-110" dirty="0">
                <a:solidFill>
                  <a:srgbClr val="33339A"/>
                </a:solidFill>
                <a:latin typeface="Times New Roman"/>
                <a:cs typeface="Times New Roman"/>
              </a:rPr>
              <a:t> </a:t>
            </a:r>
            <a:r>
              <a:rPr lang="en-GB" sz="1800" dirty="0">
                <a:solidFill>
                  <a:srgbClr val="33339A"/>
                </a:solidFill>
                <a:latin typeface="Arial"/>
                <a:cs typeface="Arial"/>
              </a:rPr>
              <a:t>(sigma))</a:t>
            </a:r>
            <a:endParaRPr lang="en-GB" sz="1800" dirty="0">
              <a:solidFill>
                <a:prstClr val="black"/>
              </a:solidFill>
              <a:latin typeface="Arial"/>
              <a:cs typeface="Arial"/>
            </a:endParaRPr>
          </a:p>
          <a:p>
            <a:pPr marL="1155700" lvl="2" indent="-229235">
              <a:lnSpc>
                <a:spcPct val="100000"/>
              </a:lnSpc>
              <a:spcBef>
                <a:spcPts val="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PROJECT (symbol: </a:t>
            </a:r>
            <a:r>
              <a:rPr lang="en-GB" sz="1800" dirty="0">
                <a:solidFill>
                  <a:srgbClr val="33339A"/>
                </a:solidFill>
                <a:latin typeface="Symbol"/>
                <a:cs typeface="Symbol"/>
              </a:rPr>
              <a:t></a:t>
            </a:r>
            <a:r>
              <a:rPr lang="en-GB" sz="1800" spc="-15" dirty="0">
                <a:solidFill>
                  <a:srgbClr val="33339A"/>
                </a:solidFill>
                <a:latin typeface="Times New Roman"/>
                <a:cs typeface="Times New Roman"/>
              </a:rPr>
              <a:t> </a:t>
            </a:r>
            <a:r>
              <a:rPr lang="en-GB" sz="1800" spc="-5" dirty="0">
                <a:solidFill>
                  <a:srgbClr val="33339A"/>
                </a:solidFill>
                <a:latin typeface="Arial"/>
                <a:cs typeface="Arial"/>
              </a:rPr>
              <a:t>(pi))</a:t>
            </a:r>
            <a:endParaRPr lang="en-GB" sz="1800" dirty="0">
              <a:solidFill>
                <a:prstClr val="black"/>
              </a:solidFill>
              <a:latin typeface="Arial"/>
              <a:cs typeface="Arial"/>
            </a:endParaRPr>
          </a:p>
          <a:p>
            <a:pPr marL="1155700" lvl="2" indent="-229235">
              <a:lnSpc>
                <a:spcPts val="2150"/>
              </a:lnSpc>
              <a:spcBef>
                <a:spcPts val="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RENAME (symbol: </a:t>
            </a:r>
            <a:r>
              <a:rPr lang="en-GB" sz="1800" dirty="0">
                <a:solidFill>
                  <a:srgbClr val="33339A"/>
                </a:solidFill>
                <a:latin typeface="Symbol"/>
                <a:cs typeface="Symbol"/>
              </a:rPr>
              <a:t></a:t>
            </a:r>
            <a:r>
              <a:rPr lang="en-GB" sz="1800" spc="50" dirty="0">
                <a:solidFill>
                  <a:srgbClr val="33339A"/>
                </a:solidFill>
                <a:latin typeface="Times New Roman"/>
                <a:cs typeface="Times New Roman"/>
              </a:rPr>
              <a:t> </a:t>
            </a:r>
            <a:r>
              <a:rPr lang="en-GB" sz="1800" dirty="0">
                <a:solidFill>
                  <a:srgbClr val="33339A"/>
                </a:solidFill>
                <a:latin typeface="Arial"/>
                <a:cs typeface="Arial"/>
              </a:rPr>
              <a:t>(rho))</a:t>
            </a:r>
            <a:endParaRPr lang="en-GB" sz="1800" dirty="0">
              <a:solidFill>
                <a:prstClr val="black"/>
              </a:solidFill>
              <a:latin typeface="Arial"/>
              <a:cs typeface="Arial"/>
            </a:endParaRPr>
          </a:p>
          <a:p>
            <a:pPr marL="755650" lvl="1" indent="-285750">
              <a:lnSpc>
                <a:spcPts val="2390"/>
              </a:lnSpc>
              <a:spcBef>
                <a:spcPts val="0"/>
              </a:spcBef>
              <a:buClr>
                <a:srgbClr val="33339A"/>
              </a:buClr>
              <a:buSzPct val="55000"/>
              <a:buFont typeface="Wingdings"/>
              <a:buChar char=""/>
              <a:tabLst>
                <a:tab pos="755015" algn="l"/>
                <a:tab pos="755650" algn="l"/>
              </a:tabLst>
            </a:pPr>
            <a:r>
              <a:rPr lang="en-GB" sz="2000" spc="-10" dirty="0">
                <a:solidFill>
                  <a:srgbClr val="800000"/>
                </a:solidFill>
                <a:latin typeface="Arial"/>
                <a:cs typeface="Arial"/>
              </a:rPr>
              <a:t>Relational </a:t>
            </a:r>
            <a:r>
              <a:rPr lang="en-GB" sz="2000" spc="-5" dirty="0">
                <a:solidFill>
                  <a:srgbClr val="800000"/>
                </a:solidFill>
                <a:latin typeface="Arial"/>
                <a:cs typeface="Arial"/>
              </a:rPr>
              <a:t>Algebra Operations From Set</a:t>
            </a:r>
            <a:r>
              <a:rPr lang="en-GB" sz="2000" spc="35" dirty="0">
                <a:solidFill>
                  <a:srgbClr val="800000"/>
                </a:solidFill>
                <a:latin typeface="Arial"/>
                <a:cs typeface="Arial"/>
              </a:rPr>
              <a:t> </a:t>
            </a:r>
            <a:r>
              <a:rPr lang="en-GB" sz="2000" spc="-5" dirty="0">
                <a:solidFill>
                  <a:srgbClr val="800000"/>
                </a:solidFill>
                <a:latin typeface="Arial"/>
                <a:cs typeface="Arial"/>
              </a:rPr>
              <a:t>Theory</a:t>
            </a:r>
            <a:endParaRPr lang="en-GB" sz="2000" dirty="0">
              <a:solidFill>
                <a:prstClr val="black"/>
              </a:solidFill>
              <a:latin typeface="Arial"/>
              <a:cs typeface="Arial"/>
            </a:endParaRPr>
          </a:p>
          <a:p>
            <a:pPr marL="1155700" lvl="2" indent="-229235">
              <a:lnSpc>
                <a:spcPts val="2150"/>
              </a:lnSpc>
              <a:spcBef>
                <a:spcPts val="3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UNION </a:t>
            </a:r>
            <a:r>
              <a:rPr lang="en-GB" sz="1800" dirty="0">
                <a:solidFill>
                  <a:srgbClr val="33339A"/>
                </a:solidFill>
                <a:latin typeface="Arial"/>
                <a:cs typeface="Arial"/>
              </a:rPr>
              <a:t>( </a:t>
            </a:r>
            <a:r>
              <a:rPr lang="en-GB" sz="1800" dirty="0">
                <a:solidFill>
                  <a:srgbClr val="33339A"/>
                </a:solidFill>
                <a:latin typeface="Symbol"/>
                <a:cs typeface="Symbol"/>
              </a:rPr>
              <a:t></a:t>
            </a:r>
            <a:r>
              <a:rPr lang="en-GB" sz="1800" dirty="0">
                <a:solidFill>
                  <a:srgbClr val="33339A"/>
                </a:solidFill>
                <a:latin typeface="Times New Roman"/>
                <a:cs typeface="Times New Roman"/>
              </a:rPr>
              <a:t> </a:t>
            </a:r>
            <a:r>
              <a:rPr lang="en-GB" sz="1800" dirty="0">
                <a:solidFill>
                  <a:srgbClr val="33339A"/>
                </a:solidFill>
                <a:latin typeface="Arial"/>
                <a:cs typeface="Arial"/>
              </a:rPr>
              <a:t>), INTERSECTION ( </a:t>
            </a:r>
            <a:r>
              <a:rPr lang="en-GB" sz="1800" dirty="0">
                <a:solidFill>
                  <a:srgbClr val="33339A"/>
                </a:solidFill>
                <a:latin typeface="Symbol"/>
                <a:cs typeface="Symbol"/>
              </a:rPr>
              <a:t></a:t>
            </a:r>
            <a:r>
              <a:rPr lang="en-GB" sz="1800" dirty="0">
                <a:solidFill>
                  <a:srgbClr val="33339A"/>
                </a:solidFill>
                <a:latin typeface="Times New Roman"/>
                <a:cs typeface="Times New Roman"/>
              </a:rPr>
              <a:t> </a:t>
            </a:r>
            <a:r>
              <a:rPr lang="en-GB" sz="1800" dirty="0">
                <a:solidFill>
                  <a:srgbClr val="33339A"/>
                </a:solidFill>
                <a:latin typeface="Arial"/>
                <a:cs typeface="Arial"/>
              </a:rPr>
              <a:t>), </a:t>
            </a:r>
            <a:r>
              <a:rPr lang="en-GB" sz="1800" spc="-5" dirty="0">
                <a:solidFill>
                  <a:srgbClr val="33339A"/>
                </a:solidFill>
                <a:latin typeface="Arial"/>
                <a:cs typeface="Arial"/>
              </a:rPr>
              <a:t>DIFFERENCE </a:t>
            </a:r>
            <a:r>
              <a:rPr lang="en-GB" sz="1800" dirty="0">
                <a:solidFill>
                  <a:srgbClr val="33339A"/>
                </a:solidFill>
                <a:latin typeface="Arial"/>
                <a:cs typeface="Arial"/>
              </a:rPr>
              <a:t>(or MINUS, </a:t>
            </a:r>
            <a:r>
              <a:rPr lang="en-GB" sz="1800" b="1" spc="-5" dirty="0">
                <a:solidFill>
                  <a:srgbClr val="33339A"/>
                </a:solidFill>
                <a:latin typeface="Arial"/>
                <a:cs typeface="Arial"/>
              </a:rPr>
              <a:t>–</a:t>
            </a:r>
            <a:r>
              <a:rPr lang="en-GB" sz="1800" b="1" spc="-60" dirty="0">
                <a:solidFill>
                  <a:srgbClr val="33339A"/>
                </a:solidFill>
                <a:latin typeface="Arial"/>
                <a:cs typeface="Arial"/>
              </a:rPr>
              <a:t> </a:t>
            </a:r>
            <a:r>
              <a:rPr lang="en-GB" sz="1800" dirty="0">
                <a:solidFill>
                  <a:srgbClr val="33339A"/>
                </a:solidFill>
                <a:latin typeface="Arial"/>
                <a:cs typeface="Arial"/>
              </a:rPr>
              <a:t>)</a:t>
            </a:r>
            <a:endParaRPr lang="en-GB" sz="1800" dirty="0">
              <a:solidFill>
                <a:prstClr val="black"/>
              </a:solidFill>
              <a:latin typeface="Arial"/>
              <a:cs typeface="Arial"/>
            </a:endParaRPr>
          </a:p>
          <a:p>
            <a:pPr marL="1155700" lvl="2" indent="-229235">
              <a:lnSpc>
                <a:spcPts val="2150"/>
              </a:lnSpc>
              <a:spcBef>
                <a:spcPts val="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CARTESIAN PRODUCT </a:t>
            </a:r>
            <a:r>
              <a:rPr lang="en-GB" sz="1800" dirty="0">
                <a:solidFill>
                  <a:srgbClr val="33339A"/>
                </a:solidFill>
                <a:latin typeface="Arial"/>
                <a:cs typeface="Arial"/>
              </a:rPr>
              <a:t>( </a:t>
            </a:r>
            <a:r>
              <a:rPr lang="en-GB" sz="1800" b="1" spc="-5" dirty="0">
                <a:solidFill>
                  <a:srgbClr val="33339A"/>
                </a:solidFill>
                <a:latin typeface="Arial"/>
                <a:cs typeface="Arial"/>
              </a:rPr>
              <a:t>x</a:t>
            </a:r>
            <a:r>
              <a:rPr lang="en-GB" sz="1800" b="1" spc="-15" dirty="0">
                <a:solidFill>
                  <a:srgbClr val="33339A"/>
                </a:solidFill>
                <a:latin typeface="Arial"/>
                <a:cs typeface="Arial"/>
              </a:rPr>
              <a:t> </a:t>
            </a:r>
            <a:r>
              <a:rPr lang="en-GB" sz="1800" dirty="0">
                <a:solidFill>
                  <a:srgbClr val="33339A"/>
                </a:solidFill>
                <a:latin typeface="Arial"/>
                <a:cs typeface="Arial"/>
              </a:rPr>
              <a:t>)</a:t>
            </a:r>
            <a:endParaRPr lang="en-GB" sz="1800" dirty="0">
              <a:solidFill>
                <a:prstClr val="black"/>
              </a:solidFill>
              <a:latin typeface="Arial"/>
              <a:cs typeface="Arial"/>
            </a:endParaRPr>
          </a:p>
          <a:p>
            <a:pPr marL="755650" lvl="1" indent="-285750">
              <a:lnSpc>
                <a:spcPct val="100000"/>
              </a:lnSpc>
              <a:spcBef>
                <a:spcPts val="0"/>
              </a:spcBef>
              <a:buClr>
                <a:srgbClr val="33339A"/>
              </a:buClr>
              <a:buSzPct val="55000"/>
              <a:buFont typeface="Wingdings"/>
              <a:buChar char=""/>
              <a:tabLst>
                <a:tab pos="755015" algn="l"/>
                <a:tab pos="755650" algn="l"/>
              </a:tabLst>
            </a:pPr>
            <a:r>
              <a:rPr lang="en-GB" sz="2000" spc="-5" dirty="0">
                <a:solidFill>
                  <a:srgbClr val="800000"/>
                </a:solidFill>
                <a:latin typeface="Arial"/>
                <a:cs typeface="Arial"/>
              </a:rPr>
              <a:t>Binary Relational</a:t>
            </a:r>
            <a:r>
              <a:rPr lang="en-GB" sz="2000" spc="5" dirty="0">
                <a:solidFill>
                  <a:srgbClr val="800000"/>
                </a:solidFill>
                <a:latin typeface="Arial"/>
                <a:cs typeface="Arial"/>
              </a:rPr>
              <a:t> </a:t>
            </a:r>
            <a:r>
              <a:rPr lang="en-GB" sz="2000" spc="-5" dirty="0">
                <a:solidFill>
                  <a:srgbClr val="800000"/>
                </a:solidFill>
                <a:latin typeface="Arial"/>
                <a:cs typeface="Arial"/>
              </a:rPr>
              <a:t>Operations</a:t>
            </a:r>
            <a:endParaRPr lang="en-GB" sz="2000" dirty="0">
              <a:solidFill>
                <a:prstClr val="black"/>
              </a:solidFill>
              <a:latin typeface="Arial"/>
              <a:cs typeface="Arial"/>
            </a:endParaRPr>
          </a:p>
          <a:p>
            <a:pPr marL="1155700" lvl="2" indent="-229235">
              <a:lnSpc>
                <a:spcPct val="100000"/>
              </a:lnSpc>
              <a:spcBef>
                <a:spcPts val="5"/>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JOIN (several variations of JOIN</a:t>
            </a:r>
            <a:r>
              <a:rPr lang="en-GB" sz="1800" spc="-15" dirty="0">
                <a:solidFill>
                  <a:srgbClr val="33339A"/>
                </a:solidFill>
                <a:latin typeface="Arial"/>
                <a:cs typeface="Arial"/>
              </a:rPr>
              <a:t> </a:t>
            </a:r>
            <a:r>
              <a:rPr lang="en-GB" sz="1800" spc="-5" dirty="0">
                <a:solidFill>
                  <a:srgbClr val="33339A"/>
                </a:solidFill>
                <a:latin typeface="Arial"/>
                <a:cs typeface="Arial"/>
              </a:rPr>
              <a:t>exist)</a:t>
            </a:r>
            <a:endParaRPr lang="en-GB" sz="1800" dirty="0">
              <a:solidFill>
                <a:prstClr val="black"/>
              </a:solidFill>
              <a:latin typeface="Arial"/>
              <a:cs typeface="Arial"/>
            </a:endParaRPr>
          </a:p>
          <a:p>
            <a:pPr marL="1155700" lvl="2" indent="-229235">
              <a:lnSpc>
                <a:spcPct val="100000"/>
              </a:lnSpc>
              <a:spcBef>
                <a:spcPts val="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DIVISION</a:t>
            </a:r>
            <a:endParaRPr lang="en-GB" sz="1800" dirty="0">
              <a:solidFill>
                <a:prstClr val="black"/>
              </a:solidFill>
              <a:latin typeface="Arial"/>
              <a:cs typeface="Arial"/>
            </a:endParaRPr>
          </a:p>
          <a:p>
            <a:pPr marL="755650" lvl="1" indent="-285750">
              <a:lnSpc>
                <a:spcPts val="2400"/>
              </a:lnSpc>
              <a:spcBef>
                <a:spcPts val="5"/>
              </a:spcBef>
              <a:buClr>
                <a:srgbClr val="33339A"/>
              </a:buClr>
              <a:buSzPct val="55000"/>
              <a:buFont typeface="Wingdings"/>
              <a:buChar char=""/>
              <a:tabLst>
                <a:tab pos="755015" algn="l"/>
                <a:tab pos="755650" algn="l"/>
              </a:tabLst>
            </a:pPr>
            <a:r>
              <a:rPr lang="en-GB" sz="2000" spc="-5" dirty="0">
                <a:solidFill>
                  <a:srgbClr val="800000"/>
                </a:solidFill>
                <a:latin typeface="Arial"/>
                <a:cs typeface="Arial"/>
              </a:rPr>
              <a:t>Additional Relational</a:t>
            </a:r>
            <a:r>
              <a:rPr lang="en-GB" sz="2000" spc="5" dirty="0">
                <a:solidFill>
                  <a:srgbClr val="800000"/>
                </a:solidFill>
                <a:latin typeface="Arial"/>
                <a:cs typeface="Arial"/>
              </a:rPr>
              <a:t> </a:t>
            </a:r>
            <a:r>
              <a:rPr lang="en-GB" sz="2000" spc="-5" dirty="0">
                <a:solidFill>
                  <a:srgbClr val="800000"/>
                </a:solidFill>
                <a:latin typeface="Arial"/>
                <a:cs typeface="Arial"/>
              </a:rPr>
              <a:t>Operations</a:t>
            </a:r>
            <a:endParaRPr lang="en-GB" sz="2000" dirty="0">
              <a:solidFill>
                <a:prstClr val="black"/>
              </a:solidFill>
              <a:latin typeface="Arial"/>
              <a:cs typeface="Arial"/>
            </a:endParaRPr>
          </a:p>
          <a:p>
            <a:pPr marL="1155700" lvl="2" indent="-229235">
              <a:lnSpc>
                <a:spcPts val="2160"/>
              </a:lnSpc>
              <a:spcBef>
                <a:spcPts val="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OUTER JOINS, OUTER</a:t>
            </a:r>
            <a:r>
              <a:rPr lang="en-GB" sz="1800" spc="-25" dirty="0">
                <a:solidFill>
                  <a:srgbClr val="33339A"/>
                </a:solidFill>
                <a:latin typeface="Arial"/>
                <a:cs typeface="Arial"/>
              </a:rPr>
              <a:t> </a:t>
            </a:r>
            <a:r>
              <a:rPr lang="en-GB" sz="1800" spc="-5" dirty="0">
                <a:solidFill>
                  <a:srgbClr val="33339A"/>
                </a:solidFill>
                <a:latin typeface="Arial"/>
                <a:cs typeface="Arial"/>
              </a:rPr>
              <a:t>UNION</a:t>
            </a:r>
            <a:endParaRPr lang="en-GB" sz="1800" dirty="0">
              <a:solidFill>
                <a:prstClr val="black"/>
              </a:solidFill>
              <a:latin typeface="Arial"/>
              <a:cs typeface="Arial"/>
            </a:endParaRPr>
          </a:p>
          <a:p>
            <a:pPr marL="1155065" marR="849630" lvl="2">
              <a:lnSpc>
                <a:spcPct val="79700"/>
              </a:lnSpc>
              <a:spcBef>
                <a:spcPts val="44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AGGREGATE FUNCTIONS (These </a:t>
            </a:r>
            <a:r>
              <a:rPr lang="en-GB" sz="1800" spc="-5" dirty="0">
                <a:solidFill>
                  <a:srgbClr val="33339A"/>
                </a:solidFill>
                <a:latin typeface="Arial"/>
                <a:cs typeface="Arial"/>
              </a:rPr>
              <a:t>compute </a:t>
            </a:r>
            <a:r>
              <a:rPr lang="en-GB" sz="1800" dirty="0">
                <a:solidFill>
                  <a:srgbClr val="33339A"/>
                </a:solidFill>
                <a:latin typeface="Arial"/>
                <a:cs typeface="Arial"/>
              </a:rPr>
              <a:t>summary </a:t>
            </a:r>
            <a:r>
              <a:rPr lang="en-GB" sz="1800" spc="-5" dirty="0">
                <a:solidFill>
                  <a:srgbClr val="33339A"/>
                </a:solidFill>
                <a:latin typeface="Arial"/>
                <a:cs typeface="Arial"/>
              </a:rPr>
              <a:t>of  information: </a:t>
            </a:r>
            <a:r>
              <a:rPr lang="en-GB" sz="1800" dirty="0">
                <a:solidFill>
                  <a:srgbClr val="33339A"/>
                </a:solidFill>
                <a:latin typeface="Arial"/>
                <a:cs typeface="Arial"/>
              </a:rPr>
              <a:t>for </a:t>
            </a:r>
            <a:r>
              <a:rPr lang="en-GB" sz="1800" spc="-5" dirty="0">
                <a:solidFill>
                  <a:srgbClr val="33339A"/>
                </a:solidFill>
                <a:latin typeface="Arial"/>
                <a:cs typeface="Arial"/>
              </a:rPr>
              <a:t>example, SUM, COUNT, AVG, MIN,</a:t>
            </a:r>
            <a:r>
              <a:rPr lang="en-GB" sz="1800" spc="-80" dirty="0">
                <a:solidFill>
                  <a:srgbClr val="33339A"/>
                </a:solidFill>
                <a:latin typeface="Arial"/>
                <a:cs typeface="Arial"/>
              </a:rPr>
              <a:t> </a:t>
            </a:r>
            <a:r>
              <a:rPr lang="en-GB" sz="1800" spc="-5" dirty="0">
                <a:solidFill>
                  <a:srgbClr val="33339A"/>
                </a:solidFill>
                <a:latin typeface="Arial"/>
                <a:cs typeface="Arial"/>
              </a:rPr>
              <a:t>MAX)</a:t>
            </a:r>
            <a:endParaRPr lang="en-GB" sz="1800"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xmlns="" val="28671854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indent="-343535">
              <a:lnSpc>
                <a:spcPct val="100000"/>
              </a:lnSpc>
              <a:spcBef>
                <a:spcPts val="100"/>
              </a:spcBef>
              <a:buClr>
                <a:srgbClr val="9A0033"/>
              </a:buClr>
              <a:buSzPct val="60714"/>
              <a:buFont typeface="Wingdings"/>
              <a:buChar char=""/>
              <a:tabLst>
                <a:tab pos="354965" algn="l"/>
                <a:tab pos="356235" algn="l"/>
              </a:tabLst>
            </a:pPr>
            <a:r>
              <a:rPr lang="en-IN" dirty="0">
                <a:solidFill>
                  <a:srgbClr val="33339A"/>
                </a:solidFill>
                <a:latin typeface="Arial"/>
                <a:cs typeface="Arial"/>
              </a:rPr>
              <a:t>OUTER </a:t>
            </a:r>
            <a:r>
              <a:rPr lang="en-IN" spc="-5" dirty="0">
                <a:solidFill>
                  <a:srgbClr val="33339A"/>
                </a:solidFill>
                <a:latin typeface="Arial"/>
                <a:cs typeface="Arial"/>
              </a:rPr>
              <a:t>UNION</a:t>
            </a:r>
            <a:r>
              <a:rPr lang="en-IN" spc="-15" dirty="0">
                <a:solidFill>
                  <a:srgbClr val="33339A"/>
                </a:solidFill>
                <a:latin typeface="Arial"/>
                <a:cs typeface="Arial"/>
              </a:rPr>
              <a:t> </a:t>
            </a:r>
            <a:r>
              <a:rPr lang="en-IN" dirty="0">
                <a:solidFill>
                  <a:srgbClr val="33339A"/>
                </a:solidFill>
                <a:latin typeface="Arial"/>
                <a:cs typeface="Arial"/>
              </a:rPr>
              <a:t>Operations</a:t>
            </a:r>
            <a:endParaRPr lang="en-IN" dirty="0">
              <a:latin typeface="Arial"/>
              <a:cs typeface="Arial"/>
            </a:endParaRPr>
          </a:p>
          <a:p>
            <a:pPr marL="755015" marR="40005" lvl="1" indent="-285750">
              <a:lnSpc>
                <a:spcPts val="2500"/>
              </a:lnSpc>
              <a:spcBef>
                <a:spcPts val="60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outer union operation was developed to take  the union of tuples from two relations if the  relations are </a:t>
            </a:r>
            <a:r>
              <a:rPr lang="en-IN" sz="2600" i="1" spc="-5" dirty="0">
                <a:solidFill>
                  <a:srgbClr val="800000"/>
                </a:solidFill>
                <a:latin typeface="Arial"/>
                <a:cs typeface="Arial"/>
              </a:rPr>
              <a:t>not type</a:t>
            </a:r>
            <a:r>
              <a:rPr lang="en-IN" sz="2600" i="1" spc="20" dirty="0">
                <a:solidFill>
                  <a:srgbClr val="800000"/>
                </a:solidFill>
                <a:latin typeface="Arial"/>
                <a:cs typeface="Arial"/>
              </a:rPr>
              <a:t> </a:t>
            </a:r>
            <a:r>
              <a:rPr lang="en-IN" sz="2600" i="1" spc="-5" dirty="0">
                <a:solidFill>
                  <a:srgbClr val="800000"/>
                </a:solidFill>
                <a:latin typeface="Arial"/>
                <a:cs typeface="Arial"/>
              </a:rPr>
              <a:t>compatible</a:t>
            </a:r>
            <a:r>
              <a:rPr lang="en-IN" sz="2600" spc="-5" dirty="0">
                <a:solidFill>
                  <a:srgbClr val="800000"/>
                </a:solidFill>
                <a:latin typeface="Arial"/>
                <a:cs typeface="Arial"/>
              </a:rPr>
              <a:t>.</a:t>
            </a:r>
            <a:endParaRPr lang="en-IN" sz="2600" dirty="0">
              <a:latin typeface="Arial"/>
              <a:cs typeface="Arial"/>
            </a:endParaRPr>
          </a:p>
          <a:p>
            <a:pPr marL="755015" marR="96520" lvl="1" indent="-285750">
              <a:lnSpc>
                <a:spcPct val="80100"/>
              </a:lnSpc>
              <a:spcBef>
                <a:spcPts val="64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This operation will take the union of tuples in two  relations R(X, Y) and S(X, Z) that are </a:t>
            </a:r>
            <a:r>
              <a:rPr lang="en-IN" sz="2600" b="1" spc="-5" dirty="0">
                <a:solidFill>
                  <a:srgbClr val="800000"/>
                </a:solidFill>
                <a:latin typeface="Arial"/>
                <a:cs typeface="Arial"/>
              </a:rPr>
              <a:t>partially  compatible</a:t>
            </a:r>
            <a:r>
              <a:rPr lang="en-IN" sz="2600" spc="-5" dirty="0">
                <a:solidFill>
                  <a:srgbClr val="800000"/>
                </a:solidFill>
                <a:latin typeface="Arial"/>
                <a:cs typeface="Arial"/>
              </a:rPr>
              <a:t>, meaning that only some of their  attributes, say X, are type</a:t>
            </a:r>
            <a:r>
              <a:rPr lang="en-IN" sz="2600" spc="30" dirty="0">
                <a:solidFill>
                  <a:srgbClr val="800000"/>
                </a:solidFill>
                <a:latin typeface="Arial"/>
                <a:cs typeface="Arial"/>
              </a:rPr>
              <a:t> </a:t>
            </a:r>
            <a:r>
              <a:rPr lang="en-IN" sz="2600" spc="-5" dirty="0">
                <a:solidFill>
                  <a:srgbClr val="800000"/>
                </a:solidFill>
                <a:latin typeface="Arial"/>
                <a:cs typeface="Arial"/>
              </a:rPr>
              <a:t>compatible.</a:t>
            </a:r>
            <a:endParaRPr lang="en-IN" sz="2600" dirty="0">
              <a:latin typeface="Arial"/>
              <a:cs typeface="Arial"/>
            </a:endParaRPr>
          </a:p>
          <a:p>
            <a:pPr marL="755015" marR="5080" lvl="1" indent="-285750">
              <a:lnSpc>
                <a:spcPct val="80100"/>
              </a:lnSpc>
              <a:spcBef>
                <a:spcPts val="63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attributes that are type compatible are  represented only once in the result, and those  attributes that are not type compatible from either  relation are also kept in the result relation T(X, Y,  </a:t>
            </a:r>
            <a:r>
              <a:rPr lang="en-IN" sz="2600" spc="-10" dirty="0">
                <a:solidFill>
                  <a:srgbClr val="800000"/>
                </a:solidFill>
                <a:latin typeface="Arial"/>
                <a:cs typeface="Arial"/>
              </a:rPr>
              <a:t>Z).</a:t>
            </a:r>
            <a:endParaRPr lang="en-IN" sz="2600"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0" indent="0">
              <a:buNone/>
            </a:pPr>
            <a:endParaRPr lang="en-GB" sz="2400" dirty="0"/>
          </a:p>
        </p:txBody>
      </p:sp>
    </p:spTree>
    <p:extLst>
      <p:ext uri="{BB962C8B-B14F-4D97-AF65-F5344CB8AC3E}">
        <p14:creationId xmlns:p14="http://schemas.microsoft.com/office/powerpoint/2010/main" xmlns="" val="35473146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60325" indent="-343535">
              <a:lnSpc>
                <a:spcPct val="79900"/>
              </a:lnSpc>
              <a:spcBef>
                <a:spcPts val="67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marR="60325" indent="-343535">
              <a:lnSpc>
                <a:spcPct val="79900"/>
              </a:lnSpc>
              <a:spcBef>
                <a:spcPts val="675"/>
              </a:spcBef>
              <a:buClr>
                <a:srgbClr val="9A0033"/>
              </a:buClr>
              <a:buSzPct val="58333"/>
              <a:buFont typeface="Wingdings"/>
              <a:buChar char=""/>
              <a:tabLst>
                <a:tab pos="354965" algn="l"/>
                <a:tab pos="356235" algn="l"/>
              </a:tabLst>
            </a:pPr>
            <a:r>
              <a:rPr lang="en-IN" sz="2400" dirty="0" smtClean="0">
                <a:solidFill>
                  <a:srgbClr val="33339A"/>
                </a:solidFill>
                <a:latin typeface="Arial"/>
                <a:cs typeface="Arial"/>
              </a:rPr>
              <a:t>Example</a:t>
            </a:r>
            <a:r>
              <a:rPr lang="en-IN" sz="2400" dirty="0">
                <a:solidFill>
                  <a:srgbClr val="33339A"/>
                </a:solidFill>
                <a:latin typeface="Arial"/>
                <a:cs typeface="Arial"/>
              </a:rPr>
              <a:t>: An </a:t>
            </a:r>
            <a:r>
              <a:rPr lang="en-IN" sz="2400" spc="-5" dirty="0">
                <a:solidFill>
                  <a:srgbClr val="33339A"/>
                </a:solidFill>
                <a:latin typeface="Arial"/>
                <a:cs typeface="Arial"/>
              </a:rPr>
              <a:t>outer union </a:t>
            </a:r>
            <a:r>
              <a:rPr lang="en-IN" sz="2400" dirty="0">
                <a:solidFill>
                  <a:srgbClr val="33339A"/>
                </a:solidFill>
                <a:latin typeface="Arial"/>
                <a:cs typeface="Arial"/>
              </a:rPr>
              <a:t>can </a:t>
            </a:r>
            <a:r>
              <a:rPr lang="en-IN" sz="2400" spc="-5" dirty="0">
                <a:solidFill>
                  <a:srgbClr val="33339A"/>
                </a:solidFill>
                <a:latin typeface="Arial"/>
                <a:cs typeface="Arial"/>
              </a:rPr>
              <a:t>be applied </a:t>
            </a:r>
            <a:r>
              <a:rPr lang="en-IN" sz="2400" dirty="0">
                <a:solidFill>
                  <a:srgbClr val="33339A"/>
                </a:solidFill>
                <a:latin typeface="Arial"/>
                <a:cs typeface="Arial"/>
              </a:rPr>
              <a:t>to two relations  </a:t>
            </a:r>
            <a:r>
              <a:rPr lang="en-IN" sz="2400" spc="-5" dirty="0">
                <a:solidFill>
                  <a:srgbClr val="33339A"/>
                </a:solidFill>
                <a:latin typeface="Arial"/>
                <a:cs typeface="Arial"/>
              </a:rPr>
              <a:t>whose </a:t>
            </a:r>
            <a:r>
              <a:rPr lang="en-IN" sz="2400" dirty="0">
                <a:solidFill>
                  <a:srgbClr val="33339A"/>
                </a:solidFill>
                <a:latin typeface="Arial"/>
                <a:cs typeface="Arial"/>
              </a:rPr>
              <a:t>schemas </a:t>
            </a:r>
            <a:r>
              <a:rPr lang="en-IN" sz="2400" spc="-5" dirty="0">
                <a:solidFill>
                  <a:srgbClr val="33339A"/>
                </a:solidFill>
                <a:latin typeface="Arial"/>
                <a:cs typeface="Arial"/>
              </a:rPr>
              <a:t>are </a:t>
            </a:r>
            <a:r>
              <a:rPr lang="en-IN" sz="2400" dirty="0">
                <a:solidFill>
                  <a:srgbClr val="33339A"/>
                </a:solidFill>
                <a:latin typeface="Arial"/>
                <a:cs typeface="Arial"/>
              </a:rPr>
              <a:t>STUDENT(Name, SSN, </a:t>
            </a:r>
            <a:r>
              <a:rPr lang="en-IN" sz="2400" spc="-5" dirty="0">
                <a:solidFill>
                  <a:srgbClr val="33339A"/>
                </a:solidFill>
                <a:latin typeface="Arial"/>
                <a:cs typeface="Arial"/>
              </a:rPr>
              <a:t>Department,  </a:t>
            </a:r>
            <a:r>
              <a:rPr lang="en-IN" sz="2400" dirty="0">
                <a:solidFill>
                  <a:srgbClr val="33339A"/>
                </a:solidFill>
                <a:latin typeface="Arial"/>
                <a:cs typeface="Arial"/>
              </a:rPr>
              <a:t>Advisor) </a:t>
            </a:r>
            <a:r>
              <a:rPr lang="en-IN" sz="2400" spc="-5" dirty="0">
                <a:solidFill>
                  <a:srgbClr val="33339A"/>
                </a:solidFill>
                <a:latin typeface="Arial"/>
                <a:cs typeface="Arial"/>
              </a:rPr>
              <a:t>and </a:t>
            </a:r>
            <a:r>
              <a:rPr lang="en-IN" sz="2400" dirty="0">
                <a:solidFill>
                  <a:srgbClr val="33339A"/>
                </a:solidFill>
                <a:latin typeface="Arial"/>
                <a:cs typeface="Arial"/>
              </a:rPr>
              <a:t>INSTRUCTOR(Name, SSN, </a:t>
            </a:r>
            <a:r>
              <a:rPr lang="en-IN" sz="2400" spc="-5" dirty="0">
                <a:solidFill>
                  <a:srgbClr val="33339A"/>
                </a:solidFill>
                <a:latin typeface="Arial"/>
                <a:cs typeface="Arial"/>
              </a:rPr>
              <a:t>Department,  </a:t>
            </a:r>
            <a:r>
              <a:rPr lang="en-IN" sz="2400" dirty="0">
                <a:solidFill>
                  <a:srgbClr val="33339A"/>
                </a:solidFill>
                <a:latin typeface="Arial"/>
                <a:cs typeface="Arial"/>
              </a:rPr>
              <a:t>Rank).</a:t>
            </a:r>
            <a:endParaRPr lang="en-IN" sz="2400" dirty="0">
              <a:latin typeface="Arial"/>
              <a:cs typeface="Arial"/>
            </a:endParaRPr>
          </a:p>
          <a:p>
            <a:pPr marL="755015" marR="6350" lvl="1" indent="-285750">
              <a:lnSpc>
                <a:spcPct val="80400"/>
              </a:lnSpc>
              <a:spcBef>
                <a:spcPts val="480"/>
              </a:spcBef>
              <a:buClr>
                <a:srgbClr val="33339A"/>
              </a:buClr>
              <a:buSzPct val="57142"/>
              <a:buFont typeface="Wingdings"/>
              <a:buChar char=""/>
              <a:tabLst>
                <a:tab pos="755015" algn="l"/>
                <a:tab pos="755650" algn="l"/>
              </a:tabLst>
            </a:pPr>
            <a:r>
              <a:rPr lang="en-IN" sz="2100" spc="-5" dirty="0">
                <a:solidFill>
                  <a:srgbClr val="800000"/>
                </a:solidFill>
                <a:latin typeface="Arial"/>
                <a:cs typeface="Arial"/>
              </a:rPr>
              <a:t>Tuples from the two relations </a:t>
            </a:r>
            <a:r>
              <a:rPr lang="en-IN" sz="2100" spc="-15" dirty="0">
                <a:solidFill>
                  <a:srgbClr val="800000"/>
                </a:solidFill>
                <a:latin typeface="Arial"/>
                <a:cs typeface="Arial"/>
              </a:rPr>
              <a:t>are </a:t>
            </a:r>
            <a:r>
              <a:rPr lang="en-IN" sz="2100" spc="-5" dirty="0">
                <a:solidFill>
                  <a:srgbClr val="800000"/>
                </a:solidFill>
                <a:latin typeface="Arial"/>
                <a:cs typeface="Arial"/>
              </a:rPr>
              <a:t>matched based on having the  same combination of values of the shared attributes— </a:t>
            </a:r>
            <a:r>
              <a:rPr lang="en-IN" sz="2100" spc="-10" dirty="0">
                <a:solidFill>
                  <a:srgbClr val="800000"/>
                </a:solidFill>
                <a:latin typeface="Arial"/>
                <a:cs typeface="Arial"/>
              </a:rPr>
              <a:t>Name,  </a:t>
            </a:r>
            <a:r>
              <a:rPr lang="en-IN" sz="2100" spc="-5" dirty="0">
                <a:solidFill>
                  <a:srgbClr val="800000"/>
                </a:solidFill>
                <a:latin typeface="Arial"/>
                <a:cs typeface="Arial"/>
              </a:rPr>
              <a:t>SSN, Department.</a:t>
            </a:r>
            <a:endParaRPr lang="en-IN" sz="2100" dirty="0">
              <a:latin typeface="Arial"/>
              <a:cs typeface="Arial"/>
            </a:endParaRPr>
          </a:p>
          <a:p>
            <a:pPr marL="755015" marR="9525" lvl="1" indent="-285750">
              <a:lnSpc>
                <a:spcPts val="2030"/>
              </a:lnSpc>
              <a:spcBef>
                <a:spcPts val="475"/>
              </a:spcBef>
              <a:buClr>
                <a:srgbClr val="33339A"/>
              </a:buClr>
              <a:buSzPct val="57142"/>
              <a:buFont typeface="Wingdings"/>
              <a:buChar char=""/>
              <a:tabLst>
                <a:tab pos="755015" algn="l"/>
                <a:tab pos="755650" algn="l"/>
              </a:tabLst>
            </a:pPr>
            <a:r>
              <a:rPr lang="en-IN" sz="2100" spc="-5" dirty="0">
                <a:solidFill>
                  <a:srgbClr val="800000"/>
                </a:solidFill>
                <a:latin typeface="Arial"/>
                <a:cs typeface="Arial"/>
              </a:rPr>
              <a:t>If </a:t>
            </a:r>
            <a:r>
              <a:rPr lang="en-IN" sz="2100" dirty="0">
                <a:solidFill>
                  <a:srgbClr val="800000"/>
                </a:solidFill>
                <a:latin typeface="Arial"/>
                <a:cs typeface="Arial"/>
              </a:rPr>
              <a:t>a </a:t>
            </a:r>
            <a:r>
              <a:rPr lang="en-IN" sz="2100" spc="-5" dirty="0">
                <a:solidFill>
                  <a:srgbClr val="800000"/>
                </a:solidFill>
                <a:latin typeface="Arial"/>
                <a:cs typeface="Arial"/>
              </a:rPr>
              <a:t>student is also an instructor, both Advisor and Rank will  have </a:t>
            </a:r>
            <a:r>
              <a:rPr lang="en-IN" sz="2100" dirty="0">
                <a:solidFill>
                  <a:srgbClr val="800000"/>
                </a:solidFill>
                <a:latin typeface="Arial"/>
                <a:cs typeface="Arial"/>
              </a:rPr>
              <a:t>a </a:t>
            </a:r>
            <a:r>
              <a:rPr lang="en-IN" sz="2100" spc="-5" dirty="0">
                <a:solidFill>
                  <a:srgbClr val="800000"/>
                </a:solidFill>
                <a:latin typeface="Arial"/>
                <a:cs typeface="Arial"/>
              </a:rPr>
              <a:t>value; otherwise, one of these two attributes will be</a:t>
            </a:r>
            <a:r>
              <a:rPr lang="en-IN" sz="2100" spc="-50" dirty="0">
                <a:solidFill>
                  <a:srgbClr val="800000"/>
                </a:solidFill>
                <a:latin typeface="Arial"/>
                <a:cs typeface="Arial"/>
              </a:rPr>
              <a:t> </a:t>
            </a:r>
            <a:r>
              <a:rPr lang="en-IN" sz="2100" spc="-5" dirty="0">
                <a:solidFill>
                  <a:srgbClr val="800000"/>
                </a:solidFill>
                <a:latin typeface="Arial"/>
                <a:cs typeface="Arial"/>
              </a:rPr>
              <a:t>null.</a:t>
            </a:r>
            <a:endParaRPr lang="en-IN" sz="2100" dirty="0">
              <a:latin typeface="Arial"/>
              <a:cs typeface="Arial"/>
            </a:endParaRPr>
          </a:p>
          <a:p>
            <a:pPr marL="755015" marR="5080" lvl="1" indent="-285750">
              <a:lnSpc>
                <a:spcPts val="2020"/>
              </a:lnSpc>
              <a:buClr>
                <a:srgbClr val="33339A"/>
              </a:buClr>
              <a:buSzPct val="57142"/>
              <a:buFont typeface="Wingdings"/>
              <a:buChar char=""/>
              <a:tabLst>
                <a:tab pos="755015" algn="l"/>
                <a:tab pos="755650" algn="l"/>
              </a:tabLst>
            </a:pPr>
            <a:r>
              <a:rPr lang="en-IN" sz="2100" spc="-5" dirty="0">
                <a:solidFill>
                  <a:srgbClr val="800000"/>
                </a:solidFill>
                <a:latin typeface="Arial"/>
                <a:cs typeface="Arial"/>
              </a:rPr>
              <a:t>The result relation STUDENT_OR_INSTRUCTOR will have the  following</a:t>
            </a:r>
            <a:r>
              <a:rPr lang="en-IN" sz="2100" spc="-15" dirty="0">
                <a:solidFill>
                  <a:srgbClr val="800000"/>
                </a:solidFill>
                <a:latin typeface="Arial"/>
                <a:cs typeface="Arial"/>
              </a:rPr>
              <a:t> </a:t>
            </a:r>
            <a:r>
              <a:rPr lang="en-IN" sz="2100" spc="-5" dirty="0">
                <a:solidFill>
                  <a:srgbClr val="800000"/>
                </a:solidFill>
                <a:latin typeface="Arial"/>
                <a:cs typeface="Arial"/>
              </a:rPr>
              <a:t>attributes:</a:t>
            </a:r>
            <a:endParaRPr lang="en-IN" sz="2100" dirty="0">
              <a:latin typeface="Arial"/>
              <a:cs typeface="Arial"/>
            </a:endParaRPr>
          </a:p>
          <a:p>
            <a:pPr marL="355600" marR="198755" indent="-342900">
              <a:lnSpc>
                <a:spcPts val="2300"/>
              </a:lnSpc>
              <a:spcBef>
                <a:spcPts val="595"/>
              </a:spcBef>
            </a:pPr>
            <a:r>
              <a:rPr lang="en-IN" sz="2400" b="1" spc="-5" dirty="0">
                <a:solidFill>
                  <a:srgbClr val="33339A"/>
                </a:solidFill>
                <a:latin typeface="Arial"/>
                <a:cs typeface="Arial"/>
              </a:rPr>
              <a:t>STUDENT_OR_INSTRUCTOR (Name, SSN, Department,  Advisor,</a:t>
            </a:r>
            <a:r>
              <a:rPr lang="en-IN" sz="2400" b="1" spc="-10" dirty="0">
                <a:solidFill>
                  <a:srgbClr val="33339A"/>
                </a:solidFill>
                <a:latin typeface="Arial"/>
                <a:cs typeface="Arial"/>
              </a:rPr>
              <a:t> </a:t>
            </a:r>
            <a:r>
              <a:rPr lang="en-IN" sz="2400" b="1" spc="-5" dirty="0">
                <a:solidFill>
                  <a:srgbClr val="33339A"/>
                </a:solidFill>
                <a:latin typeface="Arial"/>
                <a:cs typeface="Arial"/>
              </a:rPr>
              <a:t>Rank)</a:t>
            </a:r>
            <a:endParaRPr lang="en-IN" sz="2400"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indent="0">
              <a:buNone/>
            </a:pPr>
            <a:endParaRPr lang="en-GB" sz="2400" dirty="0"/>
          </a:p>
        </p:txBody>
      </p:sp>
    </p:spTree>
    <p:extLst>
      <p:ext uri="{BB962C8B-B14F-4D97-AF65-F5344CB8AC3E}">
        <p14:creationId xmlns:p14="http://schemas.microsoft.com/office/powerpoint/2010/main" xmlns="" val="826525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Examples </a:t>
            </a:r>
            <a:r>
              <a:rPr lang="en-IN" spc="-5" dirty="0"/>
              <a:t>of </a:t>
            </a:r>
            <a:r>
              <a:rPr lang="en-IN" spc="-10" dirty="0"/>
              <a:t>Queries </a:t>
            </a:r>
            <a:r>
              <a:rPr lang="en-IN" spc="-5" dirty="0"/>
              <a:t>in </a:t>
            </a:r>
            <a:r>
              <a:rPr lang="en-IN" spc="-10" dirty="0"/>
              <a:t>Relational  Algebra </a:t>
            </a:r>
            <a:r>
              <a:rPr lang="en-IN" spc="-5" dirty="0"/>
              <a:t>: </a:t>
            </a:r>
            <a:r>
              <a:rPr lang="en-IN" spc="-10" dirty="0"/>
              <a:t>Procedural</a:t>
            </a:r>
            <a:r>
              <a:rPr lang="en-IN" spc="-5" dirty="0"/>
              <a:t> </a:t>
            </a:r>
            <a:r>
              <a:rPr lang="en-IN" spc="-10" dirty="0"/>
              <a:t>Form</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60325" indent="-343535">
              <a:lnSpc>
                <a:spcPct val="79900"/>
              </a:lnSpc>
              <a:spcBef>
                <a:spcPts val="67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marR="5080" indent="-343535">
              <a:lnSpc>
                <a:spcPct val="100000"/>
              </a:lnSpc>
              <a:spcBef>
                <a:spcPts val="95"/>
              </a:spcBef>
              <a:buClr>
                <a:srgbClr val="9A0033"/>
              </a:buClr>
              <a:buSzPct val="60000"/>
              <a:buFont typeface="Wingdings"/>
              <a:buChar char=""/>
              <a:tabLst>
                <a:tab pos="354965" algn="l"/>
                <a:tab pos="356235" algn="l"/>
              </a:tabLst>
            </a:pPr>
            <a:r>
              <a:rPr lang="en-IN" sz="2400" b="1" spc="-5" dirty="0">
                <a:solidFill>
                  <a:srgbClr val="33339A"/>
                </a:solidFill>
                <a:latin typeface="Times New Roman"/>
                <a:cs typeface="Times New Roman"/>
              </a:rPr>
              <a:t>Q1: Retrieve the </a:t>
            </a:r>
            <a:r>
              <a:rPr lang="en-IN" sz="2400" b="1" dirty="0">
                <a:solidFill>
                  <a:srgbClr val="33339A"/>
                </a:solidFill>
                <a:latin typeface="Times New Roman"/>
                <a:cs typeface="Times New Roman"/>
              </a:rPr>
              <a:t>name </a:t>
            </a:r>
            <a:r>
              <a:rPr lang="en-IN" sz="2400" b="1" spc="-5" dirty="0">
                <a:solidFill>
                  <a:srgbClr val="33339A"/>
                </a:solidFill>
                <a:latin typeface="Times New Roman"/>
                <a:cs typeface="Times New Roman"/>
              </a:rPr>
              <a:t>and address of all employees who work for the  ‘Research’</a:t>
            </a:r>
            <a:r>
              <a:rPr lang="en-IN" sz="2400" b="1" spc="-10" dirty="0">
                <a:solidFill>
                  <a:srgbClr val="33339A"/>
                </a:solidFill>
                <a:latin typeface="Times New Roman"/>
                <a:cs typeface="Times New Roman"/>
              </a:rPr>
              <a:t> </a:t>
            </a:r>
            <a:r>
              <a:rPr lang="en-IN" sz="2400" b="1" spc="-5" dirty="0">
                <a:solidFill>
                  <a:srgbClr val="33339A"/>
                </a:solidFill>
                <a:latin typeface="Times New Roman"/>
                <a:cs typeface="Times New Roman"/>
              </a:rPr>
              <a:t>department.</a:t>
            </a:r>
            <a:endParaRPr lang="en-IN" sz="2400" dirty="0">
              <a:latin typeface="Times New Roman"/>
              <a:cs typeface="Times New Roman"/>
            </a:endParaRPr>
          </a:p>
          <a:p>
            <a:pPr marL="355600">
              <a:lnSpc>
                <a:spcPct val="100000"/>
              </a:lnSpc>
              <a:spcBef>
                <a:spcPts val="525"/>
              </a:spcBef>
            </a:pPr>
            <a:r>
              <a:rPr lang="en-IN" sz="1800" spc="-5" dirty="0" smtClean="0">
                <a:solidFill>
                  <a:srgbClr val="33339A"/>
                </a:solidFill>
                <a:latin typeface="Times New Roman"/>
                <a:cs typeface="Times New Roman"/>
              </a:rPr>
              <a:t>RESEARCH_DEPT </a:t>
            </a:r>
            <a:r>
              <a:rPr lang="en-IN" sz="1800" dirty="0" smtClean="0">
                <a:solidFill>
                  <a:srgbClr val="33339A"/>
                </a:solidFill>
                <a:latin typeface="Symbol"/>
                <a:cs typeface="Symbol"/>
              </a:rPr>
              <a:t></a:t>
            </a:r>
            <a:r>
              <a:rPr lang="en-IN" sz="1800" dirty="0" smtClean="0">
                <a:solidFill>
                  <a:srgbClr val="33339A"/>
                </a:solidFill>
                <a:latin typeface="Times New Roman"/>
                <a:cs typeface="Times New Roman"/>
              </a:rPr>
              <a:t> </a:t>
            </a:r>
            <a:r>
              <a:rPr lang="en-IN" sz="1800" spc="-5" dirty="0" smtClean="0">
                <a:solidFill>
                  <a:srgbClr val="33339A"/>
                </a:solidFill>
                <a:latin typeface="Symbol"/>
                <a:cs typeface="Symbol"/>
              </a:rPr>
              <a:t></a:t>
            </a:r>
            <a:r>
              <a:rPr lang="en-IN" sz="1800" spc="-5" dirty="0" smtClean="0">
                <a:solidFill>
                  <a:srgbClr val="33339A"/>
                </a:solidFill>
                <a:latin typeface="Times New Roman"/>
                <a:cs typeface="Times New Roman"/>
              </a:rPr>
              <a:t> DNAME=’Research’</a:t>
            </a:r>
            <a:r>
              <a:rPr lang="en-IN" sz="1800" spc="-35" dirty="0" smtClean="0">
                <a:solidFill>
                  <a:srgbClr val="33339A"/>
                </a:solidFill>
                <a:latin typeface="Times New Roman"/>
                <a:cs typeface="Times New Roman"/>
              </a:rPr>
              <a:t> </a:t>
            </a:r>
            <a:r>
              <a:rPr lang="en-IN" sz="1800" spc="-10" dirty="0" smtClean="0">
                <a:solidFill>
                  <a:srgbClr val="33339A"/>
                </a:solidFill>
                <a:latin typeface="Times New Roman"/>
                <a:cs typeface="Times New Roman"/>
              </a:rPr>
              <a:t>(DEPARTMENT)</a:t>
            </a:r>
          </a:p>
          <a:p>
            <a:pPr marL="12700" marR="71755" indent="0">
              <a:lnSpc>
                <a:spcPct val="99800"/>
              </a:lnSpc>
              <a:spcBef>
                <a:spcPts val="105"/>
              </a:spcBef>
              <a:buClr>
                <a:srgbClr val="9A0033"/>
              </a:buClr>
              <a:buSzPct val="58333"/>
              <a:buNone/>
              <a:tabLst>
                <a:tab pos="354965" algn="l"/>
                <a:tab pos="356235" algn="l"/>
              </a:tabLst>
            </a:pPr>
            <a:r>
              <a:rPr lang="en-IN" sz="1800" spc="-10" dirty="0">
                <a:solidFill>
                  <a:srgbClr val="33339A"/>
                </a:solidFill>
                <a:latin typeface="Times New Roman"/>
                <a:cs typeface="Times New Roman"/>
              </a:rPr>
              <a:t> </a:t>
            </a:r>
            <a:r>
              <a:rPr lang="en-IN" sz="1800" spc="-10" dirty="0" smtClean="0">
                <a:solidFill>
                  <a:srgbClr val="33339A"/>
                </a:solidFill>
                <a:latin typeface="Times New Roman"/>
                <a:cs typeface="Times New Roman"/>
              </a:rPr>
              <a:t>     </a:t>
            </a:r>
            <a:r>
              <a:rPr lang="en-GB" sz="1800" spc="-5" dirty="0" smtClean="0">
                <a:solidFill>
                  <a:srgbClr val="33339A"/>
                </a:solidFill>
                <a:latin typeface="Times New Roman"/>
                <a:cs typeface="Times New Roman"/>
              </a:rPr>
              <a:t>RESEARCH_EMPS </a:t>
            </a:r>
            <a:r>
              <a:rPr lang="en-GB" sz="1800" dirty="0" smtClean="0">
                <a:solidFill>
                  <a:srgbClr val="33339A"/>
                </a:solidFill>
                <a:latin typeface="Symbol"/>
                <a:cs typeface="Symbol"/>
              </a:rPr>
              <a:t></a:t>
            </a:r>
            <a:r>
              <a:rPr lang="en-GB" sz="1800" spc="-40" dirty="0" smtClean="0">
                <a:solidFill>
                  <a:srgbClr val="33339A"/>
                </a:solidFill>
                <a:latin typeface="Times New Roman"/>
                <a:cs typeface="Times New Roman"/>
              </a:rPr>
              <a:t> </a:t>
            </a:r>
            <a:r>
              <a:rPr lang="en-GB" sz="1800" spc="-5" dirty="0" smtClean="0">
                <a:solidFill>
                  <a:srgbClr val="33339A"/>
                </a:solidFill>
                <a:latin typeface="Times New Roman"/>
                <a:cs typeface="Times New Roman"/>
              </a:rPr>
              <a:t>(RESEARCH_DEPT        </a:t>
            </a:r>
            <a:r>
              <a:rPr lang="en-GB" sz="1800" spc="-10" dirty="0">
                <a:solidFill>
                  <a:srgbClr val="33339A"/>
                </a:solidFill>
                <a:latin typeface="Times New Roman" panose="02020603050405020304" pitchFamily="18" charset="0"/>
                <a:cs typeface="Times New Roman" panose="02020603050405020304" pitchFamily="18" charset="0"/>
              </a:rPr>
              <a:t>D</a:t>
            </a:r>
            <a:r>
              <a:rPr lang="en-GB" sz="1800" spc="-5" dirty="0">
                <a:solidFill>
                  <a:srgbClr val="33339A"/>
                </a:solidFill>
                <a:latin typeface="Times New Roman"/>
                <a:cs typeface="Times New Roman"/>
              </a:rPr>
              <a:t>NUMBER</a:t>
            </a:r>
            <a:r>
              <a:rPr lang="en-GB" sz="800" spc="-5" dirty="0" smtClean="0">
                <a:solidFill>
                  <a:srgbClr val="33339A"/>
                </a:solidFill>
                <a:latin typeface="Times New Roman" panose="02020603050405020304" pitchFamily="18" charset="0"/>
                <a:cs typeface="Times New Roman" panose="02020603050405020304" pitchFamily="18" charset="0"/>
              </a:rPr>
              <a:t>= </a:t>
            </a:r>
            <a:r>
              <a:rPr lang="en-GB" sz="1800" spc="-5" dirty="0" smtClean="0">
                <a:solidFill>
                  <a:srgbClr val="33339A"/>
                </a:solidFill>
                <a:latin typeface="Times New Roman"/>
                <a:cs typeface="Times New Roman"/>
              </a:rPr>
              <a:t>DNOEMPLOYEE      EMPLOYEE)</a:t>
            </a:r>
            <a:endParaRPr lang="en-GB" sz="1800" spc="-5" dirty="0">
              <a:solidFill>
                <a:srgbClr val="33339A"/>
              </a:solidFill>
              <a:latin typeface="Times New Roman"/>
              <a:cs typeface="Times New Roman"/>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smtClean="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smtClean="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smtClean="0">
              <a:solidFill>
                <a:srgbClr val="33339A"/>
              </a:solidFill>
              <a:latin typeface="Times New Roman" panose="02020603050405020304" pitchFamily="18" charset="0"/>
              <a:cs typeface="Times New Roman" panose="02020603050405020304" pitchFamily="18" charset="0"/>
            </a:endParaRPr>
          </a:p>
          <a:p>
            <a:pPr marL="355600" indent="-343535">
              <a:lnSpc>
                <a:spcPct val="100000"/>
              </a:lnSpc>
              <a:spcBef>
                <a:spcPts val="1715"/>
              </a:spcBef>
              <a:buClr>
                <a:srgbClr val="9A0033"/>
              </a:buClr>
              <a:buSzPct val="60000"/>
              <a:buFont typeface="Wingdings"/>
              <a:buChar char=""/>
              <a:tabLst>
                <a:tab pos="354965" algn="l"/>
                <a:tab pos="356235" algn="l"/>
              </a:tabLst>
            </a:pPr>
            <a:r>
              <a:rPr lang="en-GB" sz="1800" b="1" spc="-5" dirty="0">
                <a:solidFill>
                  <a:srgbClr val="33339A"/>
                </a:solidFill>
                <a:latin typeface="Times New Roman" panose="02020603050405020304" pitchFamily="18" charset="0"/>
                <a:cs typeface="Times New Roman" panose="02020603050405020304" pitchFamily="18" charset="0"/>
              </a:rPr>
              <a:t>Q6: Retrieve the names of </a:t>
            </a:r>
            <a:r>
              <a:rPr lang="en-GB" sz="1800" b="1" dirty="0">
                <a:solidFill>
                  <a:srgbClr val="33339A"/>
                </a:solidFill>
                <a:latin typeface="Times New Roman" panose="02020603050405020304" pitchFamily="18" charset="0"/>
                <a:cs typeface="Times New Roman" panose="02020603050405020304" pitchFamily="18" charset="0"/>
              </a:rPr>
              <a:t>employees </a:t>
            </a:r>
            <a:r>
              <a:rPr lang="en-GB" sz="1800" b="1" spc="-5" dirty="0">
                <a:solidFill>
                  <a:srgbClr val="33339A"/>
                </a:solidFill>
                <a:latin typeface="Times New Roman" panose="02020603050405020304" pitchFamily="18" charset="0"/>
                <a:cs typeface="Times New Roman" panose="02020603050405020304" pitchFamily="18" charset="0"/>
              </a:rPr>
              <a:t>who have no</a:t>
            </a:r>
            <a:r>
              <a:rPr lang="en-GB" sz="1800" b="1" spc="35" dirty="0">
                <a:solidFill>
                  <a:srgbClr val="33339A"/>
                </a:solidFill>
                <a:latin typeface="Times New Roman" panose="02020603050405020304" pitchFamily="18" charset="0"/>
                <a:cs typeface="Times New Roman" panose="02020603050405020304" pitchFamily="18" charset="0"/>
              </a:rPr>
              <a:t> </a:t>
            </a:r>
            <a:r>
              <a:rPr lang="en-GB" sz="1800" b="1" spc="-5" dirty="0">
                <a:solidFill>
                  <a:srgbClr val="33339A"/>
                </a:solidFill>
                <a:latin typeface="Times New Roman" panose="02020603050405020304" pitchFamily="18" charset="0"/>
                <a:cs typeface="Times New Roman" panose="02020603050405020304" pitchFamily="18" charset="0"/>
              </a:rPr>
              <a:t>dependents.</a:t>
            </a:r>
            <a:endParaRPr lang="en-GB" sz="1800" dirty="0">
              <a:latin typeface="Times New Roman" panose="02020603050405020304" pitchFamily="18" charset="0"/>
              <a:cs typeface="Times New Roman" panose="02020603050405020304" pitchFamily="18" charset="0"/>
            </a:endParaRPr>
          </a:p>
          <a:p>
            <a:pPr marL="354965" marR="1845945">
              <a:lnSpc>
                <a:spcPct val="119800"/>
              </a:lnSpc>
              <a:spcBef>
                <a:spcPts val="40"/>
              </a:spcBef>
            </a:pPr>
            <a:r>
              <a:rPr lang="en-GB" sz="1800" spc="-5" dirty="0">
                <a:solidFill>
                  <a:srgbClr val="33339A"/>
                </a:solidFill>
                <a:latin typeface="Times New Roman" panose="02020603050405020304" pitchFamily="18" charset="0"/>
                <a:cs typeface="Times New Roman" panose="02020603050405020304" pitchFamily="18" charset="0"/>
              </a:rPr>
              <a:t>ALL_EMPS </a:t>
            </a:r>
            <a:r>
              <a:rPr lang="en-GB" sz="1800" dirty="0">
                <a:solidFill>
                  <a:srgbClr val="33339A"/>
                </a:solidFill>
                <a:latin typeface="Times New Roman" panose="02020603050405020304" pitchFamily="18" charset="0"/>
                <a:cs typeface="Times New Roman" panose="02020603050405020304" pitchFamily="18" charset="0"/>
              </a:rPr>
              <a:t>  </a:t>
            </a:r>
            <a:r>
              <a:rPr lang="en-GB" sz="1800" spc="-10" dirty="0">
                <a:solidFill>
                  <a:srgbClr val="33339A"/>
                </a:solidFill>
                <a:latin typeface="Times New Roman" panose="02020603050405020304" pitchFamily="18" charset="0"/>
                <a:cs typeface="Times New Roman" panose="02020603050405020304" pitchFamily="18" charset="0"/>
              </a:rPr>
              <a:t>SSN(EMPLOYEE)  </a:t>
            </a:r>
            <a:r>
              <a:rPr lang="en-GB" sz="1800" spc="-5" dirty="0">
                <a:solidFill>
                  <a:srgbClr val="33339A"/>
                </a:solidFill>
                <a:latin typeface="Times New Roman" panose="02020603050405020304" pitchFamily="18" charset="0"/>
                <a:cs typeface="Times New Roman" panose="02020603050405020304" pitchFamily="18" charset="0"/>
              </a:rPr>
              <a:t>EMPS_WITH_DEPS(SSN)  </a:t>
            </a:r>
            <a:r>
              <a:rPr lang="en-GB" sz="1800" dirty="0">
                <a:solidFill>
                  <a:srgbClr val="33339A"/>
                </a:solidFill>
                <a:latin typeface="Times New Roman" panose="02020603050405020304" pitchFamily="18" charset="0"/>
                <a:cs typeface="Times New Roman" panose="02020603050405020304" pitchFamily="18" charset="0"/>
              </a:rPr>
              <a:t></a:t>
            </a:r>
            <a:r>
              <a:rPr lang="en-GB" sz="1800" spc="-300" dirty="0">
                <a:solidFill>
                  <a:srgbClr val="33339A"/>
                </a:solidFill>
                <a:latin typeface="Times New Roman" panose="02020603050405020304" pitchFamily="18" charset="0"/>
                <a:cs typeface="Times New Roman" panose="02020603050405020304" pitchFamily="18" charset="0"/>
              </a:rPr>
              <a:t> </a:t>
            </a:r>
            <a:r>
              <a:rPr lang="en-GB" sz="1800" spc="-5" dirty="0">
                <a:solidFill>
                  <a:srgbClr val="33339A"/>
                </a:solidFill>
                <a:latin typeface="Times New Roman" panose="02020603050405020304" pitchFamily="18" charset="0"/>
                <a:cs typeface="Times New Roman" panose="02020603050405020304" pitchFamily="18" charset="0"/>
              </a:rPr>
              <a:t>ESSN(DEPENDENT)</a:t>
            </a:r>
            <a:endParaRPr lang="en-GB" sz="1800" dirty="0">
              <a:latin typeface="Times New Roman" panose="02020603050405020304" pitchFamily="18" charset="0"/>
              <a:cs typeface="Times New Roman" panose="02020603050405020304" pitchFamily="18" charset="0"/>
            </a:endParaRPr>
          </a:p>
          <a:p>
            <a:pPr marL="355600" marR="5080">
              <a:lnSpc>
                <a:spcPct val="129700"/>
              </a:lnSpc>
              <a:spcBef>
                <a:spcPts val="10"/>
              </a:spcBef>
            </a:pPr>
            <a:r>
              <a:rPr lang="en-GB" sz="1800" spc="-5" dirty="0">
                <a:solidFill>
                  <a:srgbClr val="33339A"/>
                </a:solidFill>
                <a:latin typeface="Times New Roman" panose="02020603050405020304" pitchFamily="18" charset="0"/>
                <a:cs typeface="Times New Roman" panose="02020603050405020304" pitchFamily="18" charset="0"/>
              </a:rPr>
              <a:t>EMPS_WITHOUT_DEPS </a:t>
            </a:r>
            <a:r>
              <a:rPr lang="en-GB" sz="1800" dirty="0">
                <a:solidFill>
                  <a:srgbClr val="33339A"/>
                </a:solidFill>
                <a:latin typeface="Times New Roman" panose="02020603050405020304" pitchFamily="18" charset="0"/>
                <a:cs typeface="Times New Roman" panose="02020603050405020304" pitchFamily="18" charset="0"/>
              </a:rPr>
              <a:t> </a:t>
            </a:r>
            <a:r>
              <a:rPr lang="en-GB" sz="1800" spc="-5" dirty="0">
                <a:solidFill>
                  <a:srgbClr val="33339A"/>
                </a:solidFill>
                <a:latin typeface="Times New Roman" panose="02020603050405020304" pitchFamily="18" charset="0"/>
                <a:cs typeface="Times New Roman" panose="02020603050405020304" pitchFamily="18" charset="0"/>
              </a:rPr>
              <a:t>(ALL_EMPS </a:t>
            </a:r>
            <a:r>
              <a:rPr lang="en-GB" sz="1800" dirty="0">
                <a:solidFill>
                  <a:srgbClr val="33339A"/>
                </a:solidFill>
                <a:latin typeface="Times New Roman" panose="02020603050405020304" pitchFamily="18" charset="0"/>
                <a:cs typeface="Times New Roman" panose="02020603050405020304" pitchFamily="18" charset="0"/>
              </a:rPr>
              <a:t>- </a:t>
            </a:r>
            <a:r>
              <a:rPr lang="en-GB" sz="1800" spc="-5" dirty="0">
                <a:solidFill>
                  <a:srgbClr val="33339A"/>
                </a:solidFill>
                <a:latin typeface="Times New Roman" panose="02020603050405020304" pitchFamily="18" charset="0"/>
                <a:cs typeface="Times New Roman" panose="02020603050405020304" pitchFamily="18" charset="0"/>
              </a:rPr>
              <a:t>EMPS_WITH_DEPS)  RESULT </a:t>
            </a:r>
            <a:r>
              <a:rPr lang="en-GB" sz="1800" dirty="0">
                <a:solidFill>
                  <a:srgbClr val="33339A"/>
                </a:solidFill>
                <a:latin typeface="Times New Roman" panose="02020603050405020304" pitchFamily="18" charset="0"/>
                <a:cs typeface="Times New Roman" panose="02020603050405020304" pitchFamily="18" charset="0"/>
              </a:rPr>
              <a:t>  </a:t>
            </a:r>
            <a:r>
              <a:rPr lang="en-GB" sz="1800" spc="-5" dirty="0">
                <a:solidFill>
                  <a:srgbClr val="33339A"/>
                </a:solidFill>
                <a:latin typeface="Times New Roman" panose="02020603050405020304" pitchFamily="18" charset="0"/>
                <a:cs typeface="Times New Roman" panose="02020603050405020304" pitchFamily="18" charset="0"/>
              </a:rPr>
              <a:t>LNAME, FNAME (EMPS_WITHOUT_DEPS </a:t>
            </a:r>
            <a:r>
              <a:rPr lang="en-GB" sz="1800" dirty="0">
                <a:solidFill>
                  <a:srgbClr val="33339A"/>
                </a:solidFill>
                <a:latin typeface="Times New Roman" panose="02020603050405020304" pitchFamily="18" charset="0"/>
                <a:cs typeface="Times New Roman" panose="02020603050405020304" pitchFamily="18" charset="0"/>
              </a:rPr>
              <a:t>*</a:t>
            </a:r>
            <a:r>
              <a:rPr lang="en-GB" sz="1800" spc="30" dirty="0">
                <a:solidFill>
                  <a:srgbClr val="33339A"/>
                </a:solidFill>
                <a:latin typeface="Times New Roman" panose="02020603050405020304" pitchFamily="18" charset="0"/>
                <a:cs typeface="Times New Roman" panose="02020603050405020304" pitchFamily="18" charset="0"/>
              </a:rPr>
              <a:t> </a:t>
            </a:r>
            <a:r>
              <a:rPr lang="en-GB" sz="1800" spc="-5" dirty="0">
                <a:solidFill>
                  <a:srgbClr val="33339A"/>
                </a:solidFill>
                <a:latin typeface="Times New Roman" panose="02020603050405020304" pitchFamily="18" charset="0"/>
                <a:cs typeface="Times New Roman" panose="02020603050405020304" pitchFamily="18" charset="0"/>
              </a:rPr>
              <a:t>EMPLOYEE)</a:t>
            </a:r>
            <a:endParaRPr lang="en-GB" sz="1800" dirty="0">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GB" sz="800" dirty="0" smtClean="0">
              <a:latin typeface="Times New Roman" panose="02020603050405020304" pitchFamily="18" charset="0"/>
              <a:cs typeface="Times New Roman" panose="02020603050405020304" pitchFamily="18" charset="0"/>
            </a:endParaRPr>
          </a:p>
          <a:p>
            <a:pPr marL="12065" lvl="0" indent="0">
              <a:lnSpc>
                <a:spcPct val="100000"/>
              </a:lnSpc>
              <a:spcBef>
                <a:spcPts val="100"/>
              </a:spcBef>
              <a:buClr>
                <a:srgbClr val="9A0033"/>
              </a:buClr>
              <a:buSzPct val="60714"/>
              <a:buNone/>
              <a:tabLst>
                <a:tab pos="354965" algn="l"/>
                <a:tab pos="356235" algn="l"/>
              </a:tabLst>
            </a:pPr>
            <a:endParaRPr lang="en-GB" dirty="0" smtClean="0">
              <a:solidFill>
                <a:prstClr val="black"/>
              </a:solidFill>
              <a:latin typeface="Arial"/>
              <a:cs typeface="Arial"/>
            </a:endParaRPr>
          </a:p>
          <a:p>
            <a:pPr marL="0" indent="0">
              <a:buNone/>
            </a:pPr>
            <a:r>
              <a:rPr lang="en-US" altLang="en-US" sz="2400" dirty="0" smtClean="0">
                <a:solidFill>
                  <a:schemeClr val="bg1"/>
                </a:solidFill>
              </a:rPr>
              <a:t>  1:1 relationship type between EMPLOYEE and 	   DEPARTMENT. Employee</a:t>
            </a:r>
            <a:endParaRPr lang="en-GB" sz="2400" dirty="0"/>
          </a:p>
        </p:txBody>
      </p:sp>
      <p:sp>
        <p:nvSpPr>
          <p:cNvPr id="14" name="object 7"/>
          <p:cNvSpPr/>
          <p:nvPr/>
        </p:nvSpPr>
        <p:spPr>
          <a:xfrm>
            <a:off x="5508383" y="2988893"/>
            <a:ext cx="375285" cy="174625"/>
          </a:xfrm>
          <a:custGeom>
            <a:avLst/>
            <a:gdLst/>
            <a:ahLst/>
            <a:cxnLst/>
            <a:rect l="l" t="t" r="r" b="b"/>
            <a:pathLst>
              <a:path w="375285" h="174625">
                <a:moveTo>
                  <a:pt x="9143" y="0"/>
                </a:moveTo>
                <a:lnTo>
                  <a:pt x="9143" y="174497"/>
                </a:lnTo>
              </a:path>
              <a:path w="375285" h="174625">
                <a:moveTo>
                  <a:pt x="364997" y="0"/>
                </a:moveTo>
                <a:lnTo>
                  <a:pt x="364997" y="174497"/>
                </a:lnTo>
              </a:path>
              <a:path w="375285" h="174625">
                <a:moveTo>
                  <a:pt x="19050" y="0"/>
                </a:moveTo>
                <a:lnTo>
                  <a:pt x="355853" y="174497"/>
                </a:lnTo>
              </a:path>
              <a:path w="375285" h="174625">
                <a:moveTo>
                  <a:pt x="374903" y="0"/>
                </a:moveTo>
                <a:lnTo>
                  <a:pt x="0" y="174497"/>
                </a:lnTo>
              </a:path>
            </a:pathLst>
          </a:custGeom>
          <a:ln w="15875">
            <a:solidFill>
              <a:srgbClr val="1D1D1D"/>
            </a:solidFill>
          </a:ln>
        </p:spPr>
        <p:txBody>
          <a:bodyPr wrap="square" lIns="0" tIns="0" rIns="0" bIns="0" rtlCol="0"/>
          <a:lstStyle/>
          <a:p>
            <a:endParaRPr/>
          </a:p>
        </p:txBody>
      </p:sp>
    </p:spTree>
    <p:extLst>
      <p:ext uri="{BB962C8B-B14F-4D97-AF65-F5344CB8AC3E}">
        <p14:creationId xmlns:p14="http://schemas.microsoft.com/office/powerpoint/2010/main" xmlns="" val="22281035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Examples </a:t>
            </a:r>
            <a:r>
              <a:rPr lang="en-IN" spc="-5" dirty="0"/>
              <a:t>of </a:t>
            </a:r>
            <a:r>
              <a:rPr lang="en-IN" spc="-10" dirty="0"/>
              <a:t>Queries </a:t>
            </a:r>
            <a:r>
              <a:rPr lang="en-IN" spc="-5" dirty="0"/>
              <a:t>in </a:t>
            </a:r>
            <a:r>
              <a:rPr lang="en-IN" spc="-10" dirty="0"/>
              <a:t>Relational  Algebra </a:t>
            </a:r>
            <a:r>
              <a:rPr lang="en-IN" spc="-5" dirty="0"/>
              <a:t>– Single </a:t>
            </a:r>
            <a:r>
              <a:rPr lang="en-IN" spc="-10" dirty="0"/>
              <a:t>expressions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63500" lvl="0" indent="0">
              <a:lnSpc>
                <a:spcPct val="100000"/>
              </a:lnSpc>
              <a:spcBef>
                <a:spcPts val="675"/>
              </a:spcBef>
              <a:buNone/>
            </a:pPr>
            <a:endParaRPr lang="en-IN" sz="2400" dirty="0" smtClean="0">
              <a:solidFill>
                <a:srgbClr val="33339A"/>
              </a:solidFill>
              <a:latin typeface="Arial"/>
              <a:cs typeface="Arial"/>
            </a:endParaRPr>
          </a:p>
          <a:p>
            <a:pPr marL="63500" lvl="0" indent="0">
              <a:lnSpc>
                <a:spcPct val="100000"/>
              </a:lnSpc>
              <a:spcBef>
                <a:spcPts val="675"/>
              </a:spcBef>
              <a:buNone/>
            </a:pPr>
            <a:r>
              <a:rPr lang="en-IN" sz="2400" dirty="0" smtClean="0">
                <a:solidFill>
                  <a:srgbClr val="33339A"/>
                </a:solidFill>
                <a:latin typeface="Arial"/>
                <a:cs typeface="Arial"/>
              </a:rPr>
              <a:t>As </a:t>
            </a:r>
            <a:r>
              <a:rPr lang="en-IN" sz="2400" dirty="0">
                <a:solidFill>
                  <a:srgbClr val="33339A"/>
                </a:solidFill>
                <a:latin typeface="Arial"/>
                <a:cs typeface="Arial"/>
              </a:rPr>
              <a:t>a single </a:t>
            </a:r>
            <a:r>
              <a:rPr lang="en-IN" sz="2400" spc="-5" dirty="0">
                <a:solidFill>
                  <a:srgbClr val="33339A"/>
                </a:solidFill>
                <a:latin typeface="Arial"/>
                <a:cs typeface="Arial"/>
              </a:rPr>
              <a:t>expression, </a:t>
            </a:r>
            <a:r>
              <a:rPr lang="en-IN" sz="2400" dirty="0">
                <a:solidFill>
                  <a:srgbClr val="33339A"/>
                </a:solidFill>
                <a:latin typeface="Arial"/>
                <a:cs typeface="Arial"/>
              </a:rPr>
              <a:t>these </a:t>
            </a:r>
            <a:r>
              <a:rPr lang="en-IN" sz="2400" spc="-5" dirty="0">
                <a:solidFill>
                  <a:srgbClr val="33339A"/>
                </a:solidFill>
                <a:latin typeface="Arial"/>
                <a:cs typeface="Arial"/>
              </a:rPr>
              <a:t>queries</a:t>
            </a:r>
            <a:r>
              <a:rPr lang="en-IN" sz="2400" spc="-45" dirty="0">
                <a:solidFill>
                  <a:srgbClr val="33339A"/>
                </a:solidFill>
                <a:latin typeface="Arial"/>
                <a:cs typeface="Arial"/>
              </a:rPr>
              <a:t> </a:t>
            </a:r>
            <a:r>
              <a:rPr lang="en-IN" sz="2400" dirty="0">
                <a:solidFill>
                  <a:srgbClr val="33339A"/>
                </a:solidFill>
                <a:latin typeface="Arial"/>
                <a:cs typeface="Arial"/>
              </a:rPr>
              <a:t>become:</a:t>
            </a:r>
            <a:endParaRPr lang="en-IN" sz="2400" dirty="0">
              <a:solidFill>
                <a:prstClr val="black"/>
              </a:solidFill>
              <a:latin typeface="Arial"/>
              <a:cs typeface="Arial"/>
            </a:endParaRPr>
          </a:p>
          <a:p>
            <a:pPr marL="406400" marR="55880" lvl="0" indent="-343535">
              <a:lnSpc>
                <a:spcPct val="100000"/>
              </a:lnSpc>
              <a:spcBef>
                <a:spcPts val="480"/>
              </a:spcBef>
              <a:buClr>
                <a:srgbClr val="9A0033"/>
              </a:buClr>
              <a:buSzPct val="60000"/>
              <a:buFont typeface="Wingdings"/>
              <a:buChar char=""/>
              <a:tabLst>
                <a:tab pos="405765" algn="l"/>
                <a:tab pos="406400" algn="l"/>
              </a:tabLst>
            </a:pPr>
            <a:r>
              <a:rPr lang="en-IN" sz="2000" b="1" spc="-5" dirty="0">
                <a:solidFill>
                  <a:srgbClr val="33339A"/>
                </a:solidFill>
                <a:latin typeface="Times New Roman"/>
                <a:cs typeface="Times New Roman"/>
              </a:rPr>
              <a:t>Q1: Retrieve the </a:t>
            </a:r>
            <a:r>
              <a:rPr lang="en-IN" sz="2000" b="1" dirty="0">
                <a:solidFill>
                  <a:srgbClr val="33339A"/>
                </a:solidFill>
                <a:latin typeface="Times New Roman"/>
                <a:cs typeface="Times New Roman"/>
              </a:rPr>
              <a:t>name </a:t>
            </a:r>
            <a:r>
              <a:rPr lang="en-IN" sz="2000" b="1" spc="-5" dirty="0">
                <a:solidFill>
                  <a:srgbClr val="33339A"/>
                </a:solidFill>
                <a:latin typeface="Times New Roman"/>
                <a:cs typeface="Times New Roman"/>
              </a:rPr>
              <a:t>and address of all employees who work for the  ‘Research’</a:t>
            </a:r>
            <a:r>
              <a:rPr lang="en-IN" sz="2000" b="1" spc="-10" dirty="0">
                <a:solidFill>
                  <a:srgbClr val="33339A"/>
                </a:solidFill>
                <a:latin typeface="Times New Roman"/>
                <a:cs typeface="Times New Roman"/>
              </a:rPr>
              <a:t> </a:t>
            </a:r>
            <a:r>
              <a:rPr lang="en-IN" sz="2000" b="1" spc="-5" dirty="0">
                <a:solidFill>
                  <a:srgbClr val="33339A"/>
                </a:solidFill>
                <a:latin typeface="Times New Roman"/>
                <a:cs typeface="Times New Roman"/>
              </a:rPr>
              <a:t>department.</a:t>
            </a:r>
            <a:endParaRPr lang="en-IN" sz="2000" dirty="0">
              <a:solidFill>
                <a:prstClr val="black"/>
              </a:solidFill>
              <a:latin typeface="Times New Roman"/>
              <a:cs typeface="Times New Roman"/>
            </a:endParaRPr>
          </a:p>
          <a:p>
            <a:pPr marL="406400" lvl="0" indent="0">
              <a:lnSpc>
                <a:spcPct val="100000"/>
              </a:lnSpc>
              <a:spcBef>
                <a:spcPts val="705"/>
              </a:spcBef>
              <a:buNone/>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2400" baseline="-20833" dirty="0" err="1">
                <a:solidFill>
                  <a:srgbClr val="33339A"/>
                </a:solidFill>
                <a:latin typeface="Arial"/>
                <a:cs typeface="Arial"/>
              </a:rPr>
              <a:t>Fname</a:t>
            </a:r>
            <a:r>
              <a:rPr lang="en-IN" sz="2400" baseline="-20833" dirty="0">
                <a:solidFill>
                  <a:srgbClr val="33339A"/>
                </a:solidFill>
                <a:latin typeface="Arial"/>
                <a:cs typeface="Arial"/>
              </a:rPr>
              <a:t>, </a:t>
            </a:r>
            <a:r>
              <a:rPr lang="en-IN" sz="2400" spc="-7" baseline="-20833" dirty="0" err="1">
                <a:solidFill>
                  <a:srgbClr val="33339A"/>
                </a:solidFill>
                <a:latin typeface="Arial"/>
                <a:cs typeface="Arial"/>
              </a:rPr>
              <a:t>Lname</a:t>
            </a:r>
            <a:r>
              <a:rPr lang="en-IN" sz="2400" spc="-7" baseline="-20833" dirty="0">
                <a:solidFill>
                  <a:srgbClr val="33339A"/>
                </a:solidFill>
                <a:latin typeface="Arial"/>
                <a:cs typeface="Arial"/>
              </a:rPr>
              <a:t>, Address </a:t>
            </a:r>
            <a:r>
              <a:rPr lang="en-IN" dirty="0">
                <a:solidFill>
                  <a:srgbClr val="33339A"/>
                </a:solidFill>
                <a:latin typeface="Arial"/>
                <a:cs typeface="Arial"/>
              </a:rPr>
              <a:t>(σ </a:t>
            </a:r>
            <a:r>
              <a:rPr lang="en-IN" sz="2000" spc="-5" dirty="0" err="1">
                <a:solidFill>
                  <a:srgbClr val="33339A"/>
                </a:solidFill>
                <a:latin typeface="Arial"/>
                <a:cs typeface="Arial"/>
              </a:rPr>
              <a:t>Dname</a:t>
            </a:r>
            <a:r>
              <a:rPr lang="en-IN" sz="2000" spc="-5" dirty="0">
                <a:solidFill>
                  <a:srgbClr val="33339A"/>
                </a:solidFill>
                <a:latin typeface="Arial"/>
                <a:cs typeface="Arial"/>
              </a:rPr>
              <a:t>=</a:t>
            </a:r>
            <a:r>
              <a:rPr lang="en-IN" sz="2000" spc="-45" dirty="0">
                <a:solidFill>
                  <a:srgbClr val="33339A"/>
                </a:solidFill>
                <a:latin typeface="Arial"/>
                <a:cs typeface="Arial"/>
              </a:rPr>
              <a:t> </a:t>
            </a:r>
            <a:r>
              <a:rPr lang="en-IN" sz="2000" spc="-5" dirty="0">
                <a:solidFill>
                  <a:srgbClr val="33339A"/>
                </a:solidFill>
                <a:latin typeface="Arial"/>
                <a:cs typeface="Arial"/>
              </a:rPr>
              <a:t>‘Research’</a:t>
            </a:r>
            <a:endParaRPr lang="en-IN" sz="2000" dirty="0">
              <a:solidFill>
                <a:prstClr val="black"/>
              </a:solidFill>
              <a:latin typeface="Arial"/>
              <a:cs typeface="Arial"/>
            </a:endParaRPr>
          </a:p>
          <a:p>
            <a:pPr marL="63500" lvl="0" indent="0">
              <a:lnSpc>
                <a:spcPct val="100000"/>
              </a:lnSpc>
              <a:spcBef>
                <a:spcPts val="640"/>
              </a:spcBef>
              <a:buNone/>
              <a:tabLst>
                <a:tab pos="3123565" algn="l"/>
              </a:tabLst>
            </a:pPr>
            <a:r>
              <a:rPr lang="en-IN" spc="-5" dirty="0">
                <a:solidFill>
                  <a:srgbClr val="33339A"/>
                </a:solidFill>
                <a:latin typeface="Arial"/>
                <a:cs typeface="Arial"/>
              </a:rPr>
              <a:t>(DEPARTMENT	</a:t>
            </a:r>
            <a:r>
              <a:rPr lang="en-IN" sz="2000" spc="-5" dirty="0" err="1">
                <a:solidFill>
                  <a:srgbClr val="33339A"/>
                </a:solidFill>
                <a:latin typeface="Arial"/>
                <a:cs typeface="Arial"/>
              </a:rPr>
              <a:t>Dnumber</a:t>
            </a:r>
            <a:r>
              <a:rPr lang="en-IN" sz="2000" spc="-5" dirty="0">
                <a:solidFill>
                  <a:srgbClr val="33339A"/>
                </a:solidFill>
                <a:latin typeface="Arial"/>
                <a:cs typeface="Arial"/>
              </a:rPr>
              <a:t>=</a:t>
            </a:r>
            <a:r>
              <a:rPr lang="en-IN" sz="2000" spc="-5" dirty="0" err="1">
                <a:solidFill>
                  <a:srgbClr val="33339A"/>
                </a:solidFill>
                <a:latin typeface="Arial"/>
                <a:cs typeface="Arial"/>
              </a:rPr>
              <a:t>Dno</a:t>
            </a:r>
            <a:r>
              <a:rPr lang="en-IN" spc="-5" dirty="0">
                <a:solidFill>
                  <a:srgbClr val="33339A"/>
                </a:solidFill>
                <a:latin typeface="Arial"/>
                <a:cs typeface="Arial"/>
              </a:rPr>
              <a:t>(EMPLOYEE))</a:t>
            </a:r>
            <a:endParaRPr lang="en-IN" dirty="0">
              <a:solidFill>
                <a:prstClr val="black"/>
              </a:solidFill>
              <a:latin typeface="Arial"/>
              <a:cs typeface="Arial"/>
            </a:endParaRPr>
          </a:p>
          <a:p>
            <a:pPr marL="406400" lvl="0" indent="-343535">
              <a:lnSpc>
                <a:spcPct val="100000"/>
              </a:lnSpc>
              <a:spcBef>
                <a:spcPts val="1764"/>
              </a:spcBef>
              <a:buClr>
                <a:srgbClr val="9A0033"/>
              </a:buClr>
              <a:buSzPct val="60000"/>
              <a:buFont typeface="Wingdings"/>
              <a:buChar char=""/>
              <a:tabLst>
                <a:tab pos="405765" algn="l"/>
                <a:tab pos="407034" algn="l"/>
              </a:tabLst>
            </a:pPr>
            <a:r>
              <a:rPr lang="en-IN" sz="2000" b="1" spc="-5" dirty="0">
                <a:solidFill>
                  <a:srgbClr val="33339A"/>
                </a:solidFill>
                <a:latin typeface="Times New Roman"/>
                <a:cs typeface="Times New Roman"/>
              </a:rPr>
              <a:t>Q6: Retrieve the names of </a:t>
            </a:r>
            <a:r>
              <a:rPr lang="en-IN" sz="2000" b="1" dirty="0">
                <a:solidFill>
                  <a:srgbClr val="33339A"/>
                </a:solidFill>
                <a:latin typeface="Times New Roman"/>
                <a:cs typeface="Times New Roman"/>
              </a:rPr>
              <a:t>employees </a:t>
            </a:r>
            <a:r>
              <a:rPr lang="en-IN" sz="2000" b="1" spc="-5" dirty="0">
                <a:solidFill>
                  <a:srgbClr val="33339A"/>
                </a:solidFill>
                <a:latin typeface="Times New Roman"/>
                <a:cs typeface="Times New Roman"/>
              </a:rPr>
              <a:t>who have no</a:t>
            </a:r>
            <a:r>
              <a:rPr lang="en-IN" sz="2000" b="1" spc="10" dirty="0">
                <a:solidFill>
                  <a:srgbClr val="33339A"/>
                </a:solidFill>
                <a:latin typeface="Times New Roman"/>
                <a:cs typeface="Times New Roman"/>
              </a:rPr>
              <a:t> </a:t>
            </a:r>
            <a:r>
              <a:rPr lang="en-IN" sz="2000" b="1" spc="-5" dirty="0">
                <a:solidFill>
                  <a:srgbClr val="33339A"/>
                </a:solidFill>
                <a:latin typeface="Times New Roman"/>
                <a:cs typeface="Times New Roman"/>
              </a:rPr>
              <a:t>dependents.</a:t>
            </a:r>
            <a:endParaRPr lang="en-IN" sz="2000" dirty="0">
              <a:solidFill>
                <a:prstClr val="black"/>
              </a:solidFill>
              <a:latin typeface="Times New Roman"/>
              <a:cs typeface="Times New Roman"/>
            </a:endParaRPr>
          </a:p>
          <a:p>
            <a:pPr marL="457200" lvl="0" indent="0">
              <a:lnSpc>
                <a:spcPts val="3340"/>
              </a:lnSpc>
              <a:spcBef>
                <a:spcPts val="715"/>
              </a:spcBef>
              <a:buNone/>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2400" spc="-7" baseline="-20833" dirty="0" err="1">
                <a:solidFill>
                  <a:srgbClr val="33339A"/>
                </a:solidFill>
                <a:latin typeface="Arial"/>
                <a:cs typeface="Arial"/>
              </a:rPr>
              <a:t>Lname</a:t>
            </a:r>
            <a:r>
              <a:rPr lang="en-IN" sz="2400" spc="-7" baseline="-20833" dirty="0">
                <a:solidFill>
                  <a:srgbClr val="33339A"/>
                </a:solidFill>
                <a:latin typeface="Arial"/>
                <a:cs typeface="Arial"/>
              </a:rPr>
              <a:t>, </a:t>
            </a:r>
            <a:r>
              <a:rPr lang="en-IN" sz="2400" spc="-7" baseline="-20833" dirty="0" err="1">
                <a:solidFill>
                  <a:srgbClr val="33339A"/>
                </a:solidFill>
                <a:latin typeface="Arial"/>
                <a:cs typeface="Arial"/>
              </a:rPr>
              <a:t>Fname</a:t>
            </a:r>
            <a:r>
              <a:rPr lang="en-IN" spc="-5" dirty="0">
                <a:solidFill>
                  <a:srgbClr val="33339A"/>
                </a:solidFill>
                <a:latin typeface="Arial"/>
                <a:cs typeface="Arial"/>
              </a:rPr>
              <a:t>((</a:t>
            </a:r>
            <a:r>
              <a:rPr lang="en-IN" spc="-5" dirty="0">
                <a:solidFill>
                  <a:srgbClr val="33339A"/>
                </a:solidFill>
                <a:latin typeface="Symbol"/>
                <a:cs typeface="Symbol"/>
              </a:rPr>
              <a:t></a:t>
            </a:r>
            <a:r>
              <a:rPr lang="en-IN" spc="-5" dirty="0">
                <a:solidFill>
                  <a:srgbClr val="33339A"/>
                </a:solidFill>
                <a:latin typeface="Times New Roman"/>
                <a:cs typeface="Times New Roman"/>
              </a:rPr>
              <a:t> </a:t>
            </a:r>
            <a:r>
              <a:rPr lang="en-IN" sz="2400" baseline="-20833" dirty="0" err="1">
                <a:solidFill>
                  <a:srgbClr val="33339A"/>
                </a:solidFill>
                <a:latin typeface="Arial"/>
                <a:cs typeface="Arial"/>
              </a:rPr>
              <a:t>Ssn</a:t>
            </a:r>
            <a:r>
              <a:rPr lang="en-IN" sz="2400" baseline="-20833" dirty="0">
                <a:solidFill>
                  <a:srgbClr val="33339A"/>
                </a:solidFill>
                <a:latin typeface="Arial"/>
                <a:cs typeface="Arial"/>
              </a:rPr>
              <a:t> </a:t>
            </a:r>
            <a:r>
              <a:rPr lang="en-IN" spc="-5" dirty="0">
                <a:solidFill>
                  <a:srgbClr val="33339A"/>
                </a:solidFill>
                <a:latin typeface="Arial"/>
                <a:cs typeface="Arial"/>
              </a:rPr>
              <a:t>(EMPLOYEE) </a:t>
            </a:r>
            <a:r>
              <a:rPr lang="en-IN" dirty="0">
                <a:solidFill>
                  <a:srgbClr val="33339A"/>
                </a:solidFill>
                <a:latin typeface="Arial"/>
                <a:cs typeface="Arial"/>
              </a:rPr>
              <a:t>− ρ </a:t>
            </a:r>
            <a:r>
              <a:rPr lang="en-IN" sz="2400" spc="-7" baseline="-20833" dirty="0" err="1">
                <a:solidFill>
                  <a:srgbClr val="33339A"/>
                </a:solidFill>
                <a:latin typeface="Arial"/>
                <a:cs typeface="Arial"/>
              </a:rPr>
              <a:t>Ssn</a:t>
            </a:r>
            <a:r>
              <a:rPr lang="en-IN" sz="2400" spc="-7" baseline="-20833" dirty="0">
                <a:solidFill>
                  <a:srgbClr val="33339A"/>
                </a:solidFill>
                <a:latin typeface="Arial"/>
                <a:cs typeface="Arial"/>
              </a:rPr>
              <a:t> </a:t>
            </a:r>
            <a:r>
              <a:rPr lang="en-IN" dirty="0">
                <a:solidFill>
                  <a:srgbClr val="33339A"/>
                </a:solidFill>
                <a:latin typeface="Arial"/>
                <a:cs typeface="Arial"/>
              </a:rPr>
              <a:t>(</a:t>
            </a:r>
            <a:r>
              <a:rPr lang="en-IN" dirty="0">
                <a:solidFill>
                  <a:srgbClr val="33339A"/>
                </a:solidFill>
                <a:latin typeface="Symbol"/>
                <a:cs typeface="Symbol"/>
              </a:rPr>
              <a:t></a:t>
            </a:r>
            <a:r>
              <a:rPr lang="en-IN" spc="180" dirty="0">
                <a:solidFill>
                  <a:srgbClr val="33339A"/>
                </a:solidFill>
                <a:latin typeface="Times New Roman"/>
                <a:cs typeface="Times New Roman"/>
              </a:rPr>
              <a:t> </a:t>
            </a:r>
            <a:r>
              <a:rPr lang="en-IN" sz="2000" spc="-5" dirty="0" err="1">
                <a:solidFill>
                  <a:srgbClr val="33339A"/>
                </a:solidFill>
                <a:latin typeface="Arial"/>
                <a:cs typeface="Arial"/>
              </a:rPr>
              <a:t>Essn</a:t>
            </a:r>
            <a:endParaRPr lang="en-IN" sz="2000" dirty="0">
              <a:solidFill>
                <a:prstClr val="black"/>
              </a:solidFill>
              <a:latin typeface="Arial"/>
              <a:cs typeface="Arial"/>
            </a:endParaRPr>
          </a:p>
          <a:p>
            <a:pPr marL="406400" lvl="0" indent="0">
              <a:lnSpc>
                <a:spcPts val="3340"/>
              </a:lnSpc>
              <a:spcBef>
                <a:spcPts val="0"/>
              </a:spcBef>
              <a:buNone/>
            </a:pPr>
            <a:r>
              <a:rPr lang="en-IN" spc="-5" dirty="0">
                <a:solidFill>
                  <a:srgbClr val="33339A"/>
                </a:solidFill>
                <a:latin typeface="Arial"/>
                <a:cs typeface="Arial"/>
              </a:rPr>
              <a:t>(DEPENDENT))) </a:t>
            </a:r>
            <a:r>
              <a:rPr lang="en-IN" dirty="0">
                <a:solidFill>
                  <a:srgbClr val="33339A"/>
                </a:solidFill>
                <a:latin typeface="AoyagiKouzanFontT"/>
                <a:cs typeface="AoyagiKouzanFontT"/>
              </a:rPr>
              <a:t>∗</a:t>
            </a:r>
            <a:r>
              <a:rPr lang="en-IN" spc="-630" dirty="0">
                <a:solidFill>
                  <a:srgbClr val="33339A"/>
                </a:solidFill>
                <a:latin typeface="AoyagiKouzanFontT"/>
                <a:cs typeface="AoyagiKouzanFontT"/>
              </a:rPr>
              <a:t> </a:t>
            </a:r>
            <a:r>
              <a:rPr lang="en-IN" spc="-5" dirty="0">
                <a:solidFill>
                  <a:srgbClr val="33339A"/>
                </a:solidFill>
                <a:latin typeface="Arial"/>
                <a:cs typeface="Arial"/>
              </a:rPr>
              <a:t>EMPLOYEE)</a:t>
            </a:r>
            <a:endParaRPr lang="en-IN" dirty="0">
              <a:solidFill>
                <a:prstClr val="black"/>
              </a:solidFill>
              <a:latin typeface="Arial"/>
              <a:cs typeface="Arial"/>
            </a:endParaRPr>
          </a:p>
          <a:p>
            <a:pPr marL="0" indent="0">
              <a:buNone/>
            </a:pPr>
            <a:r>
              <a:rPr lang="en-US" altLang="en-US" sz="2400" dirty="0" err="1" smtClean="0">
                <a:solidFill>
                  <a:schemeClr val="bg1"/>
                </a:solidFill>
              </a:rPr>
              <a:t>tionship</a:t>
            </a:r>
            <a:r>
              <a:rPr lang="en-US" altLang="en-US" sz="2400" dirty="0" smtClean="0">
                <a:solidFill>
                  <a:schemeClr val="bg1"/>
                </a:solidFill>
              </a:rPr>
              <a:t>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
        <p:nvSpPr>
          <p:cNvPr id="15" name="object 4"/>
          <p:cNvSpPr/>
          <p:nvPr/>
        </p:nvSpPr>
        <p:spPr>
          <a:xfrm>
            <a:off x="3600335" y="3771943"/>
            <a:ext cx="375285" cy="174625"/>
          </a:xfrm>
          <a:custGeom>
            <a:avLst/>
            <a:gdLst/>
            <a:ahLst/>
            <a:cxnLst/>
            <a:rect l="l" t="t" r="r" b="b"/>
            <a:pathLst>
              <a:path w="375285" h="174625">
                <a:moveTo>
                  <a:pt x="9143" y="0"/>
                </a:moveTo>
                <a:lnTo>
                  <a:pt x="9143" y="174498"/>
                </a:lnTo>
              </a:path>
              <a:path w="375285" h="174625">
                <a:moveTo>
                  <a:pt x="364997" y="0"/>
                </a:moveTo>
                <a:lnTo>
                  <a:pt x="364997" y="174498"/>
                </a:lnTo>
              </a:path>
              <a:path w="375285" h="174625">
                <a:moveTo>
                  <a:pt x="19050" y="0"/>
                </a:moveTo>
                <a:lnTo>
                  <a:pt x="355853" y="174498"/>
                </a:lnTo>
              </a:path>
              <a:path w="375285" h="174625">
                <a:moveTo>
                  <a:pt x="374903" y="0"/>
                </a:moveTo>
                <a:lnTo>
                  <a:pt x="0" y="174498"/>
                </a:lnTo>
              </a:path>
            </a:pathLst>
          </a:custGeom>
          <a:ln w="15875">
            <a:solidFill>
              <a:srgbClr val="1D1D1D"/>
            </a:solidFill>
          </a:ln>
        </p:spPr>
        <p:txBody>
          <a:bodyPr wrap="square" lIns="0" tIns="0" rIns="0" bIns="0" rtlCol="0"/>
          <a:lstStyle/>
          <a:p>
            <a:endParaRPr/>
          </a:p>
        </p:txBody>
      </p:sp>
    </p:spTree>
    <p:extLst>
      <p:ext uri="{BB962C8B-B14F-4D97-AF65-F5344CB8AC3E}">
        <p14:creationId xmlns:p14="http://schemas.microsoft.com/office/powerpoint/2010/main" xmlns="" val="42354933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pPr>
              <a:buNone/>
            </a:pPr>
            <a:endParaRPr lang="en-US" sz="6000" dirty="0" smtClean="0">
              <a:latin typeface="Edwardian Script ITC" pitchFamily="66" charset="0"/>
            </a:endParaRPr>
          </a:p>
          <a:p>
            <a:pPr>
              <a:buNone/>
            </a:pPr>
            <a:endParaRPr lang="en-US" sz="6000" dirty="0" smtClean="0">
              <a:latin typeface="Edwardian Script ITC" pitchFamily="66" charset="0"/>
            </a:endParaRPr>
          </a:p>
          <a:p>
            <a:pPr>
              <a:buNone/>
            </a:pPr>
            <a:r>
              <a:rPr lang="en-US" sz="6000" dirty="0" smtClean="0">
                <a:latin typeface="Edwardian Script ITC" pitchFamily="66" charset="0"/>
              </a:rPr>
              <a:t>				</a:t>
            </a:r>
            <a:r>
              <a:rPr lang="en-US" sz="9000" dirty="0" smtClean="0">
                <a:latin typeface="Edwardian Script ITC" pitchFamily="66" charset="0"/>
              </a:rPr>
              <a:t>Thank YOU</a:t>
            </a:r>
          </a:p>
          <a:p>
            <a:endParaRPr lang="en-IN" dirty="0"/>
          </a:p>
        </p:txBody>
      </p:sp>
    </p:spTree>
    <p:extLst>
      <p:ext uri="{BB962C8B-B14F-4D97-AF65-F5344CB8AC3E}">
        <p14:creationId xmlns:p14="http://schemas.microsoft.com/office/powerpoint/2010/main" xmlns="" val="1083986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a:t>
            </a:r>
            <a:r>
              <a:rPr lang="en-GB" spc="10" dirty="0"/>
              <a:t> </a:t>
            </a:r>
            <a:r>
              <a:rPr lang="en-GB" spc="-10" dirty="0"/>
              <a:t>Overview</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indent="-343535">
              <a:lnSpc>
                <a:spcPct val="100000"/>
              </a:lnSpc>
              <a:spcBef>
                <a:spcPts val="100"/>
              </a:spcBef>
              <a:buClr>
                <a:srgbClr val="9A0033"/>
              </a:buClr>
              <a:buSzPct val="60714"/>
              <a:buFont typeface="Wingdings"/>
              <a:buChar char=""/>
              <a:tabLst>
                <a:tab pos="354965" algn="l"/>
                <a:tab pos="356235" algn="l"/>
              </a:tabLst>
            </a:pPr>
            <a:r>
              <a:rPr lang="en-IN" sz="2400" spc="-5" dirty="0">
                <a:solidFill>
                  <a:srgbClr val="33339A"/>
                </a:solidFill>
                <a:latin typeface="Arial"/>
                <a:cs typeface="Arial"/>
              </a:rPr>
              <a:t>All </a:t>
            </a:r>
            <a:r>
              <a:rPr lang="en-IN" sz="2400" spc="-10" dirty="0">
                <a:solidFill>
                  <a:srgbClr val="33339A"/>
                </a:solidFill>
                <a:latin typeface="Arial"/>
                <a:cs typeface="Arial"/>
              </a:rPr>
              <a:t>examples </a:t>
            </a:r>
            <a:r>
              <a:rPr lang="en-IN" sz="2400" spc="-5" dirty="0">
                <a:solidFill>
                  <a:srgbClr val="33339A"/>
                </a:solidFill>
                <a:latin typeface="Arial"/>
                <a:cs typeface="Arial"/>
              </a:rPr>
              <a:t>discussed below refer to the COMPANY </a:t>
            </a:r>
            <a:r>
              <a:rPr lang="en-IN" sz="2400" spc="-10" dirty="0">
                <a:solidFill>
                  <a:srgbClr val="33339A"/>
                </a:solidFill>
                <a:latin typeface="Arial"/>
                <a:cs typeface="Arial"/>
              </a:rPr>
              <a:t>database  </a:t>
            </a:r>
            <a:r>
              <a:rPr lang="en-IN" sz="2400" spc="-5" dirty="0">
                <a:solidFill>
                  <a:srgbClr val="33339A"/>
                </a:solidFill>
                <a:latin typeface="Arial"/>
                <a:cs typeface="Arial"/>
              </a:rPr>
              <a:t>shown here.</a:t>
            </a:r>
            <a:endParaRPr lang="en-IN" sz="24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8"/>
          <p:cNvSpPr/>
          <p:nvPr/>
        </p:nvSpPr>
        <p:spPr>
          <a:xfrm>
            <a:off x="3318262" y="2243328"/>
            <a:ext cx="5985777" cy="447814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412432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SELECT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68300" indent="-343535">
              <a:lnSpc>
                <a:spcPts val="3225"/>
              </a:lnSpc>
              <a:spcBef>
                <a:spcPts val="10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The SELECT </a:t>
            </a:r>
            <a:r>
              <a:rPr lang="en-IN" sz="2000" spc="-10" dirty="0">
                <a:solidFill>
                  <a:srgbClr val="33339A"/>
                </a:solidFill>
                <a:latin typeface="Arial"/>
                <a:cs typeface="Arial"/>
              </a:rPr>
              <a:t>operation </a:t>
            </a:r>
            <a:r>
              <a:rPr lang="en-IN" sz="2000" spc="-5" dirty="0">
                <a:solidFill>
                  <a:srgbClr val="33339A"/>
                </a:solidFill>
                <a:latin typeface="Arial"/>
                <a:cs typeface="Arial"/>
              </a:rPr>
              <a:t>(denoted by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sz="2000" spc="-10" dirty="0">
                <a:solidFill>
                  <a:srgbClr val="33339A"/>
                </a:solidFill>
                <a:latin typeface="Arial"/>
                <a:cs typeface="Arial"/>
              </a:rPr>
              <a:t>(sigma)) </a:t>
            </a:r>
            <a:r>
              <a:rPr lang="en-IN" sz="2000" spc="-5" dirty="0">
                <a:solidFill>
                  <a:srgbClr val="33339A"/>
                </a:solidFill>
                <a:latin typeface="Arial"/>
                <a:cs typeface="Arial"/>
              </a:rPr>
              <a:t>is used to select</a:t>
            </a:r>
            <a:r>
              <a:rPr lang="en-IN" sz="2000" spc="-85" dirty="0">
                <a:solidFill>
                  <a:srgbClr val="33339A"/>
                </a:solidFill>
                <a:latin typeface="Arial"/>
                <a:cs typeface="Arial"/>
              </a:rPr>
              <a:t> </a:t>
            </a:r>
            <a:r>
              <a:rPr lang="en-IN" sz="2000" spc="-5" dirty="0">
                <a:solidFill>
                  <a:srgbClr val="33339A"/>
                </a:solidFill>
                <a:latin typeface="Arial"/>
                <a:cs typeface="Arial"/>
              </a:rPr>
              <a:t>a</a:t>
            </a:r>
            <a:endParaRPr lang="en-IN" sz="2000" dirty="0">
              <a:latin typeface="Arial"/>
              <a:cs typeface="Arial"/>
            </a:endParaRPr>
          </a:p>
          <a:p>
            <a:pPr marL="367665">
              <a:lnSpc>
                <a:spcPts val="2265"/>
              </a:lnSpc>
            </a:pPr>
            <a:r>
              <a:rPr lang="en-IN" sz="2000" i="1" spc="-5" dirty="0">
                <a:solidFill>
                  <a:srgbClr val="33339A"/>
                </a:solidFill>
                <a:latin typeface="Arial"/>
                <a:cs typeface="Arial"/>
              </a:rPr>
              <a:t>subset </a:t>
            </a:r>
            <a:r>
              <a:rPr lang="en-IN" sz="2000" spc="-5" dirty="0">
                <a:solidFill>
                  <a:srgbClr val="33339A"/>
                </a:solidFill>
                <a:latin typeface="Arial"/>
                <a:cs typeface="Arial"/>
              </a:rPr>
              <a:t>of the </a:t>
            </a:r>
            <a:r>
              <a:rPr lang="en-IN" sz="2000" spc="-10" dirty="0">
                <a:solidFill>
                  <a:srgbClr val="33339A"/>
                </a:solidFill>
                <a:latin typeface="Arial"/>
                <a:cs typeface="Arial"/>
              </a:rPr>
              <a:t>tuples </a:t>
            </a:r>
            <a:r>
              <a:rPr lang="en-IN" sz="2000" spc="-5" dirty="0">
                <a:solidFill>
                  <a:srgbClr val="33339A"/>
                </a:solidFill>
                <a:latin typeface="Arial"/>
                <a:cs typeface="Arial"/>
              </a:rPr>
              <a:t>from a </a:t>
            </a:r>
            <a:r>
              <a:rPr lang="en-IN" sz="2000" spc="-10" dirty="0">
                <a:solidFill>
                  <a:srgbClr val="33339A"/>
                </a:solidFill>
                <a:latin typeface="Arial"/>
                <a:cs typeface="Arial"/>
              </a:rPr>
              <a:t>relation based </a:t>
            </a:r>
            <a:r>
              <a:rPr lang="en-IN" sz="2000" spc="-5" dirty="0">
                <a:solidFill>
                  <a:srgbClr val="33339A"/>
                </a:solidFill>
                <a:latin typeface="Arial"/>
                <a:cs typeface="Arial"/>
              </a:rPr>
              <a:t>on a </a:t>
            </a:r>
            <a:r>
              <a:rPr lang="en-IN" sz="2000" b="1" spc="-10" dirty="0">
                <a:solidFill>
                  <a:srgbClr val="33339A"/>
                </a:solidFill>
                <a:latin typeface="Arial"/>
                <a:cs typeface="Arial"/>
              </a:rPr>
              <a:t>selection</a:t>
            </a:r>
            <a:r>
              <a:rPr lang="en-IN" sz="2000" b="1" spc="125" dirty="0">
                <a:solidFill>
                  <a:srgbClr val="33339A"/>
                </a:solidFill>
                <a:latin typeface="Arial"/>
                <a:cs typeface="Arial"/>
              </a:rPr>
              <a:t> </a:t>
            </a:r>
            <a:r>
              <a:rPr lang="en-IN" sz="2000" b="1" spc="-10" dirty="0">
                <a:solidFill>
                  <a:srgbClr val="33339A"/>
                </a:solidFill>
                <a:latin typeface="Arial"/>
                <a:cs typeface="Arial"/>
              </a:rPr>
              <a:t>condition</a:t>
            </a:r>
            <a:r>
              <a:rPr lang="en-IN" sz="2000" spc="-10" dirty="0">
                <a:solidFill>
                  <a:srgbClr val="33339A"/>
                </a:solidFill>
                <a:latin typeface="Arial"/>
                <a:cs typeface="Arial"/>
              </a:rPr>
              <a:t>.</a:t>
            </a:r>
            <a:endParaRPr lang="en-IN" sz="2000" dirty="0">
              <a:latin typeface="Arial"/>
              <a:cs typeface="Arial"/>
            </a:endParaRPr>
          </a:p>
          <a:p>
            <a:pPr marL="768350" lvl="1" indent="-285750">
              <a:lnSpc>
                <a:spcPct val="100000"/>
              </a:lnSpc>
              <a:spcBef>
                <a:spcPts val="26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The selection condition </a:t>
            </a:r>
            <a:r>
              <a:rPr lang="en-IN" sz="2200" spc="-5" dirty="0">
                <a:solidFill>
                  <a:srgbClr val="800000"/>
                </a:solidFill>
                <a:latin typeface="Arial"/>
                <a:cs typeface="Arial"/>
              </a:rPr>
              <a:t>acts as </a:t>
            </a:r>
            <a:r>
              <a:rPr lang="en-IN" sz="2200" dirty="0">
                <a:solidFill>
                  <a:srgbClr val="800000"/>
                </a:solidFill>
                <a:latin typeface="Arial"/>
                <a:cs typeface="Arial"/>
              </a:rPr>
              <a:t>a </a:t>
            </a:r>
            <a:r>
              <a:rPr lang="en-IN" sz="2200" b="1" dirty="0">
                <a:solidFill>
                  <a:srgbClr val="800000"/>
                </a:solidFill>
                <a:latin typeface="Arial"/>
                <a:cs typeface="Arial"/>
              </a:rPr>
              <a:t>filter</a:t>
            </a:r>
            <a:endParaRPr lang="en-IN" sz="2200" dirty="0">
              <a:latin typeface="Arial"/>
              <a:cs typeface="Arial"/>
            </a:endParaRPr>
          </a:p>
          <a:p>
            <a:pPr marL="768350" lvl="1" indent="-285750">
              <a:lnSpc>
                <a:spcPct val="100000"/>
              </a:lnSpc>
              <a:spcBef>
                <a:spcPts val="260"/>
              </a:spcBef>
              <a:buClr>
                <a:srgbClr val="33339A"/>
              </a:buClr>
              <a:buSzPct val="54545"/>
              <a:buFont typeface="Wingdings"/>
              <a:buChar char=""/>
              <a:tabLst>
                <a:tab pos="767715" algn="l"/>
                <a:tab pos="768350" algn="l"/>
              </a:tabLst>
            </a:pPr>
            <a:r>
              <a:rPr lang="en-IN" sz="2200" spc="-5" dirty="0">
                <a:solidFill>
                  <a:srgbClr val="800000"/>
                </a:solidFill>
                <a:latin typeface="Arial"/>
                <a:cs typeface="Arial"/>
              </a:rPr>
              <a:t>Keeps only </a:t>
            </a:r>
            <a:r>
              <a:rPr lang="en-IN" sz="2200" dirty="0">
                <a:solidFill>
                  <a:srgbClr val="800000"/>
                </a:solidFill>
                <a:latin typeface="Arial"/>
                <a:cs typeface="Arial"/>
              </a:rPr>
              <a:t>those tuples that </a:t>
            </a:r>
            <a:r>
              <a:rPr lang="en-IN" sz="2200" spc="-5" dirty="0">
                <a:solidFill>
                  <a:srgbClr val="800000"/>
                </a:solidFill>
                <a:latin typeface="Arial"/>
                <a:cs typeface="Arial"/>
              </a:rPr>
              <a:t>satisfy </a:t>
            </a:r>
            <a:r>
              <a:rPr lang="en-IN" sz="2200" dirty="0">
                <a:solidFill>
                  <a:srgbClr val="800000"/>
                </a:solidFill>
                <a:latin typeface="Arial"/>
                <a:cs typeface="Arial"/>
              </a:rPr>
              <a:t>the </a:t>
            </a:r>
            <a:r>
              <a:rPr lang="en-IN" sz="2200" spc="-5" dirty="0">
                <a:solidFill>
                  <a:srgbClr val="800000"/>
                </a:solidFill>
                <a:latin typeface="Arial"/>
                <a:cs typeface="Arial"/>
              </a:rPr>
              <a:t>qualifying</a:t>
            </a:r>
            <a:r>
              <a:rPr lang="en-IN" sz="2200" spc="-25" dirty="0">
                <a:solidFill>
                  <a:srgbClr val="800000"/>
                </a:solidFill>
                <a:latin typeface="Arial"/>
                <a:cs typeface="Arial"/>
              </a:rPr>
              <a:t> </a:t>
            </a:r>
            <a:r>
              <a:rPr lang="en-IN" sz="2200" spc="-5" dirty="0">
                <a:solidFill>
                  <a:srgbClr val="800000"/>
                </a:solidFill>
                <a:latin typeface="Arial"/>
                <a:cs typeface="Arial"/>
              </a:rPr>
              <a:t>condition</a:t>
            </a:r>
            <a:endParaRPr lang="en-IN" sz="2200" dirty="0">
              <a:latin typeface="Arial"/>
              <a:cs typeface="Arial"/>
            </a:endParaRPr>
          </a:p>
          <a:p>
            <a:pPr marL="767715" marR="416559" lvl="1" indent="-285750">
              <a:lnSpc>
                <a:spcPts val="2380"/>
              </a:lnSpc>
              <a:spcBef>
                <a:spcPts val="55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Tuples satisfying the condition </a:t>
            </a:r>
            <a:r>
              <a:rPr lang="en-IN" sz="2200" spc="-5" dirty="0">
                <a:solidFill>
                  <a:srgbClr val="800000"/>
                </a:solidFill>
                <a:latin typeface="Arial"/>
                <a:cs typeface="Arial"/>
              </a:rPr>
              <a:t>are </a:t>
            </a:r>
            <a:r>
              <a:rPr lang="en-IN" sz="2200" i="1" dirty="0">
                <a:solidFill>
                  <a:srgbClr val="800000"/>
                </a:solidFill>
                <a:latin typeface="Arial"/>
                <a:cs typeface="Arial"/>
              </a:rPr>
              <a:t>selected </a:t>
            </a:r>
            <a:r>
              <a:rPr lang="en-IN" sz="2200" spc="-5" dirty="0">
                <a:solidFill>
                  <a:srgbClr val="800000"/>
                </a:solidFill>
                <a:latin typeface="Arial"/>
                <a:cs typeface="Arial"/>
              </a:rPr>
              <a:t>whereas </a:t>
            </a:r>
            <a:r>
              <a:rPr lang="en-IN" sz="2200" dirty="0">
                <a:solidFill>
                  <a:srgbClr val="800000"/>
                </a:solidFill>
                <a:latin typeface="Arial"/>
                <a:cs typeface="Arial"/>
              </a:rPr>
              <a:t>the  </a:t>
            </a:r>
            <a:r>
              <a:rPr lang="en-IN" sz="2200" spc="-5" dirty="0">
                <a:solidFill>
                  <a:srgbClr val="800000"/>
                </a:solidFill>
                <a:latin typeface="Arial"/>
                <a:cs typeface="Arial"/>
              </a:rPr>
              <a:t>other </a:t>
            </a:r>
            <a:r>
              <a:rPr lang="en-IN" sz="2200" dirty="0">
                <a:solidFill>
                  <a:srgbClr val="800000"/>
                </a:solidFill>
                <a:latin typeface="Arial"/>
                <a:cs typeface="Arial"/>
              </a:rPr>
              <a:t>tuples </a:t>
            </a:r>
            <a:r>
              <a:rPr lang="en-IN" sz="2200" spc="-5" dirty="0">
                <a:solidFill>
                  <a:srgbClr val="800000"/>
                </a:solidFill>
                <a:latin typeface="Arial"/>
                <a:cs typeface="Arial"/>
              </a:rPr>
              <a:t>are discarded </a:t>
            </a:r>
            <a:r>
              <a:rPr lang="en-IN" sz="2200" dirty="0">
                <a:solidFill>
                  <a:srgbClr val="800000"/>
                </a:solidFill>
                <a:latin typeface="Arial"/>
                <a:cs typeface="Arial"/>
              </a:rPr>
              <a:t>(</a:t>
            </a:r>
            <a:r>
              <a:rPr lang="en-IN" sz="2200" i="1" dirty="0">
                <a:solidFill>
                  <a:srgbClr val="800000"/>
                </a:solidFill>
                <a:latin typeface="Arial"/>
                <a:cs typeface="Arial"/>
              </a:rPr>
              <a:t>filtered</a:t>
            </a:r>
            <a:r>
              <a:rPr lang="en-IN" sz="2200" i="1" spc="10" dirty="0">
                <a:solidFill>
                  <a:srgbClr val="800000"/>
                </a:solidFill>
                <a:latin typeface="Arial"/>
                <a:cs typeface="Arial"/>
              </a:rPr>
              <a:t> </a:t>
            </a:r>
            <a:r>
              <a:rPr lang="en-IN" sz="2200" i="1" spc="-5" dirty="0">
                <a:solidFill>
                  <a:srgbClr val="800000"/>
                </a:solidFill>
                <a:latin typeface="Arial"/>
                <a:cs typeface="Arial"/>
              </a:rPr>
              <a:t>out</a:t>
            </a:r>
            <a:r>
              <a:rPr lang="en-IN" sz="2200" spc="-5" dirty="0">
                <a:solidFill>
                  <a:srgbClr val="800000"/>
                </a:solidFill>
                <a:latin typeface="Arial"/>
                <a:cs typeface="Arial"/>
              </a:rPr>
              <a:t>)</a:t>
            </a:r>
            <a:endParaRPr lang="en-IN" sz="2200" dirty="0">
              <a:latin typeface="Arial"/>
              <a:cs typeface="Arial"/>
            </a:endParaRPr>
          </a:p>
          <a:p>
            <a:pPr marL="368300" indent="-343535">
              <a:lnSpc>
                <a:spcPct val="100000"/>
              </a:lnSpc>
              <a:spcBef>
                <a:spcPts val="19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Examples:</a:t>
            </a:r>
            <a:endParaRPr lang="en-IN" sz="2000" dirty="0">
              <a:latin typeface="Arial"/>
              <a:cs typeface="Arial"/>
            </a:endParaRPr>
          </a:p>
          <a:p>
            <a:pPr marL="768350" lvl="1" indent="-285750">
              <a:lnSpc>
                <a:spcPct val="100000"/>
              </a:lnSpc>
              <a:spcBef>
                <a:spcPts val="240"/>
              </a:spcBef>
              <a:buClr>
                <a:srgbClr val="33339A"/>
              </a:buClr>
              <a:buSzPct val="55000"/>
              <a:buFont typeface="Wingdings"/>
              <a:buChar char=""/>
              <a:tabLst>
                <a:tab pos="767715" algn="l"/>
                <a:tab pos="768350" algn="l"/>
              </a:tabLst>
            </a:pPr>
            <a:r>
              <a:rPr lang="en-IN" sz="2000" spc="-5" dirty="0">
                <a:solidFill>
                  <a:srgbClr val="800000"/>
                </a:solidFill>
                <a:latin typeface="Arial"/>
                <a:cs typeface="Arial"/>
              </a:rPr>
              <a:t>Select the EMPLOYEE tuples </a:t>
            </a:r>
            <a:r>
              <a:rPr lang="en-IN" sz="2000" spc="-10" dirty="0">
                <a:solidFill>
                  <a:srgbClr val="800000"/>
                </a:solidFill>
                <a:latin typeface="Arial"/>
                <a:cs typeface="Arial"/>
              </a:rPr>
              <a:t>whose department number </a:t>
            </a:r>
            <a:r>
              <a:rPr lang="en-IN" sz="2000" spc="-5" dirty="0">
                <a:solidFill>
                  <a:srgbClr val="800000"/>
                </a:solidFill>
                <a:latin typeface="Arial"/>
                <a:cs typeface="Arial"/>
              </a:rPr>
              <a:t>is</a:t>
            </a:r>
            <a:r>
              <a:rPr lang="en-IN" sz="2000" spc="100" dirty="0">
                <a:solidFill>
                  <a:srgbClr val="800000"/>
                </a:solidFill>
                <a:latin typeface="Arial"/>
                <a:cs typeface="Arial"/>
              </a:rPr>
              <a:t> </a:t>
            </a:r>
            <a:r>
              <a:rPr lang="en-IN" sz="2000" spc="-10" dirty="0">
                <a:solidFill>
                  <a:srgbClr val="800000"/>
                </a:solidFill>
                <a:latin typeface="Arial"/>
                <a:cs typeface="Arial"/>
              </a:rPr>
              <a:t>4:</a:t>
            </a:r>
            <a:endParaRPr lang="en-IN" sz="2000" dirty="0">
              <a:latin typeface="Arial"/>
              <a:cs typeface="Arial"/>
            </a:endParaRPr>
          </a:p>
          <a:p>
            <a:pPr marL="110489" algn="ctr">
              <a:lnSpc>
                <a:spcPct val="100000"/>
              </a:lnSpc>
              <a:spcBef>
                <a:spcPts val="375"/>
              </a:spcBef>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1950" spc="-7" baseline="-21367" dirty="0">
                <a:solidFill>
                  <a:srgbClr val="33339A"/>
                </a:solidFill>
                <a:latin typeface="Arial"/>
                <a:cs typeface="Arial"/>
              </a:rPr>
              <a:t>DNO </a:t>
            </a:r>
            <a:r>
              <a:rPr lang="en-IN" sz="1950" baseline="-21367" dirty="0">
                <a:solidFill>
                  <a:srgbClr val="33339A"/>
                </a:solidFill>
                <a:latin typeface="Arial"/>
                <a:cs typeface="Arial"/>
              </a:rPr>
              <a:t>= 4</a:t>
            </a:r>
            <a:r>
              <a:rPr lang="en-IN" sz="1950" spc="44" baseline="-21367" dirty="0">
                <a:solidFill>
                  <a:srgbClr val="33339A"/>
                </a:solidFill>
                <a:latin typeface="Arial"/>
                <a:cs typeface="Arial"/>
              </a:rPr>
              <a:t> </a:t>
            </a:r>
            <a:r>
              <a:rPr lang="en-IN" sz="2000" spc="-5" dirty="0">
                <a:solidFill>
                  <a:srgbClr val="33339A"/>
                </a:solidFill>
                <a:latin typeface="Arial"/>
                <a:cs typeface="Arial"/>
              </a:rPr>
              <a:t>(EMPLOYEE)</a:t>
            </a:r>
            <a:endParaRPr lang="en-IN" sz="2000" dirty="0">
              <a:latin typeface="Arial"/>
              <a:cs typeface="Arial"/>
            </a:endParaRPr>
          </a:p>
          <a:p>
            <a:pPr marL="768350" lvl="1" indent="-285750">
              <a:lnSpc>
                <a:spcPct val="100000"/>
              </a:lnSpc>
              <a:spcBef>
                <a:spcPts val="200"/>
              </a:spcBef>
              <a:buClr>
                <a:srgbClr val="33339A"/>
              </a:buClr>
              <a:buSzPct val="55000"/>
              <a:buFont typeface="Wingdings"/>
              <a:buChar char=""/>
              <a:tabLst>
                <a:tab pos="767715" algn="l"/>
                <a:tab pos="768350" algn="l"/>
              </a:tabLst>
            </a:pPr>
            <a:r>
              <a:rPr lang="en-IN" sz="2000" spc="-10" dirty="0">
                <a:solidFill>
                  <a:srgbClr val="800000"/>
                </a:solidFill>
                <a:latin typeface="Arial"/>
                <a:cs typeface="Arial"/>
              </a:rPr>
              <a:t>Select </a:t>
            </a:r>
            <a:r>
              <a:rPr lang="en-IN" sz="2000" spc="-5" dirty="0">
                <a:solidFill>
                  <a:srgbClr val="800000"/>
                </a:solidFill>
                <a:latin typeface="Arial"/>
                <a:cs typeface="Arial"/>
              </a:rPr>
              <a:t>the </a:t>
            </a:r>
            <a:r>
              <a:rPr lang="en-IN" sz="2000" spc="-10" dirty="0">
                <a:solidFill>
                  <a:srgbClr val="800000"/>
                </a:solidFill>
                <a:latin typeface="Arial"/>
                <a:cs typeface="Arial"/>
              </a:rPr>
              <a:t>employee tuples </a:t>
            </a:r>
            <a:r>
              <a:rPr lang="en-IN" sz="2000" spc="-5" dirty="0">
                <a:solidFill>
                  <a:srgbClr val="800000"/>
                </a:solidFill>
                <a:latin typeface="Arial"/>
                <a:cs typeface="Arial"/>
              </a:rPr>
              <a:t>whose </a:t>
            </a:r>
            <a:r>
              <a:rPr lang="en-IN" sz="2000" spc="-10" dirty="0">
                <a:solidFill>
                  <a:srgbClr val="800000"/>
                </a:solidFill>
                <a:latin typeface="Arial"/>
                <a:cs typeface="Arial"/>
              </a:rPr>
              <a:t>salary </a:t>
            </a:r>
            <a:r>
              <a:rPr lang="en-IN" sz="2000" spc="-5" dirty="0">
                <a:solidFill>
                  <a:srgbClr val="800000"/>
                </a:solidFill>
                <a:latin typeface="Arial"/>
                <a:cs typeface="Arial"/>
              </a:rPr>
              <a:t>is </a:t>
            </a:r>
            <a:r>
              <a:rPr lang="en-IN" sz="2000" spc="-10" dirty="0">
                <a:solidFill>
                  <a:srgbClr val="800000"/>
                </a:solidFill>
                <a:latin typeface="Arial"/>
                <a:cs typeface="Arial"/>
              </a:rPr>
              <a:t>greater </a:t>
            </a:r>
            <a:r>
              <a:rPr lang="en-IN" sz="2000" spc="-5" dirty="0">
                <a:solidFill>
                  <a:srgbClr val="800000"/>
                </a:solidFill>
                <a:latin typeface="Arial"/>
                <a:cs typeface="Arial"/>
              </a:rPr>
              <a:t>than</a:t>
            </a:r>
            <a:r>
              <a:rPr lang="en-IN" sz="2000" spc="190" dirty="0">
                <a:solidFill>
                  <a:srgbClr val="800000"/>
                </a:solidFill>
                <a:latin typeface="Arial"/>
                <a:cs typeface="Arial"/>
              </a:rPr>
              <a:t> </a:t>
            </a:r>
            <a:r>
              <a:rPr lang="en-IN" sz="2000" spc="-10" dirty="0">
                <a:solidFill>
                  <a:srgbClr val="800000"/>
                </a:solidFill>
                <a:latin typeface="Arial"/>
                <a:cs typeface="Arial"/>
              </a:rPr>
              <a:t>$30,000:</a:t>
            </a:r>
            <a:endParaRPr lang="en-IN" sz="2000" dirty="0">
              <a:latin typeface="Arial"/>
              <a:cs typeface="Arial"/>
            </a:endParaRPr>
          </a:p>
          <a:p>
            <a:pPr marL="109855" algn="ctr">
              <a:lnSpc>
                <a:spcPct val="100000"/>
              </a:lnSpc>
              <a:spcBef>
                <a:spcPts val="875"/>
              </a:spcBef>
            </a:pPr>
            <a:r>
              <a:rPr lang="en-IN" sz="4200" baseline="9920" dirty="0">
                <a:solidFill>
                  <a:srgbClr val="33339A"/>
                </a:solidFill>
                <a:latin typeface="Symbol"/>
                <a:cs typeface="Symbol"/>
              </a:rPr>
              <a:t></a:t>
            </a:r>
            <a:r>
              <a:rPr lang="en-IN" sz="4200" baseline="9920" dirty="0">
                <a:solidFill>
                  <a:srgbClr val="33339A"/>
                </a:solidFill>
                <a:latin typeface="Times New Roman"/>
                <a:cs typeface="Times New Roman"/>
              </a:rPr>
              <a:t> </a:t>
            </a:r>
            <a:r>
              <a:rPr lang="en-IN" sz="1300" spc="-5" dirty="0">
                <a:solidFill>
                  <a:srgbClr val="33339A"/>
                </a:solidFill>
                <a:latin typeface="Arial"/>
                <a:cs typeface="Arial"/>
              </a:rPr>
              <a:t>SALARY </a:t>
            </a:r>
            <a:r>
              <a:rPr lang="en-IN" sz="1300" dirty="0">
                <a:solidFill>
                  <a:srgbClr val="33339A"/>
                </a:solidFill>
                <a:latin typeface="Arial"/>
                <a:cs typeface="Arial"/>
              </a:rPr>
              <a:t>&gt; </a:t>
            </a:r>
            <a:r>
              <a:rPr lang="en-IN" sz="1300" spc="-5" dirty="0">
                <a:solidFill>
                  <a:srgbClr val="33339A"/>
                </a:solidFill>
                <a:latin typeface="Arial"/>
                <a:cs typeface="Arial"/>
              </a:rPr>
              <a:t>30,000</a:t>
            </a:r>
            <a:r>
              <a:rPr lang="en-IN" sz="1300" spc="30" dirty="0">
                <a:solidFill>
                  <a:srgbClr val="33339A"/>
                </a:solidFill>
                <a:latin typeface="Arial"/>
                <a:cs typeface="Arial"/>
              </a:rPr>
              <a:t> </a:t>
            </a:r>
            <a:r>
              <a:rPr lang="en-IN" sz="3000" spc="-7" baseline="13888" dirty="0">
                <a:solidFill>
                  <a:srgbClr val="33339A"/>
                </a:solidFill>
                <a:latin typeface="Arial"/>
                <a:cs typeface="Arial"/>
              </a:rPr>
              <a:t>(EMPLOYEE)</a:t>
            </a:r>
            <a:endParaRPr lang="en-IN" sz="3000" baseline="13888"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xmlns="" val="4007350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SELECT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68300" lvl="0" indent="-343535">
              <a:lnSpc>
                <a:spcPts val="3225"/>
              </a:lnSpc>
              <a:spcBef>
                <a:spcPts val="10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The SELECT </a:t>
            </a:r>
            <a:r>
              <a:rPr lang="en-IN" sz="2000" spc="-10" dirty="0">
                <a:solidFill>
                  <a:srgbClr val="33339A"/>
                </a:solidFill>
                <a:latin typeface="Arial"/>
                <a:cs typeface="Arial"/>
              </a:rPr>
              <a:t>operation </a:t>
            </a:r>
            <a:r>
              <a:rPr lang="en-IN" sz="2000" spc="-5" dirty="0">
                <a:solidFill>
                  <a:srgbClr val="33339A"/>
                </a:solidFill>
                <a:latin typeface="Arial"/>
                <a:cs typeface="Arial"/>
              </a:rPr>
              <a:t>(denoted by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sz="2000" spc="-10" dirty="0">
                <a:solidFill>
                  <a:srgbClr val="33339A"/>
                </a:solidFill>
                <a:latin typeface="Arial"/>
                <a:cs typeface="Arial"/>
              </a:rPr>
              <a:t>(sigma)) </a:t>
            </a:r>
            <a:r>
              <a:rPr lang="en-IN" sz="2000" spc="-5" dirty="0">
                <a:solidFill>
                  <a:srgbClr val="33339A"/>
                </a:solidFill>
                <a:latin typeface="Arial"/>
                <a:cs typeface="Arial"/>
              </a:rPr>
              <a:t>is used to select</a:t>
            </a:r>
            <a:r>
              <a:rPr lang="en-IN" sz="2000" spc="-85" dirty="0">
                <a:solidFill>
                  <a:srgbClr val="33339A"/>
                </a:solidFill>
                <a:latin typeface="Arial"/>
                <a:cs typeface="Arial"/>
              </a:rPr>
              <a:t> </a:t>
            </a:r>
            <a:r>
              <a:rPr lang="en-IN" sz="2000" spc="-5" dirty="0">
                <a:solidFill>
                  <a:srgbClr val="33339A"/>
                </a:solidFill>
                <a:latin typeface="Arial"/>
                <a:cs typeface="Arial"/>
              </a:rPr>
              <a:t>a</a:t>
            </a:r>
            <a:endParaRPr lang="en-IN" sz="2000" dirty="0">
              <a:solidFill>
                <a:prstClr val="black"/>
              </a:solidFill>
              <a:latin typeface="Arial"/>
              <a:cs typeface="Arial"/>
            </a:endParaRPr>
          </a:p>
          <a:p>
            <a:pPr marL="367665" lvl="0" indent="0">
              <a:lnSpc>
                <a:spcPts val="2265"/>
              </a:lnSpc>
              <a:spcBef>
                <a:spcPts val="0"/>
              </a:spcBef>
              <a:buNone/>
            </a:pPr>
            <a:r>
              <a:rPr lang="en-IN" sz="2000" i="1" spc="-5" dirty="0">
                <a:solidFill>
                  <a:srgbClr val="33339A"/>
                </a:solidFill>
                <a:latin typeface="Arial"/>
                <a:cs typeface="Arial"/>
              </a:rPr>
              <a:t>subset </a:t>
            </a:r>
            <a:r>
              <a:rPr lang="en-IN" sz="2000" spc="-5" dirty="0">
                <a:solidFill>
                  <a:srgbClr val="33339A"/>
                </a:solidFill>
                <a:latin typeface="Arial"/>
                <a:cs typeface="Arial"/>
              </a:rPr>
              <a:t>of the </a:t>
            </a:r>
            <a:r>
              <a:rPr lang="en-IN" sz="2000" spc="-10" dirty="0">
                <a:solidFill>
                  <a:srgbClr val="33339A"/>
                </a:solidFill>
                <a:latin typeface="Arial"/>
                <a:cs typeface="Arial"/>
              </a:rPr>
              <a:t>tuples </a:t>
            </a:r>
            <a:r>
              <a:rPr lang="en-IN" sz="2000" spc="-5" dirty="0">
                <a:solidFill>
                  <a:srgbClr val="33339A"/>
                </a:solidFill>
                <a:latin typeface="Arial"/>
                <a:cs typeface="Arial"/>
              </a:rPr>
              <a:t>from a </a:t>
            </a:r>
            <a:r>
              <a:rPr lang="en-IN" sz="2000" spc="-10" dirty="0">
                <a:solidFill>
                  <a:srgbClr val="33339A"/>
                </a:solidFill>
                <a:latin typeface="Arial"/>
                <a:cs typeface="Arial"/>
              </a:rPr>
              <a:t>relation based </a:t>
            </a:r>
            <a:r>
              <a:rPr lang="en-IN" sz="2000" spc="-5" dirty="0">
                <a:solidFill>
                  <a:srgbClr val="33339A"/>
                </a:solidFill>
                <a:latin typeface="Arial"/>
                <a:cs typeface="Arial"/>
              </a:rPr>
              <a:t>on a </a:t>
            </a:r>
            <a:r>
              <a:rPr lang="en-IN" sz="2000" b="1" spc="-10" dirty="0">
                <a:solidFill>
                  <a:srgbClr val="33339A"/>
                </a:solidFill>
                <a:latin typeface="Arial"/>
                <a:cs typeface="Arial"/>
              </a:rPr>
              <a:t>selection</a:t>
            </a:r>
            <a:r>
              <a:rPr lang="en-IN" sz="2000" b="1" spc="125" dirty="0">
                <a:solidFill>
                  <a:srgbClr val="33339A"/>
                </a:solidFill>
                <a:latin typeface="Arial"/>
                <a:cs typeface="Arial"/>
              </a:rPr>
              <a:t> </a:t>
            </a:r>
            <a:r>
              <a:rPr lang="en-IN" sz="2000" b="1" spc="-10" dirty="0">
                <a:solidFill>
                  <a:srgbClr val="33339A"/>
                </a:solidFill>
                <a:latin typeface="Arial"/>
                <a:cs typeface="Arial"/>
              </a:rPr>
              <a:t>condition</a:t>
            </a:r>
            <a:r>
              <a:rPr lang="en-IN" sz="2000" spc="-10" dirty="0">
                <a:solidFill>
                  <a:srgbClr val="33339A"/>
                </a:solidFill>
                <a:latin typeface="Arial"/>
                <a:cs typeface="Arial"/>
              </a:rPr>
              <a:t>.</a:t>
            </a:r>
            <a:endParaRPr lang="en-IN" sz="2000" dirty="0">
              <a:solidFill>
                <a:prstClr val="black"/>
              </a:solidFill>
              <a:latin typeface="Arial"/>
              <a:cs typeface="Arial"/>
            </a:endParaRPr>
          </a:p>
          <a:p>
            <a:pPr marL="768350" lvl="1" indent="-285750">
              <a:lnSpc>
                <a:spcPct val="100000"/>
              </a:lnSpc>
              <a:spcBef>
                <a:spcPts val="26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The selection condition </a:t>
            </a:r>
            <a:r>
              <a:rPr lang="en-IN" sz="2200" spc="-5" dirty="0">
                <a:solidFill>
                  <a:srgbClr val="800000"/>
                </a:solidFill>
                <a:latin typeface="Arial"/>
                <a:cs typeface="Arial"/>
              </a:rPr>
              <a:t>acts as </a:t>
            </a:r>
            <a:r>
              <a:rPr lang="en-IN" sz="2200" dirty="0">
                <a:solidFill>
                  <a:srgbClr val="800000"/>
                </a:solidFill>
                <a:latin typeface="Arial"/>
                <a:cs typeface="Arial"/>
              </a:rPr>
              <a:t>a </a:t>
            </a:r>
            <a:r>
              <a:rPr lang="en-IN" sz="2200" b="1" dirty="0">
                <a:solidFill>
                  <a:srgbClr val="800000"/>
                </a:solidFill>
                <a:latin typeface="Arial"/>
                <a:cs typeface="Arial"/>
              </a:rPr>
              <a:t>filter</a:t>
            </a:r>
            <a:endParaRPr lang="en-IN" sz="2200" dirty="0">
              <a:solidFill>
                <a:prstClr val="black"/>
              </a:solidFill>
              <a:latin typeface="Arial"/>
              <a:cs typeface="Arial"/>
            </a:endParaRPr>
          </a:p>
          <a:p>
            <a:pPr marL="768350" lvl="1" indent="-285750">
              <a:lnSpc>
                <a:spcPct val="100000"/>
              </a:lnSpc>
              <a:spcBef>
                <a:spcPts val="260"/>
              </a:spcBef>
              <a:buClr>
                <a:srgbClr val="33339A"/>
              </a:buClr>
              <a:buSzPct val="54545"/>
              <a:buFont typeface="Wingdings"/>
              <a:buChar char=""/>
              <a:tabLst>
                <a:tab pos="767715" algn="l"/>
                <a:tab pos="768350" algn="l"/>
              </a:tabLst>
            </a:pPr>
            <a:r>
              <a:rPr lang="en-IN" sz="2200" spc="-5" dirty="0">
                <a:solidFill>
                  <a:srgbClr val="800000"/>
                </a:solidFill>
                <a:latin typeface="Arial"/>
                <a:cs typeface="Arial"/>
              </a:rPr>
              <a:t>Keeps only </a:t>
            </a:r>
            <a:r>
              <a:rPr lang="en-IN" sz="2200" dirty="0">
                <a:solidFill>
                  <a:srgbClr val="800000"/>
                </a:solidFill>
                <a:latin typeface="Arial"/>
                <a:cs typeface="Arial"/>
              </a:rPr>
              <a:t>those tuples that </a:t>
            </a:r>
            <a:r>
              <a:rPr lang="en-IN" sz="2200" spc="-5" dirty="0">
                <a:solidFill>
                  <a:srgbClr val="800000"/>
                </a:solidFill>
                <a:latin typeface="Arial"/>
                <a:cs typeface="Arial"/>
              </a:rPr>
              <a:t>satisfy </a:t>
            </a:r>
            <a:r>
              <a:rPr lang="en-IN" sz="2200" dirty="0">
                <a:solidFill>
                  <a:srgbClr val="800000"/>
                </a:solidFill>
                <a:latin typeface="Arial"/>
                <a:cs typeface="Arial"/>
              </a:rPr>
              <a:t>the </a:t>
            </a:r>
            <a:r>
              <a:rPr lang="en-IN" sz="2200" spc="-5" dirty="0">
                <a:solidFill>
                  <a:srgbClr val="800000"/>
                </a:solidFill>
                <a:latin typeface="Arial"/>
                <a:cs typeface="Arial"/>
              </a:rPr>
              <a:t>qualifying</a:t>
            </a:r>
            <a:r>
              <a:rPr lang="en-IN" sz="2200" spc="-25" dirty="0">
                <a:solidFill>
                  <a:srgbClr val="800000"/>
                </a:solidFill>
                <a:latin typeface="Arial"/>
                <a:cs typeface="Arial"/>
              </a:rPr>
              <a:t> </a:t>
            </a:r>
            <a:r>
              <a:rPr lang="en-IN" sz="2200" spc="-5" dirty="0" smtClean="0">
                <a:solidFill>
                  <a:srgbClr val="800000"/>
                </a:solidFill>
                <a:latin typeface="Arial"/>
                <a:cs typeface="Arial"/>
              </a:rPr>
              <a:t>condition</a:t>
            </a:r>
            <a:endParaRPr lang="en-IN" sz="2200" dirty="0">
              <a:solidFill>
                <a:prstClr val="black"/>
              </a:solidFill>
              <a:latin typeface="Arial"/>
              <a:cs typeface="Arial"/>
            </a:endParaRPr>
          </a:p>
          <a:p>
            <a:pPr marL="767715" marR="416559" lvl="1" indent="-285750">
              <a:lnSpc>
                <a:spcPts val="2380"/>
              </a:lnSpc>
              <a:spcBef>
                <a:spcPts val="55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Tuples satisfying the condition </a:t>
            </a:r>
            <a:r>
              <a:rPr lang="en-IN" sz="2200" spc="-5" dirty="0">
                <a:solidFill>
                  <a:srgbClr val="800000"/>
                </a:solidFill>
                <a:latin typeface="Arial"/>
                <a:cs typeface="Arial"/>
              </a:rPr>
              <a:t>are </a:t>
            </a:r>
            <a:r>
              <a:rPr lang="en-IN" sz="2200" i="1" dirty="0">
                <a:solidFill>
                  <a:srgbClr val="800000"/>
                </a:solidFill>
                <a:latin typeface="Arial"/>
                <a:cs typeface="Arial"/>
              </a:rPr>
              <a:t>selected </a:t>
            </a:r>
            <a:r>
              <a:rPr lang="en-IN" sz="2200" spc="-5" dirty="0">
                <a:solidFill>
                  <a:srgbClr val="800000"/>
                </a:solidFill>
                <a:latin typeface="Arial"/>
                <a:cs typeface="Arial"/>
              </a:rPr>
              <a:t>whereas </a:t>
            </a:r>
            <a:r>
              <a:rPr lang="en-IN" sz="2200" dirty="0">
                <a:solidFill>
                  <a:srgbClr val="800000"/>
                </a:solidFill>
                <a:latin typeface="Arial"/>
                <a:cs typeface="Arial"/>
              </a:rPr>
              <a:t>the  </a:t>
            </a:r>
            <a:r>
              <a:rPr lang="en-IN" sz="2200" spc="-5" dirty="0">
                <a:solidFill>
                  <a:srgbClr val="800000"/>
                </a:solidFill>
                <a:latin typeface="Arial"/>
                <a:cs typeface="Arial"/>
              </a:rPr>
              <a:t>other </a:t>
            </a:r>
            <a:r>
              <a:rPr lang="en-IN" sz="2200" dirty="0">
                <a:solidFill>
                  <a:srgbClr val="800000"/>
                </a:solidFill>
                <a:latin typeface="Arial"/>
                <a:cs typeface="Arial"/>
              </a:rPr>
              <a:t>tuples </a:t>
            </a:r>
            <a:r>
              <a:rPr lang="en-IN" sz="2200" spc="-5" dirty="0">
                <a:solidFill>
                  <a:srgbClr val="800000"/>
                </a:solidFill>
                <a:latin typeface="Arial"/>
                <a:cs typeface="Arial"/>
              </a:rPr>
              <a:t>are discarded </a:t>
            </a:r>
            <a:r>
              <a:rPr lang="en-IN" sz="2200" dirty="0">
                <a:solidFill>
                  <a:srgbClr val="800000"/>
                </a:solidFill>
                <a:latin typeface="Arial"/>
                <a:cs typeface="Arial"/>
              </a:rPr>
              <a:t>(</a:t>
            </a:r>
            <a:r>
              <a:rPr lang="en-IN" sz="2200" i="1" dirty="0">
                <a:solidFill>
                  <a:srgbClr val="800000"/>
                </a:solidFill>
                <a:latin typeface="Arial"/>
                <a:cs typeface="Arial"/>
              </a:rPr>
              <a:t>filtered</a:t>
            </a:r>
            <a:r>
              <a:rPr lang="en-IN" sz="2200" i="1" spc="10" dirty="0">
                <a:solidFill>
                  <a:srgbClr val="800000"/>
                </a:solidFill>
                <a:latin typeface="Arial"/>
                <a:cs typeface="Arial"/>
              </a:rPr>
              <a:t> </a:t>
            </a:r>
            <a:r>
              <a:rPr lang="en-IN" sz="2200" i="1" spc="-5" dirty="0">
                <a:solidFill>
                  <a:srgbClr val="800000"/>
                </a:solidFill>
                <a:latin typeface="Arial"/>
                <a:cs typeface="Arial"/>
              </a:rPr>
              <a:t>out</a:t>
            </a:r>
            <a:r>
              <a:rPr lang="en-IN" sz="2200" spc="-5" dirty="0">
                <a:solidFill>
                  <a:srgbClr val="800000"/>
                </a:solidFill>
                <a:latin typeface="Arial"/>
                <a:cs typeface="Arial"/>
              </a:rPr>
              <a:t>)</a:t>
            </a:r>
            <a:endParaRPr lang="en-IN" sz="2200" dirty="0">
              <a:solidFill>
                <a:prstClr val="black"/>
              </a:solidFill>
              <a:latin typeface="Arial"/>
              <a:cs typeface="Arial"/>
            </a:endParaRPr>
          </a:p>
          <a:p>
            <a:pPr marL="368300" lvl="0" indent="-343535">
              <a:lnSpc>
                <a:spcPct val="100000"/>
              </a:lnSpc>
              <a:spcBef>
                <a:spcPts val="19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Examples:</a:t>
            </a:r>
            <a:endParaRPr lang="en-IN" sz="2000" dirty="0">
              <a:solidFill>
                <a:prstClr val="black"/>
              </a:solidFill>
              <a:latin typeface="Arial"/>
              <a:cs typeface="Arial"/>
            </a:endParaRPr>
          </a:p>
          <a:p>
            <a:pPr marL="768350" lvl="1" indent="-285750">
              <a:lnSpc>
                <a:spcPct val="100000"/>
              </a:lnSpc>
              <a:spcBef>
                <a:spcPts val="240"/>
              </a:spcBef>
              <a:buClr>
                <a:srgbClr val="33339A"/>
              </a:buClr>
              <a:buSzPct val="55000"/>
              <a:buFont typeface="Wingdings"/>
              <a:buChar char=""/>
              <a:tabLst>
                <a:tab pos="767715" algn="l"/>
                <a:tab pos="768350" algn="l"/>
              </a:tabLst>
            </a:pPr>
            <a:r>
              <a:rPr lang="en-IN" sz="2000" spc="-5" dirty="0">
                <a:solidFill>
                  <a:srgbClr val="800000"/>
                </a:solidFill>
                <a:latin typeface="Arial"/>
                <a:cs typeface="Arial"/>
              </a:rPr>
              <a:t>Select the EMPLOYEE tuples </a:t>
            </a:r>
            <a:r>
              <a:rPr lang="en-IN" sz="2000" spc="-10" dirty="0">
                <a:solidFill>
                  <a:srgbClr val="800000"/>
                </a:solidFill>
                <a:latin typeface="Arial"/>
                <a:cs typeface="Arial"/>
              </a:rPr>
              <a:t>whose department number </a:t>
            </a:r>
            <a:r>
              <a:rPr lang="en-IN" sz="2000" spc="-5" dirty="0">
                <a:solidFill>
                  <a:srgbClr val="800000"/>
                </a:solidFill>
                <a:latin typeface="Arial"/>
                <a:cs typeface="Arial"/>
              </a:rPr>
              <a:t>is</a:t>
            </a:r>
            <a:r>
              <a:rPr lang="en-IN" sz="2000" spc="100" dirty="0">
                <a:solidFill>
                  <a:srgbClr val="800000"/>
                </a:solidFill>
                <a:latin typeface="Arial"/>
                <a:cs typeface="Arial"/>
              </a:rPr>
              <a:t> </a:t>
            </a:r>
            <a:r>
              <a:rPr lang="en-IN" sz="2000" spc="-10" dirty="0">
                <a:solidFill>
                  <a:srgbClr val="800000"/>
                </a:solidFill>
                <a:latin typeface="Arial"/>
                <a:cs typeface="Arial"/>
              </a:rPr>
              <a:t>4:</a:t>
            </a:r>
            <a:endParaRPr lang="en-IN" sz="2000" dirty="0">
              <a:solidFill>
                <a:prstClr val="black"/>
              </a:solidFill>
              <a:latin typeface="Arial"/>
              <a:cs typeface="Arial"/>
            </a:endParaRPr>
          </a:p>
          <a:p>
            <a:pPr marL="110489" lvl="0" indent="0" algn="ctr">
              <a:lnSpc>
                <a:spcPct val="100000"/>
              </a:lnSpc>
              <a:spcBef>
                <a:spcPts val="375"/>
              </a:spcBef>
              <a:buNone/>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1950" spc="-7" baseline="-21367" dirty="0">
                <a:solidFill>
                  <a:srgbClr val="33339A"/>
                </a:solidFill>
                <a:latin typeface="Arial"/>
                <a:cs typeface="Arial"/>
              </a:rPr>
              <a:t>DNO </a:t>
            </a:r>
            <a:r>
              <a:rPr lang="en-IN" sz="1950" baseline="-21367" dirty="0">
                <a:solidFill>
                  <a:srgbClr val="33339A"/>
                </a:solidFill>
                <a:latin typeface="Arial"/>
                <a:cs typeface="Arial"/>
              </a:rPr>
              <a:t>= 4</a:t>
            </a:r>
            <a:r>
              <a:rPr lang="en-IN" sz="1950" spc="44" baseline="-21367" dirty="0">
                <a:solidFill>
                  <a:srgbClr val="33339A"/>
                </a:solidFill>
                <a:latin typeface="Arial"/>
                <a:cs typeface="Arial"/>
              </a:rPr>
              <a:t> </a:t>
            </a:r>
            <a:r>
              <a:rPr lang="en-IN" sz="2000" spc="-5" dirty="0">
                <a:solidFill>
                  <a:srgbClr val="33339A"/>
                </a:solidFill>
                <a:latin typeface="Arial"/>
                <a:cs typeface="Arial"/>
              </a:rPr>
              <a:t>(EMPLOYEE)</a:t>
            </a:r>
            <a:endParaRPr lang="en-IN" sz="2000" dirty="0">
              <a:solidFill>
                <a:prstClr val="black"/>
              </a:solidFill>
              <a:latin typeface="Arial"/>
              <a:cs typeface="Arial"/>
            </a:endParaRPr>
          </a:p>
          <a:p>
            <a:pPr marL="768350" lvl="1" indent="-285750">
              <a:lnSpc>
                <a:spcPct val="100000"/>
              </a:lnSpc>
              <a:spcBef>
                <a:spcPts val="200"/>
              </a:spcBef>
              <a:buClr>
                <a:srgbClr val="33339A"/>
              </a:buClr>
              <a:buSzPct val="55000"/>
              <a:buFont typeface="Wingdings"/>
              <a:buChar char=""/>
              <a:tabLst>
                <a:tab pos="767715" algn="l"/>
                <a:tab pos="768350" algn="l"/>
              </a:tabLst>
            </a:pPr>
            <a:r>
              <a:rPr lang="en-IN" sz="2000" spc="-10" dirty="0">
                <a:solidFill>
                  <a:srgbClr val="800000"/>
                </a:solidFill>
                <a:latin typeface="Arial"/>
                <a:cs typeface="Arial"/>
              </a:rPr>
              <a:t>Select </a:t>
            </a:r>
            <a:r>
              <a:rPr lang="en-IN" sz="2000" spc="-5" dirty="0">
                <a:solidFill>
                  <a:srgbClr val="800000"/>
                </a:solidFill>
                <a:latin typeface="Arial"/>
                <a:cs typeface="Arial"/>
              </a:rPr>
              <a:t>the </a:t>
            </a:r>
            <a:r>
              <a:rPr lang="en-IN" sz="2000" spc="-10" dirty="0">
                <a:solidFill>
                  <a:srgbClr val="800000"/>
                </a:solidFill>
                <a:latin typeface="Arial"/>
                <a:cs typeface="Arial"/>
              </a:rPr>
              <a:t>employee tuples </a:t>
            </a:r>
            <a:r>
              <a:rPr lang="en-IN" sz="2000" spc="-5" dirty="0">
                <a:solidFill>
                  <a:srgbClr val="800000"/>
                </a:solidFill>
                <a:latin typeface="Arial"/>
                <a:cs typeface="Arial"/>
              </a:rPr>
              <a:t>whose </a:t>
            </a:r>
            <a:r>
              <a:rPr lang="en-IN" sz="2000" spc="-10" dirty="0">
                <a:solidFill>
                  <a:srgbClr val="800000"/>
                </a:solidFill>
                <a:latin typeface="Arial"/>
                <a:cs typeface="Arial"/>
              </a:rPr>
              <a:t>salary </a:t>
            </a:r>
            <a:r>
              <a:rPr lang="en-IN" sz="2000" spc="-5" dirty="0">
                <a:solidFill>
                  <a:srgbClr val="800000"/>
                </a:solidFill>
                <a:latin typeface="Arial"/>
                <a:cs typeface="Arial"/>
              </a:rPr>
              <a:t>is </a:t>
            </a:r>
            <a:r>
              <a:rPr lang="en-IN" sz="2000" spc="-10" dirty="0">
                <a:solidFill>
                  <a:srgbClr val="800000"/>
                </a:solidFill>
                <a:latin typeface="Arial"/>
                <a:cs typeface="Arial"/>
              </a:rPr>
              <a:t>greater </a:t>
            </a:r>
            <a:r>
              <a:rPr lang="en-IN" sz="2000" spc="-5" dirty="0">
                <a:solidFill>
                  <a:srgbClr val="800000"/>
                </a:solidFill>
                <a:latin typeface="Arial"/>
                <a:cs typeface="Arial"/>
              </a:rPr>
              <a:t>than</a:t>
            </a:r>
            <a:r>
              <a:rPr lang="en-IN" sz="2000" spc="190" dirty="0">
                <a:solidFill>
                  <a:srgbClr val="800000"/>
                </a:solidFill>
                <a:latin typeface="Arial"/>
                <a:cs typeface="Arial"/>
              </a:rPr>
              <a:t> </a:t>
            </a:r>
            <a:r>
              <a:rPr lang="en-IN" sz="2000" spc="-10" dirty="0">
                <a:solidFill>
                  <a:srgbClr val="800000"/>
                </a:solidFill>
                <a:latin typeface="Arial"/>
                <a:cs typeface="Arial"/>
              </a:rPr>
              <a:t>$30,000:</a:t>
            </a:r>
            <a:endParaRPr lang="en-IN" sz="2000" dirty="0">
              <a:solidFill>
                <a:prstClr val="black"/>
              </a:solidFill>
              <a:latin typeface="Arial"/>
              <a:cs typeface="Arial"/>
            </a:endParaRPr>
          </a:p>
          <a:p>
            <a:pPr marL="109855" lvl="0" indent="0" algn="ctr">
              <a:lnSpc>
                <a:spcPct val="100000"/>
              </a:lnSpc>
              <a:spcBef>
                <a:spcPts val="875"/>
              </a:spcBef>
              <a:buNone/>
            </a:pPr>
            <a:r>
              <a:rPr lang="en-IN" sz="4200" baseline="9920" dirty="0">
                <a:solidFill>
                  <a:srgbClr val="33339A"/>
                </a:solidFill>
                <a:latin typeface="Symbol"/>
                <a:cs typeface="Symbol"/>
              </a:rPr>
              <a:t></a:t>
            </a:r>
            <a:r>
              <a:rPr lang="en-IN" sz="4200" baseline="9920" dirty="0">
                <a:solidFill>
                  <a:srgbClr val="33339A"/>
                </a:solidFill>
                <a:latin typeface="Times New Roman"/>
                <a:cs typeface="Times New Roman"/>
              </a:rPr>
              <a:t> </a:t>
            </a:r>
            <a:r>
              <a:rPr lang="en-IN" sz="1300" spc="-5" dirty="0">
                <a:solidFill>
                  <a:srgbClr val="33339A"/>
                </a:solidFill>
                <a:latin typeface="Arial"/>
                <a:cs typeface="Arial"/>
              </a:rPr>
              <a:t>SALARY </a:t>
            </a:r>
            <a:r>
              <a:rPr lang="en-IN" sz="1300" dirty="0">
                <a:solidFill>
                  <a:srgbClr val="33339A"/>
                </a:solidFill>
                <a:latin typeface="Arial"/>
                <a:cs typeface="Arial"/>
              </a:rPr>
              <a:t>&gt; </a:t>
            </a:r>
            <a:r>
              <a:rPr lang="en-IN" sz="1300" spc="-5" dirty="0">
                <a:solidFill>
                  <a:srgbClr val="33339A"/>
                </a:solidFill>
                <a:latin typeface="Arial"/>
                <a:cs typeface="Arial"/>
              </a:rPr>
              <a:t>30,000</a:t>
            </a:r>
            <a:r>
              <a:rPr lang="en-IN" sz="1300" spc="30" dirty="0">
                <a:solidFill>
                  <a:srgbClr val="33339A"/>
                </a:solidFill>
                <a:latin typeface="Arial"/>
                <a:cs typeface="Arial"/>
              </a:rPr>
              <a:t> </a:t>
            </a:r>
            <a:r>
              <a:rPr lang="en-IN" sz="3000" spc="-7" baseline="13888" dirty="0">
                <a:solidFill>
                  <a:srgbClr val="33339A"/>
                </a:solidFill>
                <a:latin typeface="Arial"/>
                <a:cs typeface="Arial"/>
              </a:rPr>
              <a:t>(EMPLOYEE)</a:t>
            </a:r>
            <a:endParaRPr lang="en-IN" sz="3000" baseline="13888"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endParaRPr lang="en-GB" sz="2400" dirty="0"/>
          </a:p>
        </p:txBody>
      </p:sp>
    </p:spTree>
    <p:extLst>
      <p:ext uri="{BB962C8B-B14F-4D97-AF65-F5344CB8AC3E}">
        <p14:creationId xmlns:p14="http://schemas.microsoft.com/office/powerpoint/2010/main" xmlns="" val="2340790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4698</TotalTime>
  <Words>4992</Words>
  <Application>Microsoft Office PowerPoint</Application>
  <PresentationFormat>Custom</PresentationFormat>
  <Paragraphs>959</Paragraphs>
  <Slides>64</Slides>
  <Notes>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Slide 1</vt:lpstr>
      <vt:lpstr>Chapter Outline</vt:lpstr>
      <vt:lpstr>Relational Algebra Overview</vt:lpstr>
      <vt:lpstr>Relational Algebra Overview (continued)</vt:lpstr>
      <vt:lpstr>Brief History of Origins of Algebra</vt:lpstr>
      <vt:lpstr>Relational Algebra Overview</vt:lpstr>
      <vt:lpstr>Relational Algebra Overview</vt:lpstr>
      <vt:lpstr>Unary Relational Operations: SELECT</vt:lpstr>
      <vt:lpstr>Unary Relational Operations: SELECT</vt:lpstr>
      <vt:lpstr>Unary Relational Operations: SELECT  (contd.)</vt:lpstr>
      <vt:lpstr>The following query results refer to this  database state</vt:lpstr>
      <vt:lpstr>Unary Relational Operations: PROJECT</vt:lpstr>
      <vt:lpstr>Unary Relational Operations: PROJECT  (cont.)</vt:lpstr>
      <vt:lpstr>Unary Relational Operations: PROJECT  (contd.)</vt:lpstr>
      <vt:lpstr>Examples of applying SELECT and  PROJECT operations</vt:lpstr>
      <vt:lpstr>Relational Algebra Expressions</vt:lpstr>
      <vt:lpstr>Single expression versus sequence of  relational operations (Example)</vt:lpstr>
      <vt:lpstr>Unary Relational Operations: RENAME</vt:lpstr>
      <vt:lpstr>Unary Relational Operations: RENAME  (contd.)</vt:lpstr>
      <vt:lpstr>Unary Relational Operations: RENAME  (contd.)</vt:lpstr>
      <vt:lpstr> Example of applying multiple operations  and RENAME</vt:lpstr>
      <vt:lpstr>Relational Algebra Operations from  Set Theory: UNION</vt:lpstr>
      <vt:lpstr>Relational Algebra Operations from  Set Theory: UNION</vt:lpstr>
      <vt:lpstr>Example of the result of a UNION  operation</vt:lpstr>
      <vt:lpstr>Relational Algebra Operations from  Set Theory</vt:lpstr>
      <vt:lpstr>Relational Algebra Operations from Set  Theory: INTERSECTION</vt:lpstr>
      <vt:lpstr>Relational Algebra Operations from Set  Theory: SET DIFFERENCE (cont.)</vt:lpstr>
      <vt:lpstr>Example to illustrate the result of UNION,  INTERSECT, and DIFFERENCE</vt:lpstr>
      <vt:lpstr>Some properties of UNION, INTERSECT,  and DIFFERENCE</vt:lpstr>
      <vt:lpstr>Relational Algebra Operations from Set  Theory: CARTESIAN PRODUCT</vt:lpstr>
      <vt:lpstr>Relational Algebra Operations from Set  Theory: CARTESIAN PRODUCT (cont.)</vt:lpstr>
      <vt:lpstr>Relational Algebra Operations from Set  Theory: CARTESIAN PRODUCT (cont.)</vt:lpstr>
      <vt:lpstr>Example of applying CARTESIAN  PRODUCT</vt:lpstr>
      <vt:lpstr>Relational Algebra Operations from Set  Theory: CARTESIAN PRODUCT (cont.)</vt:lpstr>
      <vt:lpstr>Relational Algebra Operations from Set  Theory: CARTESIAN PRODUCT (cont.)</vt:lpstr>
      <vt:lpstr>Relational Algebra Operations from Set  Theory: CARTESIAN PRODUCT (cont.)</vt:lpstr>
      <vt:lpstr>Some properties of JOIN</vt:lpstr>
      <vt:lpstr>Some properties of JOIN</vt:lpstr>
      <vt:lpstr>Binary Relational Operations: EQUIJOIN</vt:lpstr>
      <vt:lpstr>Binary Relational Operations:  NATURAL JOIN Operation</vt:lpstr>
      <vt:lpstr>Binary Relational OperationsNATURAL JOIN (contd.)</vt:lpstr>
      <vt:lpstr>Example of NATURAL JOIN operation</vt:lpstr>
      <vt:lpstr>Slide 43</vt:lpstr>
      <vt:lpstr>Binary Relational Operations: DIVISION</vt:lpstr>
      <vt:lpstr>Example of DIVISION</vt:lpstr>
      <vt:lpstr>Recap of Relational Algebra Operations</vt:lpstr>
      <vt:lpstr>Query Tree Notation</vt:lpstr>
      <vt:lpstr>Example of Query Tree</vt:lpstr>
      <vt:lpstr>Additional Relational Operations:  Aggregate Functions and Grouping</vt:lpstr>
      <vt:lpstr>Aggregate Function Operation</vt:lpstr>
      <vt:lpstr>Using Grouping with Aggregation</vt:lpstr>
      <vt:lpstr>Examples of applying aggregate functions  and grouping</vt:lpstr>
      <vt:lpstr>Illustrating aggregate functions and  grouping</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Examples of Queries in Relational  Algebra : Procedural Form</vt:lpstr>
      <vt:lpstr>Examples of Queries in Relational  Algebra – Single expressions</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Shobha G</dc:creator>
  <cp:lastModifiedBy>poonam</cp:lastModifiedBy>
  <cp:revision>133</cp:revision>
  <dcterms:created xsi:type="dcterms:W3CDTF">2020-07-10T04:48:04Z</dcterms:created>
  <dcterms:modified xsi:type="dcterms:W3CDTF">2020-08-14T05:09:42Z</dcterms:modified>
</cp:coreProperties>
</file>