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7" r:id="rId2"/>
    <p:sldId id="258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8" r:id="rId13"/>
    <p:sldId id="348" r:id="rId14"/>
    <p:sldId id="307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9" r:id="rId48"/>
    <p:sldId id="341" r:id="rId49"/>
    <p:sldId id="343" r:id="rId50"/>
    <p:sldId id="350" r:id="rId51"/>
    <p:sldId id="342" r:id="rId52"/>
    <p:sldId id="351" r:id="rId53"/>
    <p:sldId id="352" r:id="rId54"/>
    <p:sldId id="344" r:id="rId55"/>
    <p:sldId id="345" r:id="rId56"/>
    <p:sldId id="346" r:id="rId57"/>
    <p:sldId id="353" r:id="rId58"/>
    <p:sldId id="347" r:id="rId59"/>
    <p:sldId id="354" r:id="rId60"/>
    <p:sldId id="355" r:id="rId61"/>
    <p:sldId id="356" r:id="rId62"/>
    <p:sldId id="357" r:id="rId63"/>
    <p:sldId id="358" r:id="rId64"/>
    <p:sldId id="359" r:id="rId65"/>
    <p:sldId id="360" r:id="rId66"/>
    <p:sldId id="361" r:id="rId67"/>
    <p:sldId id="362" r:id="rId68"/>
    <p:sldId id="363" r:id="rId69"/>
    <p:sldId id="364" r:id="rId70"/>
    <p:sldId id="365" r:id="rId71"/>
    <p:sldId id="366" r:id="rId72"/>
    <p:sldId id="367" r:id="rId73"/>
    <p:sldId id="368" r:id="rId74"/>
    <p:sldId id="369" r:id="rId75"/>
    <p:sldId id="297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871" autoAdjust="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F66BA-5C8F-43A2-9A92-A700B9C470A5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A4F18-5AB3-422F-8E78-0011EC1212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27388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6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76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817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51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063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571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859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103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97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166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649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D74C-04EF-40BA-9F19-E8F66D5D5B64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206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4975" y="0"/>
            <a:ext cx="12191144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092" b="1" dirty="0" err="1"/>
              <a:t>Improvi</a:t>
            </a:r>
            <a:endParaRPr lang="en-US" sz="1092" dirty="0"/>
          </a:p>
        </p:txBody>
      </p:sp>
      <p:sp>
        <p:nvSpPr>
          <p:cNvPr id="8195" name="object 3"/>
          <p:cNvSpPr>
            <a:spLocks/>
          </p:cNvSpPr>
          <p:nvPr/>
        </p:nvSpPr>
        <p:spPr bwMode="auto">
          <a:xfrm>
            <a:off x="-14974" y="0"/>
            <a:ext cx="5686441" cy="3927659"/>
          </a:xfrm>
          <a:custGeom>
            <a:avLst/>
            <a:gdLst>
              <a:gd name="T0" fmla="*/ 768415866 w 7436484"/>
              <a:gd name="T1" fmla="*/ 0 h 5134610"/>
              <a:gd name="T2" fmla="*/ 0 w 7436484"/>
              <a:gd name="T3" fmla="*/ 0 h 5134610"/>
              <a:gd name="T4" fmla="*/ 0 w 7436484"/>
              <a:gd name="T5" fmla="*/ 534451769 h 5134610"/>
              <a:gd name="T6" fmla="*/ 768415866 w 7436484"/>
              <a:gd name="T7" fmla="*/ 0 h 51346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36484" h="513461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196" name="object 4"/>
          <p:cNvSpPr>
            <a:spLocks noChangeArrowheads="1"/>
          </p:cNvSpPr>
          <p:nvPr/>
        </p:nvSpPr>
        <p:spPr bwMode="auto">
          <a:xfrm>
            <a:off x="286339" y="252217"/>
            <a:ext cx="1119575" cy="111668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8197" name="object 5"/>
          <p:cNvSpPr>
            <a:spLocks noChangeArrowheads="1"/>
          </p:cNvSpPr>
          <p:nvPr/>
        </p:nvSpPr>
        <p:spPr bwMode="auto">
          <a:xfrm>
            <a:off x="3398623" y="810561"/>
            <a:ext cx="88565" cy="89528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6" name="object 6"/>
          <p:cNvSpPr txBox="1"/>
          <p:nvPr/>
        </p:nvSpPr>
        <p:spPr>
          <a:xfrm>
            <a:off x="1521433" y="437049"/>
            <a:ext cx="2310387" cy="739134"/>
          </a:xfrm>
          <a:prstGeom prst="rect">
            <a:avLst/>
          </a:prstGeom>
        </p:spPr>
        <p:txBody>
          <a:bodyPr lIns="0" tIns="8086" rIns="0" bIns="0">
            <a:spAutoFit/>
          </a:bodyPr>
          <a:lstStyle/>
          <a:p>
            <a:pPr marL="7701">
              <a:lnSpc>
                <a:spcPts val="2847"/>
              </a:lnSpc>
              <a:spcBef>
                <a:spcPts val="64"/>
              </a:spcBef>
              <a:defRPr/>
            </a:pPr>
            <a:r>
              <a:rPr lang="en-IN" sz="2577" b="1" spc="-21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RV College of </a:t>
            </a:r>
          </a:p>
          <a:p>
            <a:pPr marL="7701">
              <a:lnSpc>
                <a:spcPts val="2847"/>
              </a:lnSpc>
              <a:spcBef>
                <a:spcPts val="64"/>
              </a:spcBef>
              <a:defRPr/>
            </a:pPr>
            <a:r>
              <a:rPr lang="en-IN" sz="2577" b="1" spc="-21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Engineering</a:t>
            </a:r>
            <a:endParaRPr sz="2577" dirty="0">
              <a:latin typeface="Helvetica-Bold"/>
              <a:ea typeface="ＭＳ Ｐゴシック" charset="0"/>
              <a:cs typeface="Helvetica-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4330" y="247404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82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85E639D2-DF99-4E79-9C98-C54A1FDF2458}" type="slidenum">
              <a:rPr lang="en-US" altLang="en-US" smtClean="0">
                <a:solidFill>
                  <a:srgbClr val="898989"/>
                </a:solidFill>
              </a:rPr>
              <a:pPr/>
              <a:t>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8202" name="TextBox 4"/>
          <p:cNvSpPr txBox="1">
            <a:spLocks noChangeArrowheads="1"/>
          </p:cNvSpPr>
          <p:nvPr/>
        </p:nvSpPr>
        <p:spPr bwMode="auto">
          <a:xfrm>
            <a:off x="7464122" y="4843097"/>
            <a:ext cx="4417654" cy="1691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600" dirty="0" smtClean="0">
                <a:solidFill>
                  <a:srgbClr val="000000"/>
                </a:solidFill>
              </a:rPr>
              <a:t>Original Content:                                                        </a:t>
            </a:r>
            <a:r>
              <a:rPr lang="en-US" sz="1600" dirty="0" err="1" smtClean="0">
                <a:solidFill>
                  <a:srgbClr val="000000"/>
                </a:solidFill>
              </a:rPr>
              <a:t>Ramez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Elmasri</a:t>
            </a:r>
            <a:r>
              <a:rPr lang="en-US" sz="1600" dirty="0" smtClean="0">
                <a:solidFill>
                  <a:srgbClr val="000000"/>
                </a:solidFill>
              </a:rPr>
              <a:t> and </a:t>
            </a:r>
            <a:r>
              <a:rPr lang="en-US" sz="1600" dirty="0" err="1" smtClean="0">
                <a:solidFill>
                  <a:srgbClr val="000000"/>
                </a:solidFill>
              </a:rPr>
              <a:t>Shamkant</a:t>
            </a:r>
            <a:r>
              <a:rPr lang="en-US" sz="1600" dirty="0" smtClean="0">
                <a:solidFill>
                  <a:srgbClr val="000000"/>
                </a:solidFill>
              </a:rPr>
              <a:t> B. </a:t>
            </a:r>
            <a:r>
              <a:rPr lang="en-US" sz="1600" dirty="0" err="1" smtClean="0">
                <a:solidFill>
                  <a:srgbClr val="000000"/>
                </a:solidFill>
              </a:rPr>
              <a:t>Navathe</a:t>
            </a:r>
            <a:endParaRPr lang="en-US" altLang="en-US" sz="2400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698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98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altLang="en-US" sz="1698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698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Pratiba</a:t>
            </a:r>
            <a:r>
              <a:rPr lang="en-US" altLang="en-US" sz="1698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endParaRPr lang="en-US" altLang="en-US" sz="1698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98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r>
              <a:rPr lang="en-US" altLang="en-US" sz="1698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98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 </a:t>
            </a:r>
            <a:r>
              <a:rPr lang="en-US" altLang="en-US" sz="1698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endParaRPr lang="en-US" altLang="en-US" sz="1698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98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RV College of Engineering, </a:t>
            </a:r>
            <a:r>
              <a:rPr lang="en-US" altLang="en-US" sz="1698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Bengaluru</a:t>
            </a:r>
            <a:r>
              <a:rPr lang="en-US" altLang="en-US" sz="1698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- 59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31820" y="2286000"/>
            <a:ext cx="59425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Unit 3(SQL-</a:t>
            </a:r>
            <a:r>
              <a:rPr lang="en-US" altLang="en-US" sz="4000" dirty="0"/>
              <a:t> Schema Definition, Constraints, and Queries and Views</a:t>
            </a:r>
            <a:r>
              <a:rPr lang="en-US" sz="4000" dirty="0" smtClean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72572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REFERENTIAL INTEGRITY OPTIONS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47500" lnSpcReduction="20000"/>
          </a:bodyPr>
          <a:lstStyle/>
          <a:p>
            <a:r>
              <a:rPr lang="en-US" alt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specify RESTRICT, CASCADE, SET NULL or SET DEFAULT on referential integrity constraints (foreign keys</a:t>
            </a:r>
            <a:r>
              <a:rPr lang="en-US" alt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DEPT (</a:t>
            </a:r>
            <a:br>
              <a:rPr lang="en-US" alt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5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DNAME</a:t>
            </a:r>
            <a:r>
              <a:rPr lang="en-US" alt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VARCHAR(10)	NOT NULL,</a:t>
            </a:r>
            <a:br>
              <a:rPr lang="en-US" alt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DNUMBER		INTEGER		NOT NULL,</a:t>
            </a:r>
            <a:br>
              <a:rPr lang="en-US" alt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MGRSSN		CHAR(9),</a:t>
            </a:r>
            <a:br>
              <a:rPr lang="en-US" alt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MGRSTARTDATE	CHAR(9),</a:t>
            </a:r>
            <a:br>
              <a:rPr lang="en-US" alt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PRIMARY KEY (DNUMBER),</a:t>
            </a:r>
            <a:br>
              <a:rPr lang="en-US" alt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UNIQUE (DNAME),</a:t>
            </a:r>
            <a:br>
              <a:rPr lang="en-US" alt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FOREIGN KEY (MGRSSN) REFERENCES EMP(ESSN)</a:t>
            </a:r>
            <a:br>
              <a:rPr lang="en-US" alt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DELETE SET DEFAULT ON UPDATE CASCADE);</a:t>
            </a:r>
          </a:p>
          <a:p>
            <a:endParaRPr lang="en-US" altLang="zh-TW" sz="5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800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REFERENTIAL INTEGRITY OPTIONS (continued)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47500" lnSpcReduction="20000"/>
          </a:bodyPr>
          <a:lstStyle/>
          <a:p>
            <a:endParaRPr lang="en-US" altLang="zh-TW" dirty="0" smtClean="0"/>
          </a:p>
          <a:p>
            <a:r>
              <a:rPr lang="en-US" altLang="en-US" sz="51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EMP(</a:t>
            </a:r>
            <a:br>
              <a:rPr lang="en-US" altLang="en-US" sz="51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1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ENAME		VARCHAR(30)	NOT NULL,</a:t>
            </a:r>
            <a:br>
              <a:rPr lang="en-US" altLang="en-US" sz="51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1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ESSN		CHAR(9),</a:t>
            </a:r>
            <a:br>
              <a:rPr lang="en-US" altLang="en-US" sz="51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1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BDATE		DATE,</a:t>
            </a:r>
            <a:br>
              <a:rPr lang="en-US" altLang="en-US" sz="51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1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DNO		</a:t>
            </a:r>
            <a:r>
              <a:rPr lang="en-US" altLang="en-US" sz="5100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INTEGER  </a:t>
            </a:r>
            <a:r>
              <a:rPr lang="en-US" altLang="en-US" sz="51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1,</a:t>
            </a:r>
            <a:br>
              <a:rPr lang="en-US" altLang="en-US" sz="51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1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SUPERSSN	CHAR(9),</a:t>
            </a:r>
            <a:br>
              <a:rPr lang="en-US" altLang="en-US" sz="51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1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(ESSN),</a:t>
            </a:r>
            <a:br>
              <a:rPr lang="en-US" altLang="en-US" sz="51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1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(DNO) REFERENCES DEPT(DNUMBER)</a:t>
            </a:r>
            <a:br>
              <a:rPr lang="en-US" altLang="en-US" sz="51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1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ON DELETE SET DEFAULT ON UPDATE CASCADE,</a:t>
            </a:r>
            <a:br>
              <a:rPr lang="en-US" altLang="en-US" sz="51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1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(SUPERSSN) REFERENCES EMP(ESSN) ON DELETE SET NULL ON UPDATE CASCADE);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66807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Additional Data Types in SQL2 and SQL-99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40000" lnSpcReduction="20000"/>
          </a:bodyPr>
          <a:lstStyle/>
          <a:p>
            <a:endParaRPr lang="en-US" altLang="zh-TW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DATE, TIME, and TIMESTAMP data types</a:t>
            </a:r>
          </a:p>
          <a:p>
            <a:r>
              <a:rPr lang="en-US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</a:p>
          <a:p>
            <a:pPr lvl="1"/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up of year-month-day in the format </a:t>
            </a:r>
            <a:r>
              <a:rPr lang="en-US" alt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-mm-</a:t>
            </a:r>
            <a:r>
              <a:rPr lang="en-US" alt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endParaRPr lang="en-US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TIME:</a:t>
            </a:r>
          </a:p>
          <a:p>
            <a:pPr lvl="1"/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up of </a:t>
            </a:r>
            <a:r>
              <a:rPr lang="en-US" alt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hour:minute:second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format </a:t>
            </a:r>
            <a:r>
              <a:rPr lang="en-US" alt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hh:mm:ss</a:t>
            </a:r>
            <a:endParaRPr lang="en-US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TIME(</a:t>
            </a:r>
            <a:r>
              <a:rPr lang="en-US" alt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lvl="1"/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up of </a:t>
            </a:r>
            <a:r>
              <a:rPr lang="en-US" alt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hour:minute:second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plus </a:t>
            </a:r>
            <a:r>
              <a:rPr lang="en-US" alt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additional digits specifying fractions of a second</a:t>
            </a:r>
          </a:p>
          <a:p>
            <a:pPr lvl="1"/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is </a:t>
            </a:r>
            <a:r>
              <a:rPr lang="en-US" alt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hh:mm:ss:ii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alt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72807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Additional Data Types in SQL2 and SQL-99 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70000" lnSpcReduction="20000"/>
          </a:bodyPr>
          <a:lstStyle/>
          <a:p>
            <a:endParaRPr lang="en-US" altLang="zh-TW" dirty="0" smtClean="0"/>
          </a:p>
          <a:p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TIMESTAMP:</a:t>
            </a:r>
          </a:p>
          <a:p>
            <a:pPr lvl="1"/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both DATE and TIME components</a:t>
            </a:r>
          </a:p>
          <a:p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INTERVAL:</a:t>
            </a:r>
          </a:p>
          <a:p>
            <a:pPr lvl="1"/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a relative value rather than an absolute value</a:t>
            </a:r>
          </a:p>
          <a:p>
            <a:pPr lvl="1"/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DAY/TIME intervals or YEAR/MONTH intervals</a:t>
            </a:r>
          </a:p>
          <a:p>
            <a:pPr lvl="1"/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positive or negative when added to or subtracted from an absolute value, the result is an absolute value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55627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Retrieval Queries in SQL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40000" lnSpcReduction="20000"/>
          </a:bodyPr>
          <a:lstStyle/>
          <a:p>
            <a:endParaRPr lang="en-US" altLang="zh-TW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has one basic statement for retrieving information from a database; the SELECT statement</a:t>
            </a:r>
          </a:p>
          <a:p>
            <a:pPr lvl="1"/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not the same as the SELECT operation of the relational algebra</a:t>
            </a:r>
          </a:p>
          <a:p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distinction between SQL and the formal relational model:</a:t>
            </a:r>
          </a:p>
          <a:p>
            <a:pPr lvl="1"/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allows a table (relation) to have two or more tuples that are identical in all their attribute values</a:t>
            </a:r>
          </a:p>
          <a:p>
            <a:pPr lvl="1"/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an SQL relation (table) is  a multi-set  (sometimes called a bag) of tuples; it is not  a set of tuples</a:t>
            </a:r>
          </a:p>
          <a:p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relations can be constrained to be sets by specifying PRIMARY KEY or UNIQUE attributes, or by using the DISTINCT option in a query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0035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Retrieval Queries in SQL 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77500" lnSpcReduction="20000"/>
          </a:bodyPr>
          <a:lstStyle/>
          <a:p>
            <a:endParaRPr lang="en-US" altLang="zh-TW" dirty="0" smtClean="0"/>
          </a:p>
          <a:p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bag or multi-set is like a set, but an element may appear more than once.</a:t>
            </a:r>
          </a:p>
          <a:p>
            <a:pPr lvl="1"/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{A, B, C, A} is a bag.  {A, B, C} is also a bag that also is a set.</a:t>
            </a:r>
          </a:p>
          <a:p>
            <a:pPr lvl="1"/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Bags also resemble lists, but the order is irrelevant in a bag.</a:t>
            </a:r>
          </a:p>
          <a:p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{A, B, A} = {B, A, A} as bags</a:t>
            </a:r>
          </a:p>
          <a:p>
            <a:pPr lvl="1"/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[A, B, A] is not equal to [B, A, A] as lists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5466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Retrieval Queries in SQL 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Autofit/>
          </a:bodyPr>
          <a:lstStyle/>
          <a:p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form of the SQL SELECT statement is called a mapping or a SELECT-FROM-WHERE block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	&lt;attribute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list&gt;</a:t>
            </a: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&lt;table list&gt;</a:t>
            </a: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&lt;condition&gt;</a:t>
            </a:r>
          </a:p>
          <a:p>
            <a:pPr lvl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&lt;attribute list&gt; is a list of attribute names whose values are to be retrieved by the query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 list&gt; is a list of the relation names required to process the query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&lt;condition&gt; is a conditional (Boolean) expression that identifies the tuples to be retrieved by the query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341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Relational Database </a:t>
            </a:r>
            <a:r>
              <a:rPr lang="en-US" altLang="en-US" dirty="0" smtClean="0"/>
              <a:t>Schema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730250" y="1598613"/>
            <a:ext cx="10718038" cy="4802187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8467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Populated </a:t>
            </a:r>
            <a:r>
              <a:rPr lang="en-US" altLang="en-US" dirty="0" smtClean="0"/>
              <a:t>Database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362200" y="1600200"/>
            <a:ext cx="4832350" cy="48768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0135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Simple SQL Queries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SQL queries correspond to using the following operations of the relational algebra:</a:t>
            </a:r>
          </a:p>
          <a:p>
            <a:pPr lvl="1">
              <a:lnSpc>
                <a:spcPct val="110000"/>
              </a:lnSpc>
            </a:pP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  <a:p>
            <a:pPr lvl="1">
              <a:lnSpc>
                <a:spcPct val="110000"/>
              </a:lnSpc>
            </a:pP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  <a:p>
            <a:pPr lvl="1">
              <a:lnSpc>
                <a:spcPct val="110000"/>
              </a:lnSpc>
            </a:pP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</a:p>
          <a:p>
            <a:pPr>
              <a:lnSpc>
                <a:spcPct val="110000"/>
              </a:lnSpc>
            </a:pP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subsequent examples use the COMPANY database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06671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Overview of SQL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47500" lnSpcReduction="2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</a:t>
            </a:r>
            <a:r>
              <a:rPr lang="en-US" altLang="zh-TW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Language (SQL)</a:t>
            </a:r>
          </a:p>
          <a:p>
            <a:pPr lvl="1"/>
            <a:r>
              <a:rPr lang="en-US" altLang="zh-TW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 + DML</a:t>
            </a:r>
          </a:p>
          <a:p>
            <a:pPr lvl="1"/>
            <a:r>
              <a:rPr lang="en-US" altLang="zh-TW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standard for relational databases</a:t>
            </a:r>
          </a:p>
          <a:p>
            <a:pPr lvl="2"/>
            <a:r>
              <a:rPr lang="en-US" altLang="zh-TW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migrate database applications between different relational DBMS</a:t>
            </a:r>
          </a:p>
          <a:p>
            <a:pPr lvl="2"/>
            <a:r>
              <a:rPr lang="en-US" altLang="zh-TW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access data stored in different rational DBMS</a:t>
            </a:r>
          </a:p>
          <a:p>
            <a:pPr lvl="1"/>
            <a:r>
              <a:rPr lang="en-US" altLang="zh-TW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</a:t>
            </a:r>
          </a:p>
          <a:p>
            <a:pPr lvl="2"/>
            <a:r>
              <a:rPr lang="en-US" altLang="zh-TW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SQL-86 or SQL1</a:t>
            </a:r>
          </a:p>
          <a:p>
            <a:pPr lvl="2"/>
            <a:r>
              <a:rPr lang="en-US" altLang="zh-TW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SQL-92 or SQL2</a:t>
            </a:r>
          </a:p>
          <a:p>
            <a:pPr lvl="2"/>
            <a:r>
              <a:rPr lang="en-US" altLang="zh-TW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SQL-99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1842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Simple SQL Queries 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a simple query on one  relation</a:t>
            </a:r>
          </a:p>
          <a:p>
            <a:pPr>
              <a:lnSpc>
                <a:spcPct val="110000"/>
              </a:lnSpc>
            </a:pP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0: Retrieve the birthdate and address of the employee whose name is 'John B. Smith'.</a:t>
            </a:r>
          </a:p>
          <a:p>
            <a:pPr lvl="1">
              <a:lnSpc>
                <a:spcPct val="110000"/>
              </a:lnSpc>
            </a:pP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Q0:	SELECT 	BDATE, ADDRESS</a:t>
            </a:r>
            <a:b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FROM </a:t>
            </a: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WHERE</a:t>
            </a: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FNAME='John' AND MINIT='B’</a:t>
            </a:r>
            <a:b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AND </a:t>
            </a: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LNAME='Smith’</a:t>
            </a:r>
            <a:b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a SELECT-PROJECT pair of relational algebra operations:</a:t>
            </a:r>
          </a:p>
          <a:p>
            <a:pPr lvl="2">
              <a:lnSpc>
                <a:spcPct val="110000"/>
              </a:lnSpc>
            </a:pP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SELECT-clause specifies the projection attributes and the WHERE-clause specifies the selection condition</a:t>
            </a:r>
          </a:p>
          <a:p>
            <a:pPr lvl="1">
              <a:lnSpc>
                <a:spcPct val="110000"/>
              </a:lnSpc>
            </a:pP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result of the query may contain  duplicate tuples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1539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Simple SQL Queries 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1: Retrieve the name and address of all employees who work for the 'Research' department.</a:t>
            </a:r>
            <a:b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	SELECT	FNAME, LNAME, ADDRESS</a:t>
            </a:r>
            <a:b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FROM </a:t>
            </a: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DEPARTMENT</a:t>
            </a:r>
            <a:b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WHERE</a:t>
            </a: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DNAME='Research' AND DNUMBER=DNO</a:t>
            </a:r>
            <a:b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a SELECT-PROJECT-JOIN sequence of relational algebra operations</a:t>
            </a:r>
          </a:p>
          <a:p>
            <a:pPr lvl="1">
              <a:lnSpc>
                <a:spcPct val="110000"/>
              </a:lnSpc>
            </a:pP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(DNAME='Research') is a selection condition  (corresponds to a SELECT operation in relational algebra)</a:t>
            </a:r>
          </a:p>
          <a:p>
            <a:pPr lvl="1">
              <a:lnSpc>
                <a:spcPct val="110000"/>
              </a:lnSpc>
            </a:pP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(DNUMBER=DNO) is a join condition (corresponds to a JOIN operation in relational algebra)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413446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Simple SQL Queries 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2: For every project located in 'Stafford', list the project number, the controlling department number, and the department manager's last name, address, and birthdate.</a:t>
            </a:r>
          </a:p>
          <a:p>
            <a:pPr>
              <a:lnSpc>
                <a:spcPct val="110000"/>
              </a:lnSpc>
            </a:pPr>
            <a:endParaRPr lang="en-US" alt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Q2: SELECT   	PNUMBER, DNUM, LNAME, BDATE, ADDRESS </a:t>
            </a:r>
            <a:b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FROM		PROJECT, DEPARTMENT, EMPLOYEE</a:t>
            </a:r>
            <a:b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WHERE 	DNUM=DNUMBER AND MGRSSN=SSN</a:t>
            </a:r>
            <a:b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AND PLOCATION='Stafford'</a:t>
            </a:r>
            <a:b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Q2, there are two  join conditions</a:t>
            </a:r>
          </a:p>
          <a:p>
            <a:pPr lvl="1">
              <a:lnSpc>
                <a:spcPct val="110000"/>
              </a:lnSpc>
            </a:pP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join condition DNUM=DNUMBER relates a project to its controlling department</a:t>
            </a:r>
          </a:p>
          <a:p>
            <a:pPr lvl="1">
              <a:lnSpc>
                <a:spcPct val="110000"/>
              </a:lnSpc>
            </a:pP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join condition MGRSSN=SSN relates the controlling department to the employee who manages that department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8273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Aliases, * and DISTINCT, Empty WHERE-clause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SQL, we can use the same name for two (or more) attributes as long as the attributes are in different relations</a:t>
            </a:r>
          </a:p>
          <a:p>
            <a:pPr>
              <a:lnSpc>
                <a:spcPct val="110000"/>
              </a:lnSpc>
            </a:pPr>
            <a:r>
              <a:rPr lang="en-US" alt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query that refers to two or more attributes with the same name must qualify the attribute name with 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 name by prefixing the relation name to the attribute name</a:t>
            </a:r>
          </a:p>
          <a:p>
            <a:pPr>
              <a:lnSpc>
                <a:spcPct val="110000"/>
              </a:lnSpc>
            </a:pP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>
              <a:lnSpc>
                <a:spcPct val="110000"/>
              </a:lnSpc>
            </a:pPr>
            <a:endParaRPr lang="en-US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EMPLOYEE.LNAME, DEPARTMENT.DNAME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48316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ALIASES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queries need to refer to the same relation twice</a:t>
            </a:r>
          </a:p>
          <a:p>
            <a:pPr marL="228600" lvl="1">
              <a:lnSpc>
                <a:spcPct val="110000"/>
              </a:lnSpc>
              <a:spcBef>
                <a:spcPts val="1000"/>
              </a:spcBef>
            </a:pP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aliases are given to the relation name</a:t>
            </a:r>
          </a:p>
          <a:p>
            <a:pPr>
              <a:lnSpc>
                <a:spcPct val="110000"/>
              </a:lnSpc>
            </a:pP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8: For each employee, retrieve the employee's name, and the name of his or her immediate supervisor.</a:t>
            </a:r>
            <a:b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Q8:	SELECT	E.FNAME, E.LNAME, S.FNAME, S.LNAME</a:t>
            </a:r>
            <a:b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FROM 		EMPLOYEE E S</a:t>
            </a:r>
            <a:b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WHERE	E.SUPERSSN=S.SSN</a:t>
            </a:r>
            <a:b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lnSpc>
                <a:spcPct val="110000"/>
              </a:lnSpc>
              <a:spcBef>
                <a:spcPts val="1000"/>
              </a:spcBef>
            </a:pP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Q8, the alternate relation names E and S are called aliases or tuple variables for the EMPLOYEE relation</a:t>
            </a:r>
          </a:p>
          <a:p>
            <a:pPr marL="228600" lvl="1">
              <a:lnSpc>
                <a:spcPct val="110000"/>
              </a:lnSpc>
              <a:spcBef>
                <a:spcPts val="1000"/>
              </a:spcBef>
            </a:pP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think of E and S as two different copies of EMPLOYEE; E represents employees in role of supervisees and S represents employees in role of supervisors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5874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ALIASES 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55000" lnSpcReduction="20000"/>
          </a:bodyPr>
          <a:lstStyle/>
          <a:p>
            <a:endParaRPr lang="en-US" altLang="en-US" sz="3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Aliasing </a:t>
            </a: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be used in any SQL query for convenience</a:t>
            </a:r>
          </a:p>
          <a:p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use the AS keyword to specify aliases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Q8:	SELECT	E.FNAME, E.LNAME, 					</a:t>
            </a:r>
            <a:endParaRPr lang="en-US" altLang="en-US" sz="3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S.FNAME</a:t>
            </a: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S.LNAME</a:t>
            </a:r>
            <a:b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FROM 	</a:t>
            </a:r>
            <a:r>
              <a:rPr lang="en-US" alt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EMPLOYEE </a:t>
            </a: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E, 					</a:t>
            </a:r>
            <a:endParaRPr lang="en-US" altLang="en-US" sz="3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EMPLOYEE </a:t>
            </a: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</a:t>
            </a:r>
            <a:b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WHERE	E.SUPERSSN=S.SSN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0026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UNSPECIFIED </a:t>
            </a:r>
            <a:r>
              <a:rPr lang="en-US" altLang="en-US" dirty="0" smtClean="0"/>
              <a:t>WHERE-clause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25000" lnSpcReduction="20000"/>
          </a:bodyPr>
          <a:lstStyle/>
          <a:p>
            <a:endParaRPr lang="en-US" altLang="en-US" sz="2400" dirty="0" smtClean="0"/>
          </a:p>
          <a:p>
            <a:endParaRPr lang="en-US" altLang="en-US" sz="2400" dirty="0"/>
          </a:p>
          <a:p>
            <a:endParaRPr lang="en-US" altLang="en-US" sz="2400" dirty="0" smtClean="0"/>
          </a:p>
          <a:p>
            <a:r>
              <a:rPr lang="en-US" alt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9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WHERE-clause</a:t>
            </a: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indicates no condition; hence, all tuples of the relations in the FROM-clause are selected</a:t>
            </a:r>
          </a:p>
          <a:p>
            <a:pPr lvl="1"/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equivalent to the condition WHERE TRUE</a:t>
            </a:r>
          </a:p>
          <a:p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9: Retrieve the SSN values for all employees.</a:t>
            </a:r>
          </a:p>
          <a:p>
            <a:pPr lvl="1"/>
            <a:endParaRPr lang="en-US" alt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Q9:	SELECT 	SSN</a:t>
            </a:r>
            <a:b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FROM	</a:t>
            </a:r>
            <a:r>
              <a:rPr lang="en-US" alt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more than one relation is specified in the FROM-clause </a:t>
            </a:r>
            <a:r>
              <a:rPr lang="en-US" altLang="en-US" sz="9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is no join condition, then the </a:t>
            </a:r>
            <a:r>
              <a:rPr lang="en-US" altLang="en-US" sz="9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CARTESIAN PRODUCT</a:t>
            </a: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tuples is selected</a:t>
            </a:r>
          </a:p>
          <a:p>
            <a:pPr marL="0" indent="0"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7618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UNSPECIFIED </a:t>
            </a:r>
            <a:r>
              <a:rPr lang="en-US" altLang="en-US" dirty="0" smtClean="0"/>
              <a:t>WHERE-clause </a:t>
            </a:r>
            <a:r>
              <a:rPr lang="en-US" altLang="en-US" dirty="0"/>
              <a:t>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47500" lnSpcReduction="20000"/>
          </a:bodyPr>
          <a:lstStyle/>
          <a:p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Q10:	SELECT	SSN, DNAME</a:t>
            </a:r>
            <a:b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FROM	EMPLOYEE, DEPARTMENT</a:t>
            </a:r>
            <a:b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extremely important not to overlook specifying any selection and join conditions in the WHERE-clause; otherwise, incorrect and very large relations may result</a:t>
            </a:r>
          </a:p>
          <a:p>
            <a:pPr marL="0" indent="0"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46224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USE OF *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retrieve all the attribute values of the selected tuples, a * is used, which stands for </a:t>
            </a:r>
            <a:r>
              <a:rPr lang="en-US" altLang="en-US" sz="3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attributes</a:t>
            </a: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Q1C:	SELECT 	*</a:t>
            </a:r>
            <a:b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FROM		EMPLOYEE</a:t>
            </a:r>
            <a:b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WHERE	DNO=5</a:t>
            </a:r>
            <a:b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Q1D:	SELECT	*</a:t>
            </a:r>
            <a:b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FROM		EMPLOYEE, DEPARTMENT</a:t>
            </a:r>
            <a:b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WHERE	DNAME='Research' AND </a:t>
            </a:r>
            <a:r>
              <a:rPr lang="en-US" alt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DNO=DNUMBER</a:t>
            </a:r>
            <a:endParaRPr lang="en-US" alt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39909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USE OF DISTINCT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25000" lnSpcReduction="20000"/>
          </a:bodyPr>
          <a:lstStyle/>
          <a:p>
            <a:endParaRPr lang="en-US" altLang="en-US" sz="2400" dirty="0" smtClean="0"/>
          </a:p>
          <a:p>
            <a:endParaRPr lang="en-US" altLang="en-US" sz="2400" dirty="0"/>
          </a:p>
          <a:p>
            <a:endParaRPr lang="en-US" altLang="en-US" sz="2400" dirty="0" smtClean="0"/>
          </a:p>
          <a:p>
            <a:r>
              <a:rPr lang="en-US" alt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treat a relation as a set; duplicate tuples can appear</a:t>
            </a:r>
          </a:p>
          <a:p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eliminate duplicate tuples in a query result, the keyword </a:t>
            </a:r>
            <a:r>
              <a:rPr lang="en-US" alt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</a:t>
            </a:r>
          </a:p>
          <a:p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result of Q11 may have duplicate SALARY values whereas Q11A does not have any duplicate values</a:t>
            </a:r>
            <a:b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Q11:	SELECT 	SALARY</a:t>
            </a:r>
            <a:b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FROM	</a:t>
            </a:r>
            <a:r>
              <a:rPr lang="en-US" alt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Q11A: 	SELECT 	</a:t>
            </a:r>
            <a:r>
              <a:rPr lang="en-US" alt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SALARY</a:t>
            </a:r>
            <a:b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FROM	</a:t>
            </a:r>
            <a:r>
              <a:rPr lang="en-US" alt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endParaRPr lang="en-US" alt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141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Features Added in SQL2 and SQL-99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pPr>
              <a:lnSpc>
                <a:spcPct val="70000"/>
              </a:lnSpc>
              <a:spcBef>
                <a:spcPts val="500"/>
              </a:spcBef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schema</a:t>
            </a:r>
          </a:p>
          <a:p>
            <a:pPr>
              <a:lnSpc>
                <a:spcPct val="70000"/>
              </a:lnSpc>
              <a:spcBef>
                <a:spcPts val="500"/>
              </a:spcBef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Referential integrity options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55369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SET OPERATIONS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32500" lnSpcReduction="20000"/>
          </a:bodyPr>
          <a:lstStyle/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sz="7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alt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directly incorporated some set operations</a:t>
            </a:r>
          </a:p>
          <a:p>
            <a:r>
              <a:rPr lang="en-US" alt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union operation (UNION), and in </a:t>
            </a:r>
            <a:r>
              <a:rPr lang="en-US" altLang="en-US" sz="7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versions</a:t>
            </a:r>
            <a:r>
              <a:rPr lang="en-US" alt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SQL there are set difference (MINUS) and intersection (INTERSECT) operations</a:t>
            </a:r>
          </a:p>
          <a:p>
            <a:r>
              <a:rPr lang="en-US" alt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relations of these set operations are sets of tuples; </a:t>
            </a:r>
            <a:r>
              <a:rPr lang="en-US" altLang="en-US" sz="7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tuples are eliminated</a:t>
            </a:r>
            <a:r>
              <a:rPr lang="en-US" alt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result</a:t>
            </a:r>
          </a:p>
          <a:p>
            <a:r>
              <a:rPr lang="en-US" alt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operations apply only to </a:t>
            </a:r>
            <a:r>
              <a:rPr lang="en-US" altLang="en-US" sz="7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 compatible relations</a:t>
            </a:r>
            <a:r>
              <a:rPr lang="en-US" alt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the two relations must have the same attributes and the attributes must appear in the same order</a:t>
            </a:r>
          </a:p>
          <a:p>
            <a:pPr marL="0" indent="0"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28746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SET OPERATIONS (contd.)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32500" lnSpcReduction="20000"/>
          </a:bodyPr>
          <a:lstStyle/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r>
              <a:rPr lang="en-US" alt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 Make a list of all project names for projects that involve an employee whose last name is 'Smith' as a worker or as a manager of the department that controls the project.</a:t>
            </a:r>
            <a:b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Q4:		(SELECT 	PNAME</a:t>
            </a:r>
            <a:b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FROM	</a:t>
            </a:r>
            <a:r>
              <a:rPr lang="en-US" alt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DEPARTMENT, </a:t>
            </a:r>
            <a:r>
              <a:rPr lang="en-US" alt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WHERE	DNUM=DNUMBER AND </a:t>
            </a:r>
            <a:r>
              <a:rPr lang="en-US" alt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MGRSSN=SSN 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LNAME='Smith')</a:t>
            </a:r>
            <a:b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UNION	</a:t>
            </a:r>
          </a:p>
          <a:p>
            <a:pPr lvl="1">
              <a:buNone/>
            </a:pP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(SELECT  	</a:t>
            </a:r>
            <a:r>
              <a:rPr lang="en-US" alt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FROM	</a:t>
            </a:r>
            <a:r>
              <a:rPr lang="en-US" alt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WORKS_ON, EMPLOYEE</a:t>
            </a:r>
            <a:b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WHERE	PNUMBER=PNO AND </a:t>
            </a:r>
            <a:r>
              <a:rPr lang="en-US" alt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ESSN=SSN 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NAME='Smith')</a:t>
            </a:r>
          </a:p>
          <a:p>
            <a:pPr marL="0" indent="0"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76734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NESTING OF QUERIES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en-US" altLang="en-US" sz="7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SELECT query, called a </a:t>
            </a:r>
            <a:r>
              <a:rPr lang="en-US" altLang="en-US" sz="7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query</a:t>
            </a:r>
            <a:r>
              <a:rPr lang="en-US" alt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can be specified within the WHERE-clause of another query, called the </a:t>
            </a:r>
            <a:r>
              <a:rPr lang="en-US" altLang="en-US" sz="7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outer query</a:t>
            </a:r>
          </a:p>
          <a:p>
            <a:pPr lvl="1">
              <a:lnSpc>
                <a:spcPct val="80000"/>
              </a:lnSpc>
            </a:pPr>
            <a:r>
              <a:rPr lang="en-US" alt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of the previous queries can be specified in an alternative form using nesting</a:t>
            </a:r>
          </a:p>
          <a:p>
            <a:pPr>
              <a:lnSpc>
                <a:spcPct val="80000"/>
              </a:lnSpc>
            </a:pPr>
            <a:r>
              <a:rPr lang="en-US" alt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1: Retrieve the name and address of all employees who work for the 'Research' department.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	SELECT	FNAME, LNAME, ADDRESS</a:t>
            </a:r>
            <a:br>
              <a:rPr lang="en-US" alt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7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FROM </a:t>
            </a:r>
            <a:r>
              <a:rPr lang="en-US" alt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EMPLOYEE</a:t>
            </a:r>
            <a:br>
              <a:rPr lang="en-US" alt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7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WHERE</a:t>
            </a:r>
            <a:r>
              <a:rPr lang="en-US" alt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DNO IN  (SELECT  DNUMBER</a:t>
            </a:r>
            <a:br>
              <a:rPr lang="en-US" alt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7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FROM</a:t>
            </a:r>
            <a:r>
              <a:rPr lang="en-US" alt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DEPARTMENT</a:t>
            </a:r>
            <a:br>
              <a:rPr lang="en-US" alt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7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WHERE</a:t>
            </a:r>
            <a:r>
              <a:rPr lang="en-US" alt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DNAME='Research' )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9379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NESTING OF QUERIES 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25000" lnSpcReduction="20000"/>
          </a:bodyPr>
          <a:lstStyle/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nested query selects the number of the 'Research' department</a:t>
            </a:r>
          </a:p>
          <a:p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outer query select an EMPLOYEE tuple if its DNO value is in the result of either nested query</a:t>
            </a:r>
          </a:p>
          <a:p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comparison operator IN compares a value v with a set (or multi-set) of values V, and evaluates to TRUE if v is one of the elements in V</a:t>
            </a:r>
          </a:p>
          <a:p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we can have several levels of nested queries</a:t>
            </a:r>
          </a:p>
          <a:p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reference to an unqualified attribute refers to the relation declared in the innermost nested query</a:t>
            </a:r>
          </a:p>
          <a:p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the nested query is not correlated with the outer query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34632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CORRELATED NESTED QUERIES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25000" lnSpcReduction="20000"/>
          </a:bodyPr>
          <a:lstStyle/>
          <a:p>
            <a:endParaRPr lang="en-US" altLang="en-US" sz="2000" dirty="0" smtClean="0"/>
          </a:p>
          <a:p>
            <a:endParaRPr lang="en-US" altLang="en-US" sz="2000" dirty="0"/>
          </a:p>
          <a:p>
            <a:r>
              <a:rPr lang="en-US" alt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condition in the WHERE-clause of a </a:t>
            </a:r>
            <a:r>
              <a:rPr lang="en-US" altLang="en-US" sz="9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query</a:t>
            </a: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references an attribute of a relation declared in the </a:t>
            </a:r>
            <a:r>
              <a:rPr lang="en-US" altLang="en-US" sz="9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outer query</a:t>
            </a: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two queries are said to be </a:t>
            </a:r>
            <a:r>
              <a:rPr lang="en-US" altLang="en-US" sz="9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correlated</a:t>
            </a:r>
          </a:p>
          <a:p>
            <a:pPr lvl="1"/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a correlated nested query is different for each tuple (or combination of tuples) of the relation(s) the outer query</a:t>
            </a:r>
          </a:p>
          <a:p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12: Retrieve the name of each employee who has a dependent with the same first name as the employee.</a:t>
            </a:r>
            <a:b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Q12: SELECT  	E.FNAME, E.LNAME</a:t>
            </a:r>
            <a:b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FROM	</a:t>
            </a:r>
            <a:r>
              <a:rPr lang="en-US" alt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EMPLOYEE </a:t>
            </a: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E</a:t>
            </a:r>
            <a:b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WHERE	E.SSN IN </a:t>
            </a:r>
            <a:b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(SELECT 	ESSN</a:t>
            </a:r>
            <a:b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FROM	</a:t>
            </a:r>
            <a:r>
              <a:rPr lang="en-US" alt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WHERE	ESSN=E.SSN AND</a:t>
            </a:r>
            <a:b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	E.FNAME=DEPENDENT_NAME)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</a:t>
            </a:r>
            <a:r>
              <a:rPr lang="en-US" altLang="en-US" sz="2400" dirty="0" smtClean="0">
                <a:solidFill>
                  <a:schemeClr val="bg1"/>
                </a:solidFill>
              </a:rPr>
              <a:t>requirements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32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CORRELATED NESTED QUERIES 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70000" lnSpcReduction="20000"/>
          </a:bodyPr>
          <a:lstStyle/>
          <a:p>
            <a:endParaRPr lang="en-US" altLang="zh-TW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Q12, the nested query has a different result in the outer query</a:t>
            </a:r>
          </a:p>
          <a:p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query written with nested SELECT... FROM... WHERE... blocks and using the = or IN comparison operators can </a:t>
            </a:r>
            <a:r>
              <a:rPr lang="en-US" altLang="en-US" sz="3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expressed as a single block query. For example, Q12 may be written as in Q12A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Q12A:	SELECT 	E.FNAME, E.LNAME</a:t>
            </a:r>
            <a:b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FROM	</a:t>
            </a:r>
            <a:r>
              <a:rPr lang="en-US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E, DEPENDENT D</a:t>
            </a:r>
            <a:b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WHERE	E.SSN=D.ESSN </a:t>
            </a:r>
            <a:r>
              <a:rPr lang="en-US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E.FNAME=D.DEPENDENT_NAME</a:t>
            </a:r>
            <a:endParaRPr lang="en-US" alt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99377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CORRELATED NESTED QUERIES 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85000" lnSpcReduction="20000"/>
          </a:bodyPr>
          <a:lstStyle/>
          <a:p>
            <a:endParaRPr lang="en-US" altLang="zh-TW" dirty="0" smtClean="0"/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SQL as specified for SYSTEM R also had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comparison operator, which is used in conjunction with nested correlated queries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operator was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from the language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possibly because of the difficulty in implementing it efficiently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implementations of SQL do not  have this operator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CONTAINS operator compares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sets of values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returns TRUE if one set contains all values in the other set</a:t>
            </a:r>
          </a:p>
          <a:p>
            <a:pPr lvl="2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Reminiscent of the division operation of algebra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6290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CORRELATED NESTED QUERIES 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55000" lnSpcReduction="20000"/>
          </a:bodyPr>
          <a:lstStyle/>
          <a:p>
            <a:endParaRPr lang="en-US" altLang="en-US" sz="2400" dirty="0" smtClean="0"/>
          </a:p>
          <a:p>
            <a:r>
              <a:rPr lang="en-US" alt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Retrieve the name of each employee who works on all  the projects controlled by department number 5.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Q3:	SELECT 	FNAME, LNAME</a:t>
            </a:r>
            <a:b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FROM	</a:t>
            </a:r>
            <a:r>
              <a:rPr lang="en-US" alt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EMPLOYEE</a:t>
            </a: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WHERE  ( 	(SELECT	PNO</a:t>
            </a:r>
            <a:b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		</a:t>
            </a:r>
            <a:r>
              <a:rPr lang="en-US" alt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WORKS_ON</a:t>
            </a: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		WHERE	SSN=ESSN)</a:t>
            </a:r>
            <a:b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			CONTAINS</a:t>
            </a:r>
            <a:b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		(SELECT	PNUMBER</a:t>
            </a:r>
            <a:b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		FROM	</a:t>
            </a:r>
            <a:r>
              <a:rPr lang="en-US" alt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		WHERE	DNUM=5) )</a:t>
            </a:r>
          </a:p>
          <a:p>
            <a:endParaRPr lang="en-US" altLang="zh-TW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35214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CORRELATED NESTED QUERIES 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92500" lnSpcReduction="20000"/>
          </a:bodyPr>
          <a:lstStyle/>
          <a:p>
            <a:endParaRPr lang="en-US" altLang="en-US" dirty="0" smtClean="0"/>
          </a:p>
          <a:p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Q3, the second nested query, which is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correlated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outer query, retrieves the project numbers of all projects controlled by department 5</a:t>
            </a:r>
          </a:p>
          <a:p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nested query, which is correlated, retrieves the project numbers on which the employee works, which is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for each employee tuple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of the correlation</a:t>
            </a:r>
          </a:p>
          <a:p>
            <a:endParaRPr lang="en-US" altLang="zh-TW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84209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THE EXISTS FUNCTION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92500" lnSpcReduction="10000"/>
          </a:bodyPr>
          <a:lstStyle/>
          <a:p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EXISTS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check whether the result of a correlated nested query is empty (contains no tuples) or not</a:t>
            </a:r>
          </a:p>
          <a:p>
            <a:pPr lvl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formulate Query 12 in an alternative form that uses EXISTS as Q12B</a:t>
            </a:r>
          </a:p>
          <a:p>
            <a:endParaRPr lang="en-US" altLang="zh-TW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99368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CREATE SCHEMA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92500" lnSpcReduction="10000"/>
          </a:bodyPr>
          <a:lstStyle/>
          <a:p>
            <a:endParaRPr lang="en-US" altLang="zh-TW" dirty="0" smtClean="0"/>
          </a:p>
          <a:p>
            <a:pPr>
              <a:lnSpc>
                <a:spcPct val="70000"/>
              </a:lnSpc>
              <a:spcBef>
                <a:spcPts val="500"/>
              </a:spcBef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a new database schema by giving it a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70000"/>
              </a:lnSpc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SCHEMA COMPANY AUTHORIZATION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Jsmith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48323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THE EXISTS FUNCTION 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70000" lnSpcReduction="20000"/>
          </a:bodyPr>
          <a:lstStyle/>
          <a:p>
            <a:endParaRPr lang="en-US" altLang="en-US" dirty="0" smtClean="0"/>
          </a:p>
          <a:p>
            <a:r>
              <a:rPr lang="en-US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12: Retrieve the name of each employee who has a dependent with the same first name as the employee.</a:t>
            </a:r>
            <a:b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Q12B: 	SELECT  	FNAME, LNAME</a:t>
            </a:r>
            <a:b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FROM	</a:t>
            </a:r>
            <a:r>
              <a:rPr lang="en-US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EMPLOYEE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WHERE	EXISTS  (SELECT	*</a:t>
            </a:r>
            <a:b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FROM	</a:t>
            </a:r>
            <a:r>
              <a:rPr lang="en-US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SSN=ESSN 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AND 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FNAME=DEPENDENT_NAME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TW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9118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THE EXISTS FUNCTION 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6: Retrieve the names of employees who have no dependents.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Q6:	SELECT  	FNAME, LNAME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FROM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EMPLOYEE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WHERE	NOT EXISTS   (SELECT	*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FROM  	DEPENDENT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WHERE 	SSN=ESSN)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Q6, the correlated nested query retrieves all DEPENDENT tuples related to an EMPLOYEE tuple. If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 exist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EMPLOYEE tuple is selected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 is necessary for the expressive power of SQL</a:t>
            </a:r>
          </a:p>
          <a:p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 dirty="0" smtClean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1:1 relationship type between EMPLOYEE and 	</a:t>
            </a:r>
            <a:endParaRPr lang="en-US" altLang="en-US" sz="24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1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EXPLICIT SETS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Autofit/>
          </a:bodyPr>
          <a:lstStyle/>
          <a:p>
            <a:endParaRPr lang="en-US" altLang="en-US" dirty="0" smtClean="0"/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also possible to use an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 (enumerated) set of values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WHERE-clause rather than a nested query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13: Retrieve the social security numbers of all employees who work on project number 1, 2, or 3.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Q13:	SELECT  	DISTINCT ESSN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FROM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WORKS_ON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WHERE	PNO IN  (1, 2, 3)</a:t>
            </a:r>
          </a:p>
          <a:p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 dirty="0" smtClean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914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NULLS IN SQL QUERIES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allows queries that check if a value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(missing or undefined or not applicable)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uses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compare NULLs because it considers each NULL value distinct from other NULL values, so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equality comparison is not appropriate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14: Retrieve the names of all employees who do not have supervisors.</a:t>
            </a:r>
          </a:p>
          <a:p>
            <a:pPr lvl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Q14:	SELECT  	FNAME, LNAME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FROM		EMPLOYEE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WHERE	SUPERSSN  IS  NULL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If a join condition is specified, tuples with NULL values for the join attributes are not included in the result</a:t>
            </a:r>
          </a:p>
          <a:p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 dirty="0" smtClean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1:1 relationship type between EMPLOYEE and 	   DEPARTMENT. Employee participation is partial. Department participation </a:t>
            </a:r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en-US" altLang="en-US" sz="24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13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Joined Relations Feature </a:t>
            </a:r>
            <a:r>
              <a:rPr lang="en-US" altLang="en-US" dirty="0" smtClean="0"/>
              <a:t>in </a:t>
            </a:r>
            <a:r>
              <a:rPr lang="en-US" altLang="en-US" dirty="0"/>
              <a:t>SQL2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Autofit/>
          </a:bodyPr>
          <a:lstStyle/>
          <a:p>
            <a:endParaRPr lang="en-US" altLang="en-US" dirty="0" smtClean="0"/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a "joined relation" in the FROM-clause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Looks like any other relation but is the result of a join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the user to specify different types of joins (regular "theta" JOIN, NATURAL JOIN, LEFT OUTER JOIN, RIGHT OUTER JOIN, CROSS JOIN,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 dirty="0" smtClean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 relationship types observed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214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Joined Relations Feature </a:t>
            </a:r>
            <a:r>
              <a:rPr lang="en-US" altLang="en-US" dirty="0" smtClean="0"/>
              <a:t>in </a:t>
            </a:r>
            <a:r>
              <a:rPr lang="en-US" altLang="en-US" dirty="0"/>
              <a:t>SQL2 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Autofit/>
          </a:bodyPr>
          <a:lstStyle/>
          <a:p>
            <a:endParaRPr lang="en-US" altLang="en-US" sz="2400" dirty="0" smtClean="0"/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Q8:SELECT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E.FNAME, E.LNAME, S.FNAME, S.LNAME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FROM 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S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WHERE	E.SUPERSSN=S.SSN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written as: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Q8:SELECT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E.FNAME, E.LNAME, S.FNAME, S.LNAME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FROM 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E LEFT OUTER JOIN 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ON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E.SUPERSSN=S.SSN)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 dirty="0" smtClean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1:1 relationship type between EMPLOYEE and 	   DEPARTMENT. Employee participation is partial. Department participation is not clear from </a:t>
            </a:r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529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Joined Relations Feature </a:t>
            </a:r>
            <a:r>
              <a:rPr lang="en-US" altLang="en-US" dirty="0" smtClean="0"/>
              <a:t>in </a:t>
            </a:r>
            <a:r>
              <a:rPr lang="en-US" altLang="en-US" dirty="0"/>
              <a:t>SQL2 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	SELECT	FNAME, LNAME, ADDRESS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FROM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EMPLOYEE, DEPARTMENT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WHERE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DNAME='Research' AND DNUMBER=DNO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be written as: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	SELECT	FNAME, LNAME, ADDRESS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FROM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JOIN DEPARTMENT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DNUMBER=DNO)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WHERE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DNAME='Research’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as: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	SELECT	FNAME, LNAME, ADDRESS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FROM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NATURAL JOIN DEPARTMENT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DEPT(DNAME, DNO, MSSN, MSDATE)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WHERE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DNAME='Research’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 dirty="0" smtClean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and 	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831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Joined Relations Feature </a:t>
            </a:r>
            <a:r>
              <a:rPr lang="en-US" altLang="en-US" dirty="0" smtClean="0"/>
              <a:t>in </a:t>
            </a:r>
            <a:r>
              <a:rPr lang="en-US" altLang="en-US" dirty="0"/>
              <a:t>SQL2 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Autofit/>
          </a:bodyPr>
          <a:lstStyle/>
          <a:p>
            <a:endParaRPr lang="en-US" altLang="en-US" dirty="0" smtClean="0"/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Q2 could be written as follows; this illustrates multiple joins in the joined tables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Q2:	SELECT 	PNUMBER, DNUM, LNAME, 				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BDATE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ADDRESS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FROM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(PROJECT JOIN 					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DEPARTMENT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DNUM=DNUMBER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JOIN 				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EMPLOYEE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MGRSSN=SSN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)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WHERE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PLOCATION='Stafford’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 dirty="0" smtClean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61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AGGREGATE FUNCTIONS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COUNT, SUM, MAX, MIN, and AVG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15: Find the maximum salary, the minimum salary, and the average salary among all employees.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Q15:	SELECT  	MAX(SALARY), 					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MIN(SALARY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AVG(SALARY)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FROM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EMPLOYEE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SQL implementations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not allow more than one function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SELECT-clause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 dirty="0" smtClean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779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AGGREGATE FUNCTIONS 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Autofit/>
          </a:bodyPr>
          <a:lstStyle/>
          <a:p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16: Find the maximum salary, the minimum salary, and the average salary among employees who work for the 'Research' department.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Q16: 	SELECT 	MAX(SALARY), 					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MIN(SALARY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AVG(SALARY)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FROM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EMPLOYEE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DEPARTMENT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WHERE	DNO=DNUMBER AND 				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DNAME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='Research'</a:t>
            </a:r>
            <a:endParaRPr lang="en-US" altLang="en-US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1:1 relationship type between EMPLOYEE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 relationship types observed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663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Data Definition, Constraints, and Schema Change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CREATE, DROP, and ALTER the descriptions of the tables (relations) of a database</a:t>
            </a:r>
          </a:p>
          <a:p>
            <a:endParaRPr lang="en-US" altLang="zh-TW" dirty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1407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AGGREGATE FUNCTIONS 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Autofit/>
          </a:bodyPr>
          <a:lstStyle/>
          <a:p>
            <a:endParaRPr lang="en-US" altLang="en-US" sz="2400" dirty="0" smtClean="0"/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Queries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and 18: Retrieve the total number of employees in the company (Q17), and the number of employees in the 'Research' department (Q18).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Q17:	SELECT  	COUNT (*)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FROM		EMPLOYEE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Q18:	SELECT  	COUNT (*)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FROM		EMPLOYEE, DEPARTMENT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WHERE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DNO=DNUMBER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				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	DNAME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='Research’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 dirty="0" smtClean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1:1 relationship type between EMPLOYEE and 	   DEPARTMENT. Employee participation is partial. Department participation is not clear from </a:t>
            </a:r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912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GROUPING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Autofit/>
          </a:bodyPr>
          <a:lstStyle/>
          <a:p>
            <a:endParaRPr lang="en-US" altLang="en-US" sz="2400" dirty="0" smtClean="0"/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cases, we want to apply the aggregate functions 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subgroups of tuples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relation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subgroup of tuples consists of the set of tuples that have the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value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attribute(s)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is applied to each subgroup independently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has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-clause for specifying the grouping attributes, which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also appear in the SELECT-clause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 dirty="0" smtClean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899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GROUPING 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 For each department, retrieve the department number, the number of employees in the department, and their average salary.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Q20:	SELECT 	</a:t>
            </a:r>
            <a:r>
              <a:rPr lang="en-US" altLang="en-US" dirty="0">
                <a:solidFill>
                  <a:srgbClr val="4F57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 (*), AVG (SALARY)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FROM		EMPLOYEE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GROUP BY	</a:t>
            </a:r>
            <a:r>
              <a:rPr lang="en-US" altLang="en-US" dirty="0">
                <a:solidFill>
                  <a:srgbClr val="4F57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Q20, the EMPLOYEE tuples are divided into groups-</a:t>
            </a:r>
          </a:p>
          <a:p>
            <a:pPr lvl="2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group having the same value for the grouping attribute DNO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COUNT and AVG functions are applied to each such group of tuples separately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SELECT-clause includes only the grouping attribute and the functions to be applied on each group of tuples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join condition can be used in conjunction with grouping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 dirty="0" smtClean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75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GROUPING 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Autofit/>
          </a:bodyPr>
          <a:lstStyle/>
          <a:p>
            <a:endParaRPr lang="en-US" altLang="en-US" sz="2400" dirty="0" smtClean="0"/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21: For each project, retrieve the project number, project name, and the number of employees who work on that project.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Q21:	SELECT 	PNUMBER, PNAME, COUNT (*)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FROM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PROJECT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WORKS_ON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WHERE	PNUMBER=PNO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GROUP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	PNUMBER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PNAME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the grouping and functions are applied after  the joining of the two relations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 dirty="0" smtClean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1:1 relationship type between EMPLOYEE and 	</a:t>
            </a:r>
            <a:endParaRPr lang="en-US" altLang="en-US" sz="24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663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THE HAVING-CLAUSE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Autofit/>
          </a:bodyPr>
          <a:lstStyle/>
          <a:p>
            <a:endParaRPr lang="en-US" altLang="en-US" sz="2400" dirty="0" smtClean="0"/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retrieve the values of these functions for only those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 that satisfy certain conditions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-clause is used for specifying a selection condition on groups (rather than on individual tuples)</a:t>
            </a:r>
            <a:endParaRPr lang="en-US" altLang="en-US" sz="2400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 relationship types observed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4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THE HAVING-CLAUSE 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Autofit/>
          </a:bodyPr>
          <a:lstStyle/>
          <a:p>
            <a:endParaRPr lang="en-US" altLang="en-US" dirty="0" smtClean="0"/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22: For each project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which more than two employees work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retrieve the project number, project name, and the number of employees who work on that project.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Q22:     	SELECT 	PNUMBER, PNAME, 				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COUNT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(*)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FROM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PROJECT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WORKS_ON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WHERE	PNUMBER=PNO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GROUP BY	PNUMBER, PNAME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HAVING	COUNT (*) &gt; 2</a:t>
            </a: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51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SUBSTRING COMPARISON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Autofit/>
          </a:bodyPr>
          <a:lstStyle/>
          <a:p>
            <a:endParaRPr lang="en-US" altLang="en-US" dirty="0" smtClean="0"/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comparison operator is used to compare partial strings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reserved characters are used: '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(or '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in some implementations) replaces an arbitrary number of characters, and '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replaces a single arbitrary character</a:t>
            </a: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 relationship types observed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483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SUBSTRING COMPARISON 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Autofit/>
          </a:bodyPr>
          <a:lstStyle/>
          <a:p>
            <a:endParaRPr lang="en-US" altLang="en-US" dirty="0" smtClean="0"/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  Retrieve all employees whose address is in Houston, Texas. Here, the value of the ADDRESS attribute must contain the substring '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Houston,TX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 in it.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Q25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SELECT 	FNAME, LNAME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FROM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EMPLOYEE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WHERE	ADDRESS LIKE 					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'%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Houston,TX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%'</a:t>
            </a: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 relationship types observed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690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SUBSTRING COMPARISON 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26: Retrieve all employees who were born during the 1950s.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'5' must be the 8th character of the string (according to our format for date), so the BDATE value is '_______5_', with each underscore as a place holder for a single arbitrary character.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Q26:	SELECT 	FNAME, LNAME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FROM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WHERE	BDATE LIKE	'_______5_’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LIKE operator allows us to get around the fact that each value is considered atomic and indivisible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in SQL, character string attribute values are not atomic</a:t>
            </a: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6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ARITHMETIC OPERATIONS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en-US" sz="2400" dirty="0" smtClean="0"/>
          </a:p>
          <a:p>
            <a:pPr marL="0" indent="0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arithmetic operators '+', '-'. '*', and '/' (for addition, subtraction, multiplication, and division, respectively) can be applied to numeric values in an SQL query result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27: Show the effect of giving all employees who work on the '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project a 10% raise.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Q27:	SELECT 	FNAME, LNAME, 1.1*SALARY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FROM		EMPLOYEE, WORKS_ON,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WHERE	SSN=ESSN AND PNO=PNUMBER 				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AND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PNAME='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 relationship types observed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179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CREATE TABLE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500"/>
              </a:spcBef>
            </a:pPr>
            <a:endParaRPr lang="en-US" altLang="zh-TW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zh-TW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a new base relation by giving it a name, and specifying each of its attributes and their data types (INTEGER, FLOAT, DECIMAL(</a:t>
            </a:r>
            <a:r>
              <a:rPr lang="en-US" alt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CHAR(n), VARCHAR(n))</a:t>
            </a:r>
          </a:p>
          <a:p>
            <a:pPr>
              <a:spcBef>
                <a:spcPts val="500"/>
              </a:spcBef>
            </a:pP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constraint NOT NULL may be specified on an attribute</a:t>
            </a:r>
            <a:b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DEPARTMENT (</a:t>
            </a:r>
            <a:b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DNAME			VARCHAR(10)	NOT NULL,</a:t>
            </a:r>
            <a:b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DNUMBER		INTEGER		NOT NULL,</a:t>
            </a:r>
            <a:b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MGRSSN		CHAR(9),</a:t>
            </a:r>
            <a:b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MGRSTARTDATE	CHAR(9)  );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28392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ORDER BY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60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Autofit/>
          </a:bodyPr>
          <a:lstStyle/>
          <a:p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clause is used to sort the tuples in a query result based on the values of some attribute(s)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28: Retrieve a list of employees and the projects each works in, ordered by the employee's department, and within each department ordered alphabetically by employee last name.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Q28: 	SELECT 	DNAME, LNAME, FNAME, PNAME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FROM 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EMPLOYEE, 				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WORKS_ON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PROJECT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WHERE	DNUMBER=DNO AND SSN=ESSN 				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AND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PNO=PNUMBER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ORDER BY	DNAME, LNAME</a:t>
            </a: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921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ORDER BY 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61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Autofit/>
          </a:bodyPr>
          <a:lstStyle/>
          <a:p>
            <a:endParaRPr lang="en-US" altLang="en-US" sz="2400" dirty="0" smtClean="0"/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order is in ascending order of values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specify the keyword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we want a descending order; the keyword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to explicitly specify ascending order, even though it is the default</a:t>
            </a: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 relationship types observed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518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Summary of SQL Queries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62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en-US" sz="2400" dirty="0" smtClean="0"/>
          </a:p>
          <a:p>
            <a:pPr marL="0" indent="0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in SQL can consist of up to six clauses, but only the first two, SELECT and FROM, are mandatory. The clauses are specified in the following order: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&lt;attribute list&gt;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&lt;table list&gt;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condition&gt;]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attribute(s)&gt;]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condition&gt;]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list&gt;]</a:t>
            </a:r>
          </a:p>
          <a:p>
            <a:pPr marL="0" indent="0">
              <a:buNone/>
            </a:pPr>
            <a:r>
              <a:rPr lang="en-US" alt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rticipation</a:t>
            </a:r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 relationship types observed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50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Summary of SQL Queries 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63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Autofit/>
          </a:bodyPr>
          <a:lstStyle/>
          <a:p>
            <a:endParaRPr lang="en-US" altLang="en-US" sz="2000" dirty="0" smtClean="0"/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SELECT-clause lists the attributes or functions to be retrieved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FROM-clause specifies all relations (or aliases) needed in the query but not those needed in nested queries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WHERE-clause specifies the conditions for selection and join of tuples from the relations specified in the FROM-clause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specifies grouping attributes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specifies a condition for selection of groups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specifies an order for displaying the result of a query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query is evaluated by first applying the WHERE-clause, then GROUP BY and HAVING, and finally the SELECT-clause</a:t>
            </a: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ARTMENT. Employee participation is partial. Department participation is not clear from requirements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40267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Specifying Updates in SQL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64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ments</a:t>
            </a:r>
            <a:endParaRPr lang="en-US" altLang="en-US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 relationship types observed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SQL commands to modify the database: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xmlns="" val="118730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INSERT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65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Autofit/>
          </a:bodyPr>
          <a:lstStyle/>
          <a:p>
            <a:endParaRPr lang="en-US" altLang="en-US" sz="2400" dirty="0" smtClean="0"/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simplest form, it is used to add one or more tuples to a relation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values should be listed in the same order as the attributes were specified in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</a:p>
          <a:p>
            <a:pPr marL="0" indent="0">
              <a:buNone/>
            </a:pPr>
            <a:endParaRPr lang="en-US" altLang="en-US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804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INSERT 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66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U1:	INSERT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 	EMPLOYEE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VALUES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Richard','K','Marini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'653298653', '30-DEC-52',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'98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Oak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Forest,Katy,TX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'M', 37000,'987654321', 4 )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alternate form of INSERT specifies explicitly the attribute names that correspond to the values in the new tuple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with NULL values can be left out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Insert a tuple for a new EMPLOYEE for whom we only know the FNAME, LNAME, and SSN attributes.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U1A:   INSERT INTO 	EMPLOYEE (FNAME, LNAME, 						SSN)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VALUES ('Richard', 'Marini', '653298653')</a:t>
            </a:r>
          </a:p>
          <a:p>
            <a:pPr marL="0" indent="0">
              <a:buNone/>
            </a:pPr>
            <a:endParaRPr lang="en-US" altLang="en-US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666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INSERT 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67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Autofit/>
          </a:bodyPr>
          <a:lstStyle/>
          <a:p>
            <a:endParaRPr lang="en-US" altLang="en-US" dirty="0" smtClean="0"/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Only the constraints specified in the DDL commands are automatically enforced by the DBMS when updates are applied to the database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variation of INSERT allows insertion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tuples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resulting from a query into a relation</a:t>
            </a:r>
          </a:p>
          <a:p>
            <a:pPr marL="0" indent="0">
              <a:buNone/>
            </a:pPr>
            <a:endParaRPr lang="en-US" altLang="en-US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594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INSERT 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68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Suppose we want to create a temporary table that has the name, number of employees, and total salaries for each department.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table DEPTS_INFO is created by U3A, and is loaded with the summary information retrieved from the database by the query in U3B.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U3A:	CREATE TABLE  DEPTS_INFO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(DEPT_NAME		VARCHAR(10),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NO_OF_EMPS		INTEGER,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TOTAL_SAL		INTEGER);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U3B:	INSERT INTO	DEPTS_INFO (DEPT_NAME, 				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NO_OF_EMPS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TOTAL_SAL)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SELECT	DNAME, COUNT (*), SUM (SALARY)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FROM		DEPARTMENT, EMPLOYEE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WHERE	DNUMBER=DNO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GROUP BY	DNAME ;</a:t>
            </a:r>
          </a:p>
          <a:p>
            <a:pPr marL="0" indent="0">
              <a:buNone/>
            </a:pPr>
            <a:endParaRPr lang="en-US" altLang="en-US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759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DELETE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69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Autofit/>
          </a:bodyPr>
          <a:lstStyle/>
          <a:p>
            <a:endParaRPr lang="en-US" altLang="en-US" sz="2400" dirty="0" smtClean="0"/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 from a relation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a WHERE-clause to select the tuples to be deleted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Referential integrity should be enforced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 are deleted from only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table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a time (unless CASCADE is specified on a referential integrity constraint)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missing WHERE-clause specifies that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tuples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relation are to be deleted; the table then becomes an empty table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tuples deleted depends on the number of tuples in the relation that satisfy the WHERE-clause</a:t>
            </a:r>
          </a:p>
          <a:p>
            <a:pPr marL="0" indent="0">
              <a:buNone/>
            </a:pPr>
            <a:endParaRPr lang="en-US" altLang="en-US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2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CREATE TABLE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25000" lnSpcReduction="20000"/>
          </a:bodyPr>
          <a:lstStyle/>
          <a:p>
            <a:endParaRPr lang="en-US" altLang="zh-TW" dirty="0" smtClean="0"/>
          </a:p>
          <a:p>
            <a:pPr>
              <a:spcBef>
                <a:spcPts val="500"/>
              </a:spcBef>
            </a:pP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SQL2, can use the CREATE TABLE command for specifying the primary key attributes, secondary keys, and referential integrity constraints (foreign keys). </a:t>
            </a:r>
            <a:endParaRPr lang="en-US" altLang="en-US" sz="9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500"/>
              </a:spcBef>
              <a:buNone/>
            </a:pPr>
            <a:endParaRPr lang="en-US" alt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500"/>
              </a:spcBef>
              <a:buNone/>
            </a:pPr>
            <a:endParaRPr lang="en-US" alt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attributes can be specified via the PRIMARY KEY and UNIQUE phrases</a:t>
            </a:r>
          </a:p>
          <a:p>
            <a:pPr lvl="1"/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DEPT (</a:t>
            </a:r>
          </a:p>
          <a:p>
            <a:pPr lvl="1"/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DNAME			VARCHAR(10)	NOT NULL,</a:t>
            </a:r>
          </a:p>
          <a:p>
            <a:pPr lvl="1"/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DNUMBER		INTEGER		NOT NULL,</a:t>
            </a:r>
          </a:p>
          <a:p>
            <a:pPr lvl="1"/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MGRSSN		CHAR(9),</a:t>
            </a:r>
          </a:p>
          <a:p>
            <a:pPr lvl="1"/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MGRSTARTDATE	CHAR(9),</a:t>
            </a:r>
          </a:p>
          <a:p>
            <a:pPr lvl="1"/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PRIMARY KEY (DNUMBER),</a:t>
            </a:r>
          </a:p>
          <a:p>
            <a:pPr lvl="1"/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UNIQUE (DNAME),</a:t>
            </a:r>
          </a:p>
          <a:p>
            <a:pPr lvl="1"/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FOREIGN KEY (MGRSSN) REFERENCES EMP  );</a:t>
            </a:r>
            <a:r>
              <a:rPr lang="en-US" altLang="en-US" sz="2500" b="1" dirty="0">
                <a:solidFill>
                  <a:srgbClr val="990033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500" b="1" dirty="0">
                <a:solidFill>
                  <a:srgbClr val="990033"/>
                </a:solidFill>
                <a:latin typeface="Courier New" panose="02070309020205020404" pitchFamily="49" charset="0"/>
              </a:rPr>
            </a:br>
            <a:endParaRPr lang="en-US" altLang="en-US" sz="2500" b="1" dirty="0">
              <a:solidFill>
                <a:srgbClr val="990033"/>
              </a:solidFill>
              <a:latin typeface="Courier New" panose="02070309020205020404" pitchFamily="49" charset="0"/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59360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DELETE 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70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U4A:	DELETE FROM 	EMPLOYEE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WHERE		LNAME='Brown’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U4B:	DELETE FROM 	EMPLOYEE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WHERE		SSN='123456789’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U4C:	DELETE FROM 	EMPLOYEE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WHERE		DNO  IN				  		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(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	DNUMBER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FROM	DEPARTMENT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WHERE						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DNAME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='Research')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U4D:	DELETE FROM 	EMPLOYEE</a:t>
            </a:r>
          </a:p>
          <a:p>
            <a:pPr marL="0" indent="0">
              <a:buNone/>
            </a:pPr>
            <a:endParaRPr lang="en-US" altLang="en-US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124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UPDATE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71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Autofit/>
          </a:bodyPr>
          <a:lstStyle/>
          <a:p>
            <a:endParaRPr lang="en-US" altLang="en-US" sz="2400" dirty="0" smtClean="0"/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modify attribute values of one or more selected tuples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WHERE-clause selects the tuples to be modified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additional SET-clause specifies the attributes to be modified and their new values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command modifies tuples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same relation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Referential integrity should be enforced</a:t>
            </a:r>
          </a:p>
          <a:p>
            <a:pPr marL="0" indent="0">
              <a:buNone/>
            </a:pPr>
            <a:endParaRPr lang="en-US" altLang="en-US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679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UPDATE 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72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Autofit/>
          </a:bodyPr>
          <a:lstStyle/>
          <a:p>
            <a:endParaRPr lang="en-US" altLang="en-US" dirty="0" smtClean="0"/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Change the location and controlling department number of project number 10 to 'Bellaire' and 5, respectively.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U5: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PROJECT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SET		PLOCATION = 'Bellaire', 				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DNUM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WHERE	PNUMBER=10</a:t>
            </a:r>
            <a:endParaRPr lang="en-US" alt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65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UPDATE 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73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Give all employees in the 'Research' department a 10% raise in salary.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U6:	UPDATE 	EMPLOYEE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SET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SALARY = SALARY *1.1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WHERE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DNO  IN (SELECT	DNUMBER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FROM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DEPARTMENT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WHERE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DNAME='Research')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request, the modified SALARY value depends on the original SALARY value in each tuple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reference to the SALARY attribute on the right of = refers to the old SALARY value before modification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reference to the SALARY attribute on the left of = refers to the new SALARY value after modification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587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Recap of SQL Queries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74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Autofit/>
          </a:bodyPr>
          <a:lstStyle/>
          <a:p>
            <a:endParaRPr lang="en-US" altLang="en-US" sz="2400" dirty="0" smtClean="0"/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in SQL can consist of up to six clauses, but only the first two, SELECT and FROM, are mandatory. The clauses are specified in the following order: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&lt;attribute list&gt;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&lt;table list&gt;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&lt;condition&gt;]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attribute(s)&gt;]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&lt;group condition&gt;]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list&gt;]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SQL commands to modify the database: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057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9816"/>
            <a:ext cx="10515600" cy="110345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75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6000" dirty="0" smtClean="0">
              <a:latin typeface="Edwardian Script ITC" pitchFamily="66" charset="0"/>
            </a:endParaRPr>
          </a:p>
          <a:p>
            <a:pPr>
              <a:buNone/>
            </a:pPr>
            <a:endParaRPr lang="en-US" sz="6000" dirty="0" smtClean="0">
              <a:latin typeface="Edwardian Script ITC" pitchFamily="66" charset="0"/>
            </a:endParaRPr>
          </a:p>
          <a:p>
            <a:pPr>
              <a:buNone/>
            </a:pPr>
            <a:r>
              <a:rPr lang="en-US" sz="6000" dirty="0" smtClean="0">
                <a:latin typeface="Edwardian Script ITC" pitchFamily="66" charset="0"/>
              </a:rPr>
              <a:t>				</a:t>
            </a:r>
            <a:r>
              <a:rPr lang="en-US" sz="9000" dirty="0" smtClean="0">
                <a:latin typeface="Edwardian Script ITC" pitchFamily="66" charset="0"/>
              </a:rPr>
              <a:t>Thank YOU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DROP TABLE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85000" lnSpcReduction="20000"/>
          </a:bodyPr>
          <a:lstStyle/>
          <a:p>
            <a:endParaRPr lang="en-US" altLang="zh-TW" dirty="0" smtClean="0"/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remove a relation (base table) and its definition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 can no longer be used in queries, updates, or any other commands since its description no longer exists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TABLE  DEPENDENT;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57468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ALTER TABLE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47500" lnSpcReduction="20000"/>
          </a:bodyPr>
          <a:lstStyle/>
          <a:p>
            <a:endParaRPr lang="en-US" altLang="zh-TW" dirty="0" smtClean="0"/>
          </a:p>
          <a:p>
            <a:pPr lvl="1"/>
            <a:r>
              <a:rPr lang="en-US" alt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add an attribute to one of the base relations</a:t>
            </a:r>
          </a:p>
          <a:p>
            <a:pPr lvl="1"/>
            <a:r>
              <a:rPr lang="en-US" alt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attribute will have NULLs in all the tuples of the relation right after the command is executed; hence, the NOT NULL constraint is not allowed  for such an attribute</a:t>
            </a:r>
          </a:p>
          <a:p>
            <a:pPr lvl="1"/>
            <a:r>
              <a:rPr lang="en-US" alt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br>
              <a:rPr lang="en-US" alt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EMPLOYEE ADD JOB VARCHAR(12);</a:t>
            </a:r>
            <a:br>
              <a:rPr lang="en-US" alt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users must still enter a value for the new attribute JOB for each EMPLOYEE tuple.</a:t>
            </a:r>
          </a:p>
          <a:p>
            <a:pPr lvl="1"/>
            <a:r>
              <a:rPr lang="en-US" alt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done using the UPDATE command.</a:t>
            </a:r>
          </a:p>
          <a:p>
            <a:pPr lvl="1"/>
            <a:endParaRPr lang="en-US" altLang="zh-TW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Manages </a:t>
            </a:r>
            <a:r>
              <a:rPr lang="en-US" altLang="en-US" sz="2400" dirty="0">
                <a:solidFill>
                  <a:schemeClr val="bg1"/>
                </a:solidFill>
              </a:rPr>
              <a:t>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94504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11977</TotalTime>
  <Words>4090</Words>
  <Application>Microsoft Office PowerPoint</Application>
  <PresentationFormat>Custom</PresentationFormat>
  <Paragraphs>1029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Slide 1</vt:lpstr>
      <vt:lpstr>Overview of SQL</vt:lpstr>
      <vt:lpstr>Features Added in SQL2 and SQL-99</vt:lpstr>
      <vt:lpstr>CREATE SCHEMA</vt:lpstr>
      <vt:lpstr>Data Definition, Constraints, and Schema Change</vt:lpstr>
      <vt:lpstr>CREATE TABLE</vt:lpstr>
      <vt:lpstr>CREATE TABLE</vt:lpstr>
      <vt:lpstr>DROP TABLE</vt:lpstr>
      <vt:lpstr>ALTER TABLE</vt:lpstr>
      <vt:lpstr>REFERENTIAL INTEGRITY OPTIONS</vt:lpstr>
      <vt:lpstr>REFERENTIAL INTEGRITY OPTIONS (continued)</vt:lpstr>
      <vt:lpstr>Additional Data Types in SQL2 and SQL-99</vt:lpstr>
      <vt:lpstr>Additional Data Types in SQL2 and SQL-99 (contd.)</vt:lpstr>
      <vt:lpstr>Retrieval Queries in SQL</vt:lpstr>
      <vt:lpstr>Retrieval Queries in SQL (contd.)</vt:lpstr>
      <vt:lpstr>Retrieval Queries in SQL (contd.)</vt:lpstr>
      <vt:lpstr>Relational Database Schema</vt:lpstr>
      <vt:lpstr>Populated Database</vt:lpstr>
      <vt:lpstr>Simple SQL Queries</vt:lpstr>
      <vt:lpstr>Simple SQL Queries (contd.)</vt:lpstr>
      <vt:lpstr>Simple SQL Queries (contd.)</vt:lpstr>
      <vt:lpstr>Simple SQL Queries (contd.)</vt:lpstr>
      <vt:lpstr> Aliases, * and DISTINCT, Empty WHERE-clause</vt:lpstr>
      <vt:lpstr> ALIASES</vt:lpstr>
      <vt:lpstr> ALIASES (contd.)</vt:lpstr>
      <vt:lpstr> UNSPECIFIED WHERE-clause</vt:lpstr>
      <vt:lpstr> UNSPECIFIED WHERE-clause (contd.)</vt:lpstr>
      <vt:lpstr> USE OF *</vt:lpstr>
      <vt:lpstr> USE OF DISTINCT</vt:lpstr>
      <vt:lpstr> SET OPERATIONS</vt:lpstr>
      <vt:lpstr> SET OPERATIONS (contd.) </vt:lpstr>
      <vt:lpstr> NESTING OF QUERIES</vt:lpstr>
      <vt:lpstr> NESTING OF QUERIES (contd.)</vt:lpstr>
      <vt:lpstr> CORRELATED NESTED QUERIES</vt:lpstr>
      <vt:lpstr> CORRELATED NESTED QUERIES (contd.)</vt:lpstr>
      <vt:lpstr> CORRELATED NESTED QUERIES (contd.)</vt:lpstr>
      <vt:lpstr> CORRELATED NESTED QUERIES (contd.)</vt:lpstr>
      <vt:lpstr> CORRELATED NESTED QUERIES (contd.)</vt:lpstr>
      <vt:lpstr> THE EXISTS FUNCTION</vt:lpstr>
      <vt:lpstr> THE EXISTS FUNCTION (contd.)</vt:lpstr>
      <vt:lpstr> THE EXISTS FUNCTION (contd.)</vt:lpstr>
      <vt:lpstr> EXPLICIT SETS</vt:lpstr>
      <vt:lpstr> NULLS IN SQL QUERIES</vt:lpstr>
      <vt:lpstr> Joined Relations Feature in SQL2</vt:lpstr>
      <vt:lpstr> Joined Relations Feature in SQL2 (contd.)</vt:lpstr>
      <vt:lpstr> Joined Relations Feature in SQL2 (contd.)</vt:lpstr>
      <vt:lpstr> Joined Relations Feature in SQL2 (contd.)</vt:lpstr>
      <vt:lpstr> AGGREGATE FUNCTIONS</vt:lpstr>
      <vt:lpstr> AGGREGATE FUNCTIONS (contd.)</vt:lpstr>
      <vt:lpstr> AGGREGATE FUNCTIONS (contd.)</vt:lpstr>
      <vt:lpstr> GROUPING</vt:lpstr>
      <vt:lpstr>GROUPING (contd.)</vt:lpstr>
      <vt:lpstr>GROUPING (contd.)</vt:lpstr>
      <vt:lpstr> THE HAVING-CLAUSE</vt:lpstr>
      <vt:lpstr> THE HAVING-CLAUSE (contd.)</vt:lpstr>
      <vt:lpstr> SUBSTRING COMPARISON</vt:lpstr>
      <vt:lpstr> SUBSTRING COMPARISON (contd.)</vt:lpstr>
      <vt:lpstr> SUBSTRING COMPARISON (contd.)</vt:lpstr>
      <vt:lpstr> ARITHMETIC OPERATIONS</vt:lpstr>
      <vt:lpstr> ORDER BY</vt:lpstr>
      <vt:lpstr> ORDER BY (contd.)</vt:lpstr>
      <vt:lpstr> Summary of SQL Queries</vt:lpstr>
      <vt:lpstr> Summary of SQL Queries (contd.)</vt:lpstr>
      <vt:lpstr> Specifying Updates in SQL</vt:lpstr>
      <vt:lpstr> INSERT</vt:lpstr>
      <vt:lpstr> INSERT (contd.)</vt:lpstr>
      <vt:lpstr> INSERT (contd.)</vt:lpstr>
      <vt:lpstr> INSERT (contd.)</vt:lpstr>
      <vt:lpstr> DELETE</vt:lpstr>
      <vt:lpstr> DELETE (contd.)</vt:lpstr>
      <vt:lpstr> UPDATE</vt:lpstr>
      <vt:lpstr> UPDATE (contd.)</vt:lpstr>
      <vt:lpstr> UPDATE (contd.)</vt:lpstr>
      <vt:lpstr> Recap of SQL Queries</vt:lpstr>
      <vt:lpstr>Slide 75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Shobha G</dc:creator>
  <cp:lastModifiedBy>poonam</cp:lastModifiedBy>
  <cp:revision>179</cp:revision>
  <dcterms:created xsi:type="dcterms:W3CDTF">2020-07-10T04:48:04Z</dcterms:created>
  <dcterms:modified xsi:type="dcterms:W3CDTF">2020-08-14T05:10:16Z</dcterms:modified>
</cp:coreProperties>
</file>