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62" r:id="rId4"/>
    <p:sldId id="259" r:id="rId5"/>
    <p:sldId id="260" r:id="rId6"/>
    <p:sldId id="264" r:id="rId7"/>
    <p:sldId id="263" r:id="rId8"/>
    <p:sldId id="266" r:id="rId9"/>
    <p:sldId id="268" r:id="rId10"/>
    <p:sldId id="267" r:id="rId11"/>
    <p:sldId id="265" r:id="rId12"/>
    <p:sldId id="273" r:id="rId13"/>
    <p:sldId id="272" r:id="rId14"/>
    <p:sldId id="269" r:id="rId15"/>
    <p:sldId id="271" r:id="rId16"/>
    <p:sldId id="270" r:id="rId17"/>
    <p:sldId id="276" r:id="rId18"/>
    <p:sldId id="275" r:id="rId19"/>
    <p:sldId id="274" r:id="rId20"/>
    <p:sldId id="278" r:id="rId21"/>
    <p:sldId id="277" r:id="rId22"/>
    <p:sldId id="283" r:id="rId23"/>
    <p:sldId id="284" r:id="rId24"/>
    <p:sldId id="287" r:id="rId25"/>
    <p:sldId id="286" r:id="rId26"/>
    <p:sldId id="285" r:id="rId27"/>
    <p:sldId id="288" r:id="rId28"/>
    <p:sldId id="289" r:id="rId29"/>
    <p:sldId id="291" r:id="rId30"/>
    <p:sldId id="290" r:id="rId31"/>
    <p:sldId id="294" r:id="rId32"/>
    <p:sldId id="293" r:id="rId33"/>
    <p:sldId id="296" r:id="rId34"/>
    <p:sldId id="292" r:id="rId35"/>
    <p:sldId id="295"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2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F66BA-5C8F-43A2-9A92-A700B9C470A5}" type="datetimeFigureOut">
              <a:rPr lang="en-IN" smtClean="0"/>
              <a:pPr/>
              <a:t>01-09-2020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A4F18-5AB3-422F-8E78-0011EC1212E9}" type="slidenum">
              <a:rPr lang="en-IN" smtClean="0"/>
              <a:pPr/>
              <a:t>‹#›</a:t>
            </a:fld>
            <a:endParaRPr lang="en-IN"/>
          </a:p>
        </p:txBody>
      </p:sp>
    </p:spTree>
    <p:extLst>
      <p:ext uri="{BB962C8B-B14F-4D97-AF65-F5344CB8AC3E}">
        <p14:creationId xmlns:p14="http://schemas.microsoft.com/office/powerpoint/2010/main" val="224709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126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5676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232817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1551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0D74C-04EF-40BA-9F19-E8F66D5D5B64}"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62063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0D74C-04EF-40BA-9F19-E8F66D5D5B64}"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91571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0D74C-04EF-40BA-9F19-E8F66D5D5B64}" type="datetimeFigureOut">
              <a:rPr lang="en-US" smtClean="0"/>
              <a:pPr/>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84859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0D74C-04EF-40BA-9F19-E8F66D5D5B64}" type="datetimeFigureOut">
              <a:rPr lang="en-US" smtClean="0"/>
              <a:pPr/>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261103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0D74C-04EF-40BA-9F19-E8F66D5D5B64}" type="datetimeFigureOut">
              <a:rPr lang="en-US" smtClean="0"/>
              <a:pPr/>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9897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38166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6464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D74C-04EF-40BA-9F19-E8F66D5D5B64}" type="datetimeFigureOut">
              <a:rPr lang="en-US" smtClean="0"/>
              <a:pPr/>
              <a:t>9/1/2020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3BF84-9C12-4E24-9976-A2988F23332E}" type="slidenum">
              <a:rPr lang="en-US" smtClean="0"/>
              <a:pPr/>
              <a:t>‹#›</a:t>
            </a:fld>
            <a:endParaRPr lang="en-US"/>
          </a:p>
        </p:txBody>
      </p:sp>
    </p:spTree>
    <p:extLst>
      <p:ext uri="{BB962C8B-B14F-4D97-AF65-F5344CB8AC3E}">
        <p14:creationId xmlns:p14="http://schemas.microsoft.com/office/powerpoint/2010/main" val="64206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5"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r>
              <a:rPr lang="en-US" sz="1092" b="1" dirty="0" err="1"/>
              <a:t>Improvi</a:t>
            </a:r>
            <a:endParaRPr lang="en-US" sz="1092" dirty="0"/>
          </a:p>
        </p:txBody>
      </p:sp>
      <p:sp>
        <p:nvSpPr>
          <p:cNvPr id="8195" name="object 3"/>
          <p:cNvSpPr>
            <a:spLocks/>
          </p:cNvSpPr>
          <p:nvPr/>
        </p:nvSpPr>
        <p:spPr bwMode="auto">
          <a:xfrm>
            <a:off x="-14974" y="0"/>
            <a:ext cx="5686441" cy="3927659"/>
          </a:xfrm>
          <a:custGeom>
            <a:avLst/>
            <a:gdLst>
              <a:gd name="T0" fmla="*/ 768415866 w 7436484"/>
              <a:gd name="T1" fmla="*/ 0 h 5134610"/>
              <a:gd name="T2" fmla="*/ 0 w 7436484"/>
              <a:gd name="T3" fmla="*/ 0 h 5134610"/>
              <a:gd name="T4" fmla="*/ 0 w 7436484"/>
              <a:gd name="T5" fmla="*/ 534451769 h 5134610"/>
              <a:gd name="T6" fmla="*/ 76841586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5E639D2-DF99-4E79-9C98-C54A1FDF2458}" type="slidenum">
              <a:rPr lang="en-US" altLang="en-US" smtClean="0">
                <a:solidFill>
                  <a:srgbClr val="898989"/>
                </a:solidFill>
              </a:rPr>
              <a:pPr/>
              <a:t>1</a:t>
            </a:fld>
            <a:endParaRPr lang="en-US" altLang="en-US" smtClean="0">
              <a:solidFill>
                <a:srgbClr val="898989"/>
              </a:solidFill>
            </a:endParaRPr>
          </a:p>
        </p:txBody>
      </p:sp>
      <p:sp>
        <p:nvSpPr>
          <p:cNvPr id="3" name="TextBox 2"/>
          <p:cNvSpPr txBox="1"/>
          <p:nvPr/>
        </p:nvSpPr>
        <p:spPr>
          <a:xfrm>
            <a:off x="3831820" y="2286000"/>
            <a:ext cx="5942510" cy="1323439"/>
          </a:xfrm>
          <a:prstGeom prst="rect">
            <a:avLst/>
          </a:prstGeom>
          <a:noFill/>
        </p:spPr>
        <p:txBody>
          <a:bodyPr wrap="square" rtlCol="0">
            <a:spAutoFit/>
          </a:bodyPr>
          <a:lstStyle/>
          <a:p>
            <a:r>
              <a:rPr lang="en-US" sz="4000" dirty="0" smtClean="0"/>
              <a:t>Unit 1 (Introduction to Database Systems)</a:t>
            </a:r>
            <a:endParaRPr lang="en-US" sz="4000" dirty="0"/>
          </a:p>
        </p:txBody>
      </p:sp>
    </p:spTree>
    <p:extLst>
      <p:ext uri="{BB962C8B-B14F-4D97-AF65-F5344CB8AC3E}">
        <p14:creationId xmlns:p14="http://schemas.microsoft.com/office/powerpoint/2010/main" val="372572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559095"/>
            <a:ext cx="10515600" cy="1325563"/>
          </a:xfrm>
        </p:spPr>
        <p:txBody>
          <a:bodyPr>
            <a:normAutofit/>
          </a:bodyPr>
          <a:lstStyle/>
          <a:p>
            <a:r>
              <a:rPr lang="en-US" dirty="0" smtClean="0"/>
              <a:t>Example of a Database</a:t>
            </a:r>
            <a:br>
              <a:rPr lang="en-US" dirty="0" smtClean="0"/>
            </a:br>
            <a:r>
              <a:rPr lang="en-US" dirty="0" smtClean="0"/>
              <a:t>(with a Conceptual Data Model)</a:t>
            </a:r>
            <a:endParaRPr lang="en-US" dirty="0"/>
          </a:p>
        </p:txBody>
      </p:sp>
      <p:sp>
        <p:nvSpPr>
          <p:cNvPr id="13" name="Content Placeholder 12"/>
          <p:cNvSpPr>
            <a:spLocks noGrp="1"/>
          </p:cNvSpPr>
          <p:nvPr>
            <p:ph idx="1"/>
          </p:nvPr>
        </p:nvSpPr>
        <p:spPr/>
        <p:txBody>
          <a:bodyPr/>
          <a:lstStyle/>
          <a:p>
            <a:r>
              <a:rPr lang="en-US" b="1" dirty="0" smtClean="0"/>
              <a:t>Some mini-world </a:t>
            </a:r>
            <a:r>
              <a:rPr lang="en-US" b="1" i="1" dirty="0" smtClean="0"/>
              <a:t>relationships</a:t>
            </a:r>
            <a:r>
              <a:rPr lang="en-US" b="1" dirty="0" smtClean="0"/>
              <a:t>:</a:t>
            </a:r>
          </a:p>
          <a:p>
            <a:pPr lvl="1"/>
            <a:r>
              <a:rPr lang="en-US" dirty="0" err="1" smtClean="0"/>
              <a:t>SECTIONs</a:t>
            </a:r>
            <a:r>
              <a:rPr lang="en-US" dirty="0" smtClean="0"/>
              <a:t> </a:t>
            </a:r>
            <a:r>
              <a:rPr lang="en-US" i="1" dirty="0" smtClean="0"/>
              <a:t>are of specific</a:t>
            </a:r>
            <a:r>
              <a:rPr lang="en-US" dirty="0" smtClean="0"/>
              <a:t> </a:t>
            </a:r>
            <a:r>
              <a:rPr lang="en-US" dirty="0" err="1" smtClean="0"/>
              <a:t>COURSEs</a:t>
            </a:r>
            <a:endParaRPr lang="en-US" dirty="0" smtClean="0"/>
          </a:p>
          <a:p>
            <a:pPr lvl="1"/>
            <a:r>
              <a:rPr lang="en-US" dirty="0" err="1" smtClean="0"/>
              <a:t>STUDENTs</a:t>
            </a:r>
            <a:r>
              <a:rPr lang="en-US" dirty="0" smtClean="0"/>
              <a:t> belong to </a:t>
            </a:r>
            <a:r>
              <a:rPr lang="en-US" dirty="0" err="1" smtClean="0"/>
              <a:t>SECTIONs</a:t>
            </a:r>
            <a:endParaRPr lang="en-US" dirty="0" smtClean="0"/>
          </a:p>
          <a:p>
            <a:pPr lvl="1"/>
            <a:r>
              <a:rPr lang="en-US" dirty="0" err="1" smtClean="0"/>
              <a:t>COURSEs</a:t>
            </a:r>
            <a:r>
              <a:rPr lang="en-US" dirty="0" smtClean="0"/>
              <a:t> </a:t>
            </a:r>
            <a:r>
              <a:rPr lang="en-US" i="1" dirty="0" smtClean="0"/>
              <a:t>have  prerequisite</a:t>
            </a:r>
            <a:r>
              <a:rPr lang="en-US" dirty="0" smtClean="0"/>
              <a:t> </a:t>
            </a:r>
            <a:r>
              <a:rPr lang="en-US" dirty="0" err="1" smtClean="0"/>
              <a:t>COURSEs</a:t>
            </a:r>
            <a:endParaRPr lang="en-US" dirty="0" smtClean="0"/>
          </a:p>
          <a:p>
            <a:pPr lvl="1"/>
            <a:r>
              <a:rPr lang="en-US" dirty="0" err="1" smtClean="0"/>
              <a:t>INSTRUCTORs</a:t>
            </a:r>
            <a:r>
              <a:rPr lang="en-US" dirty="0" smtClean="0"/>
              <a:t> </a:t>
            </a:r>
            <a:r>
              <a:rPr lang="en-US" i="1" dirty="0" smtClean="0"/>
              <a:t>teach</a:t>
            </a:r>
            <a:r>
              <a:rPr lang="en-US" dirty="0" smtClean="0"/>
              <a:t>  </a:t>
            </a:r>
            <a:r>
              <a:rPr lang="en-US" dirty="0" err="1" smtClean="0"/>
              <a:t>SECTIONs</a:t>
            </a:r>
            <a:endParaRPr lang="en-US" dirty="0" smtClean="0"/>
          </a:p>
          <a:p>
            <a:pPr lvl="1"/>
            <a:r>
              <a:rPr lang="en-US" dirty="0" err="1" smtClean="0"/>
              <a:t>COURSEs</a:t>
            </a:r>
            <a:r>
              <a:rPr lang="en-US" dirty="0" smtClean="0"/>
              <a:t> </a:t>
            </a:r>
            <a:r>
              <a:rPr lang="en-US" i="1" dirty="0" smtClean="0"/>
              <a:t>are offered by</a:t>
            </a:r>
            <a:r>
              <a:rPr lang="en-US" dirty="0" smtClean="0"/>
              <a:t>  </a:t>
            </a:r>
            <a:r>
              <a:rPr lang="en-US" dirty="0" err="1" smtClean="0"/>
              <a:t>DEPARTMENTs</a:t>
            </a:r>
            <a:endParaRPr lang="en-US" dirty="0" smtClean="0"/>
          </a:p>
          <a:p>
            <a:pPr lvl="1"/>
            <a:r>
              <a:rPr lang="en-US" dirty="0" err="1" smtClean="0"/>
              <a:t>STUDENTs</a:t>
            </a:r>
            <a:r>
              <a:rPr lang="en-US" dirty="0" smtClean="0"/>
              <a:t> </a:t>
            </a:r>
            <a:r>
              <a:rPr lang="en-US" i="1" dirty="0" smtClean="0"/>
              <a:t>major in</a:t>
            </a:r>
            <a:r>
              <a:rPr lang="en-US" dirty="0" smtClean="0"/>
              <a:t>  </a:t>
            </a:r>
            <a:r>
              <a:rPr lang="en-US" dirty="0" err="1" smtClean="0"/>
              <a:t>DEPARTMENTs</a:t>
            </a:r>
            <a:endParaRPr lang="en-US" dirty="0" smtClean="0"/>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Main Characteristics of the Database Approach</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sz="2400" b="1" dirty="0" smtClean="0"/>
              <a:t>Self-describing nature of a database system:</a:t>
            </a:r>
          </a:p>
          <a:p>
            <a:pPr lvl="1"/>
            <a:r>
              <a:rPr lang="en-US" sz="2200" dirty="0" smtClean="0"/>
              <a:t>A DBMS </a:t>
            </a:r>
            <a:r>
              <a:rPr lang="en-US" sz="2200" b="1" dirty="0" smtClean="0"/>
              <a:t>catalog</a:t>
            </a:r>
            <a:r>
              <a:rPr lang="en-US" sz="2200" dirty="0" smtClean="0"/>
              <a:t> stores the description of a particular database (e.g. data structures, types, and constraints)</a:t>
            </a:r>
          </a:p>
          <a:p>
            <a:pPr lvl="1"/>
            <a:r>
              <a:rPr lang="en-US" sz="2200" dirty="0" smtClean="0"/>
              <a:t>The description is called </a:t>
            </a:r>
            <a:r>
              <a:rPr lang="en-US" sz="2200" b="1" dirty="0" smtClean="0"/>
              <a:t>meta-data</a:t>
            </a:r>
            <a:r>
              <a:rPr lang="en-US" sz="2200" dirty="0" smtClean="0"/>
              <a:t>.</a:t>
            </a:r>
          </a:p>
          <a:p>
            <a:pPr lvl="1"/>
            <a:r>
              <a:rPr lang="en-US" sz="2200" dirty="0" smtClean="0"/>
              <a:t>This allows the DBMS software to work with different database applications such as University DB, Banking DB or Company DB.</a:t>
            </a:r>
          </a:p>
          <a:p>
            <a:r>
              <a:rPr lang="en-US" sz="2400" b="1" dirty="0" smtClean="0"/>
              <a:t>Insulation between programs and data:</a:t>
            </a:r>
          </a:p>
          <a:p>
            <a:pPr lvl="1"/>
            <a:r>
              <a:rPr lang="en-US" sz="2200" dirty="0" smtClean="0"/>
              <a:t>Called </a:t>
            </a:r>
            <a:r>
              <a:rPr lang="en-US" sz="2200" b="1" dirty="0" smtClean="0"/>
              <a:t>program-data independence</a:t>
            </a:r>
            <a:r>
              <a:rPr lang="en-US" sz="2200" dirty="0" smtClean="0"/>
              <a:t>.</a:t>
            </a:r>
          </a:p>
          <a:p>
            <a:pPr lvl="1"/>
            <a:r>
              <a:rPr lang="en-US" sz="2200" dirty="0" smtClean="0"/>
              <a:t>Allows changing data structures and storage organization without having to change the DBMS access programs.</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Main Characteristics of the Database Approach</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normAutofit fontScale="92500" lnSpcReduction="10000"/>
          </a:bodyPr>
          <a:lstStyle/>
          <a:p>
            <a:pPr algn="just"/>
            <a:r>
              <a:rPr lang="en-US" sz="2400" b="1" dirty="0" smtClean="0"/>
              <a:t>Data Abstraction: </a:t>
            </a:r>
          </a:p>
          <a:p>
            <a:pPr lvl="1" algn="just"/>
            <a:r>
              <a:rPr lang="en-US" sz="2200" dirty="0" smtClean="0"/>
              <a:t>The characteristic that allows program-data independence and program-operation independence</a:t>
            </a:r>
          </a:p>
          <a:p>
            <a:pPr lvl="2" algn="just"/>
            <a:r>
              <a:rPr lang="en-US" dirty="0" smtClean="0"/>
              <a:t>Program-operation independence</a:t>
            </a:r>
          </a:p>
          <a:p>
            <a:pPr lvl="3" algn="just"/>
            <a:r>
              <a:rPr lang="en-US" dirty="0" smtClean="0"/>
              <a:t>User application programs can operate on the data by invoking operations through their names and arguments, regardless of how the operations are implemented</a:t>
            </a:r>
          </a:p>
          <a:p>
            <a:pPr lvl="1" algn="just"/>
            <a:r>
              <a:rPr lang="en-US" sz="2200" dirty="0" smtClean="0"/>
              <a:t>A </a:t>
            </a:r>
            <a:r>
              <a:rPr lang="en-US" sz="2200" b="1" dirty="0" smtClean="0"/>
              <a:t>data model</a:t>
            </a:r>
            <a:r>
              <a:rPr lang="en-US" sz="2200" dirty="0" smtClean="0"/>
              <a:t> is used to hide storage details and present the users with a conceptual view  of the database.</a:t>
            </a:r>
          </a:p>
          <a:p>
            <a:pPr lvl="1" algn="just"/>
            <a:r>
              <a:rPr lang="en-US" sz="2200" dirty="0" smtClean="0"/>
              <a:t>Relational model hides how the data is stored and how the operations are implemented. DB is represented in terms of entities, attributes and relationships among entities that is understood by most users.</a:t>
            </a:r>
          </a:p>
          <a:p>
            <a:pPr lvl="1" algn="just"/>
            <a:r>
              <a:rPr lang="en-US" sz="2200" dirty="0" smtClean="0"/>
              <a:t>Programs refer to the data model constructs rather than data storage details</a:t>
            </a:r>
          </a:p>
          <a:p>
            <a:pPr algn="just"/>
            <a:r>
              <a:rPr lang="en-US" sz="2400" b="1" dirty="0" smtClean="0"/>
              <a:t>Support of multiple views of the data:</a:t>
            </a:r>
          </a:p>
          <a:p>
            <a:pPr lvl="1" algn="just"/>
            <a:r>
              <a:rPr lang="en-US" sz="2200" dirty="0" smtClean="0"/>
              <a:t>Each user may see a different view of the database, which describes </a:t>
            </a:r>
            <a:r>
              <a:rPr lang="en-US" sz="2200" b="1" dirty="0" smtClean="0"/>
              <a:t>only</a:t>
            </a:r>
            <a:r>
              <a:rPr lang="en-US" sz="2200" dirty="0" smtClean="0"/>
              <a:t> the data of interest to that user.</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Main Characteristics of the Database Approach</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pPr lvl="1"/>
            <a:r>
              <a:rPr lang="en-US" sz="2200" dirty="0" smtClean="0"/>
              <a:t>A DBMS must enforce following transaction properties</a:t>
            </a:r>
          </a:p>
          <a:p>
            <a:pPr lvl="2"/>
            <a:r>
              <a:rPr lang="en-US" dirty="0" smtClean="0"/>
              <a:t>Isolation</a:t>
            </a:r>
          </a:p>
          <a:p>
            <a:pPr lvl="3"/>
            <a:r>
              <a:rPr lang="en-US" dirty="0" smtClean="0"/>
              <a:t>Each transaction appears to execute in isolation from other transactions.</a:t>
            </a:r>
          </a:p>
          <a:p>
            <a:pPr lvl="2"/>
            <a:r>
              <a:rPr lang="en-US" dirty="0" smtClean="0"/>
              <a:t>Atomicity</a:t>
            </a:r>
          </a:p>
          <a:p>
            <a:pPr lvl="3"/>
            <a:r>
              <a:rPr lang="en-US" dirty="0" smtClean="0"/>
              <a:t>Either all the database operations in a transaction are executed or none are.</a:t>
            </a:r>
          </a:p>
          <a:p>
            <a:pPr lvl="1"/>
            <a:r>
              <a:rPr lang="en-US" sz="2200" i="1" dirty="0" smtClean="0"/>
              <a:t>Concurrency control</a:t>
            </a:r>
            <a:r>
              <a:rPr lang="en-US" sz="2200" dirty="0" smtClean="0"/>
              <a:t> within the DBMS guarantees that each </a:t>
            </a:r>
            <a:r>
              <a:rPr lang="en-US" sz="2200" b="1" dirty="0" smtClean="0"/>
              <a:t>transaction</a:t>
            </a:r>
            <a:r>
              <a:rPr lang="en-US" sz="2200" dirty="0" smtClean="0"/>
              <a:t> is correctly executed or aborted</a:t>
            </a:r>
          </a:p>
          <a:p>
            <a:pPr lvl="1"/>
            <a:r>
              <a:rPr lang="en-US" sz="2200" i="1" dirty="0" smtClean="0"/>
              <a:t>Recovery</a:t>
            </a:r>
            <a:r>
              <a:rPr lang="en-US" sz="2200" dirty="0" smtClean="0"/>
              <a:t> subsystem ensures each completed transaction has its effect permanently recorded in the database</a:t>
            </a:r>
          </a:p>
          <a:p>
            <a:pPr lvl="1"/>
            <a:r>
              <a:rPr lang="en-US" sz="2200" b="1" dirty="0" err="1" smtClean="0"/>
              <a:t>OLTP</a:t>
            </a:r>
            <a:r>
              <a:rPr lang="en-US" sz="2200" dirty="0" smtClean="0"/>
              <a:t> (Online Transaction Processing) is a major part of database applications. This allows hundreds of concurrent transactions to execute per second.</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Database Users </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dirty="0" smtClean="0"/>
              <a:t>Users may be divided into</a:t>
            </a:r>
          </a:p>
          <a:p>
            <a:pPr lvl="1"/>
            <a:r>
              <a:rPr lang="en-US" dirty="0" smtClean="0"/>
              <a:t>Those who actually use and control the database content, and those who design, develop and maintain database applications (called “Actors on the Scene”), and</a:t>
            </a:r>
          </a:p>
          <a:p>
            <a:pPr lvl="1"/>
            <a:r>
              <a:rPr lang="en-US" dirty="0" smtClean="0"/>
              <a:t>Those who design and develop the DBMS software and related tools, and the computer systems operators (called “Workers Behind the Scene”).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Database Users</a:t>
            </a:r>
            <a:br>
              <a:rPr lang="en-US" dirty="0" smtClean="0"/>
            </a:br>
            <a:r>
              <a:rPr lang="en-US" dirty="0"/>
              <a:t/>
            </a:r>
            <a:br>
              <a:rPr lang="en-US" dirty="0"/>
            </a:br>
            <a:endParaRPr lang="en-US" dirty="0"/>
          </a:p>
        </p:txBody>
      </p:sp>
      <p:sp>
        <p:nvSpPr>
          <p:cNvPr id="13" name="Content Placeholder 12"/>
          <p:cNvSpPr>
            <a:spLocks noGrp="1"/>
          </p:cNvSpPr>
          <p:nvPr>
            <p:ph idx="1"/>
          </p:nvPr>
        </p:nvSpPr>
        <p:spPr>
          <a:xfrm>
            <a:off x="838200" y="1343891"/>
            <a:ext cx="10515600" cy="4833072"/>
          </a:xfrm>
        </p:spPr>
        <p:txBody>
          <a:bodyPr>
            <a:normAutofit/>
          </a:bodyPr>
          <a:lstStyle/>
          <a:p>
            <a:r>
              <a:rPr lang="en-US" dirty="0" smtClean="0"/>
              <a:t>Actors on the scene</a:t>
            </a:r>
          </a:p>
          <a:p>
            <a:pPr lvl="1"/>
            <a:r>
              <a:rPr lang="en-US" b="1" dirty="0" smtClean="0"/>
              <a:t>Database Administrators:</a:t>
            </a:r>
          </a:p>
          <a:p>
            <a:pPr lvl="2"/>
            <a:r>
              <a:rPr lang="en-US" dirty="0" smtClean="0"/>
              <a:t>Responsible for authorizing access to the database, for coordinating and monitoring its use, acquiring software and hardware resources, controlling its use and monitoring efficiency of operations.</a:t>
            </a:r>
          </a:p>
          <a:p>
            <a:pPr lvl="1"/>
            <a:r>
              <a:rPr lang="en-US" b="1" dirty="0" smtClean="0"/>
              <a:t>Database Designers:</a:t>
            </a:r>
          </a:p>
          <a:p>
            <a:pPr lvl="2"/>
            <a:r>
              <a:rPr lang="en-US" dirty="0" smtClean="0"/>
              <a:t>Responsible to define the content, the structure, the constraints, and functions or transactions against the database. They must communicate with the end-users and understand their needs.</a:t>
            </a:r>
          </a:p>
          <a:p>
            <a:pPr marL="714375"/>
            <a:r>
              <a:rPr lang="en-US" sz="2400" b="1" dirty="0" smtClean="0"/>
              <a:t>System Analysts and Application Programmers (Software Engineers)</a:t>
            </a:r>
          </a:p>
          <a:p>
            <a:pPr lvl="2"/>
            <a:r>
              <a:rPr lang="en-US" dirty="0" smtClean="0"/>
              <a:t>Familiar with the full range of capabilities provided by the DBMS to accomplish their tasks</a:t>
            </a:r>
          </a:p>
          <a:p>
            <a:pPr lvl="2"/>
            <a:endParaRPr lang="en-US" dirty="0" smtClean="0"/>
          </a:p>
          <a:p>
            <a:pPr>
              <a:buNone/>
            </a:pP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Categories of End-users</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normAutofit fontScale="92500"/>
          </a:bodyPr>
          <a:lstStyle/>
          <a:p>
            <a:pPr lvl="1"/>
            <a:r>
              <a:rPr lang="en-US" b="1" dirty="0" smtClean="0"/>
              <a:t>End-users: </a:t>
            </a:r>
            <a:r>
              <a:rPr lang="en-US" dirty="0" smtClean="0"/>
              <a:t>They use the data for queries, reports and some of them update the database content. End-users can be categorized into:</a:t>
            </a:r>
          </a:p>
          <a:p>
            <a:pPr lvl="2"/>
            <a:r>
              <a:rPr lang="en-US" b="1" dirty="0" smtClean="0"/>
              <a:t>Casual</a:t>
            </a:r>
            <a:r>
              <a:rPr lang="en-US" dirty="0" smtClean="0"/>
              <a:t>: access database occasionally when needed</a:t>
            </a:r>
          </a:p>
          <a:p>
            <a:pPr lvl="2"/>
            <a:r>
              <a:rPr lang="en-US" b="1" dirty="0" smtClean="0"/>
              <a:t>Naïve</a:t>
            </a:r>
            <a:r>
              <a:rPr lang="en-US" dirty="0" smtClean="0"/>
              <a:t> or Parametric: they make up a large section of the end-user population.</a:t>
            </a:r>
          </a:p>
          <a:p>
            <a:pPr lvl="3"/>
            <a:r>
              <a:rPr lang="en-US" dirty="0" smtClean="0"/>
              <a:t>They use previously well-defined functions in the form of  “canned transactions” against the database.</a:t>
            </a:r>
          </a:p>
          <a:p>
            <a:pPr lvl="3"/>
            <a:r>
              <a:rPr lang="en-US" dirty="0" smtClean="0"/>
              <a:t>Examples are bank-tellers or reservation clerks who do this activity for an entire shift of operations.</a:t>
            </a:r>
          </a:p>
          <a:p>
            <a:pPr marL="1157288" lvl="1"/>
            <a:r>
              <a:rPr lang="en-US" sz="2000" b="1" dirty="0" smtClean="0"/>
              <a:t>Sophisticated:</a:t>
            </a:r>
          </a:p>
          <a:p>
            <a:pPr lvl="3"/>
            <a:r>
              <a:rPr lang="en-US" sz="1600" dirty="0" smtClean="0"/>
              <a:t>These include business analysts, scientists, engineers, others thoroughly familiar with the system capabilities.</a:t>
            </a:r>
          </a:p>
          <a:p>
            <a:pPr lvl="3"/>
            <a:r>
              <a:rPr lang="en-US" sz="1600" dirty="0" smtClean="0"/>
              <a:t>Many use tools in the form of software packages that work closely with the stored database.</a:t>
            </a:r>
          </a:p>
          <a:p>
            <a:pPr marL="1163638" lvl="1" indent="-263525"/>
            <a:r>
              <a:rPr lang="en-US" sz="2000" b="1" dirty="0" smtClean="0"/>
              <a:t>Stand-alone:</a:t>
            </a:r>
          </a:p>
          <a:p>
            <a:pPr lvl="3"/>
            <a:r>
              <a:rPr lang="en-US" sz="1600" dirty="0" smtClean="0"/>
              <a:t>Mostly maintain personal databases using ready-to-use packaged applications.</a:t>
            </a:r>
          </a:p>
          <a:p>
            <a:pPr lvl="3"/>
            <a:r>
              <a:rPr lang="en-US" sz="1600" dirty="0" smtClean="0"/>
              <a:t>An example is a tax program user that creates its own internal database.</a:t>
            </a:r>
          </a:p>
          <a:p>
            <a:pPr lvl="3"/>
            <a:r>
              <a:rPr lang="en-US" sz="1600" dirty="0" smtClean="0"/>
              <a:t>Another example is a user that maintains an address book</a:t>
            </a:r>
          </a:p>
          <a:p>
            <a:pPr lvl="3"/>
            <a:endParaRPr lang="en-US" sz="1600" dirty="0" smtClean="0"/>
          </a:p>
          <a:p>
            <a:pPr lvl="1"/>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Workers behind the Scene</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sz="2400" dirty="0" smtClean="0"/>
              <a:t>DBMS System Designers and Implementers</a:t>
            </a:r>
          </a:p>
          <a:p>
            <a:pPr lvl="1"/>
            <a:r>
              <a:rPr lang="en-US" sz="2200" dirty="0" smtClean="0"/>
              <a:t>Design and implement the DBMS modules and interfaces as a software package</a:t>
            </a:r>
          </a:p>
          <a:p>
            <a:pPr lvl="1"/>
            <a:r>
              <a:rPr lang="en-US" sz="2200" dirty="0" smtClean="0"/>
              <a:t>Tool Developers</a:t>
            </a:r>
          </a:p>
          <a:p>
            <a:pPr lvl="2"/>
            <a:r>
              <a:rPr lang="en-US" dirty="0" smtClean="0"/>
              <a:t>Design and implement tools – the software packages that facilitate database modeling and design, database system design, and improved performance</a:t>
            </a:r>
          </a:p>
          <a:p>
            <a:pPr lvl="1"/>
            <a:r>
              <a:rPr lang="en-US" sz="2200" dirty="0" smtClean="0"/>
              <a:t>Operators and Maintenance Personnel</a:t>
            </a:r>
          </a:p>
          <a:p>
            <a:pPr lvl="2"/>
            <a:r>
              <a:rPr lang="en-US" dirty="0" smtClean="0"/>
              <a:t>Responsible for the actual running and maintenance of the hardware and software environment for the database system</a:t>
            </a:r>
          </a:p>
          <a:p>
            <a:pPr>
              <a:buNone/>
            </a:pP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a:t>
            </a:r>
            <a:endParaRPr lang="en-IN" dirty="0"/>
          </a:p>
        </p:txBody>
      </p:sp>
      <p:sp>
        <p:nvSpPr>
          <p:cNvPr id="3" name="Content Placeholder 2"/>
          <p:cNvSpPr>
            <a:spLocks noGrp="1"/>
          </p:cNvSpPr>
          <p:nvPr>
            <p:ph idx="1"/>
          </p:nvPr>
        </p:nvSpPr>
        <p:spPr/>
        <p:txBody>
          <a:bodyPr>
            <a:normAutofit fontScale="92500" lnSpcReduction="10000"/>
          </a:bodyPr>
          <a:lstStyle/>
          <a:p>
            <a:r>
              <a:rPr lang="en-US" sz="2400" b="1" dirty="0" smtClean="0"/>
              <a:t>Data Abstraction</a:t>
            </a:r>
          </a:p>
          <a:p>
            <a:pPr lvl="1"/>
            <a:r>
              <a:rPr lang="en-US" sz="2200" dirty="0" smtClean="0"/>
              <a:t>Suppression of details of data organization and storage and the highlighting of the essential features for an improved understanding of data</a:t>
            </a:r>
          </a:p>
          <a:p>
            <a:r>
              <a:rPr lang="en-US" sz="2400" b="1" dirty="0" smtClean="0"/>
              <a:t>Data Model:</a:t>
            </a:r>
          </a:p>
          <a:p>
            <a:pPr lvl="1"/>
            <a:r>
              <a:rPr lang="en-US" sz="2200" dirty="0" smtClean="0"/>
              <a:t>A collection of concepts to describe the </a:t>
            </a:r>
            <a:r>
              <a:rPr lang="en-US" sz="2200" b="1" i="1" dirty="0" smtClean="0"/>
              <a:t>structure</a:t>
            </a:r>
            <a:r>
              <a:rPr lang="en-US" sz="2200" dirty="0" smtClean="0"/>
              <a:t> of a database, the </a:t>
            </a:r>
            <a:r>
              <a:rPr lang="en-US" sz="2200" b="1" i="1" dirty="0" smtClean="0"/>
              <a:t>operations </a:t>
            </a:r>
            <a:r>
              <a:rPr lang="en-US" sz="2200" dirty="0" smtClean="0"/>
              <a:t>for manipulating these structures, and certain </a:t>
            </a:r>
            <a:r>
              <a:rPr lang="en-US" sz="2200" b="1" i="1" dirty="0" smtClean="0"/>
              <a:t>constraints</a:t>
            </a:r>
            <a:r>
              <a:rPr lang="en-US" sz="2200" dirty="0" smtClean="0"/>
              <a:t> that the database should obey.</a:t>
            </a:r>
          </a:p>
          <a:p>
            <a:pPr lvl="1"/>
            <a:r>
              <a:rPr lang="en-US" sz="2200" dirty="0" smtClean="0"/>
              <a:t>It provides necessary means to achieve data abstraction</a:t>
            </a:r>
          </a:p>
          <a:p>
            <a:r>
              <a:rPr lang="en-US" sz="2400" b="1" dirty="0" smtClean="0"/>
              <a:t>Data Model Structure and Constraints:</a:t>
            </a:r>
          </a:p>
          <a:p>
            <a:pPr lvl="1"/>
            <a:r>
              <a:rPr lang="en-US" sz="2200" dirty="0" smtClean="0"/>
              <a:t>Constructs are used to define the database structure</a:t>
            </a:r>
          </a:p>
          <a:p>
            <a:pPr lvl="1"/>
            <a:r>
              <a:rPr lang="en-US" sz="2200" dirty="0" smtClean="0"/>
              <a:t>Constructs typically include </a:t>
            </a:r>
            <a:r>
              <a:rPr lang="en-US" sz="2200" b="1" i="1" dirty="0" smtClean="0"/>
              <a:t>elements </a:t>
            </a:r>
            <a:r>
              <a:rPr lang="en-US" sz="2200" dirty="0" smtClean="0"/>
              <a:t>(and their </a:t>
            </a:r>
            <a:r>
              <a:rPr lang="en-US" sz="2200" b="1" i="1" dirty="0" smtClean="0"/>
              <a:t>data types</a:t>
            </a:r>
            <a:r>
              <a:rPr lang="en-US" sz="2200" dirty="0" smtClean="0"/>
              <a:t>) as well as groups of elements (e.g. </a:t>
            </a:r>
            <a:r>
              <a:rPr lang="en-US" sz="2200" b="1" i="1" dirty="0" smtClean="0"/>
              <a:t>entity, record, table</a:t>
            </a:r>
            <a:r>
              <a:rPr lang="en-US" sz="2200" dirty="0" smtClean="0"/>
              <a:t>), and </a:t>
            </a:r>
            <a:r>
              <a:rPr lang="en-US" sz="2200" b="1" i="1" dirty="0" smtClean="0"/>
              <a:t>relationships</a:t>
            </a:r>
            <a:r>
              <a:rPr lang="en-US" sz="2200" dirty="0" smtClean="0"/>
              <a:t> among such groups</a:t>
            </a:r>
          </a:p>
          <a:p>
            <a:pPr lvl="1"/>
            <a:r>
              <a:rPr lang="en-US" sz="2200" dirty="0" smtClean="0"/>
              <a:t>Constraints specify some restrictions on valid data; these constraints must be enforced at all times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Data Models </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b="1" dirty="0" smtClean="0"/>
              <a:t>Data Model Operations:</a:t>
            </a:r>
          </a:p>
          <a:p>
            <a:pPr lvl="1"/>
            <a:r>
              <a:rPr lang="en-US" dirty="0" smtClean="0"/>
              <a:t>These operations are used for specifying database </a:t>
            </a:r>
            <a:r>
              <a:rPr lang="en-US" i="1" dirty="0" smtClean="0"/>
              <a:t>retrievals</a:t>
            </a:r>
            <a:r>
              <a:rPr lang="en-US" dirty="0" smtClean="0"/>
              <a:t> and </a:t>
            </a:r>
            <a:r>
              <a:rPr lang="en-US" i="1" dirty="0" smtClean="0"/>
              <a:t>updates</a:t>
            </a:r>
            <a:r>
              <a:rPr lang="en-US" dirty="0" smtClean="0"/>
              <a:t> by referring to the constructs of the data model.</a:t>
            </a:r>
          </a:p>
          <a:p>
            <a:pPr lvl="1"/>
            <a:r>
              <a:rPr lang="en-US" dirty="0" smtClean="0"/>
              <a:t>Operations on the data model may include </a:t>
            </a:r>
            <a:r>
              <a:rPr lang="en-US" b="1" i="1" dirty="0" smtClean="0"/>
              <a:t>basic model operations </a:t>
            </a:r>
            <a:r>
              <a:rPr lang="en-US" dirty="0" smtClean="0"/>
              <a:t>(e.g. generic insert, delete, update) and</a:t>
            </a:r>
            <a:r>
              <a:rPr lang="en-US" b="1" i="1" dirty="0" smtClean="0"/>
              <a:t> user-defined operations </a:t>
            </a:r>
            <a:r>
              <a:rPr lang="en-US" dirty="0" smtClean="0"/>
              <a:t>(e.g. </a:t>
            </a:r>
            <a:r>
              <a:rPr lang="en-US" dirty="0" err="1" smtClean="0"/>
              <a:t>compute_student_gpa</a:t>
            </a:r>
            <a:r>
              <a:rPr lang="en-US" dirty="0" smtClean="0"/>
              <a:t>, </a:t>
            </a:r>
            <a:r>
              <a:rPr lang="en-US" dirty="0" err="1" smtClean="0"/>
              <a:t>update_inventory</a:t>
            </a:r>
            <a:r>
              <a:rPr lang="en-US" dirty="0" smtClean="0"/>
              <a:t>)</a:t>
            </a:r>
            <a:endParaRPr lang="en-US" b="1" i="1" dirty="0" smtClean="0"/>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0"/>
            <a:ext cx="10515600" cy="1316182"/>
          </a:xfrm>
        </p:spPr>
        <p:txBody>
          <a:bodyPr>
            <a:normAutofit fontScale="90000"/>
          </a:bodyPr>
          <a:lstStyle/>
          <a:p>
            <a:r>
              <a:rPr lang="en-US" dirty="0" smtClean="0"/>
              <a:t>		</a:t>
            </a:r>
            <a:br>
              <a:rPr lang="en-US" dirty="0" smtClean="0"/>
            </a:br>
            <a:r>
              <a:rPr lang="en-US" dirty="0" smtClean="0"/>
              <a:t/>
            </a:r>
            <a:br>
              <a:rPr lang="en-US" dirty="0" smtClean="0"/>
            </a:br>
            <a:r>
              <a:rPr lang="en-US" dirty="0" smtClean="0"/>
              <a:t>Contents</a:t>
            </a:r>
            <a:endParaRPr lang="en-IN" dirty="0"/>
          </a:p>
        </p:txBody>
      </p:sp>
      <p:sp>
        <p:nvSpPr>
          <p:cNvPr id="20" name="Content Placeholder 19"/>
          <p:cNvSpPr>
            <a:spLocks noGrp="1"/>
          </p:cNvSpPr>
          <p:nvPr>
            <p:ph idx="1"/>
          </p:nvPr>
        </p:nvSpPr>
        <p:spPr>
          <a:xfrm>
            <a:off x="838200" y="1520814"/>
            <a:ext cx="10515600" cy="5337185"/>
          </a:xfrm>
        </p:spPr>
        <p:txBody>
          <a:bodyPr>
            <a:normAutofit/>
          </a:bodyPr>
          <a:lstStyle/>
          <a:p>
            <a:r>
              <a:rPr lang="en-US" dirty="0" smtClean="0"/>
              <a:t>Basic Definitions</a:t>
            </a:r>
          </a:p>
          <a:p>
            <a:r>
              <a:rPr lang="en-US" dirty="0" smtClean="0"/>
              <a:t>Typical DBMS Functionality</a:t>
            </a:r>
          </a:p>
          <a:p>
            <a:r>
              <a:rPr lang="en-US" dirty="0" smtClean="0"/>
              <a:t>Example of a Database (UNIVERSITY)</a:t>
            </a:r>
          </a:p>
          <a:p>
            <a:r>
              <a:rPr lang="en-US" dirty="0" smtClean="0"/>
              <a:t>Main Characteristics of the Database Approach</a:t>
            </a:r>
          </a:p>
          <a:p>
            <a:r>
              <a:rPr lang="en-US" dirty="0" smtClean="0"/>
              <a:t>Database Users</a:t>
            </a:r>
          </a:p>
          <a:p>
            <a:r>
              <a:rPr lang="en-US" dirty="0" smtClean="0"/>
              <a:t>Data Models</a:t>
            </a:r>
          </a:p>
          <a:p>
            <a:r>
              <a:rPr lang="en-US" dirty="0" smtClean="0"/>
              <a:t>Schemas and Instances</a:t>
            </a:r>
          </a:p>
          <a:p>
            <a:r>
              <a:rPr lang="en-US" dirty="0" smtClean="0"/>
              <a:t>Three-schema Architecture and Data Independence</a:t>
            </a:r>
          </a:p>
          <a:p>
            <a:r>
              <a:rPr lang="en-US" dirty="0" smtClean="0"/>
              <a:t> Database Languages and Interfaces</a:t>
            </a:r>
          </a:p>
          <a:p>
            <a:r>
              <a:rPr lang="en-US" dirty="0" smtClean="0"/>
              <a:t>The Database System Environment.</a:t>
            </a:r>
            <a:endParaRPr lang="en-IN" dirty="0" smtClean="0"/>
          </a:p>
          <a:p>
            <a:endParaRPr lang="en-US" dirty="0" smtClean="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Categories of Data Models</a:t>
            </a:r>
            <a:r>
              <a:rPr lang="en-US" dirty="0"/>
              <a:t/>
            </a:r>
            <a:br>
              <a:rPr lang="en-US" dirty="0"/>
            </a:br>
            <a:endParaRPr lang="en-US" dirty="0"/>
          </a:p>
        </p:txBody>
      </p:sp>
      <p:sp>
        <p:nvSpPr>
          <p:cNvPr id="13" name="Content Placeholder 12"/>
          <p:cNvSpPr>
            <a:spLocks noGrp="1"/>
          </p:cNvSpPr>
          <p:nvPr>
            <p:ph idx="1"/>
          </p:nvPr>
        </p:nvSpPr>
        <p:spPr/>
        <p:txBody>
          <a:bodyPr/>
          <a:lstStyle/>
          <a:p>
            <a:r>
              <a:rPr lang="en-US" sz="2400" b="1" dirty="0" smtClean="0"/>
              <a:t>Conceptual (high-level, semantic) data models:</a:t>
            </a:r>
          </a:p>
          <a:p>
            <a:pPr lvl="1"/>
            <a:r>
              <a:rPr lang="en-US" sz="2200" dirty="0" smtClean="0"/>
              <a:t>Provide concepts that are close to the way many users perceive data. </a:t>
            </a:r>
          </a:p>
          <a:p>
            <a:pPr lvl="2"/>
            <a:r>
              <a:rPr lang="en-US" dirty="0" smtClean="0"/>
              <a:t>(Also called </a:t>
            </a:r>
            <a:r>
              <a:rPr lang="en-US" b="1" i="1" dirty="0" smtClean="0"/>
              <a:t>entity-based</a:t>
            </a:r>
            <a:r>
              <a:rPr lang="en-US" i="1" dirty="0" smtClean="0"/>
              <a:t> </a:t>
            </a:r>
            <a:r>
              <a:rPr lang="en-US" dirty="0" smtClean="0"/>
              <a:t>or</a:t>
            </a:r>
            <a:r>
              <a:rPr lang="en-US" i="1" dirty="0" smtClean="0"/>
              <a:t> </a:t>
            </a:r>
            <a:r>
              <a:rPr lang="en-US" b="1" i="1" dirty="0" smtClean="0"/>
              <a:t>object-based</a:t>
            </a:r>
            <a:r>
              <a:rPr lang="en-US" dirty="0" smtClean="0"/>
              <a:t> data models.)</a:t>
            </a:r>
          </a:p>
          <a:p>
            <a:r>
              <a:rPr lang="en-US" sz="2400" b="1" dirty="0" smtClean="0"/>
              <a:t>Physical (low-level, internal) data models:</a:t>
            </a:r>
          </a:p>
          <a:p>
            <a:pPr lvl="1"/>
            <a:r>
              <a:rPr lang="en-US" sz="2200" dirty="0" smtClean="0"/>
              <a:t>Provide concepts that describe details of how data is stored in the computer. These are usually specified in an ad-hoc manner through DBMS design and administration manuals</a:t>
            </a:r>
          </a:p>
          <a:p>
            <a:r>
              <a:rPr lang="en-US" sz="2400" b="1" dirty="0" smtClean="0"/>
              <a:t>Implementation (representational) data models:</a:t>
            </a:r>
          </a:p>
          <a:p>
            <a:pPr lvl="1"/>
            <a:r>
              <a:rPr lang="en-US" sz="2200" dirty="0" smtClean="0"/>
              <a:t>Provide concepts that fall between the above two, used by many commercial DBMS implementations (e.g. relational data models used in many commercial systems).</a:t>
            </a: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Database Schema</a:t>
            </a:r>
            <a:r>
              <a:rPr lang="en-US" dirty="0"/>
              <a:t/>
            </a:r>
            <a:br>
              <a:rPr lang="en-US" dirty="0"/>
            </a:br>
            <a:endParaRPr lang="en-US" dirty="0"/>
          </a:p>
        </p:txBody>
      </p:sp>
      <p:sp>
        <p:nvSpPr>
          <p:cNvPr id="13" name="Content Placeholder 12"/>
          <p:cNvSpPr>
            <a:spLocks noGrp="1"/>
          </p:cNvSpPr>
          <p:nvPr>
            <p:ph idx="1"/>
          </p:nvPr>
        </p:nvSpPr>
        <p:spPr/>
        <p:txBody>
          <a:bodyPr/>
          <a:lstStyle/>
          <a:p>
            <a:r>
              <a:rPr lang="en-US" dirty="0" smtClean="0"/>
              <a:t>Database Schema</a:t>
            </a:r>
          </a:p>
          <a:p>
            <a:pPr lvl="1"/>
            <a:r>
              <a:rPr lang="en-US" dirty="0" smtClean="0"/>
              <a:t>The </a:t>
            </a:r>
            <a:r>
              <a:rPr lang="en-US" b="1" i="1" dirty="0" smtClean="0"/>
              <a:t>description</a:t>
            </a:r>
            <a:r>
              <a:rPr lang="en-US" dirty="0" smtClean="0"/>
              <a:t> of a database.</a:t>
            </a:r>
          </a:p>
          <a:p>
            <a:pPr lvl="1"/>
            <a:r>
              <a:rPr lang="en-US" dirty="0" smtClean="0"/>
              <a:t>Includes descriptions of the database structure, data types, and the constraints on the database.</a:t>
            </a:r>
          </a:p>
          <a:p>
            <a:r>
              <a:rPr lang="en-US" dirty="0" smtClean="0"/>
              <a:t>Schema Diagram</a:t>
            </a:r>
          </a:p>
          <a:p>
            <a:pPr lvl="1"/>
            <a:r>
              <a:rPr lang="en-US" dirty="0" smtClean="0"/>
              <a:t>An </a:t>
            </a:r>
            <a:r>
              <a:rPr lang="en-US" b="1" i="1" dirty="0" smtClean="0"/>
              <a:t>illustrative</a:t>
            </a:r>
            <a:r>
              <a:rPr lang="en-US" dirty="0" smtClean="0"/>
              <a:t> display of (most aspects of) a database schema.</a:t>
            </a:r>
          </a:p>
          <a:p>
            <a:r>
              <a:rPr lang="en-US" dirty="0" smtClean="0"/>
              <a:t>Schema Construct</a:t>
            </a:r>
          </a:p>
          <a:p>
            <a:pPr lvl="1"/>
            <a:r>
              <a:rPr lang="en-US" dirty="0" smtClean="0"/>
              <a:t>A </a:t>
            </a:r>
            <a:r>
              <a:rPr lang="en-US" b="1" i="1" dirty="0" smtClean="0"/>
              <a:t>component</a:t>
            </a:r>
            <a:r>
              <a:rPr lang="en-US" dirty="0" smtClean="0"/>
              <a:t> of the schema or an object within the schema, e.g., STUDENT, COURSE.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Example of a Database Schema</a:t>
            </a: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endParaRPr lang="en-IN" dirty="0"/>
          </a:p>
        </p:txBody>
      </p:sp>
      <p:pic>
        <p:nvPicPr>
          <p:cNvPr id="15" name="Picture 6" descr="fig02_01"/>
          <p:cNvPicPr>
            <a:picLocks noChangeAspect="1" noChangeArrowheads="1"/>
          </p:cNvPicPr>
          <p:nvPr/>
        </p:nvPicPr>
        <p:blipFill>
          <a:blip r:embed="rId3" cstate="print"/>
          <a:srcRect/>
          <a:stretch>
            <a:fillRect/>
          </a:stretch>
        </p:blipFill>
        <p:spPr bwMode="auto">
          <a:xfrm>
            <a:off x="1676400" y="1825625"/>
            <a:ext cx="8440778" cy="4351338"/>
          </a:xfrm>
          <a:prstGeom prst="rect">
            <a:avLst/>
          </a:prstGeom>
          <a:noFill/>
          <a:ln w="9525">
            <a:noFill/>
            <a:miter lim="800000"/>
            <a:headEnd/>
            <a:tailEnd/>
          </a:ln>
        </p:spPr>
      </p:pic>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smtClean="0"/>
              <a:t>Database State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dirty="0" smtClean="0"/>
              <a:t>Database State</a:t>
            </a:r>
          </a:p>
          <a:p>
            <a:pPr lvl="1"/>
            <a:r>
              <a:rPr lang="en-US" dirty="0" smtClean="0"/>
              <a:t>The actual data stored in a database at a </a:t>
            </a:r>
            <a:r>
              <a:rPr lang="en-US" b="1" i="1" dirty="0" smtClean="0"/>
              <a:t>particular moment in time</a:t>
            </a:r>
            <a:r>
              <a:rPr lang="en-US" dirty="0" smtClean="0"/>
              <a:t>. This includes the collection of all the data in the database.</a:t>
            </a:r>
          </a:p>
          <a:p>
            <a:pPr lvl="1"/>
            <a:r>
              <a:rPr lang="en-US" dirty="0" smtClean="0"/>
              <a:t>Also called database instance (or occurrence or snapshot).</a:t>
            </a:r>
          </a:p>
          <a:p>
            <a:pPr lvl="2"/>
            <a:r>
              <a:rPr lang="en-US" dirty="0" smtClean="0"/>
              <a:t>The term </a:t>
            </a:r>
            <a:r>
              <a:rPr lang="en-US" i="1" dirty="0" smtClean="0"/>
              <a:t>instance </a:t>
            </a:r>
            <a:r>
              <a:rPr lang="en-US" dirty="0" smtClean="0"/>
              <a:t> is also applied to individual database components, e.g. </a:t>
            </a:r>
            <a:r>
              <a:rPr lang="en-US" i="1" dirty="0" smtClean="0"/>
              <a:t>record instance, table instance, entity instance</a:t>
            </a:r>
          </a:p>
          <a:p>
            <a:pPr lvl="2"/>
            <a:r>
              <a:rPr lang="en-US" dirty="0" smtClean="0"/>
              <a:t>Refers to the </a:t>
            </a:r>
            <a:r>
              <a:rPr lang="en-US" b="1" i="1" dirty="0" smtClean="0"/>
              <a:t>content</a:t>
            </a:r>
            <a:r>
              <a:rPr lang="en-US" dirty="0" smtClean="0"/>
              <a:t> of a database at a moment in time.</a:t>
            </a:r>
          </a:p>
          <a:p>
            <a:r>
              <a:rPr lang="en-US" dirty="0" smtClean="0"/>
              <a:t>Initial Database State</a:t>
            </a:r>
          </a:p>
          <a:p>
            <a:pPr lvl="1"/>
            <a:r>
              <a:rPr lang="en-US" dirty="0" smtClean="0"/>
              <a:t>Refers to the database state when it is initially loaded into the system.</a:t>
            </a:r>
          </a:p>
          <a:p>
            <a:r>
              <a:rPr lang="en-US" dirty="0" smtClean="0"/>
              <a:t>Valid State</a:t>
            </a:r>
          </a:p>
          <a:p>
            <a:pPr lvl="1"/>
            <a:r>
              <a:rPr lang="en-US" dirty="0" smtClean="0"/>
              <a:t>A state that satisfies the structure and constraints of the database.</a:t>
            </a:r>
          </a:p>
          <a:p>
            <a:pPr lvl="2"/>
            <a:endParaRPr lang="en-US" dirty="0" smtClean="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DB Schema v/s DB State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dirty="0" smtClean="0"/>
              <a:t>Distinction</a:t>
            </a:r>
          </a:p>
          <a:p>
            <a:pPr lvl="1"/>
            <a:r>
              <a:rPr lang="en-US" dirty="0" smtClean="0"/>
              <a:t>The </a:t>
            </a:r>
            <a:r>
              <a:rPr lang="en-US" b="1" i="1" dirty="0" smtClean="0"/>
              <a:t>database schema</a:t>
            </a:r>
            <a:r>
              <a:rPr lang="en-US" dirty="0" smtClean="0"/>
              <a:t> changes very infrequently. </a:t>
            </a:r>
          </a:p>
          <a:p>
            <a:pPr lvl="1"/>
            <a:r>
              <a:rPr lang="en-US" dirty="0" smtClean="0"/>
              <a:t>The </a:t>
            </a:r>
            <a:r>
              <a:rPr lang="en-US" b="1" i="1" dirty="0" smtClean="0"/>
              <a:t>database state</a:t>
            </a:r>
            <a:r>
              <a:rPr lang="en-US" dirty="0" smtClean="0"/>
              <a:t> changes every time the database is updated. </a:t>
            </a:r>
          </a:p>
          <a:p>
            <a:pPr lvl="1"/>
            <a:endParaRPr lang="en-US" dirty="0" smtClean="0"/>
          </a:p>
          <a:p>
            <a:r>
              <a:rPr lang="en-US" b="1" dirty="0" smtClean="0"/>
              <a:t>Schema</a:t>
            </a:r>
            <a:r>
              <a:rPr lang="en-US" dirty="0" smtClean="0"/>
              <a:t> is also called </a:t>
            </a:r>
            <a:r>
              <a:rPr lang="en-US" b="1" dirty="0" smtClean="0"/>
              <a:t>intension</a:t>
            </a:r>
            <a:r>
              <a:rPr lang="en-US" dirty="0" smtClean="0"/>
              <a:t>.</a:t>
            </a:r>
          </a:p>
          <a:p>
            <a:r>
              <a:rPr lang="en-US" b="1" dirty="0" smtClean="0"/>
              <a:t>State</a:t>
            </a:r>
            <a:r>
              <a:rPr lang="en-US" dirty="0" smtClean="0"/>
              <a:t> is also called </a:t>
            </a:r>
            <a:r>
              <a:rPr lang="en-US" b="1" dirty="0" smtClean="0"/>
              <a:t>extension</a:t>
            </a:r>
            <a:r>
              <a:rPr lang="en-US" dirty="0" smtClean="0"/>
              <a:t>.</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Three-Schema Architecture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dirty="0" smtClean="0"/>
              <a:t>Proposed to support DBMS characteristics of:</a:t>
            </a:r>
          </a:p>
          <a:p>
            <a:pPr lvl="1"/>
            <a:r>
              <a:rPr lang="en-US" b="1" dirty="0" smtClean="0"/>
              <a:t>Program-data independence.</a:t>
            </a:r>
          </a:p>
          <a:p>
            <a:pPr lvl="1"/>
            <a:r>
              <a:rPr lang="en-US" dirty="0" smtClean="0"/>
              <a:t>Support of </a:t>
            </a:r>
            <a:r>
              <a:rPr lang="en-US" b="1" dirty="0" smtClean="0"/>
              <a:t>multiple views</a:t>
            </a:r>
            <a:r>
              <a:rPr lang="en-US" dirty="0" smtClean="0"/>
              <a:t> of the data.</a:t>
            </a:r>
          </a:p>
          <a:p>
            <a:r>
              <a:rPr lang="en-US" dirty="0" smtClean="0"/>
              <a:t>Its goal is to separate the user applications and the physical database.</a:t>
            </a:r>
          </a:p>
          <a:p>
            <a:r>
              <a:rPr lang="en-US" dirty="0" smtClean="0"/>
              <a:t>Not explicitly used in commercial DBMS products, but has been useful in explaining database system organization</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 The Three-Schema Architecture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sz="2400" dirty="0" smtClean="0"/>
              <a:t>Defines DBMS schemas at </a:t>
            </a:r>
            <a:r>
              <a:rPr lang="en-US" sz="2400" b="1" i="1" dirty="0" smtClean="0"/>
              <a:t>three</a:t>
            </a:r>
            <a:r>
              <a:rPr lang="en-US" sz="2400" dirty="0" smtClean="0"/>
              <a:t> levels:</a:t>
            </a:r>
          </a:p>
          <a:p>
            <a:pPr lvl="1"/>
            <a:r>
              <a:rPr lang="en-US" sz="2200" b="1" dirty="0" smtClean="0"/>
              <a:t>Internal schema</a:t>
            </a:r>
            <a:r>
              <a:rPr lang="en-US" sz="2200" dirty="0" smtClean="0"/>
              <a:t> at the internal level to describe physical storage structures and access paths (</a:t>
            </a:r>
            <a:r>
              <a:rPr lang="en-US" sz="2200" dirty="0" err="1" smtClean="0"/>
              <a:t>e.g</a:t>
            </a:r>
            <a:r>
              <a:rPr lang="en-US" sz="2200" dirty="0" smtClean="0"/>
              <a:t> indexes). </a:t>
            </a:r>
          </a:p>
          <a:p>
            <a:pPr lvl="2"/>
            <a:r>
              <a:rPr lang="en-US" dirty="0" smtClean="0"/>
              <a:t>Typically uses a </a:t>
            </a:r>
            <a:r>
              <a:rPr lang="en-US" b="1" dirty="0" smtClean="0"/>
              <a:t>physical</a:t>
            </a:r>
            <a:r>
              <a:rPr lang="en-US" dirty="0" smtClean="0"/>
              <a:t> data model.</a:t>
            </a:r>
          </a:p>
          <a:p>
            <a:pPr lvl="1"/>
            <a:r>
              <a:rPr lang="en-US" sz="2200" b="1" dirty="0" smtClean="0"/>
              <a:t>Conceptual schema</a:t>
            </a:r>
            <a:r>
              <a:rPr lang="en-US" sz="2200" dirty="0" smtClean="0"/>
              <a:t> at the conceptual level to describe the structure and constraints for the whole database for a community of users. It describes entities, data types, relationships, user operations and constraints. </a:t>
            </a:r>
          </a:p>
          <a:p>
            <a:pPr lvl="2"/>
            <a:r>
              <a:rPr lang="en-US" dirty="0" smtClean="0"/>
              <a:t>Uses a </a:t>
            </a:r>
            <a:r>
              <a:rPr lang="en-US" b="1" dirty="0" smtClean="0"/>
              <a:t>conceptual</a:t>
            </a:r>
            <a:r>
              <a:rPr lang="en-US" dirty="0" smtClean="0"/>
              <a:t> or an </a:t>
            </a:r>
            <a:r>
              <a:rPr lang="en-US" b="1" dirty="0" smtClean="0"/>
              <a:t>implementation</a:t>
            </a:r>
            <a:r>
              <a:rPr lang="en-US" dirty="0" smtClean="0"/>
              <a:t> data model.</a:t>
            </a:r>
          </a:p>
          <a:p>
            <a:pPr lvl="1"/>
            <a:r>
              <a:rPr lang="en-US" sz="2200" b="1" dirty="0" smtClean="0"/>
              <a:t>External schemas</a:t>
            </a:r>
            <a:r>
              <a:rPr lang="en-US" sz="2200" dirty="0" smtClean="0"/>
              <a:t> at the external level (or view level) to describe the various user views. </a:t>
            </a:r>
          </a:p>
          <a:p>
            <a:pPr lvl="2"/>
            <a:r>
              <a:rPr lang="en-US" dirty="0" smtClean="0"/>
              <a:t>Usually uses the same data model as the conceptual schema.</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The Three-Schema Architecture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5" name="Picture 4" descr="fig02_02"/>
          <p:cNvPicPr>
            <a:picLocks noGrp="1" noChangeAspect="1" noChangeArrowheads="1"/>
          </p:cNvPicPr>
          <p:nvPr>
            <p:ph idx="1"/>
          </p:nvPr>
        </p:nvPicPr>
        <p:blipFill>
          <a:blip r:embed="rId3" cstate="print"/>
          <a:srcRect/>
          <a:stretch>
            <a:fillRect/>
          </a:stretch>
        </p:blipFill>
        <p:spPr bwMode="auto">
          <a:xfrm>
            <a:off x="2696941" y="1797915"/>
            <a:ext cx="6798118" cy="4351338"/>
          </a:xfrm>
          <a:prstGeom prst="rect">
            <a:avLst/>
          </a:prstGeom>
          <a:noFill/>
          <a:ln w="9525">
            <a:noFill/>
            <a:miter lim="800000"/>
            <a:headEnd/>
            <a:tailEnd/>
          </a:ln>
        </p:spPr>
      </p:pic>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Data Independence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b="1" dirty="0" smtClean="0"/>
              <a:t>Logical Data Independence: </a:t>
            </a:r>
          </a:p>
          <a:p>
            <a:pPr lvl="1"/>
            <a:r>
              <a:rPr lang="en-US" dirty="0" smtClean="0"/>
              <a:t>The capacity to change the conceptual schema without having to change the external schemas and their associated application programs.</a:t>
            </a:r>
          </a:p>
          <a:p>
            <a:r>
              <a:rPr lang="en-US" b="1" dirty="0" smtClean="0"/>
              <a:t>Physical Data Independence:</a:t>
            </a:r>
          </a:p>
          <a:p>
            <a:pPr lvl="1"/>
            <a:r>
              <a:rPr lang="en-US" dirty="0" smtClean="0"/>
              <a:t>The capacity to change the internal schema without having to change the conceptual schema.</a:t>
            </a:r>
          </a:p>
          <a:p>
            <a:pPr lvl="1"/>
            <a:r>
              <a:rPr lang="en-US" dirty="0" smtClean="0"/>
              <a:t>For example, the internal schema may be changed when certain file structures are reorganized or new indexes are created to improve database performance</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Data Independence</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dirty="0" smtClean="0"/>
              <a:t>When a schema at a lower level is changed, only the </a:t>
            </a:r>
            <a:r>
              <a:rPr lang="en-US" b="1" dirty="0" smtClean="0"/>
              <a:t>mappings</a:t>
            </a:r>
            <a:r>
              <a:rPr lang="en-US" dirty="0" smtClean="0"/>
              <a:t> between this schema and higher-level schemas need to be changed in a DBMS that fully supports data independence.</a:t>
            </a:r>
          </a:p>
          <a:p>
            <a:r>
              <a:rPr lang="en-US" dirty="0" smtClean="0"/>
              <a:t>The higher-level schemas themselves are </a:t>
            </a:r>
            <a:r>
              <a:rPr lang="en-US" b="1" dirty="0" smtClean="0"/>
              <a:t>unchanged</a:t>
            </a:r>
            <a:r>
              <a:rPr lang="en-US" dirty="0" smtClean="0"/>
              <a:t>.</a:t>
            </a:r>
          </a:p>
          <a:p>
            <a:pPr lvl="1"/>
            <a:r>
              <a:rPr lang="en-US" dirty="0" smtClean="0"/>
              <a:t>Hence, the application programs need not be changed since they refer to the external schemas.</a:t>
            </a:r>
          </a:p>
          <a:p>
            <a:pPr>
              <a:buNone/>
            </a:pPr>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6" name="Title 15"/>
          <p:cNvSpPr>
            <a:spLocks noGrp="1"/>
          </p:cNvSpPr>
          <p:nvPr>
            <p:ph type="title"/>
          </p:nvPr>
        </p:nvSpPr>
        <p:spPr/>
        <p:txBody>
          <a:bodyPr/>
          <a:lstStyle/>
          <a:p>
            <a:r>
              <a:rPr lang="en-US" dirty="0" smtClean="0"/>
              <a:t>Basic Definitions</a:t>
            </a:r>
            <a:endParaRPr lang="en-IN" dirty="0"/>
          </a:p>
        </p:txBody>
      </p:sp>
      <p:sp>
        <p:nvSpPr>
          <p:cNvPr id="17" name="Content Placeholder 16"/>
          <p:cNvSpPr>
            <a:spLocks noGrp="1"/>
          </p:cNvSpPr>
          <p:nvPr>
            <p:ph idx="1"/>
          </p:nvPr>
        </p:nvSpPr>
        <p:spPr/>
        <p:txBody>
          <a:bodyPr>
            <a:normAutofit lnSpcReduction="10000"/>
          </a:bodyPr>
          <a:lstStyle/>
          <a:p>
            <a:r>
              <a:rPr lang="en-US" sz="2000" b="1" dirty="0" smtClean="0"/>
              <a:t>Database:</a:t>
            </a:r>
          </a:p>
          <a:p>
            <a:pPr lvl="1"/>
            <a:r>
              <a:rPr lang="en-US" sz="2000" dirty="0" smtClean="0"/>
              <a:t>A collection of related data.</a:t>
            </a:r>
          </a:p>
          <a:p>
            <a:r>
              <a:rPr lang="en-US" sz="2000" b="1" dirty="0" smtClean="0"/>
              <a:t>Data:</a:t>
            </a:r>
          </a:p>
          <a:p>
            <a:pPr lvl="1"/>
            <a:r>
              <a:rPr lang="en-US" sz="2000" dirty="0" smtClean="0"/>
              <a:t>Known facts that can be recorded and have an implicit meaning.</a:t>
            </a:r>
          </a:p>
          <a:p>
            <a:r>
              <a:rPr lang="en-US" sz="2000" b="1" dirty="0" smtClean="0"/>
              <a:t>Mini-world:</a:t>
            </a:r>
          </a:p>
          <a:p>
            <a:pPr lvl="1"/>
            <a:r>
              <a:rPr lang="en-US" sz="2000" dirty="0" smtClean="0"/>
              <a:t>Some part of the real world about which data is stored in a database. For example, student grades and transcripts at a university.</a:t>
            </a:r>
          </a:p>
          <a:p>
            <a:r>
              <a:rPr lang="en-US" sz="2000" b="1" dirty="0" smtClean="0"/>
              <a:t>Database Management System (DBMS):</a:t>
            </a:r>
          </a:p>
          <a:p>
            <a:pPr lvl="1"/>
            <a:r>
              <a:rPr lang="en-US" sz="2000" dirty="0" smtClean="0"/>
              <a:t>A software package/ system to facilitate the creation and maintenance of a computerized database.</a:t>
            </a:r>
          </a:p>
          <a:p>
            <a:r>
              <a:rPr lang="en-US" sz="2000" b="1" dirty="0" smtClean="0"/>
              <a:t>Database System:</a:t>
            </a:r>
          </a:p>
          <a:p>
            <a:pPr lvl="1"/>
            <a:r>
              <a:rPr lang="en-US" sz="2000" dirty="0" smtClean="0"/>
              <a:t>The DBMS software together with the data itself.  Sometimes, the applications are also included.</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2290460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DBMS Languages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dirty="0" smtClean="0"/>
              <a:t>Data Definition Language (</a:t>
            </a:r>
            <a:r>
              <a:rPr lang="en-US" dirty="0" err="1" smtClean="0"/>
              <a:t>DDL</a:t>
            </a:r>
            <a:r>
              <a:rPr lang="en-US" dirty="0" smtClean="0"/>
              <a:t>)</a:t>
            </a:r>
          </a:p>
          <a:p>
            <a:r>
              <a:rPr lang="en-US" dirty="0" smtClean="0"/>
              <a:t>Data Manipulation Language (</a:t>
            </a:r>
            <a:r>
              <a:rPr lang="en-US" dirty="0" err="1" smtClean="0"/>
              <a:t>DML</a:t>
            </a:r>
            <a:r>
              <a:rPr lang="en-US" dirty="0" smtClean="0"/>
              <a:t>)</a:t>
            </a:r>
          </a:p>
          <a:p>
            <a:pPr lvl="1"/>
            <a:r>
              <a:rPr lang="en-US" dirty="0" smtClean="0"/>
              <a:t>High-Level or Non-procedural Languages: These include the relational language SQL</a:t>
            </a:r>
          </a:p>
          <a:p>
            <a:pPr lvl="2"/>
            <a:r>
              <a:rPr lang="en-US" dirty="0" smtClean="0"/>
              <a:t>May be used in a standalone way or may be embedded in a programming language</a:t>
            </a:r>
          </a:p>
          <a:p>
            <a:pPr lvl="1"/>
            <a:r>
              <a:rPr lang="en-US" dirty="0" smtClean="0"/>
              <a:t>Low Level or Procedural Languages:</a:t>
            </a:r>
          </a:p>
          <a:p>
            <a:pPr lvl="2"/>
            <a:r>
              <a:rPr lang="en-US" dirty="0" smtClean="0"/>
              <a:t>These must be embedded in a programming language</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DBMS Languages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b="1" dirty="0" smtClean="0"/>
              <a:t>Data Definition Language (</a:t>
            </a:r>
            <a:r>
              <a:rPr lang="en-US" b="1" dirty="0" err="1" smtClean="0"/>
              <a:t>DDL</a:t>
            </a:r>
            <a:r>
              <a:rPr lang="en-US" b="1" dirty="0" smtClean="0"/>
              <a:t>): </a:t>
            </a:r>
          </a:p>
          <a:p>
            <a:pPr lvl="1"/>
            <a:r>
              <a:rPr lang="en-US" dirty="0" smtClean="0"/>
              <a:t>Used by the </a:t>
            </a:r>
            <a:r>
              <a:rPr lang="en-US" dirty="0" err="1" smtClean="0"/>
              <a:t>DBA</a:t>
            </a:r>
            <a:r>
              <a:rPr lang="en-US" dirty="0" smtClean="0"/>
              <a:t> and database designers to specify the conceptual schema of a database.</a:t>
            </a:r>
          </a:p>
          <a:p>
            <a:pPr lvl="1"/>
            <a:r>
              <a:rPr lang="en-US" dirty="0" smtClean="0"/>
              <a:t>In many </a:t>
            </a:r>
            <a:r>
              <a:rPr lang="en-US" dirty="0" err="1" smtClean="0"/>
              <a:t>DBMSs</a:t>
            </a:r>
            <a:r>
              <a:rPr lang="en-US" dirty="0" smtClean="0"/>
              <a:t>, the </a:t>
            </a:r>
            <a:r>
              <a:rPr lang="en-US" dirty="0" err="1" smtClean="0"/>
              <a:t>DDL</a:t>
            </a:r>
            <a:r>
              <a:rPr lang="en-US" dirty="0" smtClean="0"/>
              <a:t> is also used to define internal and external schemas (views).</a:t>
            </a:r>
          </a:p>
          <a:p>
            <a:pPr lvl="1"/>
            <a:r>
              <a:rPr lang="en-US" dirty="0" smtClean="0"/>
              <a:t>In some </a:t>
            </a:r>
            <a:r>
              <a:rPr lang="en-US" dirty="0" err="1" smtClean="0"/>
              <a:t>DBMSs</a:t>
            </a:r>
            <a:r>
              <a:rPr lang="en-US" dirty="0" smtClean="0"/>
              <a:t>, separate </a:t>
            </a:r>
            <a:r>
              <a:rPr lang="en-US" b="1" dirty="0" smtClean="0"/>
              <a:t>storage definition language (</a:t>
            </a:r>
            <a:r>
              <a:rPr lang="en-US" b="1" dirty="0" err="1" smtClean="0"/>
              <a:t>SDL</a:t>
            </a:r>
            <a:r>
              <a:rPr lang="en-US" b="1" dirty="0" smtClean="0"/>
              <a:t>) </a:t>
            </a:r>
            <a:r>
              <a:rPr lang="en-US" dirty="0" smtClean="0"/>
              <a:t>and</a:t>
            </a:r>
            <a:r>
              <a:rPr lang="en-US" b="1" dirty="0" smtClean="0"/>
              <a:t> view definition language (</a:t>
            </a:r>
            <a:r>
              <a:rPr lang="en-US" b="1" dirty="0" err="1" smtClean="0"/>
              <a:t>VDL</a:t>
            </a:r>
            <a:r>
              <a:rPr lang="en-US" b="1" dirty="0" smtClean="0"/>
              <a:t>)</a:t>
            </a:r>
            <a:r>
              <a:rPr lang="en-US" dirty="0" smtClean="0"/>
              <a:t> are used to define internal and external schemas.</a:t>
            </a:r>
          </a:p>
          <a:p>
            <a:pPr lvl="2"/>
            <a:r>
              <a:rPr lang="en-US" dirty="0" err="1" smtClean="0"/>
              <a:t>SDL</a:t>
            </a:r>
            <a:r>
              <a:rPr lang="en-US" dirty="0" smtClean="0"/>
              <a:t> is typically realized via DBMS commands provided to the </a:t>
            </a:r>
            <a:r>
              <a:rPr lang="en-US" dirty="0" err="1" smtClean="0"/>
              <a:t>DBA</a:t>
            </a:r>
            <a:r>
              <a:rPr lang="en-US" dirty="0" smtClean="0"/>
              <a:t> and database designers</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DBMS Languages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b="1" dirty="0" smtClean="0"/>
              <a:t>Data Manipulation Language (</a:t>
            </a:r>
            <a:r>
              <a:rPr lang="en-US" b="1" dirty="0" err="1" smtClean="0"/>
              <a:t>DML</a:t>
            </a:r>
            <a:r>
              <a:rPr lang="en-US" b="1" dirty="0" smtClean="0"/>
              <a:t>):</a:t>
            </a:r>
            <a:endParaRPr lang="en-US" dirty="0" smtClean="0"/>
          </a:p>
          <a:p>
            <a:pPr lvl="1"/>
            <a:r>
              <a:rPr lang="en-US" dirty="0" smtClean="0"/>
              <a:t>Used to specify database retrievals and updates</a:t>
            </a:r>
          </a:p>
          <a:p>
            <a:pPr lvl="1"/>
            <a:r>
              <a:rPr lang="en-US" dirty="0" err="1" smtClean="0"/>
              <a:t>DML</a:t>
            </a:r>
            <a:r>
              <a:rPr lang="en-US" dirty="0" smtClean="0"/>
              <a:t> commands (data sublanguage) can be </a:t>
            </a:r>
            <a:r>
              <a:rPr lang="en-US" i="1" dirty="0" smtClean="0"/>
              <a:t>embedded</a:t>
            </a:r>
            <a:r>
              <a:rPr lang="en-US" dirty="0" smtClean="0"/>
              <a:t> in a general-purpose programming language (host language), such as COBOL, C, C++, or Java.</a:t>
            </a:r>
          </a:p>
          <a:p>
            <a:pPr lvl="2"/>
            <a:r>
              <a:rPr lang="en-US" dirty="0" smtClean="0"/>
              <a:t>A library of functions can also be provided to access the DBMS from a programming language</a:t>
            </a:r>
          </a:p>
          <a:p>
            <a:pPr lvl="1"/>
            <a:r>
              <a:rPr lang="en-US" dirty="0" smtClean="0"/>
              <a:t>Alternatively, stand-alone </a:t>
            </a:r>
            <a:r>
              <a:rPr lang="en-US" dirty="0" err="1" smtClean="0"/>
              <a:t>DML</a:t>
            </a:r>
            <a:r>
              <a:rPr lang="en-US" dirty="0" smtClean="0"/>
              <a:t> commands can be applied directly (called a </a:t>
            </a:r>
            <a:r>
              <a:rPr lang="en-US" i="1" dirty="0" smtClean="0"/>
              <a:t>query language</a:t>
            </a:r>
            <a:r>
              <a:rPr lang="en-US" dirty="0" smtClean="0"/>
              <a:t>).</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Types of </a:t>
            </a:r>
            <a:r>
              <a:rPr lang="en-US" dirty="0" err="1" smtClean="0"/>
              <a:t>DML</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r>
              <a:rPr lang="en-US" b="1" dirty="0" smtClean="0"/>
              <a:t>High Level or Non-procedural Language:</a:t>
            </a:r>
          </a:p>
          <a:p>
            <a:pPr lvl="1"/>
            <a:r>
              <a:rPr lang="en-US" dirty="0" smtClean="0"/>
              <a:t>For example, the SQL relational language</a:t>
            </a:r>
          </a:p>
          <a:p>
            <a:pPr lvl="1"/>
            <a:r>
              <a:rPr lang="en-US" dirty="0" smtClean="0"/>
              <a:t>Are “set”-oriented and specify what data to retrieve rather than how to retrieve it. Many records can be retrieved in one </a:t>
            </a:r>
            <a:r>
              <a:rPr lang="en-US" dirty="0" err="1" smtClean="0"/>
              <a:t>DML</a:t>
            </a:r>
            <a:r>
              <a:rPr lang="en-US" dirty="0" smtClean="0"/>
              <a:t> statement</a:t>
            </a:r>
          </a:p>
          <a:p>
            <a:pPr lvl="1"/>
            <a:r>
              <a:rPr lang="en-US" dirty="0" smtClean="0"/>
              <a:t>Also called </a:t>
            </a:r>
            <a:r>
              <a:rPr lang="en-US" b="1" dirty="0" smtClean="0"/>
              <a:t>declarative</a:t>
            </a:r>
            <a:r>
              <a:rPr lang="en-US" dirty="0" smtClean="0"/>
              <a:t> languages.</a:t>
            </a:r>
          </a:p>
          <a:p>
            <a:r>
              <a:rPr lang="en-US" b="1" dirty="0" smtClean="0"/>
              <a:t>Low Level or Procedural Language:</a:t>
            </a:r>
          </a:p>
          <a:p>
            <a:pPr lvl="1"/>
            <a:r>
              <a:rPr lang="en-US" dirty="0" smtClean="0"/>
              <a:t>Retrieve data one record-at-a-time; </a:t>
            </a:r>
          </a:p>
          <a:p>
            <a:pPr lvl="1"/>
            <a:r>
              <a:rPr lang="en-US" dirty="0" smtClean="0"/>
              <a:t>Constructs such as looping are needed to retrieve multiple records, along with positioning pointers.</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a:t/>
            </a:r>
            <a:br>
              <a:rPr lang="en-US" dirty="0"/>
            </a:br>
            <a:r>
              <a:rPr lang="en-US" dirty="0" smtClean="0"/>
              <a:t>DBMS Languages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5122" name="Picture 2" descr="Database Languages in DBMS"/>
          <p:cNvPicPr>
            <a:picLocks noGrp="1" noChangeAspect="1" noChangeArrowheads="1"/>
          </p:cNvPicPr>
          <p:nvPr>
            <p:ph idx="1"/>
          </p:nvPr>
        </p:nvPicPr>
        <p:blipFill>
          <a:blip r:embed="rId3" cstate="print"/>
          <a:srcRect/>
          <a:stretch>
            <a:fillRect/>
          </a:stretch>
        </p:blipFill>
        <p:spPr bwMode="auto">
          <a:xfrm>
            <a:off x="2565130" y="1825625"/>
            <a:ext cx="7061740" cy="4351338"/>
          </a:xfrm>
          <a:prstGeom prst="rect">
            <a:avLst/>
          </a:prstGeom>
          <a:noFill/>
        </p:spPr>
      </p:pic>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r>
              <a:rPr lang="en-US" dirty="0" smtClean="0"/>
              <a:t>Typical DBMS Component Modules</a:t>
            </a: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5" name="Picture 1028" descr="fig02_03"/>
          <p:cNvPicPr>
            <a:picLocks noGrp="1" noChangeAspect="1" noChangeArrowheads="1"/>
          </p:cNvPicPr>
          <p:nvPr>
            <p:ph idx="1"/>
          </p:nvPr>
        </p:nvPicPr>
        <p:blipFill>
          <a:blip r:embed="rId3" cstate="print"/>
          <a:srcRect/>
          <a:stretch>
            <a:fillRect/>
          </a:stretch>
        </p:blipFill>
        <p:spPr bwMode="auto">
          <a:xfrm>
            <a:off x="1676399" y="1524000"/>
            <a:ext cx="8866909" cy="5056909"/>
          </a:xfrm>
          <a:prstGeom prst="rect">
            <a:avLst/>
          </a:prstGeom>
          <a:noFill/>
          <a:ln w="9525">
            <a:noFill/>
            <a:miter lim="800000"/>
            <a:headEnd/>
            <a:tailEnd/>
          </a:ln>
        </p:spPr>
      </p:pic>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pPr>
              <a:buNone/>
            </a:pPr>
            <a:endParaRPr lang="en-US" sz="6000" dirty="0" smtClean="0">
              <a:latin typeface="Edwardian Script ITC" pitchFamily="66" charset="0"/>
            </a:endParaRPr>
          </a:p>
          <a:p>
            <a:pPr>
              <a:buNone/>
            </a:pPr>
            <a:endParaRPr lang="en-US" sz="6000" dirty="0" smtClean="0">
              <a:latin typeface="Edwardian Script ITC" pitchFamily="66" charset="0"/>
            </a:endParaRPr>
          </a:p>
          <a:p>
            <a:pPr>
              <a:buNone/>
            </a:pPr>
            <a:r>
              <a:rPr lang="en-US" sz="6000" dirty="0" smtClean="0">
                <a:latin typeface="Edwardian Script ITC" pitchFamily="66" charset="0"/>
              </a:rPr>
              <a:t>				</a:t>
            </a:r>
            <a:r>
              <a:rPr lang="en-US" sz="9000" dirty="0" smtClean="0">
                <a:latin typeface="Edwardian Script ITC" pitchFamily="66" charset="0"/>
              </a:rPr>
              <a:t>Thank YOU</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Problems with traditional approach</a:t>
            </a:r>
            <a:br>
              <a:rPr lang="en-US" dirty="0" smtClean="0"/>
            </a:br>
            <a:r>
              <a:rPr lang="en-US" dirty="0"/>
              <a:t/>
            </a:r>
            <a:br>
              <a:rPr lang="en-US" dirty="0"/>
            </a:br>
            <a:endParaRPr lang="en-US" dirty="0"/>
          </a:p>
        </p:txBody>
      </p:sp>
      <p:sp>
        <p:nvSpPr>
          <p:cNvPr id="17" name="Content Placeholder 16"/>
          <p:cNvSpPr>
            <a:spLocks noGrp="1"/>
          </p:cNvSpPr>
          <p:nvPr>
            <p:ph idx="1"/>
          </p:nvPr>
        </p:nvSpPr>
        <p:spPr/>
        <p:txBody>
          <a:bodyPr/>
          <a:lstStyle/>
          <a:p>
            <a:r>
              <a:rPr lang="en-US" dirty="0" smtClean="0"/>
              <a:t>Inconsistency</a:t>
            </a:r>
          </a:p>
          <a:p>
            <a:r>
              <a:rPr lang="en-US" dirty="0" smtClean="0"/>
              <a:t>Redundancy</a:t>
            </a:r>
          </a:p>
          <a:p>
            <a:r>
              <a:rPr lang="en-US" dirty="0" smtClean="0"/>
              <a:t>Loss of flexibility</a:t>
            </a:r>
          </a:p>
          <a:p>
            <a:r>
              <a:rPr lang="en-US" dirty="0" smtClean="0"/>
              <a:t>Multiple files</a:t>
            </a:r>
          </a:p>
          <a:p>
            <a:r>
              <a:rPr lang="en-US" dirty="0" smtClean="0"/>
              <a:t>Update Problem</a:t>
            </a:r>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2084340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7" name="Title 16"/>
          <p:cNvSpPr>
            <a:spLocks noGrp="1"/>
          </p:cNvSpPr>
          <p:nvPr>
            <p:ph type="title"/>
          </p:nvPr>
        </p:nvSpPr>
        <p:spPr/>
        <p:txBody>
          <a:bodyPr/>
          <a:lstStyle/>
          <a:p>
            <a:r>
              <a:rPr lang="en-US" dirty="0" smtClean="0"/>
              <a:t>Types of Databases and Database Applications</a:t>
            </a:r>
            <a:endParaRPr lang="en-IN" dirty="0"/>
          </a:p>
        </p:txBody>
      </p:sp>
      <p:sp>
        <p:nvSpPr>
          <p:cNvPr id="18" name="Content Placeholder 17"/>
          <p:cNvSpPr>
            <a:spLocks noGrp="1"/>
          </p:cNvSpPr>
          <p:nvPr>
            <p:ph idx="1"/>
          </p:nvPr>
        </p:nvSpPr>
        <p:spPr/>
        <p:txBody>
          <a:bodyPr/>
          <a:lstStyle/>
          <a:p>
            <a:r>
              <a:rPr lang="en-US" dirty="0" smtClean="0"/>
              <a:t>Traditional Applications:</a:t>
            </a:r>
          </a:p>
          <a:p>
            <a:pPr lvl="1"/>
            <a:r>
              <a:rPr lang="en-US" dirty="0" smtClean="0"/>
              <a:t>Numeric and Textual Databases</a:t>
            </a:r>
          </a:p>
          <a:p>
            <a:r>
              <a:rPr lang="en-US" dirty="0" smtClean="0"/>
              <a:t>More Recent Applications:</a:t>
            </a:r>
          </a:p>
          <a:p>
            <a:pPr lvl="1"/>
            <a:r>
              <a:rPr lang="en-US" dirty="0" smtClean="0"/>
              <a:t>Multimedia Databases</a:t>
            </a:r>
          </a:p>
          <a:p>
            <a:pPr lvl="1"/>
            <a:r>
              <a:rPr lang="en-US" dirty="0" smtClean="0"/>
              <a:t>Geographic Information Systems (GIS)</a:t>
            </a:r>
          </a:p>
          <a:p>
            <a:pPr lvl="1"/>
            <a:r>
              <a:rPr lang="en-US" dirty="0" smtClean="0"/>
              <a:t>Data Warehouses</a:t>
            </a:r>
          </a:p>
          <a:p>
            <a:pPr lvl="1"/>
            <a:r>
              <a:rPr lang="en-US" dirty="0" smtClean="0"/>
              <a:t>Real-time and Active Databases</a:t>
            </a:r>
          </a:p>
          <a:p>
            <a:pPr lvl="1"/>
            <a:r>
              <a:rPr lang="en-US" dirty="0" smtClean="0"/>
              <a:t>Many other applications</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Typical DBMS Functionality</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sz="2400" i="1" dirty="0" smtClean="0"/>
              <a:t>Define</a:t>
            </a:r>
            <a:r>
              <a:rPr lang="en-US" sz="2400" dirty="0" smtClean="0"/>
              <a:t> a particular database in terms of its data types, structures, and constraints</a:t>
            </a:r>
          </a:p>
          <a:p>
            <a:r>
              <a:rPr lang="en-US" sz="2400" i="1" dirty="0" smtClean="0"/>
              <a:t>Construct</a:t>
            </a:r>
            <a:r>
              <a:rPr lang="en-US" sz="2400" dirty="0" smtClean="0"/>
              <a:t> or Load the initial database contents on a secondary storage medium</a:t>
            </a:r>
          </a:p>
          <a:p>
            <a:r>
              <a:rPr lang="en-US" sz="2400" i="1" dirty="0" smtClean="0"/>
              <a:t>Manipulating</a:t>
            </a:r>
            <a:r>
              <a:rPr lang="en-US" sz="2400" dirty="0" smtClean="0"/>
              <a:t> the database:</a:t>
            </a:r>
          </a:p>
          <a:p>
            <a:pPr lvl="1"/>
            <a:r>
              <a:rPr lang="en-US" sz="2200" dirty="0" smtClean="0"/>
              <a:t>Retrieval: Querying, generating reports</a:t>
            </a:r>
          </a:p>
          <a:p>
            <a:pPr lvl="1"/>
            <a:r>
              <a:rPr lang="en-US" sz="2200" dirty="0" smtClean="0"/>
              <a:t>Modification: Insertions, deletions and updates to its content</a:t>
            </a:r>
          </a:p>
          <a:p>
            <a:pPr lvl="1"/>
            <a:r>
              <a:rPr lang="en-US" sz="2200" dirty="0" smtClean="0"/>
              <a:t>Accessing the database through Web applications</a:t>
            </a:r>
          </a:p>
          <a:p>
            <a:r>
              <a:rPr lang="en-US" sz="2400" i="1" dirty="0" smtClean="0"/>
              <a:t>Processing</a:t>
            </a:r>
            <a:r>
              <a:rPr lang="en-US" sz="2400" dirty="0" smtClean="0"/>
              <a:t> and </a:t>
            </a:r>
            <a:r>
              <a:rPr lang="en-US" sz="2400" i="1" dirty="0" smtClean="0"/>
              <a:t>Sharing</a:t>
            </a:r>
            <a:r>
              <a:rPr lang="en-US" sz="2400" dirty="0" smtClean="0"/>
              <a:t> by a set of concurrent users and application programs – yet, keeping all data valid and consistent</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Typical DBMS Functionality</a:t>
            </a:r>
            <a:br>
              <a:rPr lang="en-US" dirty="0" smtClean="0"/>
            </a:br>
            <a:r>
              <a:rPr lang="en-US" dirty="0"/>
              <a:t/>
            </a:r>
            <a:br>
              <a:rPr lang="en-US" dirty="0"/>
            </a:br>
            <a:endParaRPr lang="en-US" dirty="0"/>
          </a:p>
        </p:txBody>
      </p:sp>
      <p:sp>
        <p:nvSpPr>
          <p:cNvPr id="13" name="Content Placeholder 12"/>
          <p:cNvSpPr>
            <a:spLocks noGrp="1"/>
          </p:cNvSpPr>
          <p:nvPr>
            <p:ph idx="1"/>
          </p:nvPr>
        </p:nvSpPr>
        <p:spPr/>
        <p:txBody>
          <a:bodyPr/>
          <a:lstStyle/>
          <a:p>
            <a:r>
              <a:rPr lang="en-US" dirty="0" smtClean="0"/>
              <a:t>Other features:</a:t>
            </a:r>
          </a:p>
          <a:p>
            <a:pPr lvl="1"/>
            <a:r>
              <a:rPr lang="en-US" dirty="0" smtClean="0"/>
              <a:t>Protection or Security measures to prevent unauthorized access</a:t>
            </a:r>
          </a:p>
          <a:p>
            <a:pPr lvl="1"/>
            <a:r>
              <a:rPr lang="en-US" dirty="0" smtClean="0"/>
              <a:t>Presentation and Visualization of data</a:t>
            </a:r>
          </a:p>
          <a:p>
            <a:pPr lvl="1"/>
            <a:r>
              <a:rPr lang="en-US" dirty="0" smtClean="0"/>
              <a:t>Maintaining the database and associated programs over the lifetime of the database application</a:t>
            </a:r>
          </a:p>
          <a:p>
            <a:pPr lvl="2"/>
            <a:r>
              <a:rPr lang="en-US" dirty="0" smtClean="0"/>
              <a:t>Called database, software, and system maintenance</a:t>
            </a:r>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Simplified database system environment</a:t>
            </a:r>
            <a:br>
              <a:rPr lang="en-US" dirty="0" smtClean="0"/>
            </a:br>
            <a:r>
              <a:rPr lang="en-US" dirty="0"/>
              <a:t/>
            </a:r>
            <a:br>
              <a:rPr lang="en-US" dirty="0"/>
            </a:br>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029" name="Picture 5"/>
          <p:cNvPicPr>
            <a:picLocks noGrp="1" noChangeAspect="1" noChangeArrowheads="1"/>
          </p:cNvPicPr>
          <p:nvPr>
            <p:ph idx="1"/>
          </p:nvPr>
        </p:nvPicPr>
        <p:blipFill>
          <a:blip r:embed="rId3" cstate="print"/>
          <a:srcRect/>
          <a:stretch>
            <a:fillRect/>
          </a:stretch>
        </p:blipFill>
        <p:spPr bwMode="auto">
          <a:xfrm>
            <a:off x="1745673" y="1510145"/>
            <a:ext cx="7924799" cy="4666818"/>
          </a:xfrm>
          <a:prstGeom prst="rect">
            <a:avLst/>
          </a:prstGeom>
          <a:noFill/>
        </p:spPr>
      </p:pic>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p:txBody>
          <a:bodyPr>
            <a:normAutofit/>
          </a:bodyPr>
          <a:lstStyle/>
          <a:p>
            <a:r>
              <a:rPr lang="en-US" dirty="0" smtClean="0"/>
              <a:t>Example of a Database</a:t>
            </a:r>
            <a:br>
              <a:rPr lang="en-US" dirty="0" smtClean="0"/>
            </a:br>
            <a:r>
              <a:rPr lang="en-US" dirty="0" smtClean="0"/>
              <a:t>(with a Conceptual Data Model)</a:t>
            </a:r>
            <a:endParaRPr lang="en-US" dirty="0"/>
          </a:p>
        </p:txBody>
      </p:sp>
      <p:sp>
        <p:nvSpPr>
          <p:cNvPr id="13" name="Content Placeholder 12"/>
          <p:cNvSpPr>
            <a:spLocks noGrp="1"/>
          </p:cNvSpPr>
          <p:nvPr>
            <p:ph idx="1"/>
          </p:nvPr>
        </p:nvSpPr>
        <p:spPr/>
        <p:txBody>
          <a:bodyPr/>
          <a:lstStyle/>
          <a:p>
            <a:r>
              <a:rPr lang="en-US" b="1" dirty="0" smtClean="0"/>
              <a:t>Mini-world for the example:</a:t>
            </a:r>
          </a:p>
          <a:p>
            <a:pPr lvl="1"/>
            <a:r>
              <a:rPr lang="en-US" dirty="0" smtClean="0"/>
              <a:t>Part of a UNIVERSITY environment.</a:t>
            </a:r>
          </a:p>
          <a:p>
            <a:r>
              <a:rPr lang="en-US" b="1" dirty="0" smtClean="0"/>
              <a:t>Some mini-world </a:t>
            </a:r>
            <a:r>
              <a:rPr lang="en-US" b="1" i="1" dirty="0" smtClean="0"/>
              <a:t>entities</a:t>
            </a:r>
            <a:r>
              <a:rPr lang="en-US" b="1" dirty="0" smtClean="0"/>
              <a:t>:</a:t>
            </a:r>
          </a:p>
          <a:p>
            <a:pPr lvl="1"/>
            <a:r>
              <a:rPr lang="en-US" dirty="0" err="1" smtClean="0"/>
              <a:t>STUDENTs</a:t>
            </a:r>
            <a:endParaRPr lang="en-US" dirty="0" smtClean="0"/>
          </a:p>
          <a:p>
            <a:pPr lvl="1"/>
            <a:r>
              <a:rPr lang="en-US" dirty="0" err="1" smtClean="0"/>
              <a:t>COURSEs</a:t>
            </a:r>
            <a:endParaRPr lang="en-US" dirty="0" smtClean="0"/>
          </a:p>
          <a:p>
            <a:pPr lvl="1"/>
            <a:r>
              <a:rPr lang="en-US" dirty="0" err="1" smtClean="0"/>
              <a:t>SECTIONs</a:t>
            </a:r>
            <a:r>
              <a:rPr lang="en-US" dirty="0" smtClean="0"/>
              <a:t> (of </a:t>
            </a:r>
            <a:r>
              <a:rPr lang="en-US" dirty="0" err="1" smtClean="0"/>
              <a:t>COURSEs</a:t>
            </a:r>
            <a:r>
              <a:rPr lang="en-US" dirty="0" smtClean="0"/>
              <a:t>)</a:t>
            </a:r>
          </a:p>
          <a:p>
            <a:pPr lvl="1"/>
            <a:r>
              <a:rPr lang="en-US" dirty="0" smtClean="0"/>
              <a:t>(academic) </a:t>
            </a:r>
            <a:r>
              <a:rPr lang="en-US" dirty="0" err="1" smtClean="0"/>
              <a:t>DEPARTMENTs</a:t>
            </a:r>
            <a:endParaRPr lang="en-US" dirty="0" smtClean="0"/>
          </a:p>
          <a:p>
            <a:pPr lvl="1"/>
            <a:r>
              <a:rPr lang="en-US" dirty="0" err="1" smtClean="0"/>
              <a:t>INSTRUCTORs</a:t>
            </a:r>
            <a:endParaRPr lang="en-US" dirty="0" smtClean="0"/>
          </a:p>
          <a:p>
            <a:endParaRPr lang="en-IN"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2419</Words>
  <Application>Microsoft Office PowerPoint</Application>
  <PresentationFormat>Widescreen</PresentationFormat>
  <Paragraphs>375</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Arial</vt:lpstr>
      <vt:lpstr>Calibri</vt:lpstr>
      <vt:lpstr>Calibri Light</vt:lpstr>
      <vt:lpstr>Edwardian Script ITC</vt:lpstr>
      <vt:lpstr>Helvetica-Bold</vt:lpstr>
      <vt:lpstr>Playfair Display</vt:lpstr>
      <vt:lpstr>Office Theme</vt:lpstr>
      <vt:lpstr>PowerPoint Presentation</vt:lpstr>
      <vt:lpstr>    Contents</vt:lpstr>
      <vt:lpstr>Basic Definitions</vt:lpstr>
      <vt:lpstr>  Problems with traditional approach  </vt:lpstr>
      <vt:lpstr>Types of Databases and Database Applications</vt:lpstr>
      <vt:lpstr>  Typical DBMS Functionality  </vt:lpstr>
      <vt:lpstr>  Typical DBMS Functionality  </vt:lpstr>
      <vt:lpstr>  Simplified database system environment  </vt:lpstr>
      <vt:lpstr>Example of a Database (with a Conceptual Data Model)</vt:lpstr>
      <vt:lpstr>Example of a Database (with a Conceptual Data Model)</vt:lpstr>
      <vt:lpstr>  Main Characteristics of the Database Approach  </vt:lpstr>
      <vt:lpstr>  Main Characteristics of the Database Approach  </vt:lpstr>
      <vt:lpstr>  Main Characteristics of the Database Approach  </vt:lpstr>
      <vt:lpstr>   Database Users   </vt:lpstr>
      <vt:lpstr>  Database Users  </vt:lpstr>
      <vt:lpstr>  Categories of End-users  </vt:lpstr>
      <vt:lpstr>  Workers behind the Scene  </vt:lpstr>
      <vt:lpstr>Data Models</vt:lpstr>
      <vt:lpstr>   Data Models   </vt:lpstr>
      <vt:lpstr> Categories of Data Models </vt:lpstr>
      <vt:lpstr> Database Schema </vt:lpstr>
      <vt:lpstr> Example of a Database Schema </vt:lpstr>
      <vt:lpstr>Database State</vt:lpstr>
      <vt:lpstr> DB Schema v/s DB State</vt:lpstr>
      <vt:lpstr> Three-Schema Architecture</vt:lpstr>
      <vt:lpstr>  The Three-Schema Architecture</vt:lpstr>
      <vt:lpstr> The Three-Schema Architecture</vt:lpstr>
      <vt:lpstr> Data Independence</vt:lpstr>
      <vt:lpstr> Data Independence</vt:lpstr>
      <vt:lpstr> DBMS Languages</vt:lpstr>
      <vt:lpstr> DBMS Languages</vt:lpstr>
      <vt:lpstr> DBMS Languages</vt:lpstr>
      <vt:lpstr> Types of DML</vt:lpstr>
      <vt:lpstr> DBMS Languages</vt:lpstr>
      <vt:lpstr>Typical DBMS Component Modules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Shobha G</dc:creator>
  <cp:lastModifiedBy>Rajanikanth B</cp:lastModifiedBy>
  <cp:revision>16</cp:revision>
  <dcterms:created xsi:type="dcterms:W3CDTF">2020-07-10T04:48:04Z</dcterms:created>
  <dcterms:modified xsi:type="dcterms:W3CDTF">2020-09-01T09:42:22Z</dcterms:modified>
</cp:coreProperties>
</file>